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60" r:id="rId2"/>
    <p:sldId id="259"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61" r:id="rId31"/>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075" autoAdjust="0"/>
  </p:normalViewPr>
  <p:slideViewPr>
    <p:cSldViewPr>
      <p:cViewPr varScale="1">
        <p:scale>
          <a:sx n="65" d="100"/>
          <a:sy n="65" d="100"/>
        </p:scale>
        <p:origin x="-1304"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3A940EAE-AA34-497D-ACD7-AE7C38536344}" type="datetimeFigureOut">
              <a:rPr lang="en-AU"/>
              <a:pPr>
                <a:defRPr/>
              </a:pPr>
              <a:t>7/01/2014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AU"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AU"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3605169-7212-4706-83F6-EDDB7C328943}" type="slidenum">
              <a:rPr lang="en-AU"/>
              <a:pPr/>
              <a:t>‹#›</a:t>
            </a:fld>
            <a:endParaRPr lang="en-AU"/>
          </a:p>
        </p:txBody>
      </p:sp>
    </p:spTree>
    <p:extLst>
      <p:ext uri="{BB962C8B-B14F-4D97-AF65-F5344CB8AC3E}">
        <p14:creationId xmlns:p14="http://schemas.microsoft.com/office/powerpoint/2010/main" val="639926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who.int/hac/about/reliefweb-aug2008.pdf"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www.wfp.org/content/definition-emergencies" TargetMode="Externa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AU" altLang="en-US" dirty="0" smtClean="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9A450786-E152-48E6-8C10-1DB700308D42}" type="slidenum">
              <a:rPr lang="en-AU" altLang="en-US">
                <a:latin typeface="Arial" panose="020B0604020202020204" pitchFamily="34" charset="0"/>
              </a:rPr>
              <a:pPr eaLnBrk="1" hangingPunct="1">
                <a:spcBef>
                  <a:spcPct val="0"/>
                </a:spcBef>
              </a:pPr>
              <a:t>1</a:t>
            </a:fld>
            <a:endParaRPr lang="en-AU" altLang="en-US">
              <a:latin typeface="Arial" panose="020B0604020202020204" pitchFamily="34" charset="0"/>
            </a:endParaRPr>
          </a:p>
        </p:txBody>
      </p:sp>
    </p:spTree>
    <p:extLst>
      <p:ext uri="{BB962C8B-B14F-4D97-AF65-F5344CB8AC3E}">
        <p14:creationId xmlns:p14="http://schemas.microsoft.com/office/powerpoint/2010/main" val="24784945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 typeface="Arial"/>
              <a:buChar char="•"/>
              <a:defRPr/>
            </a:pPr>
            <a:r>
              <a:rPr lang="en-US" sz="1200" dirty="0" smtClean="0"/>
              <a:t>The term “adolescence” refers to a specific phase within the process of child development. It has different connotations or meaning in particular cultural and social contexts. We are using it to describe young people who are in the stage of development that occurs between the beginning of puberty until adulthood. It is a period of rapid &amp; profound change taking place at biological (physical), intellectual (including cognitive), emotional (including psychological) &amp; social level. This effects relationships among peers, family &amp; community, resulting in major changes in activities</a:t>
            </a:r>
            <a:r>
              <a:rPr lang="en-US" sz="1200" baseline="0" dirty="0" smtClean="0"/>
              <a:t> they engage in &amp; responsibility levels. </a:t>
            </a:r>
          </a:p>
          <a:p>
            <a:pPr marL="171450" indent="-171450">
              <a:buFont typeface="Arial"/>
              <a:buChar char="•"/>
              <a:defRPr/>
            </a:pPr>
            <a:r>
              <a:rPr lang="en-US" sz="1200" dirty="0" smtClean="0"/>
              <a:t>There is cultural variation in how this is defined, in many situations</a:t>
            </a:r>
            <a:r>
              <a:rPr lang="en-US" sz="1200" baseline="0" dirty="0" smtClean="0"/>
              <a:t> certain physical changes (e.g. a girl starting her menstruation) may be considered entry point into adulthood. </a:t>
            </a:r>
            <a:r>
              <a:rPr lang="en-US" sz="1200" dirty="0" smtClean="0"/>
              <a:t>Remember: UNCRC defines a child as any person under the age of 18 irrespective of cultural norms. </a:t>
            </a:r>
            <a:endParaRPr lang="en-US" sz="1200" baseline="0" dirty="0" smtClean="0"/>
          </a:p>
          <a:p>
            <a:pPr marL="171450" indent="-171450">
              <a:buFont typeface="Arial"/>
              <a:buChar char="•"/>
              <a:defRPr/>
            </a:pPr>
            <a:r>
              <a:rPr lang="en-US" sz="1200" dirty="0" smtClean="0"/>
              <a:t>CP Minimum Standards / UNFPA/ WHO: 10 – 19 years old, World Bank, ILO and World </a:t>
            </a:r>
            <a:r>
              <a:rPr lang="en-US" sz="1200" dirty="0" err="1" smtClean="0"/>
              <a:t>Programme</a:t>
            </a:r>
            <a:r>
              <a:rPr lang="en-US" sz="1200" dirty="0" smtClean="0"/>
              <a:t> of Action for Youth: 15 – 24, Early adolescence is in the range of 10 to 14 years and late adolescence 15 to 19 years. ARC (Action on the Rights of the Child) 11 – 18 years old.</a:t>
            </a:r>
            <a:endParaRPr lang="en-US" sz="1200" baseline="0"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i="0" u="none" strike="noStrike" kern="1200" baseline="0" dirty="0" smtClean="0">
                <a:solidFill>
                  <a:schemeClr val="tx1"/>
                </a:solidFill>
              </a:rPr>
              <a:t>Irrespective of which specific age category you consider to be adolescence, the key thing to remember is that a distinction between children and adolescents is useful as it highlights the particular issues facing older children / young people, whose needs are different, complex and because they are ill-defined frequently overlooked.</a:t>
            </a:r>
          </a:p>
          <a:p>
            <a:r>
              <a:rPr lang="en-US" sz="1200" dirty="0" smtClean="0"/>
              <a:t>References: </a:t>
            </a:r>
            <a:r>
              <a:rPr lang="en-US" sz="1200" b="0" i="0" u="none" strike="noStrike" kern="1200" baseline="0" dirty="0" smtClean="0">
                <a:solidFill>
                  <a:schemeClr val="tx1"/>
                </a:solidFill>
              </a:rPr>
              <a:t> </a:t>
            </a:r>
          </a:p>
          <a:p>
            <a:pPr marL="171450" indent="-171450">
              <a:buFont typeface="Lucida Grande"/>
              <a:buChar char="-"/>
            </a:pPr>
            <a:r>
              <a:rPr lang="en-US" sz="1200" b="0" i="0" u="none" strike="noStrike" kern="1200" baseline="0" dirty="0" smtClean="0">
                <a:solidFill>
                  <a:schemeClr val="tx1"/>
                </a:solidFill>
              </a:rPr>
              <a:t>Action for the Rights of Children (ARC) (2001) Child and Adolescent Development; IRC &amp; UNICEF (2012)</a:t>
            </a:r>
            <a:r>
              <a:rPr lang="en-US" sz="1200" b="0" i="0" u="none" strike="noStrike" kern="1200" dirty="0" smtClean="0">
                <a:solidFill>
                  <a:schemeClr val="tx1"/>
                </a:solidFill>
              </a:rPr>
              <a:t> </a:t>
            </a:r>
            <a:r>
              <a:rPr lang="en-US" sz="1200" b="0" i="0" u="none" strike="noStrike" kern="1200" baseline="0" dirty="0" smtClean="0">
                <a:solidFill>
                  <a:schemeClr val="tx1"/>
                </a:solidFill>
              </a:rPr>
              <a:t>Caring for</a:t>
            </a:r>
            <a:r>
              <a:rPr lang="en-US" sz="1200" b="0" i="0" u="none" strike="noStrike" kern="1200" dirty="0" smtClean="0">
                <a:solidFill>
                  <a:schemeClr val="tx1"/>
                </a:solidFill>
              </a:rPr>
              <a:t> Child Survivors Guidelines; </a:t>
            </a:r>
            <a:endParaRPr lang="en-US" sz="1200" dirty="0" smtClean="0"/>
          </a:p>
          <a:p>
            <a:pPr marL="171450" indent="-171450">
              <a:buFont typeface="Lucida Grande"/>
              <a:buChar char="-"/>
            </a:pPr>
            <a:r>
              <a:rPr lang="en-US" sz="1200" dirty="0" smtClean="0"/>
              <a:t>UNICEF Adolescent Development and Participation Unit (2006) Adolescent Development: Perspectives and Frameworks: A summary of adolescent needs, an analysis of the various program approaches and general recommendations for adolescent programming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endParaRPr lang="en-US" sz="1200" dirty="0" smtClean="0"/>
          </a:p>
          <a:p>
            <a:endParaRPr lang="en-US" sz="1200" dirty="0" smtClean="0"/>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10</a:t>
            </a:fld>
            <a:endParaRPr lang="en-AU"/>
          </a:p>
        </p:txBody>
      </p:sp>
    </p:spTree>
    <p:extLst>
      <p:ext uri="{BB962C8B-B14F-4D97-AF65-F5344CB8AC3E}">
        <p14:creationId xmlns:p14="http://schemas.microsoft.com/office/powerpoint/2010/main" val="2883586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63525" indent="-263525">
              <a:buFont typeface="+mj-lt"/>
              <a:buAutoNum type="arabicPeriod"/>
            </a:pPr>
            <a:r>
              <a:rPr lang="en-US" dirty="0" smtClean="0"/>
              <a:t>All areas of child development are linked together – progress in one area of development is needed in</a:t>
            </a:r>
            <a:r>
              <a:rPr lang="en-US" baseline="0" dirty="0" smtClean="0"/>
              <a:t> order to achieve another. </a:t>
            </a:r>
            <a:r>
              <a:rPr lang="en-US" sz="1200" b="0" i="0" u="none" strike="noStrike" kern="1200" baseline="0" dirty="0" smtClean="0">
                <a:solidFill>
                  <a:schemeClr val="tx1"/>
                </a:solidFill>
                <a:latin typeface="+mn-lt"/>
                <a:ea typeface="+mn-ea"/>
                <a:cs typeface="+mn-cs"/>
              </a:rPr>
              <a:t>For example: The speech development of a child is affected if the child has difficulties in hearing clearly or if no one talks directly to him or her. A child who does not develop intellectually may fail to develop walking skills. </a:t>
            </a:r>
          </a:p>
          <a:p>
            <a:pPr marL="0" indent="0">
              <a:buFont typeface="+mj-lt"/>
              <a:buNone/>
            </a:pPr>
            <a:endParaRPr lang="en-GB" sz="500" dirty="0" smtClean="0"/>
          </a:p>
          <a:p>
            <a:pPr marL="263525" marR="0" indent="-263525" algn="l" defTabSz="457200" rtl="0" eaLnBrk="1" fontAlgn="auto" latinLnBrk="0" hangingPunct="1">
              <a:lnSpc>
                <a:spcPct val="100000"/>
              </a:lnSpc>
              <a:spcBef>
                <a:spcPts val="0"/>
              </a:spcBef>
              <a:spcAft>
                <a:spcPts val="0"/>
              </a:spcAft>
              <a:buClrTx/>
              <a:buSzTx/>
              <a:buFont typeface="+mj-lt"/>
              <a:buAutoNum type="arabicPeriod"/>
              <a:tabLst/>
              <a:defRPr/>
            </a:pPr>
            <a:r>
              <a:rPr lang="en-GB" sz="1200" dirty="0" smtClean="0"/>
              <a:t>To </a:t>
            </a:r>
            <a:r>
              <a:rPr lang="en-GB" dirty="0" smtClean="0"/>
              <a:t>MOST IMPORTANTLY FOR US: To develop to their full potential, children need huge amounts of support and guidance from others in their lives. </a:t>
            </a:r>
            <a:r>
              <a:rPr lang="en-US" sz="1200" kern="1200" dirty="0" smtClean="0">
                <a:solidFill>
                  <a:schemeClr val="tx1"/>
                </a:solidFill>
                <a:effectLst/>
                <a:latin typeface="+mn-lt"/>
                <a:ea typeface="+mn-ea"/>
                <a:cs typeface="+mn-cs"/>
              </a:rPr>
              <a:t>Child development occurs in the context of family and community, who structure, support, and promote children’s learning, development, and growth.</a:t>
            </a:r>
            <a:r>
              <a:rPr lang="en-GB" dirty="0" smtClean="0">
                <a:effectLst/>
              </a:rPr>
              <a:t> </a:t>
            </a:r>
            <a:r>
              <a:rPr lang="en-GB" dirty="0" smtClean="0"/>
              <a:t>Failure to meet all of the needs of a baby or child can have serious consequences on his or her development. E.g. a child who does not receive love and support</a:t>
            </a:r>
            <a:r>
              <a:rPr lang="en-GB" baseline="0" dirty="0" smtClean="0"/>
              <a:t> will </a:t>
            </a:r>
            <a:r>
              <a:rPr lang="en-GB" dirty="0" smtClean="0"/>
              <a:t>not develop intellectually,</a:t>
            </a:r>
            <a:r>
              <a:rPr lang="en-GB" baseline="0" dirty="0" smtClean="0"/>
              <a:t> will not gain physical and communication skills, etc. </a:t>
            </a:r>
          </a:p>
          <a:p>
            <a:pPr marL="263525" marR="0" indent="-263525" algn="l" defTabSz="457200" rtl="0" eaLnBrk="1" fontAlgn="auto" latinLnBrk="0" hangingPunct="1">
              <a:lnSpc>
                <a:spcPct val="100000"/>
              </a:lnSpc>
              <a:spcBef>
                <a:spcPts val="0"/>
              </a:spcBef>
              <a:spcAft>
                <a:spcPts val="0"/>
              </a:spcAft>
              <a:buClrTx/>
              <a:buSzTx/>
              <a:buFont typeface="+mj-lt"/>
              <a:buAutoNum type="arabicPeriod"/>
              <a:tabLst/>
              <a:defRPr/>
            </a:pPr>
            <a:endParaRPr lang="en-GB" baseline="0" dirty="0" smtClean="0"/>
          </a:p>
          <a:p>
            <a:pPr marL="263525" marR="0" indent="-263525" algn="l" defTabSz="457200" rtl="0" eaLnBrk="1" fontAlgn="auto" latinLnBrk="0" hangingPunct="1">
              <a:lnSpc>
                <a:spcPct val="100000"/>
              </a:lnSpc>
              <a:spcBef>
                <a:spcPts val="0"/>
              </a:spcBef>
              <a:spcAft>
                <a:spcPts val="0"/>
              </a:spcAft>
              <a:buClrTx/>
              <a:buSzTx/>
              <a:buFont typeface="+mj-lt"/>
              <a:buAutoNum type="arabicPeriod"/>
              <a:tabLst/>
              <a:defRPr/>
            </a:pPr>
            <a:r>
              <a:rPr lang="en-US" sz="1200" b="0" i="0" u="none" strike="noStrike" kern="1200" baseline="0" dirty="0" smtClean="0">
                <a:solidFill>
                  <a:schemeClr val="tx1"/>
                </a:solidFill>
                <a:latin typeface="+mn-lt"/>
                <a:ea typeface="+mn-ea"/>
                <a:cs typeface="+mn-cs"/>
              </a:rPr>
              <a:t>We need to keep stimulation in variety of ways so that child develops to full potential in all areas. </a:t>
            </a:r>
          </a:p>
          <a:p>
            <a:endParaRPr lang="en-US" sz="5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The first 3 years of children’s development are very important because this is the time the brain develops most, although it continues to change slowly throughout childhood. The process of development underpins why it is essential to provide care and support through a range of activities (creative, active, </a:t>
            </a:r>
            <a:r>
              <a:rPr lang="en-US" sz="1200" b="0" i="0" u="none" strike="noStrike" kern="1200" baseline="0" dirty="0" err="1" smtClean="0">
                <a:solidFill>
                  <a:schemeClr val="tx1"/>
                </a:solidFill>
                <a:latin typeface="+mn-lt"/>
                <a:ea typeface="+mn-ea"/>
                <a:cs typeface="+mn-cs"/>
              </a:rPr>
              <a:t>etc</a:t>
            </a:r>
            <a:r>
              <a:rPr lang="en-US" sz="1200" b="0" i="0" u="none" strike="noStrike" kern="1200" baseline="0" dirty="0" smtClean="0">
                <a:solidFill>
                  <a:schemeClr val="tx1"/>
                </a:solidFill>
                <a:latin typeface="+mn-lt"/>
                <a:ea typeface="+mn-ea"/>
                <a:cs typeface="+mn-cs"/>
              </a:rPr>
              <a:t>) in CF spaces </a:t>
            </a:r>
            <a:endParaRPr lang="en-US" dirty="0" smtClean="0"/>
          </a:p>
          <a:p>
            <a:endParaRPr lang="en-US" dirty="0" smtClean="0"/>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11</a:t>
            </a:fld>
            <a:endParaRPr lang="en-AU"/>
          </a:p>
        </p:txBody>
      </p:sp>
    </p:spTree>
    <p:extLst>
      <p:ext uri="{BB962C8B-B14F-4D97-AF65-F5344CB8AC3E}">
        <p14:creationId xmlns:p14="http://schemas.microsoft.com/office/powerpoint/2010/main" val="3673779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 typeface="Arial"/>
              <a:buNone/>
              <a:tabLst/>
              <a:defRPr/>
            </a:pPr>
            <a:r>
              <a:rPr lang="en-US" sz="1200" dirty="0" smtClean="0"/>
              <a:t>Reference: </a:t>
            </a:r>
          </a:p>
          <a:p>
            <a:pPr marL="171450" marR="0" lvl="0" indent="-171450" algn="l" defTabSz="457200" rtl="0" eaLnBrk="1" fontAlgn="auto" latinLnBrk="0" hangingPunct="1">
              <a:lnSpc>
                <a:spcPct val="100000"/>
              </a:lnSpc>
              <a:spcBef>
                <a:spcPts val="0"/>
              </a:spcBef>
              <a:spcAft>
                <a:spcPts val="0"/>
              </a:spcAft>
              <a:buClrTx/>
              <a:buSzTx/>
              <a:buFont typeface="Lucida Grande"/>
              <a:buChar char="-"/>
              <a:tabLst/>
              <a:defRPr/>
            </a:pPr>
            <a:r>
              <a:rPr lang="en-US" sz="1200" dirty="0" smtClean="0"/>
              <a:t>Child Fund, World Vision, IRC and Save the Children (date unknown) Applying Basic Child Protection Mainstreaming Training For Field Staff In Non-protection Sectors Facilitator’s Guide</a:t>
            </a:r>
          </a:p>
          <a:p>
            <a:pPr marL="171450" lvl="0" indent="-171450">
              <a:buFont typeface="Arial"/>
              <a:buChar char="•"/>
            </a:pPr>
            <a:endParaRPr lang="en-GB" sz="1200" kern="1200" dirty="0" smtClean="0">
              <a:solidFill>
                <a:schemeClr val="tx1"/>
              </a:solidFill>
              <a:effectLst/>
            </a:endParaRPr>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12</a:t>
            </a:fld>
            <a:endParaRPr lang="en-AU"/>
          </a:p>
        </p:txBody>
      </p:sp>
    </p:spTree>
    <p:extLst>
      <p:ext uri="{BB962C8B-B14F-4D97-AF65-F5344CB8AC3E}">
        <p14:creationId xmlns:p14="http://schemas.microsoft.com/office/powerpoint/2010/main" val="20846789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lnSpc>
                <a:spcPct val="80000"/>
              </a:lnSpc>
              <a:spcBef>
                <a:spcPts val="500"/>
              </a:spcBef>
              <a:buFont typeface="Arial"/>
              <a:buChar char="•"/>
              <a:defRPr/>
            </a:pPr>
            <a:r>
              <a:rPr lang="en-GB" sz="1100" dirty="0" smtClean="0">
                <a:ea typeface="ヒラギノ角ゴ Pro W3" charset="0"/>
                <a:cs typeface="Corbel"/>
              </a:rPr>
              <a:t>Protective factors are </a:t>
            </a:r>
            <a:r>
              <a:rPr lang="en-GB" sz="1100" kern="1200" dirty="0" smtClean="0">
                <a:effectLst/>
              </a:rPr>
              <a:t>attributes, psychological qualities or social factors (internal &amp;</a:t>
            </a:r>
            <a:r>
              <a:rPr lang="en-GB" sz="1100" kern="1200" baseline="0" dirty="0" smtClean="0">
                <a:effectLst/>
              </a:rPr>
              <a:t> external resources)</a:t>
            </a:r>
            <a:r>
              <a:rPr lang="en-GB" sz="1100" kern="1200" dirty="0" smtClean="0">
                <a:effectLst/>
              </a:rPr>
              <a:t> that protect children exposed to difficult situations from harm</a:t>
            </a:r>
            <a:r>
              <a:rPr lang="en-GB" sz="1100" kern="1200" baseline="0" dirty="0" smtClean="0">
                <a:effectLst/>
              </a:rPr>
              <a:t> a</a:t>
            </a:r>
            <a:r>
              <a:rPr lang="en-GB" sz="1100" kern="1200" dirty="0" smtClean="0">
                <a:effectLst/>
              </a:rPr>
              <a:t>nd enable children to develop positively</a:t>
            </a:r>
          </a:p>
          <a:p>
            <a:pPr marL="171450" lvl="1" indent="-171450">
              <a:lnSpc>
                <a:spcPct val="80000"/>
              </a:lnSpc>
              <a:spcBef>
                <a:spcPts val="500"/>
              </a:spcBef>
              <a:buFont typeface="Arial"/>
              <a:buChar char="•"/>
              <a:defRPr/>
            </a:pPr>
            <a:r>
              <a:rPr lang="en-US" sz="1100" dirty="0" smtClean="0"/>
              <a:t>At family level they are: </a:t>
            </a:r>
          </a:p>
          <a:p>
            <a:pPr marL="355600" lvl="1" indent="-173038">
              <a:lnSpc>
                <a:spcPct val="80000"/>
              </a:lnSpc>
              <a:spcBef>
                <a:spcPts val="500"/>
              </a:spcBef>
              <a:buFont typeface="Lucida Grande"/>
              <a:buChar char="-"/>
              <a:defRPr/>
            </a:pPr>
            <a:r>
              <a:rPr lang="en-US" sz="1100" b="0" i="0" u="none" strike="noStrike" kern="1200" baseline="0" dirty="0" smtClean="0"/>
              <a:t>Strong family or friendship ties, </a:t>
            </a:r>
            <a:r>
              <a:rPr lang="en-US" sz="1100" b="0" i="0" u="none" strike="noStrike" kern="1200" baseline="0" dirty="0" smtClean="0">
                <a:solidFill>
                  <a:schemeClr val="tx1"/>
                </a:solidFill>
              </a:rPr>
              <a:t>love, presence of a loving and caring family,</a:t>
            </a:r>
            <a:r>
              <a:rPr lang="en-US" sz="1100" b="0" i="0" u="none" strike="noStrike" kern="1200" dirty="0" smtClean="0">
                <a:solidFill>
                  <a:schemeClr val="tx1"/>
                </a:solidFill>
              </a:rPr>
              <a:t>, harmonious family relationships</a:t>
            </a:r>
          </a:p>
          <a:p>
            <a:pPr marL="171450" lvl="1" indent="-171450">
              <a:lnSpc>
                <a:spcPct val="80000"/>
              </a:lnSpc>
              <a:spcBef>
                <a:spcPts val="500"/>
              </a:spcBef>
              <a:buFont typeface="Arial"/>
              <a:buChar char="•"/>
              <a:defRPr/>
            </a:pPr>
            <a:r>
              <a:rPr lang="en-US" sz="1100" dirty="0" smtClean="0"/>
              <a:t>Community &amp; society </a:t>
            </a:r>
          </a:p>
          <a:p>
            <a:pPr marL="355600" lvl="1" indent="-173038">
              <a:lnSpc>
                <a:spcPct val="80000"/>
              </a:lnSpc>
              <a:spcBef>
                <a:spcPts val="500"/>
              </a:spcBef>
              <a:buFont typeface="Lucida Grande"/>
              <a:buChar char="-"/>
              <a:defRPr/>
            </a:pPr>
            <a:r>
              <a:rPr lang="en-US" sz="1100" dirty="0" smtClean="0"/>
              <a:t>Close network of </a:t>
            </a:r>
            <a:r>
              <a:rPr lang="en-US" sz="1100" dirty="0" err="1" smtClean="0"/>
              <a:t>neighbours</a:t>
            </a:r>
            <a:r>
              <a:rPr lang="en-US" sz="1100" dirty="0" smtClean="0"/>
              <a:t> &amp; friends, community level activities that create sense of belonging (traditional events, dance, music), community groups </a:t>
            </a:r>
          </a:p>
          <a:p>
            <a:pPr marL="171450" lvl="1" indent="-171450">
              <a:lnSpc>
                <a:spcPct val="80000"/>
              </a:lnSpc>
              <a:spcBef>
                <a:spcPts val="500"/>
              </a:spcBef>
              <a:buFont typeface="Arial"/>
              <a:buChar char="•"/>
              <a:defRPr/>
            </a:pPr>
            <a:r>
              <a:rPr lang="en-US" sz="1100" dirty="0" smtClean="0"/>
              <a:t>Institutions</a:t>
            </a:r>
          </a:p>
          <a:p>
            <a:pPr marL="355600" lvl="1" indent="-173038">
              <a:lnSpc>
                <a:spcPct val="80000"/>
              </a:lnSpc>
              <a:spcBef>
                <a:spcPts val="500"/>
              </a:spcBef>
              <a:buFont typeface="Lucida Grande"/>
              <a:buChar char="-"/>
              <a:defRPr/>
            </a:pPr>
            <a:r>
              <a:rPr lang="en-US" sz="1100" dirty="0" smtClean="0"/>
              <a:t>Positive school experiences, positive experience of church, mosque, temple, </a:t>
            </a:r>
            <a:r>
              <a:rPr lang="en-US" sz="1100" dirty="0" err="1" smtClean="0"/>
              <a:t>etc</a:t>
            </a:r>
            <a:endParaRPr lang="en-US" sz="1100" dirty="0" smtClean="0"/>
          </a:p>
          <a:p>
            <a:pPr marL="171450" lvl="1" indent="-171450">
              <a:lnSpc>
                <a:spcPct val="80000"/>
              </a:lnSpc>
              <a:spcBef>
                <a:spcPts val="500"/>
              </a:spcBef>
              <a:buFont typeface="Arial"/>
              <a:buChar char="•"/>
              <a:defRPr/>
            </a:pPr>
            <a:r>
              <a:rPr lang="en-US" sz="1100" dirty="0" smtClean="0"/>
              <a:t>National </a:t>
            </a:r>
          </a:p>
          <a:p>
            <a:pPr marL="355600" lvl="1" indent="-173038">
              <a:lnSpc>
                <a:spcPct val="80000"/>
              </a:lnSpc>
              <a:spcBef>
                <a:spcPts val="500"/>
              </a:spcBef>
              <a:buFont typeface="Lucida Grande"/>
              <a:buChar char="-"/>
              <a:defRPr/>
            </a:pPr>
            <a:r>
              <a:rPr lang="en-US" sz="1100" dirty="0" smtClean="0"/>
              <a:t>State laws, legal acts that protect children, national level policies, national level elements of child protection system e.g. social workers, case management systems, </a:t>
            </a:r>
            <a:r>
              <a:rPr lang="en-US" sz="1100" dirty="0" err="1" smtClean="0"/>
              <a:t>etc</a:t>
            </a:r>
            <a:r>
              <a:rPr lang="en-US" sz="1100" dirty="0" smtClean="0"/>
              <a:t> </a:t>
            </a:r>
          </a:p>
          <a:p>
            <a:pPr marL="171450" lvl="1" indent="-171450">
              <a:lnSpc>
                <a:spcPct val="80000"/>
              </a:lnSpc>
              <a:spcBef>
                <a:spcPts val="500"/>
              </a:spcBef>
              <a:buFont typeface="Arial"/>
              <a:buChar char="•"/>
              <a:defRPr/>
            </a:pPr>
            <a:r>
              <a:rPr lang="en-US" sz="1100" dirty="0" smtClean="0"/>
              <a:t>International </a:t>
            </a:r>
          </a:p>
          <a:p>
            <a:pPr marL="355600" lvl="1" indent="-173038">
              <a:lnSpc>
                <a:spcPct val="80000"/>
              </a:lnSpc>
              <a:spcBef>
                <a:spcPts val="500"/>
              </a:spcBef>
              <a:buFont typeface="Lucida Grande"/>
              <a:buChar char="-"/>
              <a:defRPr/>
            </a:pPr>
            <a:r>
              <a:rPr lang="en-US" sz="1100" dirty="0" smtClean="0"/>
              <a:t>Regional legislation and policies, UNCRC, International Human Rights Law and Treaties </a:t>
            </a:r>
          </a:p>
          <a:p>
            <a:pPr marL="182562" lvl="1" indent="0">
              <a:lnSpc>
                <a:spcPct val="80000"/>
              </a:lnSpc>
              <a:spcBef>
                <a:spcPts val="500"/>
              </a:spcBef>
              <a:buFont typeface="Lucida Grande"/>
              <a:buNone/>
              <a:defRPr/>
            </a:pPr>
            <a:endParaRPr lang="en-US" sz="1100" dirty="0" smtClean="0"/>
          </a:p>
          <a:p>
            <a:pPr marL="171450" indent="-171450">
              <a:lnSpc>
                <a:spcPct val="80000"/>
              </a:lnSpc>
              <a:spcBef>
                <a:spcPts val="500"/>
              </a:spcBef>
              <a:buFont typeface="Arial"/>
              <a:buChar char="•"/>
              <a:defRPr/>
            </a:pPr>
            <a:r>
              <a:rPr lang="en-US" sz="1100" dirty="0" smtClean="0"/>
              <a:t>Note also there are child level </a:t>
            </a:r>
            <a:r>
              <a:rPr lang="en-GB" sz="1100" kern="1200" dirty="0" smtClean="0">
                <a:effectLst/>
              </a:rPr>
              <a:t>personal attributes and psychological</a:t>
            </a:r>
            <a:r>
              <a:rPr lang="en-GB" sz="1100" kern="1200" baseline="0" dirty="0" smtClean="0">
                <a:effectLst/>
              </a:rPr>
              <a:t> qualities that can assist positive development: </a:t>
            </a:r>
            <a:endParaRPr lang="en-GB" sz="1100" kern="1200" dirty="0" smtClean="0">
              <a:effectLst/>
            </a:endParaRPr>
          </a:p>
          <a:p>
            <a:pPr marL="355600" lvl="1" indent="-173038">
              <a:lnSpc>
                <a:spcPct val="80000"/>
              </a:lnSpc>
              <a:spcBef>
                <a:spcPts val="500"/>
              </a:spcBef>
              <a:buFont typeface="Lucida Grande"/>
              <a:buChar char="-"/>
              <a:defRPr/>
            </a:pPr>
            <a:r>
              <a:rPr lang="en-US" sz="1100" b="0" i="0" u="none" strike="noStrike" kern="1200" baseline="0" dirty="0" smtClean="0"/>
              <a:t>Optimism, self-esteem, spirituality, adaptability, ability to find meaning, aptitude</a:t>
            </a:r>
          </a:p>
          <a:p>
            <a:pPr marL="355600" marR="0" lvl="1" indent="-173038" algn="l" defTabSz="457200" rtl="0" eaLnBrk="1" fontAlgn="auto" latinLnBrk="0" hangingPunct="1">
              <a:lnSpc>
                <a:spcPct val="80000"/>
              </a:lnSpc>
              <a:spcBef>
                <a:spcPts val="500"/>
              </a:spcBef>
              <a:spcAft>
                <a:spcPts val="0"/>
              </a:spcAft>
              <a:buClrTx/>
              <a:buSzTx/>
              <a:buFont typeface="Lucida Grande"/>
              <a:buChar char="-"/>
              <a:tabLst/>
              <a:defRPr/>
            </a:pPr>
            <a:r>
              <a:rPr lang="en-US" sz="1100" b="0" i="0" u="none" strike="noStrike" kern="1200" baseline="0" dirty="0" smtClean="0"/>
              <a:t>The protective factors above tend to help people thrive in the face of adversity. They act as a buffer against the effects of stressful experiences, and help them cope with the transitions demanded by significant life events. </a:t>
            </a:r>
          </a:p>
          <a:p>
            <a:pPr marL="355600" lvl="1" indent="-173038">
              <a:lnSpc>
                <a:spcPct val="80000"/>
              </a:lnSpc>
              <a:spcBef>
                <a:spcPts val="500"/>
              </a:spcBef>
              <a:buFont typeface="Lucida Grande"/>
              <a:buChar char="-"/>
              <a:defRPr/>
            </a:pPr>
            <a:endParaRPr lang="en-US" sz="1100" b="0" i="0" u="none" strike="noStrike" kern="1200" baseline="0" dirty="0" smtClean="0"/>
          </a:p>
          <a:p>
            <a:pPr marL="355600" lvl="1" indent="-173038">
              <a:lnSpc>
                <a:spcPct val="80000"/>
              </a:lnSpc>
              <a:spcBef>
                <a:spcPts val="500"/>
              </a:spcBef>
              <a:buFont typeface="Lucida Grande"/>
              <a:buChar char="-"/>
              <a:defRPr/>
            </a:pPr>
            <a:endParaRPr lang="en-US" sz="1100" dirty="0" smtClean="0"/>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13</a:t>
            </a:fld>
            <a:endParaRPr lang="en-AU"/>
          </a:p>
        </p:txBody>
      </p:sp>
    </p:spTree>
    <p:extLst>
      <p:ext uri="{BB962C8B-B14F-4D97-AF65-F5344CB8AC3E}">
        <p14:creationId xmlns:p14="http://schemas.microsoft.com/office/powerpoint/2010/main" val="17411221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ts val="800"/>
              </a:spcBef>
            </a:pPr>
            <a:r>
              <a:rPr lang="en-US" sz="1200" dirty="0" smtClean="0"/>
              <a:t>Wrap up by stating the following: </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t>S</a:t>
            </a:r>
            <a:r>
              <a:rPr lang="en-US" sz="1200" kern="1200" dirty="0" smtClean="0">
                <a:solidFill>
                  <a:schemeClr val="tx1"/>
                </a:solidFill>
                <a:effectLst/>
              </a:rPr>
              <a:t>ignificant cultural differences in ways children </a:t>
            </a:r>
            <a:r>
              <a:rPr lang="en-US" sz="1200" dirty="0" smtClean="0"/>
              <a:t>&amp; </a:t>
            </a:r>
            <a:r>
              <a:rPr lang="en-US" sz="1200" kern="1200" dirty="0" smtClean="0">
                <a:solidFill>
                  <a:schemeClr val="tx1"/>
                </a:solidFill>
                <a:effectLst/>
              </a:rPr>
              <a:t>adolescents develop, </a:t>
            </a:r>
            <a:r>
              <a:rPr lang="en-US" sz="1200" dirty="0" smtClean="0"/>
              <a:t>&amp; </a:t>
            </a:r>
            <a:r>
              <a:rPr lang="en-US" sz="1200" kern="1200" dirty="0" smtClean="0">
                <a:solidFill>
                  <a:schemeClr val="tx1"/>
                </a:solidFill>
                <a:effectLst/>
              </a:rPr>
              <a:t>in beliefs, goals and expectations and childrearing practices that shape development. Different family, community, </a:t>
            </a:r>
            <a:r>
              <a:rPr lang="en-US" sz="1200" kern="1200" baseline="0" dirty="0" smtClean="0">
                <a:solidFill>
                  <a:schemeClr val="tx1"/>
                </a:solidFill>
                <a:effectLst/>
              </a:rPr>
              <a:t>institutional, </a:t>
            </a:r>
            <a:r>
              <a:rPr lang="en-US" sz="1200" kern="1200" dirty="0" smtClean="0">
                <a:solidFill>
                  <a:schemeClr val="tx1"/>
                </a:solidFill>
                <a:effectLst/>
              </a:rPr>
              <a:t>national and international structures and elements</a:t>
            </a:r>
            <a:r>
              <a:rPr lang="en-US" sz="1200" kern="1200" baseline="0" dirty="0" smtClean="0">
                <a:solidFill>
                  <a:schemeClr val="tx1"/>
                </a:solidFill>
                <a:effectLst/>
              </a:rPr>
              <a:t> in each country and region also have varied impact in way children develop</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dirty="0" smtClean="0">
                <a:solidFill>
                  <a:schemeClr val="tx1"/>
                </a:solidFill>
                <a:effectLst/>
              </a:rPr>
              <a:t>At the child level gender differences are also especially significant, as are differences related to social status, class/caste and specific needs – e.g. related to disability</a:t>
            </a:r>
            <a:endParaRPr lang="en-GB" sz="1200" kern="1200" dirty="0" smtClean="0">
              <a:solidFill>
                <a:schemeClr val="tx1"/>
              </a:solidFill>
              <a:effectLst/>
            </a:endParaRPr>
          </a:p>
          <a:p>
            <a:pPr marL="171450" lvl="0" indent="-171450">
              <a:buFont typeface="Arial"/>
              <a:buChar char="•"/>
            </a:pPr>
            <a:r>
              <a:rPr lang="en-GB" sz="1200" kern="1200" dirty="0" smtClean="0">
                <a:solidFill>
                  <a:schemeClr val="tx1"/>
                </a:solidFill>
                <a:effectLst/>
              </a:rPr>
              <a:t>There is a strong inter-play between the different factors and dimensions. For example being born a certain sex (biology) leads children to be pushed into certain gender roles (social) that in turn affect development</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t>F</a:t>
            </a:r>
            <a:r>
              <a:rPr lang="en-GB" sz="1200" kern="1200" dirty="0" smtClean="0">
                <a:solidFill>
                  <a:schemeClr val="tx1"/>
                </a:solidFill>
                <a:effectLst/>
              </a:rPr>
              <a:t>amily &amp; community are primary layers of influence to development &amp; protection for child, they mediate external risk factors as much as they can. In emergencies we work at the child, family and community level to ensure that children develop in a positive way to achieve their full potential, despite the emergency context. Affecting politics, economics and environmental issues can be done through advocacy, lobbying and policy change, this is part of system building process. Working at an interagency level can help accomplish this (e.g. working with your Cluster for joint lobbying) </a:t>
            </a:r>
          </a:p>
          <a:p>
            <a:endParaRPr lang="en-US" dirty="0" smtClean="0"/>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14</a:t>
            </a:fld>
            <a:endParaRPr lang="en-AU"/>
          </a:p>
        </p:txBody>
      </p:sp>
    </p:spTree>
    <p:extLst>
      <p:ext uri="{BB962C8B-B14F-4D97-AF65-F5344CB8AC3E}">
        <p14:creationId xmlns:p14="http://schemas.microsoft.com/office/powerpoint/2010/main" val="4903638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15</a:t>
            </a:fld>
            <a:endParaRPr lang="en-AU"/>
          </a:p>
        </p:txBody>
      </p:sp>
    </p:spTree>
    <p:extLst>
      <p:ext uri="{BB962C8B-B14F-4D97-AF65-F5344CB8AC3E}">
        <p14:creationId xmlns:p14="http://schemas.microsoft.com/office/powerpoint/2010/main" val="5192282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t>EMERGENCY / DISASTER: A disaster is a calamitous event resulting in loss of life, great human suffering and distress, and large scale material damage. (Sphere, 2011) An event becomes an </a:t>
            </a:r>
            <a:r>
              <a:rPr lang="en-GB" sz="1200" i="1" dirty="0" smtClean="0"/>
              <a:t>emergency</a:t>
            </a:r>
            <a:r>
              <a:rPr lang="en-GB" sz="1200" dirty="0" smtClean="0"/>
              <a:t> when local families, communities or a nation state cannot cope or recover from it on their own (Save the Children)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t>MAN-MADE DISASTERS or CONFLICTS: “The use of armed force between the military forces of two or more governments, or of government and at least one organised armed group, resulting in battle-related deaths of at least 10 deaths or 100 affected in one year.” IFRC 2001. Including civil unrest, war, occupation and economic blockage</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t>NATURAL DISASTER: Hydro-meteorological and/or geophysical emergency (Plan, 2005). While they are called “natural”, human factors often exacerbate the original natural causes. Include hurricanes, earthquakes, tsunamis, droughts, cyclones, epidemics, floods, landslides &amp; volcanoes</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t>COMPLEX EMERGENCIES: Can be natural and/ or man-made emergencies</a:t>
            </a:r>
            <a:r>
              <a:rPr lang="en-GB" sz="1200" baseline="0" dirty="0" smtClean="0"/>
              <a:t> or a combination of both. They are protracted situations where significant damage has occurred and multiple systems of protection are disrupted. Disruptions that prevent or significantly harm the ability of local communities to help themselves during the crisis</a:t>
            </a:r>
            <a:endParaRPr lang="en-US" sz="1200" dirty="0" smtClean="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t>Emergencies can be either rapid onset events or slow onset - occurring more slowly over time. </a:t>
            </a:r>
          </a:p>
          <a:p>
            <a:pPr marL="171450" marR="0" indent="-171450" algn="l" defTabSz="457200" rtl="0" eaLnBrk="1" fontAlgn="auto" latinLnBrk="0" hangingPunct="1">
              <a:lnSpc>
                <a:spcPct val="100000"/>
              </a:lnSpc>
              <a:spcBef>
                <a:spcPts val="0"/>
              </a:spcBef>
              <a:spcAft>
                <a:spcPts val="0"/>
              </a:spcAft>
              <a:buClrTx/>
              <a:buSzTx/>
              <a:buFont typeface="Wingdings" charset="2"/>
              <a:buChar char="Ø"/>
              <a:tabLst/>
              <a:defRPr/>
            </a:pPr>
            <a:r>
              <a:rPr lang="en-GB" sz="1200" dirty="0" smtClean="0"/>
              <a:t>The notion of the emergency</a:t>
            </a:r>
            <a:r>
              <a:rPr lang="en-GB" sz="1200" baseline="0" dirty="0" smtClean="0"/>
              <a:t> </a:t>
            </a:r>
            <a:r>
              <a:rPr lang="en-GB" sz="1200" dirty="0" smtClean="0"/>
              <a:t>exceeding community capacity to respond to needs is important as it is only in these situations</a:t>
            </a:r>
            <a:r>
              <a:rPr lang="en-GB" sz="1200" baseline="0" dirty="0" smtClean="0"/>
              <a:t> that external actors (international NGOs, and UN agencies) would need to support governments, communities and families by providing humanitarian assistance such as CFS. </a:t>
            </a:r>
          </a:p>
          <a:p>
            <a:pPr marL="171450" indent="-171450">
              <a:buFontTx/>
              <a:buChar char="-"/>
              <a:defRPr/>
            </a:pPr>
            <a:r>
              <a:rPr lang="en-GB" sz="1200" dirty="0" smtClean="0"/>
              <a:t>References: Definitions based on material from Plan International, </a:t>
            </a:r>
            <a:r>
              <a:rPr lang="en-GB" sz="1200" dirty="0" err="1" smtClean="0"/>
              <a:t>ReliefWeb</a:t>
            </a:r>
            <a:r>
              <a:rPr lang="en-GB" sz="1200" dirty="0" smtClean="0"/>
              <a:t> (see </a:t>
            </a:r>
            <a:r>
              <a:rPr lang="en-US" sz="1200" dirty="0" smtClean="0">
                <a:hlinkClick r:id="rId3"/>
              </a:rPr>
              <a:t>http://www.who.int/hac/about/reliefweb-aug2008.pdf</a:t>
            </a:r>
            <a:r>
              <a:rPr lang="en-GB" sz="1200" dirty="0" smtClean="0"/>
              <a:t>) UNHCR and WFP (</a:t>
            </a:r>
            <a:r>
              <a:rPr lang="en-US" sz="1200" dirty="0" smtClean="0">
                <a:hlinkClick r:id="rId4"/>
              </a:rPr>
              <a:t>http://www.wfp.org/content/definition-emergencies</a:t>
            </a:r>
            <a:r>
              <a:rPr lang="en-US" sz="1200" dirty="0" smtClean="0"/>
              <a:t>)</a:t>
            </a:r>
            <a:endParaRPr lang="en-GB" sz="1200" dirty="0" smtClean="0"/>
          </a:p>
          <a:p>
            <a:pPr marL="171450" indent="-171450">
              <a:buFontTx/>
              <a:buChar char="-"/>
              <a:defRPr/>
            </a:pPr>
            <a:endParaRPr lang="en-GB" sz="1200" dirty="0" smtClean="0"/>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16</a:t>
            </a:fld>
            <a:endParaRPr lang="en-AU"/>
          </a:p>
        </p:txBody>
      </p:sp>
    </p:spTree>
    <p:extLst>
      <p:ext uri="{BB962C8B-B14F-4D97-AF65-F5344CB8AC3E}">
        <p14:creationId xmlns:p14="http://schemas.microsoft.com/office/powerpoint/2010/main" val="22667738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17</a:t>
            </a:fld>
            <a:endParaRPr lang="en-AU"/>
          </a:p>
        </p:txBody>
      </p:sp>
    </p:spTree>
    <p:extLst>
      <p:ext uri="{BB962C8B-B14F-4D97-AF65-F5344CB8AC3E}">
        <p14:creationId xmlns:p14="http://schemas.microsoft.com/office/powerpoint/2010/main" val="41614237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latin typeface="+mn-lt"/>
                <a:cs typeface="Calibri"/>
              </a:rPr>
              <a:t>Communities can become separated as a result of displacement</a:t>
            </a:r>
          </a:p>
          <a:p>
            <a:pPr marL="171450" indent="-171450">
              <a:buFont typeface="Arial"/>
              <a:buChar char="•"/>
            </a:pPr>
            <a:endParaRPr lang="en-GB" dirty="0" smtClean="0">
              <a:latin typeface="+mn-lt"/>
              <a:cs typeface="Calibri"/>
            </a:endParaRPr>
          </a:p>
          <a:p>
            <a:pPr marL="171450" indent="-171450">
              <a:buFont typeface="Arial"/>
              <a:buChar char="•"/>
            </a:pPr>
            <a:r>
              <a:rPr lang="en-GB" dirty="0" smtClean="0">
                <a:latin typeface="+mn-lt"/>
                <a:cs typeface="Calibri"/>
              </a:rPr>
              <a:t>A sense of insecurity, fear, mistrust, anxieties or conflict of interests within communities can cause the traditional support network to become at least temporarily dysfunctional. Sometimes people who normally belong to the same community may be suddenly divided by ethnic, religious or political differences. </a:t>
            </a:r>
          </a:p>
          <a:p>
            <a:pPr marL="171450" indent="-171450">
              <a:buFont typeface="Arial"/>
              <a:buChar char="•"/>
            </a:pPr>
            <a:endParaRPr lang="en-GB" dirty="0" smtClean="0">
              <a:latin typeface="+mn-lt"/>
              <a:cs typeface="Calibri"/>
            </a:endParaRPr>
          </a:p>
          <a:p>
            <a:pPr marL="171450" indent="-171450">
              <a:buFont typeface="Arial"/>
              <a:buChar char="•"/>
            </a:pPr>
            <a:r>
              <a:rPr lang="en-GB" dirty="0" smtClean="0">
                <a:latin typeface="+mn-lt"/>
                <a:cs typeface="Calibri"/>
              </a:rPr>
              <a:t>Segregation and inequality can be exacerbated - based on ethnic, tribal, clanship, political or religious considerations, which may have been previously embedded in the societies, is exacerbated during emergencies. </a:t>
            </a:r>
            <a:endParaRPr lang="en-US" dirty="0" smtClean="0">
              <a:latin typeface="+mn-lt"/>
              <a:cs typeface="Calibri"/>
            </a:endParaRPr>
          </a:p>
          <a:p>
            <a:pPr marL="171450" indent="-171450">
              <a:buFont typeface="Arial"/>
              <a:buChar char="•"/>
            </a:pPr>
            <a:endParaRPr lang="en-US" dirty="0" smtClean="0">
              <a:latin typeface="+mn-lt"/>
              <a:cs typeface="Calibri"/>
            </a:endParaRPr>
          </a:p>
          <a:p>
            <a:pPr marL="171450" indent="-171450">
              <a:buFont typeface="Arial"/>
              <a:buChar char="•"/>
            </a:pPr>
            <a:r>
              <a:rPr lang="en-US" dirty="0" smtClean="0">
                <a:latin typeface="+mn-lt"/>
                <a:cs typeface="Calibri"/>
              </a:rPr>
              <a:t>Services and activities normally provided for children by the community can be temporarily stopped – for example education / schools close </a:t>
            </a:r>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18</a:t>
            </a:fld>
            <a:endParaRPr lang="en-AU"/>
          </a:p>
        </p:txBody>
      </p:sp>
    </p:spTree>
    <p:extLst>
      <p:ext uri="{BB962C8B-B14F-4D97-AF65-F5344CB8AC3E}">
        <p14:creationId xmlns:p14="http://schemas.microsoft.com/office/powerpoint/2010/main" val="9412926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457200" rtl="0" eaLnBrk="1" fontAlgn="auto" latinLnBrk="0" hangingPunct="1">
              <a:lnSpc>
                <a:spcPct val="90000"/>
              </a:lnSpc>
              <a:buClrTx/>
              <a:buSzTx/>
              <a:buFont typeface="Arial"/>
              <a:buNone/>
              <a:tabLst/>
              <a:defRPr/>
            </a:pPr>
            <a:r>
              <a:rPr lang="en-GB" sz="1200" dirty="0" smtClean="0">
                <a:latin typeface="+mn-lt"/>
                <a:cs typeface="Calibri"/>
              </a:rPr>
              <a:t>STILL, WE MUST REMEMBER that even in the chaos and stress of life during and after an emergency, people have remarkable coping capacities, even under extreme circumstances:</a:t>
            </a:r>
            <a:endParaRPr lang="en-GB" dirty="0" smtClean="0">
              <a:latin typeface="+mn-lt"/>
              <a:cs typeface="Calibri"/>
            </a:endParaRPr>
          </a:p>
          <a:p>
            <a:pPr marL="171450" indent="-171450">
              <a:lnSpc>
                <a:spcPct val="90000"/>
              </a:lnSpc>
              <a:buFont typeface="Arial"/>
              <a:buChar char="•"/>
            </a:pPr>
            <a:r>
              <a:rPr lang="en-GB" dirty="0" smtClean="0">
                <a:latin typeface="+mn-lt"/>
                <a:cs typeface="Calibri"/>
              </a:rPr>
              <a:t>Community structures can reappear or new ones emerge as people begin to deal with day-to-day living and the need to provide for and protect their families and dependents, young and old. (adding to the layers of protection) </a:t>
            </a:r>
          </a:p>
          <a:p>
            <a:pPr marL="171450" indent="-171450">
              <a:lnSpc>
                <a:spcPct val="90000"/>
              </a:lnSpc>
              <a:buFont typeface="Arial"/>
              <a:buChar char="•"/>
            </a:pPr>
            <a:r>
              <a:rPr lang="en-GB" dirty="0" smtClean="0">
                <a:latin typeface="+mn-lt"/>
                <a:cs typeface="Calibri"/>
              </a:rPr>
              <a:t>The care and protection of children is usually an area where people can work together</a:t>
            </a:r>
            <a:r>
              <a:rPr lang="en-US" dirty="0" smtClean="0">
                <a:latin typeface="+mn-lt"/>
                <a:cs typeface="Calibri"/>
              </a:rPr>
              <a:t> </a:t>
            </a:r>
          </a:p>
          <a:p>
            <a:pPr marL="171450" indent="-171450">
              <a:lnSpc>
                <a:spcPct val="90000"/>
              </a:lnSpc>
              <a:buFont typeface="Arial"/>
              <a:buChar char="•"/>
            </a:pPr>
            <a:r>
              <a:rPr lang="en-US" dirty="0" smtClean="0">
                <a:latin typeface="+mn-lt"/>
                <a:cs typeface="Calibri"/>
              </a:rPr>
              <a:t>The disruption and change cased by emergencies can also present opportunities to instigate change for the better in communities</a:t>
            </a:r>
            <a:r>
              <a:rPr lang="en-US" baseline="0" dirty="0" smtClean="0">
                <a:latin typeface="+mn-lt"/>
                <a:cs typeface="Calibri"/>
              </a:rPr>
              <a:t> – school buildings can be built back stronger, disaster risk reduction strategies can be put in place, new government legislation can be developed or enforced, committees can be established or revived </a:t>
            </a:r>
          </a:p>
          <a:p>
            <a:pPr marL="171450" indent="-171450">
              <a:lnSpc>
                <a:spcPct val="90000"/>
              </a:lnSpc>
              <a:buFont typeface="Arial"/>
              <a:buChar char="•"/>
            </a:pPr>
            <a:r>
              <a:rPr lang="en-US" baseline="0" dirty="0" smtClean="0">
                <a:latin typeface="+mn-lt"/>
                <a:cs typeface="Calibri"/>
              </a:rPr>
              <a:t>Communities may have increased awareness of their rights, services available to them, knowledge of existing legislation, </a:t>
            </a:r>
            <a:r>
              <a:rPr lang="en-US" baseline="0" dirty="0" err="1" smtClean="0">
                <a:latin typeface="+mn-lt"/>
                <a:cs typeface="Calibri"/>
              </a:rPr>
              <a:t>behavioural</a:t>
            </a:r>
            <a:r>
              <a:rPr lang="en-US" baseline="0" dirty="0" smtClean="0">
                <a:latin typeface="+mn-lt"/>
                <a:cs typeface="Calibri"/>
              </a:rPr>
              <a:t> change can occur </a:t>
            </a:r>
            <a:endParaRPr lang="en-US" dirty="0" smtClean="0">
              <a:latin typeface="+mn-lt"/>
              <a:cs typeface="Calibri"/>
            </a:endParaRPr>
          </a:p>
          <a:p>
            <a:pPr>
              <a:lnSpc>
                <a:spcPct val="90000"/>
              </a:lnSpc>
            </a:pPr>
            <a:endParaRPr lang="en-US" dirty="0" smtClean="0">
              <a:latin typeface="+mn-lt"/>
              <a:cs typeface="Calibri"/>
            </a:endParaRPr>
          </a:p>
          <a:p>
            <a:pPr>
              <a:lnSpc>
                <a:spcPct val="90000"/>
              </a:lnSpc>
            </a:pPr>
            <a:r>
              <a:rPr lang="en-US" dirty="0" smtClean="0">
                <a:latin typeface="+mn-lt"/>
                <a:cs typeface="Calibri"/>
              </a:rPr>
              <a:t>Summary point: </a:t>
            </a:r>
            <a:r>
              <a:rPr lang="en-US" sz="1200" b="0" i="0" u="none" strike="noStrike" kern="1200" baseline="0" dirty="0" smtClean="0">
                <a:solidFill>
                  <a:schemeClr val="tx1"/>
                </a:solidFill>
                <a:latin typeface="+mn-lt"/>
                <a:cs typeface="Calibri"/>
              </a:rPr>
              <a:t>The crisis created by disaster may open long-dormant faults in societies or communities and may lead to new relations within families or within a community. A crisis is an opportunity for change to emerge in a community. “Building on community strengths” does not mean automatically seeking to restore the old structure of the community in the interests of</a:t>
            </a:r>
            <a:r>
              <a:rPr lang="en-US" sz="1200" b="0" i="1" u="none" strike="noStrike" kern="1200" baseline="0" dirty="0" smtClean="0">
                <a:solidFill>
                  <a:schemeClr val="tx1"/>
                </a:solidFill>
                <a:latin typeface="+mn-lt"/>
                <a:cs typeface="Calibri"/>
              </a:rPr>
              <a:t> efficient </a:t>
            </a:r>
            <a:r>
              <a:rPr lang="en-US" sz="1200" b="0" i="0" u="none" strike="noStrike" kern="1200" baseline="0" dirty="0" smtClean="0">
                <a:solidFill>
                  <a:schemeClr val="tx1"/>
                </a:solidFill>
                <a:latin typeface="+mn-lt"/>
                <a:cs typeface="Calibri"/>
              </a:rPr>
              <a:t>relief efforts, nor does it mean pursuing one’s own beliefs in how communities or families </a:t>
            </a:r>
            <a:r>
              <a:rPr lang="en-US" sz="1200" b="0" i="1" u="none" strike="noStrike" kern="1200" baseline="0" dirty="0" smtClean="0">
                <a:solidFill>
                  <a:schemeClr val="tx1"/>
                </a:solidFill>
                <a:latin typeface="+mn-lt"/>
                <a:cs typeface="Calibri"/>
              </a:rPr>
              <a:t>ought</a:t>
            </a:r>
            <a:r>
              <a:rPr lang="en-US" sz="1200" b="0" i="0" u="none" strike="noStrike" kern="1200" baseline="0" dirty="0" smtClean="0">
                <a:solidFill>
                  <a:schemeClr val="tx1"/>
                </a:solidFill>
                <a:latin typeface="+mn-lt"/>
                <a:cs typeface="Calibri"/>
              </a:rPr>
              <a:t> to be structured. It is engagement in a community, rather than a particular structure of the community, that represents an area of hope for survivors.</a:t>
            </a:r>
            <a:endParaRPr lang="en-US" dirty="0" smtClean="0">
              <a:latin typeface="+mn-lt"/>
              <a:cs typeface="Calibri"/>
            </a:endParaRPr>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19</a:t>
            </a:fld>
            <a:endParaRPr lang="en-AU"/>
          </a:p>
        </p:txBody>
      </p:sp>
    </p:spTree>
    <p:extLst>
      <p:ext uri="{BB962C8B-B14F-4D97-AF65-F5344CB8AC3E}">
        <p14:creationId xmlns:p14="http://schemas.microsoft.com/office/powerpoint/2010/main" val="453963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a:t>
            </a:fld>
            <a:endParaRPr lang="en-AU"/>
          </a:p>
        </p:txBody>
      </p:sp>
    </p:spTree>
    <p:extLst>
      <p:ext uri="{BB962C8B-B14F-4D97-AF65-F5344CB8AC3E}">
        <p14:creationId xmlns:p14="http://schemas.microsoft.com/office/powerpoint/2010/main" val="36484113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lnSpc>
                <a:spcPct val="90000"/>
              </a:lnSpc>
              <a:spcBef>
                <a:spcPts val="300"/>
              </a:spcBef>
              <a:spcAft>
                <a:spcPct val="10000"/>
              </a:spcAft>
              <a:buFont typeface="Arial"/>
              <a:buChar char="•"/>
            </a:pPr>
            <a:r>
              <a:rPr lang="en-GB" dirty="0" smtClean="0"/>
              <a:t>Exacerbate existing child protection problems such as child labour, access to justice, trafficking, violence in educational settings etc.</a:t>
            </a:r>
          </a:p>
          <a:p>
            <a:pPr marL="171450" indent="-171450">
              <a:lnSpc>
                <a:spcPct val="90000"/>
              </a:lnSpc>
              <a:spcBef>
                <a:spcPts val="300"/>
              </a:spcBef>
              <a:spcAft>
                <a:spcPct val="10000"/>
              </a:spcAft>
              <a:buFont typeface="Arial"/>
              <a:buChar char="•"/>
            </a:pPr>
            <a:r>
              <a:rPr lang="en-GB" dirty="0" smtClean="0"/>
              <a:t>Undermine protection mechanisms such as family or community protection, legal protection, social services, social norms</a:t>
            </a:r>
          </a:p>
          <a:p>
            <a:pPr marL="171450" indent="-171450">
              <a:lnSpc>
                <a:spcPct val="90000"/>
              </a:lnSpc>
              <a:spcBef>
                <a:spcPts val="300"/>
              </a:spcBef>
              <a:spcAft>
                <a:spcPct val="10000"/>
              </a:spcAft>
              <a:buFont typeface="Arial"/>
              <a:buChar char="•"/>
            </a:pPr>
            <a:r>
              <a:rPr lang="en-GB" dirty="0" smtClean="0"/>
              <a:t>Can thus create new protection risks – risks that were not present</a:t>
            </a:r>
            <a:r>
              <a:rPr lang="en-GB" baseline="0" dirty="0" smtClean="0"/>
              <a:t> in context before, but unfold as the emergency occurs and in the period afterwards</a:t>
            </a:r>
            <a:endParaRPr lang="en-GB" dirty="0" smtClean="0"/>
          </a:p>
          <a:p>
            <a:pPr marL="171450" indent="-171450">
              <a:lnSpc>
                <a:spcPct val="90000"/>
              </a:lnSpc>
              <a:spcBef>
                <a:spcPts val="300"/>
              </a:spcBef>
              <a:spcAft>
                <a:spcPct val="10000"/>
              </a:spcAft>
              <a:buFont typeface="Arial"/>
              <a:buChar char="•"/>
            </a:pPr>
            <a:r>
              <a:rPr lang="en-GB" dirty="0" smtClean="0"/>
              <a:t>In emergencies, children can experience the following child protection risks, among others:</a:t>
            </a:r>
          </a:p>
          <a:p>
            <a:pPr marL="447675" lvl="1" indent="-265113">
              <a:lnSpc>
                <a:spcPct val="90000"/>
              </a:lnSpc>
              <a:spcBef>
                <a:spcPts val="300"/>
              </a:spcBef>
              <a:buFont typeface="Lucida Grande"/>
              <a:buChar char="-"/>
            </a:pPr>
            <a:r>
              <a:rPr lang="en-GB" dirty="0" smtClean="0"/>
              <a:t>Separation from their families</a:t>
            </a:r>
          </a:p>
          <a:p>
            <a:pPr marL="447675" lvl="1" indent="-265113">
              <a:lnSpc>
                <a:spcPct val="90000"/>
              </a:lnSpc>
              <a:spcBef>
                <a:spcPts val="300"/>
              </a:spcBef>
              <a:buFont typeface="Lucida Grande"/>
              <a:buChar char="-"/>
            </a:pPr>
            <a:r>
              <a:rPr lang="en-GB" dirty="0" smtClean="0"/>
              <a:t>Psychosocial distress</a:t>
            </a:r>
          </a:p>
          <a:p>
            <a:pPr marL="447675" lvl="1" indent="-265113">
              <a:lnSpc>
                <a:spcPct val="90000"/>
              </a:lnSpc>
              <a:spcBef>
                <a:spcPts val="300"/>
              </a:spcBef>
              <a:buFont typeface="Lucida Grande"/>
              <a:buChar char="-"/>
            </a:pPr>
            <a:r>
              <a:rPr lang="en-GB" dirty="0" smtClean="0"/>
              <a:t>Exploitation and sexual &amp; gender-based violence</a:t>
            </a:r>
          </a:p>
          <a:p>
            <a:pPr marL="447675" lvl="1" indent="-265113">
              <a:lnSpc>
                <a:spcPct val="90000"/>
              </a:lnSpc>
              <a:spcBef>
                <a:spcPts val="300"/>
              </a:spcBef>
              <a:buFont typeface="Lucida Grande"/>
              <a:buChar char="-"/>
            </a:pPr>
            <a:r>
              <a:rPr lang="en-GB" dirty="0" smtClean="0"/>
              <a:t>Physical violence &amp; abuse</a:t>
            </a:r>
          </a:p>
          <a:p>
            <a:pPr marL="447675" lvl="1" indent="-265113">
              <a:lnSpc>
                <a:spcPct val="90000"/>
              </a:lnSpc>
              <a:spcBef>
                <a:spcPts val="300"/>
              </a:spcBef>
              <a:buFont typeface="Lucida Grande"/>
              <a:buChar char="-"/>
            </a:pPr>
            <a:r>
              <a:rPr lang="en-GB" dirty="0" smtClean="0"/>
              <a:t>Recruitment into armed forces or groups</a:t>
            </a:r>
          </a:p>
          <a:p>
            <a:pPr marL="447675" lvl="1" indent="-265113">
              <a:lnSpc>
                <a:spcPct val="90000"/>
              </a:lnSpc>
              <a:spcBef>
                <a:spcPts val="300"/>
              </a:spcBef>
              <a:buFont typeface="Lucida Grande"/>
              <a:buChar char="-"/>
            </a:pPr>
            <a:r>
              <a:rPr lang="en-GB" dirty="0" smtClean="0"/>
              <a:t>Political violence, such as abduction or torture</a:t>
            </a:r>
          </a:p>
          <a:p>
            <a:pPr marL="447675" lvl="1" indent="-265113">
              <a:lnSpc>
                <a:spcPct val="90000"/>
              </a:lnSpc>
              <a:spcBef>
                <a:spcPts val="300"/>
              </a:spcBef>
              <a:buFont typeface="Lucida Grande"/>
              <a:buChar char="-"/>
            </a:pPr>
            <a:r>
              <a:rPr lang="en-GB" dirty="0" smtClean="0"/>
              <a:t>Placement into inappropriate form of care</a:t>
            </a:r>
          </a:p>
          <a:p>
            <a:pPr marL="447675" lvl="1" indent="-265113">
              <a:lnSpc>
                <a:spcPct val="90000"/>
              </a:lnSpc>
              <a:spcBef>
                <a:spcPts val="300"/>
              </a:spcBef>
              <a:buFont typeface="Lucida Grande"/>
              <a:buChar char="-"/>
            </a:pPr>
            <a:r>
              <a:rPr lang="en-GB" dirty="0" smtClean="0"/>
              <a:t>Child labour</a:t>
            </a:r>
          </a:p>
          <a:p>
            <a:pPr marL="171450" indent="-171450">
              <a:lnSpc>
                <a:spcPct val="90000"/>
              </a:lnSpc>
              <a:spcBef>
                <a:spcPts val="300"/>
              </a:spcBef>
              <a:spcAft>
                <a:spcPct val="10000"/>
              </a:spcAft>
              <a:buFont typeface="Arial"/>
              <a:buChar char="•"/>
            </a:pPr>
            <a:r>
              <a:rPr lang="en-US" dirty="0" smtClean="0"/>
              <a:t>Some effects of the emergency do not directly impact on children, but indirectly as the effects on family and community then have repercussions for the children in their care </a:t>
            </a:r>
          </a:p>
          <a:p>
            <a:pPr marL="171450" marR="0" lvl="4" indent="-171450" algn="l" defTabSz="457200" rtl="0" eaLnBrk="1" fontAlgn="auto" latinLnBrk="0" hangingPunct="1">
              <a:lnSpc>
                <a:spcPct val="90000"/>
              </a:lnSpc>
              <a:spcBef>
                <a:spcPts val="300"/>
              </a:spcBef>
              <a:spcAft>
                <a:spcPct val="10000"/>
              </a:spcAft>
              <a:buClrTx/>
              <a:buSzTx/>
              <a:buFont typeface="Arial"/>
              <a:buChar char="•"/>
              <a:tabLst/>
              <a:defRPr/>
            </a:pPr>
            <a:r>
              <a:rPr lang="en-GB" dirty="0" smtClean="0"/>
              <a:t>Reactions of children in emergencies varies depending on age, gender, ability, </a:t>
            </a:r>
            <a:r>
              <a:rPr lang="en-GB" dirty="0" err="1" smtClean="0"/>
              <a:t>etc</a:t>
            </a:r>
            <a:endParaRPr lang="en-GB" dirty="0" smtClean="0"/>
          </a:p>
          <a:p>
            <a:pPr marL="171450" indent="-171450">
              <a:lnSpc>
                <a:spcPct val="90000"/>
              </a:lnSpc>
              <a:spcBef>
                <a:spcPts val="300"/>
              </a:spcBef>
              <a:spcAft>
                <a:spcPct val="10000"/>
              </a:spcAft>
              <a:buFont typeface="Arial"/>
              <a:buChar char="•"/>
            </a:pPr>
            <a:endParaRPr lang="en-US" dirty="0" smtClean="0"/>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20</a:t>
            </a:fld>
            <a:endParaRPr lang="en-AU"/>
          </a:p>
        </p:txBody>
      </p:sp>
    </p:spTree>
    <p:extLst>
      <p:ext uri="{BB962C8B-B14F-4D97-AF65-F5344CB8AC3E}">
        <p14:creationId xmlns:p14="http://schemas.microsoft.com/office/powerpoint/2010/main" val="17229219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lnSpc>
                <a:spcPct val="90000"/>
              </a:lnSpc>
              <a:buFont typeface="Arial"/>
              <a:buNone/>
            </a:pPr>
            <a:r>
              <a:rPr lang="en-US" sz="1200" b="1" i="0" u="none" strike="noStrike" kern="1200" baseline="0" dirty="0" smtClean="0">
                <a:solidFill>
                  <a:schemeClr val="tx1"/>
                </a:solidFill>
              </a:rPr>
              <a:t>Some broad categories of concern brought about by early adversity include the following: </a:t>
            </a:r>
          </a:p>
          <a:p>
            <a:pPr marL="182563" indent="-182563">
              <a:lnSpc>
                <a:spcPct val="90000"/>
              </a:lnSpc>
              <a:buFont typeface="Arial"/>
              <a:buChar char="•"/>
            </a:pPr>
            <a:r>
              <a:rPr lang="en-US" sz="1200" b="1" i="0" u="none" strike="noStrike" kern="1200" baseline="0" dirty="0" smtClean="0">
                <a:solidFill>
                  <a:schemeClr val="tx1"/>
                </a:solidFill>
              </a:rPr>
              <a:t>Early experiences influence the developing brain</a:t>
            </a:r>
            <a:r>
              <a:rPr lang="en-US" sz="1200" b="0" i="0" u="none" strike="noStrike" kern="1200" baseline="0" dirty="0" smtClean="0">
                <a:solidFill>
                  <a:schemeClr val="tx1"/>
                </a:solidFill>
              </a:rPr>
              <a:t>. </a:t>
            </a:r>
            <a:r>
              <a:rPr lang="en-US" sz="1200" dirty="0" smtClean="0"/>
              <a:t>P</a:t>
            </a:r>
            <a:r>
              <a:rPr lang="en-US" sz="1200" b="0" i="0" u="none" strike="noStrike" kern="1200" baseline="0" dirty="0" smtClean="0">
                <a:solidFill>
                  <a:schemeClr val="tx1"/>
                </a:solidFill>
              </a:rPr>
              <a:t>renatal &amp;</a:t>
            </a:r>
            <a:r>
              <a:rPr lang="en-US" sz="1200" b="0" i="0" u="none" strike="noStrike" kern="1200" dirty="0" smtClean="0">
                <a:solidFill>
                  <a:schemeClr val="tx1"/>
                </a:solidFill>
              </a:rPr>
              <a:t> </a:t>
            </a:r>
            <a:r>
              <a:rPr lang="en-US" sz="1200" dirty="0" smtClean="0"/>
              <a:t>1</a:t>
            </a:r>
            <a:r>
              <a:rPr lang="en-US" sz="1200" baseline="30000" dirty="0" smtClean="0"/>
              <a:t>st</a:t>
            </a:r>
            <a:r>
              <a:rPr lang="en-US" sz="1200" dirty="0" smtClean="0"/>
              <a:t> </a:t>
            </a:r>
            <a:r>
              <a:rPr lang="en-US" sz="1200" b="0" i="0" u="none" strike="noStrike" kern="1200" baseline="0" dirty="0" smtClean="0">
                <a:solidFill>
                  <a:schemeClr val="tx1"/>
                </a:solidFill>
              </a:rPr>
              <a:t>years of life, brain undergoes</a:t>
            </a:r>
            <a:r>
              <a:rPr lang="en-US" sz="1200" b="0" i="0" u="none" strike="noStrike" kern="1200" dirty="0" smtClean="0">
                <a:solidFill>
                  <a:schemeClr val="tx1"/>
                </a:solidFill>
              </a:rPr>
              <a:t> </a:t>
            </a:r>
            <a:r>
              <a:rPr lang="en-US" sz="1200" b="0" i="0" u="none" strike="noStrike" kern="1200" baseline="0" dirty="0" smtClean="0">
                <a:solidFill>
                  <a:schemeClr val="tx1"/>
                </a:solidFill>
              </a:rPr>
              <a:t>rapid </a:t>
            </a:r>
            <a:r>
              <a:rPr lang="en-US" sz="1200" b="0" i="0" u="none" strike="noStrike" kern="1200" baseline="0" dirty="0" err="1" smtClean="0">
                <a:solidFill>
                  <a:schemeClr val="tx1"/>
                </a:solidFill>
              </a:rPr>
              <a:t>dev’t</a:t>
            </a:r>
            <a:r>
              <a:rPr lang="en-US" sz="1200" b="0" i="0" u="none" strike="noStrike" kern="1200" baseline="0" dirty="0" smtClean="0">
                <a:solidFill>
                  <a:schemeClr val="tx1"/>
                </a:solidFill>
              </a:rPr>
              <a:t>.</a:t>
            </a:r>
            <a:r>
              <a:rPr lang="en-US" sz="1200" b="0" i="0" u="none" strike="noStrike" kern="1200" dirty="0" smtClean="0">
                <a:solidFill>
                  <a:schemeClr val="tx1"/>
                </a:solidFill>
              </a:rPr>
              <a:t> E</a:t>
            </a:r>
            <a:r>
              <a:rPr lang="en-US" sz="1200" b="0" i="0" u="none" strike="noStrike" kern="1200" baseline="0" dirty="0" smtClean="0">
                <a:solidFill>
                  <a:schemeClr val="tx1"/>
                </a:solidFill>
              </a:rPr>
              <a:t>arly experiences determine whether it</a:t>
            </a:r>
            <a:r>
              <a:rPr lang="en-US" sz="1200" dirty="0" smtClean="0"/>
              <a:t>’</a:t>
            </a:r>
            <a:r>
              <a:rPr lang="en-US" sz="1200" b="0" i="0" u="none" strike="noStrike" kern="1200" baseline="0" dirty="0" smtClean="0">
                <a:solidFill>
                  <a:schemeClr val="tx1"/>
                </a:solidFill>
              </a:rPr>
              <a:t>s sturdy or fragile. </a:t>
            </a:r>
            <a:r>
              <a:rPr lang="en-US" sz="1200" dirty="0" smtClean="0"/>
              <a:t>B</a:t>
            </a:r>
            <a:r>
              <a:rPr lang="en-US" sz="1200" b="0" i="0" u="none" strike="noStrike" kern="1200" baseline="0" dirty="0" smtClean="0">
                <a:solidFill>
                  <a:schemeClr val="tx1"/>
                </a:solidFill>
              </a:rPr>
              <a:t>rain’s circuitry is most open to influence of external experiences, for better or worse. During </a:t>
            </a:r>
            <a:r>
              <a:rPr lang="en-US" sz="1200" b="0" i="1" u="none" strike="noStrike" kern="1200" baseline="0" dirty="0" smtClean="0">
                <a:solidFill>
                  <a:schemeClr val="tx1"/>
                </a:solidFill>
              </a:rPr>
              <a:t>sensitive periods</a:t>
            </a:r>
            <a:r>
              <a:rPr lang="en-US" sz="1200" b="0" i="0" u="none" strike="noStrike" kern="1200" baseline="0" dirty="0" smtClean="0">
                <a:solidFill>
                  <a:schemeClr val="tx1"/>
                </a:solidFill>
              </a:rPr>
              <a:t>, healthy emotional </a:t>
            </a:r>
            <a:r>
              <a:rPr lang="en-US" sz="1200" dirty="0" smtClean="0"/>
              <a:t>&amp; </a:t>
            </a:r>
            <a:r>
              <a:rPr lang="en-US" sz="1200" b="0" i="0" u="none" strike="noStrike" kern="1200" baseline="0" dirty="0" smtClean="0">
                <a:solidFill>
                  <a:schemeClr val="tx1"/>
                </a:solidFill>
              </a:rPr>
              <a:t>cognitive </a:t>
            </a:r>
            <a:r>
              <a:rPr lang="en-US" sz="1200" b="0" i="0" u="none" strike="noStrike" kern="1200" baseline="0" dirty="0" err="1" smtClean="0">
                <a:solidFill>
                  <a:schemeClr val="tx1"/>
                </a:solidFill>
              </a:rPr>
              <a:t>dev’t</a:t>
            </a:r>
            <a:r>
              <a:rPr lang="en-US" sz="1200" b="0" i="0" u="none" strike="noStrike" kern="1200" baseline="0" dirty="0" smtClean="0">
                <a:solidFill>
                  <a:schemeClr val="tx1"/>
                </a:solidFill>
              </a:rPr>
              <a:t> shaped by responsive, dependable interaction with adults.</a:t>
            </a:r>
            <a:r>
              <a:rPr lang="en-US" sz="1200" b="0" i="0" u="none" strike="noStrike" kern="1200" dirty="0" smtClean="0">
                <a:solidFill>
                  <a:schemeClr val="tx1"/>
                </a:solidFill>
              </a:rPr>
              <a:t> C</a:t>
            </a:r>
            <a:r>
              <a:rPr lang="en-US" sz="1200" b="0" i="0" u="none" strike="noStrike" kern="1200" baseline="0" dirty="0" smtClean="0">
                <a:solidFill>
                  <a:schemeClr val="tx1"/>
                </a:solidFill>
              </a:rPr>
              <a:t>hronic/</a:t>
            </a:r>
            <a:r>
              <a:rPr lang="en-US" sz="1200" dirty="0" smtClean="0"/>
              <a:t> </a:t>
            </a:r>
            <a:r>
              <a:rPr lang="en-US" sz="1200" b="0" i="0" u="none" strike="noStrike" kern="1200" baseline="0" dirty="0" smtClean="0">
                <a:solidFill>
                  <a:schemeClr val="tx1"/>
                </a:solidFill>
              </a:rPr>
              <a:t>extreme adversity can interrupt normal brain </a:t>
            </a:r>
            <a:r>
              <a:rPr lang="en-US" sz="1200" b="0" i="0" u="none" strike="noStrike" kern="1200" baseline="0" dirty="0" err="1" smtClean="0">
                <a:solidFill>
                  <a:schemeClr val="tx1"/>
                </a:solidFill>
              </a:rPr>
              <a:t>dev’t</a:t>
            </a:r>
            <a:endParaRPr lang="en-US" sz="1200" b="0" i="0" u="none" strike="noStrike" kern="1200" baseline="0" dirty="0" smtClean="0">
              <a:solidFill>
                <a:schemeClr val="tx1"/>
              </a:solidFill>
            </a:endParaRPr>
          </a:p>
          <a:p>
            <a:pPr marL="182563" marR="0" indent="-182563" algn="l" defTabSz="457200" rtl="0" eaLnBrk="1" fontAlgn="auto" latinLnBrk="0" hangingPunct="1">
              <a:lnSpc>
                <a:spcPct val="90000"/>
              </a:lnSpc>
              <a:spcBef>
                <a:spcPts val="0"/>
              </a:spcBef>
              <a:spcAft>
                <a:spcPts val="0"/>
              </a:spcAft>
              <a:buClrTx/>
              <a:buSzTx/>
              <a:buFont typeface="Arial"/>
              <a:buChar char="•"/>
              <a:tabLst/>
              <a:defRPr/>
            </a:pPr>
            <a:r>
              <a:rPr lang="en-US" sz="1200" b="1" i="0" u="none" strike="noStrike" kern="1200" baseline="0" dirty="0" smtClean="0">
                <a:solidFill>
                  <a:schemeClr val="tx1"/>
                </a:solidFill>
              </a:rPr>
              <a:t>Significant early adversity can lead to lifelong problems. </a:t>
            </a:r>
            <a:r>
              <a:rPr lang="en-US" sz="1200" b="0" i="0" u="none" strike="noStrike" kern="1200" baseline="0" dirty="0" smtClean="0">
                <a:solidFill>
                  <a:schemeClr val="tx1"/>
                </a:solidFill>
              </a:rPr>
              <a:t>Toxic stress experienced early in life &amp; common causes of toxic stress,</a:t>
            </a:r>
            <a:r>
              <a:rPr lang="en-US" sz="1200" b="0" i="0" u="none" strike="noStrike" kern="1200" dirty="0" smtClean="0">
                <a:solidFill>
                  <a:schemeClr val="tx1"/>
                </a:solidFill>
              </a:rPr>
              <a:t> </a:t>
            </a:r>
            <a:r>
              <a:rPr lang="en-US" sz="1200" b="0" i="0" u="none" strike="noStrike" kern="1200" baseline="0" dirty="0" smtClean="0">
                <a:solidFill>
                  <a:schemeClr val="tx1"/>
                </a:solidFill>
              </a:rPr>
              <a:t>e.g. poverty, abuse,</a:t>
            </a:r>
            <a:r>
              <a:rPr lang="en-US" sz="1200" b="0" i="0" u="none" strike="noStrike" kern="1200" dirty="0" smtClean="0">
                <a:solidFill>
                  <a:schemeClr val="tx1"/>
                </a:solidFill>
              </a:rPr>
              <a:t> </a:t>
            </a:r>
            <a:r>
              <a:rPr lang="en-US" sz="1200" b="0" i="0" u="none" strike="noStrike" kern="1200" baseline="0" dirty="0" smtClean="0">
                <a:solidFill>
                  <a:schemeClr val="tx1"/>
                </a:solidFill>
              </a:rPr>
              <a:t>neglect, parental mental illness, or exposure to violence,</a:t>
            </a:r>
            <a:r>
              <a:rPr lang="en-US" sz="1200" b="0" i="0" u="none" strike="noStrike" kern="1200" dirty="0" smtClean="0">
                <a:solidFill>
                  <a:schemeClr val="tx1"/>
                </a:solidFill>
              </a:rPr>
              <a:t> </a:t>
            </a:r>
            <a:r>
              <a:rPr lang="en-US" sz="1200" b="0" i="0" u="none" strike="noStrike" kern="1200" baseline="0" dirty="0" smtClean="0">
                <a:solidFill>
                  <a:schemeClr val="tx1"/>
                </a:solidFill>
              </a:rPr>
              <a:t>can have cumulative toll on child’s physical </a:t>
            </a:r>
            <a:r>
              <a:rPr lang="en-US" sz="1200" dirty="0" smtClean="0"/>
              <a:t>&amp; </a:t>
            </a:r>
            <a:r>
              <a:rPr lang="en-US" sz="1200" b="0" i="0" u="none" strike="noStrike" kern="1200" baseline="0" dirty="0" smtClean="0">
                <a:solidFill>
                  <a:schemeClr val="tx1"/>
                </a:solidFill>
              </a:rPr>
              <a:t>mental health. </a:t>
            </a:r>
            <a:endParaRPr lang="en-US" sz="1200" b="1" i="0" u="none" strike="noStrike" kern="1200" baseline="0" dirty="0" smtClean="0">
              <a:solidFill>
                <a:schemeClr val="tx1"/>
              </a:solidFill>
            </a:endParaRPr>
          </a:p>
          <a:p>
            <a:pPr marL="182563" indent="-182563">
              <a:lnSpc>
                <a:spcPct val="90000"/>
              </a:lnSpc>
              <a:buFont typeface="Arial"/>
              <a:buChar char="•"/>
            </a:pPr>
            <a:r>
              <a:rPr lang="en-US" sz="1200" b="1" i="0" u="none" strike="noStrike" kern="1200" baseline="0" dirty="0" smtClean="0">
                <a:solidFill>
                  <a:schemeClr val="tx1"/>
                </a:solidFill>
              </a:rPr>
              <a:t>Chronic stress can be toxic to developing brains. </a:t>
            </a:r>
            <a:r>
              <a:rPr lang="en-US" sz="1200" b="0" i="0" u="none" strike="noStrike" kern="1200" baseline="0" dirty="0" smtClean="0">
                <a:solidFill>
                  <a:schemeClr val="tx1"/>
                </a:solidFill>
              </a:rPr>
              <a:t>Learning to cope with adversity</a:t>
            </a:r>
            <a:r>
              <a:rPr lang="en-US" sz="1200" b="0" i="0" u="none" strike="noStrike" kern="1200" dirty="0" smtClean="0">
                <a:solidFill>
                  <a:schemeClr val="tx1"/>
                </a:solidFill>
              </a:rPr>
              <a:t> </a:t>
            </a:r>
            <a:r>
              <a:rPr lang="en-US" sz="1200" b="0" i="0" u="none" strike="noStrike" kern="1200" baseline="0" dirty="0" smtClean="0">
                <a:solidFill>
                  <a:schemeClr val="tx1"/>
                </a:solidFill>
              </a:rPr>
              <a:t>important part of healthy child development. When we’re threatened bodies activate variety of physiological responses, incl. increase</a:t>
            </a:r>
            <a:r>
              <a:rPr lang="en-US" sz="1200" b="0" i="0" u="none" strike="noStrike" kern="1200" dirty="0" smtClean="0">
                <a:solidFill>
                  <a:schemeClr val="tx1"/>
                </a:solidFill>
              </a:rPr>
              <a:t> </a:t>
            </a:r>
            <a:r>
              <a:rPr lang="en-US" sz="1200" b="0" i="0" u="none" strike="noStrike" kern="1200" baseline="0" dirty="0" smtClean="0">
                <a:solidFill>
                  <a:schemeClr val="tx1"/>
                </a:solidFill>
              </a:rPr>
              <a:t>heart rate, blood pressure, &amp; stress hormones such as cortisol. </a:t>
            </a:r>
            <a:r>
              <a:rPr lang="en-US" sz="1200" b="0" i="1" u="none" strike="noStrike" kern="1200" baseline="0" dirty="0" smtClean="0">
                <a:solidFill>
                  <a:schemeClr val="tx1"/>
                </a:solidFill>
              </a:rPr>
              <a:t>Positive stress: </a:t>
            </a:r>
            <a:r>
              <a:rPr lang="en-US" sz="1200" dirty="0" smtClean="0"/>
              <a:t>Y</a:t>
            </a:r>
            <a:r>
              <a:rPr lang="en-US" sz="1200" b="0" i="0" u="none" strike="noStrike" kern="1200" baseline="0" dirty="0" smtClean="0">
                <a:solidFill>
                  <a:schemeClr val="tx1"/>
                </a:solidFill>
              </a:rPr>
              <a:t>oung child protected by supportive relationships with adults, learns to cope with everyday challenges &amp; stress response system returns to baseline. </a:t>
            </a:r>
            <a:r>
              <a:rPr lang="en-US" sz="1200" b="0" i="1" u="none" strike="noStrike" kern="1200" baseline="0" dirty="0" smtClean="0">
                <a:solidFill>
                  <a:schemeClr val="tx1"/>
                </a:solidFill>
              </a:rPr>
              <a:t>Tolerable stress: </a:t>
            </a:r>
            <a:r>
              <a:rPr lang="en-US" sz="1200" b="0" i="0" u="none" strike="noStrike" kern="1200" baseline="0" dirty="0" smtClean="0">
                <a:solidFill>
                  <a:schemeClr val="tx1"/>
                </a:solidFill>
              </a:rPr>
              <a:t>more serious difficulties</a:t>
            </a:r>
            <a:r>
              <a:rPr lang="en-US" sz="1200" b="0" i="0" u="none" strike="noStrike" kern="1200" dirty="0" smtClean="0">
                <a:solidFill>
                  <a:schemeClr val="tx1"/>
                </a:solidFill>
              </a:rPr>
              <a:t> - </a:t>
            </a:r>
            <a:r>
              <a:rPr lang="en-US" sz="1200" b="0" i="0" u="none" strike="noStrike" kern="1200" baseline="0" dirty="0" smtClean="0">
                <a:solidFill>
                  <a:schemeClr val="tx1"/>
                </a:solidFill>
              </a:rPr>
              <a:t>loss of loved one, natural disaster, or frightening injury</a:t>
            </a:r>
            <a:r>
              <a:rPr lang="en-US" sz="1200" b="0" i="0" u="none" strike="noStrike" kern="1200" dirty="0" smtClean="0">
                <a:solidFill>
                  <a:schemeClr val="tx1"/>
                </a:solidFill>
              </a:rPr>
              <a:t> -</a:t>
            </a:r>
            <a:r>
              <a:rPr lang="en-US" sz="1200" b="0" i="0" u="none" strike="noStrike" kern="1200" baseline="0" dirty="0" smtClean="0">
                <a:solidFill>
                  <a:schemeClr val="tx1"/>
                </a:solidFill>
              </a:rPr>
              <a:t> buffered by caring adults who help child adapt.</a:t>
            </a:r>
            <a:r>
              <a:rPr lang="en-US" sz="1200" b="0" i="0" u="none" strike="noStrike" kern="1200" dirty="0" smtClean="0">
                <a:solidFill>
                  <a:schemeClr val="tx1"/>
                </a:solidFill>
              </a:rPr>
              <a:t> M</a:t>
            </a:r>
            <a:r>
              <a:rPr lang="en-US" sz="1200" b="0" i="0" u="none" strike="noStrike" kern="1200" baseline="0" dirty="0" smtClean="0">
                <a:solidFill>
                  <a:schemeClr val="tx1"/>
                </a:solidFill>
              </a:rPr>
              <a:t>itigate potentially damaging effects of abnormal levels of stress hormones. </a:t>
            </a:r>
            <a:r>
              <a:rPr lang="en-US" sz="1200" b="0" i="1" u="none" strike="noStrike" kern="1200" baseline="0" dirty="0" smtClean="0">
                <a:solidFill>
                  <a:schemeClr val="tx1"/>
                </a:solidFill>
              </a:rPr>
              <a:t>Toxic stress:</a:t>
            </a:r>
            <a:r>
              <a:rPr lang="en-US" sz="1200" b="0" i="1" u="none" strike="noStrike" kern="1200" dirty="0" smtClean="0">
                <a:solidFill>
                  <a:schemeClr val="tx1"/>
                </a:solidFill>
              </a:rPr>
              <a:t> </a:t>
            </a:r>
            <a:r>
              <a:rPr lang="en-US" sz="1200" dirty="0" smtClean="0"/>
              <a:t>S</a:t>
            </a:r>
            <a:r>
              <a:rPr lang="en-US" sz="1200" b="0" i="0" u="none" strike="noStrike" kern="1200" baseline="0" dirty="0" smtClean="0">
                <a:solidFill>
                  <a:schemeClr val="tx1"/>
                </a:solidFill>
              </a:rPr>
              <a:t>trong, frequent, prolonged adverse experiences (e.g. extreme poverty,</a:t>
            </a:r>
            <a:r>
              <a:rPr lang="en-US" sz="1200" b="0" i="0" u="none" strike="noStrike" kern="1200" dirty="0" smtClean="0">
                <a:solidFill>
                  <a:schemeClr val="tx1"/>
                </a:solidFill>
              </a:rPr>
              <a:t> </a:t>
            </a:r>
            <a:r>
              <a:rPr lang="en-US" sz="1200" b="0" i="0" u="none" strike="noStrike" kern="1200" baseline="0" dirty="0" smtClean="0">
                <a:solidFill>
                  <a:schemeClr val="tx1"/>
                </a:solidFill>
              </a:rPr>
              <a:t>repeated abuse)</a:t>
            </a:r>
            <a:r>
              <a:rPr lang="en-US" sz="1200" b="0" i="0" u="none" strike="noStrike" kern="1200" dirty="0" smtClean="0">
                <a:solidFill>
                  <a:schemeClr val="tx1"/>
                </a:solidFill>
              </a:rPr>
              <a:t> </a:t>
            </a:r>
            <a:r>
              <a:rPr lang="en-US" sz="1200" b="0" i="0" u="none" strike="noStrike" kern="1200" baseline="0" dirty="0" smtClean="0">
                <a:solidFill>
                  <a:schemeClr val="tx1"/>
                </a:solidFill>
              </a:rPr>
              <a:t>without adult support.</a:t>
            </a:r>
            <a:r>
              <a:rPr lang="en-US" sz="1200" b="0" i="0" u="none" strike="noStrike" kern="1200" dirty="0" smtClean="0">
                <a:solidFill>
                  <a:schemeClr val="tx1"/>
                </a:solidFill>
              </a:rPr>
              <a:t> E</a:t>
            </a:r>
            <a:r>
              <a:rPr lang="en-US" sz="1200" b="0" i="0" u="none" strike="noStrike" kern="1200" baseline="0" dirty="0" smtClean="0">
                <a:solidFill>
                  <a:schemeClr val="tx1"/>
                </a:solidFill>
              </a:rPr>
              <a:t>xcessive cortisol disrupts developing brain circuits. </a:t>
            </a:r>
          </a:p>
          <a:p>
            <a:pPr marL="182563" indent="-182563">
              <a:lnSpc>
                <a:spcPct val="90000"/>
              </a:lnSpc>
              <a:buFont typeface="Arial"/>
              <a:buChar char="•"/>
            </a:pPr>
            <a:r>
              <a:rPr lang="en-US" sz="1200" b="1" i="0" u="none" strike="noStrike" kern="1200" baseline="0" dirty="0" err="1" smtClean="0">
                <a:solidFill>
                  <a:schemeClr val="tx1"/>
                </a:solidFill>
              </a:rPr>
              <a:t>Behavioural</a:t>
            </a:r>
            <a:r>
              <a:rPr lang="en-US" sz="1200" b="1" i="0" u="none" strike="noStrike" kern="1200" baseline="0" dirty="0" smtClean="0">
                <a:solidFill>
                  <a:schemeClr val="tx1"/>
                </a:solidFill>
              </a:rPr>
              <a:t> change </a:t>
            </a:r>
            <a:r>
              <a:rPr lang="en-US" sz="1200" b="0" i="0" u="none" strike="noStrike" kern="1200" baseline="0" dirty="0" smtClean="0">
                <a:solidFill>
                  <a:schemeClr val="tx1"/>
                </a:solidFill>
              </a:rPr>
              <a:t>leading to exposure to health hazards, engaging in risky </a:t>
            </a:r>
            <a:r>
              <a:rPr lang="en-US" sz="1200" b="0" i="0" u="none" strike="noStrike" kern="1200" baseline="0" dirty="0" err="1" smtClean="0">
                <a:solidFill>
                  <a:schemeClr val="tx1"/>
                </a:solidFill>
              </a:rPr>
              <a:t>behaviour</a:t>
            </a:r>
            <a:r>
              <a:rPr lang="en-US" sz="1200" b="0" i="0" u="none" strike="noStrike" kern="1200" baseline="0" dirty="0" smtClean="0">
                <a:solidFill>
                  <a:schemeClr val="tx1"/>
                </a:solidFill>
              </a:rPr>
              <a:t>, use of dangerous substances, </a:t>
            </a:r>
            <a:r>
              <a:rPr lang="en-US" sz="1200" b="0" i="0" u="none" strike="noStrike" kern="1200" baseline="0" dirty="0" err="1" smtClean="0">
                <a:solidFill>
                  <a:schemeClr val="tx1"/>
                </a:solidFill>
              </a:rPr>
              <a:t>etc</a:t>
            </a:r>
            <a:r>
              <a:rPr lang="en-US" sz="1200" b="0" i="0" u="none" strike="noStrike" kern="1200" baseline="0" dirty="0" smtClean="0">
                <a:solidFill>
                  <a:schemeClr val="tx1"/>
                </a:solidFill>
              </a:rPr>
              <a:t> </a:t>
            </a:r>
          </a:p>
          <a:p>
            <a:pPr marL="182563" indent="-182563">
              <a:lnSpc>
                <a:spcPct val="90000"/>
              </a:lnSpc>
              <a:buFont typeface="Arial"/>
              <a:buChar char="•"/>
            </a:pPr>
            <a:endParaRPr lang="en-US" sz="1200" b="0" i="0" u="none" strike="noStrike" kern="1200" baseline="0" dirty="0" smtClean="0">
              <a:solidFill>
                <a:schemeClr val="tx1"/>
              </a:solidFill>
            </a:endParaRPr>
          </a:p>
          <a:p>
            <a:pPr>
              <a:lnSpc>
                <a:spcPct val="90000"/>
              </a:lnSpc>
            </a:pPr>
            <a:r>
              <a:rPr lang="en-US" sz="1200" dirty="0" smtClean="0"/>
              <a:t>Reference: </a:t>
            </a:r>
          </a:p>
          <a:p>
            <a:pPr marL="182563" indent="-182563">
              <a:lnSpc>
                <a:spcPct val="90000"/>
              </a:lnSpc>
              <a:buFont typeface="Lucida Grande"/>
              <a:buChar char="-"/>
            </a:pPr>
            <a:r>
              <a:rPr lang="en-US" sz="1200" dirty="0" smtClean="0"/>
              <a:t>Centre on the Developing Child, (date unknown) Harvard University In Brief: The Impact of Early Adversity on Children’s Development</a:t>
            </a:r>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21</a:t>
            </a:fld>
            <a:endParaRPr lang="en-AU"/>
          </a:p>
        </p:txBody>
      </p:sp>
    </p:spTree>
    <p:extLst>
      <p:ext uri="{BB962C8B-B14F-4D97-AF65-F5344CB8AC3E}">
        <p14:creationId xmlns:p14="http://schemas.microsoft.com/office/powerpoint/2010/main" val="38715718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22</a:t>
            </a:fld>
            <a:endParaRPr lang="en-AU"/>
          </a:p>
        </p:txBody>
      </p:sp>
    </p:spTree>
    <p:extLst>
      <p:ext uri="{BB962C8B-B14F-4D97-AF65-F5344CB8AC3E}">
        <p14:creationId xmlns:p14="http://schemas.microsoft.com/office/powerpoint/2010/main" val="19892750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23</a:t>
            </a:fld>
            <a:endParaRPr lang="en-AU"/>
          </a:p>
        </p:txBody>
      </p:sp>
    </p:spTree>
    <p:extLst>
      <p:ext uri="{BB962C8B-B14F-4D97-AF65-F5344CB8AC3E}">
        <p14:creationId xmlns:p14="http://schemas.microsoft.com/office/powerpoint/2010/main" val="15356701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24</a:t>
            </a:fld>
            <a:endParaRPr lang="en-AU"/>
          </a:p>
        </p:txBody>
      </p:sp>
    </p:spTree>
    <p:extLst>
      <p:ext uri="{BB962C8B-B14F-4D97-AF65-F5344CB8AC3E}">
        <p14:creationId xmlns:p14="http://schemas.microsoft.com/office/powerpoint/2010/main" val="35492523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82563" indent="-182563">
              <a:lnSpc>
                <a:spcPct val="90000"/>
              </a:lnSpc>
              <a:buFont typeface="Arial"/>
              <a:buChar char="•"/>
            </a:pPr>
            <a:r>
              <a:rPr lang="en-US" sz="1200" b="1" i="0" u="none" strike="noStrike" kern="1200" baseline="0" dirty="0" smtClean="0">
                <a:solidFill>
                  <a:schemeClr val="tx1"/>
                </a:solidFill>
              </a:rPr>
              <a:t>Early intervention can prevent consequences of early adversity. </a:t>
            </a:r>
            <a:r>
              <a:rPr lang="en-US" sz="1200" i="0" u="none" strike="noStrike" kern="1200" baseline="0" dirty="0" smtClean="0">
                <a:solidFill>
                  <a:schemeClr val="tx1"/>
                </a:solidFill>
              </a:rPr>
              <a:t>L</a:t>
            </a:r>
            <a:r>
              <a:rPr lang="en-US" sz="1200" b="0" i="0" u="none" strike="noStrike" kern="1200" baseline="0" dirty="0" smtClean="0">
                <a:solidFill>
                  <a:schemeClr val="tx1"/>
                </a:solidFill>
              </a:rPr>
              <a:t>ater interventions less successful</a:t>
            </a:r>
            <a:r>
              <a:rPr lang="en-US" sz="1200" dirty="0" smtClean="0"/>
              <a:t>,</a:t>
            </a:r>
            <a:r>
              <a:rPr lang="en-US" sz="1200" b="0" i="0" u="none" strike="noStrike" kern="1200" baseline="0" dirty="0" smtClean="0">
                <a:solidFill>
                  <a:schemeClr val="tx1"/>
                </a:solidFill>
              </a:rPr>
              <a:t> in some cases ineffective. E.g., when same children</a:t>
            </a:r>
            <a:r>
              <a:rPr lang="en-US" sz="1200" b="0" i="0" u="none" strike="noStrike" kern="1200" dirty="0" smtClean="0">
                <a:solidFill>
                  <a:schemeClr val="tx1"/>
                </a:solidFill>
              </a:rPr>
              <a:t> </a:t>
            </a:r>
            <a:r>
              <a:rPr lang="en-US" sz="1200" b="0" i="0" u="none" strike="noStrike" kern="1200" baseline="0" dirty="0" smtClean="0">
                <a:solidFill>
                  <a:schemeClr val="tx1"/>
                </a:solidFill>
              </a:rPr>
              <a:t>experiencing extreme neglect placed in responsive foster care before age 2, IQs increased more </a:t>
            </a:r>
            <a:r>
              <a:rPr lang="en-US" sz="1200" dirty="0" smtClean="0"/>
              <a:t>&amp; </a:t>
            </a:r>
            <a:r>
              <a:rPr lang="en-US" sz="1200" b="0" i="0" u="none" strike="noStrike" kern="1200" baseline="0" dirty="0" smtClean="0">
                <a:solidFill>
                  <a:schemeClr val="tx1"/>
                </a:solidFill>
              </a:rPr>
              <a:t>brain activity </a:t>
            </a:r>
            <a:r>
              <a:rPr lang="en-US" sz="1200" dirty="0" smtClean="0"/>
              <a:t>&amp; </a:t>
            </a:r>
            <a:r>
              <a:rPr lang="en-US" sz="1200" b="0" i="0" u="none" strike="noStrike" kern="1200" baseline="0" dirty="0" smtClean="0">
                <a:solidFill>
                  <a:schemeClr val="tx1"/>
                </a:solidFill>
              </a:rPr>
              <a:t>relationships more likely to become normal than if placed after 2</a:t>
            </a:r>
            <a:r>
              <a:rPr lang="en-US" sz="1200" b="0" i="0" u="none" strike="noStrike" kern="1200" dirty="0" smtClean="0">
                <a:solidFill>
                  <a:schemeClr val="tx1"/>
                </a:solidFill>
              </a:rPr>
              <a:t> </a:t>
            </a:r>
            <a:r>
              <a:rPr lang="en-US" sz="1200" b="0" i="0" u="none" strike="noStrike" kern="1200" dirty="0" err="1" smtClean="0">
                <a:solidFill>
                  <a:schemeClr val="tx1"/>
                </a:solidFill>
              </a:rPr>
              <a:t>y.o</a:t>
            </a:r>
            <a:r>
              <a:rPr lang="en-US" sz="1200" b="0" i="0" u="none" strike="noStrike" kern="1200" baseline="0" dirty="0" smtClean="0">
                <a:solidFill>
                  <a:schemeClr val="tx1"/>
                </a:solidFill>
              </a:rPr>
              <a:t>. </a:t>
            </a:r>
          </a:p>
          <a:p>
            <a:pPr marL="182563" indent="-182563">
              <a:lnSpc>
                <a:spcPct val="90000"/>
              </a:lnSpc>
              <a:buFont typeface="Arial"/>
              <a:buChar char="•"/>
            </a:pPr>
            <a:r>
              <a:rPr lang="en-US" sz="1200" b="1" i="0" u="none" strike="noStrike" kern="1200" baseline="0" dirty="0" smtClean="0">
                <a:solidFill>
                  <a:schemeClr val="tx1"/>
                </a:solidFill>
              </a:rPr>
              <a:t>Stable, caring relationships are essential for healthy development. </a:t>
            </a:r>
            <a:r>
              <a:rPr lang="en-US" sz="1200" b="0" i="0" u="none" strike="noStrike" kern="1200" baseline="0" dirty="0" smtClean="0">
                <a:solidFill>
                  <a:schemeClr val="tx1"/>
                </a:solidFill>
              </a:rPr>
              <a:t>Children develop in environment of relationships that begin in home </a:t>
            </a:r>
            <a:r>
              <a:rPr lang="en-US" sz="1200" dirty="0" smtClean="0"/>
              <a:t>&amp; </a:t>
            </a:r>
            <a:r>
              <a:rPr lang="en-US" sz="1200" b="0" i="0" u="none" strike="noStrike" kern="1200" baseline="0" dirty="0" smtClean="0">
                <a:solidFill>
                  <a:schemeClr val="tx1"/>
                </a:solidFill>
              </a:rPr>
              <a:t>incl. extended family, early care&amp;</a:t>
            </a:r>
            <a:r>
              <a:rPr lang="en-US" sz="1200" b="0" i="0" u="none" strike="noStrike" kern="1200" dirty="0" smtClean="0">
                <a:solidFill>
                  <a:schemeClr val="tx1"/>
                </a:solidFill>
              </a:rPr>
              <a:t> </a:t>
            </a:r>
            <a:r>
              <a:rPr lang="en-US" sz="1200" b="0" i="0" u="none" strike="noStrike" kern="1200" baseline="0" dirty="0" smtClean="0">
                <a:solidFill>
                  <a:schemeClr val="tx1"/>
                </a:solidFill>
              </a:rPr>
              <a:t>education providers </a:t>
            </a:r>
            <a:r>
              <a:rPr lang="en-US" sz="1200" dirty="0" smtClean="0"/>
              <a:t>&amp; </a:t>
            </a:r>
            <a:r>
              <a:rPr lang="en-US" sz="1200" b="0" i="0" u="none" strike="noStrike" kern="1200" baseline="0" dirty="0" smtClean="0">
                <a:solidFill>
                  <a:schemeClr val="tx1"/>
                </a:solidFill>
              </a:rPr>
              <a:t>members of community. Studies show toddlers who have secure, trusting relationships with parents or non-parent caregivers experience minimal stress hormone activation when frightened by a strange event, and those who have insecure relationships experience a significant activation of the stress response system. </a:t>
            </a:r>
          </a:p>
          <a:p>
            <a:pPr marL="182563" marR="0" indent="-182563" algn="l" defTabSz="457200" rtl="0" eaLnBrk="1" fontAlgn="auto" latinLnBrk="0" hangingPunct="1">
              <a:lnSpc>
                <a:spcPct val="90000"/>
              </a:lnSpc>
              <a:spcBef>
                <a:spcPts val="0"/>
              </a:spcBef>
              <a:spcAft>
                <a:spcPts val="0"/>
              </a:spcAft>
              <a:buClrTx/>
              <a:buSzTx/>
              <a:buFont typeface="Arial"/>
              <a:buChar char="•"/>
              <a:tabLst/>
              <a:defRPr/>
            </a:pPr>
            <a:r>
              <a:rPr lang="en-US" dirty="0" smtClean="0"/>
              <a:t>Child Protection and Psychosocial support programming aims to strengthen protective factors and resilience, and reduce risk and vulnerability at the child, family,</a:t>
            </a:r>
            <a:r>
              <a:rPr lang="en-US" baseline="0" dirty="0" smtClean="0"/>
              <a:t> </a:t>
            </a:r>
            <a:r>
              <a:rPr lang="en-US" dirty="0" smtClean="0"/>
              <a:t>community, institutions and</a:t>
            </a:r>
            <a:r>
              <a:rPr lang="en-US" baseline="0" dirty="0" smtClean="0"/>
              <a:t> national</a:t>
            </a:r>
            <a:r>
              <a:rPr lang="en-US" dirty="0" smtClean="0"/>
              <a:t> levels </a:t>
            </a:r>
          </a:p>
          <a:p>
            <a:pPr marL="0" indent="0">
              <a:lnSpc>
                <a:spcPct val="90000"/>
              </a:lnSpc>
              <a:buFont typeface="Arial"/>
              <a:buNone/>
            </a:pPr>
            <a:endParaRPr lang="en-US" sz="1200" b="0" i="0" u="none" strike="noStrike" kern="1200" baseline="0" dirty="0" smtClean="0">
              <a:solidFill>
                <a:schemeClr val="tx1"/>
              </a:solidFill>
              <a:latin typeface="+mn-lt"/>
              <a:ea typeface="+mn-ea"/>
              <a:cs typeface="+mn-cs"/>
            </a:endParaRPr>
          </a:p>
          <a:p>
            <a:pPr marL="0" indent="0">
              <a:lnSpc>
                <a:spcPct val="90000"/>
              </a:lnSpc>
              <a:buFont typeface="Arial"/>
              <a:buNone/>
            </a:pPr>
            <a:r>
              <a:rPr lang="en-US" sz="1200" b="0" i="0" u="none" strike="noStrike" kern="1200" baseline="0" dirty="0" smtClean="0">
                <a:solidFill>
                  <a:schemeClr val="tx1"/>
                </a:solidFill>
                <a:latin typeface="+mn-lt"/>
                <a:ea typeface="+mn-ea"/>
                <a:cs typeface="+mn-cs"/>
              </a:rPr>
              <a:t>Reference: </a:t>
            </a:r>
          </a:p>
          <a:p>
            <a:pPr marL="182563" indent="-182563">
              <a:lnSpc>
                <a:spcPct val="90000"/>
              </a:lnSpc>
              <a:buFont typeface="Arial"/>
              <a:buChar char="•"/>
            </a:pPr>
            <a:r>
              <a:rPr lang="en-US" sz="1200" b="0" i="0" u="none" strike="noStrike" kern="1200" baseline="0" dirty="0" smtClean="0">
                <a:solidFill>
                  <a:schemeClr val="tx1"/>
                </a:solidFill>
                <a:latin typeface="+mn-lt"/>
                <a:ea typeface="+mn-ea"/>
                <a:cs typeface="+mn-cs"/>
              </a:rPr>
              <a:t>Centre on the Developing Child, (date unknown) Harvard University In Brief: The Impact of Early Adversity on Children’s Development</a:t>
            </a:r>
            <a:endParaRPr lang="en-US" sz="1100" b="0" i="0" u="none" strike="noStrike" kern="1200" baseline="0" dirty="0" smtClean="0">
              <a:solidFill>
                <a:schemeClr val="tx1"/>
              </a:solidFill>
            </a:endParaRPr>
          </a:p>
          <a:p>
            <a:endParaRPr lang="en-US" dirty="0" smtClean="0"/>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25</a:t>
            </a:fld>
            <a:endParaRPr lang="en-AU"/>
          </a:p>
        </p:txBody>
      </p:sp>
    </p:spTree>
    <p:extLst>
      <p:ext uri="{BB962C8B-B14F-4D97-AF65-F5344CB8AC3E}">
        <p14:creationId xmlns:p14="http://schemas.microsoft.com/office/powerpoint/2010/main" val="29774037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26</a:t>
            </a:fld>
            <a:endParaRPr lang="en-AU"/>
          </a:p>
        </p:txBody>
      </p:sp>
    </p:spTree>
    <p:extLst>
      <p:ext uri="{BB962C8B-B14F-4D97-AF65-F5344CB8AC3E}">
        <p14:creationId xmlns:p14="http://schemas.microsoft.com/office/powerpoint/2010/main" val="42930890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SzPct val="90000"/>
              <a:buFont typeface="Arial"/>
              <a:buChar char="•"/>
            </a:pPr>
            <a:r>
              <a:rPr lang="en-US" sz="1100" dirty="0" smtClean="0">
                <a:latin typeface="Corbel"/>
                <a:cs typeface="Corbel"/>
              </a:rPr>
              <a:t>Emergencies undermine the protective</a:t>
            </a:r>
            <a:r>
              <a:rPr lang="en-US" sz="1100" baseline="0" dirty="0" smtClean="0">
                <a:latin typeface="Corbel"/>
                <a:cs typeface="Corbel"/>
              </a:rPr>
              <a:t> spheres</a:t>
            </a:r>
            <a:r>
              <a:rPr lang="en-US" sz="1100" dirty="0" smtClean="0">
                <a:latin typeface="Corbel"/>
                <a:cs typeface="Corbel"/>
              </a:rPr>
              <a:t> and thus the potential for positive development of children because they:</a:t>
            </a:r>
          </a:p>
          <a:p>
            <a:pPr marL="447675" marR="0" lvl="1" indent="-265113" fontAlgn="auto">
              <a:buSzPct val="90000"/>
              <a:buFont typeface="Lucida Grande"/>
              <a:buChar char="-"/>
              <a:tabLst/>
              <a:defRPr/>
            </a:pPr>
            <a:r>
              <a:rPr lang="en-US" sz="1100" dirty="0" smtClean="0">
                <a:latin typeface="Corbel"/>
                <a:cs typeface="Corbel"/>
              </a:rPr>
              <a:t>Present new risks and threats – directly having an impact on children </a:t>
            </a:r>
          </a:p>
          <a:p>
            <a:pPr marL="447675" marR="0" lvl="1" indent="-265113" fontAlgn="auto">
              <a:buSzPct val="90000"/>
              <a:buFont typeface="Lucida Grande"/>
              <a:buChar char="-"/>
              <a:tabLst/>
              <a:defRPr/>
            </a:pPr>
            <a:r>
              <a:rPr lang="en-US" sz="1100" dirty="0" smtClean="0">
                <a:latin typeface="Corbel"/>
                <a:cs typeface="Corbel"/>
              </a:rPr>
              <a:t>Exacerbate existing risks and threats – maybe directly or indirectly affecting child’s development</a:t>
            </a:r>
          </a:p>
          <a:p>
            <a:pPr marL="447675" marR="0" lvl="1" indent="-265113" fontAlgn="auto">
              <a:buSzPct val="90000"/>
              <a:buFont typeface="Lucida Grande"/>
              <a:buChar char="-"/>
              <a:tabLst/>
              <a:defRPr/>
            </a:pPr>
            <a:r>
              <a:rPr lang="en-US" sz="1100" dirty="0" smtClean="0">
                <a:latin typeface="Corbel"/>
                <a:cs typeface="Corbel"/>
              </a:rPr>
              <a:t>Undermine or breakdown protection mechanisms – the levels of support that enable positive development</a:t>
            </a:r>
          </a:p>
          <a:p>
            <a:pPr marL="447675" marR="0" lvl="1" indent="-265113" fontAlgn="auto">
              <a:buSzPct val="90000"/>
              <a:buFont typeface="Lucida Grande"/>
              <a:buChar char="-"/>
              <a:tabLst/>
              <a:defRPr/>
            </a:pPr>
            <a:r>
              <a:rPr lang="en-US" sz="1100" dirty="0" smtClean="0">
                <a:latin typeface="Corbel"/>
                <a:cs typeface="Corbel"/>
              </a:rPr>
              <a:t>They may also present opportunities for children and communities to show strength and resilience, learning and growth, especially when they are properly supported to do so</a:t>
            </a:r>
          </a:p>
          <a:p>
            <a:pPr marL="171450" marR="0" indent="-171450" fontAlgn="auto">
              <a:buClrTx/>
              <a:buSzPct val="90000"/>
              <a:buFont typeface="Arial"/>
              <a:buChar char="•"/>
              <a:tabLst/>
              <a:defRPr/>
            </a:pPr>
            <a:r>
              <a:rPr lang="en-GB" sz="1100" dirty="0" smtClean="0">
                <a:solidFill>
                  <a:schemeClr val="tx1">
                    <a:lumMod val="90000"/>
                    <a:lumOff val="10000"/>
                  </a:schemeClr>
                </a:solidFill>
                <a:latin typeface="Corbel"/>
                <a:cs typeface="Corbel"/>
              </a:rPr>
              <a:t>At a time of disruption (emergencies) CF Spaces </a:t>
            </a:r>
            <a:r>
              <a:rPr lang="en-GB" sz="1100" dirty="0" smtClean="0">
                <a:latin typeface="Corbel"/>
                <a:cs typeface="Corbel"/>
              </a:rPr>
              <a:t>offer supports and work with “community,” “family” and “child” levels to ensure positive development of boys and girls to achieve full potential </a:t>
            </a:r>
          </a:p>
          <a:p>
            <a:pPr marL="447675" lvl="1" indent="-265113">
              <a:buClrTx/>
              <a:buSzPct val="90000"/>
              <a:buFont typeface="Lucida Grande"/>
              <a:buChar char="-"/>
              <a:defRPr/>
            </a:pPr>
            <a:r>
              <a:rPr lang="en-GB" sz="1100" dirty="0" smtClean="0">
                <a:latin typeface="Corbel"/>
                <a:cs typeface="Corbel"/>
              </a:rPr>
              <a:t>Prevent the violence and/or reduce children</a:t>
            </a:r>
            <a:r>
              <a:rPr lang="en-GB" altLang="ja-JP" sz="1100" dirty="0" smtClean="0">
                <a:latin typeface="Corbel"/>
                <a:cs typeface="Corbel"/>
              </a:rPr>
              <a:t>’s exposure - </a:t>
            </a:r>
            <a:r>
              <a:rPr lang="en-GB" sz="1100" dirty="0" smtClean="0">
                <a:latin typeface="Corbel"/>
                <a:cs typeface="Corbel"/>
              </a:rPr>
              <a:t>Reducing risk factors i.e. stop exposure to harmful situations </a:t>
            </a:r>
          </a:p>
          <a:p>
            <a:pPr marL="447675" lvl="1" indent="-265113">
              <a:buClrTx/>
              <a:buSzPct val="90000"/>
              <a:buFont typeface="Lucida Grande"/>
              <a:buChar char="-"/>
              <a:defRPr/>
            </a:pPr>
            <a:r>
              <a:rPr lang="en-GB" sz="1100" dirty="0" smtClean="0">
                <a:latin typeface="Corbel"/>
                <a:cs typeface="Corbel"/>
              </a:rPr>
              <a:t>Restore and strengthen protection mechanisms - i.e. if children are exposed to risk, provide support, enable resilience building &amp; recovery</a:t>
            </a:r>
          </a:p>
          <a:p>
            <a:pPr marL="447675" lvl="1" indent="-265113">
              <a:buClrTx/>
              <a:buSzPct val="90000"/>
              <a:buFont typeface="Lucida Grande"/>
              <a:buChar char="-"/>
              <a:defRPr/>
            </a:pPr>
            <a:r>
              <a:rPr lang="en-GB" sz="1100" dirty="0" smtClean="0">
                <a:latin typeface="Corbel"/>
                <a:cs typeface="Corbel"/>
              </a:rPr>
              <a:t>Focus</a:t>
            </a:r>
            <a:r>
              <a:rPr lang="en-GB" sz="1100" baseline="0" dirty="0" smtClean="0">
                <a:latin typeface="Corbel"/>
                <a:cs typeface="Corbel"/>
              </a:rPr>
              <a:t> on these levels “community” and “family” as they are the </a:t>
            </a:r>
            <a:r>
              <a:rPr lang="en-GB" sz="1100" dirty="0" smtClean="0"/>
              <a:t>primary layers of support to development &amp; protection of children</a:t>
            </a:r>
          </a:p>
          <a:p>
            <a:pPr marL="447675" marR="0" lvl="1" indent="-265113" algn="l" defTabSz="457200" rtl="0" eaLnBrk="1" fontAlgn="auto" latinLnBrk="0" hangingPunct="1">
              <a:buClrTx/>
              <a:buSzPct val="90000"/>
              <a:buFont typeface="Lucida Grande"/>
              <a:buChar char="-"/>
              <a:tabLst/>
              <a:defRPr/>
            </a:pPr>
            <a:r>
              <a:rPr lang="en-GB" sz="1100" dirty="0" smtClean="0">
                <a:solidFill>
                  <a:schemeClr val="tx1">
                    <a:lumMod val="90000"/>
                    <a:lumOff val="10000"/>
                  </a:schemeClr>
                </a:solidFill>
                <a:latin typeface="Corbel"/>
                <a:cs typeface="Corbel"/>
              </a:rPr>
              <a:t>harness supports, &amp; work with families to create safe environment for children </a:t>
            </a:r>
            <a:endParaRPr lang="en-GB" sz="1100" dirty="0" smtClean="0"/>
          </a:p>
          <a:p>
            <a:pPr marL="171450" lvl="4" indent="-171450">
              <a:buSzPct val="90000"/>
              <a:buFont typeface="Arial"/>
              <a:buChar char="•"/>
              <a:defRPr/>
            </a:pPr>
            <a:r>
              <a:rPr lang="en-US" sz="1100" dirty="0" smtClean="0">
                <a:latin typeface="Corbel"/>
                <a:cs typeface="Corbel"/>
              </a:rPr>
              <a:t>Whilst CF Spaces work primarily at the child, family and community level. They also can affect institutions, national and international level rings of protection advocacy, lobbying and policy change. – it is important to try to support these forms of long term change as part of system building </a:t>
            </a:r>
            <a:endParaRPr lang="en-GB" sz="1100" dirty="0" smtClean="0">
              <a:latin typeface="Corbel"/>
              <a:cs typeface="Corbel"/>
            </a:endParaRPr>
          </a:p>
          <a:p>
            <a:pPr marL="447675" lvl="1" indent="-265113">
              <a:buClrTx/>
              <a:buSzPct val="90000"/>
              <a:buFont typeface="Lucida Grande"/>
              <a:buChar char="-"/>
              <a:defRPr/>
            </a:pPr>
            <a:endParaRPr lang="en-GB" sz="1100" dirty="0" smtClean="0">
              <a:latin typeface="Corbel"/>
              <a:cs typeface="Corbel"/>
            </a:endParaRPr>
          </a:p>
          <a:p>
            <a:pPr marL="171450" lvl="1" indent="-171450">
              <a:buSzPct val="90000"/>
              <a:buFont typeface="Arial"/>
              <a:buChar char="•"/>
            </a:pPr>
            <a:endParaRPr lang="en-US" sz="1100" dirty="0" smtClean="0">
              <a:latin typeface="Corbel"/>
              <a:cs typeface="Corbel"/>
            </a:endParaRPr>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27</a:t>
            </a:fld>
            <a:endParaRPr lang="en-AU"/>
          </a:p>
        </p:txBody>
      </p:sp>
    </p:spTree>
    <p:extLst>
      <p:ext uri="{BB962C8B-B14F-4D97-AF65-F5344CB8AC3E}">
        <p14:creationId xmlns:p14="http://schemas.microsoft.com/office/powerpoint/2010/main" val="17379961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28</a:t>
            </a:fld>
            <a:endParaRPr lang="en-AU"/>
          </a:p>
        </p:txBody>
      </p:sp>
    </p:spTree>
    <p:extLst>
      <p:ext uri="{BB962C8B-B14F-4D97-AF65-F5344CB8AC3E}">
        <p14:creationId xmlns:p14="http://schemas.microsoft.com/office/powerpoint/2010/main" val="38481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29</a:t>
            </a:fld>
            <a:endParaRPr lang="en-AU"/>
          </a:p>
        </p:txBody>
      </p:sp>
    </p:spTree>
    <p:extLst>
      <p:ext uri="{BB962C8B-B14F-4D97-AF65-F5344CB8AC3E}">
        <p14:creationId xmlns:p14="http://schemas.microsoft.com/office/powerpoint/2010/main" val="1271450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3</a:t>
            </a:fld>
            <a:endParaRPr lang="en-AU"/>
          </a:p>
        </p:txBody>
      </p:sp>
    </p:spTree>
    <p:extLst>
      <p:ext uri="{BB962C8B-B14F-4D97-AF65-F5344CB8AC3E}">
        <p14:creationId xmlns:p14="http://schemas.microsoft.com/office/powerpoint/2010/main" val="34760528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AU" altLang="en-US" smtClean="0"/>
              <a:t>This slide is for the end of each session… prompts for questions, check in and even a 5 minute break, ice breaker as needed. </a:t>
            </a: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75443E41-D340-4EC1-82BD-271149C2B30C}" type="slidenum">
              <a:rPr lang="en-AU" altLang="en-US">
                <a:latin typeface="Arial" panose="020B0604020202020204" pitchFamily="34" charset="0"/>
              </a:rPr>
              <a:pPr eaLnBrk="1" hangingPunct="1">
                <a:spcBef>
                  <a:spcPct val="0"/>
                </a:spcBef>
              </a:pPr>
              <a:t>30</a:t>
            </a:fld>
            <a:endParaRPr lang="en-AU" altLang="en-US">
              <a:latin typeface="Arial" panose="020B0604020202020204" pitchFamily="34" charset="0"/>
            </a:endParaRPr>
          </a:p>
        </p:txBody>
      </p:sp>
    </p:spTree>
    <p:extLst>
      <p:ext uri="{BB962C8B-B14F-4D97-AF65-F5344CB8AC3E}">
        <p14:creationId xmlns:p14="http://schemas.microsoft.com/office/powerpoint/2010/main" val="27810616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4</a:t>
            </a:fld>
            <a:endParaRPr lang="en-AU"/>
          </a:p>
        </p:txBody>
      </p:sp>
    </p:spTree>
    <p:extLst>
      <p:ext uri="{BB962C8B-B14F-4D97-AF65-F5344CB8AC3E}">
        <p14:creationId xmlns:p14="http://schemas.microsoft.com/office/powerpoint/2010/main" val="3997648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90000"/>
              </a:lnSpc>
              <a:defRPr/>
            </a:pPr>
            <a:r>
              <a:rPr lang="en-GB" sz="1200" dirty="0" smtClean="0">
                <a:solidFill>
                  <a:srgbClr val="FF0000"/>
                </a:solidFill>
                <a:ea typeface="ヒラギノ角ゴ Pro W3" charset="0"/>
                <a:cs typeface="Calibri"/>
              </a:rPr>
              <a:t>Protective factors </a:t>
            </a:r>
            <a:r>
              <a:rPr lang="en-GB" sz="1200" dirty="0" smtClean="0">
                <a:cs typeface="Calibri"/>
              </a:rPr>
              <a:t>are personal attributes, psychological qualities or social factors (internal &amp; external resources) that protect children exposed to difficult situations from harm. </a:t>
            </a:r>
            <a:r>
              <a:rPr lang="en-US" sz="1200" dirty="0" smtClean="0">
                <a:cs typeface="Calibri"/>
              </a:rPr>
              <a:t>The following protective factors tend to help people thrive in the face of adversity. They act as a buffer against the effects of stressful experiences, and help them cope with the transitions demanded by significant life events. Social support, optimism, self-esteem, spirituality, adaptability, ability to find meaning, aptitude. </a:t>
            </a:r>
          </a:p>
          <a:p>
            <a:pPr>
              <a:lnSpc>
                <a:spcPct val="90000"/>
              </a:lnSpc>
              <a:defRPr/>
            </a:pPr>
            <a:endParaRPr lang="en-GB" sz="1200" dirty="0" smtClean="0">
              <a:solidFill>
                <a:srgbClr val="FF0000"/>
              </a:solidFill>
              <a:latin typeface="+mn-lt"/>
              <a:ea typeface="ヒラギノ角ゴ Pro W3" charset="0"/>
              <a:cs typeface="Calibri"/>
            </a:endParaRPr>
          </a:p>
          <a:p>
            <a:pPr marL="0" marR="0" lvl="0" indent="0" algn="l" defTabSz="457200" rtl="0" eaLnBrk="1" fontAlgn="auto" latinLnBrk="0" hangingPunct="1">
              <a:lnSpc>
                <a:spcPct val="90000"/>
              </a:lnSpc>
              <a:buClrTx/>
              <a:buSzTx/>
              <a:buFontTx/>
              <a:buNone/>
              <a:tabLst/>
              <a:defRPr/>
            </a:pPr>
            <a:r>
              <a:rPr lang="en-GB" sz="1200" dirty="0" smtClean="0">
                <a:solidFill>
                  <a:srgbClr val="FF0000"/>
                </a:solidFill>
                <a:latin typeface="+mn-lt"/>
                <a:ea typeface="ヒラギノ角ゴ Pro W3" charset="0"/>
                <a:cs typeface="Calibri"/>
              </a:rPr>
              <a:t>Risk factors </a:t>
            </a:r>
            <a:r>
              <a:rPr lang="en-GB" sz="1200" dirty="0" smtClean="0">
                <a:latin typeface="+mn-lt"/>
                <a:ea typeface="ヒラギノ角ゴ Pro W3" charset="0"/>
                <a:cs typeface="Calibri"/>
              </a:rPr>
              <a:t>are elements that increase the chance of problems occurring – they are the factors that may</a:t>
            </a:r>
            <a:r>
              <a:rPr lang="en-GB" sz="1200" baseline="0" dirty="0" smtClean="0">
                <a:latin typeface="+mn-lt"/>
                <a:ea typeface="ヒラギノ角ゴ Pro W3" charset="0"/>
                <a:cs typeface="Calibri"/>
              </a:rPr>
              <a:t> </a:t>
            </a:r>
            <a:r>
              <a:rPr lang="en-GB" sz="1200" dirty="0" smtClean="0">
                <a:latin typeface="+mn-lt"/>
                <a:ea typeface="ヒラギノ角ゴ Pro W3" charset="0"/>
                <a:cs typeface="Calibri"/>
              </a:rPr>
              <a:t>hinder or prevent a child’s development</a:t>
            </a:r>
            <a:r>
              <a:rPr lang="en-GB" sz="1200" kern="1200" dirty="0" smtClean="0">
                <a:solidFill>
                  <a:schemeClr val="tx1"/>
                </a:solidFill>
                <a:effectLst/>
                <a:latin typeface="+mn-lt"/>
                <a:cs typeface="Calibri"/>
              </a:rPr>
              <a:t>. </a:t>
            </a:r>
          </a:p>
          <a:p>
            <a:pPr marL="171450" indent="-171450">
              <a:lnSpc>
                <a:spcPct val="90000"/>
              </a:lnSpc>
              <a:buFont typeface="Arial"/>
              <a:buChar char="•"/>
            </a:pPr>
            <a:r>
              <a:rPr lang="en-US" sz="1200" b="0" i="0" u="none" strike="noStrike" kern="1200" baseline="0" dirty="0" smtClean="0">
                <a:solidFill>
                  <a:schemeClr val="tx1"/>
                </a:solidFill>
                <a:latin typeface="+mn-lt"/>
                <a:cs typeface="Calibri"/>
              </a:rPr>
              <a:t>Experience of separation and loss</a:t>
            </a:r>
          </a:p>
          <a:p>
            <a:pPr marL="171450" indent="-171450">
              <a:lnSpc>
                <a:spcPct val="90000"/>
              </a:lnSpc>
              <a:buFont typeface="Arial"/>
              <a:buChar char="•"/>
            </a:pPr>
            <a:r>
              <a:rPr lang="en-US" sz="1200" b="0" i="0" u="none" strike="noStrike" kern="1200" baseline="0" dirty="0" smtClean="0">
                <a:solidFill>
                  <a:schemeClr val="tx1"/>
                </a:solidFill>
                <a:latin typeface="+mn-lt"/>
                <a:cs typeface="Calibri"/>
              </a:rPr>
              <a:t>Family secrets about disappearances and death</a:t>
            </a:r>
          </a:p>
          <a:p>
            <a:pPr marL="171450" indent="-171450">
              <a:lnSpc>
                <a:spcPct val="90000"/>
              </a:lnSpc>
              <a:buFont typeface="Arial"/>
              <a:buChar char="•"/>
            </a:pPr>
            <a:r>
              <a:rPr lang="en-US" sz="1200" b="0" i="0" u="none" strike="noStrike" kern="1200" baseline="0" dirty="0" smtClean="0">
                <a:solidFill>
                  <a:schemeClr val="tx1"/>
                </a:solidFill>
                <a:latin typeface="+mn-lt"/>
                <a:cs typeface="Calibri"/>
              </a:rPr>
              <a:t>Frightening experience of violence</a:t>
            </a:r>
          </a:p>
          <a:p>
            <a:pPr marL="171450" indent="-171450">
              <a:lnSpc>
                <a:spcPct val="90000"/>
              </a:lnSpc>
              <a:buFont typeface="Arial"/>
              <a:buChar char="•"/>
            </a:pPr>
            <a:r>
              <a:rPr lang="en-US" sz="1200" b="0" i="0" u="none" strike="noStrike" kern="1200" baseline="0" dirty="0" smtClean="0">
                <a:solidFill>
                  <a:schemeClr val="tx1"/>
                </a:solidFill>
                <a:latin typeface="+mn-lt"/>
                <a:cs typeface="Calibri"/>
              </a:rPr>
              <a:t>Continuous threat of violence</a:t>
            </a:r>
          </a:p>
          <a:p>
            <a:pPr marL="171450" indent="-171450">
              <a:lnSpc>
                <a:spcPct val="90000"/>
              </a:lnSpc>
              <a:buFont typeface="Arial"/>
              <a:buChar char="•"/>
            </a:pPr>
            <a:r>
              <a:rPr lang="en-US" sz="1200" b="0" i="0" u="none" strike="noStrike" kern="1200" baseline="0" dirty="0" smtClean="0">
                <a:solidFill>
                  <a:schemeClr val="tx1"/>
                </a:solidFill>
                <a:latin typeface="+mn-lt"/>
                <a:cs typeface="Calibri"/>
              </a:rPr>
              <a:t>Person in charge or guardian unknown or incapable of</a:t>
            </a:r>
            <a:r>
              <a:rPr lang="en-US" sz="1200" b="0" i="0" u="none" strike="noStrike" kern="1200" dirty="0" smtClean="0">
                <a:solidFill>
                  <a:schemeClr val="tx1"/>
                </a:solidFill>
                <a:latin typeface="+mn-lt"/>
                <a:cs typeface="Calibri"/>
              </a:rPr>
              <a:t> </a:t>
            </a:r>
            <a:r>
              <a:rPr lang="en-US" sz="1200" b="0" i="0" u="none" strike="noStrike" kern="1200" baseline="0" dirty="0" smtClean="0">
                <a:solidFill>
                  <a:schemeClr val="tx1"/>
                </a:solidFill>
                <a:latin typeface="+mn-lt"/>
                <a:cs typeface="Calibri"/>
              </a:rPr>
              <a:t>creating a supportive environment</a:t>
            </a:r>
          </a:p>
          <a:p>
            <a:pPr marL="171450" indent="-171450">
              <a:lnSpc>
                <a:spcPct val="90000"/>
              </a:lnSpc>
              <a:buFont typeface="Arial"/>
              <a:buChar char="•"/>
            </a:pPr>
            <a:r>
              <a:rPr lang="en-US" sz="1200" b="0" i="0" u="none" strike="noStrike" kern="1200" baseline="0" dirty="0" smtClean="0">
                <a:solidFill>
                  <a:schemeClr val="tx1"/>
                </a:solidFill>
                <a:latin typeface="+mn-lt"/>
                <a:cs typeface="Calibri"/>
              </a:rPr>
              <a:t>Family tensions</a:t>
            </a:r>
          </a:p>
          <a:p>
            <a:pPr marL="171450" indent="-171450">
              <a:lnSpc>
                <a:spcPct val="90000"/>
              </a:lnSpc>
              <a:buFont typeface="Arial"/>
              <a:buChar char="•"/>
            </a:pPr>
            <a:r>
              <a:rPr lang="en-US" sz="1200" b="0" i="0" u="none" strike="noStrike" kern="1200" baseline="0" dirty="0" smtClean="0">
                <a:solidFill>
                  <a:schemeClr val="tx1"/>
                </a:solidFill>
                <a:latin typeface="+mn-lt"/>
                <a:cs typeface="Calibri"/>
              </a:rPr>
              <a:t>Difficult conditions of life and lack of access to basic</a:t>
            </a:r>
            <a:r>
              <a:rPr lang="en-US" sz="1200" b="0" i="0" u="none" strike="noStrike" kern="1200" dirty="0" smtClean="0">
                <a:solidFill>
                  <a:schemeClr val="tx1"/>
                </a:solidFill>
                <a:latin typeface="+mn-lt"/>
                <a:cs typeface="Calibri"/>
              </a:rPr>
              <a:t> </a:t>
            </a:r>
            <a:r>
              <a:rPr lang="en-US" sz="1200" b="0" i="0" u="none" strike="noStrike" kern="1200" baseline="0" dirty="0" smtClean="0">
                <a:solidFill>
                  <a:schemeClr val="tx1"/>
                </a:solidFill>
                <a:latin typeface="+mn-lt"/>
                <a:cs typeface="Calibri"/>
              </a:rPr>
              <a:t>services/needs</a:t>
            </a:r>
          </a:p>
          <a:p>
            <a:pPr marL="171450" indent="-171450">
              <a:lnSpc>
                <a:spcPct val="90000"/>
              </a:lnSpc>
              <a:buFont typeface="Arial"/>
              <a:buChar char="•"/>
            </a:pPr>
            <a:r>
              <a:rPr lang="en-US" sz="1200" b="0" i="0" u="none" strike="noStrike" kern="1200" baseline="0" dirty="0" smtClean="0">
                <a:solidFill>
                  <a:schemeClr val="tx1"/>
                </a:solidFill>
                <a:latin typeface="+mn-lt"/>
                <a:cs typeface="Calibri"/>
              </a:rPr>
              <a:t>Few chances for playing</a:t>
            </a:r>
          </a:p>
          <a:p>
            <a:pPr marL="171450" indent="-171450">
              <a:lnSpc>
                <a:spcPct val="90000"/>
              </a:lnSpc>
              <a:buFont typeface="Arial"/>
              <a:buChar char="•"/>
            </a:pPr>
            <a:r>
              <a:rPr lang="en-US" sz="1200" b="0" i="0" u="none" strike="noStrike" kern="1200" baseline="0" dirty="0" smtClean="0">
                <a:solidFill>
                  <a:schemeClr val="tx1"/>
                </a:solidFill>
                <a:latin typeface="+mn-lt"/>
                <a:cs typeface="Calibri"/>
              </a:rPr>
              <a:t>Racism and hostility</a:t>
            </a:r>
          </a:p>
          <a:p>
            <a:pPr marL="171450" indent="-171450">
              <a:lnSpc>
                <a:spcPct val="90000"/>
              </a:lnSpc>
              <a:buFont typeface="Arial"/>
              <a:buChar char="•"/>
            </a:pPr>
            <a:r>
              <a:rPr lang="en-US" sz="1200" b="0" i="0" u="none" strike="noStrike" kern="1200" baseline="0" dirty="0" smtClean="0">
                <a:solidFill>
                  <a:schemeClr val="tx1"/>
                </a:solidFill>
                <a:latin typeface="+mn-lt"/>
                <a:cs typeface="Calibri"/>
              </a:rPr>
              <a:t>Poverty</a:t>
            </a:r>
          </a:p>
          <a:p>
            <a:pPr marL="171450" indent="-171450">
              <a:lnSpc>
                <a:spcPct val="90000"/>
              </a:lnSpc>
              <a:buFont typeface="Arial"/>
              <a:buChar char="•"/>
            </a:pPr>
            <a:r>
              <a:rPr lang="en-US" sz="1200" b="0" i="0" u="none" strike="noStrike" kern="1200" baseline="0" dirty="0" smtClean="0">
                <a:solidFill>
                  <a:schemeClr val="tx1"/>
                </a:solidFill>
                <a:latin typeface="+mn-lt"/>
                <a:cs typeface="Calibri"/>
              </a:rPr>
              <a:t>Handicaps</a:t>
            </a:r>
          </a:p>
          <a:p>
            <a:pPr marL="0" indent="0">
              <a:lnSpc>
                <a:spcPct val="90000"/>
              </a:lnSpc>
              <a:buFont typeface="Arial"/>
              <a:buNone/>
              <a:defRPr/>
            </a:pPr>
            <a:endParaRPr lang="en-GB" sz="1200" dirty="0" smtClean="0">
              <a:latin typeface="+mn-lt"/>
              <a:ea typeface="ヒラギノ角ゴ Pro W3" charset="0"/>
              <a:cs typeface="Calibri"/>
            </a:endParaRPr>
          </a:p>
          <a:p>
            <a:pPr marL="0" indent="0">
              <a:lnSpc>
                <a:spcPct val="90000"/>
              </a:lnSpc>
              <a:buFont typeface="Arial"/>
              <a:buNone/>
              <a:defRPr/>
            </a:pPr>
            <a:r>
              <a:rPr lang="en-GB" sz="1200" dirty="0" smtClean="0">
                <a:latin typeface="+mn-lt"/>
                <a:ea typeface="ヒラギノ角ゴ Pro W3" charset="0"/>
                <a:cs typeface="Calibri"/>
              </a:rPr>
              <a:t>References: </a:t>
            </a:r>
          </a:p>
          <a:p>
            <a:pPr marL="171450" indent="-171450">
              <a:lnSpc>
                <a:spcPct val="90000"/>
              </a:lnSpc>
              <a:buFontTx/>
              <a:buChar char="-"/>
              <a:defRPr/>
            </a:pPr>
            <a:r>
              <a:rPr lang="en-GB" sz="1200" dirty="0" smtClean="0">
                <a:latin typeface="+mn-lt"/>
                <a:ea typeface="ヒラギノ角ゴ Pro W3" charset="0"/>
                <a:cs typeface="Calibri"/>
              </a:rPr>
              <a:t>Terre des </a:t>
            </a:r>
            <a:r>
              <a:rPr lang="en-GB" sz="1200" dirty="0" err="1" smtClean="0">
                <a:latin typeface="+mn-lt"/>
                <a:ea typeface="ヒラギノ角ゴ Pro W3" charset="0"/>
                <a:cs typeface="Calibri"/>
              </a:rPr>
              <a:t>Hommes</a:t>
            </a:r>
            <a:r>
              <a:rPr lang="en-GB" sz="1200" dirty="0" smtClean="0">
                <a:latin typeface="+mn-lt"/>
                <a:ea typeface="ヒラギノ角ゴ Pro W3" charset="0"/>
                <a:cs typeface="Calibri"/>
              </a:rPr>
              <a:t> (2011) Working with Children and their Environment: Manual of Psychosocial Skills </a:t>
            </a:r>
          </a:p>
          <a:p>
            <a:pPr marL="171450" indent="-171450">
              <a:lnSpc>
                <a:spcPct val="90000"/>
              </a:lnSpc>
              <a:buFontTx/>
              <a:buChar char="-"/>
              <a:defRPr/>
            </a:pPr>
            <a:r>
              <a:rPr lang="en-GB" sz="1200" dirty="0" smtClean="0">
                <a:ea typeface="ヒラギノ角ゴ Pro W3" charset="0"/>
                <a:cs typeface="Calibri"/>
              </a:rPr>
              <a:t>CPWG (2012) Minimum Standards for Child Protection in Humanitarian Action </a:t>
            </a:r>
            <a:endParaRPr lang="en-GB" sz="1200" dirty="0" smtClean="0">
              <a:latin typeface="+mn-lt"/>
              <a:ea typeface="ヒラギノ角ゴ Pro W3" charset="0"/>
              <a:cs typeface="Calibri"/>
            </a:endParaRPr>
          </a:p>
          <a:p>
            <a:pPr marL="171450" indent="-171450">
              <a:lnSpc>
                <a:spcPct val="90000"/>
              </a:lnSpc>
              <a:buFontTx/>
              <a:buChar char="-"/>
              <a:defRPr/>
            </a:pPr>
            <a:endParaRPr lang="en-GB" sz="1200" baseline="0" dirty="0" smtClean="0">
              <a:latin typeface="+mn-lt"/>
              <a:ea typeface="ヒラギノ角ゴ Pro W3" charset="0"/>
              <a:cs typeface="Calibri"/>
            </a:endParaRPr>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5</a:t>
            </a:fld>
            <a:endParaRPr lang="en-AU"/>
          </a:p>
        </p:txBody>
      </p:sp>
    </p:spTree>
    <p:extLst>
      <p:ext uri="{BB962C8B-B14F-4D97-AF65-F5344CB8AC3E}">
        <p14:creationId xmlns:p14="http://schemas.microsoft.com/office/powerpoint/2010/main" val="29934893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dirty="0" smtClean="0">
                <a:solidFill>
                  <a:srgbClr val="FF0000"/>
                </a:solidFill>
                <a:latin typeface="Corbel"/>
                <a:ea typeface="ヒラギノ角ゴ Pro W3" charset="0"/>
                <a:cs typeface="Corbel"/>
              </a:rPr>
              <a:t>Resilience </a:t>
            </a:r>
            <a:r>
              <a:rPr lang="en-GB" sz="1200" dirty="0" smtClean="0">
                <a:latin typeface="Corbel"/>
                <a:ea typeface="ヒラギノ角ゴ Pro W3" charset="0"/>
                <a:cs typeface="Corbel"/>
              </a:rPr>
              <a:t>is a person´s ability to overcome difficulties and adapt to change. </a:t>
            </a:r>
            <a:r>
              <a:rPr lang="en-GB" sz="1200" kern="1200" dirty="0" smtClean="0">
                <a:solidFill>
                  <a:schemeClr val="tx1"/>
                </a:solidFill>
                <a:effectLst/>
                <a:latin typeface="+mn-lt"/>
                <a:ea typeface="+mn-ea"/>
                <a:cs typeface="+mn-cs"/>
              </a:rPr>
              <a:t>Resilience arises when a child has more protective factors than risk factors.</a:t>
            </a:r>
            <a:r>
              <a:rPr lang="en-GB" sz="1200" dirty="0" smtClean="0">
                <a:latin typeface="Corbel"/>
                <a:ea typeface="ヒラギノ角ゴ Pro W3" charset="0"/>
                <a:cs typeface="Corbel"/>
              </a:rPr>
              <a:t> </a:t>
            </a:r>
            <a:r>
              <a:rPr lang="en-US" sz="1200" b="0" i="0" u="none" strike="noStrike" kern="1200" baseline="0" dirty="0" smtClean="0">
                <a:solidFill>
                  <a:schemeClr val="tx1"/>
                </a:solidFill>
                <a:latin typeface="+mn-lt"/>
                <a:ea typeface="+mn-ea"/>
                <a:cs typeface="+mn-cs"/>
              </a:rPr>
              <a:t>The term “resilience” describes the characteristics of those who cope relatively well - their personal attributes, the quality of their family life, their social supports etc. It is important to </a:t>
            </a:r>
            <a:r>
              <a:rPr lang="en-US" sz="1200" b="0" i="0" u="none" strike="noStrike" kern="1200" baseline="0" dirty="0" err="1" smtClean="0">
                <a:solidFill>
                  <a:schemeClr val="tx1"/>
                </a:solidFill>
                <a:latin typeface="+mn-lt"/>
                <a:ea typeface="+mn-ea"/>
                <a:cs typeface="+mn-cs"/>
              </a:rPr>
              <a:t>emphasise</a:t>
            </a:r>
            <a:r>
              <a:rPr lang="en-US" sz="1200" b="0" i="0" u="none" strike="noStrike" kern="1200" baseline="0" dirty="0" smtClean="0">
                <a:solidFill>
                  <a:schemeClr val="tx1"/>
                </a:solidFill>
                <a:latin typeface="+mn-lt"/>
                <a:ea typeface="+mn-ea"/>
                <a:cs typeface="+mn-cs"/>
              </a:rPr>
              <a:t> that resilience is not just about personal qualities, but about the way in which these qualities interact with external factors within the family and wider environment.</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kern="1200" dirty="0" smtClean="0">
                <a:solidFill>
                  <a:schemeClr val="tx1"/>
                </a:solidFill>
                <a:effectLst/>
                <a:latin typeface="+mn-lt"/>
                <a:ea typeface="+mn-ea"/>
                <a:cs typeface="+mn-cs"/>
              </a:rPr>
              <a:t>Edith </a:t>
            </a:r>
            <a:r>
              <a:rPr lang="en-GB" sz="1200" kern="1200" dirty="0" err="1" smtClean="0">
                <a:solidFill>
                  <a:schemeClr val="tx1"/>
                </a:solidFill>
                <a:effectLst/>
                <a:latin typeface="+mn-lt"/>
                <a:ea typeface="+mn-ea"/>
                <a:cs typeface="+mn-cs"/>
              </a:rPr>
              <a:t>Grotberg</a:t>
            </a:r>
            <a:r>
              <a:rPr lang="en-GB" sz="1200" kern="1200" dirty="0" smtClean="0">
                <a:solidFill>
                  <a:schemeClr val="tx1"/>
                </a:solidFill>
                <a:effectLst/>
                <a:latin typeface="+mn-lt"/>
                <a:ea typeface="+mn-ea"/>
                <a:cs typeface="+mn-cs"/>
              </a:rPr>
              <a:t>, expert on Child Resilience, </a:t>
            </a:r>
            <a:r>
              <a:rPr lang="en-GB" dirty="0" smtClean="0"/>
              <a:t>defines resilience as a `universal capacity which allows a person, group or community to prevent, minimize or overcome the damaging effects of adversity’</a:t>
            </a:r>
            <a:endParaRPr lang="en-US" sz="1200" b="0" i="0" u="none" strike="noStrike" kern="1200" baseline="0" dirty="0" smtClean="0">
              <a:solidFill>
                <a:schemeClr val="tx1"/>
              </a:solidFill>
              <a:latin typeface="+mn-lt"/>
              <a:ea typeface="+mn-ea"/>
              <a:cs typeface="+mn-cs"/>
            </a:endParaRP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dirty="0" smtClean="0">
                <a:solidFill>
                  <a:srgbClr val="FF0000"/>
                </a:solidFill>
                <a:latin typeface="Corbel"/>
                <a:ea typeface="ヒラギノ角ゴ Pro W3" charset="0"/>
                <a:cs typeface="Corbel"/>
              </a:rPr>
              <a:t>Vulnerability </a:t>
            </a:r>
            <a:r>
              <a:rPr lang="en-US" sz="1200" dirty="0" smtClean="0">
                <a:latin typeface="Corbel"/>
                <a:ea typeface="ヒラギノ角ゴ Pro W3" charset="0"/>
                <a:cs typeface="Corbel"/>
              </a:rPr>
              <a:t>arises when a child faces multiple risks and has few protective factors</a:t>
            </a:r>
          </a:p>
          <a:p>
            <a:pPr marL="0" marR="0" indent="0" algn="l" defTabSz="457200" rtl="0" eaLnBrk="1" fontAlgn="auto" latinLnBrk="0" hangingPunct="1">
              <a:lnSpc>
                <a:spcPct val="100000"/>
              </a:lnSpc>
              <a:spcBef>
                <a:spcPts val="0"/>
              </a:spcBef>
              <a:spcAft>
                <a:spcPts val="0"/>
              </a:spcAft>
              <a:buClrTx/>
              <a:buSzTx/>
              <a:buFont typeface="Arial"/>
              <a:buNone/>
              <a:tabLst/>
              <a:defRPr/>
            </a:pPr>
            <a:endParaRPr lang="en-US" sz="1200" dirty="0" smtClean="0">
              <a:latin typeface="Corbel"/>
              <a:ea typeface="ヒラギノ角ゴ Pro W3" charset="0"/>
              <a:cs typeface="Corbel"/>
            </a:endParaRP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1200" dirty="0" smtClean="0">
                <a:latin typeface="Corbel"/>
                <a:ea typeface="ヒラギノ角ゴ Pro W3" charset="0"/>
                <a:cs typeface="Corbel"/>
              </a:rPr>
              <a:t>References:</a:t>
            </a:r>
            <a:r>
              <a:rPr lang="en-US" sz="1200" baseline="0" dirty="0" smtClean="0">
                <a:latin typeface="Corbel"/>
                <a:ea typeface="ヒラギノ角ゴ Pro W3" charset="0"/>
                <a:cs typeface="Corbel"/>
              </a:rPr>
              <a:t> </a:t>
            </a:r>
            <a:endParaRPr lang="en-US" sz="1200" dirty="0" smtClean="0">
              <a:latin typeface="Corbel"/>
              <a:ea typeface="ヒラギノ角ゴ Pro W3" charset="0"/>
              <a:cs typeface="Corbel"/>
            </a:endParaRP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kern="1200" dirty="0" smtClean="0">
                <a:solidFill>
                  <a:schemeClr val="tx1"/>
                </a:solidFill>
                <a:effectLst/>
                <a:latin typeface="+mn-lt"/>
                <a:ea typeface="+mn-ea"/>
                <a:cs typeface="+mn-cs"/>
              </a:rPr>
              <a:t>Child Protection Working Group (CPWG) (2012) Minimum Standards for Child Protection in Humanitarian Action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GB" sz="1200" kern="1200" dirty="0" smtClean="0">
                <a:solidFill>
                  <a:schemeClr val="tx1"/>
                </a:solidFill>
                <a:effectLst/>
                <a:latin typeface="+mn-lt"/>
                <a:ea typeface="+mn-ea"/>
                <a:cs typeface="+mn-cs"/>
              </a:rPr>
              <a:t>Edith </a:t>
            </a:r>
            <a:r>
              <a:rPr lang="en-GB" sz="1200" kern="1200" dirty="0" err="1" smtClean="0">
                <a:solidFill>
                  <a:schemeClr val="tx1"/>
                </a:solidFill>
                <a:effectLst/>
                <a:latin typeface="+mn-lt"/>
                <a:ea typeface="+mn-ea"/>
                <a:cs typeface="+mn-cs"/>
              </a:rPr>
              <a:t>Grotberg</a:t>
            </a:r>
            <a:r>
              <a:rPr lang="en-GB" sz="1200" kern="1200" dirty="0" smtClean="0">
                <a:solidFill>
                  <a:schemeClr val="tx1"/>
                </a:solidFill>
                <a:effectLst/>
                <a:latin typeface="+mn-lt"/>
                <a:ea typeface="+mn-ea"/>
                <a:cs typeface="+mn-cs"/>
              </a:rPr>
              <a:t>, cited at </a:t>
            </a:r>
            <a:r>
              <a:rPr lang="en-US" sz="1200" dirty="0" smtClean="0">
                <a:latin typeface="Corbel"/>
                <a:ea typeface="ヒラギノ角ゴ Pro W3" charset="0"/>
                <a:cs typeface="Corbel"/>
              </a:rPr>
              <a:t>http://resilnet.uiuc.edu/library/grotb95b.html</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endParaRPr lang="en-GB" sz="1200" dirty="0" smtClean="0">
              <a:latin typeface="Corbel"/>
              <a:ea typeface="ヒラギノ角ゴ Pro W3" charset="0"/>
              <a:cs typeface="Corbel"/>
            </a:endParaRPr>
          </a:p>
          <a:p>
            <a:pPr marL="171450" indent="-171450">
              <a:buFont typeface="Arial"/>
              <a:buChar char="•"/>
            </a:pPr>
            <a:endParaRPr lang="en-GB" sz="1200" kern="1200" dirty="0" smtClean="0">
              <a:solidFill>
                <a:schemeClr val="tx1"/>
              </a:solidFill>
              <a:effectLst/>
              <a:latin typeface="+mn-lt"/>
              <a:ea typeface="+mn-ea"/>
              <a:cs typeface="+mn-cs"/>
            </a:endParaRPr>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6</a:t>
            </a:fld>
            <a:endParaRPr lang="en-AU"/>
          </a:p>
        </p:txBody>
      </p:sp>
    </p:spTree>
    <p:extLst>
      <p:ext uri="{BB962C8B-B14F-4D97-AF65-F5344CB8AC3E}">
        <p14:creationId xmlns:p14="http://schemas.microsoft.com/office/powerpoint/2010/main" val="3490263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 typeface="Arial"/>
              <a:buChar char="•"/>
            </a:pPr>
            <a:r>
              <a:rPr lang="en-US" dirty="0" smtClean="0"/>
              <a:t>Attachment is the process of getting together with someone or something and establishing a bond; this brings comfort. Attachment is the ability to create strong bonds. It depends on more or less positive experiences in childhood. Our capacity for attachment is measured by the bonds we made during childhood and continue making throughout our lives: people, places, animals, objects, plans, etc.</a:t>
            </a:r>
          </a:p>
          <a:p>
            <a:pPr marL="171450" indent="-171450">
              <a:buFont typeface="Arial"/>
              <a:buChar char="•"/>
            </a:pPr>
            <a:r>
              <a:rPr lang="en-US" dirty="0" smtClean="0"/>
              <a:t>But if you say bonds, you also say separation. This is part of the natural cycle of life. We lose or become separated from something every day, every month, every year, and at many moments of our lives. The four-stage process described in the model below illustrates this cycle.</a:t>
            </a:r>
          </a:p>
          <a:p>
            <a:pPr marL="171450" indent="-171450">
              <a:buFont typeface="Arial"/>
              <a:buChar char="•"/>
            </a:pPr>
            <a:r>
              <a:rPr lang="en-US" dirty="0" smtClean="0"/>
              <a:t>Involvement or bonding is the emotional connection which follows closeness and comfort. It is deeper than attachment.  Separation is an interruption of the processes of attachment and involvement through change or loss, disappointment or frustration. It can indicate the normal evolution of a relationship (growing up and leaving home) or a sudden happening (death, accident). Grief follows separation; it is the mental and emotional process of sorrow, of letting go and saying goodbye. It is essential for the development of resilience.</a:t>
            </a:r>
          </a:p>
          <a:p>
            <a:pPr marL="171450" indent="-171450">
              <a:buFont typeface="Arial"/>
              <a:buChar char="•"/>
            </a:pPr>
            <a:r>
              <a:rPr lang="en-US" dirty="0" smtClean="0"/>
              <a:t>Then a new cycle can begin.</a:t>
            </a:r>
          </a:p>
          <a:p>
            <a:pPr marL="171450" indent="-171450">
              <a:buFont typeface="Arial"/>
              <a:buChar char="•"/>
            </a:pPr>
            <a:endParaRPr lang="en-US" dirty="0" smtClean="0"/>
          </a:p>
          <a:p>
            <a:pPr marL="0" indent="0">
              <a:buFont typeface="Arial"/>
              <a:buNone/>
            </a:pPr>
            <a:r>
              <a:rPr lang="en-US" dirty="0" smtClean="0"/>
              <a:t>Reference: </a:t>
            </a:r>
          </a:p>
          <a:p>
            <a:pPr marL="171450" indent="-171450">
              <a:lnSpc>
                <a:spcPct val="90000"/>
              </a:lnSpc>
              <a:buFontTx/>
              <a:buChar char="-"/>
              <a:defRPr/>
            </a:pPr>
            <a:r>
              <a:rPr lang="en-GB" sz="1200" dirty="0" smtClean="0">
                <a:latin typeface="+mn-lt"/>
                <a:ea typeface="ヒラギノ角ゴ Pro W3" charset="0"/>
                <a:cs typeface="Calibri"/>
              </a:rPr>
              <a:t>Terre des </a:t>
            </a:r>
            <a:r>
              <a:rPr lang="en-GB" sz="1200" dirty="0" err="1" smtClean="0">
                <a:latin typeface="+mn-lt"/>
                <a:ea typeface="ヒラギノ角ゴ Pro W3" charset="0"/>
                <a:cs typeface="Calibri"/>
              </a:rPr>
              <a:t>Hommes</a:t>
            </a:r>
            <a:r>
              <a:rPr lang="en-GB" sz="1200" dirty="0" smtClean="0">
                <a:latin typeface="+mn-lt"/>
                <a:ea typeface="ヒラギノ角ゴ Pro W3" charset="0"/>
                <a:cs typeface="Calibri"/>
              </a:rPr>
              <a:t> (2011) Working with Children and their Environment: Manual of Psychosocial Skills </a:t>
            </a:r>
          </a:p>
          <a:p>
            <a:endParaRPr lang="en-US" dirty="0" smtClean="0"/>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7</a:t>
            </a:fld>
            <a:endParaRPr lang="en-AU"/>
          </a:p>
        </p:txBody>
      </p:sp>
    </p:spTree>
    <p:extLst>
      <p:ext uri="{BB962C8B-B14F-4D97-AF65-F5344CB8AC3E}">
        <p14:creationId xmlns:p14="http://schemas.microsoft.com/office/powerpoint/2010/main" val="55396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8</a:t>
            </a:fld>
            <a:endParaRPr lang="en-AU"/>
          </a:p>
        </p:txBody>
      </p:sp>
    </p:spTree>
    <p:extLst>
      <p:ext uri="{BB962C8B-B14F-4D97-AF65-F5344CB8AC3E}">
        <p14:creationId xmlns:p14="http://schemas.microsoft.com/office/powerpoint/2010/main" val="20993013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457200" rtl="0" eaLnBrk="1" fontAlgn="auto" latinLnBrk="0" hangingPunct="1">
              <a:lnSpc>
                <a:spcPct val="90000"/>
              </a:lnSpc>
              <a:spcBef>
                <a:spcPts val="0"/>
              </a:spcBef>
              <a:spcAft>
                <a:spcPts val="0"/>
              </a:spcAft>
              <a:buClrTx/>
              <a:buSzTx/>
              <a:buFontTx/>
              <a:buNone/>
              <a:tabLst/>
              <a:defRPr/>
            </a:pPr>
            <a:r>
              <a:rPr lang="en-US" sz="1100" b="1" i="0" u="none" strike="noStrike" kern="1200" baseline="0" dirty="0" smtClean="0">
                <a:solidFill>
                  <a:schemeClr val="tx1"/>
                </a:solidFill>
              </a:rPr>
              <a:t>“Child development”, or “child and adolescent development” refer to the process of </a:t>
            </a:r>
            <a:r>
              <a:rPr lang="en-US" sz="1100" b="0" i="0" u="none" strike="noStrike" kern="1200" baseline="0" dirty="0" smtClean="0">
                <a:solidFill>
                  <a:schemeClr val="tx1"/>
                </a:solidFill>
              </a:rPr>
              <a:t>growth and maturation of the human individual from conception to adulthood. </a:t>
            </a:r>
            <a:r>
              <a:rPr lang="en-GB" sz="1100" dirty="0" smtClean="0"/>
              <a:t>Development is the gaining of skills in all aspects of the child’s life</a:t>
            </a:r>
          </a:p>
          <a:p>
            <a:pPr>
              <a:lnSpc>
                <a:spcPct val="90000"/>
              </a:lnSpc>
            </a:pPr>
            <a:endParaRPr lang="en-US" sz="1100" b="0" i="0" u="none" strike="noStrike" kern="1200" baseline="0" dirty="0" smtClean="0">
              <a:solidFill>
                <a:schemeClr val="tx1"/>
              </a:solidFill>
            </a:endParaRPr>
          </a:p>
          <a:p>
            <a:pPr>
              <a:lnSpc>
                <a:spcPct val="90000"/>
              </a:lnSpc>
            </a:pPr>
            <a:r>
              <a:rPr lang="en-US" sz="1100" b="0" i="0" u="none" strike="noStrike" kern="1200" baseline="0" dirty="0" smtClean="0">
                <a:solidFill>
                  <a:schemeClr val="tx1"/>
                </a:solidFill>
              </a:rPr>
              <a:t>The different types of development are often split into 3 areas:</a:t>
            </a:r>
          </a:p>
          <a:p>
            <a:pPr marL="228600" indent="-228600">
              <a:lnSpc>
                <a:spcPct val="90000"/>
              </a:lnSpc>
              <a:buFont typeface="+mj-lt"/>
              <a:buAutoNum type="arabicPeriod"/>
            </a:pPr>
            <a:r>
              <a:rPr lang="en-US" sz="1100" b="0" i="0" u="none" strike="noStrike" kern="1200" baseline="0" dirty="0" smtClean="0">
                <a:solidFill>
                  <a:schemeClr val="tx1"/>
                </a:solidFill>
              </a:rPr>
              <a:t>Physical development: this refers to the body increasing in skill and performance and includes: </a:t>
            </a:r>
          </a:p>
          <a:p>
            <a:pPr marL="355600" lvl="1" indent="-173038">
              <a:lnSpc>
                <a:spcPct val="90000"/>
              </a:lnSpc>
              <a:buFont typeface="Lucida Grande"/>
              <a:buChar char="–"/>
            </a:pPr>
            <a:r>
              <a:rPr lang="en-US" sz="1100" dirty="0" smtClean="0"/>
              <a:t>G</a:t>
            </a:r>
            <a:r>
              <a:rPr lang="en-US" sz="1100" b="0" i="0" u="none" strike="noStrike" kern="1200" baseline="0" dirty="0" smtClean="0">
                <a:solidFill>
                  <a:schemeClr val="tx1"/>
                </a:solidFill>
              </a:rPr>
              <a:t>ross motor development (using large muscles), for example legs and arms</a:t>
            </a:r>
          </a:p>
          <a:p>
            <a:pPr marL="355600" lvl="1" indent="-173038">
              <a:lnSpc>
                <a:spcPct val="90000"/>
              </a:lnSpc>
              <a:buFont typeface="Lucida Grande"/>
              <a:buChar char="–"/>
            </a:pPr>
            <a:r>
              <a:rPr lang="en-US" sz="1100" dirty="0" smtClean="0"/>
              <a:t>F</a:t>
            </a:r>
            <a:r>
              <a:rPr lang="en-US" sz="1100" b="0" i="0" u="none" strike="noStrike" kern="1200" baseline="0" dirty="0" smtClean="0">
                <a:solidFill>
                  <a:schemeClr val="tx1"/>
                </a:solidFill>
              </a:rPr>
              <a:t>ine motor development (precise use of muscles), for example hands and fingers.</a:t>
            </a:r>
          </a:p>
          <a:p>
            <a:pPr marL="228600" indent="-228600">
              <a:lnSpc>
                <a:spcPct val="90000"/>
              </a:lnSpc>
              <a:buFont typeface="+mj-lt"/>
              <a:buAutoNum type="arabicPeriod"/>
            </a:pPr>
            <a:r>
              <a:rPr lang="en-US" sz="1100" dirty="0" smtClean="0"/>
              <a:t>Social and emotional development: this is the development of a child’s identity and self-image, the development of relationships and feelings about him or herself and learning the skills to live in society with other people.</a:t>
            </a:r>
          </a:p>
          <a:p>
            <a:pPr marL="228600" indent="-228600">
              <a:lnSpc>
                <a:spcPct val="90000"/>
              </a:lnSpc>
              <a:buFont typeface="+mj-lt"/>
              <a:buAutoNum type="arabicPeriod"/>
            </a:pPr>
            <a:r>
              <a:rPr lang="en-US" sz="1100" dirty="0" smtClean="0"/>
              <a:t>Cognitive: </a:t>
            </a:r>
          </a:p>
          <a:p>
            <a:pPr marL="355600" lvl="1" indent="-173038">
              <a:lnSpc>
                <a:spcPct val="90000"/>
              </a:lnSpc>
              <a:buFont typeface="Lucida Grande"/>
              <a:buChar char="–"/>
            </a:pPr>
            <a:r>
              <a:rPr lang="en-US" sz="1100" dirty="0" smtClean="0"/>
              <a:t>Intellectual development: this is learning the skills of understanding, memory &amp; concentration</a:t>
            </a:r>
          </a:p>
          <a:p>
            <a:pPr marL="355600" lvl="1" indent="-173038">
              <a:lnSpc>
                <a:spcPct val="90000"/>
              </a:lnSpc>
              <a:buFont typeface="Lucida Grande"/>
              <a:buChar char="–"/>
            </a:pPr>
            <a:r>
              <a:rPr lang="en-US" sz="1100" dirty="0" smtClean="0"/>
              <a:t>Communication &amp; speech development: this is learning to communicate with friends, family &amp; others</a:t>
            </a:r>
          </a:p>
          <a:p>
            <a:pPr>
              <a:lnSpc>
                <a:spcPct val="90000"/>
              </a:lnSpc>
            </a:pPr>
            <a:r>
              <a:rPr lang="en-US" sz="1100" dirty="0" smtClean="0"/>
              <a:t>Examples: </a:t>
            </a:r>
            <a:endParaRPr lang="en-US" sz="1100" b="0" i="0" u="none" strike="noStrike" kern="1200" baseline="0" dirty="0" smtClean="0">
              <a:solidFill>
                <a:schemeClr val="tx1"/>
              </a:solidFill>
            </a:endParaRPr>
          </a:p>
          <a:p>
            <a:pPr marL="171450" indent="-171450">
              <a:lnSpc>
                <a:spcPct val="90000"/>
              </a:lnSpc>
              <a:buFont typeface="Arial"/>
              <a:buChar char="•"/>
            </a:pPr>
            <a:r>
              <a:rPr lang="en-US" sz="1100" dirty="0" smtClean="0"/>
              <a:t>From a length at birth of about 35 cm, height changes to &gt; 155 cm for a young man</a:t>
            </a:r>
          </a:p>
          <a:p>
            <a:pPr marL="171450" indent="-171450">
              <a:lnSpc>
                <a:spcPct val="90000"/>
              </a:lnSpc>
              <a:buFont typeface="Arial"/>
              <a:buChar char="•"/>
            </a:pPr>
            <a:r>
              <a:rPr lang="en-US" sz="1100" dirty="0" smtClean="0"/>
              <a:t>From being a relatively immobile baby, over time child is able to walk, run, skip and climb</a:t>
            </a:r>
          </a:p>
          <a:p>
            <a:pPr marL="171450" indent="-171450">
              <a:lnSpc>
                <a:spcPct val="90000"/>
              </a:lnSpc>
              <a:buFont typeface="Arial"/>
              <a:buChar char="•"/>
            </a:pPr>
            <a:r>
              <a:rPr lang="en-US" sz="1100" dirty="0" smtClean="0"/>
              <a:t>From not being able to talk, the child becomes an able communicator</a:t>
            </a:r>
          </a:p>
          <a:p>
            <a:pPr marL="171450" indent="-171450">
              <a:lnSpc>
                <a:spcPct val="90000"/>
              </a:lnSpc>
              <a:buFont typeface="Arial"/>
              <a:buChar char="•"/>
            </a:pPr>
            <a:r>
              <a:rPr lang="en-US" sz="1100" dirty="0" smtClean="0"/>
              <a:t>From being fully dependent, the child learns to dress, feed &amp; think for him or herself</a:t>
            </a:r>
          </a:p>
          <a:p>
            <a:pPr marL="171450" indent="-171450">
              <a:lnSpc>
                <a:spcPct val="90000"/>
              </a:lnSpc>
              <a:buFont typeface="Arial"/>
              <a:buChar char="•"/>
            </a:pPr>
            <a:r>
              <a:rPr lang="en-US" sz="1100" dirty="0" smtClean="0"/>
              <a:t>From wide arm movements &amp; automatically grasping everything that is put into the hand, the child learns to pick up and use a pencil</a:t>
            </a:r>
          </a:p>
          <a:p>
            <a:pPr marL="0" lvl="1">
              <a:lnSpc>
                <a:spcPct val="90000"/>
              </a:lnSpc>
            </a:pPr>
            <a:r>
              <a:rPr lang="en-GB" sz="1100" dirty="0" smtClean="0"/>
              <a:t>All the areas of development (physical, social, intellectual and communication) link together.</a:t>
            </a:r>
            <a:endParaRPr lang="en-US" sz="1100" dirty="0" smtClean="0"/>
          </a:p>
          <a:p>
            <a:pPr>
              <a:lnSpc>
                <a:spcPct val="90000"/>
              </a:lnSpc>
            </a:pPr>
            <a:endParaRPr lang="en-US" sz="1100" dirty="0" smtClean="0"/>
          </a:p>
          <a:p>
            <a:pPr>
              <a:lnSpc>
                <a:spcPct val="90000"/>
              </a:lnSpc>
            </a:pPr>
            <a:r>
              <a:rPr lang="en-US" sz="1100" dirty="0" smtClean="0"/>
              <a:t>Reference: </a:t>
            </a:r>
            <a:r>
              <a:rPr lang="en-US" sz="1100" b="0" i="0" u="none" strike="noStrike" kern="1200" baseline="0" dirty="0" smtClean="0">
                <a:solidFill>
                  <a:schemeClr val="tx1"/>
                </a:solidFill>
              </a:rPr>
              <a:t> Action for the Rights of Children (ARC) Child and Adolescent Development - Revision Version 04/01</a:t>
            </a:r>
            <a:endParaRPr lang="en-US" sz="1100" dirty="0" smtClean="0"/>
          </a:p>
          <a:p>
            <a:endParaRPr lang="en-US" dirty="0" smtClean="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1D918E2-46F4-4615-8B59-FA0AA913958E}" type="slidenum">
              <a:rPr lang="en-AU"/>
              <a:pPr eaLnBrk="1" hangingPunct="1"/>
              <a:t>9</a:t>
            </a:fld>
            <a:endParaRPr lang="en-AU"/>
          </a:p>
        </p:txBody>
      </p:sp>
    </p:spTree>
    <p:extLst>
      <p:ext uri="{BB962C8B-B14F-4D97-AF65-F5344CB8AC3E}">
        <p14:creationId xmlns:p14="http://schemas.microsoft.com/office/powerpoint/2010/main" val="380558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extLst>
      <p:ext uri="{BB962C8B-B14F-4D97-AF65-F5344CB8AC3E}">
        <p14:creationId xmlns:p14="http://schemas.microsoft.com/office/powerpoint/2010/main" val="193400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4127940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84888" y="836613"/>
            <a:ext cx="1943100" cy="5256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50825" y="836613"/>
            <a:ext cx="5681663"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227157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399FF"/>
                </a:solidFill>
              </a:defRPr>
            </a:lvl1pPr>
          </a:lstStyle>
          <a:p>
            <a:r>
              <a:rPr lang="en-US" smtClean="0"/>
              <a:t>Click to edit Master title style</a:t>
            </a:r>
            <a:endParaRPr lang="en-AU"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295323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93889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50825" y="1700213"/>
            <a:ext cx="38115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14813" y="1700213"/>
            <a:ext cx="38131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411260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7491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3463369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82526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65537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37699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836613"/>
            <a:ext cx="777716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AU" altLang="en-US" smtClean="0"/>
          </a:p>
        </p:txBody>
      </p:sp>
      <p:sp>
        <p:nvSpPr>
          <p:cNvPr id="1027" name="Rectangle 3"/>
          <p:cNvSpPr>
            <a:spLocks noGrp="1" noChangeArrowheads="1"/>
          </p:cNvSpPr>
          <p:nvPr>
            <p:ph type="body" idx="1"/>
          </p:nvPr>
        </p:nvSpPr>
        <p:spPr bwMode="auto">
          <a:xfrm>
            <a:off x="250825" y="1700213"/>
            <a:ext cx="7777163"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AU" altLang="en-US" smtClean="0"/>
          </a:p>
        </p:txBody>
      </p:sp>
      <p:sp>
        <p:nvSpPr>
          <p:cNvPr id="1028" name="Rectangle 7"/>
          <p:cNvSpPr>
            <a:spLocks noChangeArrowheads="1"/>
          </p:cNvSpPr>
          <p:nvPr userDrawn="1"/>
        </p:nvSpPr>
        <p:spPr bwMode="auto">
          <a:xfrm>
            <a:off x="0" y="333375"/>
            <a:ext cx="7667625" cy="358775"/>
          </a:xfrm>
          <a:prstGeom prst="rect">
            <a:avLst/>
          </a:prstGeom>
          <a:gradFill rotWithShape="1">
            <a:gsLst>
              <a:gs pos="0">
                <a:srgbClr val="3399FF"/>
              </a:gs>
              <a:gs pos="100000">
                <a:schemeClr val="bg1"/>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smtClean="0"/>
          </a:p>
        </p:txBody>
      </p:sp>
      <p:sp>
        <p:nvSpPr>
          <p:cNvPr id="1029" name="Rectangle 8"/>
          <p:cNvSpPr>
            <a:spLocks noChangeArrowheads="1"/>
          </p:cNvSpPr>
          <p:nvPr userDrawn="1"/>
        </p:nvSpPr>
        <p:spPr bwMode="auto">
          <a:xfrm>
            <a:off x="1042988" y="6237288"/>
            <a:ext cx="8101012" cy="358775"/>
          </a:xfrm>
          <a:prstGeom prst="rect">
            <a:avLst/>
          </a:prstGeom>
          <a:gradFill rotWithShape="1">
            <a:gsLst>
              <a:gs pos="0">
                <a:schemeClr val="bg1"/>
              </a:gs>
              <a:gs pos="100000">
                <a:srgbClr val="3399FF"/>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smtClean="0"/>
          </a:p>
        </p:txBody>
      </p:sp>
      <p:pic>
        <p:nvPicPr>
          <p:cNvPr id="1030" name="Picture 1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7950" y="6016625"/>
            <a:ext cx="136842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Calibri" pitchFamily="34" charset="0"/>
        </a:defRPr>
      </a:lvl2pPr>
      <a:lvl3pPr algn="l" rtl="0" eaLnBrk="1" fontAlgn="base" hangingPunct="1">
        <a:spcBef>
          <a:spcPct val="0"/>
        </a:spcBef>
        <a:spcAft>
          <a:spcPct val="0"/>
        </a:spcAft>
        <a:defRPr sz="3200">
          <a:solidFill>
            <a:schemeClr val="tx2"/>
          </a:solidFill>
          <a:latin typeface="Calibri" pitchFamily="34" charset="0"/>
        </a:defRPr>
      </a:lvl3pPr>
      <a:lvl4pPr algn="l" rtl="0" eaLnBrk="1" fontAlgn="base" hangingPunct="1">
        <a:spcBef>
          <a:spcPct val="0"/>
        </a:spcBef>
        <a:spcAft>
          <a:spcPct val="0"/>
        </a:spcAft>
        <a:defRPr sz="3200">
          <a:solidFill>
            <a:schemeClr val="tx2"/>
          </a:solidFill>
          <a:latin typeface="Calibri" pitchFamily="34" charset="0"/>
        </a:defRPr>
      </a:lvl4pPr>
      <a:lvl5pPr algn="l" rtl="0" eaLnBrk="1" fontAlgn="base" hangingPunct="1">
        <a:spcBef>
          <a:spcPct val="0"/>
        </a:spcBef>
        <a:spcAft>
          <a:spcPct val="0"/>
        </a:spcAft>
        <a:defRPr sz="3200">
          <a:solidFill>
            <a:schemeClr val="tx2"/>
          </a:solidFill>
          <a:latin typeface="Calibri" pitchFamily="34" charset="0"/>
        </a:defRPr>
      </a:lvl5pPr>
      <a:lvl6pPr marL="457200" algn="l" rtl="0" eaLnBrk="1" fontAlgn="base" hangingPunct="1">
        <a:spcBef>
          <a:spcPct val="0"/>
        </a:spcBef>
        <a:spcAft>
          <a:spcPct val="0"/>
        </a:spcAft>
        <a:defRPr sz="3200">
          <a:solidFill>
            <a:schemeClr val="tx2"/>
          </a:solidFill>
          <a:latin typeface="Calibri" pitchFamily="34" charset="0"/>
        </a:defRPr>
      </a:lvl6pPr>
      <a:lvl7pPr marL="914400" algn="l" rtl="0" eaLnBrk="1" fontAlgn="base" hangingPunct="1">
        <a:spcBef>
          <a:spcPct val="0"/>
        </a:spcBef>
        <a:spcAft>
          <a:spcPct val="0"/>
        </a:spcAft>
        <a:defRPr sz="3200">
          <a:solidFill>
            <a:schemeClr val="tx2"/>
          </a:solidFill>
          <a:latin typeface="Calibri" pitchFamily="34" charset="0"/>
        </a:defRPr>
      </a:lvl7pPr>
      <a:lvl8pPr marL="1371600" algn="l" rtl="0" eaLnBrk="1" fontAlgn="base" hangingPunct="1">
        <a:spcBef>
          <a:spcPct val="0"/>
        </a:spcBef>
        <a:spcAft>
          <a:spcPct val="0"/>
        </a:spcAft>
        <a:defRPr sz="3200">
          <a:solidFill>
            <a:schemeClr val="tx2"/>
          </a:solidFill>
          <a:latin typeface="Calibri" pitchFamily="34" charset="0"/>
        </a:defRPr>
      </a:lvl8pPr>
      <a:lvl9pPr marL="1828800" algn="l" rtl="0" eaLnBrk="1" fontAlgn="base" hangingPunct="1">
        <a:spcBef>
          <a:spcPct val="0"/>
        </a:spcBef>
        <a:spcAft>
          <a:spcPct val="0"/>
        </a:spcAft>
        <a:defRPr sz="3200">
          <a:solidFill>
            <a:schemeClr val="tx2"/>
          </a:solidFill>
          <a:latin typeface="Calibri" pitchFamily="34" charset="0"/>
        </a:defRPr>
      </a:lvl9pPr>
    </p:titleStyle>
    <p:bodyStyle>
      <a:lvl1pPr marL="342900" indent="-342900" algn="l" rtl="0" eaLnBrk="1" fontAlgn="base" hangingPunct="1">
        <a:spcBef>
          <a:spcPct val="20000"/>
        </a:spcBef>
        <a:spcAft>
          <a:spcPct val="0"/>
        </a:spcAft>
        <a:defRPr sz="24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400">
          <a:solidFill>
            <a:schemeClr val="tx1"/>
          </a:solidFill>
          <a:latin typeface="+mn-lt"/>
        </a:defRPr>
      </a:lvl4pPr>
      <a:lvl5pPr marL="2057400" indent="-228600" algn="l" rtl="0" eaLnBrk="1" fontAlgn="base" hangingPunct="1">
        <a:spcBef>
          <a:spcPct val="20000"/>
        </a:spcBef>
        <a:spcAft>
          <a:spcPct val="0"/>
        </a:spcAft>
        <a:buChar char="»"/>
        <a:defRPr sz="2400">
          <a:solidFill>
            <a:schemeClr val="tx1"/>
          </a:solidFill>
          <a:latin typeface="+mn-lt"/>
        </a:defRPr>
      </a:lvl5pPr>
      <a:lvl6pPr marL="2514600" indent="-228600" algn="l" rtl="0" eaLnBrk="1" fontAlgn="base" hangingPunct="1">
        <a:spcBef>
          <a:spcPct val="20000"/>
        </a:spcBef>
        <a:spcAft>
          <a:spcPct val="0"/>
        </a:spcAft>
        <a:buChar char="»"/>
        <a:defRPr sz="2400">
          <a:solidFill>
            <a:schemeClr val="tx1"/>
          </a:solidFill>
          <a:latin typeface="+mn-lt"/>
        </a:defRPr>
      </a:lvl6pPr>
      <a:lvl7pPr marL="2971800" indent="-228600" algn="l" rtl="0" eaLnBrk="1" fontAlgn="base" hangingPunct="1">
        <a:spcBef>
          <a:spcPct val="20000"/>
        </a:spcBef>
        <a:spcAft>
          <a:spcPct val="0"/>
        </a:spcAft>
        <a:buChar char="»"/>
        <a:defRPr sz="2400">
          <a:solidFill>
            <a:schemeClr val="tx1"/>
          </a:solidFill>
          <a:latin typeface="+mn-lt"/>
        </a:defRPr>
      </a:lvl7pPr>
      <a:lvl8pPr marL="3429000" indent="-228600" algn="l" rtl="0" eaLnBrk="1" fontAlgn="base" hangingPunct="1">
        <a:spcBef>
          <a:spcPct val="20000"/>
        </a:spcBef>
        <a:spcAft>
          <a:spcPct val="0"/>
        </a:spcAft>
        <a:buChar char="»"/>
        <a:defRPr sz="2400">
          <a:solidFill>
            <a:schemeClr val="tx1"/>
          </a:solidFill>
          <a:latin typeface="+mn-lt"/>
        </a:defRPr>
      </a:lvl8pPr>
      <a:lvl9pPr marL="3886200" indent="-228600" algn="l" rtl="0" eaLnBrk="1" fontAlgn="base" hangingPunct="1">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au/url?sa=i&amp;rct=j&amp;q=&amp;esrc=s&amp;frm=1&amp;source=images&amp;cd=&amp;cad=rja&amp;docid=HrgSKkI6DPZDXM&amp;tbnid=QRdayCi6CcQ7oM:&amp;ved=0CAUQjRw&amp;url=http://globalsolutions.org/blog/2010/01/unicef-warns-child-trafficking-could-emerge-serious-issue-haiti&amp;ei=quHZUf7vBMjgkAW7-YHYDA&amp;psig=AFQjCNFNo118WcWYuTzz_s5lkVmFQXFddQ&amp;ust=1373319827319010"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hyperlink" Target="https://www.google.com.au/url?sa=i&amp;rct=j&amp;q=&amp;esrc=s&amp;frm=1&amp;source=images&amp;cd=&amp;cad=rja&amp;docid=jU1cy-2cMwQOHM&amp;tbnid=xX_yjDp2oLisPM:&amp;ved=0CAUQjRw&amp;url=https://www.facebook.com/unicefsouthsudan?hc_location=timeline&amp;filter=1&amp;ei=0-HZUcGPGMSukgXqnYGwDw&amp;psig=AFQjCNFNo118WcWYuTzz_s5lkVmFQXFddQ&amp;ust=1373319827319010" TargetMode="Externa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203200" y="5084763"/>
            <a:ext cx="8642350" cy="1368425"/>
          </a:xfrm>
        </p:spPr>
        <p:txBody>
          <a:bodyPr/>
          <a:lstStyle/>
          <a:p>
            <a:pPr algn="ctr"/>
            <a:r>
              <a:rPr lang="en-GB" dirty="0" smtClean="0"/>
              <a:t>Session 2 – Child </a:t>
            </a:r>
            <a:r>
              <a:rPr lang="en-GB" dirty="0"/>
              <a:t>Development </a:t>
            </a:r>
            <a:r>
              <a:rPr lang="en-GB" dirty="0" smtClean="0"/>
              <a:t>&amp; </a:t>
            </a:r>
            <a:r>
              <a:rPr lang="en-GB" dirty="0"/>
              <a:t>Emergencies</a:t>
            </a:r>
            <a:endParaRPr lang="en-AU" altLang="en-US" dirty="0" smtClean="0"/>
          </a:p>
        </p:txBody>
      </p:sp>
      <p:sp>
        <p:nvSpPr>
          <p:cNvPr id="2051" name="Rectangle 6"/>
          <p:cNvSpPr>
            <a:spLocks noChangeArrowheads="1"/>
          </p:cNvSpPr>
          <p:nvPr/>
        </p:nvSpPr>
        <p:spPr bwMode="auto">
          <a:xfrm>
            <a:off x="238125" y="908050"/>
            <a:ext cx="8642350"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defRPr sz="2400">
                <a:solidFill>
                  <a:schemeClr val="tx1"/>
                </a:solidFill>
                <a:latin typeface="Calibri" panose="020F0502020204030204" pitchFamily="34" charset="0"/>
              </a:defRPr>
            </a:lvl1pPr>
            <a:lvl2pPr marL="742950" indent="-285750" eaLnBrk="0" hangingPunct="0">
              <a:spcBef>
                <a:spcPct val="20000"/>
              </a:spcBef>
              <a:buChar char="–"/>
              <a:defRPr sz="2400">
                <a:solidFill>
                  <a:schemeClr val="tx1"/>
                </a:solidFill>
                <a:latin typeface="Calibri" panose="020F0502020204030204" pitchFamily="34" charset="0"/>
              </a:defRPr>
            </a:lvl2pPr>
            <a:lvl3pPr marL="1143000" indent="-228600" eaLnBrk="0" hangingPunct="0">
              <a:spcBef>
                <a:spcPct val="20000"/>
              </a:spcBef>
              <a:buChar char="•"/>
              <a:defRPr sz="2400">
                <a:solidFill>
                  <a:schemeClr val="tx1"/>
                </a:solidFill>
                <a:latin typeface="Calibri" panose="020F0502020204030204" pitchFamily="34" charset="0"/>
              </a:defRPr>
            </a:lvl3pPr>
            <a:lvl4pPr marL="1600200" indent="-228600" eaLnBrk="0" hangingPunct="0">
              <a:spcBef>
                <a:spcPct val="20000"/>
              </a:spcBef>
              <a:buChar char="–"/>
              <a:defRPr sz="2400">
                <a:solidFill>
                  <a:schemeClr val="tx1"/>
                </a:solidFill>
                <a:latin typeface="Calibri" panose="020F0502020204030204" pitchFamily="34" charset="0"/>
              </a:defRPr>
            </a:lvl4pPr>
            <a:lvl5pPr marL="2057400" indent="-228600" eaLnBrk="0" hangingPunct="0">
              <a:spcBef>
                <a:spcPct val="20000"/>
              </a:spcBef>
              <a:buChar char="»"/>
              <a:defRPr sz="2400">
                <a:solidFill>
                  <a:schemeClr val="tx1"/>
                </a:solidFill>
                <a:latin typeface="Calibri" panose="020F0502020204030204" pitchFamily="34" charset="0"/>
              </a:defRPr>
            </a:lvl5pPr>
            <a:lvl6pPr marL="2514600" indent="-228600" eaLnBrk="0" fontAlgn="base" hangingPunct="0">
              <a:spcBef>
                <a:spcPct val="20000"/>
              </a:spcBef>
              <a:spcAft>
                <a:spcPct val="0"/>
              </a:spcAft>
              <a:buChar char="»"/>
              <a:defRPr sz="2400">
                <a:solidFill>
                  <a:schemeClr val="tx1"/>
                </a:solidFill>
                <a:latin typeface="Calibri" panose="020F0502020204030204" pitchFamily="34" charset="0"/>
              </a:defRPr>
            </a:lvl6pPr>
            <a:lvl7pPr marL="2971800" indent="-228600" eaLnBrk="0" fontAlgn="base" hangingPunct="0">
              <a:spcBef>
                <a:spcPct val="20000"/>
              </a:spcBef>
              <a:spcAft>
                <a:spcPct val="0"/>
              </a:spcAft>
              <a:buChar char="»"/>
              <a:defRPr sz="2400">
                <a:solidFill>
                  <a:schemeClr val="tx1"/>
                </a:solidFill>
                <a:latin typeface="Calibri" panose="020F0502020204030204" pitchFamily="34" charset="0"/>
              </a:defRPr>
            </a:lvl7pPr>
            <a:lvl8pPr marL="3429000" indent="-228600" eaLnBrk="0" fontAlgn="base" hangingPunct="0">
              <a:spcBef>
                <a:spcPct val="20000"/>
              </a:spcBef>
              <a:spcAft>
                <a:spcPct val="0"/>
              </a:spcAft>
              <a:buChar char="»"/>
              <a:defRPr sz="2400">
                <a:solidFill>
                  <a:schemeClr val="tx1"/>
                </a:solidFill>
                <a:latin typeface="Calibri" panose="020F0502020204030204" pitchFamily="34" charset="0"/>
              </a:defRPr>
            </a:lvl8pPr>
            <a:lvl9pPr marL="3886200" indent="-228600" eaLnBrk="0" fontAlgn="base" hangingPunct="0">
              <a:spcBef>
                <a:spcPct val="20000"/>
              </a:spcBef>
              <a:spcAft>
                <a:spcPct val="0"/>
              </a:spcAft>
              <a:buChar char="»"/>
              <a:defRPr sz="2400">
                <a:solidFill>
                  <a:schemeClr val="tx1"/>
                </a:solidFill>
                <a:latin typeface="Calibri" panose="020F0502020204030204" pitchFamily="34" charset="0"/>
              </a:defRPr>
            </a:lvl9pPr>
          </a:lstStyle>
          <a:p>
            <a:pPr eaLnBrk="1" hangingPunct="1">
              <a:spcBef>
                <a:spcPct val="0"/>
              </a:spcBef>
            </a:pPr>
            <a:r>
              <a:rPr lang="en-AU" altLang="en-US" sz="2800" dirty="0">
                <a:solidFill>
                  <a:srgbClr val="3399FF"/>
                </a:solidFill>
              </a:rPr>
              <a:t>Child Friendly Spaces (CFS) Module </a:t>
            </a:r>
            <a:r>
              <a:rPr lang="en-AU" altLang="en-US" sz="2800" dirty="0" smtClean="0">
                <a:solidFill>
                  <a:srgbClr val="3399FF"/>
                </a:solidFill>
              </a:rPr>
              <a:t>1</a:t>
            </a:r>
            <a:r>
              <a:rPr lang="en-AU" altLang="en-US" sz="2800" dirty="0">
                <a:solidFill>
                  <a:srgbClr val="3399FF"/>
                </a:solidFill>
              </a:rPr>
              <a:t/>
            </a:r>
            <a:br>
              <a:rPr lang="en-AU" altLang="en-US" sz="2800" dirty="0">
                <a:solidFill>
                  <a:srgbClr val="3399FF"/>
                </a:solidFill>
              </a:rPr>
            </a:br>
            <a:endParaRPr lang="en-AU" altLang="en-US" sz="2800" dirty="0">
              <a:solidFill>
                <a:srgbClr val="3399FF"/>
              </a:solidFill>
            </a:endParaRPr>
          </a:p>
        </p:txBody>
      </p:sp>
      <p:pic>
        <p:nvPicPr>
          <p:cNvPr id="2052" name="Picture 4">
            <a:hlinkClick r:id="rId3"/>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21403" y="1535112"/>
            <a:ext cx="5725243" cy="3549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6">
            <a:hlinkClick r:id="rId5"/>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213175" y="1535113"/>
            <a:ext cx="2360516" cy="354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Adolescence</a:t>
            </a:r>
            <a:endParaRPr lang="en-US" altLang="en-US" dirty="0" smtClean="0"/>
          </a:p>
        </p:txBody>
      </p:sp>
      <p:sp>
        <p:nvSpPr>
          <p:cNvPr id="3075" name="Content Placeholder 2"/>
          <p:cNvSpPr>
            <a:spLocks noGrp="1"/>
          </p:cNvSpPr>
          <p:nvPr>
            <p:ph idx="1"/>
          </p:nvPr>
        </p:nvSpPr>
        <p:spPr/>
        <p:txBody>
          <a:bodyPr/>
          <a:lstStyle/>
          <a:p>
            <a:pPr>
              <a:buFont typeface="Arial" panose="020B0604020202020204" pitchFamily="34" charset="0"/>
              <a:buChar char="•"/>
            </a:pPr>
            <a:r>
              <a:rPr lang="en-US" dirty="0"/>
              <a:t>Describes young people in stage of </a:t>
            </a:r>
            <a:r>
              <a:rPr lang="en-US" dirty="0" smtClean="0"/>
              <a:t>development </a:t>
            </a:r>
            <a:r>
              <a:rPr lang="en-US" dirty="0"/>
              <a:t>between beginning of puberty &amp; </a:t>
            </a:r>
            <a:r>
              <a:rPr lang="en-US" dirty="0" smtClean="0"/>
              <a:t>adult.</a:t>
            </a:r>
            <a:endParaRPr lang="en-US" dirty="0"/>
          </a:p>
          <a:p>
            <a:pPr>
              <a:buFont typeface="Arial" panose="020B0604020202020204" pitchFamily="34" charset="0"/>
              <a:buChar char="•"/>
            </a:pPr>
            <a:r>
              <a:rPr lang="en-US" dirty="0"/>
              <a:t>A period of rapid physical &amp; mental </a:t>
            </a:r>
            <a:r>
              <a:rPr lang="en-US" dirty="0" smtClean="0"/>
              <a:t>change.</a:t>
            </a:r>
            <a:endParaRPr lang="en-US" dirty="0"/>
          </a:p>
          <a:p>
            <a:pPr>
              <a:buFont typeface="Arial" panose="020B0604020202020204" pitchFamily="34" charset="0"/>
              <a:buChar char="•"/>
            </a:pPr>
            <a:r>
              <a:rPr lang="en-US" dirty="0"/>
              <a:t>Older children face different issues &amp; have different </a:t>
            </a:r>
            <a:r>
              <a:rPr lang="en-US" dirty="0" smtClean="0"/>
              <a:t>needs.</a:t>
            </a:r>
            <a:endParaRPr lang="en-US" dirty="0"/>
          </a:p>
          <a:p>
            <a:pPr>
              <a:buFont typeface="Arial" panose="020B0604020202020204" pitchFamily="34" charset="0"/>
              <a:buChar char="•"/>
            </a:pPr>
            <a:endParaRPr lang="en-US" altLang="en-US" dirty="0" smtClean="0"/>
          </a:p>
        </p:txBody>
      </p:sp>
    </p:spTree>
    <p:extLst>
      <p:ext uri="{BB962C8B-B14F-4D97-AF65-F5344CB8AC3E}">
        <p14:creationId xmlns:p14="http://schemas.microsoft.com/office/powerpoint/2010/main" val="22106666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50825" y="836613"/>
            <a:ext cx="8641655" cy="936203"/>
          </a:xfrm>
        </p:spPr>
        <p:txBody>
          <a:bodyPr/>
          <a:lstStyle/>
          <a:p>
            <a:r>
              <a:rPr lang="en-GB" dirty="0"/>
              <a:t>Some principles in child development relevant to CF Spaces</a:t>
            </a:r>
            <a:endParaRPr lang="en-US" altLang="en-US" dirty="0" smtClean="0"/>
          </a:p>
        </p:txBody>
      </p:sp>
      <p:sp>
        <p:nvSpPr>
          <p:cNvPr id="3075" name="Content Placeholder 2"/>
          <p:cNvSpPr>
            <a:spLocks noGrp="1"/>
          </p:cNvSpPr>
          <p:nvPr>
            <p:ph idx="1"/>
          </p:nvPr>
        </p:nvSpPr>
        <p:spPr>
          <a:xfrm>
            <a:off x="250825" y="2081390"/>
            <a:ext cx="7777163" cy="3630258"/>
          </a:xfrm>
        </p:spPr>
        <p:txBody>
          <a:bodyPr/>
          <a:lstStyle/>
          <a:p>
            <a:pPr>
              <a:spcBef>
                <a:spcPts val="200"/>
              </a:spcBef>
              <a:buFont typeface="Arial" panose="020B0604020202020204" pitchFamily="34" charset="0"/>
              <a:buChar char="•"/>
            </a:pPr>
            <a:r>
              <a:rPr lang="en-GB" dirty="0"/>
              <a:t>All areas of child development (physical, social / emotional, cognitive) are </a:t>
            </a:r>
            <a:r>
              <a:rPr lang="en-GB" dirty="0" smtClean="0"/>
              <a:t>linked.</a:t>
            </a:r>
            <a:endParaRPr lang="en-GB" dirty="0"/>
          </a:p>
          <a:p>
            <a:pPr>
              <a:spcBef>
                <a:spcPts val="200"/>
              </a:spcBef>
              <a:buFont typeface="Arial" panose="020B0604020202020204" pitchFamily="34" charset="0"/>
              <a:buChar char="•"/>
            </a:pPr>
            <a:endParaRPr lang="en-GB" sz="1050" dirty="0"/>
          </a:p>
          <a:p>
            <a:pPr>
              <a:spcBef>
                <a:spcPts val="200"/>
              </a:spcBef>
              <a:buFont typeface="Arial" panose="020B0604020202020204" pitchFamily="34" charset="0"/>
              <a:buChar char="•"/>
            </a:pPr>
            <a:r>
              <a:rPr lang="en-GB" dirty="0"/>
              <a:t>To develop to full potential, children need support &amp; guidance from </a:t>
            </a:r>
            <a:r>
              <a:rPr lang="en-GB" dirty="0" smtClean="0"/>
              <a:t>others.</a:t>
            </a:r>
            <a:endParaRPr lang="en-GB" dirty="0"/>
          </a:p>
          <a:p>
            <a:pPr marL="171450" indent="-171450">
              <a:spcBef>
                <a:spcPts val="200"/>
              </a:spcBef>
              <a:buFont typeface="Arial" panose="020B0604020202020204" pitchFamily="34" charset="0"/>
              <a:buChar char="•"/>
            </a:pPr>
            <a:endParaRPr lang="en-GB" sz="1050" dirty="0"/>
          </a:p>
          <a:p>
            <a:pPr>
              <a:spcBef>
                <a:spcPts val="200"/>
              </a:spcBef>
              <a:buFont typeface="Arial" panose="020B0604020202020204" pitchFamily="34" charset="0"/>
              <a:buChar char="•"/>
            </a:pPr>
            <a:r>
              <a:rPr lang="en-US" dirty="0"/>
              <a:t>Children need to be stimulated in variety of ways so as to develop to full potential in all </a:t>
            </a:r>
            <a:r>
              <a:rPr lang="en-US" dirty="0" smtClean="0"/>
              <a:t>areas.</a:t>
            </a:r>
            <a:endParaRPr lang="en-US" dirty="0"/>
          </a:p>
          <a:p>
            <a:pPr>
              <a:buFont typeface="Arial" panose="020B0604020202020204" pitchFamily="34" charset="0"/>
              <a:buChar char="•"/>
            </a:pPr>
            <a:endParaRPr lang="en-US" altLang="en-US" dirty="0" smtClean="0"/>
          </a:p>
        </p:txBody>
      </p:sp>
    </p:spTree>
    <p:extLst>
      <p:ext uri="{BB962C8B-B14F-4D97-AF65-F5344CB8AC3E}">
        <p14:creationId xmlns:p14="http://schemas.microsoft.com/office/powerpoint/2010/main" val="826068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78869" y="722278"/>
            <a:ext cx="7721073" cy="814788"/>
          </a:xfrm>
        </p:spPr>
        <p:txBody>
          <a:bodyPr/>
          <a:lstStyle/>
          <a:p>
            <a:r>
              <a:rPr lang="en-GB" dirty="0"/>
              <a:t>Spheres of protection that enable child to achieve full development potential</a:t>
            </a:r>
            <a:endParaRPr lang="en-US" altLang="en-US" dirty="0" smtClean="0"/>
          </a:p>
        </p:txBody>
      </p:sp>
      <p:pic>
        <p:nvPicPr>
          <p:cNvPr id="5" name="Content Placeholder 3" descr="child outline.gif"/>
          <p:cNvPicPr>
            <a:picLocks noChangeAspect="1"/>
          </p:cNvPicPr>
          <p:nvPr/>
        </p:nvPicPr>
        <p:blipFill rotWithShape="1">
          <a:blip r:embed="rId3" cstate="print">
            <a:extLst>
              <a:ext uri="{28A0092B-C50C-407E-A947-70E740481C1C}">
                <a14:useLocalDpi xmlns:a14="http://schemas.microsoft.com/office/drawing/2010/main" val="0"/>
              </a:ext>
            </a:extLst>
          </a:blip>
          <a:srcRect l="2155" r="688"/>
          <a:stretch/>
        </p:blipFill>
        <p:spPr bwMode="auto">
          <a:xfrm>
            <a:off x="3960215" y="1882331"/>
            <a:ext cx="1221869" cy="1513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Oval 5"/>
          <p:cNvSpPr/>
          <p:nvPr/>
        </p:nvSpPr>
        <p:spPr>
          <a:xfrm>
            <a:off x="3030622" y="1742066"/>
            <a:ext cx="3082756" cy="2068617"/>
          </a:xfrm>
          <a:prstGeom prst="ellipse">
            <a:avLst/>
          </a:prstGeom>
          <a:no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2487288" y="1709734"/>
            <a:ext cx="4135557" cy="2731973"/>
          </a:xfrm>
          <a:prstGeom prst="ellipse">
            <a:avLst/>
          </a:prstGeom>
          <a:no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1907424" y="1680229"/>
            <a:ext cx="5329151" cy="3337332"/>
          </a:xfrm>
          <a:prstGeom prst="ellipse">
            <a:avLst/>
          </a:prstGeom>
          <a:no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3795544" y="2356552"/>
            <a:ext cx="1525617" cy="369332"/>
          </a:xfrm>
          <a:prstGeom prst="rect">
            <a:avLst/>
          </a:prstGeom>
          <a:noFill/>
        </p:spPr>
        <p:txBody>
          <a:bodyPr wrap="square" rtlCol="0">
            <a:spAutoFit/>
          </a:bodyPr>
          <a:lstStyle/>
          <a:p>
            <a:pPr algn="ctr"/>
            <a:r>
              <a:rPr lang="en-US" b="1" dirty="0" smtClean="0">
                <a:latin typeface="+mj-lt"/>
              </a:rPr>
              <a:t>CHILD</a:t>
            </a:r>
            <a:endParaRPr lang="en-US" b="1" dirty="0">
              <a:latin typeface="+mj-lt"/>
            </a:endParaRPr>
          </a:p>
        </p:txBody>
      </p:sp>
      <p:sp>
        <p:nvSpPr>
          <p:cNvPr id="10" name="TextBox 9"/>
          <p:cNvSpPr txBox="1"/>
          <p:nvPr/>
        </p:nvSpPr>
        <p:spPr>
          <a:xfrm>
            <a:off x="3694666" y="3436404"/>
            <a:ext cx="1754669" cy="369332"/>
          </a:xfrm>
          <a:prstGeom prst="rect">
            <a:avLst/>
          </a:prstGeom>
          <a:noFill/>
        </p:spPr>
        <p:txBody>
          <a:bodyPr wrap="square" rtlCol="0">
            <a:spAutoFit/>
          </a:bodyPr>
          <a:lstStyle/>
          <a:p>
            <a:pPr algn="ctr"/>
            <a:r>
              <a:rPr lang="en-US" b="1" dirty="0" smtClean="0">
                <a:latin typeface="+mj-lt"/>
              </a:rPr>
              <a:t>FAMILY</a:t>
            </a:r>
            <a:endParaRPr lang="en-US" b="1" dirty="0">
              <a:latin typeface="+mj-lt"/>
            </a:endParaRPr>
          </a:p>
        </p:txBody>
      </p:sp>
      <p:sp>
        <p:nvSpPr>
          <p:cNvPr id="11" name="TextBox 10"/>
          <p:cNvSpPr txBox="1"/>
          <p:nvPr/>
        </p:nvSpPr>
        <p:spPr>
          <a:xfrm>
            <a:off x="3810768" y="4071002"/>
            <a:ext cx="1522465" cy="584775"/>
          </a:xfrm>
          <a:prstGeom prst="rect">
            <a:avLst/>
          </a:prstGeom>
          <a:noFill/>
        </p:spPr>
        <p:txBody>
          <a:bodyPr wrap="square" rtlCol="0">
            <a:spAutoFit/>
          </a:bodyPr>
          <a:lstStyle/>
          <a:p>
            <a:pPr algn="ctr"/>
            <a:r>
              <a:rPr lang="en-US" sz="1600" b="1" dirty="0" smtClean="0">
                <a:latin typeface="+mj-lt"/>
              </a:rPr>
              <a:t>COMMUNITY &amp; SOCIETY</a:t>
            </a:r>
            <a:endParaRPr lang="en-US" sz="1600" b="1" dirty="0">
              <a:latin typeface="+mj-lt"/>
            </a:endParaRPr>
          </a:p>
        </p:txBody>
      </p:sp>
      <p:sp>
        <p:nvSpPr>
          <p:cNvPr id="12" name="TextBox 11"/>
          <p:cNvSpPr txBox="1"/>
          <p:nvPr/>
        </p:nvSpPr>
        <p:spPr>
          <a:xfrm>
            <a:off x="3732556" y="4821434"/>
            <a:ext cx="1678887" cy="353943"/>
          </a:xfrm>
          <a:prstGeom prst="rect">
            <a:avLst/>
          </a:prstGeom>
          <a:noFill/>
        </p:spPr>
        <p:txBody>
          <a:bodyPr wrap="square" rtlCol="0">
            <a:spAutoFit/>
          </a:bodyPr>
          <a:lstStyle/>
          <a:p>
            <a:pPr algn="ctr"/>
            <a:r>
              <a:rPr lang="en-US" sz="1700" b="1" dirty="0" smtClean="0">
                <a:latin typeface="+mj-lt"/>
              </a:rPr>
              <a:t>INSTITUTIONS</a:t>
            </a:r>
            <a:endParaRPr lang="en-US" sz="1700" b="1" dirty="0">
              <a:latin typeface="+mj-lt"/>
            </a:endParaRPr>
          </a:p>
        </p:txBody>
      </p:sp>
      <p:sp>
        <p:nvSpPr>
          <p:cNvPr id="13" name="Oval 12"/>
          <p:cNvSpPr/>
          <p:nvPr/>
        </p:nvSpPr>
        <p:spPr>
          <a:xfrm>
            <a:off x="1676270" y="1652177"/>
            <a:ext cx="5791461" cy="3912875"/>
          </a:xfrm>
          <a:prstGeom prst="ellipse">
            <a:avLst/>
          </a:prstGeom>
          <a:no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Oval 13"/>
          <p:cNvSpPr/>
          <p:nvPr/>
        </p:nvSpPr>
        <p:spPr>
          <a:xfrm>
            <a:off x="1331640" y="1628800"/>
            <a:ext cx="6480720" cy="4392489"/>
          </a:xfrm>
          <a:prstGeom prst="ellipse">
            <a:avLst/>
          </a:prstGeom>
          <a:noFill/>
          <a:ln w="38100" cmpd="sng"/>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3732556" y="5481840"/>
            <a:ext cx="1678887" cy="353943"/>
          </a:xfrm>
          <a:prstGeom prst="rect">
            <a:avLst/>
          </a:prstGeom>
          <a:noFill/>
        </p:spPr>
        <p:txBody>
          <a:bodyPr wrap="square" rtlCol="0">
            <a:spAutoFit/>
          </a:bodyPr>
          <a:lstStyle/>
          <a:p>
            <a:pPr algn="ctr"/>
            <a:r>
              <a:rPr lang="en-US" sz="1700" b="1" dirty="0" smtClean="0">
                <a:latin typeface="+mj-lt"/>
              </a:rPr>
              <a:t>NATIONAL</a:t>
            </a:r>
            <a:endParaRPr lang="en-US" sz="1700" b="1" dirty="0">
              <a:latin typeface="+mj-lt"/>
            </a:endParaRPr>
          </a:p>
        </p:txBody>
      </p:sp>
      <p:sp>
        <p:nvSpPr>
          <p:cNvPr id="16" name="TextBox 15"/>
          <p:cNvSpPr txBox="1"/>
          <p:nvPr/>
        </p:nvSpPr>
        <p:spPr>
          <a:xfrm>
            <a:off x="3647943" y="5990242"/>
            <a:ext cx="1848116" cy="353943"/>
          </a:xfrm>
          <a:prstGeom prst="rect">
            <a:avLst/>
          </a:prstGeom>
          <a:noFill/>
        </p:spPr>
        <p:txBody>
          <a:bodyPr wrap="square" rtlCol="0">
            <a:spAutoFit/>
          </a:bodyPr>
          <a:lstStyle/>
          <a:p>
            <a:pPr algn="ctr"/>
            <a:r>
              <a:rPr lang="en-US" sz="1700" b="1" dirty="0" smtClean="0">
                <a:latin typeface="+mj-lt"/>
              </a:rPr>
              <a:t>INTERNATIONAL</a:t>
            </a:r>
            <a:endParaRPr lang="en-US" sz="1700" b="1" dirty="0">
              <a:latin typeface="+mj-lt"/>
            </a:endParaRPr>
          </a:p>
        </p:txBody>
      </p:sp>
    </p:spTree>
    <p:extLst>
      <p:ext uri="{BB962C8B-B14F-4D97-AF65-F5344CB8AC3E}">
        <p14:creationId xmlns:p14="http://schemas.microsoft.com/office/powerpoint/2010/main" val="995684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511580" y="836613"/>
            <a:ext cx="6516408" cy="720725"/>
          </a:xfrm>
        </p:spPr>
        <p:txBody>
          <a:bodyPr/>
          <a:lstStyle/>
          <a:p>
            <a:r>
              <a:rPr lang="en-US" dirty="0"/>
              <a:t>Protecting child development activity</a:t>
            </a:r>
            <a:endParaRPr lang="en-US" altLang="en-US" dirty="0" smtClean="0"/>
          </a:p>
        </p:txBody>
      </p:sp>
      <p:sp>
        <p:nvSpPr>
          <p:cNvPr id="3075" name="Content Placeholder 2"/>
          <p:cNvSpPr>
            <a:spLocks noGrp="1"/>
          </p:cNvSpPr>
          <p:nvPr>
            <p:ph idx="1"/>
          </p:nvPr>
        </p:nvSpPr>
        <p:spPr>
          <a:xfrm>
            <a:off x="219456" y="1988840"/>
            <a:ext cx="8641655" cy="4392612"/>
          </a:xfrm>
        </p:spPr>
        <p:txBody>
          <a:bodyPr/>
          <a:lstStyle/>
          <a:p>
            <a:r>
              <a:rPr lang="en-US" dirty="0" smtClean="0"/>
              <a:t>	In </a:t>
            </a:r>
            <a:r>
              <a:rPr lang="en-US" dirty="0"/>
              <a:t>your groups identify 2 - 3 ways the level you have been assigned offers support &amp; protection to a child’s development?</a:t>
            </a:r>
          </a:p>
          <a:p>
            <a:pPr marL="1296988" lvl="2" indent="-547688">
              <a:spcBef>
                <a:spcPts val="300"/>
              </a:spcBef>
              <a:buFont typeface="Lucida Grande"/>
              <a:buChar char="−"/>
            </a:pPr>
            <a:r>
              <a:rPr lang="en-US" dirty="0"/>
              <a:t>Family </a:t>
            </a:r>
          </a:p>
          <a:p>
            <a:pPr marL="1296988" lvl="2" indent="-547688">
              <a:spcBef>
                <a:spcPts val="300"/>
              </a:spcBef>
              <a:buFont typeface="Lucida Grande"/>
              <a:buChar char="−"/>
            </a:pPr>
            <a:r>
              <a:rPr lang="en-US" dirty="0"/>
              <a:t>Community &amp; society </a:t>
            </a:r>
          </a:p>
          <a:p>
            <a:pPr marL="1296988" lvl="2" indent="-547688">
              <a:spcBef>
                <a:spcPts val="300"/>
              </a:spcBef>
              <a:buFont typeface="Lucida Grande"/>
              <a:buChar char="−"/>
            </a:pPr>
            <a:r>
              <a:rPr lang="en-US" dirty="0"/>
              <a:t>Institutions </a:t>
            </a:r>
          </a:p>
          <a:p>
            <a:pPr marL="1296988" lvl="2" indent="-547688">
              <a:spcBef>
                <a:spcPts val="300"/>
              </a:spcBef>
              <a:buFont typeface="Lucida Grande"/>
              <a:buChar char="−"/>
            </a:pPr>
            <a:r>
              <a:rPr lang="en-US" dirty="0"/>
              <a:t>National </a:t>
            </a:r>
          </a:p>
          <a:p>
            <a:pPr marL="1296988" lvl="2" indent="-547688">
              <a:spcBef>
                <a:spcPts val="300"/>
              </a:spcBef>
              <a:buFont typeface="Lucida Grande"/>
              <a:buChar char="−"/>
            </a:pPr>
            <a:r>
              <a:rPr lang="en-US" dirty="0"/>
              <a:t>International </a:t>
            </a:r>
          </a:p>
          <a:p>
            <a:endParaRPr lang="en-US" altLang="en-US" dirty="0" smtClean="0"/>
          </a:p>
        </p:txBody>
      </p:sp>
      <p:pic>
        <p:nvPicPr>
          <p:cNvPr id="7"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230" y="876135"/>
            <a:ext cx="127635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71710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79512" y="836712"/>
            <a:ext cx="7777163" cy="720725"/>
          </a:xfrm>
        </p:spPr>
        <p:txBody>
          <a:bodyPr/>
          <a:lstStyle/>
          <a:p>
            <a:r>
              <a:rPr lang="en-US" dirty="0"/>
              <a:t>Wrap up on child development</a:t>
            </a:r>
            <a:endParaRPr lang="en-US" altLang="en-US" dirty="0" smtClean="0"/>
          </a:p>
        </p:txBody>
      </p:sp>
      <p:sp>
        <p:nvSpPr>
          <p:cNvPr id="3075" name="Content Placeholder 2"/>
          <p:cNvSpPr>
            <a:spLocks noGrp="1"/>
          </p:cNvSpPr>
          <p:nvPr>
            <p:ph idx="1"/>
          </p:nvPr>
        </p:nvSpPr>
        <p:spPr/>
        <p:txBody>
          <a:bodyPr/>
          <a:lstStyle/>
          <a:p>
            <a:pPr lvl="0">
              <a:spcBef>
                <a:spcPts val="600"/>
              </a:spcBef>
              <a:buFont typeface="Arial" panose="020B0604020202020204" pitchFamily="34" charset="0"/>
              <a:buChar char="•"/>
            </a:pPr>
            <a:r>
              <a:rPr lang="en-US" dirty="0"/>
              <a:t>Significant global differences in ways children &amp; adolescents </a:t>
            </a:r>
            <a:r>
              <a:rPr lang="en-US" dirty="0" smtClean="0"/>
              <a:t>develop.</a:t>
            </a:r>
            <a:endParaRPr lang="en-US" dirty="0"/>
          </a:p>
          <a:p>
            <a:pPr lvl="0">
              <a:spcBef>
                <a:spcPts val="600"/>
              </a:spcBef>
              <a:buFont typeface="Arial" panose="020B0604020202020204" pitchFamily="34" charset="0"/>
              <a:buChar char="•"/>
            </a:pPr>
            <a:r>
              <a:rPr lang="en-US" dirty="0"/>
              <a:t>At child level – gender, social status, disability, etc. are especially </a:t>
            </a:r>
            <a:r>
              <a:rPr lang="en-US" dirty="0" smtClean="0"/>
              <a:t>significant. </a:t>
            </a:r>
            <a:endParaRPr lang="en-US" dirty="0"/>
          </a:p>
          <a:p>
            <a:pPr lvl="0">
              <a:spcBef>
                <a:spcPts val="600"/>
              </a:spcBef>
              <a:buFont typeface="Arial" panose="020B0604020202020204" pitchFamily="34" charset="0"/>
              <a:buChar char="•"/>
            </a:pPr>
            <a:r>
              <a:rPr lang="en-GB" dirty="0"/>
              <a:t>Strong inter-play between different </a:t>
            </a:r>
            <a:r>
              <a:rPr lang="en-GB" dirty="0" smtClean="0"/>
              <a:t>levels.</a:t>
            </a:r>
            <a:endParaRPr lang="en-GB" dirty="0"/>
          </a:p>
          <a:p>
            <a:pPr lvl="0">
              <a:spcBef>
                <a:spcPts val="600"/>
              </a:spcBef>
              <a:buFont typeface="Arial" panose="020B0604020202020204" pitchFamily="34" charset="0"/>
              <a:buChar char="•"/>
            </a:pPr>
            <a:r>
              <a:rPr lang="en-GB" dirty="0"/>
              <a:t>Family &amp; community are primary layers of influence to development &amp; protection of </a:t>
            </a:r>
            <a:r>
              <a:rPr lang="en-GB" dirty="0" smtClean="0"/>
              <a:t>child.</a:t>
            </a:r>
            <a:endParaRPr lang="en-GB" dirty="0"/>
          </a:p>
          <a:p>
            <a:pPr>
              <a:buFont typeface="Arial" panose="020B0604020202020204" pitchFamily="34" charset="0"/>
              <a:buChar char="•"/>
            </a:pPr>
            <a:endParaRPr lang="en-US" altLang="en-US" dirty="0" smtClean="0"/>
          </a:p>
        </p:txBody>
      </p:sp>
    </p:spTree>
    <p:extLst>
      <p:ext uri="{BB962C8B-B14F-4D97-AF65-F5344CB8AC3E}">
        <p14:creationId xmlns:p14="http://schemas.microsoft.com/office/powerpoint/2010/main" val="10210231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solidFill>
                  <a:srgbClr val="3399FF"/>
                </a:solidFill>
              </a:rPr>
              <a:t>Impact of emergencies on communities &amp; children</a:t>
            </a:r>
            <a:endParaRPr lang="en-AU" dirty="0">
              <a:solidFill>
                <a:srgbClr val="3399FF"/>
              </a:solidFill>
            </a:endParaRPr>
          </a:p>
        </p:txBody>
      </p:sp>
    </p:spTree>
    <p:extLst>
      <p:ext uri="{BB962C8B-B14F-4D97-AF65-F5344CB8AC3E}">
        <p14:creationId xmlns:p14="http://schemas.microsoft.com/office/powerpoint/2010/main" val="26382434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50825" y="713781"/>
            <a:ext cx="7777163" cy="720725"/>
          </a:xfrm>
        </p:spPr>
        <p:txBody>
          <a:bodyPr/>
          <a:lstStyle/>
          <a:p>
            <a:r>
              <a:rPr lang="en-GB" dirty="0"/>
              <a:t>Emergencies</a:t>
            </a:r>
            <a:endParaRPr lang="en-US" altLang="en-US" dirty="0" smtClean="0"/>
          </a:p>
        </p:txBody>
      </p:sp>
      <p:sp>
        <p:nvSpPr>
          <p:cNvPr id="3075" name="Content Placeholder 2"/>
          <p:cNvSpPr>
            <a:spLocks noGrp="1"/>
          </p:cNvSpPr>
          <p:nvPr>
            <p:ph idx="1"/>
          </p:nvPr>
        </p:nvSpPr>
        <p:spPr>
          <a:xfrm>
            <a:off x="250825" y="1344103"/>
            <a:ext cx="7777163" cy="4831873"/>
          </a:xfrm>
        </p:spPr>
        <p:txBody>
          <a:bodyPr/>
          <a:lstStyle/>
          <a:p>
            <a:pPr marL="0" lvl="0" indent="0" fontAlgn="auto">
              <a:spcBef>
                <a:spcPts val="200"/>
              </a:spcBef>
              <a:spcAft>
                <a:spcPts val="0"/>
              </a:spcAft>
              <a:buClr>
                <a:srgbClr val="FF7F01"/>
              </a:buClr>
              <a:buSzPct val="90000"/>
            </a:pPr>
            <a:r>
              <a:rPr lang="en-GB" b="1" i="1" dirty="0"/>
              <a:t>Emergency/ disaster: </a:t>
            </a:r>
            <a:r>
              <a:rPr lang="en-GB" kern="1200" dirty="0"/>
              <a:t>Event resulting in loss of life, human suffering, distress &amp; large scale material damage </a:t>
            </a:r>
          </a:p>
          <a:p>
            <a:pPr marL="0" lvl="0" indent="0" fontAlgn="auto">
              <a:spcBef>
                <a:spcPts val="200"/>
              </a:spcBef>
              <a:spcAft>
                <a:spcPts val="0"/>
              </a:spcAft>
              <a:buClr>
                <a:srgbClr val="FF7F01"/>
              </a:buClr>
              <a:buSzPct val="90000"/>
            </a:pPr>
            <a:endParaRPr lang="en-GB" kern="1200" dirty="0"/>
          </a:p>
          <a:p>
            <a:pPr marL="0" lvl="0" indent="0" fontAlgn="auto">
              <a:spcBef>
                <a:spcPts val="200"/>
              </a:spcBef>
              <a:spcAft>
                <a:spcPts val="0"/>
              </a:spcAft>
              <a:buClr>
                <a:srgbClr val="FF7F01"/>
              </a:buClr>
              <a:buSzPct val="90000"/>
            </a:pPr>
            <a:r>
              <a:rPr lang="en-GB" kern="1200" dirty="0"/>
              <a:t>3 main forms of emergency are: </a:t>
            </a:r>
          </a:p>
          <a:p>
            <a:pPr lvl="0" fontAlgn="auto">
              <a:spcBef>
                <a:spcPts val="200"/>
              </a:spcBef>
              <a:spcAft>
                <a:spcPts val="0"/>
              </a:spcAft>
              <a:buSzPct val="90000"/>
              <a:buFont typeface="Arial" panose="020B0604020202020204" pitchFamily="34" charset="0"/>
              <a:buChar char="•"/>
            </a:pPr>
            <a:r>
              <a:rPr lang="en-GB" b="1" i="1" dirty="0"/>
              <a:t>Conflicts</a:t>
            </a:r>
            <a:r>
              <a:rPr lang="en-GB" b="1" i="1" kern="1200" dirty="0"/>
              <a:t>: </a:t>
            </a:r>
            <a:r>
              <a:rPr lang="en-GB" kern="1200" dirty="0"/>
              <a:t>Use of armed force between military forces</a:t>
            </a:r>
          </a:p>
          <a:p>
            <a:pPr lvl="0" fontAlgn="auto">
              <a:spcBef>
                <a:spcPts val="200"/>
              </a:spcBef>
              <a:spcAft>
                <a:spcPts val="0"/>
              </a:spcAft>
              <a:buSzPct val="90000"/>
              <a:buFont typeface="Arial" panose="020B0604020202020204" pitchFamily="34" charset="0"/>
              <a:buChar char="•"/>
            </a:pPr>
            <a:r>
              <a:rPr lang="en-GB" b="1" i="1" dirty="0"/>
              <a:t>Natural disaster</a:t>
            </a:r>
            <a:r>
              <a:rPr lang="en-GB" kern="1200" dirty="0"/>
              <a:t>: Hydro-meteorological / geophysical </a:t>
            </a:r>
            <a:endParaRPr lang="en-GB" kern="1200" dirty="0" smtClean="0"/>
          </a:p>
          <a:p>
            <a:pPr lvl="0" fontAlgn="auto">
              <a:spcBef>
                <a:spcPts val="200"/>
              </a:spcBef>
              <a:spcAft>
                <a:spcPts val="0"/>
              </a:spcAft>
              <a:buSzPct val="90000"/>
              <a:buFont typeface="Arial" panose="020B0604020202020204" pitchFamily="34" charset="0"/>
              <a:buChar char="•"/>
            </a:pPr>
            <a:r>
              <a:rPr lang="en-GB" b="1" i="1" dirty="0" smtClean="0"/>
              <a:t>Complex </a:t>
            </a:r>
            <a:r>
              <a:rPr lang="en-GB" b="1" i="1" dirty="0"/>
              <a:t>emergencies</a:t>
            </a:r>
            <a:r>
              <a:rPr lang="en-GB" b="1" i="1" kern="1200" dirty="0"/>
              <a:t>: </a:t>
            </a:r>
            <a:r>
              <a:rPr lang="en-GB" kern="1200" dirty="0"/>
              <a:t>1 or combination of both above form of emergency, protracted, significant damage &amp; disruption exceeding community ability to respond</a:t>
            </a:r>
          </a:p>
          <a:p>
            <a:pPr marL="0" lvl="0" indent="0" fontAlgn="auto">
              <a:spcBef>
                <a:spcPts val="200"/>
              </a:spcBef>
              <a:spcAft>
                <a:spcPts val="0"/>
              </a:spcAft>
              <a:buClr>
                <a:srgbClr val="FF7F01"/>
              </a:buClr>
              <a:buSzPct val="90000"/>
            </a:pPr>
            <a:endParaRPr lang="en-GB" kern="1200" dirty="0"/>
          </a:p>
          <a:p>
            <a:pPr marL="0" lvl="0" indent="0" algn="r" fontAlgn="auto">
              <a:spcBef>
                <a:spcPts val="200"/>
              </a:spcBef>
              <a:spcAft>
                <a:spcPts val="0"/>
              </a:spcAft>
              <a:buClr>
                <a:srgbClr val="FF7F01"/>
              </a:buClr>
              <a:buSzPct val="90000"/>
            </a:pPr>
            <a:r>
              <a:rPr lang="en-GB" kern="1200" dirty="0"/>
              <a:t>All can be rapid onset or slow </a:t>
            </a:r>
            <a:r>
              <a:rPr lang="en-GB" kern="1200" dirty="0" smtClean="0"/>
              <a:t>onset</a:t>
            </a:r>
            <a:endParaRPr lang="en-GB" kern="1200" dirty="0"/>
          </a:p>
        </p:txBody>
      </p:sp>
    </p:spTree>
    <p:extLst>
      <p:ext uri="{BB962C8B-B14F-4D97-AF65-F5344CB8AC3E}">
        <p14:creationId xmlns:p14="http://schemas.microsoft.com/office/powerpoint/2010/main" val="16030542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527175" y="836613"/>
            <a:ext cx="6500813" cy="720725"/>
          </a:xfrm>
        </p:spPr>
        <p:txBody>
          <a:bodyPr/>
          <a:lstStyle/>
          <a:p>
            <a:r>
              <a:rPr lang="en-US" dirty="0"/>
              <a:t>Activity: </a:t>
            </a:r>
            <a:endParaRPr lang="en-US" altLang="en-US" dirty="0" smtClean="0"/>
          </a:p>
        </p:txBody>
      </p:sp>
      <p:sp>
        <p:nvSpPr>
          <p:cNvPr id="3075" name="Content Placeholder 2"/>
          <p:cNvSpPr>
            <a:spLocks noGrp="1"/>
          </p:cNvSpPr>
          <p:nvPr>
            <p:ph idx="1"/>
          </p:nvPr>
        </p:nvSpPr>
        <p:spPr>
          <a:xfrm>
            <a:off x="250825" y="1863989"/>
            <a:ext cx="7777163" cy="4392612"/>
          </a:xfrm>
        </p:spPr>
        <p:txBody>
          <a:bodyPr/>
          <a:lstStyle/>
          <a:p>
            <a:pPr marL="0" indent="0">
              <a:buNone/>
            </a:pPr>
            <a:r>
              <a:rPr lang="en-US" dirty="0"/>
              <a:t>Brainstorm at tables: </a:t>
            </a:r>
          </a:p>
          <a:p>
            <a:pPr>
              <a:buFont typeface="Arial" panose="020B0604020202020204" pitchFamily="34" charset="0"/>
              <a:buChar char="•"/>
            </a:pPr>
            <a:r>
              <a:rPr lang="en-US" dirty="0"/>
              <a:t>1 negative effect of emergency on community? </a:t>
            </a:r>
          </a:p>
          <a:p>
            <a:pPr>
              <a:buFont typeface="Arial" panose="020B0604020202020204" pitchFamily="34" charset="0"/>
              <a:buChar char="•"/>
            </a:pPr>
            <a:r>
              <a:rPr lang="en-US" dirty="0"/>
              <a:t>1 positive effect of emergency on community? </a:t>
            </a:r>
          </a:p>
          <a:p>
            <a:pPr>
              <a:buFont typeface="Arial" panose="020B0604020202020204" pitchFamily="34" charset="0"/>
              <a:buChar char="•"/>
            </a:pPr>
            <a:r>
              <a:rPr lang="en-US" dirty="0"/>
              <a:t>1 negative effect of emergency on children?</a:t>
            </a:r>
          </a:p>
          <a:p>
            <a:pPr>
              <a:buFont typeface="Arial" panose="020B0604020202020204" pitchFamily="34" charset="0"/>
              <a:buChar char="•"/>
            </a:pPr>
            <a:r>
              <a:rPr lang="en-US" dirty="0"/>
              <a:t>1 effect of emergency on child development? </a:t>
            </a:r>
          </a:p>
          <a:p>
            <a:pPr marL="0" indent="0">
              <a:buNone/>
            </a:pPr>
            <a:endParaRPr lang="en-US" dirty="0" smtClean="0"/>
          </a:p>
          <a:p>
            <a:pPr marL="0" indent="0" algn="r">
              <a:buNone/>
            </a:pPr>
            <a:r>
              <a:rPr lang="en-US" dirty="0" smtClean="0"/>
              <a:t>5 </a:t>
            </a:r>
            <a:r>
              <a:rPr lang="en-US" dirty="0" err="1"/>
              <a:t>mins</a:t>
            </a:r>
            <a:r>
              <a:rPr lang="en-US" dirty="0"/>
              <a:t> in total  </a:t>
            </a:r>
          </a:p>
          <a:p>
            <a:endParaRPr lang="en-US" altLang="en-US" dirty="0" smtClean="0"/>
          </a:p>
        </p:txBody>
      </p:sp>
      <p:pic>
        <p:nvPicPr>
          <p:cNvPr id="4"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889783"/>
            <a:ext cx="127635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63809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50825" y="836613"/>
            <a:ext cx="7777163" cy="936203"/>
          </a:xfrm>
        </p:spPr>
        <p:txBody>
          <a:bodyPr/>
          <a:lstStyle/>
          <a:p>
            <a:r>
              <a:rPr lang="en-GB" dirty="0"/>
              <a:t>Some impacts of emergencies on the community - negative</a:t>
            </a:r>
            <a:endParaRPr lang="en-US" altLang="en-US" dirty="0" smtClean="0"/>
          </a:p>
        </p:txBody>
      </p:sp>
      <p:sp>
        <p:nvSpPr>
          <p:cNvPr id="3075" name="Content Placeholder 2"/>
          <p:cNvSpPr>
            <a:spLocks noGrp="1"/>
          </p:cNvSpPr>
          <p:nvPr>
            <p:ph idx="1"/>
          </p:nvPr>
        </p:nvSpPr>
        <p:spPr>
          <a:xfrm>
            <a:off x="250825" y="1904933"/>
            <a:ext cx="7777163" cy="4392612"/>
          </a:xfrm>
        </p:spPr>
        <p:txBody>
          <a:bodyPr/>
          <a:lstStyle/>
          <a:p>
            <a:pPr>
              <a:spcBef>
                <a:spcPts val="300"/>
              </a:spcBef>
              <a:buFont typeface="Wingdings" charset="2"/>
              <a:buChar char="§"/>
            </a:pPr>
            <a:r>
              <a:rPr lang="en-GB" dirty="0"/>
              <a:t>Communities separated due to </a:t>
            </a:r>
            <a:r>
              <a:rPr lang="en-GB" dirty="0" smtClean="0"/>
              <a:t>displacement.</a:t>
            </a:r>
            <a:endParaRPr lang="en-GB" dirty="0"/>
          </a:p>
          <a:p>
            <a:pPr>
              <a:spcBef>
                <a:spcPts val="300"/>
              </a:spcBef>
              <a:buFont typeface="Wingdings" charset="2"/>
              <a:buChar char="§"/>
            </a:pPr>
            <a:r>
              <a:rPr lang="en-GB" dirty="0"/>
              <a:t>Traditional support network &amp; coping mechanisms temporarily </a:t>
            </a:r>
            <a:r>
              <a:rPr lang="en-GB" dirty="0" smtClean="0"/>
              <a:t>dysfunctional.</a:t>
            </a:r>
            <a:endParaRPr lang="en-GB" dirty="0"/>
          </a:p>
          <a:p>
            <a:pPr>
              <a:spcBef>
                <a:spcPts val="300"/>
              </a:spcBef>
              <a:buFont typeface="Wingdings" charset="2"/>
              <a:buChar char="§"/>
            </a:pPr>
            <a:r>
              <a:rPr lang="en-GB" dirty="0"/>
              <a:t>Segregation &amp; inequality </a:t>
            </a:r>
            <a:r>
              <a:rPr lang="en-GB" dirty="0" smtClean="0"/>
              <a:t>exacerbated. </a:t>
            </a:r>
            <a:endParaRPr lang="en-GB" dirty="0"/>
          </a:p>
          <a:p>
            <a:pPr>
              <a:spcBef>
                <a:spcPts val="300"/>
              </a:spcBef>
              <a:buFont typeface="Wingdings" charset="2"/>
              <a:buChar char="§"/>
            </a:pPr>
            <a:r>
              <a:rPr lang="en-GB" dirty="0"/>
              <a:t>Services &amp; activities temporarily stopped – including </a:t>
            </a:r>
            <a:r>
              <a:rPr lang="en-GB" dirty="0" smtClean="0"/>
              <a:t>schools.</a:t>
            </a:r>
            <a:endParaRPr lang="en-GB" dirty="0"/>
          </a:p>
        </p:txBody>
      </p:sp>
    </p:spTree>
    <p:extLst>
      <p:ext uri="{BB962C8B-B14F-4D97-AF65-F5344CB8AC3E}">
        <p14:creationId xmlns:p14="http://schemas.microsoft.com/office/powerpoint/2010/main" val="42756185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50825" y="836613"/>
            <a:ext cx="7777163" cy="936203"/>
          </a:xfrm>
        </p:spPr>
        <p:txBody>
          <a:bodyPr/>
          <a:lstStyle/>
          <a:p>
            <a:r>
              <a:rPr lang="en-GB" dirty="0"/>
              <a:t>Impact of emergencies on the community - positive</a:t>
            </a:r>
            <a:endParaRPr lang="en-US" altLang="en-US" dirty="0" smtClean="0"/>
          </a:p>
        </p:txBody>
      </p:sp>
      <p:sp>
        <p:nvSpPr>
          <p:cNvPr id="3075" name="Content Placeholder 2"/>
          <p:cNvSpPr>
            <a:spLocks noGrp="1"/>
          </p:cNvSpPr>
          <p:nvPr>
            <p:ph idx="1"/>
          </p:nvPr>
        </p:nvSpPr>
        <p:spPr>
          <a:xfrm>
            <a:off x="250825" y="1916831"/>
            <a:ext cx="7777163" cy="4175993"/>
          </a:xfrm>
        </p:spPr>
        <p:txBody>
          <a:bodyPr/>
          <a:lstStyle/>
          <a:p>
            <a:pPr>
              <a:spcBef>
                <a:spcPts val="300"/>
              </a:spcBef>
            </a:pPr>
            <a:r>
              <a:rPr lang="en-GB" dirty="0"/>
              <a:t>Even during &amp; after an emergency, people have remarkable coping capacities:</a:t>
            </a:r>
          </a:p>
          <a:p>
            <a:pPr marL="896938" lvl="1" indent="-547688">
              <a:spcBef>
                <a:spcPts val="300"/>
              </a:spcBef>
              <a:buFont typeface="Arial" panose="020B0604020202020204" pitchFamily="34" charset="0"/>
              <a:buChar char="•"/>
            </a:pPr>
            <a:r>
              <a:rPr lang="en-GB" dirty="0"/>
              <a:t>New or reinitiated community </a:t>
            </a:r>
            <a:r>
              <a:rPr lang="en-GB" dirty="0" smtClean="0"/>
              <a:t>structures.</a:t>
            </a:r>
            <a:endParaRPr lang="en-GB" dirty="0"/>
          </a:p>
          <a:p>
            <a:pPr marL="896938" lvl="1" indent="-547688">
              <a:spcBef>
                <a:spcPts val="300"/>
              </a:spcBef>
              <a:buFont typeface="Arial" panose="020B0604020202020204" pitchFamily="34" charset="0"/>
              <a:buChar char="•"/>
            </a:pPr>
            <a:r>
              <a:rPr lang="en-GB" dirty="0"/>
              <a:t>Care &amp; protection of children can mobilise </a:t>
            </a:r>
            <a:r>
              <a:rPr lang="en-GB" dirty="0" smtClean="0"/>
              <a:t>community.</a:t>
            </a:r>
            <a:endParaRPr lang="en-GB" dirty="0"/>
          </a:p>
          <a:p>
            <a:pPr marL="896938" lvl="1" indent="-547688">
              <a:spcBef>
                <a:spcPts val="300"/>
              </a:spcBef>
              <a:buFont typeface="Arial" panose="020B0604020202020204" pitchFamily="34" charset="0"/>
              <a:buChar char="•"/>
            </a:pPr>
            <a:r>
              <a:rPr lang="en-GB" dirty="0"/>
              <a:t>Opportunities for positive change – build back </a:t>
            </a:r>
            <a:r>
              <a:rPr lang="en-GB" dirty="0" smtClean="0"/>
              <a:t>better. </a:t>
            </a:r>
            <a:endParaRPr lang="en-GB" dirty="0"/>
          </a:p>
          <a:p>
            <a:pPr marL="896938" lvl="1" indent="-547688">
              <a:spcBef>
                <a:spcPts val="300"/>
              </a:spcBef>
              <a:buFont typeface="Arial" panose="020B0604020202020204" pitchFamily="34" charset="0"/>
              <a:buChar char="•"/>
            </a:pPr>
            <a:r>
              <a:rPr lang="en-GB" dirty="0"/>
              <a:t>Possible increased awareness &amp; </a:t>
            </a:r>
            <a:r>
              <a:rPr lang="en-GB" dirty="0" smtClean="0"/>
              <a:t>knowledge.</a:t>
            </a:r>
            <a:endParaRPr lang="en-GB" dirty="0"/>
          </a:p>
        </p:txBody>
      </p:sp>
    </p:spTree>
    <p:extLst>
      <p:ext uri="{BB962C8B-B14F-4D97-AF65-F5344CB8AC3E}">
        <p14:creationId xmlns:p14="http://schemas.microsoft.com/office/powerpoint/2010/main" val="33957018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a:t>Learning Outcomes – Session </a:t>
            </a:r>
            <a:r>
              <a:rPr lang="en-US" altLang="en-US" dirty="0" smtClean="0"/>
              <a:t>2</a:t>
            </a:r>
            <a:endParaRPr lang="en-US" altLang="en-US" dirty="0" smtClean="0"/>
          </a:p>
        </p:txBody>
      </p:sp>
      <p:sp>
        <p:nvSpPr>
          <p:cNvPr id="3075" name="Content Placeholder 2"/>
          <p:cNvSpPr>
            <a:spLocks noGrp="1"/>
          </p:cNvSpPr>
          <p:nvPr>
            <p:ph idx="1"/>
          </p:nvPr>
        </p:nvSpPr>
        <p:spPr>
          <a:xfrm>
            <a:off x="323528" y="1700808"/>
            <a:ext cx="8497639" cy="4392612"/>
          </a:xfrm>
        </p:spPr>
        <p:txBody>
          <a:bodyPr/>
          <a:lstStyle/>
          <a:p>
            <a:pPr marL="0" indent="0">
              <a:lnSpc>
                <a:spcPct val="120000"/>
              </a:lnSpc>
              <a:spcBef>
                <a:spcPts val="600"/>
              </a:spcBef>
              <a:buNone/>
            </a:pPr>
            <a:r>
              <a:rPr lang="en-US" dirty="0"/>
              <a:t>By the end of the session participants </a:t>
            </a:r>
            <a:r>
              <a:rPr lang="en-US" dirty="0" smtClean="0"/>
              <a:t>will:</a:t>
            </a:r>
            <a:endParaRPr lang="en-US" dirty="0"/>
          </a:p>
          <a:p>
            <a:pPr lvl="1">
              <a:lnSpc>
                <a:spcPct val="120000"/>
              </a:lnSpc>
              <a:spcBef>
                <a:spcPts val="600"/>
              </a:spcBef>
              <a:buFont typeface="Wingdings" panose="05000000000000000000" pitchFamily="2" charset="2"/>
              <a:buChar char="ü"/>
            </a:pPr>
            <a:r>
              <a:rPr lang="en-US" dirty="0"/>
              <a:t>Be able to define child development and </a:t>
            </a:r>
            <a:r>
              <a:rPr lang="en-US" dirty="0" smtClean="0"/>
              <a:t>adolescence </a:t>
            </a:r>
            <a:endParaRPr lang="en-US" dirty="0"/>
          </a:p>
          <a:p>
            <a:pPr lvl="1">
              <a:lnSpc>
                <a:spcPct val="120000"/>
              </a:lnSpc>
              <a:spcBef>
                <a:spcPts val="600"/>
              </a:spcBef>
              <a:buFont typeface="Wingdings" panose="05000000000000000000" pitchFamily="2" charset="2"/>
              <a:buChar char="ü"/>
            </a:pPr>
            <a:r>
              <a:rPr lang="en-US" dirty="0" err="1"/>
              <a:t>Recognise</a:t>
            </a:r>
            <a:r>
              <a:rPr lang="en-US" dirty="0"/>
              <a:t> some of the effects of emergencies on communities and </a:t>
            </a:r>
            <a:r>
              <a:rPr lang="en-US" dirty="0" smtClean="0"/>
              <a:t>children</a:t>
            </a:r>
            <a:endParaRPr lang="en-US" dirty="0"/>
          </a:p>
          <a:p>
            <a:pPr lvl="1">
              <a:lnSpc>
                <a:spcPct val="120000"/>
              </a:lnSpc>
              <a:spcBef>
                <a:spcPts val="600"/>
              </a:spcBef>
              <a:buFont typeface="Wingdings" panose="05000000000000000000" pitchFamily="2" charset="2"/>
              <a:buChar char="ü"/>
            </a:pPr>
            <a:r>
              <a:rPr lang="en-GB" dirty="0"/>
              <a:t>Identify the ways CF Spaces support communities to enable positive child development after an </a:t>
            </a:r>
            <a:r>
              <a:rPr lang="en-GB" dirty="0" smtClean="0"/>
              <a:t>emergency</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GB" dirty="0"/>
              <a:t>Impact of emergencies on children</a:t>
            </a:r>
            <a:endParaRPr lang="en-US" altLang="en-US" dirty="0" smtClean="0"/>
          </a:p>
        </p:txBody>
      </p:sp>
      <p:sp>
        <p:nvSpPr>
          <p:cNvPr id="3075" name="Content Placeholder 2"/>
          <p:cNvSpPr>
            <a:spLocks noGrp="1"/>
          </p:cNvSpPr>
          <p:nvPr>
            <p:ph idx="1"/>
          </p:nvPr>
        </p:nvSpPr>
        <p:spPr/>
        <p:txBody>
          <a:bodyPr/>
          <a:lstStyle/>
          <a:p>
            <a:pPr>
              <a:spcBef>
                <a:spcPts val="1600"/>
              </a:spcBef>
              <a:spcAft>
                <a:spcPct val="10000"/>
              </a:spcAft>
              <a:buFont typeface="Wingdings" charset="2"/>
              <a:buChar char="§"/>
            </a:pPr>
            <a:r>
              <a:rPr lang="en-GB" dirty="0"/>
              <a:t>Exacerbate existing child protection problems </a:t>
            </a:r>
          </a:p>
          <a:p>
            <a:pPr>
              <a:spcBef>
                <a:spcPts val="1600"/>
              </a:spcBef>
              <a:spcAft>
                <a:spcPct val="10000"/>
              </a:spcAft>
              <a:buFont typeface="Wingdings" charset="2"/>
              <a:buChar char="§"/>
            </a:pPr>
            <a:r>
              <a:rPr lang="en-GB" dirty="0"/>
              <a:t>Undermine protection mechanisms </a:t>
            </a:r>
          </a:p>
          <a:p>
            <a:pPr>
              <a:spcBef>
                <a:spcPts val="1600"/>
              </a:spcBef>
              <a:spcAft>
                <a:spcPct val="10000"/>
              </a:spcAft>
              <a:buFont typeface="Wingdings" charset="2"/>
              <a:buChar char="§"/>
            </a:pPr>
            <a:r>
              <a:rPr lang="en-GB" dirty="0"/>
              <a:t>Create risks of new CP concern arising </a:t>
            </a:r>
          </a:p>
          <a:p>
            <a:pPr marL="342900" lvl="4" indent="-342900">
              <a:spcBef>
                <a:spcPts val="1600"/>
              </a:spcBef>
              <a:spcAft>
                <a:spcPct val="10000"/>
              </a:spcAft>
              <a:buFont typeface="Wingdings" charset="2"/>
              <a:buChar char="§"/>
            </a:pPr>
            <a:r>
              <a:rPr lang="en-GB" dirty="0"/>
              <a:t>Depend on age, gender, ability, </a:t>
            </a:r>
            <a:r>
              <a:rPr lang="en-GB" dirty="0" err="1"/>
              <a:t>etc</a:t>
            </a:r>
            <a:endParaRPr lang="en-GB" dirty="0"/>
          </a:p>
          <a:p>
            <a:endParaRPr lang="en-US" altLang="en-US" dirty="0" smtClean="0"/>
          </a:p>
        </p:txBody>
      </p:sp>
    </p:spTree>
    <p:extLst>
      <p:ext uri="{BB962C8B-B14F-4D97-AF65-F5344CB8AC3E}">
        <p14:creationId xmlns:p14="http://schemas.microsoft.com/office/powerpoint/2010/main" val="5061845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50825" y="836613"/>
            <a:ext cx="7777163" cy="972784"/>
          </a:xfrm>
        </p:spPr>
        <p:txBody>
          <a:bodyPr/>
          <a:lstStyle/>
          <a:p>
            <a:r>
              <a:rPr lang="en-US" dirty="0"/>
              <a:t>Impact of emergencies on child development</a:t>
            </a:r>
            <a:endParaRPr lang="en-US" altLang="en-US" dirty="0" smtClean="0"/>
          </a:p>
        </p:txBody>
      </p:sp>
      <p:sp>
        <p:nvSpPr>
          <p:cNvPr id="3075" name="Content Placeholder 2"/>
          <p:cNvSpPr>
            <a:spLocks noGrp="1"/>
          </p:cNvSpPr>
          <p:nvPr>
            <p:ph idx="1"/>
          </p:nvPr>
        </p:nvSpPr>
        <p:spPr>
          <a:xfrm>
            <a:off x="250825" y="1809397"/>
            <a:ext cx="7777163" cy="4392612"/>
          </a:xfrm>
        </p:spPr>
        <p:txBody>
          <a:bodyPr/>
          <a:lstStyle/>
          <a:p>
            <a:pPr marL="457200" lvl="4" indent="-457200">
              <a:spcBef>
                <a:spcPts val="800"/>
              </a:spcBef>
              <a:buFont typeface="Arial" panose="020B0604020202020204" pitchFamily="34" charset="0"/>
              <a:buChar char="•"/>
            </a:pPr>
            <a:r>
              <a:rPr lang="en-US" i="1" dirty="0"/>
              <a:t>New </a:t>
            </a:r>
            <a:r>
              <a:rPr lang="en-GB" i="1" dirty="0"/>
              <a:t>risks preventing development </a:t>
            </a:r>
            <a:r>
              <a:rPr lang="en-GB" dirty="0"/>
              <a:t>- impact on processes as children’s development of trust, competence &amp; </a:t>
            </a:r>
            <a:r>
              <a:rPr lang="en-GB" dirty="0" smtClean="0"/>
              <a:t>identity.</a:t>
            </a:r>
            <a:endParaRPr lang="en-GB" dirty="0"/>
          </a:p>
          <a:p>
            <a:pPr marL="457200" indent="-457200">
              <a:spcBef>
                <a:spcPts val="800"/>
              </a:spcBef>
              <a:buFont typeface="Arial" panose="020B0604020202020204" pitchFamily="34" charset="0"/>
              <a:buChar char="•"/>
            </a:pPr>
            <a:r>
              <a:rPr lang="en-US" i="1" dirty="0"/>
              <a:t>Early experiences influence developing brain </a:t>
            </a:r>
            <a:r>
              <a:rPr lang="en-US" dirty="0"/>
              <a:t>- can lead to lifelong physical &amp; mental health </a:t>
            </a:r>
            <a:r>
              <a:rPr lang="en-US" dirty="0" smtClean="0"/>
              <a:t>problems.</a:t>
            </a:r>
            <a:endParaRPr lang="en-US" dirty="0"/>
          </a:p>
          <a:p>
            <a:pPr marL="457200" indent="-457200">
              <a:spcBef>
                <a:spcPts val="800"/>
              </a:spcBef>
              <a:buFont typeface="Arial" panose="020B0604020202020204" pitchFamily="34" charset="0"/>
              <a:buChar char="•"/>
            </a:pPr>
            <a:r>
              <a:rPr lang="en-US" dirty="0"/>
              <a:t>Chronic stress can be toxic to </a:t>
            </a:r>
            <a:r>
              <a:rPr lang="en-US" dirty="0" smtClean="0"/>
              <a:t>developing brains.</a:t>
            </a:r>
            <a:endParaRPr lang="en-US" dirty="0"/>
          </a:p>
          <a:p>
            <a:pPr marL="457200" indent="-457200">
              <a:spcBef>
                <a:spcPts val="800"/>
              </a:spcBef>
              <a:buFont typeface="Arial" panose="020B0604020202020204" pitchFamily="34" charset="0"/>
              <a:buChar char="•"/>
            </a:pPr>
            <a:r>
              <a:rPr lang="en-US" dirty="0" err="1"/>
              <a:t>Behavioural</a:t>
            </a:r>
            <a:r>
              <a:rPr lang="en-US" dirty="0"/>
              <a:t> change exposing children to health </a:t>
            </a:r>
            <a:r>
              <a:rPr lang="en-US" dirty="0" smtClean="0"/>
              <a:t>hazards.</a:t>
            </a:r>
            <a:endParaRPr lang="en-US" dirty="0"/>
          </a:p>
        </p:txBody>
      </p:sp>
    </p:spTree>
    <p:extLst>
      <p:ext uri="{BB962C8B-B14F-4D97-AF65-F5344CB8AC3E}">
        <p14:creationId xmlns:p14="http://schemas.microsoft.com/office/powerpoint/2010/main" val="12477360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solidFill>
                  <a:srgbClr val="3399FF"/>
                </a:solidFill>
              </a:rPr>
              <a:t>Ages and stages of </a:t>
            </a:r>
            <a:r>
              <a:rPr lang="en-GB" dirty="0" smtClean="0">
                <a:solidFill>
                  <a:srgbClr val="3399FF"/>
                </a:solidFill>
              </a:rPr>
              <a:t>development</a:t>
            </a:r>
            <a:endParaRPr lang="en-AU" dirty="0">
              <a:solidFill>
                <a:srgbClr val="3399FF"/>
              </a:solidFill>
            </a:endParaRPr>
          </a:p>
        </p:txBody>
      </p:sp>
    </p:spTree>
    <p:extLst>
      <p:ext uri="{BB962C8B-B14F-4D97-AF65-F5344CB8AC3E}">
        <p14:creationId xmlns:p14="http://schemas.microsoft.com/office/powerpoint/2010/main" val="479700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50825" y="836613"/>
            <a:ext cx="8713663" cy="1512267"/>
          </a:xfrm>
        </p:spPr>
        <p:txBody>
          <a:bodyPr/>
          <a:lstStyle/>
          <a:p>
            <a:r>
              <a:rPr lang="en-GB" dirty="0"/>
              <a:t>Impact of emergencies &amp; supports for children at different stages of their </a:t>
            </a:r>
            <a:r>
              <a:rPr lang="en-GB" dirty="0" smtClean="0"/>
              <a:t>development</a:t>
            </a:r>
            <a:endParaRPr lang="en-US" altLang="en-US" dirty="0" smtClean="0"/>
          </a:p>
        </p:txBody>
      </p:sp>
      <p:pic>
        <p:nvPicPr>
          <p:cNvPr id="4" name="Picture Placeholder 4" descr="Young girls learning to Sew. Koranic School, egypt, Jan 1982.jpg"/>
          <p:cNvPicPr>
            <a:picLocks noGrp="1" noChangeAspect="1"/>
          </p:cNvPicPr>
          <p:nvPr>
            <p:ph idx="1"/>
          </p:nvPr>
        </p:nvPicPr>
        <p:blipFill>
          <a:blip r:embed="rId3">
            <a:extLst>
              <a:ext uri="{28A0092B-C50C-407E-A947-70E740481C1C}">
                <a14:useLocalDpi xmlns:a14="http://schemas.microsoft.com/office/drawing/2010/main" val="0"/>
              </a:ext>
            </a:extLst>
          </a:blip>
          <a:srcRect t="14179" b="14179"/>
          <a:stretch>
            <a:fillRect/>
          </a:stretch>
        </p:blipFill>
        <p:spPr>
          <a:xfrm flipH="1">
            <a:off x="1272199" y="2631822"/>
            <a:ext cx="6306744" cy="3101434"/>
          </a:xfrm>
        </p:spPr>
      </p:pic>
    </p:spTree>
    <p:extLst>
      <p:ext uri="{BB962C8B-B14F-4D97-AF65-F5344CB8AC3E}">
        <p14:creationId xmlns:p14="http://schemas.microsoft.com/office/powerpoint/2010/main" val="1398311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10322220"/>
              </p:ext>
            </p:extLst>
          </p:nvPr>
        </p:nvGraphicFramePr>
        <p:xfrm>
          <a:off x="179511" y="836712"/>
          <a:ext cx="8784976" cy="5040558"/>
        </p:xfrm>
        <a:graphic>
          <a:graphicData uri="http://schemas.openxmlformats.org/drawingml/2006/table">
            <a:tbl>
              <a:tblPr firstRow="1" bandRow="1">
                <a:tableStyleId>{5C22544A-7EE6-4342-B048-85BDC9FD1C3A}</a:tableStyleId>
              </a:tblPr>
              <a:tblGrid>
                <a:gridCol w="4234792"/>
                <a:gridCol w="935183"/>
                <a:gridCol w="899893"/>
                <a:gridCol w="899893"/>
                <a:gridCol w="970474"/>
                <a:gridCol w="844741"/>
              </a:tblGrid>
              <a:tr h="935029">
                <a:tc>
                  <a:txBody>
                    <a:bodyPr/>
                    <a:lstStyle/>
                    <a:p>
                      <a:pPr algn="ctr"/>
                      <a:r>
                        <a:rPr lang="en-US" sz="1800" b="1" kern="1200" dirty="0" smtClean="0">
                          <a:solidFill>
                            <a:schemeClr val="tx1"/>
                          </a:solidFill>
                          <a:latin typeface="+mn-lt"/>
                          <a:ea typeface="+mn-ea"/>
                          <a:cs typeface="+mn-cs"/>
                        </a:rPr>
                        <a:t>Age of child</a:t>
                      </a:r>
                      <a:endParaRPr lang="en-US" sz="1800" b="1" kern="1200" dirty="0">
                        <a:solidFill>
                          <a:schemeClr val="tx1"/>
                        </a:solidFill>
                        <a:latin typeface="+mn-lt"/>
                        <a:ea typeface="+mn-ea"/>
                        <a:cs typeface="+mn-cs"/>
                      </a:endParaRPr>
                    </a:p>
                  </a:txBody>
                  <a:tcPr anchor="ctr">
                    <a:lnL w="19050" cap="flat" cmpd="sng" algn="ctr">
                      <a:solidFill>
                        <a:srgbClr val="FF7F01"/>
                      </a:solidFill>
                      <a:prstDash val="solid"/>
                      <a:round/>
                      <a:headEnd type="none" w="med" len="med"/>
                      <a:tailEnd type="none" w="med" len="med"/>
                    </a:lnL>
                    <a:lnT w="19050" cap="flat" cmpd="sng" algn="ctr">
                      <a:solidFill>
                        <a:srgbClr val="FF7F01"/>
                      </a:solidFill>
                      <a:prstDash val="solid"/>
                      <a:round/>
                      <a:headEnd type="none" w="med" len="med"/>
                      <a:tailEnd type="none" w="med" len="med"/>
                    </a:lnT>
                  </a:tcPr>
                </a:tc>
                <a:tc>
                  <a:txBody>
                    <a:bodyPr/>
                    <a:lstStyle/>
                    <a:p>
                      <a:pPr algn="ctr"/>
                      <a:r>
                        <a:rPr lang="en-US" sz="1800" b="1" kern="1200" dirty="0" smtClean="0">
                          <a:solidFill>
                            <a:schemeClr val="tx1"/>
                          </a:solidFill>
                          <a:latin typeface="+mn-lt"/>
                          <a:ea typeface="+mn-ea"/>
                          <a:cs typeface="+mn-cs"/>
                        </a:rPr>
                        <a:t>6 months</a:t>
                      </a:r>
                      <a:endParaRPr lang="en-US" sz="1800" b="1" kern="1200" dirty="0">
                        <a:solidFill>
                          <a:schemeClr val="tx1"/>
                        </a:solidFill>
                        <a:latin typeface="+mn-lt"/>
                        <a:ea typeface="+mn-ea"/>
                        <a:cs typeface="+mn-cs"/>
                      </a:endParaRPr>
                    </a:p>
                  </a:txBody>
                  <a:tcPr anchor="ctr">
                    <a:lnT w="19050" cap="flat" cmpd="sng" algn="ctr">
                      <a:solidFill>
                        <a:srgbClr val="FF7F01"/>
                      </a:solidFill>
                      <a:prstDash val="solid"/>
                      <a:round/>
                      <a:headEnd type="none" w="med" len="med"/>
                      <a:tailEnd type="none" w="med" len="med"/>
                    </a:lnT>
                  </a:tcPr>
                </a:tc>
                <a:tc>
                  <a:txBody>
                    <a:bodyPr/>
                    <a:lstStyle/>
                    <a:p>
                      <a:pPr algn="ctr"/>
                      <a:r>
                        <a:rPr lang="en-US" sz="1800" dirty="0" smtClean="0">
                          <a:solidFill>
                            <a:schemeClr val="tx1"/>
                          </a:solidFill>
                          <a:latin typeface="+mn-lt"/>
                        </a:rPr>
                        <a:t>4 </a:t>
                      </a:r>
                    </a:p>
                    <a:p>
                      <a:pPr algn="ctr"/>
                      <a:r>
                        <a:rPr lang="en-US" sz="1800" dirty="0" smtClean="0">
                          <a:solidFill>
                            <a:schemeClr val="tx1"/>
                          </a:solidFill>
                          <a:latin typeface="+mn-lt"/>
                        </a:rPr>
                        <a:t>years </a:t>
                      </a:r>
                      <a:endParaRPr lang="en-US" sz="1800" dirty="0">
                        <a:solidFill>
                          <a:schemeClr val="tx1"/>
                        </a:solidFill>
                        <a:latin typeface="+mn-lt"/>
                      </a:endParaRPr>
                    </a:p>
                  </a:txBody>
                  <a:tcPr anchor="ctr">
                    <a:lnT w="19050" cap="flat" cmpd="sng" algn="ctr">
                      <a:solidFill>
                        <a:srgbClr val="FF7F01"/>
                      </a:solidFill>
                      <a:prstDash val="solid"/>
                      <a:round/>
                      <a:headEnd type="none" w="med" len="med"/>
                      <a:tailEnd type="none" w="med" len="med"/>
                    </a:lnT>
                  </a:tcPr>
                </a:tc>
                <a:tc>
                  <a:txBody>
                    <a:bodyPr/>
                    <a:lstStyle/>
                    <a:p>
                      <a:pPr algn="ctr"/>
                      <a:r>
                        <a:rPr lang="en-US" sz="1800" dirty="0" smtClean="0">
                          <a:solidFill>
                            <a:schemeClr val="tx1"/>
                          </a:solidFill>
                          <a:latin typeface="+mn-lt"/>
                        </a:rPr>
                        <a:t>8 years</a:t>
                      </a:r>
                      <a:endParaRPr lang="en-US" sz="1800" dirty="0">
                        <a:solidFill>
                          <a:schemeClr val="tx1"/>
                        </a:solidFill>
                        <a:latin typeface="+mn-lt"/>
                      </a:endParaRPr>
                    </a:p>
                  </a:txBody>
                  <a:tcPr anchor="ctr">
                    <a:lnT w="19050" cap="flat" cmpd="sng" algn="ctr">
                      <a:solidFill>
                        <a:srgbClr val="FF7F01"/>
                      </a:solidFill>
                      <a:prstDash val="solid"/>
                      <a:round/>
                      <a:headEnd type="none" w="med" len="med"/>
                      <a:tailEnd type="none" w="med" len="med"/>
                    </a:lnT>
                  </a:tcPr>
                </a:tc>
                <a:tc>
                  <a:txBody>
                    <a:bodyPr/>
                    <a:lstStyle/>
                    <a:p>
                      <a:pPr algn="ctr"/>
                      <a:r>
                        <a:rPr lang="en-US" sz="1800" dirty="0" smtClean="0">
                          <a:solidFill>
                            <a:schemeClr val="tx1"/>
                          </a:solidFill>
                          <a:latin typeface="+mn-lt"/>
                        </a:rPr>
                        <a:t>13 years</a:t>
                      </a:r>
                      <a:endParaRPr lang="en-US" sz="1800" dirty="0">
                        <a:solidFill>
                          <a:schemeClr val="tx1"/>
                        </a:solidFill>
                        <a:latin typeface="+mn-lt"/>
                      </a:endParaRPr>
                    </a:p>
                  </a:txBody>
                  <a:tcPr anchor="ctr">
                    <a:lnT w="19050" cap="flat" cmpd="sng" algn="ctr">
                      <a:solidFill>
                        <a:srgbClr val="FF7F01"/>
                      </a:solidFill>
                      <a:prstDash val="solid"/>
                      <a:round/>
                      <a:headEnd type="none" w="med" len="med"/>
                      <a:tailEnd type="none" w="med" len="med"/>
                    </a:lnT>
                  </a:tcPr>
                </a:tc>
                <a:tc>
                  <a:txBody>
                    <a:bodyPr/>
                    <a:lstStyle/>
                    <a:p>
                      <a:pPr algn="ctr"/>
                      <a:r>
                        <a:rPr lang="en-US" sz="1800" dirty="0" smtClean="0">
                          <a:solidFill>
                            <a:schemeClr val="tx1"/>
                          </a:solidFill>
                          <a:latin typeface="+mn-lt"/>
                        </a:rPr>
                        <a:t>17 years</a:t>
                      </a:r>
                      <a:endParaRPr lang="en-US" sz="1800" dirty="0">
                        <a:solidFill>
                          <a:schemeClr val="tx1"/>
                        </a:solidFill>
                        <a:latin typeface="+mn-lt"/>
                      </a:endParaRPr>
                    </a:p>
                  </a:txBody>
                  <a:tcPr anchor="ctr">
                    <a:lnR w="19050" cap="flat" cmpd="sng" algn="ctr">
                      <a:solidFill>
                        <a:srgbClr val="FF7F01"/>
                      </a:solidFill>
                      <a:prstDash val="solid"/>
                      <a:round/>
                      <a:headEnd type="none" w="med" len="med"/>
                      <a:tailEnd type="none" w="med" len="med"/>
                    </a:lnR>
                    <a:lnT w="19050" cap="flat" cmpd="sng" algn="ctr">
                      <a:solidFill>
                        <a:srgbClr val="FF7F01"/>
                      </a:solidFill>
                      <a:prstDash val="solid"/>
                      <a:round/>
                      <a:headEnd type="none" w="med" len="med"/>
                      <a:tailEnd type="none" w="med" len="med"/>
                    </a:lnT>
                  </a:tcPr>
                </a:tc>
              </a:tr>
              <a:tr h="656390">
                <a:tc>
                  <a:txBody>
                    <a:bodyPr/>
                    <a:lstStyle/>
                    <a:p>
                      <a:r>
                        <a:rPr lang="en-US" sz="1800" b="0" kern="1200" dirty="0" smtClean="0">
                          <a:solidFill>
                            <a:schemeClr val="tx1"/>
                          </a:solidFill>
                          <a:latin typeface="+mn-lt"/>
                          <a:ea typeface="+mn-ea"/>
                          <a:cs typeface="+mn-cs"/>
                        </a:rPr>
                        <a:t>What do children of this age </a:t>
                      </a:r>
                      <a:r>
                        <a:rPr lang="en-US" sz="1800" b="0" u="sng" kern="1200" dirty="0" smtClean="0">
                          <a:solidFill>
                            <a:schemeClr val="tx1"/>
                          </a:solidFill>
                          <a:latin typeface="+mn-lt"/>
                          <a:ea typeface="+mn-ea"/>
                          <a:cs typeface="+mn-cs"/>
                        </a:rPr>
                        <a:t>need</a:t>
                      </a:r>
                      <a:r>
                        <a:rPr lang="en-US" sz="1800" b="0" kern="1200" dirty="0" smtClean="0">
                          <a:solidFill>
                            <a:schemeClr val="tx1"/>
                          </a:solidFill>
                          <a:latin typeface="+mn-lt"/>
                          <a:ea typeface="+mn-ea"/>
                          <a:cs typeface="+mn-cs"/>
                        </a:rPr>
                        <a:t> to survive &amp;</a:t>
                      </a:r>
                      <a:r>
                        <a:rPr lang="en-US" sz="1800" b="0" kern="1200" baseline="0" dirty="0" smtClean="0">
                          <a:solidFill>
                            <a:schemeClr val="tx1"/>
                          </a:solidFill>
                          <a:latin typeface="+mn-lt"/>
                          <a:ea typeface="+mn-ea"/>
                          <a:cs typeface="+mn-cs"/>
                        </a:rPr>
                        <a:t> develop?</a:t>
                      </a:r>
                      <a:endParaRPr lang="en-US" sz="1800" b="0" kern="1200" dirty="0">
                        <a:solidFill>
                          <a:schemeClr val="tx1"/>
                        </a:solidFill>
                        <a:latin typeface="+mn-lt"/>
                        <a:ea typeface="+mn-ea"/>
                        <a:cs typeface="+mn-cs"/>
                      </a:endParaRPr>
                    </a:p>
                  </a:txBody>
                  <a:tcPr>
                    <a:lnL w="19050" cap="flat" cmpd="sng" algn="ctr">
                      <a:solidFill>
                        <a:srgbClr val="FF7F01"/>
                      </a:solidFill>
                      <a:prstDash val="solid"/>
                      <a:round/>
                      <a:headEnd type="none" w="med" len="med"/>
                      <a:tailEnd type="none" w="med" len="med"/>
                    </a:lnL>
                    <a:solidFill>
                      <a:srgbClr val="F1B015"/>
                    </a:solidFill>
                  </a:tcPr>
                </a:tc>
                <a:tc>
                  <a:txBody>
                    <a:bodyPr/>
                    <a:lstStyle/>
                    <a:p>
                      <a:pPr algn="ctr"/>
                      <a:endParaRPr lang="en-US" sz="1800">
                        <a:solidFill>
                          <a:schemeClr val="tx1"/>
                        </a:solidFill>
                        <a:latin typeface="+mn-lt"/>
                      </a:endParaRPr>
                    </a:p>
                  </a:txBody>
                  <a:tcPr/>
                </a:tc>
                <a:tc>
                  <a:txBody>
                    <a:bodyPr/>
                    <a:lstStyle/>
                    <a:p>
                      <a:pPr algn="ctr"/>
                      <a:endParaRPr lang="en-US" sz="1800" dirty="0">
                        <a:solidFill>
                          <a:schemeClr val="tx1"/>
                        </a:solidFill>
                        <a:latin typeface="+mn-lt"/>
                      </a:endParaRPr>
                    </a:p>
                  </a:txBody>
                  <a:tcPr/>
                </a:tc>
                <a:tc>
                  <a:txBody>
                    <a:bodyPr/>
                    <a:lstStyle/>
                    <a:p>
                      <a:pPr algn="ctr"/>
                      <a:endParaRPr lang="en-US" sz="1800" dirty="0">
                        <a:solidFill>
                          <a:schemeClr val="tx1"/>
                        </a:solidFill>
                        <a:latin typeface="+mn-lt"/>
                      </a:endParaRPr>
                    </a:p>
                  </a:txBody>
                  <a:tcPr/>
                </a:tc>
                <a:tc>
                  <a:txBody>
                    <a:bodyPr/>
                    <a:lstStyle/>
                    <a:p>
                      <a:pPr algn="ctr"/>
                      <a:endParaRPr lang="en-US" sz="1800" dirty="0">
                        <a:solidFill>
                          <a:schemeClr val="tx1"/>
                        </a:solidFill>
                        <a:latin typeface="+mn-lt"/>
                      </a:endParaRPr>
                    </a:p>
                  </a:txBody>
                  <a:tcPr/>
                </a:tc>
                <a:tc>
                  <a:txBody>
                    <a:bodyPr/>
                    <a:lstStyle/>
                    <a:p>
                      <a:pPr algn="ctr"/>
                      <a:endParaRPr lang="en-US" sz="1800" dirty="0">
                        <a:solidFill>
                          <a:schemeClr val="tx1"/>
                        </a:solidFill>
                        <a:latin typeface="+mn-lt"/>
                      </a:endParaRPr>
                    </a:p>
                  </a:txBody>
                  <a:tcPr>
                    <a:lnR w="19050" cap="flat" cmpd="sng" algn="ctr">
                      <a:solidFill>
                        <a:srgbClr val="FF7F01"/>
                      </a:solidFill>
                      <a:prstDash val="solid"/>
                      <a:round/>
                      <a:headEnd type="none" w="med" len="med"/>
                      <a:tailEnd type="none" w="med" len="med"/>
                    </a:lnR>
                  </a:tcPr>
                </a:tc>
              </a:tr>
              <a:tr h="656390">
                <a:tc>
                  <a:txBody>
                    <a:bodyPr/>
                    <a:lstStyle/>
                    <a:p>
                      <a:r>
                        <a:rPr lang="en-US" sz="1800" dirty="0" smtClean="0">
                          <a:solidFill>
                            <a:schemeClr val="tx1"/>
                          </a:solidFill>
                          <a:latin typeface="+mn-lt"/>
                        </a:rPr>
                        <a:t>What is the impact of an emergency</a:t>
                      </a:r>
                      <a:r>
                        <a:rPr lang="en-US" sz="1800" baseline="0" dirty="0" smtClean="0">
                          <a:solidFill>
                            <a:schemeClr val="tx1"/>
                          </a:solidFill>
                          <a:latin typeface="+mn-lt"/>
                        </a:rPr>
                        <a:t> on children this age? </a:t>
                      </a:r>
                      <a:endParaRPr lang="en-US" sz="1800" dirty="0">
                        <a:solidFill>
                          <a:schemeClr val="tx1"/>
                        </a:solidFill>
                        <a:latin typeface="+mn-lt"/>
                      </a:endParaRPr>
                    </a:p>
                  </a:txBody>
                  <a:tcPr>
                    <a:lnL w="19050" cap="flat" cmpd="sng" algn="ctr">
                      <a:solidFill>
                        <a:srgbClr val="FF7F01"/>
                      </a:solidFill>
                      <a:prstDash val="solid"/>
                      <a:round/>
                      <a:headEnd type="none" w="med" len="med"/>
                      <a:tailEnd type="none" w="med" len="med"/>
                    </a:lnL>
                    <a:solidFill>
                      <a:srgbClr val="F1B015"/>
                    </a:solidFill>
                  </a:tcPr>
                </a:tc>
                <a:tc>
                  <a:txBody>
                    <a:bodyPr/>
                    <a:lstStyle/>
                    <a:p>
                      <a:pPr algn="ctr"/>
                      <a:endParaRPr lang="en-US" sz="1800">
                        <a:solidFill>
                          <a:schemeClr val="tx1"/>
                        </a:solidFill>
                        <a:latin typeface="+mn-lt"/>
                      </a:endParaRPr>
                    </a:p>
                  </a:txBody>
                  <a:tcPr/>
                </a:tc>
                <a:tc>
                  <a:txBody>
                    <a:bodyPr/>
                    <a:lstStyle/>
                    <a:p>
                      <a:pPr algn="ctr"/>
                      <a:endParaRPr lang="en-US" sz="1800">
                        <a:solidFill>
                          <a:schemeClr val="tx1"/>
                        </a:solidFill>
                        <a:latin typeface="+mn-lt"/>
                      </a:endParaRPr>
                    </a:p>
                  </a:txBody>
                  <a:tcPr/>
                </a:tc>
                <a:tc>
                  <a:txBody>
                    <a:bodyPr/>
                    <a:lstStyle/>
                    <a:p>
                      <a:pPr algn="ctr"/>
                      <a:endParaRPr lang="en-US" sz="1800" dirty="0">
                        <a:solidFill>
                          <a:schemeClr val="tx1"/>
                        </a:solidFill>
                        <a:latin typeface="+mn-lt"/>
                      </a:endParaRPr>
                    </a:p>
                  </a:txBody>
                  <a:tcPr/>
                </a:tc>
                <a:tc>
                  <a:txBody>
                    <a:bodyPr/>
                    <a:lstStyle/>
                    <a:p>
                      <a:pPr algn="ctr"/>
                      <a:endParaRPr lang="en-US" sz="1800" dirty="0">
                        <a:solidFill>
                          <a:schemeClr val="tx1"/>
                        </a:solidFill>
                        <a:latin typeface="+mn-lt"/>
                      </a:endParaRPr>
                    </a:p>
                  </a:txBody>
                  <a:tcPr/>
                </a:tc>
                <a:tc>
                  <a:txBody>
                    <a:bodyPr/>
                    <a:lstStyle/>
                    <a:p>
                      <a:pPr algn="ctr"/>
                      <a:endParaRPr lang="en-US" sz="1800" dirty="0">
                        <a:solidFill>
                          <a:schemeClr val="tx1"/>
                        </a:solidFill>
                        <a:latin typeface="+mn-lt"/>
                      </a:endParaRPr>
                    </a:p>
                  </a:txBody>
                  <a:tcPr>
                    <a:lnR w="19050" cap="flat" cmpd="sng" algn="ctr">
                      <a:solidFill>
                        <a:srgbClr val="FF7F01"/>
                      </a:solidFill>
                      <a:prstDash val="solid"/>
                      <a:round/>
                      <a:headEnd type="none" w="med" len="med"/>
                      <a:tailEnd type="none" w="med" len="med"/>
                    </a:lnR>
                  </a:tcPr>
                </a:tc>
              </a:tr>
              <a:tr h="656390">
                <a:tc>
                  <a:txBody>
                    <a:bodyPr/>
                    <a:lstStyle/>
                    <a:p>
                      <a:r>
                        <a:rPr lang="en-US" sz="1800" dirty="0" smtClean="0">
                          <a:solidFill>
                            <a:schemeClr val="tx1"/>
                          </a:solidFill>
                          <a:latin typeface="+mn-lt"/>
                        </a:rPr>
                        <a:t>What developmental processes might be </a:t>
                      </a:r>
                      <a:r>
                        <a:rPr lang="en-US" sz="1800" kern="1200" dirty="0" smtClean="0">
                          <a:solidFill>
                            <a:schemeClr val="tx1"/>
                          </a:solidFill>
                          <a:latin typeface="+mn-lt"/>
                          <a:ea typeface="+mn-ea"/>
                          <a:cs typeface="+mn-cs"/>
                        </a:rPr>
                        <a:t>interrupted</a:t>
                      </a:r>
                      <a:r>
                        <a:rPr lang="en-US" sz="1800" dirty="0" smtClean="0">
                          <a:solidFill>
                            <a:schemeClr val="tx1"/>
                          </a:solidFill>
                          <a:latin typeface="+mn-lt"/>
                        </a:rPr>
                        <a:t>? </a:t>
                      </a:r>
                      <a:endParaRPr lang="en-US" sz="1800" dirty="0">
                        <a:solidFill>
                          <a:schemeClr val="tx1"/>
                        </a:solidFill>
                        <a:latin typeface="+mn-lt"/>
                      </a:endParaRPr>
                    </a:p>
                  </a:txBody>
                  <a:tcPr>
                    <a:lnL w="19050" cap="flat" cmpd="sng" algn="ctr">
                      <a:solidFill>
                        <a:srgbClr val="FF7F01"/>
                      </a:solidFill>
                      <a:prstDash val="solid"/>
                      <a:round/>
                      <a:headEnd type="none" w="med" len="med"/>
                      <a:tailEnd type="none" w="med" len="med"/>
                    </a:lnL>
                    <a:solidFill>
                      <a:srgbClr val="F1B015"/>
                    </a:solidFill>
                  </a:tcPr>
                </a:tc>
                <a:tc>
                  <a:txBody>
                    <a:bodyPr/>
                    <a:lstStyle/>
                    <a:p>
                      <a:pPr algn="ctr"/>
                      <a:endParaRPr lang="en-US" sz="1800">
                        <a:solidFill>
                          <a:schemeClr val="tx1"/>
                        </a:solidFill>
                        <a:latin typeface="+mn-lt"/>
                      </a:endParaRPr>
                    </a:p>
                  </a:txBody>
                  <a:tcPr/>
                </a:tc>
                <a:tc>
                  <a:txBody>
                    <a:bodyPr/>
                    <a:lstStyle/>
                    <a:p>
                      <a:pPr algn="ctr"/>
                      <a:endParaRPr lang="en-US" sz="1800" dirty="0">
                        <a:solidFill>
                          <a:schemeClr val="tx1"/>
                        </a:solidFill>
                        <a:latin typeface="+mn-lt"/>
                      </a:endParaRPr>
                    </a:p>
                  </a:txBody>
                  <a:tcPr/>
                </a:tc>
                <a:tc>
                  <a:txBody>
                    <a:bodyPr/>
                    <a:lstStyle/>
                    <a:p>
                      <a:pPr algn="ctr"/>
                      <a:endParaRPr lang="en-US" sz="1800" dirty="0">
                        <a:solidFill>
                          <a:schemeClr val="tx1"/>
                        </a:solidFill>
                        <a:latin typeface="+mn-lt"/>
                      </a:endParaRPr>
                    </a:p>
                  </a:txBody>
                  <a:tcPr/>
                </a:tc>
                <a:tc>
                  <a:txBody>
                    <a:bodyPr/>
                    <a:lstStyle/>
                    <a:p>
                      <a:pPr algn="ctr"/>
                      <a:endParaRPr lang="en-US" sz="1800" dirty="0">
                        <a:solidFill>
                          <a:schemeClr val="tx1"/>
                        </a:solidFill>
                        <a:latin typeface="+mn-lt"/>
                      </a:endParaRPr>
                    </a:p>
                  </a:txBody>
                  <a:tcPr/>
                </a:tc>
                <a:tc>
                  <a:txBody>
                    <a:bodyPr/>
                    <a:lstStyle/>
                    <a:p>
                      <a:pPr algn="ctr"/>
                      <a:endParaRPr lang="en-US" sz="1800" dirty="0">
                        <a:solidFill>
                          <a:schemeClr val="tx1"/>
                        </a:solidFill>
                        <a:latin typeface="+mn-lt"/>
                      </a:endParaRPr>
                    </a:p>
                  </a:txBody>
                  <a:tcPr>
                    <a:lnR w="19050" cap="flat" cmpd="sng" algn="ctr">
                      <a:solidFill>
                        <a:srgbClr val="FF7F01"/>
                      </a:solidFill>
                      <a:prstDash val="solid"/>
                      <a:round/>
                      <a:headEnd type="none" w="med" len="med"/>
                      <a:tailEnd type="none" w="med" len="med"/>
                    </a:lnR>
                  </a:tcPr>
                </a:tc>
              </a:tr>
              <a:tr h="656390">
                <a:tc>
                  <a:txBody>
                    <a:bodyPr/>
                    <a:lstStyle/>
                    <a:p>
                      <a:r>
                        <a:rPr lang="en-US" sz="1800" dirty="0" smtClean="0">
                          <a:solidFill>
                            <a:schemeClr val="tx1"/>
                          </a:solidFill>
                          <a:latin typeface="+mn-lt"/>
                        </a:rPr>
                        <a:t>What risk factors exist?</a:t>
                      </a:r>
                      <a:r>
                        <a:rPr lang="en-US" sz="1800" baseline="0" dirty="0" smtClean="0">
                          <a:solidFill>
                            <a:schemeClr val="tx1"/>
                          </a:solidFill>
                          <a:latin typeface="+mn-lt"/>
                        </a:rPr>
                        <a:t> </a:t>
                      </a:r>
                      <a:endParaRPr lang="en-US" sz="1800" dirty="0">
                        <a:solidFill>
                          <a:schemeClr val="tx1"/>
                        </a:solidFill>
                        <a:latin typeface="+mn-lt"/>
                      </a:endParaRPr>
                    </a:p>
                  </a:txBody>
                  <a:tcPr>
                    <a:lnL w="19050" cap="flat" cmpd="sng" algn="ctr">
                      <a:solidFill>
                        <a:srgbClr val="FF7F01"/>
                      </a:solidFill>
                      <a:prstDash val="solid"/>
                      <a:round/>
                      <a:headEnd type="none" w="med" len="med"/>
                      <a:tailEnd type="none" w="med" len="med"/>
                    </a:lnL>
                    <a:solidFill>
                      <a:srgbClr val="F1B015"/>
                    </a:solidFill>
                  </a:tcPr>
                </a:tc>
                <a:tc>
                  <a:txBody>
                    <a:bodyPr/>
                    <a:lstStyle/>
                    <a:p>
                      <a:pPr algn="ctr"/>
                      <a:endParaRPr lang="en-US" sz="1800" dirty="0">
                        <a:solidFill>
                          <a:schemeClr val="tx1"/>
                        </a:solidFill>
                        <a:latin typeface="+mn-lt"/>
                      </a:endParaRPr>
                    </a:p>
                  </a:txBody>
                  <a:tcPr/>
                </a:tc>
                <a:tc>
                  <a:txBody>
                    <a:bodyPr/>
                    <a:lstStyle/>
                    <a:p>
                      <a:pPr algn="ctr"/>
                      <a:endParaRPr lang="en-US" sz="1800">
                        <a:solidFill>
                          <a:schemeClr val="tx1"/>
                        </a:solidFill>
                        <a:latin typeface="+mn-lt"/>
                      </a:endParaRPr>
                    </a:p>
                  </a:txBody>
                  <a:tcPr/>
                </a:tc>
                <a:tc>
                  <a:txBody>
                    <a:bodyPr/>
                    <a:lstStyle/>
                    <a:p>
                      <a:pPr algn="ctr"/>
                      <a:endParaRPr lang="en-US" sz="1800" dirty="0">
                        <a:solidFill>
                          <a:schemeClr val="tx1"/>
                        </a:solidFill>
                        <a:latin typeface="+mn-lt"/>
                      </a:endParaRPr>
                    </a:p>
                  </a:txBody>
                  <a:tcPr/>
                </a:tc>
                <a:tc>
                  <a:txBody>
                    <a:bodyPr/>
                    <a:lstStyle/>
                    <a:p>
                      <a:pPr algn="ctr"/>
                      <a:endParaRPr lang="en-US" sz="1800" dirty="0">
                        <a:solidFill>
                          <a:schemeClr val="tx1"/>
                        </a:solidFill>
                        <a:latin typeface="+mn-lt"/>
                      </a:endParaRPr>
                    </a:p>
                  </a:txBody>
                  <a:tcPr/>
                </a:tc>
                <a:tc>
                  <a:txBody>
                    <a:bodyPr/>
                    <a:lstStyle/>
                    <a:p>
                      <a:pPr algn="ctr"/>
                      <a:endParaRPr lang="en-US" sz="1800" dirty="0">
                        <a:solidFill>
                          <a:schemeClr val="tx1"/>
                        </a:solidFill>
                        <a:latin typeface="+mn-lt"/>
                      </a:endParaRPr>
                    </a:p>
                  </a:txBody>
                  <a:tcPr>
                    <a:lnR w="19050" cap="flat" cmpd="sng" algn="ctr">
                      <a:solidFill>
                        <a:srgbClr val="FF7F01"/>
                      </a:solidFill>
                      <a:prstDash val="solid"/>
                      <a:round/>
                      <a:headEnd type="none" w="med" len="med"/>
                      <a:tailEnd type="none" w="med" len="med"/>
                    </a:lnR>
                  </a:tcPr>
                </a:tc>
              </a:tr>
              <a:tr h="656390">
                <a:tc>
                  <a:txBody>
                    <a:bodyPr/>
                    <a:lstStyle/>
                    <a:p>
                      <a:r>
                        <a:rPr lang="en-US" sz="1800" dirty="0" smtClean="0">
                          <a:solidFill>
                            <a:schemeClr val="tx1"/>
                          </a:solidFill>
                          <a:latin typeface="+mn-lt"/>
                        </a:rPr>
                        <a:t>What forms of resilience exist? </a:t>
                      </a:r>
                      <a:endParaRPr lang="en-US" sz="1800" dirty="0">
                        <a:solidFill>
                          <a:schemeClr val="tx1"/>
                        </a:solidFill>
                        <a:latin typeface="+mn-lt"/>
                      </a:endParaRPr>
                    </a:p>
                  </a:txBody>
                  <a:tcPr>
                    <a:lnL w="19050" cap="flat" cmpd="sng" algn="ctr">
                      <a:solidFill>
                        <a:srgbClr val="FF7F01"/>
                      </a:solidFill>
                      <a:prstDash val="solid"/>
                      <a:round/>
                      <a:headEnd type="none" w="med" len="med"/>
                      <a:tailEnd type="none" w="med" len="med"/>
                    </a:lnL>
                    <a:solidFill>
                      <a:srgbClr val="F1B015"/>
                    </a:solidFill>
                  </a:tcPr>
                </a:tc>
                <a:tc>
                  <a:txBody>
                    <a:bodyPr/>
                    <a:lstStyle/>
                    <a:p>
                      <a:pPr algn="ctr"/>
                      <a:endParaRPr lang="en-US" sz="1800">
                        <a:solidFill>
                          <a:schemeClr val="tx1"/>
                        </a:solidFill>
                        <a:latin typeface="+mn-lt"/>
                      </a:endParaRPr>
                    </a:p>
                  </a:txBody>
                  <a:tcPr/>
                </a:tc>
                <a:tc>
                  <a:txBody>
                    <a:bodyPr/>
                    <a:lstStyle/>
                    <a:p>
                      <a:pPr algn="ctr"/>
                      <a:endParaRPr lang="en-US" sz="1800">
                        <a:solidFill>
                          <a:schemeClr val="tx1"/>
                        </a:solidFill>
                        <a:latin typeface="+mn-lt"/>
                      </a:endParaRPr>
                    </a:p>
                  </a:txBody>
                  <a:tcPr/>
                </a:tc>
                <a:tc>
                  <a:txBody>
                    <a:bodyPr/>
                    <a:lstStyle/>
                    <a:p>
                      <a:pPr algn="ctr"/>
                      <a:endParaRPr lang="en-US" sz="1800">
                        <a:solidFill>
                          <a:schemeClr val="tx1"/>
                        </a:solidFill>
                        <a:latin typeface="+mn-lt"/>
                      </a:endParaRPr>
                    </a:p>
                  </a:txBody>
                  <a:tcPr/>
                </a:tc>
                <a:tc>
                  <a:txBody>
                    <a:bodyPr/>
                    <a:lstStyle/>
                    <a:p>
                      <a:pPr algn="ctr"/>
                      <a:endParaRPr lang="en-US" sz="1800" dirty="0">
                        <a:solidFill>
                          <a:schemeClr val="tx1"/>
                        </a:solidFill>
                        <a:latin typeface="+mn-lt"/>
                      </a:endParaRPr>
                    </a:p>
                  </a:txBody>
                  <a:tcPr/>
                </a:tc>
                <a:tc>
                  <a:txBody>
                    <a:bodyPr/>
                    <a:lstStyle/>
                    <a:p>
                      <a:pPr algn="ctr"/>
                      <a:endParaRPr lang="en-US" sz="1800" dirty="0">
                        <a:solidFill>
                          <a:schemeClr val="tx1"/>
                        </a:solidFill>
                        <a:latin typeface="+mn-lt"/>
                      </a:endParaRPr>
                    </a:p>
                  </a:txBody>
                  <a:tcPr>
                    <a:lnR w="19050" cap="flat" cmpd="sng" algn="ctr">
                      <a:solidFill>
                        <a:srgbClr val="FF7F01"/>
                      </a:solidFill>
                      <a:prstDash val="solid"/>
                      <a:round/>
                      <a:headEnd type="none" w="med" len="med"/>
                      <a:tailEnd type="none" w="med" len="med"/>
                    </a:lnR>
                  </a:tcPr>
                </a:tc>
              </a:tr>
              <a:tr h="823579">
                <a:tc>
                  <a:txBody>
                    <a:bodyPr/>
                    <a:lstStyle/>
                    <a:p>
                      <a:r>
                        <a:rPr lang="en-US" sz="1800" dirty="0" smtClean="0">
                          <a:solidFill>
                            <a:schemeClr val="tx1"/>
                          </a:solidFill>
                          <a:latin typeface="+mn-lt"/>
                        </a:rPr>
                        <a:t>How can activities in a CF Space or Adolescent Friendly Space help? </a:t>
                      </a:r>
                      <a:endParaRPr lang="en-US" sz="1800" dirty="0">
                        <a:solidFill>
                          <a:schemeClr val="tx1"/>
                        </a:solidFill>
                        <a:latin typeface="+mn-lt"/>
                      </a:endParaRPr>
                    </a:p>
                  </a:txBody>
                  <a:tcPr>
                    <a:lnL w="19050" cap="flat" cmpd="sng" algn="ctr">
                      <a:solidFill>
                        <a:srgbClr val="FF7F01"/>
                      </a:solidFill>
                      <a:prstDash val="solid"/>
                      <a:round/>
                      <a:headEnd type="none" w="med" len="med"/>
                      <a:tailEnd type="none" w="med" len="med"/>
                    </a:lnL>
                    <a:lnB w="19050" cap="flat" cmpd="sng" algn="ctr">
                      <a:solidFill>
                        <a:srgbClr val="FF7F01"/>
                      </a:solidFill>
                      <a:prstDash val="solid"/>
                      <a:round/>
                      <a:headEnd type="none" w="med" len="med"/>
                      <a:tailEnd type="none" w="med" len="med"/>
                    </a:lnB>
                    <a:solidFill>
                      <a:srgbClr val="F1B015"/>
                    </a:solidFill>
                  </a:tcPr>
                </a:tc>
                <a:tc>
                  <a:txBody>
                    <a:bodyPr/>
                    <a:lstStyle/>
                    <a:p>
                      <a:pPr algn="ctr"/>
                      <a:endParaRPr lang="en-US" sz="1800" dirty="0">
                        <a:solidFill>
                          <a:schemeClr val="tx1"/>
                        </a:solidFill>
                        <a:latin typeface="+mn-lt"/>
                      </a:endParaRPr>
                    </a:p>
                  </a:txBody>
                  <a:tcPr>
                    <a:lnB w="19050" cap="flat" cmpd="sng" algn="ctr">
                      <a:solidFill>
                        <a:srgbClr val="FF7F01"/>
                      </a:solidFill>
                      <a:prstDash val="solid"/>
                      <a:round/>
                      <a:headEnd type="none" w="med" len="med"/>
                      <a:tailEnd type="none" w="med" len="med"/>
                    </a:lnB>
                  </a:tcPr>
                </a:tc>
                <a:tc>
                  <a:txBody>
                    <a:bodyPr/>
                    <a:lstStyle/>
                    <a:p>
                      <a:pPr algn="ctr"/>
                      <a:endParaRPr lang="en-US" sz="1800" dirty="0">
                        <a:solidFill>
                          <a:schemeClr val="tx1"/>
                        </a:solidFill>
                        <a:latin typeface="+mn-lt"/>
                      </a:endParaRPr>
                    </a:p>
                  </a:txBody>
                  <a:tcPr>
                    <a:lnB w="19050" cap="flat" cmpd="sng" algn="ctr">
                      <a:solidFill>
                        <a:srgbClr val="FF7F01"/>
                      </a:solidFill>
                      <a:prstDash val="solid"/>
                      <a:round/>
                      <a:headEnd type="none" w="med" len="med"/>
                      <a:tailEnd type="none" w="med" len="med"/>
                    </a:lnB>
                  </a:tcPr>
                </a:tc>
                <a:tc>
                  <a:txBody>
                    <a:bodyPr/>
                    <a:lstStyle/>
                    <a:p>
                      <a:pPr algn="ctr"/>
                      <a:endParaRPr lang="en-US" sz="1800" dirty="0">
                        <a:solidFill>
                          <a:schemeClr val="tx1"/>
                        </a:solidFill>
                        <a:latin typeface="+mn-lt"/>
                      </a:endParaRPr>
                    </a:p>
                  </a:txBody>
                  <a:tcPr>
                    <a:lnB w="19050" cap="flat" cmpd="sng" algn="ctr">
                      <a:solidFill>
                        <a:srgbClr val="FF7F01"/>
                      </a:solidFill>
                      <a:prstDash val="solid"/>
                      <a:round/>
                      <a:headEnd type="none" w="med" len="med"/>
                      <a:tailEnd type="none" w="med" len="med"/>
                    </a:lnB>
                  </a:tcPr>
                </a:tc>
                <a:tc>
                  <a:txBody>
                    <a:bodyPr/>
                    <a:lstStyle/>
                    <a:p>
                      <a:pPr algn="ctr"/>
                      <a:endParaRPr lang="en-US" sz="1800" dirty="0">
                        <a:solidFill>
                          <a:schemeClr val="tx1"/>
                        </a:solidFill>
                        <a:latin typeface="+mn-lt"/>
                      </a:endParaRPr>
                    </a:p>
                  </a:txBody>
                  <a:tcPr>
                    <a:lnB w="19050" cap="flat" cmpd="sng" algn="ctr">
                      <a:solidFill>
                        <a:srgbClr val="FF7F01"/>
                      </a:solidFill>
                      <a:prstDash val="solid"/>
                      <a:round/>
                      <a:headEnd type="none" w="med" len="med"/>
                      <a:tailEnd type="none" w="med" len="med"/>
                    </a:lnB>
                  </a:tcPr>
                </a:tc>
                <a:tc>
                  <a:txBody>
                    <a:bodyPr/>
                    <a:lstStyle/>
                    <a:p>
                      <a:pPr algn="ctr"/>
                      <a:endParaRPr lang="en-US" sz="1800" dirty="0">
                        <a:solidFill>
                          <a:schemeClr val="tx1"/>
                        </a:solidFill>
                        <a:latin typeface="+mn-lt"/>
                      </a:endParaRPr>
                    </a:p>
                  </a:txBody>
                  <a:tcPr>
                    <a:lnR w="19050" cap="flat" cmpd="sng" algn="ctr">
                      <a:solidFill>
                        <a:srgbClr val="FF7F01"/>
                      </a:solidFill>
                      <a:prstDash val="solid"/>
                      <a:round/>
                      <a:headEnd type="none" w="med" len="med"/>
                      <a:tailEnd type="none" w="med" len="med"/>
                    </a:lnR>
                    <a:lnB w="19050" cap="flat" cmpd="sng" algn="ctr">
                      <a:solidFill>
                        <a:srgbClr val="FF7F0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2397994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Support to address adversity</a:t>
            </a:r>
            <a:endParaRPr lang="en-US" altLang="en-US" dirty="0" smtClean="0"/>
          </a:p>
        </p:txBody>
      </p:sp>
      <p:sp>
        <p:nvSpPr>
          <p:cNvPr id="3075" name="Content Placeholder 2"/>
          <p:cNvSpPr>
            <a:spLocks noGrp="1"/>
          </p:cNvSpPr>
          <p:nvPr>
            <p:ph idx="1"/>
          </p:nvPr>
        </p:nvSpPr>
        <p:spPr/>
        <p:txBody>
          <a:bodyPr>
            <a:normAutofit lnSpcReduction="10000"/>
          </a:bodyPr>
          <a:lstStyle/>
          <a:p>
            <a:pPr>
              <a:lnSpc>
                <a:spcPct val="110000"/>
              </a:lnSpc>
              <a:spcBef>
                <a:spcPts val="800"/>
              </a:spcBef>
              <a:buFont typeface="Arial" panose="020B0604020202020204" pitchFamily="34" charset="0"/>
              <a:buChar char="•"/>
            </a:pPr>
            <a:r>
              <a:rPr lang="en-US" dirty="0"/>
              <a:t>Early intervention can prevent negative consequences of early adversity on child development –&gt; </a:t>
            </a:r>
          </a:p>
          <a:p>
            <a:pPr marL="896938" lvl="1" indent="-547688">
              <a:lnSpc>
                <a:spcPct val="110000"/>
              </a:lnSpc>
              <a:spcBef>
                <a:spcPts val="300"/>
              </a:spcBef>
              <a:buFont typeface="Arial" panose="020B0604020202020204" pitchFamily="34" charset="0"/>
              <a:buChar char="•"/>
            </a:pPr>
            <a:r>
              <a:rPr lang="en-US" dirty="0"/>
              <a:t>Act as quickly as possible </a:t>
            </a:r>
          </a:p>
          <a:p>
            <a:pPr marL="896938" lvl="1" indent="-547688">
              <a:lnSpc>
                <a:spcPct val="110000"/>
              </a:lnSpc>
              <a:spcBef>
                <a:spcPts val="300"/>
              </a:spcBef>
              <a:buFont typeface="Arial" panose="020B0604020202020204" pitchFamily="34" charset="0"/>
              <a:buChar char="•"/>
            </a:pPr>
            <a:r>
              <a:rPr lang="en-US" dirty="0"/>
              <a:t>Work with young children</a:t>
            </a:r>
          </a:p>
          <a:p>
            <a:pPr marL="896938" lvl="1" indent="-547688">
              <a:lnSpc>
                <a:spcPct val="110000"/>
              </a:lnSpc>
              <a:spcBef>
                <a:spcPts val="300"/>
              </a:spcBef>
              <a:buFont typeface="Arial" panose="020B0604020202020204" pitchFamily="34" charset="0"/>
              <a:buChar char="•"/>
            </a:pPr>
            <a:r>
              <a:rPr lang="en-US" dirty="0"/>
              <a:t>Work with pregnant mothers</a:t>
            </a:r>
          </a:p>
          <a:p>
            <a:pPr>
              <a:lnSpc>
                <a:spcPct val="110000"/>
              </a:lnSpc>
              <a:spcBef>
                <a:spcPts val="800"/>
              </a:spcBef>
              <a:buFont typeface="Arial" panose="020B0604020202020204" pitchFamily="34" charset="0"/>
              <a:buChar char="•"/>
            </a:pPr>
            <a:r>
              <a:rPr lang="en-US" dirty="0"/>
              <a:t>Stable caring relationships are essential for healthy development – attachment </a:t>
            </a:r>
          </a:p>
          <a:p>
            <a:pPr>
              <a:lnSpc>
                <a:spcPct val="110000"/>
              </a:lnSpc>
              <a:spcBef>
                <a:spcPts val="800"/>
              </a:spcBef>
              <a:buFont typeface="Arial" panose="020B0604020202020204" pitchFamily="34" charset="0"/>
              <a:buChar char="•"/>
            </a:pPr>
            <a:r>
              <a:rPr lang="en-US" dirty="0"/>
              <a:t>CP and PSS programming aim to strengthen protective factors and resilience, as well as reduce risk and vulnerability at child, family and community level </a:t>
            </a:r>
            <a:endParaRPr lang="en-US" altLang="en-US" dirty="0" smtClean="0"/>
          </a:p>
        </p:txBody>
      </p:sp>
    </p:spTree>
    <p:extLst>
      <p:ext uri="{BB962C8B-B14F-4D97-AF65-F5344CB8AC3E}">
        <p14:creationId xmlns:p14="http://schemas.microsoft.com/office/powerpoint/2010/main" val="24538370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solidFill>
                  <a:srgbClr val="3399FF"/>
                </a:solidFill>
              </a:rPr>
              <a:t>Key points</a:t>
            </a:r>
            <a:endParaRPr lang="en-AU" dirty="0">
              <a:solidFill>
                <a:srgbClr val="3399FF"/>
              </a:solidFill>
            </a:endParaRPr>
          </a:p>
        </p:txBody>
      </p:sp>
    </p:spTree>
    <p:extLst>
      <p:ext uri="{BB962C8B-B14F-4D97-AF65-F5344CB8AC3E}">
        <p14:creationId xmlns:p14="http://schemas.microsoft.com/office/powerpoint/2010/main" val="28260508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GB" dirty="0"/>
              <a:t>Key points…</a:t>
            </a:r>
            <a:endParaRPr lang="en-US" altLang="en-US" dirty="0" smtClean="0"/>
          </a:p>
        </p:txBody>
      </p:sp>
      <p:sp>
        <p:nvSpPr>
          <p:cNvPr id="3075" name="Content Placeholder 2"/>
          <p:cNvSpPr>
            <a:spLocks noGrp="1"/>
          </p:cNvSpPr>
          <p:nvPr>
            <p:ph idx="1"/>
          </p:nvPr>
        </p:nvSpPr>
        <p:spPr/>
        <p:txBody>
          <a:bodyPr>
            <a:normAutofit/>
          </a:bodyPr>
          <a:lstStyle/>
          <a:p>
            <a:pPr>
              <a:spcBef>
                <a:spcPts val="600"/>
              </a:spcBef>
              <a:buSzPct val="90000"/>
              <a:buFont typeface="Arial" panose="020B0604020202020204" pitchFamily="34" charset="0"/>
              <a:buChar char="•"/>
            </a:pPr>
            <a:r>
              <a:rPr lang="en-US" dirty="0">
                <a:solidFill>
                  <a:schemeClr val="tx1">
                    <a:lumMod val="90000"/>
                    <a:lumOff val="10000"/>
                  </a:schemeClr>
                </a:solidFill>
                <a:cs typeface="Corbel"/>
              </a:rPr>
              <a:t>Emergencies effect positive development of children: </a:t>
            </a:r>
          </a:p>
          <a:p>
            <a:pPr marL="896938" lvl="1" indent="-547688">
              <a:spcBef>
                <a:spcPts val="600"/>
              </a:spcBef>
              <a:buSzPct val="90000"/>
              <a:buFont typeface="Arial" panose="020B0604020202020204" pitchFamily="34" charset="0"/>
              <a:buChar char="•"/>
            </a:pPr>
            <a:r>
              <a:rPr lang="en-US" dirty="0">
                <a:solidFill>
                  <a:schemeClr val="tx1">
                    <a:lumMod val="90000"/>
                    <a:lumOff val="10000"/>
                  </a:schemeClr>
                </a:solidFill>
              </a:rPr>
              <a:t>Present new risks, exacerbate existing risks, undermine protection mechanisms “rings of responsibility</a:t>
            </a:r>
            <a:r>
              <a:rPr lang="en-US" dirty="0" smtClean="0">
                <a:solidFill>
                  <a:schemeClr val="tx1">
                    <a:lumMod val="90000"/>
                    <a:lumOff val="10000"/>
                  </a:schemeClr>
                </a:solidFill>
              </a:rPr>
              <a:t>”.</a:t>
            </a:r>
            <a:endParaRPr lang="en-US" dirty="0">
              <a:solidFill>
                <a:schemeClr val="tx1">
                  <a:lumMod val="90000"/>
                  <a:lumOff val="10000"/>
                </a:schemeClr>
              </a:solidFill>
            </a:endParaRPr>
          </a:p>
          <a:p>
            <a:pPr marL="342900" lvl="4" indent="-342900">
              <a:spcBef>
                <a:spcPts val="600"/>
              </a:spcBef>
              <a:buSzPct val="90000"/>
              <a:buFont typeface="Arial" panose="020B0604020202020204" pitchFamily="34" charset="0"/>
              <a:buChar char="•"/>
              <a:defRPr/>
            </a:pPr>
            <a:r>
              <a:rPr lang="en-GB" dirty="0">
                <a:solidFill>
                  <a:schemeClr val="tx1">
                    <a:lumMod val="90000"/>
                    <a:lumOff val="10000"/>
                  </a:schemeClr>
                </a:solidFill>
                <a:cs typeface="Corbel"/>
              </a:rPr>
              <a:t>During emergency CFS support “community,” &amp; “family</a:t>
            </a:r>
            <a:r>
              <a:rPr lang="en-GB" dirty="0" smtClean="0">
                <a:solidFill>
                  <a:schemeClr val="tx1">
                    <a:lumMod val="90000"/>
                    <a:lumOff val="10000"/>
                  </a:schemeClr>
                </a:solidFill>
                <a:cs typeface="Corbel"/>
              </a:rPr>
              <a:t>”:</a:t>
            </a:r>
            <a:endParaRPr lang="en-GB" dirty="0">
              <a:solidFill>
                <a:schemeClr val="tx1">
                  <a:lumMod val="90000"/>
                  <a:lumOff val="10000"/>
                </a:schemeClr>
              </a:solidFill>
              <a:cs typeface="Corbel"/>
            </a:endParaRPr>
          </a:p>
          <a:p>
            <a:pPr marL="896938" lvl="1" indent="-547688">
              <a:spcBef>
                <a:spcPts val="600"/>
              </a:spcBef>
              <a:buSzPct val="90000"/>
              <a:buFont typeface="Arial" panose="020B0604020202020204" pitchFamily="34" charset="0"/>
              <a:buChar char="•"/>
              <a:defRPr/>
            </a:pPr>
            <a:r>
              <a:rPr lang="en-GB" dirty="0">
                <a:solidFill>
                  <a:schemeClr val="tx1">
                    <a:lumMod val="90000"/>
                    <a:lumOff val="10000"/>
                  </a:schemeClr>
                </a:solidFill>
              </a:rPr>
              <a:t>Prevent violence and/or reduce </a:t>
            </a:r>
            <a:r>
              <a:rPr lang="en-GB" altLang="ja-JP" dirty="0">
                <a:solidFill>
                  <a:schemeClr val="tx1">
                    <a:lumMod val="90000"/>
                    <a:lumOff val="10000"/>
                  </a:schemeClr>
                </a:solidFill>
              </a:rPr>
              <a:t>exposure to </a:t>
            </a:r>
            <a:r>
              <a:rPr lang="en-GB" altLang="ja-JP" dirty="0" smtClean="0">
                <a:solidFill>
                  <a:schemeClr val="tx1">
                    <a:lumMod val="90000"/>
                    <a:lumOff val="10000"/>
                  </a:schemeClr>
                </a:solidFill>
              </a:rPr>
              <a:t>risk. </a:t>
            </a:r>
            <a:endParaRPr lang="en-GB" altLang="ja-JP" dirty="0">
              <a:solidFill>
                <a:schemeClr val="tx1">
                  <a:lumMod val="90000"/>
                  <a:lumOff val="10000"/>
                </a:schemeClr>
              </a:solidFill>
            </a:endParaRPr>
          </a:p>
          <a:p>
            <a:pPr marL="896938" lvl="1" indent="-547688">
              <a:spcBef>
                <a:spcPts val="600"/>
              </a:spcBef>
              <a:buSzPct val="90000"/>
              <a:buFont typeface="Arial" panose="020B0604020202020204" pitchFamily="34" charset="0"/>
              <a:buChar char="•"/>
              <a:defRPr/>
            </a:pPr>
            <a:r>
              <a:rPr lang="en-GB" dirty="0">
                <a:solidFill>
                  <a:schemeClr val="tx1">
                    <a:lumMod val="90000"/>
                    <a:lumOff val="10000"/>
                  </a:schemeClr>
                </a:solidFill>
              </a:rPr>
              <a:t>Restore &amp; strengthen protection </a:t>
            </a:r>
            <a:r>
              <a:rPr lang="en-GB" dirty="0" smtClean="0">
                <a:solidFill>
                  <a:schemeClr val="tx1">
                    <a:lumMod val="90000"/>
                    <a:lumOff val="10000"/>
                  </a:schemeClr>
                </a:solidFill>
              </a:rPr>
              <a:t>mechanisms.</a:t>
            </a:r>
            <a:endParaRPr lang="en-GB" dirty="0">
              <a:solidFill>
                <a:schemeClr val="tx1">
                  <a:lumMod val="90000"/>
                  <a:lumOff val="10000"/>
                </a:schemeClr>
              </a:solidFill>
            </a:endParaRPr>
          </a:p>
          <a:p>
            <a:pPr marL="342900" lvl="4" indent="-342900">
              <a:spcBef>
                <a:spcPts val="600"/>
              </a:spcBef>
              <a:buSzPct val="90000"/>
              <a:buFont typeface="Arial" panose="020B0604020202020204" pitchFamily="34" charset="0"/>
              <a:buChar char="•"/>
              <a:defRPr/>
            </a:pPr>
            <a:r>
              <a:rPr lang="en-US" dirty="0">
                <a:solidFill>
                  <a:schemeClr val="tx1">
                    <a:lumMod val="90000"/>
                    <a:lumOff val="10000"/>
                  </a:schemeClr>
                </a:solidFill>
                <a:cs typeface="Corbel"/>
              </a:rPr>
              <a:t>CF Spaces may also affect institutions, national &amp; international levels through advocacy, lobbying &amp; policy change – system </a:t>
            </a:r>
            <a:r>
              <a:rPr lang="en-US" dirty="0" smtClean="0">
                <a:solidFill>
                  <a:schemeClr val="tx1">
                    <a:lumMod val="90000"/>
                    <a:lumOff val="10000"/>
                  </a:schemeClr>
                </a:solidFill>
                <a:cs typeface="Corbel"/>
              </a:rPr>
              <a:t>building.</a:t>
            </a:r>
            <a:endParaRPr lang="en-GB" dirty="0">
              <a:solidFill>
                <a:schemeClr val="tx1">
                  <a:lumMod val="90000"/>
                  <a:lumOff val="10000"/>
                </a:schemeClr>
              </a:solidFill>
              <a:cs typeface="Corbel"/>
            </a:endParaRPr>
          </a:p>
        </p:txBody>
      </p:sp>
    </p:spTree>
    <p:extLst>
      <p:ext uri="{BB962C8B-B14F-4D97-AF65-F5344CB8AC3E}">
        <p14:creationId xmlns:p14="http://schemas.microsoft.com/office/powerpoint/2010/main" val="411407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rgbClr val="3399FF"/>
                </a:solidFill>
              </a:rPr>
              <a:t>Key resources</a:t>
            </a:r>
            <a:endParaRPr lang="en-AU" dirty="0">
              <a:solidFill>
                <a:srgbClr val="3399FF"/>
              </a:solidFill>
            </a:endParaRPr>
          </a:p>
        </p:txBody>
      </p:sp>
    </p:spTree>
    <p:extLst>
      <p:ext uri="{BB962C8B-B14F-4D97-AF65-F5344CB8AC3E}">
        <p14:creationId xmlns:p14="http://schemas.microsoft.com/office/powerpoint/2010/main" val="23133274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50825" y="713781"/>
            <a:ext cx="7777163" cy="720725"/>
          </a:xfrm>
        </p:spPr>
        <p:txBody>
          <a:bodyPr/>
          <a:lstStyle/>
          <a:p>
            <a:r>
              <a:rPr lang="en-US" dirty="0"/>
              <a:t>Key resources</a:t>
            </a:r>
            <a:endParaRPr lang="en-US" altLang="en-US" dirty="0" smtClean="0"/>
          </a:p>
        </p:txBody>
      </p:sp>
      <p:sp>
        <p:nvSpPr>
          <p:cNvPr id="3075" name="Content Placeholder 2"/>
          <p:cNvSpPr>
            <a:spLocks noGrp="1"/>
          </p:cNvSpPr>
          <p:nvPr>
            <p:ph idx="1"/>
          </p:nvPr>
        </p:nvSpPr>
        <p:spPr>
          <a:xfrm>
            <a:off x="250825" y="1468205"/>
            <a:ext cx="8497639" cy="4392612"/>
          </a:xfrm>
        </p:spPr>
        <p:txBody>
          <a:bodyPr>
            <a:noAutofit/>
          </a:bodyPr>
          <a:lstStyle/>
          <a:p>
            <a:pPr>
              <a:spcBef>
                <a:spcPts val="600"/>
              </a:spcBef>
              <a:buFont typeface="Arial" panose="020B0604020202020204" pitchFamily="34" charset="0"/>
              <a:buChar char="•"/>
            </a:pPr>
            <a:r>
              <a:rPr lang="en-US" sz="2200" dirty="0"/>
              <a:t>Centre on the Developing Child, Harvard University (date unknown) In Brief: The Impact of Early Adversity on Children’s </a:t>
            </a:r>
            <a:r>
              <a:rPr lang="en-US" sz="2200" dirty="0" smtClean="0"/>
              <a:t>Development.</a:t>
            </a:r>
            <a:endParaRPr lang="en-US" sz="2200" dirty="0"/>
          </a:p>
          <a:p>
            <a:pPr>
              <a:spcBef>
                <a:spcPts val="600"/>
              </a:spcBef>
              <a:buFont typeface="Arial" panose="020B0604020202020204" pitchFamily="34" charset="0"/>
              <a:buChar char="•"/>
            </a:pPr>
            <a:r>
              <a:rPr lang="en-US" sz="2200" dirty="0"/>
              <a:t>Academy for Disaster Management Education Planning &amp; Training (ADEPT) (2005) Disaster Psychosocial Response Handbook for Community Counselor </a:t>
            </a:r>
            <a:r>
              <a:rPr lang="en-US" sz="2200" dirty="0" smtClean="0"/>
              <a:t>Trainers. </a:t>
            </a:r>
            <a:endParaRPr lang="en-US" sz="2200" dirty="0"/>
          </a:p>
          <a:p>
            <a:pPr>
              <a:spcBef>
                <a:spcPts val="600"/>
              </a:spcBef>
              <a:buFont typeface="Arial" panose="020B0604020202020204" pitchFamily="34" charset="0"/>
              <a:buChar char="•"/>
            </a:pPr>
            <a:r>
              <a:rPr lang="en-US" sz="2200" dirty="0"/>
              <a:t>Child Fund, World Vision, IRC and Save the Children (date unknown) Applying Basic Child Protection Mainstreaming Training For Field Staff In Non-protection Sectors Facilitator’s </a:t>
            </a:r>
            <a:r>
              <a:rPr lang="en-US" sz="2200" dirty="0" smtClean="0"/>
              <a:t>Guide.</a:t>
            </a:r>
            <a:endParaRPr lang="en-US" sz="2200" dirty="0"/>
          </a:p>
          <a:p>
            <a:pPr>
              <a:spcBef>
                <a:spcPts val="600"/>
              </a:spcBef>
              <a:buFont typeface="Arial" panose="020B0604020202020204" pitchFamily="34" charset="0"/>
              <a:buChar char="•"/>
            </a:pPr>
            <a:r>
              <a:rPr lang="en-GB" sz="2200" dirty="0"/>
              <a:t>Terre des </a:t>
            </a:r>
            <a:r>
              <a:rPr lang="en-GB" sz="2200" dirty="0" err="1"/>
              <a:t>Hommes</a:t>
            </a:r>
            <a:r>
              <a:rPr lang="en-GB" sz="2200" dirty="0"/>
              <a:t> (2011) Working with Children and their Environment: Manual of Psychosocial </a:t>
            </a:r>
            <a:r>
              <a:rPr lang="en-GB" sz="2200" dirty="0" smtClean="0"/>
              <a:t>Skills.</a:t>
            </a:r>
            <a:endParaRPr lang="en-US" sz="2200" dirty="0"/>
          </a:p>
        </p:txBody>
      </p:sp>
    </p:spTree>
    <p:extLst>
      <p:ext uri="{BB962C8B-B14F-4D97-AF65-F5344CB8AC3E}">
        <p14:creationId xmlns:p14="http://schemas.microsoft.com/office/powerpoint/2010/main" val="13458434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GB" dirty="0"/>
              <a:t>Seed flower stretch</a:t>
            </a:r>
            <a:endParaRPr lang="en-US" altLang="en-US" dirty="0" smtClean="0"/>
          </a:p>
        </p:txBody>
      </p:sp>
      <p:pic>
        <p:nvPicPr>
          <p:cNvPr id="4" name="Picture Placeholder 6" descr="DSC_0032.JPG"/>
          <p:cNvPicPr>
            <a:picLocks noGrp="1" noChangeAspect="1"/>
          </p:cNvPicPr>
          <p:nvPr>
            <p:ph idx="1"/>
          </p:nvPr>
        </p:nvPicPr>
        <p:blipFill>
          <a:blip r:embed="rId3" cstate="print">
            <a:extLst>
              <a:ext uri="{28A0092B-C50C-407E-A947-70E740481C1C}">
                <a14:useLocalDpi xmlns:a14="http://schemas.microsoft.com/office/drawing/2010/main" val="0"/>
              </a:ext>
            </a:extLst>
          </a:blip>
          <a:srcRect t="13019" b="13019"/>
          <a:stretch>
            <a:fillRect/>
          </a:stretch>
        </p:blipFill>
        <p:spPr>
          <a:xfrm flipH="1">
            <a:off x="683419" y="1984647"/>
            <a:ext cx="7777163" cy="3823744"/>
          </a:xfrm>
        </p:spPr>
      </p:pic>
    </p:spTree>
    <p:extLst>
      <p:ext uri="{BB962C8B-B14F-4D97-AF65-F5344CB8AC3E}">
        <p14:creationId xmlns:p14="http://schemas.microsoft.com/office/powerpoint/2010/main" val="24303593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715" name="Picture 3" descr="Light-Bul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1125538"/>
            <a:ext cx="4105275"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43715"/>
                                        </p:tgtEl>
                                      </p:cBhvr>
                                    </p:animEffect>
                                    <p:animScale>
                                      <p:cBhvr>
                                        <p:cTn id="7" dur="250" autoRev="1" fill="hold"/>
                                        <p:tgtEl>
                                          <p:spTgt spid="2437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solidFill>
                  <a:srgbClr val="3399FF"/>
                </a:solidFill>
              </a:rPr>
              <a:t>Defining key terms</a:t>
            </a:r>
            <a:endParaRPr lang="en-AU" dirty="0">
              <a:solidFill>
                <a:srgbClr val="3399FF"/>
              </a:solidFill>
            </a:endParaRPr>
          </a:p>
        </p:txBody>
      </p:sp>
    </p:spTree>
    <p:extLst>
      <p:ext uri="{BB962C8B-B14F-4D97-AF65-F5344CB8AC3E}">
        <p14:creationId xmlns:p14="http://schemas.microsoft.com/office/powerpoint/2010/main" val="3075021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Risk &amp; protection</a:t>
            </a:r>
            <a:endParaRPr lang="en-US" altLang="en-US" dirty="0" smtClean="0"/>
          </a:p>
        </p:txBody>
      </p:sp>
      <p:sp>
        <p:nvSpPr>
          <p:cNvPr id="3075" name="Content Placeholder 2"/>
          <p:cNvSpPr>
            <a:spLocks noGrp="1"/>
          </p:cNvSpPr>
          <p:nvPr>
            <p:ph idx="1"/>
          </p:nvPr>
        </p:nvSpPr>
        <p:spPr/>
        <p:txBody>
          <a:bodyPr/>
          <a:lstStyle/>
          <a:p>
            <a:pPr>
              <a:buFont typeface="Arial" panose="020B0604020202020204" pitchFamily="34" charset="0"/>
              <a:buChar char="•"/>
            </a:pPr>
            <a:r>
              <a:rPr lang="en-GB" i="1" dirty="0">
                <a:ea typeface="ヒラギノ角ゴ Pro W3" charset="0"/>
                <a:cs typeface="Corbel"/>
              </a:rPr>
              <a:t>Protective factors </a:t>
            </a:r>
            <a:r>
              <a:rPr lang="en-GB" dirty="0">
                <a:ea typeface="ヒラギノ角ゴ Pro W3" charset="0"/>
                <a:cs typeface="Corbel"/>
              </a:rPr>
              <a:t>inner and external resources, psychological or social factors that protect children from </a:t>
            </a:r>
            <a:r>
              <a:rPr lang="en-GB" dirty="0" smtClean="0">
                <a:ea typeface="ヒラギノ角ゴ Pro W3" charset="0"/>
                <a:cs typeface="Corbel"/>
              </a:rPr>
              <a:t>harm.</a:t>
            </a:r>
            <a:endParaRPr lang="en-GB" dirty="0">
              <a:ea typeface="ヒラギノ角ゴ Pro W3" charset="0"/>
              <a:cs typeface="Corbel"/>
            </a:endParaRPr>
          </a:p>
          <a:p>
            <a:pPr>
              <a:buFont typeface="Arial" panose="020B0604020202020204" pitchFamily="34" charset="0"/>
              <a:buChar char="•"/>
            </a:pPr>
            <a:r>
              <a:rPr lang="en-GB" i="1" dirty="0">
                <a:ea typeface="ヒラギノ角ゴ Pro W3" charset="0"/>
                <a:cs typeface="Corbel"/>
              </a:rPr>
              <a:t>Risk factors </a:t>
            </a:r>
            <a:r>
              <a:rPr lang="en-GB" dirty="0">
                <a:ea typeface="ヒラギノ角ゴ Pro W3" charset="0"/>
                <a:cs typeface="Corbel"/>
              </a:rPr>
              <a:t>are elements that increase the chance of problems </a:t>
            </a:r>
            <a:r>
              <a:rPr lang="en-GB" dirty="0" smtClean="0">
                <a:ea typeface="ヒラギノ角ゴ Pro W3" charset="0"/>
                <a:cs typeface="Corbel"/>
              </a:rPr>
              <a:t>occurring.</a:t>
            </a:r>
            <a:endParaRPr lang="en-GB" dirty="0">
              <a:ea typeface="ヒラギノ角ゴ Pro W3" charset="0"/>
              <a:cs typeface="Corbel"/>
            </a:endParaRPr>
          </a:p>
        </p:txBody>
      </p:sp>
    </p:spTree>
    <p:extLst>
      <p:ext uri="{BB962C8B-B14F-4D97-AF65-F5344CB8AC3E}">
        <p14:creationId xmlns:p14="http://schemas.microsoft.com/office/powerpoint/2010/main" val="39182875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a:t>Resilience &amp; vulnerability</a:t>
            </a:r>
            <a:endParaRPr lang="en-US" altLang="en-US" dirty="0" smtClean="0"/>
          </a:p>
        </p:txBody>
      </p:sp>
      <p:sp>
        <p:nvSpPr>
          <p:cNvPr id="3075" name="Content Placeholder 2"/>
          <p:cNvSpPr>
            <a:spLocks noGrp="1"/>
          </p:cNvSpPr>
          <p:nvPr>
            <p:ph idx="1"/>
          </p:nvPr>
        </p:nvSpPr>
        <p:spPr/>
        <p:txBody>
          <a:bodyPr/>
          <a:lstStyle/>
          <a:p>
            <a:pPr>
              <a:buFont typeface="Arial" panose="020B0604020202020204" pitchFamily="34" charset="0"/>
              <a:buChar char="•"/>
            </a:pPr>
            <a:r>
              <a:rPr lang="en-GB" i="1" dirty="0">
                <a:ea typeface="ヒラギノ角ゴ Pro W3" charset="0"/>
                <a:cs typeface="Corbel"/>
              </a:rPr>
              <a:t>Resilience</a:t>
            </a:r>
            <a:r>
              <a:rPr lang="en-GB" dirty="0">
                <a:ea typeface="ヒラギノ角ゴ Pro W3" charset="0"/>
                <a:cs typeface="Corbel"/>
              </a:rPr>
              <a:t> a person´s ability to overcome difficulties and adapt to change. </a:t>
            </a:r>
            <a:r>
              <a:rPr lang="en-US" dirty="0">
                <a:ea typeface="ヒラギノ角ゴ Pro W3" charset="0"/>
                <a:cs typeface="Corbel"/>
              </a:rPr>
              <a:t>Resilient child has more protective factors</a:t>
            </a:r>
            <a:r>
              <a:rPr lang="en-GB" dirty="0">
                <a:ea typeface="ヒラギノ角ゴ Pro W3" charset="0"/>
                <a:cs typeface="Corbel"/>
              </a:rPr>
              <a:t> </a:t>
            </a:r>
            <a:r>
              <a:rPr lang="en-US" dirty="0">
                <a:ea typeface="ヒラギノ角ゴ Pro W3" charset="0"/>
                <a:cs typeface="Corbel"/>
              </a:rPr>
              <a:t>than risk </a:t>
            </a:r>
            <a:r>
              <a:rPr lang="en-US" dirty="0" smtClean="0">
                <a:ea typeface="ヒラギノ角ゴ Pro W3" charset="0"/>
                <a:cs typeface="Corbel"/>
              </a:rPr>
              <a:t>factors.</a:t>
            </a:r>
            <a:endParaRPr lang="en-US" dirty="0">
              <a:ea typeface="ヒラギノ角ゴ Pro W3" charset="0"/>
              <a:cs typeface="Corbel"/>
            </a:endParaRPr>
          </a:p>
          <a:p>
            <a:pPr>
              <a:buFont typeface="Arial" panose="020B0604020202020204" pitchFamily="34" charset="0"/>
              <a:buChar char="•"/>
            </a:pPr>
            <a:r>
              <a:rPr lang="en-US" i="1" dirty="0">
                <a:ea typeface="ヒラギノ角ゴ Pro W3" charset="0"/>
                <a:cs typeface="Corbel"/>
              </a:rPr>
              <a:t>Vulnerability</a:t>
            </a:r>
            <a:r>
              <a:rPr lang="en-US" dirty="0">
                <a:ea typeface="ヒラギノ角ゴ Pro W3" charset="0"/>
                <a:cs typeface="Corbel"/>
              </a:rPr>
              <a:t> arises when a child faces multiple risks and has few protective </a:t>
            </a:r>
            <a:r>
              <a:rPr lang="en-US" dirty="0" smtClean="0">
                <a:ea typeface="ヒラギノ角ゴ Pro W3" charset="0"/>
                <a:cs typeface="Corbel"/>
              </a:rPr>
              <a:t>factors.</a:t>
            </a:r>
            <a:endParaRPr lang="en-US" dirty="0">
              <a:ea typeface="ヒラギノ角ゴ Pro W3" charset="0"/>
              <a:cs typeface="Corbel"/>
            </a:endParaRPr>
          </a:p>
        </p:txBody>
      </p:sp>
    </p:spTree>
    <p:extLst>
      <p:ext uri="{BB962C8B-B14F-4D97-AF65-F5344CB8AC3E}">
        <p14:creationId xmlns:p14="http://schemas.microsoft.com/office/powerpoint/2010/main" val="19913275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50825" y="754725"/>
            <a:ext cx="7777163" cy="720725"/>
          </a:xfrm>
        </p:spPr>
        <p:txBody>
          <a:bodyPr/>
          <a:lstStyle/>
          <a:p>
            <a:r>
              <a:rPr lang="en-US" dirty="0"/>
              <a:t>Attachment</a:t>
            </a:r>
            <a:endParaRPr lang="en-US" altLang="en-US" dirty="0" smtClean="0"/>
          </a:p>
        </p:txBody>
      </p:sp>
      <p:sp>
        <p:nvSpPr>
          <p:cNvPr id="3075" name="Content Placeholder 2"/>
          <p:cNvSpPr>
            <a:spLocks noGrp="1"/>
          </p:cNvSpPr>
          <p:nvPr>
            <p:ph idx="1"/>
          </p:nvPr>
        </p:nvSpPr>
        <p:spPr>
          <a:xfrm>
            <a:off x="250825" y="1440901"/>
            <a:ext cx="7777163" cy="4392612"/>
          </a:xfrm>
        </p:spPr>
        <p:txBody>
          <a:bodyPr/>
          <a:lstStyle/>
          <a:p>
            <a:pPr marL="0" indent="0"/>
            <a:r>
              <a:rPr lang="en-US" dirty="0"/>
              <a:t>Attachment is establishing a bond with someone or something; this brings comfort. Our capacity for attachment measured by bonds we made during childhood &amp; continue making throughout our </a:t>
            </a:r>
            <a:r>
              <a:rPr lang="en-US" dirty="0" smtClean="0"/>
              <a:t>lives.</a:t>
            </a:r>
            <a:endParaRPr lang="en-US" dirty="0"/>
          </a:p>
          <a:p>
            <a:endParaRPr lang="en-US" altLang="en-US" dirty="0" smtClean="0"/>
          </a:p>
        </p:txBody>
      </p:sp>
      <p:grpSp>
        <p:nvGrpSpPr>
          <p:cNvPr id="4" name="Group 3"/>
          <p:cNvGrpSpPr/>
          <p:nvPr/>
        </p:nvGrpSpPr>
        <p:grpSpPr>
          <a:xfrm>
            <a:off x="978400" y="3173456"/>
            <a:ext cx="7187200" cy="2882862"/>
            <a:chOff x="1032936" y="3962404"/>
            <a:chExt cx="7484544" cy="2421466"/>
          </a:xfrm>
        </p:grpSpPr>
        <p:grpSp>
          <p:nvGrpSpPr>
            <p:cNvPr id="5" name="Group 4"/>
            <p:cNvGrpSpPr/>
            <p:nvPr/>
          </p:nvGrpSpPr>
          <p:grpSpPr>
            <a:xfrm>
              <a:off x="2319853" y="3962404"/>
              <a:ext cx="4504294" cy="2421466"/>
              <a:chOff x="2269053" y="4148667"/>
              <a:chExt cx="4504294" cy="2421466"/>
            </a:xfrm>
          </p:grpSpPr>
          <p:sp>
            <p:nvSpPr>
              <p:cNvPr id="8" name="Rectangle 7"/>
              <p:cNvSpPr/>
              <p:nvPr/>
            </p:nvSpPr>
            <p:spPr>
              <a:xfrm>
                <a:off x="2523066" y="4148667"/>
                <a:ext cx="4080933" cy="24214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9" name="Circular Arrow 8"/>
              <p:cNvSpPr/>
              <p:nvPr/>
            </p:nvSpPr>
            <p:spPr>
              <a:xfrm>
                <a:off x="2760132" y="4473889"/>
                <a:ext cx="3539066" cy="1943844"/>
              </a:xfrm>
              <a:prstGeom prst="circularArrow">
                <a:avLst>
                  <a:gd name="adj1" fmla="val 11514"/>
                  <a:gd name="adj2" fmla="val 330680"/>
                  <a:gd name="adj3" fmla="val 12420059"/>
                  <a:gd name="adj4" fmla="val 17362087"/>
                  <a:gd name="adj5" fmla="val 5757"/>
                </a:avLst>
              </a:prstGeom>
              <a:solidFill>
                <a:schemeClr val="tx1">
                  <a:lumMod val="50000"/>
                  <a:lumOff val="5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2">
                <a:schemeClr val="accent1">
                  <a:tint val="40000"/>
                  <a:hueOff val="0"/>
                  <a:satOff val="0"/>
                  <a:lumOff val="0"/>
                  <a:alphaOff val="0"/>
                </a:schemeClr>
              </a:effectRef>
              <a:fontRef idx="minor">
                <a:schemeClr val="dk1">
                  <a:hueOff val="0"/>
                  <a:satOff val="0"/>
                  <a:lumOff val="0"/>
                  <a:alphaOff val="0"/>
                </a:schemeClr>
              </a:fontRef>
            </p:style>
          </p:sp>
          <p:sp>
            <p:nvSpPr>
              <p:cNvPr id="10" name="Rounded Rectangle 9"/>
              <p:cNvSpPr/>
              <p:nvPr/>
            </p:nvSpPr>
            <p:spPr>
              <a:xfrm>
                <a:off x="2269053" y="5202018"/>
                <a:ext cx="1828799" cy="48758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chemeClr val="tx1"/>
                    </a:solidFill>
                  </a:rPr>
                  <a:t>Separation</a:t>
                </a:r>
                <a:endParaRPr lang="en-US" sz="2400" b="1" dirty="0">
                  <a:solidFill>
                    <a:schemeClr val="tx1"/>
                  </a:solidFill>
                </a:endParaRPr>
              </a:p>
            </p:txBody>
          </p:sp>
          <p:sp>
            <p:nvSpPr>
              <p:cNvPr id="11" name="Rounded Rectangle 10"/>
              <p:cNvSpPr/>
              <p:nvPr/>
            </p:nvSpPr>
            <p:spPr>
              <a:xfrm>
                <a:off x="3640667" y="4402667"/>
                <a:ext cx="1828799" cy="48758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chemeClr val="tx1"/>
                    </a:solidFill>
                  </a:rPr>
                  <a:t>Grief</a:t>
                </a:r>
                <a:endParaRPr lang="en-US" sz="2400" b="1" dirty="0">
                  <a:solidFill>
                    <a:schemeClr val="tx1"/>
                  </a:solidFill>
                </a:endParaRPr>
              </a:p>
            </p:txBody>
          </p:sp>
          <p:sp>
            <p:nvSpPr>
              <p:cNvPr id="12" name="Rounded Rectangle 11"/>
              <p:cNvSpPr/>
              <p:nvPr/>
            </p:nvSpPr>
            <p:spPr>
              <a:xfrm>
                <a:off x="4944548" y="5202018"/>
                <a:ext cx="1828799" cy="48758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chemeClr val="tx1"/>
                    </a:solidFill>
                  </a:rPr>
                  <a:t>Attachment</a:t>
                </a:r>
                <a:endParaRPr lang="en-US" sz="2400" b="1" dirty="0">
                  <a:solidFill>
                    <a:schemeClr val="tx1"/>
                  </a:solidFill>
                </a:endParaRPr>
              </a:p>
            </p:txBody>
          </p:sp>
          <p:sp>
            <p:nvSpPr>
              <p:cNvPr id="13" name="Rounded Rectangle 12"/>
              <p:cNvSpPr/>
              <p:nvPr/>
            </p:nvSpPr>
            <p:spPr>
              <a:xfrm>
                <a:off x="3640667" y="6011332"/>
                <a:ext cx="1828799" cy="48758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b="1" dirty="0" smtClean="0">
                    <a:solidFill>
                      <a:schemeClr val="tx1"/>
                    </a:solidFill>
                  </a:rPr>
                  <a:t>Bond</a:t>
                </a:r>
                <a:endParaRPr lang="en-US" sz="2400" b="1" dirty="0">
                  <a:solidFill>
                    <a:schemeClr val="tx1"/>
                  </a:solidFill>
                </a:endParaRPr>
              </a:p>
            </p:txBody>
          </p:sp>
        </p:grpSp>
        <p:sp>
          <p:nvSpPr>
            <p:cNvPr id="6" name="TextBox 5"/>
            <p:cNvSpPr txBox="1"/>
            <p:nvPr/>
          </p:nvSpPr>
          <p:spPr>
            <a:xfrm>
              <a:off x="1032936" y="4524688"/>
              <a:ext cx="1320800" cy="413629"/>
            </a:xfrm>
            <a:prstGeom prst="rect">
              <a:avLst/>
            </a:prstGeom>
            <a:noFill/>
          </p:spPr>
          <p:txBody>
            <a:bodyPr wrap="square" rtlCol="0">
              <a:spAutoFit/>
            </a:bodyPr>
            <a:lstStyle/>
            <a:p>
              <a:pPr algn="r"/>
              <a:r>
                <a:rPr lang="en-US" sz="2600" b="1" dirty="0" smtClean="0">
                  <a:latin typeface="+mj-lt"/>
                </a:rPr>
                <a:t>CRISIS</a:t>
              </a:r>
              <a:endParaRPr lang="en-US" sz="2600" b="1" dirty="0">
                <a:latin typeface="+mj-lt"/>
              </a:endParaRPr>
            </a:p>
          </p:txBody>
        </p:sp>
        <p:sp>
          <p:nvSpPr>
            <p:cNvPr id="7" name="TextBox 6"/>
            <p:cNvSpPr txBox="1"/>
            <p:nvPr/>
          </p:nvSpPr>
          <p:spPr>
            <a:xfrm>
              <a:off x="6773347" y="4524688"/>
              <a:ext cx="1744133" cy="413629"/>
            </a:xfrm>
            <a:prstGeom prst="rect">
              <a:avLst/>
            </a:prstGeom>
            <a:noFill/>
          </p:spPr>
          <p:txBody>
            <a:bodyPr wrap="square" rtlCol="0">
              <a:spAutoFit/>
            </a:bodyPr>
            <a:lstStyle/>
            <a:p>
              <a:r>
                <a:rPr lang="en-US" sz="2600" b="1" dirty="0" smtClean="0">
                  <a:latin typeface="+mj-lt"/>
                </a:rPr>
                <a:t>STABILITY</a:t>
              </a:r>
              <a:endParaRPr lang="en-US" sz="2600" b="1" dirty="0">
                <a:latin typeface="+mj-lt"/>
              </a:endParaRPr>
            </a:p>
          </p:txBody>
        </p:sp>
      </p:grpSp>
    </p:spTree>
    <p:extLst>
      <p:ext uri="{BB962C8B-B14F-4D97-AF65-F5344CB8AC3E}">
        <p14:creationId xmlns:p14="http://schemas.microsoft.com/office/powerpoint/2010/main" val="38316472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solidFill>
                  <a:srgbClr val="3399FF"/>
                </a:solidFill>
              </a:rPr>
              <a:t>Child development</a:t>
            </a:r>
            <a:endParaRPr lang="en-AU" dirty="0">
              <a:solidFill>
                <a:srgbClr val="3399FF"/>
              </a:solidFill>
            </a:endParaRPr>
          </a:p>
        </p:txBody>
      </p:sp>
    </p:spTree>
    <p:extLst>
      <p:ext uri="{BB962C8B-B14F-4D97-AF65-F5344CB8AC3E}">
        <p14:creationId xmlns:p14="http://schemas.microsoft.com/office/powerpoint/2010/main" val="3099746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GB" dirty="0"/>
              <a:t>Child Development</a:t>
            </a:r>
            <a:endParaRPr lang="en-US" altLang="en-US" dirty="0" smtClean="0"/>
          </a:p>
        </p:txBody>
      </p:sp>
      <p:sp>
        <p:nvSpPr>
          <p:cNvPr id="3075" name="Content Placeholder 2"/>
          <p:cNvSpPr>
            <a:spLocks noGrp="1"/>
          </p:cNvSpPr>
          <p:nvPr>
            <p:ph idx="1"/>
          </p:nvPr>
        </p:nvSpPr>
        <p:spPr/>
        <p:txBody>
          <a:bodyPr/>
          <a:lstStyle/>
          <a:p>
            <a:pPr>
              <a:spcBef>
                <a:spcPts val="300"/>
              </a:spcBef>
              <a:buFont typeface="Arial" panose="020B0604020202020204" pitchFamily="34" charset="0"/>
              <a:buChar char="•"/>
            </a:pPr>
            <a:r>
              <a:rPr lang="en-GB" dirty="0"/>
              <a:t>Child development is gaining of skills in all aspects of child’s </a:t>
            </a:r>
            <a:r>
              <a:rPr lang="en-GB" dirty="0" smtClean="0"/>
              <a:t>life.</a:t>
            </a:r>
            <a:endParaRPr lang="en-GB" dirty="0"/>
          </a:p>
          <a:p>
            <a:pPr>
              <a:spcBef>
                <a:spcPts val="300"/>
              </a:spcBef>
              <a:buFont typeface="Arial" panose="020B0604020202020204" pitchFamily="34" charset="0"/>
              <a:buChar char="•"/>
            </a:pPr>
            <a:r>
              <a:rPr lang="en-GB" dirty="0"/>
              <a:t>Different domains / aspects of </a:t>
            </a:r>
            <a:r>
              <a:rPr lang="en-GB" dirty="0" smtClean="0"/>
              <a:t>development</a:t>
            </a:r>
            <a:r>
              <a:rPr lang="en-GB" dirty="0"/>
              <a:t>: </a:t>
            </a:r>
          </a:p>
          <a:p>
            <a:pPr marL="896938" lvl="1" indent="-547688">
              <a:spcBef>
                <a:spcPts val="300"/>
              </a:spcBef>
              <a:buFont typeface="Arial" panose="020B0604020202020204" pitchFamily="34" charset="0"/>
              <a:buChar char="•"/>
            </a:pPr>
            <a:r>
              <a:rPr lang="en-GB" dirty="0"/>
              <a:t>Physical development </a:t>
            </a:r>
          </a:p>
          <a:p>
            <a:pPr marL="896938" lvl="1" indent="-547688">
              <a:spcBef>
                <a:spcPts val="300"/>
              </a:spcBef>
              <a:buFont typeface="Arial" panose="020B0604020202020204" pitchFamily="34" charset="0"/>
              <a:buChar char="•"/>
            </a:pPr>
            <a:r>
              <a:rPr lang="en-GB" dirty="0"/>
              <a:t>Social &amp; emotional development</a:t>
            </a:r>
          </a:p>
          <a:p>
            <a:pPr marL="896938" lvl="1" indent="-547688">
              <a:spcBef>
                <a:spcPts val="300"/>
              </a:spcBef>
              <a:buFont typeface="Arial" panose="020B0604020202020204" pitchFamily="34" charset="0"/>
              <a:buChar char="•"/>
            </a:pPr>
            <a:r>
              <a:rPr lang="en-GB" dirty="0"/>
              <a:t>Cognitive – intellectual, communication &amp; speech</a:t>
            </a:r>
          </a:p>
          <a:p>
            <a:pPr marL="349250" lvl="1" indent="0">
              <a:lnSpc>
                <a:spcPct val="90000"/>
              </a:lnSpc>
              <a:spcBef>
                <a:spcPts val="300"/>
              </a:spcBef>
              <a:buNone/>
            </a:pPr>
            <a:endParaRPr lang="en-GB" dirty="0"/>
          </a:p>
        </p:txBody>
      </p:sp>
      <p:grpSp>
        <p:nvGrpSpPr>
          <p:cNvPr id="4" name="Group 3"/>
          <p:cNvGrpSpPr/>
          <p:nvPr/>
        </p:nvGrpSpPr>
        <p:grpSpPr>
          <a:xfrm>
            <a:off x="5035112" y="4187680"/>
            <a:ext cx="3778869" cy="1727721"/>
            <a:chOff x="3170770" y="3937316"/>
            <a:chExt cx="5561347" cy="2628582"/>
          </a:xfrm>
        </p:grpSpPr>
        <p:pic>
          <p:nvPicPr>
            <p:cNvPr id="5" name="Picture 4" descr="Screen shot 2012-10-05 at 14.05.53.png"/>
            <p:cNvPicPr>
              <a:picLocks noChangeAspect="1"/>
            </p:cNvPicPr>
            <p:nvPr/>
          </p:nvPicPr>
          <p:blipFill rotWithShape="1">
            <a:blip r:embed="rId3">
              <a:alphaModFix/>
              <a:extLst>
                <a:ext uri="{28A0092B-C50C-407E-A947-70E740481C1C}">
                  <a14:useLocalDpi xmlns:a14="http://schemas.microsoft.com/office/drawing/2010/main" val="0"/>
                </a:ext>
              </a:extLst>
            </a:blip>
            <a:srcRect l="560" r="3485" b="4862"/>
            <a:stretch/>
          </p:blipFill>
          <p:spPr>
            <a:xfrm>
              <a:off x="3170770" y="4111192"/>
              <a:ext cx="5561347" cy="2454706"/>
            </a:xfrm>
            <a:prstGeom prst="rect">
              <a:avLst/>
            </a:prstGeom>
          </p:spPr>
        </p:pic>
        <p:sp>
          <p:nvSpPr>
            <p:cNvPr id="6" name="Right Triangle 5"/>
            <p:cNvSpPr/>
            <p:nvPr/>
          </p:nvSpPr>
          <p:spPr>
            <a:xfrm rot="5400000">
              <a:off x="4064315" y="3048316"/>
              <a:ext cx="2175617" cy="3953618"/>
            </a:xfrm>
            <a:prstGeom prst="rtTriangle">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11525824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Template PP_New [Compatibility Mode]" id="{3DFC64AD-ED0C-4220-B078-BDB91D006E57}" vid="{16F07DD1-2666-45B3-8D13-22B67B7A8F7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PP_New</Template>
  <TotalTime>222</TotalTime>
  <Words>4677</Words>
  <Application>Microsoft Office PowerPoint</Application>
  <PresentationFormat>On-screen Show (4:3)</PresentationFormat>
  <Paragraphs>316</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Default Design</vt:lpstr>
      <vt:lpstr>Session 2 – Child Development &amp; Emergencies</vt:lpstr>
      <vt:lpstr>Learning Outcomes – Session 2</vt:lpstr>
      <vt:lpstr>Seed flower stretch</vt:lpstr>
      <vt:lpstr>Defining key terms</vt:lpstr>
      <vt:lpstr>Risk &amp; protection</vt:lpstr>
      <vt:lpstr>Resilience &amp; vulnerability</vt:lpstr>
      <vt:lpstr>Attachment</vt:lpstr>
      <vt:lpstr>Child development</vt:lpstr>
      <vt:lpstr>Child Development</vt:lpstr>
      <vt:lpstr>Adolescence</vt:lpstr>
      <vt:lpstr>Some principles in child development relevant to CF Spaces</vt:lpstr>
      <vt:lpstr>Spheres of protection that enable child to achieve full development potential</vt:lpstr>
      <vt:lpstr>Protecting child development activity</vt:lpstr>
      <vt:lpstr>Wrap up on child development</vt:lpstr>
      <vt:lpstr>Impact of emergencies on communities &amp; children</vt:lpstr>
      <vt:lpstr>Emergencies</vt:lpstr>
      <vt:lpstr>Activity: </vt:lpstr>
      <vt:lpstr>Some impacts of emergencies on the community - negative</vt:lpstr>
      <vt:lpstr>Impact of emergencies on the community - positive</vt:lpstr>
      <vt:lpstr>Impact of emergencies on children</vt:lpstr>
      <vt:lpstr>Impact of emergencies on child development</vt:lpstr>
      <vt:lpstr>Ages and stages of development</vt:lpstr>
      <vt:lpstr>Impact of emergencies &amp; supports for children at different stages of their development</vt:lpstr>
      <vt:lpstr>PowerPoint Presentation</vt:lpstr>
      <vt:lpstr>Support to address adversity</vt:lpstr>
      <vt:lpstr>Key points</vt:lpstr>
      <vt:lpstr>Key points…</vt:lpstr>
      <vt:lpstr>Key resources</vt:lpstr>
      <vt:lpstr>Key resources</vt:lpstr>
      <vt:lpstr>PowerPoint Presentation</vt:lpstr>
    </vt:vector>
  </TitlesOfParts>
  <Company>Department of Human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NAME OF SESSION)</dc:title>
  <dc:creator>Jo-anne McMahon</dc:creator>
  <cp:lastModifiedBy>Nats</cp:lastModifiedBy>
  <cp:revision>19</cp:revision>
  <dcterms:created xsi:type="dcterms:W3CDTF">2013-11-25T00:49:27Z</dcterms:created>
  <dcterms:modified xsi:type="dcterms:W3CDTF">2014-01-07T01:43:17Z</dcterms:modified>
</cp:coreProperties>
</file>