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D46EC-BAA9-4DF9-B387-D88513A47044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AD6C6-3D65-4D20-97F5-A9B3A0967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165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52800-574A-4DE3-BAEE-BD2709622C6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186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913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74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90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908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34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716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1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52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7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002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83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1E8B-9650-4B96-9C0A-C7F0A9ECB22E}" type="datetimeFigureOut">
              <a:rPr lang="en-GB" smtClean="0"/>
              <a:t>17/07/2014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436BA-DC6F-4D3E-9058-19CCC1DB0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05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ink\Desktop\mil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498" y="188640"/>
            <a:ext cx="3321117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6512" y="5904656"/>
            <a:ext cx="9252520" cy="980728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36512" y="1718717"/>
            <a:ext cx="5400600" cy="45719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89409" y="2852936"/>
            <a:ext cx="807102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5400" b="1" smtClean="0"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Who wants to be </a:t>
            </a:r>
          </a:p>
          <a:p>
            <a:pPr lvl="0"/>
            <a:r>
              <a:rPr lang="en-US" sz="5400" b="1" smtClean="0"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…</a:t>
            </a:r>
            <a:endParaRPr lang="en-GB" sz="5400" b="1">
              <a:latin typeface="Arial Black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n-GB" sz="3200">
              <a:latin typeface="Arial Black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990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ink\Desktop\mi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8640"/>
            <a:ext cx="22383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6512" y="5904656"/>
            <a:ext cx="9252520" cy="980728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36512" y="1718717"/>
            <a:ext cx="6840760" cy="45719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38144" y="2564904"/>
            <a:ext cx="80710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Provider of last resort. What does it mean in general and what does it entail for an IMO?</a:t>
            </a:r>
            <a:endParaRPr lang="en-GB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endParaRPr lang="en-GB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22" y="476672"/>
            <a:ext cx="6662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6600" b="1" dirty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</a:t>
            </a:r>
            <a:r>
              <a:rPr lang="en-US" sz="66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out of 9</a:t>
            </a:r>
            <a:endParaRPr lang="en-GB" sz="3200" b="1" dirty="0">
              <a:solidFill>
                <a:srgbClr val="2B4C7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818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ink\Desktop\mi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8640"/>
            <a:ext cx="22383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6512" y="5904656"/>
            <a:ext cx="9252520" cy="980728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36512" y="1718717"/>
            <a:ext cx="6840760" cy="45719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4236" y="1916832"/>
            <a:ext cx="8071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</a:t>
            </a:r>
            <a:r>
              <a:rPr lang="en-GB"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is the difference between </a:t>
            </a:r>
            <a: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 </a:t>
            </a:r>
            <a:r>
              <a:rPr lang="en-GB"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sector and a cluster?</a:t>
            </a:r>
          </a:p>
          <a:p>
            <a:pPr algn="ctr"/>
            <a:endParaRPr lang="en-GB" sz="32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476672"/>
            <a:ext cx="6662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66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 </a:t>
            </a:r>
            <a:r>
              <a:rPr lang="en-US" sz="32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out of </a:t>
            </a:r>
            <a:r>
              <a:rPr lang="en-US" sz="3200" b="1" dirty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</a:t>
            </a:r>
            <a:endParaRPr lang="en-GB" sz="3200" b="1" dirty="0">
              <a:solidFill>
                <a:srgbClr val="2B4C7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3068960"/>
            <a:ext cx="874846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Clusters are formally activated through the IASC, sectors aren’t. </a:t>
            </a:r>
          </a:p>
          <a:p>
            <a:pPr marL="457200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Lead agencies sign responsible as ‘provider of last resort’ within a cluster, within sectors this concept does not exist.</a:t>
            </a:r>
          </a:p>
          <a:p>
            <a:pPr marL="457200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term “sectors” are </a:t>
            </a:r>
            <a:r>
              <a:rPr lang="en-GB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often used </a:t>
            </a: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for </a:t>
            </a:r>
            <a:r>
              <a:rPr lang="en-GB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refugee </a:t>
            </a: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settings or </a:t>
            </a:r>
            <a:r>
              <a:rPr lang="en-GB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where </a:t>
            </a: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there is a “de-facto” cluster, but which is not authorized by the </a:t>
            </a:r>
            <a:r>
              <a:rPr lang="en-GB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government </a:t>
            </a:r>
            <a:endParaRPr lang="en-GB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Sector, cluster .. who cares - there is no difference! </a:t>
            </a:r>
          </a:p>
          <a:p>
            <a:pPr algn="ctr">
              <a:lnSpc>
                <a:spcPct val="150000"/>
              </a:lnSpc>
            </a:pPr>
            <a:endParaRPr lang="en-GB" sz="32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313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ink\Desktop\mi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8640"/>
            <a:ext cx="22383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6512" y="5904656"/>
            <a:ext cx="9252520" cy="980728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36512" y="1718717"/>
            <a:ext cx="6840760" cy="45719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81308" y="2185798"/>
            <a:ext cx="80710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Which </a:t>
            </a:r>
            <a:r>
              <a:rPr lang="en-GB"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of the following is NOT OCHA’s responsibility in an emergency in information management at country level?</a:t>
            </a:r>
          </a:p>
          <a:p>
            <a:pPr algn="ctr"/>
            <a:endParaRPr lang="en-GB" sz="32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22" y="476672"/>
            <a:ext cx="6662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66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 </a:t>
            </a:r>
            <a:r>
              <a:rPr lang="en-US" sz="32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out of </a:t>
            </a:r>
            <a:r>
              <a:rPr lang="en-US" sz="3200" b="1" dirty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</a:t>
            </a:r>
            <a:endParaRPr lang="en-GB" sz="3200" b="1" dirty="0">
              <a:solidFill>
                <a:srgbClr val="2B4C7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6123" y="3909229"/>
            <a:ext cx="8366208" cy="1938992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457200" indent="-457200" fontAlgn="base"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Situation Reports. </a:t>
            </a:r>
          </a:p>
          <a:p>
            <a:pPr marL="457200" indent="-457200" fontAlgn="base"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 disaster-specific website.</a:t>
            </a:r>
          </a:p>
          <a:p>
            <a:pPr marL="457200" indent="-457200" fontAlgn="base"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Advocacy for data and information-sharing.</a:t>
            </a:r>
          </a:p>
          <a:p>
            <a:pPr marL="457200" indent="-457200" fontAlgn="base"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maintenance of common datasets. </a:t>
            </a:r>
          </a:p>
          <a:p>
            <a:pPr marL="457200" indent="-457200" fontAlgn="base"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Dissemination of inter-cluster information. </a:t>
            </a:r>
          </a:p>
          <a:p>
            <a:pPr marL="457200" indent="-457200" fontAlgn="base"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Providing cluster-specific needs/gaps analysis. </a:t>
            </a:r>
          </a:p>
          <a:p>
            <a:pPr marL="457200" indent="-457200" fontAlgn="base"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good old 3W.</a:t>
            </a:r>
          </a:p>
        </p:txBody>
      </p:sp>
    </p:spTree>
    <p:extLst>
      <p:ext uri="{BB962C8B-B14F-4D97-AF65-F5344CB8AC3E}">
        <p14:creationId xmlns:p14="http://schemas.microsoft.com/office/powerpoint/2010/main" val="55643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ink\Desktop\mi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8640"/>
            <a:ext cx="22383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6512" y="5904656"/>
            <a:ext cx="9252520" cy="980728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36512" y="1718717"/>
            <a:ext cx="6840760" cy="45719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4236" y="2132856"/>
            <a:ext cx="8071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How </a:t>
            </a:r>
            <a:r>
              <a:rPr lang="en-GB"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many days after the crisis event should the Strategic Response Plan be ready in a sudden-onset emergency?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6122" y="476672"/>
            <a:ext cx="6662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66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 </a:t>
            </a:r>
            <a:r>
              <a:rPr lang="en-US" sz="32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out of </a:t>
            </a:r>
            <a:r>
              <a:rPr lang="en-US" sz="3200" b="1" dirty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</a:t>
            </a:r>
            <a:endParaRPr lang="en-GB" sz="3200" b="1" dirty="0">
              <a:solidFill>
                <a:srgbClr val="2B4C7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6636" y="4132237"/>
            <a:ext cx="80710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fontAlgn="base">
              <a:buFont typeface="+mj-lt"/>
              <a:buAutoNum type="alphaUcPeriod"/>
            </a:pPr>
            <a:r>
              <a:rPr lang="en-GB" sz="28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After 5 days.</a:t>
            </a:r>
          </a:p>
          <a:p>
            <a:pPr marL="514350" indent="-514350" fontAlgn="base">
              <a:buFont typeface="+mj-lt"/>
              <a:buAutoNum type="alphaUcPeriod"/>
            </a:pPr>
            <a:r>
              <a:rPr lang="en-GB" sz="28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After 2 weeks.</a:t>
            </a:r>
          </a:p>
          <a:p>
            <a:pPr marL="514350" indent="-514350" fontAlgn="base">
              <a:buFont typeface="+mj-lt"/>
              <a:buAutoNum type="alphaUcPeriod"/>
            </a:pPr>
            <a:r>
              <a:rPr lang="en-GB" sz="28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After 30 days. </a:t>
            </a:r>
          </a:p>
        </p:txBody>
      </p:sp>
    </p:spTree>
    <p:extLst>
      <p:ext uri="{BB962C8B-B14F-4D97-AF65-F5344CB8AC3E}">
        <p14:creationId xmlns:p14="http://schemas.microsoft.com/office/powerpoint/2010/main" val="55643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ink\Desktop\mi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8640"/>
            <a:ext cx="22383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6512" y="5904656"/>
            <a:ext cx="9252520" cy="980728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36512" y="1718717"/>
            <a:ext cx="6840760" cy="45719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4236" y="2154331"/>
            <a:ext cx="80710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</a:t>
            </a:r>
            <a:r>
              <a:rPr lang="en-GB"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are the main functions of an </a:t>
            </a:r>
            <a: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inter-cluster </a:t>
            </a:r>
            <a:r>
              <a:rPr lang="en-GB"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coordination group</a:t>
            </a:r>
            <a: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?</a:t>
            </a:r>
            <a:endParaRPr lang="en-GB" sz="32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22" y="476672"/>
            <a:ext cx="6662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66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 </a:t>
            </a:r>
            <a:r>
              <a:rPr lang="en-US" sz="32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out of </a:t>
            </a:r>
            <a:r>
              <a:rPr lang="en-US" sz="3200" b="1" dirty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</a:t>
            </a:r>
            <a:endParaRPr lang="en-GB" sz="3200" b="1" dirty="0">
              <a:solidFill>
                <a:srgbClr val="2B4C7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122" y="3568367"/>
            <a:ext cx="868449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Coordination of day-to-day operational issues that impact all </a:t>
            </a:r>
            <a:r>
              <a:rPr lang="en-GB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Clusters</a:t>
            </a:r>
            <a:endParaRPr lang="en-GB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indent="-457200">
              <a:buFont typeface="+mj-lt"/>
              <a:buAutoNum type="alphaUcPeriod"/>
            </a:pPr>
            <a:r>
              <a:rPr lang="en-GB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Integrate </a:t>
            </a: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cross-cutting issues into individual Cluster strategies and mainstream individual Cluster requirements into the strategies of other </a:t>
            </a:r>
            <a:r>
              <a:rPr lang="en-GB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Clusters</a:t>
            </a:r>
            <a:endParaRPr lang="en-GB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indent="-457200">
              <a:buFont typeface="+mj-lt"/>
              <a:buAutoNum type="alphaUcPeriod"/>
            </a:pPr>
            <a:r>
              <a:rPr lang="en-GB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Advocate with the HC on strategic issues that affect all Clusters and inform the agenda of the Humanitarian Country Team. </a:t>
            </a:r>
          </a:p>
        </p:txBody>
      </p:sp>
    </p:spTree>
    <p:extLst>
      <p:ext uri="{BB962C8B-B14F-4D97-AF65-F5344CB8AC3E}">
        <p14:creationId xmlns:p14="http://schemas.microsoft.com/office/powerpoint/2010/main" val="55643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ink\Desktop\mi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8640"/>
            <a:ext cx="22383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6512" y="5904656"/>
            <a:ext cx="9252520" cy="980728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36512" y="1718717"/>
            <a:ext cx="6840760" cy="45719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67544" y="2276872"/>
            <a:ext cx="80710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What </a:t>
            </a:r>
            <a:r>
              <a:rPr lang="en-GB"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is the beauty of Cluster Coordination Performance Monitoring?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6122" y="476672"/>
            <a:ext cx="6662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66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 </a:t>
            </a:r>
            <a:r>
              <a:rPr lang="en-US" sz="32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out of </a:t>
            </a:r>
            <a:r>
              <a:rPr lang="en-US" sz="3200" b="1" dirty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</a:t>
            </a:r>
            <a:endParaRPr lang="en-GB" sz="3200" b="1" dirty="0">
              <a:solidFill>
                <a:srgbClr val="2B4C7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9944" y="3722256"/>
            <a:ext cx="80710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GB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Partners get reminded of the six core functions of a cluster. </a:t>
            </a:r>
          </a:p>
          <a:p>
            <a:pPr marL="457200" indent="-457200">
              <a:buFont typeface="+mj-lt"/>
              <a:buAutoNum type="alphaUcPeriod"/>
            </a:pPr>
            <a:r>
              <a:rPr lang="en-GB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Cluster Coordinators and Cluster members equally participate in the evaluation of the cluster. </a:t>
            </a:r>
          </a:p>
          <a:p>
            <a:pPr marL="457200" indent="-457200">
              <a:buFont typeface="+mj-lt"/>
              <a:buAutoNum type="alphaUcPeriod"/>
            </a:pPr>
            <a:r>
              <a:rPr lang="en-GB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All clusters (apart from the service delivery clusters) use the same core set of questions. </a:t>
            </a:r>
          </a:p>
          <a:p>
            <a:pPr marL="457200" indent="-457200">
              <a:buFont typeface="+mj-lt"/>
              <a:buAutoNum type="alphaUcPeriod"/>
            </a:pPr>
            <a:r>
              <a:rPr lang="en-GB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It’s acronym - CCPM!  </a:t>
            </a:r>
            <a:endParaRPr lang="en-GB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643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ink\Desktop\mi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8640"/>
            <a:ext cx="22383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6512" y="5904656"/>
            <a:ext cx="9252520" cy="980728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36512" y="1718717"/>
            <a:ext cx="6840760" cy="45719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4236" y="3239105"/>
            <a:ext cx="8071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How </a:t>
            </a:r>
            <a:r>
              <a:rPr lang="en-GB"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many TA Protocols exist - can you name them?</a:t>
            </a:r>
          </a:p>
          <a:p>
            <a:pPr algn="ctr"/>
            <a:endParaRPr lang="en-GB" sz="32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22" y="476672"/>
            <a:ext cx="6662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66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 </a:t>
            </a:r>
            <a:r>
              <a:rPr lang="en-US" sz="32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out of </a:t>
            </a:r>
            <a:r>
              <a:rPr lang="en-US" sz="3200" b="1" dirty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</a:t>
            </a:r>
            <a:endParaRPr lang="en-GB" sz="3200" b="1" dirty="0">
              <a:solidFill>
                <a:srgbClr val="2B4C7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643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ink\Desktop\mi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8640"/>
            <a:ext cx="22383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6512" y="5904656"/>
            <a:ext cx="9252520" cy="980728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36512" y="1718717"/>
            <a:ext cx="6840760" cy="45719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4236" y="3239105"/>
            <a:ext cx="80710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Imagine UNICEF is leading the Protection Cluster. How does this change your roles and responsibilities as IMO?</a:t>
            </a:r>
            <a:endParaRPr lang="en-GB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endParaRPr lang="en-GB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22" y="476672"/>
            <a:ext cx="6662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6600" b="1" dirty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7</a:t>
            </a:r>
            <a:r>
              <a:rPr lang="en-US" sz="66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out of </a:t>
            </a:r>
            <a:r>
              <a:rPr lang="en-US" sz="3200" b="1" dirty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</a:t>
            </a:r>
            <a:endParaRPr lang="en-GB" sz="3200" b="1" dirty="0">
              <a:solidFill>
                <a:srgbClr val="2B4C7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659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link\Desktop\mi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8640"/>
            <a:ext cx="22383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6512" y="5904656"/>
            <a:ext cx="9252520" cy="980728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36512" y="1718717"/>
            <a:ext cx="6840760" cy="45719"/>
          </a:xfrm>
          <a:prstGeom prst="rect">
            <a:avLst/>
          </a:prstGeom>
          <a:solidFill>
            <a:srgbClr val="2B4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38145" y="2227945"/>
            <a:ext cx="80710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 have several NGOs working in more than one cluster. How can you assist to reduce time and resources spent on providing information to the cluster system?</a:t>
            </a:r>
            <a:endParaRPr lang="en-GB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endParaRPr lang="en-GB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122" y="476672"/>
            <a:ext cx="66621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66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8 </a:t>
            </a:r>
            <a:r>
              <a:rPr lang="en-US" sz="3200" b="1" dirty="0" smtClean="0">
                <a:solidFill>
                  <a:srgbClr val="2B4C7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out of 9</a:t>
            </a:r>
            <a:endParaRPr lang="en-GB" sz="3200" b="1" dirty="0">
              <a:solidFill>
                <a:srgbClr val="2B4C73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251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398</Words>
  <Application>Microsoft Office PowerPoint</Application>
  <PresentationFormat>On-screen Show (4:3)</PresentationFormat>
  <Paragraphs>42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OCHA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Yaelle Link</dc:creator>
  <cp:lastModifiedBy>Alexandra Barbara Krause</cp:lastModifiedBy>
  <cp:revision>10</cp:revision>
  <dcterms:created xsi:type="dcterms:W3CDTF">2014-07-16T13:47:23Z</dcterms:created>
  <dcterms:modified xsi:type="dcterms:W3CDTF">2014-07-17T07:26:29Z</dcterms:modified>
</cp:coreProperties>
</file>