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60" r:id="rId5"/>
    <p:sldId id="261" r:id="rId6"/>
    <p:sldId id="259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>
      <p:cViewPr varScale="1">
        <p:scale>
          <a:sx n="88" d="100"/>
          <a:sy n="8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B\Desktop\PCode%20of%20CAR\CAR%20Working%20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bellotti:Documents:CP/EC%20IM%20training%20July%202014:Day%203%20Materials:data%20viz%20lab:SMB%20viz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bellotti:Documents:CP/EC%20IM%20training%20July%202014:Day%203%20Materials:data%20viz%20lab:SMB%20viz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Response</a:t>
            </a:r>
            <a:r>
              <a:rPr lang="en-US" baseline="0" dirty="0" smtClean="0"/>
              <a:t> Activities and Achievement by</a:t>
            </a:r>
            <a:r>
              <a:rPr lang="en-US" dirty="0" smtClean="0"/>
              <a:t> </a:t>
            </a:r>
            <a:r>
              <a:rPr lang="en-US" dirty="0"/>
              <a:t>Education Cluster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9.9409858414978378E-3"/>
          <c:y val="2.71506513521289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795144561687977E-2"/>
          <c:y val="0.1900787401574803"/>
          <c:w val="0.49432522182777072"/>
          <c:h val="0.77662369409706145"/>
        </c:manualLayout>
      </c:layout>
      <c:pieChart>
        <c:varyColors val="1"/>
        <c:ser>
          <c:idx val="0"/>
          <c:order val="0"/>
          <c:tx>
            <c:strRef>
              <c:f>Sheet1!$F$4</c:f>
              <c:strCache>
                <c:ptCount val="1"/>
                <c:pt idx="0">
                  <c:v># of Beneficiaries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Sheet1!$C$5:$C$16</c:f>
              <c:strCache>
                <c:ptCount val="12"/>
                <c:pt idx="0">
                  <c:v>Construction/Rehabilitation of classrooms</c:v>
                </c:pt>
                <c:pt idx="1">
                  <c:v>Construction/Rehabilitation of latrines</c:v>
                </c:pt>
                <c:pt idx="2">
                  <c:v>Distribution of ECD kits</c:v>
                </c:pt>
                <c:pt idx="3">
                  <c:v>Distribution of recreational kits</c:v>
                </c:pt>
                <c:pt idx="4">
                  <c:v>Distribution of student learning materials</c:v>
                </c:pt>
                <c:pt idx="5">
                  <c:v>Distribution of teaching materials</c:v>
                </c:pt>
                <c:pt idx="6">
                  <c:v>Establishment of Temporary Learning Spaces</c:v>
                </c:pt>
                <c:pt idx="7">
                  <c:v>Payment of teacher incentives</c:v>
                </c:pt>
                <c:pt idx="8">
                  <c:v>Psychosocial Support</c:v>
                </c:pt>
                <c:pt idx="9">
                  <c:v>School Feeding</c:v>
                </c:pt>
                <c:pt idx="10">
                  <c:v>Training of education personnel (pedagogy)</c:v>
                </c:pt>
                <c:pt idx="11">
                  <c:v>Training of education personnel (PSS)</c:v>
                </c:pt>
              </c:strCache>
            </c:strRef>
          </c:cat>
          <c:val>
            <c:numRef>
              <c:f>Sheet1!$F$5:$F$16</c:f>
              <c:numCache>
                <c:formatCode>_-* #,##0_-;\-* #,##0_-;_-* "-"??_-;_-@_-</c:formatCode>
                <c:ptCount val="12"/>
                <c:pt idx="0">
                  <c:v>0</c:v>
                </c:pt>
                <c:pt idx="1">
                  <c:v>2100</c:v>
                </c:pt>
                <c:pt idx="2">
                  <c:v>1200</c:v>
                </c:pt>
                <c:pt idx="3">
                  <c:v>3000</c:v>
                </c:pt>
                <c:pt idx="4">
                  <c:v>15800</c:v>
                </c:pt>
                <c:pt idx="5">
                  <c:v>75</c:v>
                </c:pt>
                <c:pt idx="6">
                  <c:v>54500</c:v>
                </c:pt>
                <c:pt idx="7">
                  <c:v>150</c:v>
                </c:pt>
                <c:pt idx="8">
                  <c:v>535</c:v>
                </c:pt>
                <c:pt idx="9">
                  <c:v>4500</c:v>
                </c:pt>
                <c:pt idx="10">
                  <c:v>600</c:v>
                </c:pt>
                <c:pt idx="11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0"/>
      </c:pieChart>
    </c:plotArea>
    <c:legend>
      <c:legendPos val="r"/>
      <c:layout>
        <c:manualLayout>
          <c:xMode val="edge"/>
          <c:yMode val="edge"/>
          <c:x val="0.66796862495504261"/>
          <c:y val="0.20571823928395419"/>
          <c:w val="0.30824129239877301"/>
          <c:h val="0.7751665413244682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'[SMB viz graphs.xlsx]Sheet1'!$A$2</c:f>
              <c:strCache>
                <c:ptCount val="1"/>
                <c:pt idx="0">
                  <c:v>Distribution of Student Learning Materials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innerShdw blurRad="114300">
                  <a:schemeClr val="accent2"/>
                </a:innerShdw>
              </a:effectLst>
            </c:spPr>
          </c:dPt>
          <c:cat>
            <c:strRef>
              <c:f>'[SMB viz graphs.xlsx]Sheet1'!$B$1:$C$1</c:f>
              <c:strCache>
                <c:ptCount val="2"/>
                <c:pt idx="0">
                  <c:v>Total Beneficiaries Targeted by SRP</c:v>
                </c:pt>
                <c:pt idx="1">
                  <c:v>Total Beneficiaries Reached</c:v>
                </c:pt>
              </c:strCache>
            </c:strRef>
          </c:cat>
          <c:val>
            <c:numRef>
              <c:f>'[SMB viz graphs.xlsx]Sheet1'!$B$2:$C$2</c:f>
              <c:numCache>
                <c:formatCode>#,##0</c:formatCode>
                <c:ptCount val="2"/>
                <c:pt idx="0">
                  <c:v>500000</c:v>
                </c:pt>
                <c:pt idx="1">
                  <c:v>15800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87581084603802"/>
          <c:y val="2.272726594868E-3"/>
          <c:w val="0.43824837830792301"/>
          <c:h val="0.80075763518323895"/>
        </c:manualLayout>
      </c:layout>
      <c:pieChart>
        <c:varyColors val="1"/>
        <c:ser>
          <c:idx val="0"/>
          <c:order val="0"/>
          <c:tx>
            <c:strRef>
              <c:f>Sheet1!$A$5</c:f>
              <c:strCache>
                <c:ptCount val="1"/>
                <c:pt idx="0">
                  <c:v>Distribution of Teaching Materials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noFill/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innerShdw blurRad="114300">
                  <a:schemeClr val="accent2"/>
                </a:innerShdw>
              </a:effectLst>
            </c:spPr>
          </c:dPt>
          <c:cat>
            <c:strRef>
              <c:f>Sheet1!$B$4:$C$4</c:f>
              <c:strCache>
                <c:ptCount val="2"/>
                <c:pt idx="0">
                  <c:v>Total Beneficiaries Targeted by SRP</c:v>
                </c:pt>
                <c:pt idx="1">
                  <c:v>Total Beneficiaries Reached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 formatCode="#,##0">
                  <c:v>10000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2A9F-BF9A-4320-9484-2BCE6046D07E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ECABE-813B-4871-900B-870001405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8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Targeted by SRP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Reached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of Student Learning Materials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500,000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15,800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Targeted by SRP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Reached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of Teaching Materials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10,000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27D0-8B1C-A142-80FE-EBA09DEFF2F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Targeted by SRP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Reached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of Student Learning Materials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500,000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15,800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Targeted by SRP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Beneficiaries Reached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of Teaching Materials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10,000</a:t>
            </a:r>
            <a:r>
              <a:rPr dirty="0" smtClean="0"/>
              <a:t> </a:t>
            </a:r>
            <a:r>
              <a:rPr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327D0-8B1C-A142-80FE-EBA09DEFF2F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4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6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55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0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3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0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2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2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7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3C18-8A4C-4316-A210-E26D80ED6A0A}" type="datetimeFigureOut">
              <a:rPr lang="en-GB" smtClean="0"/>
              <a:t>17/07/2014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D16-598D-42CE-B407-C492A7E47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EDUCATION CLUSTER </a:t>
            </a:r>
            <a:br>
              <a:rPr lang="en-GB" dirty="0" smtClean="0"/>
            </a:br>
            <a:r>
              <a:rPr lang="en-GB" sz="2800" dirty="0" err="1" smtClean="0"/>
              <a:t>Niangoma</a:t>
            </a:r>
            <a:endParaRPr lang="en-GB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0152" y="5892204"/>
            <a:ext cx="288032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i="1" dirty="0" smtClean="0"/>
              <a:t>Prepared by Group 4</a:t>
            </a:r>
            <a:endParaRPr lang="en-GB" sz="2400" i="1" dirty="0"/>
          </a:p>
        </p:txBody>
      </p:sp>
      <p:pic>
        <p:nvPicPr>
          <p:cNvPr id="5" name="Picture 4" descr="Global_Education_CMY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050" y="0"/>
            <a:ext cx="22669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SB\Desktop\PCode of CAR\IDP P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56"/>
            <a:ext cx="9144000" cy="64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lobal_Education_CMY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050" y="0"/>
            <a:ext cx="22669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91876"/>
              </p:ext>
            </p:extLst>
          </p:nvPr>
        </p:nvGraphicFramePr>
        <p:xfrm>
          <a:off x="467543" y="1124744"/>
          <a:ext cx="8272016" cy="309634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888433"/>
                <a:gridCol w="1368152"/>
                <a:gridCol w="1008112"/>
                <a:gridCol w="1152128"/>
                <a:gridCol w="855191"/>
              </a:tblGrid>
              <a:tr h="61926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Indicators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Unit of Measurement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Target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Achievement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Gap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92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# of learning spaces established in affected areas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# of classrooms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 dirty="0">
                          <a:effectLst/>
                        </a:rPr>
                        <a:t>1,000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545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455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92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# of teachers trained on PSS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# of teachers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 dirty="0">
                          <a:effectLst/>
                        </a:rPr>
                        <a:t>10,000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250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9,750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92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# of students provided with learning materials (M/F)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# of students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>
                          <a:effectLst/>
                        </a:rPr>
                        <a:t>500,000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20000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480,000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926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# of teachers provided with teaching and learning materials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# of teachers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u="none" strike="noStrike">
                          <a:effectLst/>
                        </a:rPr>
                        <a:t>10,000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9,925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19197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</a:rPr>
              <a:t>Education Cluster Indicator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Global_Education_CMY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050" y="0"/>
            <a:ext cx="22669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725911"/>
              </p:ext>
            </p:extLst>
          </p:nvPr>
        </p:nvGraphicFramePr>
        <p:xfrm>
          <a:off x="395536" y="764704"/>
          <a:ext cx="8424935" cy="56886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88432"/>
                <a:gridCol w="2016224"/>
                <a:gridCol w="949460"/>
                <a:gridCol w="1570819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Activities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Unit of </a:t>
                      </a:r>
                      <a:r>
                        <a:rPr lang="en-GB" sz="1600" b="1" u="none" strike="noStrike" dirty="0" smtClean="0">
                          <a:effectLst/>
                        </a:rPr>
                        <a:t>Measurement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Quantity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# of Beneficiaries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Construction/Rehabilitation of classrooms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classrooms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 250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</a:t>
                      </a:r>
                      <a:r>
                        <a:rPr lang="en-GB" sz="1600" u="none" strike="noStrike" dirty="0" smtClean="0">
                          <a:effectLst/>
                        </a:rPr>
                        <a:t>           </a:t>
                      </a:r>
                      <a:r>
                        <a:rPr lang="en-GB" sz="1600" u="none" strike="noStrike" dirty="0">
                          <a:effectLst/>
                        </a:rPr>
                        <a:t>-  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Construction/Rehabilitation of latrines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latrines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126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2,100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Distribution of ECD kits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kits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1,200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414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Distribution of recreational kits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kits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3,000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2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Distribution of student learning materials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kits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15,800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15,800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Distribution of teaching materials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kits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75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61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Establishment of Temporary Learning Spaces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TLS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520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54,500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Payment of teacher incentives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</a:t>
                      </a:r>
                      <a:r>
                        <a:rPr lang="en-GB" sz="1600" u="none" strike="noStrike" dirty="0" smtClean="0">
                          <a:effectLst/>
                        </a:rPr>
                        <a:t>stipend </a:t>
                      </a:r>
                      <a:r>
                        <a:rPr lang="en-GB" sz="1600" u="none" strike="noStrike" dirty="0">
                          <a:effectLst/>
                        </a:rPr>
                        <a:t>package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150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35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Psychosocial Support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awareness sessions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  535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81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School Feeding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# of feeding package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            -  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</a:rPr>
                        <a:t>  4,500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91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Training of education personnel (pedagogy)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# of training sessions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600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Training of education personnel (PSS)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# of training sessions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</a:rPr>
                        <a:t>                  </a:t>
                      </a:r>
                      <a:r>
                        <a:rPr lang="en-GB" sz="1600" u="none" strike="noStrike" dirty="0" smtClean="0">
                          <a:effectLst/>
                        </a:rPr>
                        <a:t>250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9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Beneficiaries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82,710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-3174"/>
            <a:ext cx="9144000" cy="519197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</a:rPr>
              <a:t>Response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of Education Cluster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Global_Education_CMY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7050" y="0"/>
            <a:ext cx="22669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171212"/>
              </p:ext>
            </p:extLst>
          </p:nvPr>
        </p:nvGraphicFramePr>
        <p:xfrm>
          <a:off x="467544" y="836712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-3174"/>
            <a:ext cx="9144000" cy="519197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</a:rPr>
              <a:t>Response</a:t>
            </a:r>
            <a:r>
              <a:rPr lang="en-GB" sz="2800" dirty="0" smtClean="0"/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of Education Cluster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Global_Education_CMY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7050" y="0"/>
            <a:ext cx="22669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B\Desktop\PCode of CAR\TL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lobal_Education_CMY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6416" y="1"/>
            <a:ext cx="827584" cy="3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B\Desktop\PCode of CAR\Teachers Trai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56"/>
            <a:ext cx="9144000" cy="64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lobal_Education_CMY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288" y="1"/>
            <a:ext cx="1979712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2"/>
          <p:cNvGraphicFramePr/>
          <p:nvPr>
            <p:extLst>
              <p:ext uri="{D42A27DB-BD31-4B8C-83A1-F6EECF244321}">
                <p14:modId xmlns:p14="http://schemas.microsoft.com/office/powerpoint/2010/main" val="638139145"/>
              </p:ext>
            </p:extLst>
          </p:nvPr>
        </p:nvGraphicFramePr>
        <p:xfrm>
          <a:off x="0" y="1752600"/>
          <a:ext cx="5590985" cy="453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930400"/>
            <a:ext cx="1270000" cy="127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800" y="2110026"/>
            <a:ext cx="4476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n-US" sz="5000" u="none" strike="noStrike" dirty="0" smtClean="0">
                <a:solidFill>
                  <a:srgbClr val="D16561"/>
                </a:solidFill>
              </a:rPr>
              <a:t>15,800</a:t>
            </a:r>
            <a:endParaRPr lang="en-US" sz="5000" b="0" i="0" u="none" strike="noStrike" dirty="0">
              <a:solidFill>
                <a:srgbClr val="D16561"/>
              </a:solidFill>
              <a:latin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72400" y="2209800"/>
            <a:ext cx="13084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D16561"/>
                </a:solidFill>
              </a:rPr>
              <a:t>students</a:t>
            </a:r>
            <a:r>
              <a:rPr lang="en-US" sz="2500" u="none" strike="noStrike" dirty="0" smtClean="0">
                <a:solidFill>
                  <a:srgbClr val="D16561"/>
                </a:solidFill>
              </a:rPr>
              <a:t> </a:t>
            </a:r>
          </a:p>
          <a:p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6096000" y="3124200"/>
            <a:ext cx="246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500,000 targeted by SRP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72400" y="2438400"/>
            <a:ext cx="123726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D16561"/>
                </a:solidFill>
              </a:rPr>
              <a:t>reached</a:t>
            </a:r>
            <a:endParaRPr lang="en-US" sz="25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3174"/>
            <a:ext cx="9144000" cy="519197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</a:rPr>
              <a:t>Distribution of Student Learning Materials</a:t>
            </a:r>
          </a:p>
        </p:txBody>
      </p:sp>
      <p:pic>
        <p:nvPicPr>
          <p:cNvPr id="14" name="Picture 13" descr="Global_Education_CMYK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2400" y="1"/>
            <a:ext cx="1371600" cy="5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06273464"/>
              </p:ext>
            </p:extLst>
          </p:nvPr>
        </p:nvGraphicFramePr>
        <p:xfrm>
          <a:off x="-1338212" y="1600200"/>
          <a:ext cx="9110612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3372228" y="2133600"/>
            <a:ext cx="4476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n-US" sz="5000" u="none" strike="noStrike" dirty="0" smtClean="0">
                <a:solidFill>
                  <a:srgbClr val="D16561"/>
                </a:solidFill>
              </a:rPr>
              <a:t>75</a:t>
            </a:r>
            <a:endParaRPr lang="en-US" sz="5000" b="0" i="0" u="none" strike="noStrike" dirty="0">
              <a:solidFill>
                <a:srgbClr val="D16561"/>
              </a:solidFill>
              <a:latin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400" y="1930400"/>
            <a:ext cx="1270000" cy="127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6000" y="3124200"/>
            <a:ext cx="2352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0,000 targeted by SRP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2400" y="2438400"/>
            <a:ext cx="123726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D16561"/>
                </a:solidFill>
              </a:rPr>
              <a:t>reached</a:t>
            </a:r>
            <a:endParaRPr lang="en-US" sz="2500" dirty="0"/>
          </a:p>
        </p:txBody>
      </p:sp>
      <p:sp>
        <p:nvSpPr>
          <p:cNvPr id="18" name="Rectangle 17"/>
          <p:cNvSpPr/>
          <p:nvPr/>
        </p:nvSpPr>
        <p:spPr>
          <a:xfrm>
            <a:off x="7772400" y="2189946"/>
            <a:ext cx="129690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u="none" strike="noStrike" dirty="0" smtClean="0">
                <a:solidFill>
                  <a:srgbClr val="D16561"/>
                </a:solidFill>
              </a:rPr>
              <a:t>teachers</a:t>
            </a:r>
          </a:p>
          <a:p>
            <a:endParaRPr lang="en-US" sz="25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3174"/>
            <a:ext cx="9144000" cy="519197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</a:rPr>
              <a:t>Distribution of Teaching Materials</a:t>
            </a:r>
          </a:p>
        </p:txBody>
      </p:sp>
      <p:pic>
        <p:nvPicPr>
          <p:cNvPr id="10" name="Picture 9" descr="Global_Education_CMYK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2400" y="1"/>
            <a:ext cx="1371600" cy="5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310</Words>
  <Application>Microsoft Office PowerPoint</Application>
  <PresentationFormat>On-screen Show (4:3)</PresentationFormat>
  <Paragraphs>99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EDUCATION CLUSTER  Niangoma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CLUSTER  CENTRAL AFRICAN REPUBLIC</dc:title>
  <dc:creator>MSB</dc:creator>
  <cp:lastModifiedBy>MSB</cp:lastModifiedBy>
  <cp:revision>9</cp:revision>
  <dcterms:created xsi:type="dcterms:W3CDTF">2014-07-17T06:36:35Z</dcterms:created>
  <dcterms:modified xsi:type="dcterms:W3CDTF">2014-07-17T08:21:07Z</dcterms:modified>
</cp:coreProperties>
</file>