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222268"/>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71325" autoAdjust="0"/>
  </p:normalViewPr>
  <p:slideViewPr>
    <p:cSldViewPr>
      <p:cViewPr varScale="1">
        <p:scale>
          <a:sx n="34" d="100"/>
          <a:sy n="34" d="100"/>
        </p:scale>
        <p:origin x="-1661"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D65689D-7386-45D0-922B-505162D5FD66}" type="datetimeFigureOut">
              <a:rPr lang="en-AU"/>
              <a:pPr>
                <a:defRPr/>
              </a:pPr>
              <a:t>14/07/2014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A18A5BE-91C7-4B3B-A525-5AD274723AF0}" type="slidenum">
              <a:rPr lang="en-AU" altLang="en-US"/>
              <a:pPr>
                <a:defRPr/>
              </a:pPr>
              <a:t>‹#›</a:t>
            </a:fld>
            <a:endParaRPr lang="en-AU" altLang="en-US"/>
          </a:p>
        </p:txBody>
      </p:sp>
    </p:spTree>
    <p:extLst>
      <p:ext uri="{BB962C8B-B14F-4D97-AF65-F5344CB8AC3E}">
        <p14:creationId xmlns:p14="http://schemas.microsoft.com/office/powerpoint/2010/main" val="106718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Use two photos / images as cover for session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8AD3101-82D6-411C-8C98-5F341D4B3ECF}" type="slidenum">
              <a:rPr lang="en-AU" altLang="en-US" smtClean="0"/>
              <a:pPr/>
              <a:t>1</a:t>
            </a:fld>
            <a:endParaRPr lang="en-AU"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dirty="0" smtClean="0">
                <a:latin typeface="Calibri" charset="0"/>
              </a:rPr>
              <a:t>We</a:t>
            </a:r>
            <a:r>
              <a:rPr lang="en-US" sz="1200" baseline="0" dirty="0" smtClean="0">
                <a:latin typeface="Calibri" charset="0"/>
              </a:rPr>
              <a:t> will discuss four main primary data collection methods: observation, key informant interviews, community/focus group discussions and household interviews/surveys.</a:t>
            </a:r>
          </a:p>
          <a:p>
            <a:pPr marL="171450" indent="-171450">
              <a:buFont typeface="Arial" pitchFamily="34" charset="0"/>
              <a:buChar char="•"/>
            </a:pPr>
            <a:r>
              <a:rPr lang="en-US" sz="1200" baseline="0" dirty="0" smtClean="0">
                <a:latin typeface="Calibri" charset="0"/>
              </a:rPr>
              <a:t>Notice that different methods are typically used for different types of assessments. I</a:t>
            </a:r>
            <a:r>
              <a:rPr lang="en-US" sz="1200" dirty="0" smtClean="0">
                <a:latin typeface="Calibri" charset="0"/>
              </a:rPr>
              <a:t>nitially we need to identify priority sectors for intervention (Flash</a:t>
            </a:r>
            <a:r>
              <a:rPr lang="en-US" sz="1200" baseline="0" dirty="0" smtClean="0">
                <a:latin typeface="Calibri" charset="0"/>
              </a:rPr>
              <a:t> Appeal) and to tell the ‘story’; we need to know: </a:t>
            </a:r>
          </a:p>
          <a:p>
            <a:pPr marL="628650" lvl="1" indent="-171450">
              <a:buFont typeface="Arial" pitchFamily="34" charset="0"/>
              <a:buChar char="•"/>
            </a:pPr>
            <a:r>
              <a:rPr lang="en-US" dirty="0" smtClean="0"/>
              <a:t>What is happening on the ground (baseline and change) – in general and by key sectors</a:t>
            </a:r>
          </a:p>
          <a:p>
            <a:pPr marL="628650" lvl="1" indent="-171450">
              <a:buFont typeface="Arial" pitchFamily="34" charset="0"/>
              <a:buChar char="•"/>
            </a:pPr>
            <a:r>
              <a:rPr lang="en-US" dirty="0" smtClean="0"/>
              <a:t>How are people coping  and what are their priority needs</a:t>
            </a:r>
          </a:p>
          <a:p>
            <a:pPr marL="628650" lvl="1" indent="-171450">
              <a:buFont typeface="Arial" pitchFamily="34" charset="0"/>
              <a:buChar char="•"/>
            </a:pPr>
            <a:r>
              <a:rPr lang="en-US" dirty="0" smtClean="0"/>
              <a:t>Existing and potential risks</a:t>
            </a:r>
          </a:p>
          <a:p>
            <a:pPr marL="171450" lvl="0" indent="-171450">
              <a:buFont typeface="Arial" pitchFamily="34" charset="0"/>
              <a:buChar char="•"/>
            </a:pPr>
            <a:r>
              <a:rPr lang="en-US" dirty="0" smtClean="0"/>
              <a:t>For these initial and rapid assessments</a:t>
            </a:r>
            <a:r>
              <a:rPr lang="en-US" baseline="0" dirty="0" smtClean="0"/>
              <a:t> we can use observations and key informant interviews. With more time and during in-depth assessments, we can add community/focus group discussions and household interviews/surveys. </a:t>
            </a:r>
          </a:p>
          <a:p>
            <a:pPr marL="171450" lvl="0" indent="-171450">
              <a:buFont typeface="Arial" pitchFamily="34" charset="0"/>
              <a:buChar char="•"/>
            </a:pPr>
            <a:r>
              <a:rPr lang="en-US" baseline="0" dirty="0" smtClean="0"/>
              <a:t>These methods will be discussed further on the next slides.</a:t>
            </a:r>
            <a:endParaRPr lang="en-US" dirty="0" smtClean="0"/>
          </a:p>
        </p:txBody>
      </p:sp>
      <p:sp>
        <p:nvSpPr>
          <p:cNvPr id="4" name="Slide Number Placeholder 3"/>
          <p:cNvSpPr>
            <a:spLocks noGrp="1"/>
          </p:cNvSpPr>
          <p:nvPr>
            <p:ph type="sldNum" sz="quarter" idx="10"/>
          </p:nvPr>
        </p:nvSpPr>
        <p:spPr/>
        <p:txBody>
          <a:bodyPr/>
          <a:lstStyle/>
          <a:p>
            <a:fld id="{9F2A8B6A-B218-435C-BCAD-A42601B543D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Our choice in data collection methods will depend on various factors; these factors include: 1) type of the needs assessment 2) contextual factors and 3) aim and type of questions being asked.</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11</a:t>
            </a:fld>
            <a:endParaRPr lang="en-GB"/>
          </a:p>
        </p:txBody>
      </p:sp>
    </p:spTree>
    <p:extLst>
      <p:ext uri="{BB962C8B-B14F-4D97-AF65-F5344CB8AC3E}">
        <p14:creationId xmlns:p14="http://schemas.microsoft.com/office/powerpoint/2010/main" val="289734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itchFamily="34" charset="0"/>
              <a:buChar char="•"/>
            </a:pPr>
            <a:r>
              <a:rPr lang="en-US" sz="2400" dirty="0" smtClean="0">
                <a:latin typeface="Calibri" charset="0"/>
              </a:rPr>
              <a:t>Ask participants</a:t>
            </a:r>
            <a:r>
              <a:rPr lang="en-US" sz="2400" baseline="0" dirty="0" smtClean="0">
                <a:latin typeface="Calibri" charset="0"/>
              </a:rPr>
              <a:t> when they feel that using observation as a method for data collection is appropriate. Answer: All the time!</a:t>
            </a:r>
          </a:p>
          <a:p>
            <a:pPr marL="342900" indent="-342900">
              <a:buFont typeface="Arial" pitchFamily="34" charset="0"/>
              <a:buChar char="•"/>
            </a:pPr>
            <a:r>
              <a:rPr lang="en-US" sz="2400" baseline="0" dirty="0" smtClean="0">
                <a:latin typeface="Calibri" charset="0"/>
              </a:rPr>
              <a:t>Explain that there are 2 basic types of observation approaches:</a:t>
            </a:r>
            <a:endParaRPr lang="en-US" sz="2400" dirty="0" smtClean="0">
              <a:latin typeface="Calibri" charset="0"/>
            </a:endParaRPr>
          </a:p>
          <a:p>
            <a:pPr marL="800100" lvl="1" indent="-342900">
              <a:buFont typeface="Arial" pitchFamily="34" charset="0"/>
              <a:buChar char="•"/>
            </a:pPr>
            <a:r>
              <a:rPr lang="en-CA" sz="2400" dirty="0" smtClean="0">
                <a:latin typeface="Calibri" charset="0"/>
              </a:rPr>
              <a:t>Structured = usually has a checklist, looking for specific behaviour (e.g. how is water being collected?) </a:t>
            </a:r>
          </a:p>
          <a:p>
            <a:pPr marL="800100" lvl="1" indent="-342900">
              <a:buFont typeface="Arial" pitchFamily="34" charset="0"/>
              <a:buChar char="•"/>
            </a:pPr>
            <a:r>
              <a:rPr lang="en-CA" sz="2400" dirty="0" smtClean="0">
                <a:latin typeface="Calibri" charset="0"/>
              </a:rPr>
              <a:t>Unstructured = looking for issues in general</a:t>
            </a:r>
            <a:r>
              <a:rPr lang="en-CA" sz="2400" baseline="0" dirty="0" smtClean="0">
                <a:latin typeface="Calibri" charset="0"/>
              </a:rPr>
              <a:t> (</a:t>
            </a:r>
            <a:r>
              <a:rPr lang="en-CA" sz="2400" dirty="0" smtClean="0">
                <a:latin typeface="Calibri" charset="0"/>
              </a:rPr>
              <a:t>e.g. security issues observed on the streets)</a:t>
            </a:r>
          </a:p>
          <a:p>
            <a:endParaRPr lang="en-US" sz="2400" dirty="0" smtClean="0">
              <a:latin typeface="Calibri" charset="0"/>
            </a:endParaRPr>
          </a:p>
        </p:txBody>
      </p:sp>
      <p:sp>
        <p:nvSpPr>
          <p:cNvPr id="4" name="Slide Number Placeholder 3"/>
          <p:cNvSpPr>
            <a:spLocks noGrp="1"/>
          </p:cNvSpPr>
          <p:nvPr>
            <p:ph type="sldNum" sz="quarter" idx="10"/>
          </p:nvPr>
        </p:nvSpPr>
        <p:spPr/>
        <p:txBody>
          <a:bodyPr/>
          <a:lstStyle/>
          <a:p>
            <a:fld id="{9F2A8B6A-B218-435C-BCAD-A42601B543D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itchFamily="34" charset="0"/>
              <a:buChar char="•"/>
            </a:pPr>
            <a:r>
              <a:rPr lang="en-US" sz="2400" dirty="0" smtClean="0">
                <a:latin typeface="Calibri" charset="0"/>
              </a:rPr>
              <a:t>Review this timeline</a:t>
            </a:r>
            <a:r>
              <a:rPr lang="en-US" sz="2400" baseline="0" dirty="0" smtClean="0">
                <a:latin typeface="Calibri" charset="0"/>
              </a:rPr>
              <a:t> of observation activities that should take place before, during and after data collection.</a:t>
            </a:r>
            <a:endParaRPr lang="en-US" sz="2400" dirty="0" smtClean="0">
              <a:latin typeface="Calibri" charset="0"/>
            </a:endParaRPr>
          </a:p>
        </p:txBody>
      </p:sp>
      <p:sp>
        <p:nvSpPr>
          <p:cNvPr id="4" name="Slide Number Placeholder 3"/>
          <p:cNvSpPr>
            <a:spLocks noGrp="1"/>
          </p:cNvSpPr>
          <p:nvPr>
            <p:ph type="sldNum" sz="quarter" idx="10"/>
          </p:nvPr>
        </p:nvSpPr>
        <p:spPr/>
        <p:txBody>
          <a:bodyPr/>
          <a:lstStyle/>
          <a:p>
            <a:fld id="{9F2A8B6A-B218-435C-BCAD-A42601B543D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Ask participants when key informant (KI) interviews are most appropriate. Answer: during the first few weeks (usually due to time restrictions at the initial/rapid assessments, key informants are used to get a general overview of a situation rather than interviewing individual households for a more specific understanding)</a:t>
            </a:r>
          </a:p>
          <a:p>
            <a:pPr marL="171450" lvl="0" indent="-171450">
              <a:buFont typeface="Arial" pitchFamily="34" charset="0"/>
              <a:buChar char="•"/>
            </a:pPr>
            <a:r>
              <a:rPr lang="en-US" sz="1200" kern="1200" dirty="0" smtClean="0">
                <a:solidFill>
                  <a:schemeClr val="tx1"/>
                </a:solidFill>
                <a:effectLst/>
                <a:latin typeface="+mn-lt"/>
                <a:ea typeface="+mn-ea"/>
                <a:cs typeface="+mn-cs"/>
              </a:rPr>
              <a:t>When using KIs, we will have to determine our approach.  Briefly explain some of the differences between structured and semi-structured interviews, advantages and disadvantages of closed and open questions as well as the importance of establishing who is ‘key’ when interviewing key informants (i.e. do we want to interview specialists or generalists).</a:t>
            </a:r>
          </a:p>
          <a:p>
            <a:pPr marL="171450" indent="-171450">
              <a:buFont typeface="Arial" pitchFamily="34" charset="0"/>
              <a:buChar char="•"/>
            </a:pPr>
            <a:r>
              <a:rPr lang="en-US" sz="1200" kern="1200" dirty="0" smtClean="0">
                <a:solidFill>
                  <a:schemeClr val="tx1"/>
                </a:solidFill>
                <a:effectLst/>
                <a:latin typeface="+mn-lt"/>
                <a:ea typeface="+mn-ea"/>
                <a:cs typeface="+mn-cs"/>
              </a:rPr>
              <a:t>Also review with participants the list of KI strengths and some of the drawbacks (KI might have a biased view, it may be difficult to get KI interviews with excluded groups, does the KI really know the answers to the questions etc.</a:t>
            </a:r>
            <a:endParaRPr lang="en-US" sz="2400" baseline="0" dirty="0" smtClean="0">
              <a:latin typeface="Calibri" charset="0"/>
            </a:endParaRPr>
          </a:p>
        </p:txBody>
      </p:sp>
      <p:sp>
        <p:nvSpPr>
          <p:cNvPr id="4" name="Slide Number Placeholder 3"/>
          <p:cNvSpPr>
            <a:spLocks noGrp="1"/>
          </p:cNvSpPr>
          <p:nvPr>
            <p:ph type="sldNum" sz="quarter" idx="10"/>
          </p:nvPr>
        </p:nvSpPr>
        <p:spPr/>
        <p:txBody>
          <a:bodyPr/>
          <a:lstStyle/>
          <a:p>
            <a:fld id="{9F2A8B6A-B218-435C-BCAD-A42601B543D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800" dirty="0" smtClean="0">
                <a:latin typeface="Calibri" charset="0"/>
              </a:rPr>
              <a:t>Review this timeline</a:t>
            </a:r>
            <a:r>
              <a:rPr lang="en-US" sz="800" baseline="0" dirty="0" smtClean="0">
                <a:latin typeface="Calibri" charset="0"/>
              </a:rPr>
              <a:t> of KI activities that should take place before, during and after data collection.</a:t>
            </a:r>
          </a:p>
          <a:p>
            <a:pPr marL="171450" indent="-171450">
              <a:buFont typeface="Arial" pitchFamily="34" charset="0"/>
              <a:buChar char="•"/>
            </a:pPr>
            <a:r>
              <a:rPr lang="en-US" sz="1200" dirty="0" smtClean="0">
                <a:latin typeface="Calibri" charset="0"/>
              </a:rPr>
              <a:t>Additionally</a:t>
            </a:r>
            <a:r>
              <a:rPr lang="en-US" sz="1200" baseline="0" dirty="0" smtClean="0">
                <a:latin typeface="Calibri" charset="0"/>
              </a:rPr>
              <a:t>, e</a:t>
            </a:r>
            <a:r>
              <a:rPr lang="en-US" sz="1200" dirty="0" smtClean="0">
                <a:latin typeface="Calibri" charset="0"/>
              </a:rPr>
              <a:t>mphasize the importance</a:t>
            </a:r>
            <a:r>
              <a:rPr lang="en-US" sz="1200" baseline="0" dirty="0" smtClean="0">
                <a:latin typeface="Calibri" charset="0"/>
              </a:rPr>
              <a:t> to: </a:t>
            </a:r>
          </a:p>
          <a:p>
            <a:pPr marL="628650" lvl="1" indent="-171450">
              <a:buFont typeface="Arial" pitchFamily="34" charset="0"/>
              <a:buChar char="•"/>
            </a:pPr>
            <a:r>
              <a:rPr lang="en-US" sz="1200" dirty="0" smtClean="0">
                <a:latin typeface="Calibri" charset="0"/>
              </a:rPr>
              <a:t>Quickly meet key leaders upon arrival – explain what you are hoping to do and why</a:t>
            </a:r>
          </a:p>
          <a:p>
            <a:pPr marL="628650" lvl="1" indent="-171450">
              <a:buFont typeface="Arial" pitchFamily="34" charset="0"/>
              <a:buChar char="•"/>
            </a:pPr>
            <a:r>
              <a:rPr lang="en-US" sz="1200" dirty="0" smtClean="0">
                <a:latin typeface="Calibri" charset="0"/>
              </a:rPr>
              <a:t>Ask for access and assistance</a:t>
            </a:r>
          </a:p>
          <a:p>
            <a:pPr marL="628650" lvl="1" indent="-171450">
              <a:buFont typeface="Arial" pitchFamily="34" charset="0"/>
              <a:buChar char="•"/>
            </a:pPr>
            <a:r>
              <a:rPr lang="en-US" sz="1200" dirty="0" smtClean="0">
                <a:latin typeface="Calibri" charset="0"/>
              </a:rPr>
              <a:t>Drive, fly, walk around the site (get locals to join you)</a:t>
            </a:r>
          </a:p>
          <a:p>
            <a:pPr marL="628650" lvl="1" indent="-171450">
              <a:buFont typeface="Arial" pitchFamily="34" charset="0"/>
              <a:buChar char="•"/>
            </a:pPr>
            <a:r>
              <a:rPr lang="en-US" sz="1200" dirty="0" smtClean="0">
                <a:latin typeface="Calibri" charset="0"/>
              </a:rPr>
              <a:t>Look for different types of people</a:t>
            </a:r>
          </a:p>
          <a:p>
            <a:pPr marL="628650" lvl="1" indent="-171450">
              <a:buFont typeface="Arial" pitchFamily="34" charset="0"/>
              <a:buChar char="•"/>
            </a:pPr>
            <a:r>
              <a:rPr lang="en-US" sz="1200" dirty="0" smtClean="0">
                <a:latin typeface="Calibri" charset="0"/>
              </a:rPr>
              <a:t>Go to key sites</a:t>
            </a:r>
            <a:r>
              <a:rPr lang="en-CA" sz="1200" dirty="0" smtClean="0">
                <a:latin typeface="Calibri" charset="0"/>
              </a:rPr>
              <a:t> - </a:t>
            </a:r>
            <a:r>
              <a:rPr lang="en-CA" altLang="zh-CN" sz="1200" dirty="0" smtClean="0">
                <a:solidFill>
                  <a:srgbClr val="000000"/>
                </a:solidFill>
                <a:latin typeface="Times New Roman" charset="0"/>
                <a:ea typeface="SimSun" charset="0"/>
                <a:cs typeface="SimSun" charset="0"/>
              </a:rPr>
              <a:t>Water collection points, latrines, communal washing areas, schools, storage facilities, grave sites, markets, health facilities and religious centres…</a:t>
            </a:r>
            <a:endParaRPr lang="en-US" altLang="zh-CN" sz="1200" dirty="0" smtClean="0">
              <a:solidFill>
                <a:schemeClr val="tx1"/>
              </a:solidFill>
              <a:latin typeface="Calibri" charset="0"/>
              <a:ea typeface="+mn-ea"/>
              <a:cs typeface="+mn-cs"/>
            </a:endParaRPr>
          </a:p>
          <a:p>
            <a:pPr marL="628650" lvl="1" indent="-171450">
              <a:buFont typeface="Arial" pitchFamily="34" charset="0"/>
              <a:buChar char="•"/>
            </a:pPr>
            <a:r>
              <a:rPr lang="en-US" sz="1200" dirty="0" smtClean="0">
                <a:latin typeface="Calibri" charset="0"/>
              </a:rPr>
              <a:t>Select the  identified </a:t>
            </a:r>
            <a:r>
              <a:rPr lang="en-US" sz="1200" dirty="0" err="1" smtClean="0">
                <a:latin typeface="Calibri" charset="0"/>
              </a:rPr>
              <a:t>Kis</a:t>
            </a:r>
            <a:r>
              <a:rPr lang="en-US" sz="1200" baseline="0" dirty="0" smtClean="0">
                <a:latin typeface="Calibri" charset="0"/>
              </a:rPr>
              <a:t> and </a:t>
            </a:r>
            <a:r>
              <a:rPr lang="en-US" sz="1200" dirty="0" smtClean="0">
                <a:latin typeface="Calibri" charset="0"/>
              </a:rPr>
              <a:t>be aware of the KI’s situation, what activities they are engaged in, and  what their surroundings are. </a:t>
            </a:r>
          </a:p>
          <a:p>
            <a:pPr marL="628650" lvl="1" indent="-171450">
              <a:buFont typeface="Arial" pitchFamily="34" charset="0"/>
              <a:buChar char="•"/>
            </a:pPr>
            <a:r>
              <a:rPr lang="en-US" sz="1200" dirty="0" smtClean="0">
                <a:latin typeface="Calibri" charset="0"/>
              </a:rPr>
              <a:t>Interview people in a safe  place that is  convenient to them and adapt to their needs.</a:t>
            </a:r>
          </a:p>
          <a:p>
            <a:pPr marL="628650" lvl="1" indent="-171450">
              <a:buFont typeface="Arial" pitchFamily="34" charset="0"/>
              <a:buChar char="•"/>
            </a:pPr>
            <a:r>
              <a:rPr lang="en-US" sz="1200" dirty="0" smtClean="0">
                <a:latin typeface="Calibri" charset="0"/>
              </a:rPr>
              <a:t>Make sure people understand why they were asked to participate as a KI and what  will be done with the information they share. Do not raise expectations.</a:t>
            </a:r>
          </a:p>
          <a:p>
            <a:pPr marL="628650" lvl="1" indent="-171450">
              <a:buFont typeface="Arial" pitchFamily="34" charset="0"/>
              <a:buChar char="•"/>
            </a:pPr>
            <a:r>
              <a:rPr lang="en-US" sz="1200" dirty="0" smtClean="0">
                <a:latin typeface="Calibri" charset="0"/>
              </a:rPr>
              <a:t>Ensure good communication and informed consent.  Participants must understand that they are not required to participate in the interview. Make sure they understand that a lack of participation will not negatively impact them.</a:t>
            </a:r>
          </a:p>
          <a:p>
            <a:pPr marL="628650" lvl="1" indent="-171450">
              <a:buFont typeface="Arial" pitchFamily="34" charset="0"/>
              <a:buChar char="•"/>
            </a:pPr>
            <a:r>
              <a:rPr lang="en-US" sz="1200" dirty="0" smtClean="0">
                <a:latin typeface="Calibri" charset="0"/>
              </a:rPr>
              <a:t>The full list of questions may not necessarily be covered during the interview:</a:t>
            </a:r>
            <a:r>
              <a:rPr lang="en-US" sz="1200" baseline="0" dirty="0" smtClean="0">
                <a:latin typeface="Calibri" charset="0"/>
              </a:rPr>
              <a:t> </a:t>
            </a:r>
            <a:r>
              <a:rPr lang="en-US" sz="1200" dirty="0" smtClean="0">
                <a:latin typeface="Calibri" charset="0"/>
              </a:rPr>
              <a:t>order may change according to KI</a:t>
            </a:r>
            <a:r>
              <a:rPr lang="en-US" sz="1200" baseline="0" dirty="0" smtClean="0">
                <a:latin typeface="Calibri" charset="0"/>
              </a:rPr>
              <a:t> BUT consistency in the order of question asked does make data compilation and analysis easier</a:t>
            </a:r>
            <a:endParaRPr lang="en-CA" dirty="0" smtClean="0">
              <a:latin typeface="Calibri" charset="0"/>
            </a:endParaRPr>
          </a:p>
        </p:txBody>
      </p:sp>
      <p:sp>
        <p:nvSpPr>
          <p:cNvPr id="4" name="Slide Number Placeholder 3"/>
          <p:cNvSpPr>
            <a:spLocks noGrp="1"/>
          </p:cNvSpPr>
          <p:nvPr>
            <p:ph type="sldNum" sz="quarter" idx="10"/>
          </p:nvPr>
        </p:nvSpPr>
        <p:spPr/>
        <p:txBody>
          <a:bodyPr/>
          <a:lstStyle/>
          <a:p>
            <a:fld id="{9F2A8B6A-B218-435C-BCAD-A42601B543D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latin typeface="Calibri" charset="0"/>
              </a:rPr>
              <a:t>Ask participants</a:t>
            </a:r>
            <a:r>
              <a:rPr lang="en-US" sz="2400" baseline="0" dirty="0" smtClean="0">
                <a:latin typeface="Calibri" charset="0"/>
              </a:rPr>
              <a:t> when focus group discussions (FGD) are most appropriate. Answer: After the initial assessments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aseline="0" dirty="0" smtClean="0">
                <a:latin typeface="Calibri" charset="0"/>
              </a:rPr>
              <a:t>FGDs are typically moderated group discussions (with 8-12 participants and 2 moderators) with very open-ended questions that provoke discussion</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latin typeface="Calibri" charset="0"/>
              </a:rPr>
              <a:t>Review the strengths of FGDs with participants</a:t>
            </a:r>
          </a:p>
        </p:txBody>
      </p:sp>
      <p:sp>
        <p:nvSpPr>
          <p:cNvPr id="4" name="Slide Number Placeholder 3"/>
          <p:cNvSpPr>
            <a:spLocks noGrp="1"/>
          </p:cNvSpPr>
          <p:nvPr>
            <p:ph type="sldNum" sz="quarter" idx="10"/>
          </p:nvPr>
        </p:nvSpPr>
        <p:spPr/>
        <p:txBody>
          <a:bodyPr/>
          <a:lstStyle/>
          <a:p>
            <a:fld id="{9F2A8B6A-B218-435C-BCAD-A42601B543D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itchFamily="34" charset="0"/>
              <a:buChar char="•"/>
            </a:pPr>
            <a:r>
              <a:rPr lang="en-US" sz="2400" dirty="0" smtClean="0">
                <a:latin typeface="Calibri" charset="0"/>
              </a:rPr>
              <a:t>Review this timeline</a:t>
            </a:r>
            <a:r>
              <a:rPr lang="en-US" sz="2400" baseline="0" dirty="0" smtClean="0">
                <a:latin typeface="Calibri" charset="0"/>
              </a:rPr>
              <a:t> of FGD activities that should take place before, during and after data collection.</a:t>
            </a:r>
            <a:endParaRPr lang="en-US" sz="2400" dirty="0" smtClean="0">
              <a:latin typeface="Calibri" charset="0"/>
            </a:endParaRPr>
          </a:p>
        </p:txBody>
      </p:sp>
      <p:sp>
        <p:nvSpPr>
          <p:cNvPr id="4" name="Slide Number Placeholder 3"/>
          <p:cNvSpPr>
            <a:spLocks noGrp="1"/>
          </p:cNvSpPr>
          <p:nvPr>
            <p:ph type="sldNum" sz="quarter" idx="10"/>
          </p:nvPr>
        </p:nvSpPr>
        <p:spPr/>
        <p:txBody>
          <a:bodyPr/>
          <a:lstStyle/>
          <a:p>
            <a:fld id="{9F2A8B6A-B218-435C-BCAD-A42601B543D1}"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itchFamily="34" charset="0"/>
              <a:buChar char="•"/>
            </a:pPr>
            <a:r>
              <a:rPr lang="en-US" sz="2400" dirty="0" smtClean="0">
                <a:latin typeface="Calibri" charset="0"/>
              </a:rPr>
              <a:t>Ask participants</a:t>
            </a:r>
            <a:r>
              <a:rPr lang="en-US" sz="2400" baseline="0" dirty="0" smtClean="0">
                <a:latin typeface="Calibri" charset="0"/>
              </a:rPr>
              <a:t> when household interviews and surveys are most appropriate. Answer: During sector-specific assessments</a:t>
            </a:r>
          </a:p>
          <a:p>
            <a:pPr marL="342900" indent="-342900">
              <a:buFont typeface="Arial" pitchFamily="34" charset="0"/>
              <a:buChar char="•"/>
            </a:pPr>
            <a:r>
              <a:rPr lang="en-US" sz="2400" dirty="0" smtClean="0">
                <a:latin typeface="Calibri" charset="0"/>
              </a:rPr>
              <a:t>Explain</a:t>
            </a:r>
            <a:r>
              <a:rPr lang="en-US" sz="2400" baseline="0" dirty="0" smtClean="0">
                <a:latin typeface="Calibri" charset="0"/>
              </a:rPr>
              <a:t> that we will typically choose between a structured and semi-structured interviews that use both open and closed questions (depending on our aim). We should always, however, avoid using leading questions.</a:t>
            </a:r>
          </a:p>
          <a:p>
            <a:pPr marL="342900" indent="-342900">
              <a:buFont typeface="Arial" pitchFamily="34" charset="0"/>
              <a:buChar char="•"/>
            </a:pPr>
            <a:r>
              <a:rPr lang="en-US" sz="2400" baseline="0" dirty="0" smtClean="0">
                <a:latin typeface="Calibri" charset="0"/>
              </a:rPr>
              <a:t>We will also need to determine who within the houseful to interview (head of the household, everyone in the household, etc.)</a:t>
            </a:r>
          </a:p>
          <a:p>
            <a:pPr marL="342900" indent="-342900">
              <a:buFont typeface="Arial" pitchFamily="34" charset="0"/>
              <a:buChar char="•"/>
            </a:pPr>
            <a:r>
              <a:rPr lang="en-US" sz="2400" baseline="0" dirty="0" smtClean="0">
                <a:latin typeface="Calibri" charset="0"/>
              </a:rPr>
              <a:t>Review the strengths of household interviews and surveys with participants</a:t>
            </a:r>
          </a:p>
        </p:txBody>
      </p:sp>
      <p:sp>
        <p:nvSpPr>
          <p:cNvPr id="4" name="Slide Number Placeholder 3"/>
          <p:cNvSpPr>
            <a:spLocks noGrp="1"/>
          </p:cNvSpPr>
          <p:nvPr>
            <p:ph type="sldNum" sz="quarter" idx="10"/>
          </p:nvPr>
        </p:nvSpPr>
        <p:spPr/>
        <p:txBody>
          <a:bodyPr/>
          <a:lstStyle/>
          <a:p>
            <a:fld id="{9F2A8B6A-B218-435C-BCAD-A42601B543D1}"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latin typeface="Calibri" charset="0"/>
              </a:rPr>
              <a:t>Review this timeline</a:t>
            </a:r>
            <a:r>
              <a:rPr lang="en-US" sz="2400" baseline="0" dirty="0" smtClean="0">
                <a:latin typeface="Calibri" charset="0"/>
              </a:rPr>
              <a:t> of household interview/survey activities that should take place before, during and after data collection.</a:t>
            </a:r>
            <a:endParaRPr lang="en-US" sz="2400" dirty="0" smtClean="0">
              <a:latin typeface="Calibri" charset="0"/>
            </a:endParaRPr>
          </a:p>
        </p:txBody>
      </p:sp>
      <p:sp>
        <p:nvSpPr>
          <p:cNvPr id="4" name="Slide Number Placeholder 3"/>
          <p:cNvSpPr>
            <a:spLocks noGrp="1"/>
          </p:cNvSpPr>
          <p:nvPr>
            <p:ph type="sldNum" sz="quarter" idx="10"/>
          </p:nvPr>
        </p:nvSpPr>
        <p:spPr/>
        <p:txBody>
          <a:bodyPr/>
          <a:lstStyle/>
          <a:p>
            <a:fld id="{9F2A8B6A-B218-435C-BCAD-A42601B543D1}"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Review</a:t>
            </a:r>
            <a:r>
              <a:rPr lang="en-US" baseline="0" dirty="0" smtClean="0"/>
              <a:t> the session objectives with participants. Highlight that this session focuses on primary data collection from the field (teams, planning, techniques/methodologies and challenges)</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2</a:t>
            </a:fld>
            <a:endParaRPr lang="en-GB"/>
          </a:p>
        </p:txBody>
      </p:sp>
    </p:spTree>
    <p:extLst>
      <p:ext uri="{BB962C8B-B14F-4D97-AF65-F5344CB8AC3E}">
        <p14:creationId xmlns:p14="http://schemas.microsoft.com/office/powerpoint/2010/main" val="404635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itchFamily="34" charset="0"/>
              <a:buChar char="•"/>
            </a:pPr>
            <a:r>
              <a:rPr lang="en-GB" b="0" baseline="0" noProof="0" dirty="0" smtClean="0"/>
              <a:t>Ask participants to help explain what bias is and how it could potentially affect needs assessments.</a:t>
            </a:r>
          </a:p>
          <a:p>
            <a:pPr marL="171450" indent="-171450">
              <a:buFont typeface="Arial" pitchFamily="34" charset="0"/>
              <a:buChar char="•"/>
            </a:pPr>
            <a:r>
              <a:rPr lang="en-GB" b="0" baseline="0" noProof="0" dirty="0" smtClean="0"/>
              <a:t>Review the three types of needs assessment bias outlined on this slide (organisational, environmental and individual/cultural)</a:t>
            </a:r>
          </a:p>
          <a:p>
            <a:pPr marL="171450" indent="-171450">
              <a:buFont typeface="Arial" pitchFamily="34" charset="0"/>
              <a:buChar char="•"/>
            </a:pPr>
            <a:r>
              <a:rPr lang="en-GB" b="0" baseline="0" noProof="0" dirty="0" smtClean="0"/>
              <a:t>Ask participants for some bias examples they have encountered during assessments.</a:t>
            </a:r>
          </a:p>
        </p:txBody>
      </p:sp>
      <p:sp>
        <p:nvSpPr>
          <p:cNvPr id="4" name="Espace réservé du numéro de diapositive 3"/>
          <p:cNvSpPr>
            <a:spLocks noGrp="1"/>
          </p:cNvSpPr>
          <p:nvPr>
            <p:ph type="sldNum" sz="quarter" idx="10"/>
          </p:nvPr>
        </p:nvSpPr>
        <p:spPr/>
        <p:txBody>
          <a:bodyPr/>
          <a:lstStyle/>
          <a:p>
            <a:fld id="{9F2A8B6A-B218-435C-BCAD-A42601B543D1}"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Explain that when conducting interview and discussions, it</a:t>
            </a:r>
            <a:r>
              <a:rPr lang="en-US" baseline="0" dirty="0" smtClean="0"/>
              <a:t> is important to understand the difference between good questions and bad questions.</a:t>
            </a:r>
            <a:endParaRPr lang="en-US" dirty="0" smtClean="0"/>
          </a:p>
          <a:p>
            <a:pPr marL="171450" indent="-171450">
              <a:buFont typeface="Arial" pitchFamily="34" charset="0"/>
              <a:buChar char="•"/>
            </a:pPr>
            <a:r>
              <a:rPr lang="en-US" dirty="0" smtClean="0"/>
              <a:t>Review these examples one</a:t>
            </a:r>
            <a:r>
              <a:rPr lang="en-US" baseline="0" dirty="0" smtClean="0"/>
              <a:t>-by-one and ask participants whether it is an example of a good or bad question and why.</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21</a:t>
            </a:fld>
            <a:endParaRPr lang="en-GB"/>
          </a:p>
        </p:txBody>
      </p:sp>
    </p:spTree>
    <p:extLst>
      <p:ext uri="{BB962C8B-B14F-4D97-AF65-F5344CB8AC3E}">
        <p14:creationId xmlns:p14="http://schemas.microsoft.com/office/powerpoint/2010/main" val="4044881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Review these lists of criteria</a:t>
            </a:r>
            <a:r>
              <a:rPr lang="en-US" baseline="0" dirty="0" smtClean="0"/>
              <a:t> to be used and avoided for good questions.</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22</a:t>
            </a:fld>
            <a:endParaRPr lang="en-GB"/>
          </a:p>
        </p:txBody>
      </p:sp>
    </p:spTree>
    <p:extLst>
      <p:ext uri="{BB962C8B-B14F-4D97-AF65-F5344CB8AC3E}">
        <p14:creationId xmlns:p14="http://schemas.microsoft.com/office/powerpoint/2010/main" val="304290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Review the summary points with the participants</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3399FA80-C540-427A-A842-09DE3CA28356}" type="slidenum">
              <a:rPr lang="en-GB" smtClean="0"/>
              <a:pPr/>
              <a:t>23</a:t>
            </a:fld>
            <a:endParaRPr lang="en-GB"/>
          </a:p>
        </p:txBody>
      </p:sp>
    </p:spTree>
    <p:extLst>
      <p:ext uri="{BB962C8B-B14F-4D97-AF65-F5344CB8AC3E}">
        <p14:creationId xmlns:p14="http://schemas.microsoft.com/office/powerpoint/2010/main" val="129457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a:t>
            </a:r>
            <a:r>
              <a:rPr lang="en-US" baseline="0" dirty="0" smtClean="0"/>
              <a:t> order to conduct our assessments requiring primary data collection, we will need to organize (and train) a field team.  </a:t>
            </a:r>
            <a:r>
              <a:rPr lang="en-US" dirty="0" smtClean="0"/>
              <a:t>Many assessments will</a:t>
            </a:r>
            <a:r>
              <a:rPr lang="en-US" baseline="0" dirty="0" smtClean="0"/>
              <a:t> have teams </a:t>
            </a:r>
            <a:r>
              <a:rPr lang="en-US" dirty="0" smtClean="0"/>
              <a:t>composed of individuals from multiple</a:t>
            </a:r>
            <a:r>
              <a:rPr lang="en-US" baseline="0" dirty="0" smtClean="0"/>
              <a:t> agencies. Here are some issues to plan for when organizing a multi-agency composed team.</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3</a:t>
            </a:fld>
            <a:endParaRPr lang="en-GB"/>
          </a:p>
        </p:txBody>
      </p:sp>
    </p:spTree>
    <p:extLst>
      <p:ext uri="{BB962C8B-B14F-4D97-AF65-F5344CB8AC3E}">
        <p14:creationId xmlns:p14="http://schemas.microsoft.com/office/powerpoint/2010/main" val="87301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When composing a field team</a:t>
            </a:r>
            <a:r>
              <a:rPr lang="en-US" baseline="0" dirty="0" smtClean="0"/>
              <a:t> for primary data collection, it is important to ensure that the team members themselves are best suited for collecting the required data. This means knowing who the target groups will be and selecting the appropriate team members.</a:t>
            </a:r>
          </a:p>
          <a:p>
            <a:pPr marL="171450" indent="-171450">
              <a:buFont typeface="Arial" pitchFamily="34" charset="0"/>
              <a:buChar char="•"/>
            </a:pPr>
            <a:r>
              <a:rPr lang="en-US" baseline="0" dirty="0" smtClean="0"/>
              <a:t>Some criteria to consider include: sex, ethnicity/religion, age, organizational representation and whether the individual is a national or international staff. There can be several advantages and/or disadvantages for each criteria, so it is important to plan appropriately.</a:t>
            </a:r>
          </a:p>
          <a:p>
            <a:pPr marL="171450" indent="-171450">
              <a:buFont typeface="Arial" pitchFamily="34" charset="0"/>
              <a:buChar char="•"/>
            </a:pPr>
            <a:r>
              <a:rPr lang="en-US" sz="1200" kern="1200" dirty="0" smtClean="0">
                <a:solidFill>
                  <a:schemeClr val="tx1"/>
                </a:solidFill>
                <a:effectLst/>
                <a:latin typeface="+mn-lt"/>
                <a:ea typeface="+mn-ea"/>
                <a:cs typeface="+mn-cs"/>
              </a:rPr>
              <a:t>Could ask for any other criteria, for example language skills, also staff skilled with child participatory methodologies for example</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4</a:t>
            </a:fld>
            <a:endParaRPr lang="en-GB"/>
          </a:p>
        </p:txBody>
      </p:sp>
    </p:spTree>
    <p:extLst>
      <p:ext uri="{BB962C8B-B14F-4D97-AF65-F5344CB8AC3E}">
        <p14:creationId xmlns:p14="http://schemas.microsoft.com/office/powerpoint/2010/main" val="281392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 team leader should be designated</a:t>
            </a:r>
            <a:r>
              <a:rPr lang="en-US" baseline="0" dirty="0" smtClean="0"/>
              <a:t> for all assessment teams. This is an extremely important role in ensuring the effectiveness and overall success of an assessment. Review these responsibilities and profile criteria with participants.</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5</a:t>
            </a:fld>
            <a:endParaRPr lang="en-GB"/>
          </a:p>
        </p:txBody>
      </p:sp>
    </p:spTree>
    <p:extLst>
      <p:ext uri="{BB962C8B-B14F-4D97-AF65-F5344CB8AC3E}">
        <p14:creationId xmlns:p14="http://schemas.microsoft.com/office/powerpoint/2010/main" val="83857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a:t>
            </a:r>
            <a:r>
              <a:rPr lang="en-US" baseline="0" dirty="0" smtClean="0"/>
              <a:t> is an example of a day’s schedule for an assessment team presented as a Gantt chart. </a:t>
            </a:r>
          </a:p>
          <a:p>
            <a:pPr marL="171450" lvl="0" indent="-171450">
              <a:buFont typeface="Arial" pitchFamily="34" charset="0"/>
              <a:buChar char="•"/>
            </a:pPr>
            <a:r>
              <a:rPr lang="en-US" sz="1200" kern="1200" dirty="0" smtClean="0">
                <a:solidFill>
                  <a:schemeClr val="tx1"/>
                </a:solidFill>
                <a:effectLst/>
                <a:latin typeface="+mn-lt"/>
                <a:ea typeface="+mn-ea"/>
                <a:cs typeface="+mn-cs"/>
              </a:rPr>
              <a:t>It is important to plan the day carefully, look where teams can work individually or in pairs to do multiple tasks.</a:t>
            </a:r>
          </a:p>
          <a:p>
            <a:pPr marL="171450" indent="-171450">
              <a:buFont typeface="Arial" pitchFamily="34" charset="0"/>
              <a:buChar char="•"/>
            </a:pPr>
            <a:r>
              <a:rPr lang="en-US" sz="1200" kern="1200" dirty="0" smtClean="0">
                <a:solidFill>
                  <a:schemeClr val="tx1"/>
                </a:solidFill>
                <a:effectLst/>
                <a:latin typeface="+mn-lt"/>
                <a:ea typeface="+mn-ea"/>
                <a:cs typeface="+mn-cs"/>
              </a:rPr>
              <a:t>It is also important to map out where you will be for security purposes and ensure that the country office has the plans in case of an incident</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6</a:t>
            </a:fld>
            <a:endParaRPr lang="en-GB"/>
          </a:p>
        </p:txBody>
      </p:sp>
    </p:spTree>
    <p:extLst>
      <p:ext uri="{BB962C8B-B14F-4D97-AF65-F5344CB8AC3E}">
        <p14:creationId xmlns:p14="http://schemas.microsoft.com/office/powerpoint/2010/main" val="275554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All assessments should have a solid and concrete assessment</a:t>
            </a:r>
            <a:r>
              <a:rPr lang="en-US" baseline="0" dirty="0" smtClean="0"/>
              <a:t> plan. The assessment team leader, in coordination with the team members, is responsible for ensuring this plan is developed and carried out. The bullet points on this slide highlight the essential elements to consider when creating an assessment plan.</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7</a:t>
            </a:fld>
            <a:endParaRPr lang="en-GB"/>
          </a:p>
        </p:txBody>
      </p:sp>
    </p:spTree>
    <p:extLst>
      <p:ext uri="{BB962C8B-B14F-4D97-AF65-F5344CB8AC3E}">
        <p14:creationId xmlns:p14="http://schemas.microsoft.com/office/powerpoint/2010/main" val="25546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Refer participants to these two resources.</a:t>
            </a:r>
            <a:r>
              <a:rPr lang="en-US" baseline="0" dirty="0" smtClean="0"/>
              <a:t> The first is an ACAPS technical brief which provides guidance and direction on how to build an assessment team. The second is a set of job descriptions for various members of an assessment team (Assessment coordinator, data entry clerk, driver, etc.); these descriptions include candidate requirements (education, experience, language skills) as well as a description of the job’s roles and responsibilities.</a:t>
            </a:r>
          </a:p>
          <a:p>
            <a:pPr marL="171450" indent="-171450">
              <a:buFont typeface="Arial" pitchFamily="34" charset="0"/>
              <a:buChar char="•"/>
            </a:pPr>
            <a:r>
              <a:rPr lang="en-US" dirty="0" smtClean="0"/>
              <a:t>These resources are also linked</a:t>
            </a:r>
            <a:r>
              <a:rPr lang="en-US" baseline="0" dirty="0" smtClean="0"/>
              <a:t> and referenced </a:t>
            </a:r>
            <a:r>
              <a:rPr lang="en-US" dirty="0" smtClean="0"/>
              <a:t>in the ‘Additional</a:t>
            </a:r>
            <a:r>
              <a:rPr lang="en-US" baseline="0" dirty="0" smtClean="0"/>
              <a:t> resources’ section of this facilitator’s guide.</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8</a:t>
            </a:fld>
            <a:endParaRPr lang="en-GB"/>
          </a:p>
        </p:txBody>
      </p:sp>
    </p:spTree>
    <p:extLst>
      <p:ext uri="{BB962C8B-B14F-4D97-AF65-F5344CB8AC3E}">
        <p14:creationId xmlns:p14="http://schemas.microsoft.com/office/powerpoint/2010/main" val="24311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Explain to participants that we will</a:t>
            </a:r>
            <a:r>
              <a:rPr lang="en-US" baseline="0" dirty="0" smtClean="0"/>
              <a:t> now shift from discussing assessment teams to discussing what happens when those teams go to the field: primary data collection</a:t>
            </a:r>
            <a:endParaRPr lang="en-US" dirty="0"/>
          </a:p>
        </p:txBody>
      </p:sp>
      <p:sp>
        <p:nvSpPr>
          <p:cNvPr id="4" name="Slide Number Placeholder 3"/>
          <p:cNvSpPr>
            <a:spLocks noGrp="1"/>
          </p:cNvSpPr>
          <p:nvPr>
            <p:ph type="sldNum" sz="quarter" idx="10"/>
          </p:nvPr>
        </p:nvSpPr>
        <p:spPr/>
        <p:txBody>
          <a:bodyPr/>
          <a:lstStyle/>
          <a:p>
            <a:fld id="{3399FA80-C540-427A-A842-09DE3CA28356}" type="slidenum">
              <a:rPr lang="en-GB" smtClean="0"/>
              <a:pPr/>
              <a:t>9</a:t>
            </a:fld>
            <a:endParaRPr lang="en-GB"/>
          </a:p>
        </p:txBody>
      </p:sp>
    </p:spTree>
    <p:extLst>
      <p:ext uri="{BB962C8B-B14F-4D97-AF65-F5344CB8AC3E}">
        <p14:creationId xmlns:p14="http://schemas.microsoft.com/office/powerpoint/2010/main" val="327117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99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55453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0325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97118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1929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53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6295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3560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45633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3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409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43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67625" y="68263"/>
            <a:ext cx="1476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167438"/>
            <a:ext cx="2139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3399FF"/>
          </a:solidFill>
          <a:latin typeface="+mj-lt"/>
          <a:ea typeface="+mj-ea"/>
          <a:cs typeface="+mj-cs"/>
        </a:defRPr>
      </a:lvl1pPr>
      <a:lvl2pPr algn="l" rtl="0" eaLnBrk="0" fontAlgn="base" hangingPunct="0">
        <a:spcBef>
          <a:spcPct val="0"/>
        </a:spcBef>
        <a:spcAft>
          <a:spcPct val="0"/>
        </a:spcAft>
        <a:defRPr sz="3200">
          <a:solidFill>
            <a:srgbClr val="3399FF"/>
          </a:solidFill>
          <a:latin typeface="Calibri" pitchFamily="34" charset="0"/>
        </a:defRPr>
      </a:lvl2pPr>
      <a:lvl3pPr algn="l" rtl="0" eaLnBrk="0" fontAlgn="base" hangingPunct="0">
        <a:spcBef>
          <a:spcPct val="0"/>
        </a:spcBef>
        <a:spcAft>
          <a:spcPct val="0"/>
        </a:spcAft>
        <a:defRPr sz="3200">
          <a:solidFill>
            <a:srgbClr val="3399FF"/>
          </a:solidFill>
          <a:latin typeface="Calibri" pitchFamily="34" charset="0"/>
        </a:defRPr>
      </a:lvl3pPr>
      <a:lvl4pPr algn="l" rtl="0" eaLnBrk="0" fontAlgn="base" hangingPunct="0">
        <a:spcBef>
          <a:spcPct val="0"/>
        </a:spcBef>
        <a:spcAft>
          <a:spcPct val="0"/>
        </a:spcAft>
        <a:defRPr sz="3200">
          <a:solidFill>
            <a:srgbClr val="3399FF"/>
          </a:solidFill>
          <a:latin typeface="Calibri" pitchFamily="34" charset="0"/>
        </a:defRPr>
      </a:lvl4pPr>
      <a:lvl5pPr algn="l" rtl="0" eaLnBrk="0" fontAlgn="base" hangingPunct="0">
        <a:spcBef>
          <a:spcPct val="0"/>
        </a:spcBef>
        <a:spcAft>
          <a:spcPct val="0"/>
        </a:spcAft>
        <a:defRPr sz="3200">
          <a:solidFill>
            <a:srgbClr val="3399FF"/>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iWGhVMjaMjnT1M&amp;tbnid=M9d-UnOFa0tUSM:&amp;ved=0CAUQjRw&amp;url=http://www.ineesite.org/en/partnerships&amp;ei=LtBwUqDeH4Om0AXV8IH4Dg&amp;psig=AFQjCNFO9FVNclG7UFdfTjb7HVk0cdxJ4Q&amp;ust=13832114314125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t&amp;rct=j&amp;q=&amp;esrc=s&amp;source=web&amp;cd=3&amp;cad=rja&amp;ved=0CEYQFjAC&amp;url=http://www.parkdatabase.org/documents/download/building_an_effective_assessment_team.pdf&amp;ei=K2Z2UabWLq-U0QXJ1IHACw&amp;usg=AFQjCNGNVsM3xr7cq0CXSLPPeTueSjtFTg&amp;sig2=BgJI8jay6DpDb7g4KkvYVg&amp;bvm=bv.45512109,d.d2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parkdatabase.org/documents/download/assessment_team_job_descriptions.ziphttp:/www.acaps.org/en/resources" TargetMode="External"/><Relationship Id="rId4" Type="http://schemas.openxmlformats.org/officeDocument/2006/relationships/hyperlink" Target="http://www.acaps.org/en/resour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355976" y="5229200"/>
            <a:ext cx="4500810" cy="720725"/>
          </a:xfrm>
        </p:spPr>
        <p:txBody>
          <a:bodyPr/>
          <a:lstStyle/>
          <a:p>
            <a:pPr algn="ctr" eaLnBrk="1" hangingPunct="1"/>
            <a:r>
              <a:rPr lang="en-US" altLang="en-US" dirty="0" smtClean="0"/>
              <a:t>Primary Data Collection Methodologies</a:t>
            </a:r>
            <a:endParaRPr lang="en-US" altLang="en-US" dirty="0" smtClean="0">
              <a:solidFill>
                <a:srgbClr val="0070C0"/>
              </a:solidFill>
            </a:endParaRPr>
          </a:p>
        </p:txBody>
      </p:sp>
      <p:sp>
        <p:nvSpPr>
          <p:cNvPr id="2051" name="AutoShape 6" descr="data:image/jpeg;base64,/9j/4AAQSkZJRgABAQAAAQABAAD/2wCEAAkGBxQTEhQUExQUFBQVFxQZFRQWFRQUHBcTFBUYHRUUGBgYHCgkGB8lHBQYJDEhJSo3Li4vFx8zODMsNygtLi0BCgoKDg0OGhAQGiscHiQ3Ny8sLC0sLCwsLCwsLCssLCwsKywsLCwsLCwsLDcsLCwsLCwsNywrKywsKyw3Kys3LP/AABEIAEEA9gMBIgACEQEDEQH/xAAcAAACAgMBAQAAAAAAAAAAAAAAAQYHAwQFAgj/xAA6EAABAwIFAQYCCAQHAAAAAAABAAIDBBEFBhIhMUEHEyJRcbEygRQVIzNCUmGRcqHB0RYkQ4KisvD/xAAYAQEBAQEBAAAAAAAAAAAAAAAAAQIDBP/EAB8RAQEAAgMBAQADAAAAAAAAAAABAhEDEiExQQQTMv/aAAwDAQACEQMRAD8At4IQELTBhCAhAJpJoBNJNAIC8SShvJssYrGef8ir1qXKT9bCa8McDuCCvMk7W8myml3GVNY4pA4XBuFkQnoCaQSc625UU16WBlS0mwcCVmTRLKE0k0UJhJJzgASeAiPSYWGOpY42Drn5rMEJd/AmkmooTSTQMIQEIr3GknGkg0AhAQtsGEIQoBNJNALzK/S0nyXpa+IfB8x/VWfWc7rG1z93HzJWeSic0XuD5gXSoPj+RWxV1RY6wA4638yu2Vu9R5cccevbJhoQ4O4Njzt/NesT5b6f1RHXOJAs3cgdep9UYny30Pupq9vV3j/XdM2GfB8z7BbEkzW8my1KJ+mMnyJ9hZakTC93O56qdd2tTk64yT66sdS0nZw9vdOp+B38LvYrl1VNotvcHr6Lbhl1ROvyGuH/ABJWbhJ7GpyW7xyjUoj42/P2K6bathNtQ9lyImFxAHVZKmnLCLm4K6ZYy31x4+TLDHyeOysUlUwbFw9/ZYaN5dGR1FwCf/fqtdtDY+JwA6m4/quUxn69F5LqdZ9bzKth4cPncIrPu3ei5FQxoPhOoW5/X9l0Q+8BJ/KR+xVuGtWM48vbcrUw37weh9l2QuNh33g9D7LshOX6v8b/ACE0k1yegJpJoGEICEV7jSTjSQaLBcj1Cpal7VMTmnkhp6KGZzC7wsZM46Wutc2kV1Rcj1C+ask1FezEKk4dFHLL9qHNkLAO77zc+J7RzbqtVmLRyrmfF5qqOOqw8QQO1a5e7mbps0kbucQNwBwrDUGyfX40+oDa+mhig0uu5hjJ1j4R4ZXG3y6KOfW9diuK1FNT1T6SmpS8OMdru0P0FxI3cXO4ubAdNyoqQyZ2mGNtw7u4u6IuX2fr+6L9rOtyPJTxUZhFFLDmaKOed1S9od9q4WcWmB1gfMgdVI8tY9UvzDV0z5pHQMZKWxFxLWkBliB05P7omloLHVR6mEdeR8lWP19U/wCJRS99J9H3+x1HR9yTx6haWI5gr8TxSWiopzSQwF4dIBYnuzZ7nEC58VwGggbK7S47mlkU8mlwP7+i3JKmM7kaj6FRbCcsV8EdSHVpqpHR/wCW7xoGiYB1i7Ve7blv7cFV7nSaeiZf67dNVgi8EY2sbX2bcR2BvZwF/JdLnjfXHHiym4t6I+IHgXHyF+fkscOKxVTGSwu1xkyAP6Hu3lpI8xdpseqgeZ6iepy+ypEoiLow6oAb962+ksBv4ATufPjhYOyfLNVJTUlQ2veynD3k0uklpa2Zwe2+r8RBPHVLnLdpOCzCz9SfKWPVVRUVtPNTd1DCT3Uul41EOIAJcbPLgARp4Uko5A1wJ43HpdQDs0x+d+IYmyeeR8NOZSxrnXaxrJnbgdLNatHKlXV45PUyCqkoqaIgMjh03u+5aHfmNmkknzsLKY5z3bWXDbqz8WliMwdYA3te5HG69UrbRPPnf/qq2yBjdQMRnwytk750Rf3cuwcdFjpJHNwb77jcXsuXk2qxKvq62nbXSRQsc4OcfG9rRK8MbFf4eNzzYJc5rUScWVytq1KaQNcCeP7iyz4hOHEad7e5Va9mOK1JxCrw+qlM4iDyyR25GhwHPkQ4Gx438zezHYcQCdV7A9ObDZa7Y27c7xZydZ7EAzX2oR0LnU8EZnqL+LchjHECzSRu536Dz5uo3/j/ABZtpJcPBi/SKoYSP4i51v2Wr2F00U9dUPns+cRl7NXOt7j3sgH5hfnkXV3nDjf4v5H+/usS793p2ywskkx2rzM+dnR4bBW08bAZdF2S6ngai4EXa5v5QptluudPh0Ezw0Olha9wbcAOfuQASTa56lQnt0oWx4azTtaZl7bA3ueOi5OcsXnpcBwp1PM+Jz2xBxYdJLTBfSfmly9XHj8+aWnh33g9D7LsAqte0qrmpcKZPDM+OUup/G0lp8bfFvfe65Gc811sGE4a+OSRv0iOI1FS2zngljTYE8F1yb8+G3VOTLdOHC446q4itFmLxGoNMHXmbH3jmj8LCbDUel+g8t+qgeQKl075HUuLS1Le5e0w1TLvincR3cpZtqaN72NjuL+UAyNhFZVYlXNjr5IZmF/ezgEmXTIW7gEWG3HThc3Z9Er0qe7SM21NF9Dw5lSWSuijNRXOBvpLi0uHJFyxzj14A5K5rc8/Q6mnMGKSYjBI8MqIpmODm3/1GOcwWtfoem90F53RdUz2j5sq6bGoI6d8r4yyAima6zZXuL7Ajjfa6leRMFxWKpllxCqbLE9l2xscXNbKXDgEDTpAI22N/wBEE/jSTjSQaUZ3HqFQuBZbxqhqpp6aka4yGQfaOjI0OfcEASAjhXwharEqv8tYnjr6mJtXSwx05J7x7NN2jSdJH2p/Fp6LkVWXMQw3E5qyhhFVBUl5ki1BrgXu1EG5uLP3DhcW2KtgITS7VLhGXsSfjkddU0zYmb6tEjHtYDE5rW3vdxuRe3mveJ5fxCjxmSvpKYVcc4I062s06w0Frrm7bFt72tYq1000bVNguWMR+vWVtTE0MOoufG9pYy8RDYxc6nW2BNtzdLF8o19BiT6/DWNnjlLnSwlwveQ3kaQ4i4J3Dm7jytzbSahtBBLi1bS1jJadlEXw6acCS7zKT49Tg7wgtFr2HPKglBlDEfquajbh0cb9Wt87pGCSUMcHNjYN9W1wNw3bzKvZAQ2rTAcu1s2CzUFRCymcIwynLnhxe7U5xLw2+gX0j9ytbs4bjFKyCifRMZAyW753PYSIXvLnhtn2cbl1iPMbFWqmhtWfZ5lWpgxDEpaiEthqDL3bi5hDw6Zx4BJF2m+46rQy9gOI4LPUNpqb6dTTWLC2RjHNLdWnWDuCAbHpvcHoLbTRdq1yBk+qbXT4lXBsc0uvRC1wdoDyLlxbt8LQAL33N99kuyzLNVS1tfLURGNkzrxuLmHV9q93DSSNiDuFZYTQVlk7LFVDjdZVSxFsEolEb9TDq1PaRsDcbA8qzkkIKezf2ZVUVWa3CX6XlxeY9YY5r3Hxd252zmm5u13n16YG1OaZh3eju+hlLaaMkfxdP9ouroTCCqc4ZRrnYJBS+Krqmyl0jmuLr6nyOJ1PsTYPAufJZc2ZJqarBKKBjbVNMyEmFxa0uIj0PZcmwIv57q0UBBTOZaDGsQw9kD6NkIiMYLNbdcxYLagCfs2t553vtdSqeGvp8NooYqKKq0wMjqqaVzPwxgWFzZ2972Bup6mFBUHZ5k6qbihr30rcPgDX2p2yB2pz2aS2w4bfx72AIFgteDAMUwzE6mopKUVUNQX28bRs86hq3BaQ4+VjblXOmgqrPGTq6r+hV8TY24hBHGJoS5oaXtJdZhLi06XOdsXbjrsuhS4ri0+lgwqGnJc0STSyMLWC9yWtG7tgbc2JHIViL0gq7NOVqqXMFJVxwl1PH9H1yamC2lz9XhJvsCOitEJhCK9xpJxoQY0IQiGE0IRQhCEAhCEAhCEAhCEDQhCAQhCATCSEDTQhAIQhAIQhA0kIQCEIQJCEIPTUIQg//9k=">
            <a:hlinkClick r:id="rId3"/>
          </p:cNvPr>
          <p:cNvSpPr>
            <a:spLocks noChangeAspect="1" noChangeArrowheads="1"/>
          </p:cNvSpPr>
          <p:nvPr/>
        </p:nvSpPr>
        <p:spPr bwMode="auto">
          <a:xfrm>
            <a:off x="155575" y="-373063"/>
            <a:ext cx="2933700"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Calibri" pitchFamily="34" charset="0"/>
              </a:defRPr>
            </a:lvl1pPr>
            <a:lvl2pPr marL="742950" indent="-285750">
              <a:spcBef>
                <a:spcPct val="20000"/>
              </a:spcBef>
              <a:buChar char="–"/>
              <a:defRPr sz="24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400">
                <a:solidFill>
                  <a:schemeClr val="tx1"/>
                </a:solidFill>
                <a:latin typeface="Calibri" pitchFamily="34" charset="0"/>
              </a:defRPr>
            </a:lvl4pPr>
            <a:lvl5pPr marL="2057400" indent="-228600">
              <a:spcBef>
                <a:spcPct val="20000"/>
              </a:spcBef>
              <a:buChar char="»"/>
              <a:defRPr sz="2400">
                <a:solidFill>
                  <a:schemeClr val="tx1"/>
                </a:solidFill>
                <a:latin typeface="Calibri" pitchFamily="34" charset="0"/>
              </a:defRPr>
            </a:lvl5pPr>
            <a:lvl6pPr marL="2514600" indent="-228600" eaLnBrk="0" fontAlgn="base" hangingPunct="0">
              <a:spcBef>
                <a:spcPct val="20000"/>
              </a:spcBef>
              <a:spcAft>
                <a:spcPct val="0"/>
              </a:spcAft>
              <a:buChar char="»"/>
              <a:defRPr sz="2400">
                <a:solidFill>
                  <a:schemeClr val="tx1"/>
                </a:solidFill>
                <a:latin typeface="Calibri" pitchFamily="34" charset="0"/>
              </a:defRPr>
            </a:lvl6pPr>
            <a:lvl7pPr marL="2971800" indent="-228600" eaLnBrk="0" fontAlgn="base" hangingPunct="0">
              <a:spcBef>
                <a:spcPct val="20000"/>
              </a:spcBef>
              <a:spcAft>
                <a:spcPct val="0"/>
              </a:spcAft>
              <a:buChar char="»"/>
              <a:defRPr sz="2400">
                <a:solidFill>
                  <a:schemeClr val="tx1"/>
                </a:solidFill>
                <a:latin typeface="Calibri" pitchFamily="34" charset="0"/>
              </a:defRPr>
            </a:lvl7pPr>
            <a:lvl8pPr marL="3429000" indent="-228600" eaLnBrk="0" fontAlgn="base" hangingPunct="0">
              <a:spcBef>
                <a:spcPct val="20000"/>
              </a:spcBef>
              <a:spcAft>
                <a:spcPct val="0"/>
              </a:spcAft>
              <a:buChar char="»"/>
              <a:defRPr sz="2400">
                <a:solidFill>
                  <a:schemeClr val="tx1"/>
                </a:solidFill>
                <a:latin typeface="Calibri" pitchFamily="34" charset="0"/>
              </a:defRPr>
            </a:lvl8pPr>
            <a:lvl9pPr marL="3886200" indent="-228600" eaLnBrk="0" fontAlgn="base" hangingPunct="0">
              <a:spcBef>
                <a:spcPct val="20000"/>
              </a:spcBef>
              <a:spcAft>
                <a:spcPct val="0"/>
              </a:spcAft>
              <a:buChar char="»"/>
              <a:defRPr sz="2400">
                <a:solidFill>
                  <a:schemeClr val="tx1"/>
                </a:solidFill>
                <a:latin typeface="Calibri" pitchFamily="34" charset="0"/>
              </a:defRPr>
            </a:lvl9pPr>
          </a:lstStyle>
          <a:p>
            <a:pPr eaLnBrk="1" hangingPunct="1">
              <a:spcBef>
                <a:spcPct val="0"/>
              </a:spcBef>
            </a:pPr>
            <a:endParaRPr lang="en-US" altLang="en-US" sz="1800">
              <a:latin typeface="Arial" pitchFamily="34" charset="0"/>
            </a:endParaRPr>
          </a:p>
        </p:txBody>
      </p:sp>
      <p:sp>
        <p:nvSpPr>
          <p:cNvPr id="2052" name="AutoShape 8" descr="data:image/jpeg;base64,/9j/4AAQSkZJRgABAQAAAQABAAD/2wCEAAkGBxQTEhQUExQUFBQVFxQZFRQWFRQUHBcTFBUYHRUUGBgYHCgkGB8lHBQYJDEhJSo3Li4vFx8zODMsNygtLi0BCgoKDg0OGhAQGiscHiQ3Ny8sLC0sLCwsLCwsLCssLCwsKywsLCwsLCwsLDcsLCwsLCwsNywrKywsKyw3Kys3LP/AABEIAEEA9gMBIgACEQEDEQH/xAAcAAACAgMBAQAAAAAAAAAAAAAAAQYHAwQFAgj/xAA6EAABAwIFAQYCCAQHAAAAAAABAAIDBBEFBhIhMUEHEyJRcbEygRQVIzNCUmGRcqHB0RYkQ4KisvD/xAAYAQEBAQEBAAAAAAAAAAAAAAAAAQIDBP/EAB8RAQEAAgMBAQADAAAAAAAAAAABAhEDEiExQQQTMv/aAAwDAQACEQMRAD8At4IQELTBhCAhAJpJoBNJNAIC8SShvJssYrGef8ir1qXKT9bCa8McDuCCvMk7W8myml3GVNY4pA4XBuFkQnoCaQSc625UU16WBlS0mwcCVmTRLKE0k0UJhJJzgASeAiPSYWGOpY42Drn5rMEJd/AmkmooTSTQMIQEIr3GknGkg0AhAQtsGEIQoBNJNALzK/S0nyXpa+IfB8x/VWfWc7rG1z93HzJWeSic0XuD5gXSoPj+RWxV1RY6wA4638yu2Vu9R5cccevbJhoQ4O4Njzt/NesT5b6f1RHXOJAs3cgdep9UYny30Pupq9vV3j/XdM2GfB8z7BbEkzW8my1KJ+mMnyJ9hZakTC93O56qdd2tTk64yT66sdS0nZw9vdOp+B38LvYrl1VNotvcHr6Lbhl1ROvyGuH/ABJWbhJ7GpyW7xyjUoj42/P2K6bathNtQ9lyImFxAHVZKmnLCLm4K6ZYy31x4+TLDHyeOysUlUwbFw9/ZYaN5dGR1FwCf/fqtdtDY+JwA6m4/quUxn69F5LqdZ9bzKth4cPncIrPu3ei5FQxoPhOoW5/X9l0Q+8BJ/KR+xVuGtWM48vbcrUw37weh9l2QuNh33g9D7LshOX6v8b/ACE0k1yegJpJoGEICEV7jSTjSQaLBcj1Cpal7VMTmnkhp6KGZzC7wsZM46Wutc2kV1Rcj1C+ask1FezEKk4dFHLL9qHNkLAO77zc+J7RzbqtVmLRyrmfF5qqOOqw8QQO1a5e7mbps0kbucQNwBwrDUGyfX40+oDa+mhig0uu5hjJ1j4R4ZXG3y6KOfW9diuK1FNT1T6SmpS8OMdru0P0FxI3cXO4ubAdNyoqQyZ2mGNtw7u4u6IuX2fr+6L9rOtyPJTxUZhFFLDmaKOed1S9od9q4WcWmB1gfMgdVI8tY9UvzDV0z5pHQMZKWxFxLWkBliB05P7omloLHVR6mEdeR8lWP19U/wCJRS99J9H3+x1HR9yTx6haWI5gr8TxSWiopzSQwF4dIBYnuzZ7nEC58VwGggbK7S47mlkU8mlwP7+i3JKmM7kaj6FRbCcsV8EdSHVpqpHR/wCW7xoGiYB1i7Ve7blv7cFV7nSaeiZf67dNVgi8EY2sbX2bcR2BvZwF/JdLnjfXHHiym4t6I+IHgXHyF+fkscOKxVTGSwu1xkyAP6Hu3lpI8xdpseqgeZ6iepy+ypEoiLow6oAb962+ksBv4ATufPjhYOyfLNVJTUlQ2veynD3k0uklpa2Zwe2+r8RBPHVLnLdpOCzCz9SfKWPVVRUVtPNTd1DCT3Uul41EOIAJcbPLgARp4Uko5A1wJ43HpdQDs0x+d+IYmyeeR8NOZSxrnXaxrJnbgdLNatHKlXV45PUyCqkoqaIgMjh03u+5aHfmNmkknzsLKY5z3bWXDbqz8WliMwdYA3te5HG69UrbRPPnf/qq2yBjdQMRnwytk750Rf3cuwcdFjpJHNwb77jcXsuXk2qxKvq62nbXSRQsc4OcfG9rRK8MbFf4eNzzYJc5rUScWVytq1KaQNcCeP7iyz4hOHEad7e5Va9mOK1JxCrw+qlM4iDyyR25GhwHPkQ4Gx438zezHYcQCdV7A9ObDZa7Y27c7xZydZ7EAzX2oR0LnU8EZnqL+LchjHECzSRu536Dz5uo3/j/ABZtpJcPBi/SKoYSP4i51v2Wr2F00U9dUPns+cRl7NXOt7j3sgH5hfnkXV3nDjf4v5H+/usS793p2ywskkx2rzM+dnR4bBW08bAZdF2S6ngai4EXa5v5QptluudPh0Ezw0Olha9wbcAOfuQASTa56lQnt0oWx4azTtaZl7bA3ueOi5OcsXnpcBwp1PM+Jz2xBxYdJLTBfSfmly9XHj8+aWnh33g9D7LsAqte0qrmpcKZPDM+OUup/G0lp8bfFvfe65Gc811sGE4a+OSRv0iOI1FS2zngljTYE8F1yb8+G3VOTLdOHC446q4itFmLxGoNMHXmbH3jmj8LCbDUel+g8t+qgeQKl075HUuLS1Le5e0w1TLvincR3cpZtqaN72NjuL+UAyNhFZVYlXNjr5IZmF/ezgEmXTIW7gEWG3HThc3Z9Er0qe7SM21NF9Dw5lSWSuijNRXOBvpLi0uHJFyxzj14A5K5rc8/Q6mnMGKSYjBI8MqIpmODm3/1GOcwWtfoem90F53RdUz2j5sq6bGoI6d8r4yyAima6zZXuL7Ajjfa6leRMFxWKpllxCqbLE9l2xscXNbKXDgEDTpAI22N/wBEE/jSTjSQaUZ3HqFQuBZbxqhqpp6aka4yGQfaOjI0OfcEASAjhXwharEqv8tYnjr6mJtXSwx05J7x7NN2jSdJH2p/Fp6LkVWXMQw3E5qyhhFVBUl5ki1BrgXu1EG5uLP3DhcW2KtgITS7VLhGXsSfjkddU0zYmb6tEjHtYDE5rW3vdxuRe3mveJ5fxCjxmSvpKYVcc4I062s06w0Frrm7bFt72tYq1000bVNguWMR+vWVtTE0MOoufG9pYy8RDYxc6nW2BNtzdLF8o19BiT6/DWNnjlLnSwlwveQ3kaQ4i4J3Dm7jytzbSahtBBLi1bS1jJadlEXw6acCS7zKT49Tg7wgtFr2HPKglBlDEfquajbh0cb9Wt87pGCSUMcHNjYN9W1wNw3bzKvZAQ2rTAcu1s2CzUFRCymcIwynLnhxe7U5xLw2+gX0j9ytbs4bjFKyCifRMZAyW753PYSIXvLnhtn2cbl1iPMbFWqmhtWfZ5lWpgxDEpaiEthqDL3bi5hDw6Zx4BJF2m+46rQy9gOI4LPUNpqb6dTTWLC2RjHNLdWnWDuCAbHpvcHoLbTRdq1yBk+qbXT4lXBsc0uvRC1wdoDyLlxbt8LQAL33N99kuyzLNVS1tfLURGNkzrxuLmHV9q93DSSNiDuFZYTQVlk7LFVDjdZVSxFsEolEb9TDq1PaRsDcbA8qzkkIKezf2ZVUVWa3CX6XlxeY9YY5r3Hxd252zmm5u13n16YG1OaZh3eju+hlLaaMkfxdP9ouroTCCqc4ZRrnYJBS+Krqmyl0jmuLr6nyOJ1PsTYPAufJZc2ZJqarBKKBjbVNMyEmFxa0uIj0PZcmwIv57q0UBBTOZaDGsQw9kD6NkIiMYLNbdcxYLagCfs2t553vtdSqeGvp8NooYqKKq0wMjqqaVzPwxgWFzZ2972Bup6mFBUHZ5k6qbihr30rcPgDX2p2yB2pz2aS2w4bfx72AIFgteDAMUwzE6mopKUVUNQX28bRs86hq3BaQ4+VjblXOmgqrPGTq6r+hV8TY24hBHGJoS5oaXtJdZhLi06XOdsXbjrsuhS4ri0+lgwqGnJc0STSyMLWC9yWtG7tgbc2JHIViL0gq7NOVqqXMFJVxwl1PH9H1yamC2lz9XhJvsCOitEJhCK9xpJxoQY0IQiGE0IRQhCEAhCEAhCEAhCEDQhCAQhCATCSEDTQhAIQhAIQhA0kIQCEIQJCEIPTUIQg//9k=">
            <a:hlinkClick r:id="rId3"/>
          </p:cNvPr>
          <p:cNvSpPr>
            <a:spLocks noChangeAspect="1" noChangeArrowheads="1"/>
          </p:cNvSpPr>
          <p:nvPr/>
        </p:nvSpPr>
        <p:spPr bwMode="auto">
          <a:xfrm>
            <a:off x="307975" y="-220663"/>
            <a:ext cx="2933700"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Calibri" pitchFamily="34" charset="0"/>
              </a:defRPr>
            </a:lvl1pPr>
            <a:lvl2pPr marL="742950" indent="-285750">
              <a:spcBef>
                <a:spcPct val="20000"/>
              </a:spcBef>
              <a:buChar char="–"/>
              <a:defRPr sz="24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400">
                <a:solidFill>
                  <a:schemeClr val="tx1"/>
                </a:solidFill>
                <a:latin typeface="Calibri" pitchFamily="34" charset="0"/>
              </a:defRPr>
            </a:lvl4pPr>
            <a:lvl5pPr marL="2057400" indent="-228600">
              <a:spcBef>
                <a:spcPct val="20000"/>
              </a:spcBef>
              <a:buChar char="»"/>
              <a:defRPr sz="2400">
                <a:solidFill>
                  <a:schemeClr val="tx1"/>
                </a:solidFill>
                <a:latin typeface="Calibri" pitchFamily="34" charset="0"/>
              </a:defRPr>
            </a:lvl5pPr>
            <a:lvl6pPr marL="2514600" indent="-228600" eaLnBrk="0" fontAlgn="base" hangingPunct="0">
              <a:spcBef>
                <a:spcPct val="20000"/>
              </a:spcBef>
              <a:spcAft>
                <a:spcPct val="0"/>
              </a:spcAft>
              <a:buChar char="»"/>
              <a:defRPr sz="2400">
                <a:solidFill>
                  <a:schemeClr val="tx1"/>
                </a:solidFill>
                <a:latin typeface="Calibri" pitchFamily="34" charset="0"/>
              </a:defRPr>
            </a:lvl6pPr>
            <a:lvl7pPr marL="2971800" indent="-228600" eaLnBrk="0" fontAlgn="base" hangingPunct="0">
              <a:spcBef>
                <a:spcPct val="20000"/>
              </a:spcBef>
              <a:spcAft>
                <a:spcPct val="0"/>
              </a:spcAft>
              <a:buChar char="»"/>
              <a:defRPr sz="2400">
                <a:solidFill>
                  <a:schemeClr val="tx1"/>
                </a:solidFill>
                <a:latin typeface="Calibri" pitchFamily="34" charset="0"/>
              </a:defRPr>
            </a:lvl7pPr>
            <a:lvl8pPr marL="3429000" indent="-228600" eaLnBrk="0" fontAlgn="base" hangingPunct="0">
              <a:spcBef>
                <a:spcPct val="20000"/>
              </a:spcBef>
              <a:spcAft>
                <a:spcPct val="0"/>
              </a:spcAft>
              <a:buChar char="»"/>
              <a:defRPr sz="2400">
                <a:solidFill>
                  <a:schemeClr val="tx1"/>
                </a:solidFill>
                <a:latin typeface="Calibri" pitchFamily="34" charset="0"/>
              </a:defRPr>
            </a:lvl8pPr>
            <a:lvl9pPr marL="3886200" indent="-228600" eaLnBrk="0" fontAlgn="base" hangingPunct="0">
              <a:spcBef>
                <a:spcPct val="20000"/>
              </a:spcBef>
              <a:spcAft>
                <a:spcPct val="0"/>
              </a:spcAft>
              <a:buChar char="»"/>
              <a:defRPr sz="2400">
                <a:solidFill>
                  <a:schemeClr val="tx1"/>
                </a:solidFill>
                <a:latin typeface="Calibri" pitchFamily="34" charset="0"/>
              </a:defRPr>
            </a:lvl9pPr>
          </a:lstStyle>
          <a:p>
            <a:pPr eaLnBrk="1" hangingPunct="1">
              <a:spcBef>
                <a:spcPct val="0"/>
              </a:spcBef>
            </a:pPr>
            <a:endParaRPr lang="en-US" altLang="en-US" sz="1800">
              <a:latin typeface="Arial" pitchFamily="34" charset="0"/>
            </a:endParaRPr>
          </a:p>
        </p:txBody>
      </p:sp>
      <p:sp>
        <p:nvSpPr>
          <p:cNvPr id="2053" name="AutoShape 10" descr="data:image/jpeg;base64,/9j/4AAQSkZJRgABAQAAAQABAAD/2wCEAAkGBxQTEhQUExQUFBQVFxQZFRQWFRQUHBcTFBUYHRUUGBgYHCgkGB8lHBQYJDEhJSo3Li4vFx8zODMsNygtLi0BCgoKDg0OGhAQGiscHiQ3Ny8sLC0sLCwsLCwsLCssLCwsKywsLCwsLCwsLDcsLCwsLCwsNywrKywsKyw3Kys3LP/AABEIAEEA9gMBIgACEQEDEQH/xAAcAAACAgMBAQAAAAAAAAAAAAAAAQYHAwQFAgj/xAA6EAABAwIFAQYCCAQHAAAAAAABAAIDBBEFBhIhMUEHEyJRcbEygRQVIzNCUmGRcqHB0RYkQ4KisvD/xAAYAQEBAQEBAAAAAAAAAAAAAAAAAQIDBP/EAB8RAQEAAgMBAQADAAAAAAAAAAABAhEDEiExQQQTMv/aAAwDAQACEQMRAD8At4IQELTBhCAhAJpJoBNJNAIC8SShvJssYrGef8ir1qXKT9bCa8McDuCCvMk7W8myml3GVNY4pA4XBuFkQnoCaQSc625UU16WBlS0mwcCVmTRLKE0k0UJhJJzgASeAiPSYWGOpY42Drn5rMEJd/AmkmooTSTQMIQEIr3GknGkg0AhAQtsGEIQoBNJNALzK/S0nyXpa+IfB8x/VWfWc7rG1z93HzJWeSic0XuD5gXSoPj+RWxV1RY6wA4638yu2Vu9R5cccevbJhoQ4O4Njzt/NesT5b6f1RHXOJAs3cgdep9UYny30Pupq9vV3j/XdM2GfB8z7BbEkzW8my1KJ+mMnyJ9hZakTC93O56qdd2tTk64yT66sdS0nZw9vdOp+B38LvYrl1VNotvcHr6Lbhl1ROvyGuH/ABJWbhJ7GpyW7xyjUoj42/P2K6bathNtQ9lyImFxAHVZKmnLCLm4K6ZYy31x4+TLDHyeOysUlUwbFw9/ZYaN5dGR1FwCf/fqtdtDY+JwA6m4/quUxn69F5LqdZ9bzKth4cPncIrPu3ei5FQxoPhOoW5/X9l0Q+8BJ/KR+xVuGtWM48vbcrUw37weh9l2QuNh33g9D7LshOX6v8b/ACE0k1yegJpJoGEICEV7jSTjSQaLBcj1Cpal7VMTmnkhp6KGZzC7wsZM46Wutc2kV1Rcj1C+ask1FezEKk4dFHLL9qHNkLAO77zc+J7RzbqtVmLRyrmfF5qqOOqw8QQO1a5e7mbps0kbucQNwBwrDUGyfX40+oDa+mhig0uu5hjJ1j4R4ZXG3y6KOfW9diuK1FNT1T6SmpS8OMdru0P0FxI3cXO4ubAdNyoqQyZ2mGNtw7u4u6IuX2fr+6L9rOtyPJTxUZhFFLDmaKOed1S9od9q4WcWmB1gfMgdVI8tY9UvzDV0z5pHQMZKWxFxLWkBliB05P7omloLHVR6mEdeR8lWP19U/wCJRS99J9H3+x1HR9yTx6haWI5gr8TxSWiopzSQwF4dIBYnuzZ7nEC58VwGggbK7S47mlkU8mlwP7+i3JKmM7kaj6FRbCcsV8EdSHVpqpHR/wCW7xoGiYB1i7Ve7blv7cFV7nSaeiZf67dNVgi8EY2sbX2bcR2BvZwF/JdLnjfXHHiym4t6I+IHgXHyF+fkscOKxVTGSwu1xkyAP6Hu3lpI8xdpseqgeZ6iepy+ypEoiLow6oAb962+ksBv4ATufPjhYOyfLNVJTUlQ2veynD3k0uklpa2Zwe2+r8RBPHVLnLdpOCzCz9SfKWPVVRUVtPNTd1DCT3Uul41EOIAJcbPLgARp4Uko5A1wJ43HpdQDs0x+d+IYmyeeR8NOZSxrnXaxrJnbgdLNatHKlXV45PUyCqkoqaIgMjh03u+5aHfmNmkknzsLKY5z3bWXDbqz8WliMwdYA3te5HG69UrbRPPnf/qq2yBjdQMRnwytk750Rf3cuwcdFjpJHNwb77jcXsuXk2qxKvq62nbXSRQsc4OcfG9rRK8MbFf4eNzzYJc5rUScWVytq1KaQNcCeP7iyz4hOHEad7e5Va9mOK1JxCrw+qlM4iDyyR25GhwHPkQ4Gx438zezHYcQCdV7A9ObDZa7Y27c7xZydZ7EAzX2oR0LnU8EZnqL+LchjHECzSRu536Dz5uo3/j/ABZtpJcPBi/SKoYSP4i51v2Wr2F00U9dUPns+cRl7NXOt7j3sgH5hfnkXV3nDjf4v5H+/usS793p2ywskkx2rzM+dnR4bBW08bAZdF2S6ngai4EXa5v5QptluudPh0Ezw0Olha9wbcAOfuQASTa56lQnt0oWx4azTtaZl7bA3ueOi5OcsXnpcBwp1PM+Jz2xBxYdJLTBfSfmly9XHj8+aWnh33g9D7LsAqte0qrmpcKZPDM+OUup/G0lp8bfFvfe65Gc811sGE4a+OSRv0iOI1FS2zngljTYE8F1yb8+G3VOTLdOHC446q4itFmLxGoNMHXmbH3jmj8LCbDUel+g8t+qgeQKl075HUuLS1Le5e0w1TLvincR3cpZtqaN72NjuL+UAyNhFZVYlXNjr5IZmF/ezgEmXTIW7gEWG3HThc3Z9Er0qe7SM21NF9Dw5lSWSuijNRXOBvpLi0uHJFyxzj14A5K5rc8/Q6mnMGKSYjBI8MqIpmODm3/1GOcwWtfoem90F53RdUz2j5sq6bGoI6d8r4yyAima6zZXuL7Ajjfa6leRMFxWKpllxCqbLE9l2xscXNbKXDgEDTpAI22N/wBEE/jSTjSQaUZ3HqFQuBZbxqhqpp6aka4yGQfaOjI0OfcEASAjhXwharEqv8tYnjr6mJtXSwx05J7x7NN2jSdJH2p/Fp6LkVWXMQw3E5qyhhFVBUl5ki1BrgXu1EG5uLP3DhcW2KtgITS7VLhGXsSfjkddU0zYmb6tEjHtYDE5rW3vdxuRe3mveJ5fxCjxmSvpKYVcc4I062s06w0Frrm7bFt72tYq1000bVNguWMR+vWVtTE0MOoufG9pYy8RDYxc6nW2BNtzdLF8o19BiT6/DWNnjlLnSwlwveQ3kaQ4i4J3Dm7jytzbSahtBBLi1bS1jJadlEXw6acCS7zKT49Tg7wgtFr2HPKglBlDEfquajbh0cb9Wt87pGCSUMcHNjYN9W1wNw3bzKvZAQ2rTAcu1s2CzUFRCymcIwynLnhxe7U5xLw2+gX0j9ytbs4bjFKyCifRMZAyW753PYSIXvLnhtn2cbl1iPMbFWqmhtWfZ5lWpgxDEpaiEthqDL3bi5hDw6Zx4BJF2m+46rQy9gOI4LPUNpqb6dTTWLC2RjHNLdWnWDuCAbHpvcHoLbTRdq1yBk+qbXT4lXBsc0uvRC1wdoDyLlxbt8LQAL33N99kuyzLNVS1tfLURGNkzrxuLmHV9q93DSSNiDuFZYTQVlk7LFVDjdZVSxFsEolEb9TDq1PaRsDcbA8qzkkIKezf2ZVUVWa3CX6XlxeY9YY5r3Hxd252zmm5u13n16YG1OaZh3eju+hlLaaMkfxdP9ouroTCCqc4ZRrnYJBS+Krqmyl0jmuLr6nyOJ1PsTYPAufJZc2ZJqarBKKBjbVNMyEmFxa0uIj0PZcmwIv57q0UBBTOZaDGsQw9kD6NkIiMYLNbdcxYLagCfs2t553vtdSqeGvp8NooYqKKq0wMjqqaVzPwxgWFzZ2972Bup6mFBUHZ5k6qbihr30rcPgDX2p2yB2pz2aS2w4bfx72AIFgteDAMUwzE6mopKUVUNQX28bRs86hq3BaQ4+VjblXOmgqrPGTq6r+hV8TY24hBHGJoS5oaXtJdZhLi06XOdsXbjrsuhS4ri0+lgwqGnJc0STSyMLWC9yWtG7tgbc2JHIViL0gq7NOVqqXMFJVxwl1PH9H1yamC2lz9XhJvsCOitEJhCK9xpJxoQY0IQiGE0IRQhCEAhCEAhCEAhCEDQhCAQhCATCSEDTQhAIQhAIQhA0kIQCEIQJCEIPTUIQg//9k=">
            <a:hlinkClick r:id="rId3"/>
          </p:cNvPr>
          <p:cNvSpPr>
            <a:spLocks noChangeAspect="1" noChangeArrowheads="1"/>
          </p:cNvSpPr>
          <p:nvPr/>
        </p:nvSpPr>
        <p:spPr bwMode="auto">
          <a:xfrm>
            <a:off x="460375" y="-68263"/>
            <a:ext cx="2933700"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Calibri" pitchFamily="34" charset="0"/>
              </a:defRPr>
            </a:lvl1pPr>
            <a:lvl2pPr marL="742950" indent="-285750">
              <a:spcBef>
                <a:spcPct val="20000"/>
              </a:spcBef>
              <a:buChar char="–"/>
              <a:defRPr sz="24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400">
                <a:solidFill>
                  <a:schemeClr val="tx1"/>
                </a:solidFill>
                <a:latin typeface="Calibri" pitchFamily="34" charset="0"/>
              </a:defRPr>
            </a:lvl4pPr>
            <a:lvl5pPr marL="2057400" indent="-228600">
              <a:spcBef>
                <a:spcPct val="20000"/>
              </a:spcBef>
              <a:buChar char="»"/>
              <a:defRPr sz="2400">
                <a:solidFill>
                  <a:schemeClr val="tx1"/>
                </a:solidFill>
                <a:latin typeface="Calibri" pitchFamily="34" charset="0"/>
              </a:defRPr>
            </a:lvl5pPr>
            <a:lvl6pPr marL="2514600" indent="-228600" eaLnBrk="0" fontAlgn="base" hangingPunct="0">
              <a:spcBef>
                <a:spcPct val="20000"/>
              </a:spcBef>
              <a:spcAft>
                <a:spcPct val="0"/>
              </a:spcAft>
              <a:buChar char="»"/>
              <a:defRPr sz="2400">
                <a:solidFill>
                  <a:schemeClr val="tx1"/>
                </a:solidFill>
                <a:latin typeface="Calibri" pitchFamily="34" charset="0"/>
              </a:defRPr>
            </a:lvl6pPr>
            <a:lvl7pPr marL="2971800" indent="-228600" eaLnBrk="0" fontAlgn="base" hangingPunct="0">
              <a:spcBef>
                <a:spcPct val="20000"/>
              </a:spcBef>
              <a:spcAft>
                <a:spcPct val="0"/>
              </a:spcAft>
              <a:buChar char="»"/>
              <a:defRPr sz="2400">
                <a:solidFill>
                  <a:schemeClr val="tx1"/>
                </a:solidFill>
                <a:latin typeface="Calibri" pitchFamily="34" charset="0"/>
              </a:defRPr>
            </a:lvl7pPr>
            <a:lvl8pPr marL="3429000" indent="-228600" eaLnBrk="0" fontAlgn="base" hangingPunct="0">
              <a:spcBef>
                <a:spcPct val="20000"/>
              </a:spcBef>
              <a:spcAft>
                <a:spcPct val="0"/>
              </a:spcAft>
              <a:buChar char="»"/>
              <a:defRPr sz="2400">
                <a:solidFill>
                  <a:schemeClr val="tx1"/>
                </a:solidFill>
                <a:latin typeface="Calibri" pitchFamily="34" charset="0"/>
              </a:defRPr>
            </a:lvl8pPr>
            <a:lvl9pPr marL="3886200" indent="-228600" eaLnBrk="0" fontAlgn="base" hangingPunct="0">
              <a:spcBef>
                <a:spcPct val="20000"/>
              </a:spcBef>
              <a:spcAft>
                <a:spcPct val="0"/>
              </a:spcAft>
              <a:buChar char="»"/>
              <a:defRPr sz="2400">
                <a:solidFill>
                  <a:schemeClr val="tx1"/>
                </a:solidFill>
                <a:latin typeface="Calibri" pitchFamily="34" charset="0"/>
              </a:defRPr>
            </a:lvl9pPr>
          </a:lstStyle>
          <a:p>
            <a:pPr eaLnBrk="1" hangingPunct="1">
              <a:spcBef>
                <a:spcPct val="0"/>
              </a:spcBef>
            </a:pPr>
            <a:endParaRPr lang="en-US" altLang="en-US" sz="1800">
              <a:latin typeface="Arial" pitchFamily="34" charset="0"/>
            </a:endParaRPr>
          </a:p>
        </p:txBody>
      </p:sp>
      <p:pic>
        <p:nvPicPr>
          <p:cNvPr id="7" name="Picture 9" descr="http://t2.gstatic.com/images?q=tbn:ANd9GcQ2kgMTXOg33aSn0_dVBZgmnhXARTfvLFduCxxvyL5Fjnf0oyVq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980728"/>
            <a:ext cx="52451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251521" y="1268761"/>
            <a:ext cx="8556409" cy="636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smtClean="0"/>
              <a:t>4 main methods:</a:t>
            </a:r>
            <a:endParaRPr lang="en-GB" sz="2800" dirty="0"/>
          </a:p>
        </p:txBody>
      </p:sp>
      <p:sp>
        <p:nvSpPr>
          <p:cNvPr id="7" name="Subtitle 2"/>
          <p:cNvSpPr txBox="1">
            <a:spLocks noChangeAspect="1"/>
          </p:cNvSpPr>
          <p:nvPr/>
        </p:nvSpPr>
        <p:spPr>
          <a:xfrm>
            <a:off x="467544" y="1923142"/>
            <a:ext cx="5699019" cy="364930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39738" indent="-439738">
              <a:spcBef>
                <a:spcPts val="0"/>
              </a:spcBef>
              <a:spcAft>
                <a:spcPts val="1200"/>
              </a:spcAft>
              <a:buFont typeface="Wingdings" charset="2"/>
              <a:buChar char=""/>
            </a:pPr>
            <a:r>
              <a:rPr lang="en-GB" sz="2400" dirty="0" smtClean="0">
                <a:solidFill>
                  <a:schemeClr val="tx1"/>
                </a:solidFill>
              </a:rPr>
              <a:t>Observation</a:t>
            </a:r>
          </a:p>
          <a:p>
            <a:pPr marL="439738" indent="-439738">
              <a:spcBef>
                <a:spcPts val="0"/>
              </a:spcBef>
              <a:spcAft>
                <a:spcPts val="1200"/>
              </a:spcAft>
              <a:buFont typeface="Wingdings" charset="2"/>
              <a:buChar char=""/>
            </a:pPr>
            <a:r>
              <a:rPr lang="en-GB" sz="2400" dirty="0" smtClean="0">
                <a:solidFill>
                  <a:schemeClr val="tx1"/>
                </a:solidFill>
              </a:rPr>
              <a:t>Key informant interviews</a:t>
            </a:r>
          </a:p>
          <a:p>
            <a:pPr marL="439738" indent="-439738">
              <a:spcBef>
                <a:spcPts val="0"/>
              </a:spcBef>
              <a:spcAft>
                <a:spcPts val="1200"/>
              </a:spcAft>
              <a:buFont typeface="Wingdings" charset="2"/>
              <a:buChar char=""/>
            </a:pPr>
            <a:r>
              <a:rPr lang="en-GB" sz="2400" dirty="0" smtClean="0">
                <a:solidFill>
                  <a:schemeClr val="tx1"/>
                </a:solidFill>
              </a:rPr>
              <a:t>Community/focus group discussions</a:t>
            </a:r>
            <a:endParaRPr lang="en-GB" sz="2400" dirty="0">
              <a:solidFill>
                <a:schemeClr val="tx1"/>
              </a:solidFill>
            </a:endParaRPr>
          </a:p>
          <a:p>
            <a:pPr marL="439738" indent="-439738">
              <a:spcBef>
                <a:spcPts val="0"/>
              </a:spcBef>
              <a:spcAft>
                <a:spcPts val="1200"/>
              </a:spcAft>
              <a:buFont typeface="Wingdings" charset="2"/>
              <a:buChar char=""/>
            </a:pPr>
            <a:r>
              <a:rPr lang="en-GB" sz="2400" dirty="0" smtClean="0">
                <a:solidFill>
                  <a:schemeClr val="tx1"/>
                </a:solidFill>
                <a:latin typeface="Arial"/>
              </a:rPr>
              <a:t>Household interviews/surveys</a:t>
            </a:r>
            <a:endParaRPr lang="en-GB" sz="2000" dirty="0">
              <a:solidFill>
                <a:schemeClr val="tx1"/>
              </a:solidFill>
              <a:latin typeface="Arial"/>
            </a:endParaRPr>
          </a:p>
          <a:p>
            <a:pPr marL="893763" lvl="0" indent="-439738">
              <a:spcBef>
                <a:spcPts val="0"/>
              </a:spcBef>
              <a:spcAft>
                <a:spcPts val="1200"/>
              </a:spcAft>
              <a:buFont typeface="Arial"/>
              <a:buChar char="•"/>
            </a:pPr>
            <a:endParaRPr lang="en-GB" sz="2000" dirty="0" smtClean="0">
              <a:solidFill>
                <a:srgbClr val="050B13"/>
              </a:solidFill>
              <a:latin typeface="Arial"/>
            </a:endParaRPr>
          </a:p>
          <a:p>
            <a:pPr marL="893763" lvl="0" indent="-439738">
              <a:spcBef>
                <a:spcPts val="0"/>
              </a:spcBef>
              <a:spcAft>
                <a:spcPts val="1200"/>
              </a:spcAft>
              <a:buFont typeface="Arial"/>
              <a:buChar char="•"/>
            </a:pPr>
            <a:endParaRPr lang="en-GB" sz="2400" dirty="0" smtClean="0"/>
          </a:p>
        </p:txBody>
      </p:sp>
      <p:sp>
        <p:nvSpPr>
          <p:cNvPr id="9" name="Title 1"/>
          <p:cNvSpPr txBox="1">
            <a:spLocks/>
          </p:cNvSpPr>
          <p:nvPr/>
        </p:nvSpPr>
        <p:spPr>
          <a:xfrm>
            <a:off x="0" y="620688"/>
            <a:ext cx="8301424" cy="792088"/>
          </a:xfrm>
          <a:prstGeom prst="rect">
            <a:avLst/>
          </a:prstGeom>
        </p:spPr>
        <p:txBody>
          <a:bodyPr/>
          <a:lstStyle>
            <a:lvl1pPr indent="0">
              <a:spcBef>
                <a:spcPct val="0"/>
              </a:spcBef>
              <a:buNone/>
              <a:tabLst/>
              <a:defRPr sz="3000" baseline="0">
                <a:solidFill>
                  <a:srgbClr val="9A1995"/>
                </a:solidFill>
                <a:latin typeface="+mj-lt"/>
                <a:ea typeface="+mj-ea"/>
                <a:cs typeface="+mj-cs"/>
              </a:defRPr>
            </a:lvl1pPr>
          </a:lstStyle>
          <a:p>
            <a:pPr algn="ctr"/>
            <a:r>
              <a:rPr lang="en-GB" sz="4000" dirty="0">
                <a:solidFill>
                  <a:schemeClr val="tx1"/>
                </a:solidFill>
              </a:rPr>
              <a:t>Primary data collection: </a:t>
            </a:r>
            <a:r>
              <a:rPr lang="en-GB" sz="4000" dirty="0" smtClean="0">
                <a:solidFill>
                  <a:schemeClr val="tx1"/>
                </a:solidFill>
              </a:rPr>
              <a:t>methods</a:t>
            </a:r>
            <a:endParaRPr lang="en-GB" sz="4000" dirty="0">
              <a:solidFill>
                <a:schemeClr val="tx1"/>
              </a:solidFill>
            </a:endParaRPr>
          </a:p>
        </p:txBody>
      </p:sp>
      <p:sp>
        <p:nvSpPr>
          <p:cNvPr id="5" name="Subtitle 2"/>
          <p:cNvSpPr txBox="1">
            <a:spLocks noChangeAspect="1"/>
          </p:cNvSpPr>
          <p:nvPr/>
        </p:nvSpPr>
        <p:spPr>
          <a:xfrm>
            <a:off x="6119091" y="2031631"/>
            <a:ext cx="2392218" cy="108791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spcAft>
                <a:spcPts val="1200"/>
              </a:spcAft>
            </a:pPr>
            <a:r>
              <a:rPr lang="en-GB" sz="2400" dirty="0" smtClean="0">
                <a:solidFill>
                  <a:srgbClr val="2B5DA1"/>
                </a:solidFill>
              </a:rPr>
              <a:t>Initial and Rapid assessments</a:t>
            </a:r>
          </a:p>
          <a:p>
            <a:pPr marL="454025" lvl="0">
              <a:spcBef>
                <a:spcPts val="0"/>
              </a:spcBef>
              <a:spcAft>
                <a:spcPts val="1200"/>
              </a:spcAft>
            </a:pPr>
            <a:endParaRPr lang="en-GB" sz="2000" dirty="0" smtClean="0">
              <a:solidFill>
                <a:srgbClr val="2B5DA1"/>
              </a:solidFill>
              <a:latin typeface="Arial"/>
            </a:endParaRPr>
          </a:p>
          <a:p>
            <a:pPr marL="454025" lvl="0">
              <a:spcBef>
                <a:spcPts val="0"/>
              </a:spcBef>
              <a:spcAft>
                <a:spcPts val="1200"/>
              </a:spcAft>
            </a:pPr>
            <a:endParaRPr lang="en-GB" sz="2400" dirty="0" smtClean="0">
              <a:solidFill>
                <a:srgbClr val="2B5DA1"/>
              </a:solidFill>
            </a:endParaRPr>
          </a:p>
        </p:txBody>
      </p:sp>
      <p:sp>
        <p:nvSpPr>
          <p:cNvPr id="8" name="Subtitle 2"/>
          <p:cNvSpPr txBox="1">
            <a:spLocks noChangeAspect="1"/>
          </p:cNvSpPr>
          <p:nvPr/>
        </p:nvSpPr>
        <p:spPr>
          <a:xfrm>
            <a:off x="6160726" y="3047867"/>
            <a:ext cx="2392218" cy="88734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spcAft>
                <a:spcPts val="1200"/>
              </a:spcAft>
            </a:pPr>
            <a:r>
              <a:rPr lang="en-GB" sz="2400" dirty="0" smtClean="0">
                <a:solidFill>
                  <a:srgbClr val="9A1995"/>
                </a:solidFill>
              </a:rPr>
              <a:t>In-depth assessments</a:t>
            </a:r>
          </a:p>
          <a:p>
            <a:pPr marL="454025" lvl="0">
              <a:spcBef>
                <a:spcPts val="0"/>
              </a:spcBef>
              <a:spcAft>
                <a:spcPts val="1200"/>
              </a:spcAft>
            </a:pPr>
            <a:endParaRPr lang="en-GB" sz="2000" dirty="0" smtClean="0">
              <a:solidFill>
                <a:srgbClr val="9A1995"/>
              </a:solidFill>
              <a:latin typeface="Arial"/>
            </a:endParaRPr>
          </a:p>
          <a:p>
            <a:pPr marL="454025" lvl="0">
              <a:spcBef>
                <a:spcPts val="0"/>
              </a:spcBef>
              <a:spcAft>
                <a:spcPts val="1200"/>
              </a:spcAft>
            </a:pPr>
            <a:endParaRPr lang="en-GB" sz="2400" dirty="0" smtClean="0">
              <a:solidFill>
                <a:srgbClr val="9A1995"/>
              </a:solidFill>
            </a:endParaRPr>
          </a:p>
        </p:txBody>
      </p:sp>
      <p:sp>
        <p:nvSpPr>
          <p:cNvPr id="2" name="Right Brace 1"/>
          <p:cNvSpPr/>
          <p:nvPr/>
        </p:nvSpPr>
        <p:spPr>
          <a:xfrm>
            <a:off x="5350047" y="1998840"/>
            <a:ext cx="312259" cy="874493"/>
          </a:xfrm>
          <a:prstGeom prst="righ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Right Brace 9"/>
          <p:cNvSpPr/>
          <p:nvPr/>
        </p:nvSpPr>
        <p:spPr>
          <a:xfrm>
            <a:off x="5703936" y="2019662"/>
            <a:ext cx="333077" cy="1880564"/>
          </a:xfrm>
          <a:prstGeom prst="rightBrace">
            <a:avLst/>
          </a:prstGeom>
          <a:ln w="38100" cmpd="sng">
            <a:solidFill>
              <a:srgbClr val="9A199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9A1995"/>
              </a:solidFill>
            </a:endParaRPr>
          </a:p>
        </p:txBody>
      </p:sp>
      <p:pic>
        <p:nvPicPr>
          <p:cNvPr id="3" name="Picture 2" descr="P2022414, Jod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01695"/>
            <a:ext cx="3809566" cy="2856305"/>
          </a:xfrm>
          <a:prstGeom prst="rect">
            <a:avLst/>
          </a:prstGeom>
        </p:spPr>
      </p:pic>
      <p:pic>
        <p:nvPicPr>
          <p:cNvPr id="4" name="Picture 3" descr="Niger Food security, focus group discussion, Diffa, Herbert Tath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0384" y="3989705"/>
            <a:ext cx="5313616" cy="2868295"/>
          </a:xfrm>
          <a:prstGeom prst="rect">
            <a:avLst/>
          </a:prstGeom>
        </p:spPr>
      </p:pic>
    </p:spTree>
    <p:extLst>
      <p:ext uri="{BB962C8B-B14F-4D97-AF65-F5344CB8AC3E}">
        <p14:creationId xmlns:p14="http://schemas.microsoft.com/office/powerpoint/2010/main" val="1874671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of Method</a:t>
            </a:r>
            <a:endParaRPr lang="en-GB" dirty="0"/>
          </a:p>
        </p:txBody>
      </p:sp>
      <p:sp>
        <p:nvSpPr>
          <p:cNvPr id="3" name="Content Placeholder 2"/>
          <p:cNvSpPr>
            <a:spLocks noGrp="1"/>
          </p:cNvSpPr>
          <p:nvPr>
            <p:ph idx="1"/>
          </p:nvPr>
        </p:nvSpPr>
        <p:spPr/>
        <p:txBody>
          <a:bodyPr>
            <a:normAutofit lnSpcReduction="10000"/>
          </a:bodyPr>
          <a:lstStyle/>
          <a:p>
            <a:pPr marL="0" indent="0">
              <a:buNone/>
              <a:defRPr/>
            </a:pPr>
            <a:r>
              <a:rPr lang="en-GB" dirty="0"/>
              <a:t>Use data collection methods that produce the most reliable, “representative” and least biased information.</a:t>
            </a:r>
          </a:p>
          <a:p>
            <a:pPr marL="0" indent="0">
              <a:buNone/>
              <a:defRPr/>
            </a:pPr>
            <a:r>
              <a:rPr lang="en-GB" dirty="0" smtClean="0"/>
              <a:t>The </a:t>
            </a:r>
            <a:r>
              <a:rPr lang="en-GB" dirty="0"/>
              <a:t>choice of the method is based on: </a:t>
            </a:r>
          </a:p>
          <a:p>
            <a:pPr marL="907149" lvl="1" indent="-503972">
              <a:buFont typeface="+mj-lt"/>
              <a:buAutoNum type="arabicPeriod"/>
              <a:defRPr/>
            </a:pPr>
            <a:r>
              <a:rPr lang="en-GB" dirty="0"/>
              <a:t>the </a:t>
            </a:r>
            <a:r>
              <a:rPr lang="en-GB" b="1" dirty="0"/>
              <a:t>type of needs assessment </a:t>
            </a:r>
            <a:r>
              <a:rPr lang="en-GB" dirty="0"/>
              <a:t>(rapid versus comprehensive) </a:t>
            </a:r>
          </a:p>
          <a:p>
            <a:pPr marL="907149" lvl="1" indent="-503972">
              <a:buFont typeface="+mj-lt"/>
              <a:buAutoNum type="arabicPeriod"/>
              <a:defRPr/>
            </a:pPr>
            <a:r>
              <a:rPr lang="en-GB" dirty="0" smtClean="0"/>
              <a:t>the </a:t>
            </a:r>
            <a:r>
              <a:rPr lang="en-GB" b="1" dirty="0"/>
              <a:t>contextual factors</a:t>
            </a:r>
            <a:r>
              <a:rPr lang="en-GB" dirty="0"/>
              <a:t>, </a:t>
            </a:r>
            <a:br>
              <a:rPr lang="en-GB" dirty="0"/>
            </a:br>
            <a:r>
              <a:rPr lang="en-GB" dirty="0" smtClean="0"/>
              <a:t>e.g. </a:t>
            </a:r>
            <a:r>
              <a:rPr lang="en-GB" dirty="0"/>
              <a:t>security, access and the availability of time and resources</a:t>
            </a:r>
          </a:p>
          <a:p>
            <a:pPr marL="907149" lvl="1" indent="-503972">
              <a:buFont typeface="+mj-lt"/>
              <a:buAutoNum type="arabicPeriod"/>
              <a:defRPr/>
            </a:pPr>
            <a:r>
              <a:rPr lang="en-GB" dirty="0" smtClean="0"/>
              <a:t>the</a:t>
            </a:r>
            <a:r>
              <a:rPr lang="en-GB" b="1" dirty="0" smtClean="0"/>
              <a:t> </a:t>
            </a:r>
            <a:r>
              <a:rPr lang="en-GB" b="1" dirty="0"/>
              <a:t>aim of the questions</a:t>
            </a:r>
          </a:p>
          <a:p>
            <a:pPr marL="806354" lvl="2" indent="0">
              <a:spcAft>
                <a:spcPts val="0"/>
              </a:spcAft>
              <a:buNone/>
              <a:defRPr/>
            </a:pPr>
            <a:r>
              <a:rPr lang="en-GB" dirty="0" smtClean="0"/>
              <a:t>e.g. </a:t>
            </a:r>
            <a:r>
              <a:rPr lang="en-GB" dirty="0"/>
              <a:t>data/ figures(QUANTITATIVE) or an explanation/ understanding (QUALITATIVE) </a:t>
            </a:r>
          </a:p>
          <a:p>
            <a:endParaRPr lang="en-GB" dirty="0"/>
          </a:p>
        </p:txBody>
      </p:sp>
    </p:spTree>
    <p:extLst>
      <p:ext uri="{BB962C8B-B14F-4D97-AF65-F5344CB8AC3E}">
        <p14:creationId xmlns:p14="http://schemas.microsoft.com/office/powerpoint/2010/main" val="564695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611560" y="1122723"/>
            <a:ext cx="5328592" cy="800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smtClean="0"/>
              <a:t>When is observation appropriate?</a:t>
            </a:r>
            <a:endParaRPr lang="en-GB" sz="2800" dirty="0"/>
          </a:p>
        </p:txBody>
      </p:sp>
      <p:sp>
        <p:nvSpPr>
          <p:cNvPr id="7" name="Subtitle 2"/>
          <p:cNvSpPr txBox="1">
            <a:spLocks noChangeAspect="1"/>
          </p:cNvSpPr>
          <p:nvPr/>
        </p:nvSpPr>
        <p:spPr>
          <a:xfrm>
            <a:off x="611560" y="1700808"/>
            <a:ext cx="8107423" cy="21537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dirty="0" smtClean="0">
                <a:solidFill>
                  <a:schemeClr val="tx1"/>
                </a:solidFill>
              </a:rPr>
              <a:t>Two approaches:</a:t>
            </a:r>
          </a:p>
          <a:p>
            <a:pPr marL="896938" lvl="1" indent="-439738" algn="l">
              <a:buFont typeface="Wingdings" charset="2"/>
              <a:buChar char=""/>
            </a:pPr>
            <a:r>
              <a:rPr lang="en-GB" sz="2400" dirty="0" smtClean="0">
                <a:solidFill>
                  <a:schemeClr val="tx1"/>
                </a:solidFill>
              </a:rPr>
              <a:t>Structured</a:t>
            </a:r>
          </a:p>
          <a:p>
            <a:pPr lvl="2" algn="l"/>
            <a:r>
              <a:rPr lang="en-GB" dirty="0" smtClean="0">
                <a:solidFill>
                  <a:schemeClr val="tx1"/>
                </a:solidFill>
              </a:rPr>
              <a:t>Looking </a:t>
            </a:r>
            <a:r>
              <a:rPr lang="en-GB" b="1" dirty="0" smtClean="0">
                <a:solidFill>
                  <a:schemeClr val="tx1"/>
                </a:solidFill>
              </a:rPr>
              <a:t>for</a:t>
            </a:r>
            <a:r>
              <a:rPr lang="en-GB" dirty="0" smtClean="0">
                <a:solidFill>
                  <a:schemeClr val="tx1"/>
                </a:solidFill>
              </a:rPr>
              <a:t> specific behaviour / object / event</a:t>
            </a:r>
            <a:endParaRPr lang="en-GB" dirty="0">
              <a:solidFill>
                <a:schemeClr val="tx1"/>
              </a:solidFill>
            </a:endParaRPr>
          </a:p>
          <a:p>
            <a:pPr marL="896938" lvl="1" indent="-439738" algn="l">
              <a:buFont typeface="Wingdings" charset="2"/>
              <a:buChar char=""/>
            </a:pPr>
            <a:r>
              <a:rPr lang="en-GB" sz="2400" dirty="0" smtClean="0">
                <a:solidFill>
                  <a:schemeClr val="tx1"/>
                </a:solidFill>
              </a:rPr>
              <a:t>Unstructured</a:t>
            </a:r>
          </a:p>
          <a:p>
            <a:pPr lvl="2" algn="l"/>
            <a:r>
              <a:rPr lang="en-GB" dirty="0" smtClean="0">
                <a:solidFill>
                  <a:schemeClr val="tx1"/>
                </a:solidFill>
              </a:rPr>
              <a:t>Looking </a:t>
            </a:r>
            <a:r>
              <a:rPr lang="en-GB" b="1" dirty="0" smtClean="0">
                <a:solidFill>
                  <a:schemeClr val="tx1"/>
                </a:solidFill>
              </a:rPr>
              <a:t>at</a:t>
            </a:r>
            <a:r>
              <a:rPr lang="en-GB" dirty="0" smtClean="0">
                <a:solidFill>
                  <a:schemeClr val="tx1"/>
                </a:solidFill>
              </a:rPr>
              <a:t> how things are done / what exists</a:t>
            </a:r>
            <a:endParaRPr lang="en-GB" dirty="0">
              <a:solidFill>
                <a:schemeClr val="tx1"/>
              </a:solidFill>
            </a:endParaRPr>
          </a:p>
          <a:p>
            <a:pPr marL="893763" lvl="0" indent="-439738">
              <a:spcBef>
                <a:spcPts val="0"/>
              </a:spcBef>
              <a:buFont typeface="Arial"/>
              <a:buChar char="•"/>
            </a:pPr>
            <a:endParaRPr lang="en-GB" sz="2000" dirty="0" smtClean="0">
              <a:solidFill>
                <a:srgbClr val="050B13"/>
              </a:solidFill>
              <a:latin typeface="Arial"/>
            </a:endParaRPr>
          </a:p>
          <a:p>
            <a:pPr marL="893763" lvl="0" indent="-439738">
              <a:spcBef>
                <a:spcPts val="0"/>
              </a:spcBef>
              <a:buFont typeface="Arial"/>
              <a:buChar char="•"/>
            </a:pPr>
            <a:endParaRPr lang="en-GB" sz="2400" dirty="0" smtClean="0"/>
          </a:p>
        </p:txBody>
      </p:sp>
      <p:sp>
        <p:nvSpPr>
          <p:cNvPr id="9" name="Title 1"/>
          <p:cNvSpPr txBox="1">
            <a:spLocks/>
          </p:cNvSpPr>
          <p:nvPr/>
        </p:nvSpPr>
        <p:spPr>
          <a:xfrm>
            <a:off x="611560" y="260648"/>
            <a:ext cx="7320833" cy="792088"/>
          </a:xfrm>
          <a:prstGeom prst="rect">
            <a:avLst/>
          </a:prstGeom>
        </p:spPr>
        <p:txBody>
          <a:bodyPr/>
          <a:lstStyle>
            <a:lvl1pPr indent="0">
              <a:spcBef>
                <a:spcPct val="0"/>
              </a:spcBef>
              <a:buNone/>
              <a:tabLst/>
              <a:defRPr sz="3000" baseline="0">
                <a:solidFill>
                  <a:srgbClr val="9A1995"/>
                </a:solidFill>
                <a:latin typeface="+mj-lt"/>
                <a:ea typeface="+mj-ea"/>
                <a:cs typeface="+mj-cs"/>
              </a:defRPr>
            </a:lvl1pPr>
          </a:lstStyle>
          <a:p>
            <a:pPr algn="ctr"/>
            <a:r>
              <a:rPr lang="en-GB" sz="4400" dirty="0">
                <a:solidFill>
                  <a:schemeClr val="tx1"/>
                </a:solidFill>
              </a:rPr>
              <a:t>Observation</a:t>
            </a:r>
          </a:p>
        </p:txBody>
      </p:sp>
      <p:sp>
        <p:nvSpPr>
          <p:cNvPr id="5" name="Subtitle 2"/>
          <p:cNvSpPr txBox="1">
            <a:spLocks noChangeAspect="1"/>
          </p:cNvSpPr>
          <p:nvPr/>
        </p:nvSpPr>
        <p:spPr>
          <a:xfrm>
            <a:off x="5857392" y="1122723"/>
            <a:ext cx="3286608" cy="7055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smtClean="0">
                <a:solidFill>
                  <a:srgbClr val="2B5DA1"/>
                </a:solidFill>
              </a:rPr>
              <a:t>All the time! </a:t>
            </a:r>
          </a:p>
        </p:txBody>
      </p:sp>
      <p:sp>
        <p:nvSpPr>
          <p:cNvPr id="8" name="Subtitle 2"/>
          <p:cNvSpPr txBox="1">
            <a:spLocks noChangeAspect="1"/>
          </p:cNvSpPr>
          <p:nvPr/>
        </p:nvSpPr>
        <p:spPr>
          <a:xfrm>
            <a:off x="687448" y="3876224"/>
            <a:ext cx="3628839" cy="21537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dirty="0" smtClean="0">
                <a:solidFill>
                  <a:schemeClr val="tx1"/>
                </a:solidFill>
              </a:rPr>
              <a:t>Strengths</a:t>
            </a:r>
          </a:p>
          <a:p>
            <a:pPr marL="800100" lvl="1" indent="-342900" algn="l">
              <a:buFont typeface="Wingdings" charset="2"/>
              <a:buChar char="ü"/>
            </a:pPr>
            <a:r>
              <a:rPr lang="en-GB" sz="2400" dirty="0" smtClean="0">
                <a:solidFill>
                  <a:schemeClr val="tx1"/>
                </a:solidFill>
              </a:rPr>
              <a:t>Fast</a:t>
            </a:r>
          </a:p>
          <a:p>
            <a:pPr marL="800100" lvl="1" indent="-342900" algn="l">
              <a:buFont typeface="Wingdings" charset="2"/>
              <a:buChar char="ü"/>
            </a:pPr>
            <a:r>
              <a:rPr lang="en-GB" sz="2400" dirty="0" smtClean="0">
                <a:solidFill>
                  <a:schemeClr val="tx1"/>
                </a:solidFill>
              </a:rPr>
              <a:t>variety</a:t>
            </a:r>
          </a:p>
          <a:p>
            <a:pPr marL="800100" lvl="1" indent="-342900" algn="l">
              <a:buFont typeface="Wingdings" charset="2"/>
              <a:buChar char="ü"/>
            </a:pPr>
            <a:r>
              <a:rPr lang="en-GB" sz="2400" dirty="0" smtClean="0">
                <a:solidFill>
                  <a:schemeClr val="tx1"/>
                </a:solidFill>
              </a:rPr>
              <a:t>Low cost</a:t>
            </a:r>
          </a:p>
          <a:p>
            <a:pPr marL="800100" lvl="1" indent="-342900" algn="l">
              <a:buFont typeface="Wingdings" charset="2"/>
              <a:buChar char="ü"/>
            </a:pPr>
            <a:r>
              <a:rPr lang="en-GB" sz="2400" dirty="0" smtClean="0">
                <a:solidFill>
                  <a:schemeClr val="tx1"/>
                </a:solidFill>
              </a:rPr>
              <a:t>Easy to implement</a:t>
            </a:r>
            <a:endParaRPr lang="en-GB" sz="2400" dirty="0">
              <a:solidFill>
                <a:schemeClr val="tx1"/>
              </a:solidFill>
            </a:endParaRPr>
          </a:p>
        </p:txBody>
      </p:sp>
      <p:pic>
        <p:nvPicPr>
          <p:cNvPr id="10" name="Picture 2" descr="P116025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44205" y="4244291"/>
            <a:ext cx="4799795" cy="261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200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925286" y="1268762"/>
            <a:ext cx="8046329" cy="1017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GB" sz="2200" dirty="0"/>
              <a:t>K</a:t>
            </a:r>
            <a:r>
              <a:rPr lang="en-GB" sz="2200" dirty="0" smtClean="0"/>
              <a:t>now </a:t>
            </a:r>
            <a:r>
              <a:rPr lang="en-GB" sz="2200" dirty="0"/>
              <a:t>how observation links with other data collection methods</a:t>
            </a:r>
          </a:p>
          <a:p>
            <a:pPr>
              <a:buFont typeface="Wingdings" charset="2"/>
              <a:buChar char="Ø"/>
            </a:pPr>
            <a:r>
              <a:rPr lang="en-GB" sz="2200" dirty="0"/>
              <a:t>K</a:t>
            </a:r>
            <a:r>
              <a:rPr lang="en-GB" sz="2200" dirty="0" smtClean="0"/>
              <a:t>now </a:t>
            </a:r>
            <a:r>
              <a:rPr lang="en-GB" sz="2200" dirty="0"/>
              <a:t>how and where to record </a:t>
            </a:r>
            <a:r>
              <a:rPr lang="en-GB" sz="2200" dirty="0" smtClean="0"/>
              <a:t>observation</a:t>
            </a:r>
          </a:p>
        </p:txBody>
      </p:sp>
      <p:sp>
        <p:nvSpPr>
          <p:cNvPr id="9" name="Title 1"/>
          <p:cNvSpPr txBox="1">
            <a:spLocks/>
          </p:cNvSpPr>
          <p:nvPr/>
        </p:nvSpPr>
        <p:spPr>
          <a:xfrm>
            <a:off x="718588" y="260648"/>
            <a:ext cx="7320833" cy="792088"/>
          </a:xfrm>
          <a:prstGeom prst="rect">
            <a:avLst/>
          </a:prstGeom>
        </p:spPr>
        <p:txBody>
          <a:bodyPr/>
          <a:lstStyle>
            <a:lvl1pPr indent="0">
              <a:spcBef>
                <a:spcPct val="0"/>
              </a:spcBef>
              <a:buNone/>
              <a:tabLst/>
              <a:defRPr sz="3000" baseline="0">
                <a:solidFill>
                  <a:srgbClr val="9A1995"/>
                </a:solidFill>
                <a:latin typeface="+mj-lt"/>
                <a:ea typeface="+mj-ea"/>
                <a:cs typeface="+mj-cs"/>
              </a:defRPr>
            </a:lvl1pPr>
          </a:lstStyle>
          <a:p>
            <a:pPr algn="ctr"/>
            <a:r>
              <a:rPr lang="en-GB" sz="4400" dirty="0">
                <a:solidFill>
                  <a:schemeClr val="tx1"/>
                </a:solidFill>
              </a:rPr>
              <a:t>Observation</a:t>
            </a:r>
          </a:p>
        </p:txBody>
      </p:sp>
      <p:sp>
        <p:nvSpPr>
          <p:cNvPr id="8" name="Subtitle 2"/>
          <p:cNvSpPr txBox="1">
            <a:spLocks noChangeAspect="1"/>
          </p:cNvSpPr>
          <p:nvPr/>
        </p:nvSpPr>
        <p:spPr>
          <a:xfrm>
            <a:off x="925286" y="2258786"/>
            <a:ext cx="7819570" cy="288471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charset="2"/>
              <a:buChar char="Ø"/>
            </a:pPr>
            <a:r>
              <a:rPr lang="en-GB" sz="2200" dirty="0" smtClean="0">
                <a:solidFill>
                  <a:schemeClr val="tx1"/>
                </a:solidFill>
                <a:latin typeface="+mn-lt"/>
              </a:rPr>
              <a:t>Observe from variety of viewpoints</a:t>
            </a:r>
          </a:p>
          <a:p>
            <a:pPr marL="342900" indent="-342900">
              <a:buFont typeface="Wingdings" charset="2"/>
              <a:buChar char="Ø"/>
            </a:pPr>
            <a:r>
              <a:rPr lang="en-GB" sz="2200" dirty="0" smtClean="0">
                <a:solidFill>
                  <a:schemeClr val="tx1"/>
                </a:solidFill>
                <a:latin typeface="+mn-lt"/>
              </a:rPr>
              <a:t>Observe public places (key sites: water points/markets/health and religious centres/factories)</a:t>
            </a:r>
          </a:p>
          <a:p>
            <a:pPr marL="342900" indent="-342900">
              <a:buFont typeface="Wingdings" charset="2"/>
              <a:buChar char="Ø"/>
            </a:pPr>
            <a:r>
              <a:rPr lang="en-GB" sz="2200" dirty="0" smtClean="0">
                <a:solidFill>
                  <a:schemeClr val="tx1"/>
                </a:solidFill>
                <a:latin typeface="+mn-lt"/>
              </a:rPr>
              <a:t>Observe activities (children inside/outside school)</a:t>
            </a:r>
          </a:p>
          <a:p>
            <a:pPr marL="342900" indent="-342900">
              <a:buFont typeface="Wingdings" charset="2"/>
              <a:buChar char="Ø"/>
            </a:pPr>
            <a:r>
              <a:rPr lang="en-GB" sz="2200" dirty="0" smtClean="0">
                <a:solidFill>
                  <a:schemeClr val="tx1"/>
                </a:solidFill>
                <a:latin typeface="+mn-lt"/>
              </a:rPr>
              <a:t>Observe structures (classrooms, latrines)	</a:t>
            </a:r>
          </a:p>
          <a:p>
            <a:pPr marL="342900" indent="-342900">
              <a:buFont typeface="Wingdings" charset="2"/>
              <a:buChar char="Ø"/>
            </a:pPr>
            <a:r>
              <a:rPr lang="en-GB" sz="2200" dirty="0" smtClean="0">
                <a:solidFill>
                  <a:schemeClr val="tx1"/>
                </a:solidFill>
                <a:latin typeface="+mn-lt"/>
              </a:rPr>
              <a:t>Use all your senses</a:t>
            </a:r>
          </a:p>
          <a:p>
            <a:pPr marL="342900" indent="-342900">
              <a:buFont typeface="Wingdings" charset="2"/>
              <a:buChar char="Ø"/>
            </a:pPr>
            <a:r>
              <a:rPr lang="en-GB" sz="2200" dirty="0" smtClean="0">
                <a:solidFill>
                  <a:schemeClr val="tx1"/>
                </a:solidFill>
                <a:latin typeface="+mn-lt"/>
              </a:rPr>
              <a:t>Respect culture/gender/impact of the disaster</a:t>
            </a:r>
          </a:p>
          <a:p>
            <a:pPr marL="342900" indent="-342900">
              <a:buFont typeface="Wingdings" charset="2"/>
              <a:buChar char="Ø"/>
            </a:pPr>
            <a:r>
              <a:rPr lang="en-GB" sz="2200" dirty="0" smtClean="0">
                <a:solidFill>
                  <a:schemeClr val="tx1"/>
                </a:solidFill>
                <a:latin typeface="+mn-lt"/>
              </a:rPr>
              <a:t>Record what you see and what you don’t!</a:t>
            </a:r>
            <a:endParaRPr lang="en-GB" sz="2200" dirty="0">
              <a:solidFill>
                <a:schemeClr val="tx1"/>
              </a:solidFill>
              <a:latin typeface="+mn-lt"/>
            </a:endParaRPr>
          </a:p>
        </p:txBody>
      </p:sp>
      <p:sp>
        <p:nvSpPr>
          <p:cNvPr id="11" name="Subtitle 2"/>
          <p:cNvSpPr txBox="1">
            <a:spLocks noChangeAspect="1"/>
          </p:cNvSpPr>
          <p:nvPr/>
        </p:nvSpPr>
        <p:spPr>
          <a:xfrm>
            <a:off x="925286" y="5517232"/>
            <a:ext cx="6907439" cy="97971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charset="2"/>
              <a:buChar char="Ø"/>
            </a:pPr>
            <a:r>
              <a:rPr lang="en-GB" sz="2200" dirty="0" smtClean="0">
                <a:solidFill>
                  <a:schemeClr val="tx1"/>
                </a:solidFill>
                <a:latin typeface="+mn-lt"/>
              </a:rPr>
              <a:t>Triangulate observed information</a:t>
            </a:r>
          </a:p>
          <a:p>
            <a:pPr marL="342900" indent="-342900">
              <a:buFont typeface="Wingdings" charset="2"/>
              <a:buChar char="Ø"/>
            </a:pPr>
            <a:r>
              <a:rPr lang="en-GB" sz="2200" dirty="0">
                <a:solidFill>
                  <a:schemeClr val="tx1"/>
                </a:solidFill>
                <a:latin typeface="+mn-lt"/>
              </a:rPr>
              <a:t>S</a:t>
            </a:r>
            <a:r>
              <a:rPr lang="en-GB" sz="2200" dirty="0" smtClean="0">
                <a:solidFill>
                  <a:schemeClr val="tx1"/>
                </a:solidFill>
                <a:latin typeface="+mn-lt"/>
              </a:rPr>
              <a:t>ummarise</a:t>
            </a:r>
          </a:p>
        </p:txBody>
      </p:sp>
      <p:sp>
        <p:nvSpPr>
          <p:cNvPr id="2" name="TextBox 1"/>
          <p:cNvSpPr txBox="1"/>
          <p:nvPr/>
        </p:nvSpPr>
        <p:spPr>
          <a:xfrm rot="16200000">
            <a:off x="-163288" y="1487232"/>
            <a:ext cx="1016003" cy="400110"/>
          </a:xfrm>
          <a:prstGeom prst="rect">
            <a:avLst/>
          </a:prstGeom>
          <a:noFill/>
        </p:spPr>
        <p:txBody>
          <a:bodyPr wrap="square" rtlCol="0">
            <a:spAutoFit/>
          </a:bodyPr>
          <a:lstStyle/>
          <a:p>
            <a:r>
              <a:rPr lang="en-GB" sz="2000" dirty="0" smtClean="0">
                <a:solidFill>
                  <a:srgbClr val="2B5DA1"/>
                </a:solidFill>
              </a:rPr>
              <a:t>Before</a:t>
            </a:r>
            <a:endParaRPr lang="en-GB" sz="2000" dirty="0">
              <a:solidFill>
                <a:srgbClr val="2B5DA1"/>
              </a:solidFill>
            </a:endParaRPr>
          </a:p>
        </p:txBody>
      </p:sp>
      <p:sp>
        <p:nvSpPr>
          <p:cNvPr id="10" name="TextBox 9"/>
          <p:cNvSpPr txBox="1"/>
          <p:nvPr/>
        </p:nvSpPr>
        <p:spPr>
          <a:xfrm rot="16200000">
            <a:off x="-221347" y="3196291"/>
            <a:ext cx="1132120" cy="400110"/>
          </a:xfrm>
          <a:prstGeom prst="rect">
            <a:avLst/>
          </a:prstGeom>
          <a:noFill/>
        </p:spPr>
        <p:txBody>
          <a:bodyPr wrap="square" rtlCol="0">
            <a:spAutoFit/>
          </a:bodyPr>
          <a:lstStyle/>
          <a:p>
            <a:r>
              <a:rPr lang="en-GB" sz="2000" dirty="0" smtClean="0">
                <a:solidFill>
                  <a:srgbClr val="2B5DA1"/>
                </a:solidFill>
              </a:rPr>
              <a:t>During</a:t>
            </a:r>
            <a:endParaRPr lang="en-GB" sz="2000" dirty="0">
              <a:solidFill>
                <a:srgbClr val="2B5DA1"/>
              </a:solidFill>
            </a:endParaRPr>
          </a:p>
        </p:txBody>
      </p:sp>
      <p:sp>
        <p:nvSpPr>
          <p:cNvPr id="12" name="TextBox 11"/>
          <p:cNvSpPr txBox="1"/>
          <p:nvPr/>
        </p:nvSpPr>
        <p:spPr>
          <a:xfrm rot="16200000">
            <a:off x="-163288" y="5522206"/>
            <a:ext cx="1016003" cy="400110"/>
          </a:xfrm>
          <a:prstGeom prst="rect">
            <a:avLst/>
          </a:prstGeom>
          <a:noFill/>
        </p:spPr>
        <p:txBody>
          <a:bodyPr wrap="square" rtlCol="0">
            <a:spAutoFit/>
          </a:bodyPr>
          <a:lstStyle/>
          <a:p>
            <a:r>
              <a:rPr lang="en-GB" sz="2000" dirty="0" smtClean="0">
                <a:solidFill>
                  <a:srgbClr val="2B5DA1"/>
                </a:solidFill>
              </a:rPr>
              <a:t>After</a:t>
            </a:r>
            <a:endParaRPr lang="en-GB" sz="2000" dirty="0">
              <a:solidFill>
                <a:srgbClr val="2B5DA1"/>
              </a:solidFill>
            </a:endParaRPr>
          </a:p>
        </p:txBody>
      </p:sp>
      <p:sp>
        <p:nvSpPr>
          <p:cNvPr id="3" name="Right Arrow 2"/>
          <p:cNvSpPr/>
          <p:nvPr/>
        </p:nvSpPr>
        <p:spPr>
          <a:xfrm rot="5400000">
            <a:off x="-1723575" y="3465285"/>
            <a:ext cx="4862290" cy="471717"/>
          </a:xfrm>
          <a:prstGeom prst="rightArrow">
            <a:avLst>
              <a:gd name="adj1" fmla="val 40001"/>
              <a:gd name="adj2" fmla="val 50000"/>
            </a:avLst>
          </a:prstGeom>
        </p:spPr>
        <p:style>
          <a:lnRef idx="0">
            <a:schemeClr val="accent1"/>
          </a:lnRef>
          <a:fillRef idx="3">
            <a:schemeClr val="accent1"/>
          </a:fillRef>
          <a:effectRef idx="3">
            <a:schemeClr val="accent1"/>
          </a:effectRef>
          <a:fontRef idx="minor">
            <a:schemeClr val="lt1"/>
          </a:fontRef>
        </p:style>
        <p:txBody>
          <a:bodyPr wrap="square" rtlCol="0" anchor="ctr" anchorCtr="1">
            <a:noAutofit/>
          </a:bodyPr>
          <a:lstStyle/>
          <a:p>
            <a:pPr algn="ctr"/>
            <a:endParaRPr lang="en-GB" dirty="0" smtClean="0">
              <a:solidFill>
                <a:srgbClr val="7030A0"/>
              </a:solidFill>
            </a:endParaRPr>
          </a:p>
        </p:txBody>
      </p:sp>
    </p:spTree>
    <p:extLst>
      <p:ext uri="{BB962C8B-B14F-4D97-AF65-F5344CB8AC3E}">
        <p14:creationId xmlns:p14="http://schemas.microsoft.com/office/powerpoint/2010/main" val="4059005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290032" y="1058145"/>
            <a:ext cx="6010160" cy="800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smtClean="0"/>
              <a:t>When are KI interviews appropriate?</a:t>
            </a:r>
            <a:endParaRPr lang="en-GB" sz="2800" dirty="0"/>
          </a:p>
        </p:txBody>
      </p:sp>
      <p:sp>
        <p:nvSpPr>
          <p:cNvPr id="7" name="Subtitle 2"/>
          <p:cNvSpPr txBox="1">
            <a:spLocks noChangeAspect="1"/>
          </p:cNvSpPr>
          <p:nvPr/>
        </p:nvSpPr>
        <p:spPr>
          <a:xfrm>
            <a:off x="303325" y="1532751"/>
            <a:ext cx="8107423" cy="21537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800" dirty="0" smtClean="0">
                <a:solidFill>
                  <a:schemeClr val="tx1"/>
                </a:solidFill>
                <a:latin typeface="+mn-lt"/>
              </a:rPr>
              <a:t>Approach:</a:t>
            </a:r>
          </a:p>
          <a:p>
            <a:pPr marL="896938" lvl="1" indent="-439738" algn="l">
              <a:buFont typeface="Wingdings" charset="2"/>
              <a:buChar char=""/>
            </a:pPr>
            <a:r>
              <a:rPr lang="en-GB" dirty="0" smtClean="0">
                <a:solidFill>
                  <a:schemeClr val="tx1"/>
                </a:solidFill>
              </a:rPr>
              <a:t>Structured vs. Semi-structured interviews</a:t>
            </a:r>
          </a:p>
          <a:p>
            <a:pPr marL="896938" lvl="1" indent="-439738" algn="l">
              <a:buFont typeface="Wingdings" charset="2"/>
              <a:buChar char=""/>
            </a:pPr>
            <a:r>
              <a:rPr lang="en-GB" dirty="0" smtClean="0">
                <a:solidFill>
                  <a:schemeClr val="tx1"/>
                </a:solidFill>
              </a:rPr>
              <a:t>Closed vs. Open questions</a:t>
            </a:r>
          </a:p>
          <a:p>
            <a:pPr marL="896938" lvl="1" indent="-439738" algn="l">
              <a:buFont typeface="Wingdings" charset="2"/>
              <a:buChar char=""/>
            </a:pPr>
            <a:r>
              <a:rPr lang="en-GB" dirty="0" smtClean="0">
                <a:solidFill>
                  <a:schemeClr val="tx1"/>
                </a:solidFill>
              </a:rPr>
              <a:t>Who is ‘key’? Specialists vs. Generalists</a:t>
            </a:r>
            <a:endParaRPr lang="en-GB" sz="3200" dirty="0" smtClean="0">
              <a:latin typeface="+mn-lt"/>
            </a:endParaRPr>
          </a:p>
        </p:txBody>
      </p:sp>
      <p:sp>
        <p:nvSpPr>
          <p:cNvPr id="9" name="Title 1"/>
          <p:cNvSpPr txBox="1">
            <a:spLocks/>
          </p:cNvSpPr>
          <p:nvPr/>
        </p:nvSpPr>
        <p:spPr>
          <a:xfrm>
            <a:off x="696621" y="231736"/>
            <a:ext cx="7320833" cy="792088"/>
          </a:xfrm>
          <a:prstGeom prst="rect">
            <a:avLst/>
          </a:prstGeom>
        </p:spPr>
        <p:txBody>
          <a:bodyPr/>
          <a:lstStyle>
            <a:lvl1pPr indent="0">
              <a:spcBef>
                <a:spcPct val="0"/>
              </a:spcBef>
              <a:buNone/>
              <a:tabLst/>
              <a:defRPr sz="3000" baseline="0">
                <a:solidFill>
                  <a:srgbClr val="9A1995"/>
                </a:solidFill>
                <a:latin typeface="+mj-lt"/>
                <a:ea typeface="+mj-ea"/>
                <a:cs typeface="+mj-cs"/>
              </a:defRPr>
            </a:lvl1pPr>
          </a:lstStyle>
          <a:p>
            <a:pPr algn="ctr"/>
            <a:r>
              <a:rPr lang="en-GB" sz="4400" dirty="0">
                <a:solidFill>
                  <a:schemeClr val="tx1"/>
                </a:solidFill>
              </a:rPr>
              <a:t>Key informant interviews</a:t>
            </a:r>
          </a:p>
        </p:txBody>
      </p:sp>
      <p:sp>
        <p:nvSpPr>
          <p:cNvPr id="5" name="Subtitle 2"/>
          <p:cNvSpPr txBox="1">
            <a:spLocks noChangeAspect="1"/>
          </p:cNvSpPr>
          <p:nvPr/>
        </p:nvSpPr>
        <p:spPr>
          <a:xfrm>
            <a:off x="5988888" y="1023824"/>
            <a:ext cx="2605070" cy="7055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smtClean="0">
                <a:solidFill>
                  <a:srgbClr val="2B5DA1"/>
                </a:solidFill>
              </a:rPr>
              <a:t>First few weeks </a:t>
            </a:r>
          </a:p>
        </p:txBody>
      </p:sp>
      <p:sp>
        <p:nvSpPr>
          <p:cNvPr id="8" name="Subtitle 2"/>
          <p:cNvSpPr txBox="1">
            <a:spLocks noChangeAspect="1"/>
          </p:cNvSpPr>
          <p:nvPr/>
        </p:nvSpPr>
        <p:spPr>
          <a:xfrm>
            <a:off x="327760" y="3690277"/>
            <a:ext cx="4341743" cy="21537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800" dirty="0" smtClean="0">
                <a:solidFill>
                  <a:schemeClr val="tx1"/>
                </a:solidFill>
                <a:latin typeface="+mn-lt"/>
              </a:rPr>
              <a:t>Strengths</a:t>
            </a:r>
          </a:p>
          <a:p>
            <a:pPr marL="800100" lvl="1" indent="-342900" algn="l">
              <a:buFont typeface="Wingdings" charset="2"/>
              <a:buChar char="ü"/>
            </a:pPr>
            <a:r>
              <a:rPr lang="en-GB" dirty="0">
                <a:solidFill>
                  <a:schemeClr val="tx1"/>
                </a:solidFill>
              </a:rPr>
              <a:t>f</a:t>
            </a:r>
            <a:r>
              <a:rPr lang="en-GB" dirty="0" smtClean="0">
                <a:solidFill>
                  <a:schemeClr val="tx1"/>
                </a:solidFill>
              </a:rPr>
              <a:t>ast </a:t>
            </a:r>
          </a:p>
          <a:p>
            <a:pPr marL="800100" lvl="1" indent="-342900" algn="l">
              <a:buFont typeface="Wingdings" charset="2"/>
              <a:buChar char="ü"/>
            </a:pPr>
            <a:r>
              <a:rPr lang="en-GB" dirty="0" smtClean="0">
                <a:solidFill>
                  <a:schemeClr val="tx1"/>
                </a:solidFill>
              </a:rPr>
              <a:t>few resources</a:t>
            </a:r>
          </a:p>
          <a:p>
            <a:pPr marL="800100" lvl="1" indent="-342900" algn="l">
              <a:buFont typeface="Wingdings" charset="2"/>
              <a:buChar char="ü"/>
            </a:pPr>
            <a:r>
              <a:rPr lang="en-GB" dirty="0" smtClean="0">
                <a:solidFill>
                  <a:schemeClr val="tx1"/>
                </a:solidFill>
              </a:rPr>
              <a:t>holistic overview</a:t>
            </a:r>
          </a:p>
          <a:p>
            <a:pPr marL="800100" lvl="1" indent="-342900" algn="l">
              <a:buFont typeface="Wingdings" charset="2"/>
              <a:buChar char="ü"/>
            </a:pPr>
            <a:r>
              <a:rPr lang="en-GB" dirty="0">
                <a:solidFill>
                  <a:schemeClr val="tx1"/>
                </a:solidFill>
              </a:rPr>
              <a:t>i</a:t>
            </a:r>
            <a:r>
              <a:rPr lang="en-GB" dirty="0" smtClean="0">
                <a:solidFill>
                  <a:schemeClr val="tx1"/>
                </a:solidFill>
              </a:rPr>
              <a:t>mpact perspective</a:t>
            </a:r>
            <a:endParaRPr lang="en-GB" dirty="0">
              <a:solidFill>
                <a:schemeClr val="tx1"/>
              </a:solidFill>
            </a:endParaRPr>
          </a:p>
        </p:txBody>
      </p:sp>
      <p:pic>
        <p:nvPicPr>
          <p:cNvPr id="2" name="Picture 1" descr="Haiti, Y-K Creac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9620" y="3641574"/>
            <a:ext cx="4284380" cy="3216426"/>
          </a:xfrm>
          <a:prstGeom prst="rect">
            <a:avLst/>
          </a:prstGeom>
        </p:spPr>
      </p:pic>
    </p:spTree>
    <p:extLst>
      <p:ext uri="{BB962C8B-B14F-4D97-AF65-F5344CB8AC3E}">
        <p14:creationId xmlns:p14="http://schemas.microsoft.com/office/powerpoint/2010/main" val="346826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925286" y="1196297"/>
            <a:ext cx="8046329" cy="171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GB" sz="2000" dirty="0"/>
              <a:t>D</a:t>
            </a:r>
            <a:r>
              <a:rPr lang="en-GB" sz="2000" dirty="0" smtClean="0"/>
              <a:t>esign questionnaire (involve experts)</a:t>
            </a:r>
            <a:endParaRPr lang="en-GB" sz="2000" dirty="0"/>
          </a:p>
          <a:p>
            <a:pPr>
              <a:buFont typeface="Wingdings" charset="2"/>
              <a:buChar char="Ø"/>
            </a:pPr>
            <a:r>
              <a:rPr lang="en-GB" sz="2000" dirty="0" smtClean="0"/>
              <a:t>Identify sites / KIs (representative, able to provide meaningful information, heterogeneity of experience)</a:t>
            </a:r>
          </a:p>
          <a:p>
            <a:pPr>
              <a:buFont typeface="Wingdings" charset="2"/>
              <a:buChar char="Ø"/>
            </a:pPr>
            <a:r>
              <a:rPr lang="en-GB" sz="2000" dirty="0"/>
              <a:t>F</a:t>
            </a:r>
            <a:r>
              <a:rPr lang="en-GB" sz="2000" dirty="0" smtClean="0"/>
              <a:t>ield test data collection instrument</a:t>
            </a:r>
          </a:p>
        </p:txBody>
      </p:sp>
      <p:sp>
        <p:nvSpPr>
          <p:cNvPr id="9" name="Title 1"/>
          <p:cNvSpPr txBox="1">
            <a:spLocks/>
          </p:cNvSpPr>
          <p:nvPr/>
        </p:nvSpPr>
        <p:spPr>
          <a:xfrm>
            <a:off x="724690" y="260648"/>
            <a:ext cx="7320833" cy="792088"/>
          </a:xfrm>
          <a:prstGeom prst="rect">
            <a:avLst/>
          </a:prstGeom>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en-GB" dirty="0"/>
              <a:t>Key informant interviews</a:t>
            </a:r>
          </a:p>
        </p:txBody>
      </p:sp>
      <p:sp>
        <p:nvSpPr>
          <p:cNvPr id="8" name="Subtitle 2"/>
          <p:cNvSpPr txBox="1">
            <a:spLocks noChangeAspect="1"/>
          </p:cNvSpPr>
          <p:nvPr/>
        </p:nvSpPr>
        <p:spPr>
          <a:xfrm>
            <a:off x="925286" y="2677753"/>
            <a:ext cx="7819570" cy="253650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charset="2"/>
              <a:buChar char="Ø"/>
            </a:pPr>
            <a:r>
              <a:rPr lang="en-GB" sz="2000" dirty="0">
                <a:solidFill>
                  <a:schemeClr val="tx1"/>
                </a:solidFill>
                <a:latin typeface="+mn-lt"/>
              </a:rPr>
              <a:t>B</a:t>
            </a:r>
            <a:r>
              <a:rPr lang="en-GB" sz="2000" dirty="0" smtClean="0">
                <a:solidFill>
                  <a:schemeClr val="tx1"/>
                </a:solidFill>
                <a:latin typeface="+mn-lt"/>
              </a:rPr>
              <a:t>e aware of KI’s situation – adapt to their needs</a:t>
            </a:r>
          </a:p>
          <a:p>
            <a:pPr marL="342900" indent="-342900">
              <a:buFont typeface="Wingdings" charset="2"/>
              <a:buChar char="Ø"/>
            </a:pPr>
            <a:r>
              <a:rPr lang="en-GB" sz="2000" dirty="0">
                <a:solidFill>
                  <a:schemeClr val="tx1"/>
                </a:solidFill>
                <a:latin typeface="+mn-lt"/>
              </a:rPr>
              <a:t>E</a:t>
            </a:r>
            <a:r>
              <a:rPr lang="en-GB" sz="2000" dirty="0" smtClean="0">
                <a:solidFill>
                  <a:schemeClr val="tx1"/>
                </a:solidFill>
                <a:latin typeface="+mn-lt"/>
              </a:rPr>
              <a:t>nsure good communication and informed consent</a:t>
            </a:r>
          </a:p>
          <a:p>
            <a:pPr marL="342900" indent="-342900">
              <a:buFont typeface="Wingdings" charset="2"/>
              <a:buChar char="Ø"/>
            </a:pPr>
            <a:r>
              <a:rPr lang="en-GB" sz="2000" dirty="0">
                <a:solidFill>
                  <a:schemeClr val="tx1"/>
                </a:solidFill>
                <a:latin typeface="+mn-lt"/>
              </a:rPr>
              <a:t>R</a:t>
            </a:r>
            <a:r>
              <a:rPr lang="en-GB" sz="2000" dirty="0" smtClean="0">
                <a:solidFill>
                  <a:schemeClr val="tx1"/>
                </a:solidFill>
                <a:latin typeface="+mn-lt"/>
              </a:rPr>
              <a:t>emain flexible BUT aware that consistency helps analysis</a:t>
            </a:r>
          </a:p>
          <a:p>
            <a:pPr marL="342900" indent="-342900">
              <a:buFont typeface="Wingdings" charset="2"/>
              <a:buChar char="Ø"/>
            </a:pPr>
            <a:r>
              <a:rPr lang="en-GB" sz="2000" dirty="0">
                <a:solidFill>
                  <a:schemeClr val="tx1"/>
                </a:solidFill>
                <a:latin typeface="+mn-lt"/>
              </a:rPr>
              <a:t>G</a:t>
            </a:r>
            <a:r>
              <a:rPr lang="en-GB" sz="2000" dirty="0" smtClean="0">
                <a:solidFill>
                  <a:schemeClr val="tx1"/>
                </a:solidFill>
                <a:latin typeface="+mn-lt"/>
              </a:rPr>
              <a:t>eneral </a:t>
            </a:r>
            <a:r>
              <a:rPr lang="en-GB" sz="2000" dirty="0">
                <a:solidFill>
                  <a:schemeClr val="tx1"/>
                </a:solidFill>
                <a:latin typeface="+mn-lt"/>
              </a:rPr>
              <a:t>Q</a:t>
            </a:r>
            <a:r>
              <a:rPr lang="en-GB" sz="2000" dirty="0" smtClean="0">
                <a:solidFill>
                  <a:schemeClr val="tx1"/>
                </a:solidFill>
                <a:latin typeface="+mn-lt"/>
              </a:rPr>
              <a:t>s </a:t>
            </a:r>
            <a:r>
              <a:rPr lang="en-GB" sz="2000" dirty="0">
                <a:solidFill>
                  <a:schemeClr val="tx1"/>
                </a:solidFill>
                <a:latin typeface="+mn-lt"/>
              </a:rPr>
              <a:t>then specific– do not induce answers</a:t>
            </a:r>
            <a:endParaRPr lang="en-GB" sz="2000" dirty="0" smtClean="0">
              <a:solidFill>
                <a:schemeClr val="tx1"/>
              </a:solidFill>
              <a:latin typeface="+mn-lt"/>
            </a:endParaRPr>
          </a:p>
          <a:p>
            <a:pPr marL="342900" indent="-342900">
              <a:buFont typeface="Wingdings" charset="2"/>
              <a:buChar char="Ø"/>
            </a:pPr>
            <a:r>
              <a:rPr lang="en-GB" sz="2000" dirty="0">
                <a:solidFill>
                  <a:schemeClr val="tx1"/>
                </a:solidFill>
                <a:latin typeface="+mn-lt"/>
              </a:rPr>
              <a:t>T</a:t>
            </a:r>
            <a:r>
              <a:rPr lang="en-GB" sz="2000" dirty="0" smtClean="0">
                <a:solidFill>
                  <a:schemeClr val="tx1"/>
                </a:solidFill>
                <a:latin typeface="+mn-lt"/>
              </a:rPr>
              <a:t>ake notes! </a:t>
            </a:r>
          </a:p>
          <a:p>
            <a:pPr marL="342900" indent="-342900">
              <a:buFont typeface="Wingdings" charset="2"/>
              <a:buChar char="Ø"/>
            </a:pPr>
            <a:r>
              <a:rPr lang="en-GB" sz="2000" dirty="0">
                <a:solidFill>
                  <a:schemeClr val="tx1"/>
                </a:solidFill>
                <a:latin typeface="+mn-lt"/>
              </a:rPr>
              <a:t>A</a:t>
            </a:r>
            <a:r>
              <a:rPr lang="en-GB" sz="2000" dirty="0" smtClean="0">
                <a:solidFill>
                  <a:schemeClr val="tx1"/>
                </a:solidFill>
                <a:latin typeface="+mn-lt"/>
              </a:rPr>
              <a:t>llow time – do not end abruptly</a:t>
            </a:r>
          </a:p>
          <a:p>
            <a:pPr marL="342900" indent="-342900">
              <a:buFont typeface="Wingdings" charset="2"/>
              <a:buChar char="Ø"/>
            </a:pPr>
            <a:r>
              <a:rPr lang="en-GB" sz="2000" dirty="0">
                <a:solidFill>
                  <a:schemeClr val="tx1"/>
                </a:solidFill>
                <a:latin typeface="+mn-lt"/>
              </a:rPr>
              <a:t>A</a:t>
            </a:r>
            <a:r>
              <a:rPr lang="en-GB" sz="2000" dirty="0" smtClean="0">
                <a:solidFill>
                  <a:schemeClr val="tx1"/>
                </a:solidFill>
                <a:latin typeface="+mn-lt"/>
              </a:rPr>
              <a:t>llow questions from KI</a:t>
            </a:r>
          </a:p>
        </p:txBody>
      </p:sp>
      <p:sp>
        <p:nvSpPr>
          <p:cNvPr id="11" name="Subtitle 2"/>
          <p:cNvSpPr txBox="1">
            <a:spLocks noChangeAspect="1"/>
          </p:cNvSpPr>
          <p:nvPr/>
        </p:nvSpPr>
        <p:spPr>
          <a:xfrm>
            <a:off x="929579" y="5301209"/>
            <a:ext cx="7753765" cy="112372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charset="2"/>
              <a:buChar char="Ø"/>
            </a:pPr>
            <a:r>
              <a:rPr lang="en-GB" sz="2000" dirty="0">
                <a:solidFill>
                  <a:schemeClr val="tx1"/>
                </a:solidFill>
                <a:latin typeface="+mn-lt"/>
              </a:rPr>
              <a:t>D</a:t>
            </a:r>
            <a:r>
              <a:rPr lang="en-GB" sz="2000" dirty="0" smtClean="0">
                <a:solidFill>
                  <a:schemeClr val="tx1"/>
                </a:solidFill>
                <a:latin typeface="+mn-lt"/>
              </a:rPr>
              <a:t>ebrief to compare reliability of KIs and information gathered</a:t>
            </a:r>
          </a:p>
          <a:p>
            <a:pPr marL="342900" indent="-342900">
              <a:buFont typeface="Wingdings" charset="2"/>
              <a:buChar char="Ø"/>
            </a:pPr>
            <a:r>
              <a:rPr lang="en-GB" sz="2000" dirty="0">
                <a:solidFill>
                  <a:schemeClr val="tx1"/>
                </a:solidFill>
                <a:latin typeface="+mn-lt"/>
              </a:rPr>
              <a:t>E</a:t>
            </a:r>
            <a:r>
              <a:rPr lang="en-GB" sz="2000" dirty="0" smtClean="0">
                <a:solidFill>
                  <a:schemeClr val="tx1"/>
                </a:solidFill>
                <a:latin typeface="+mn-lt"/>
              </a:rPr>
              <a:t>nsure anonymity of data</a:t>
            </a:r>
          </a:p>
        </p:txBody>
      </p:sp>
      <p:sp>
        <p:nvSpPr>
          <p:cNvPr id="2" name="TextBox 1"/>
          <p:cNvSpPr txBox="1"/>
          <p:nvPr/>
        </p:nvSpPr>
        <p:spPr>
          <a:xfrm rot="16200000">
            <a:off x="-163288" y="1487232"/>
            <a:ext cx="1016003" cy="400110"/>
          </a:xfrm>
          <a:prstGeom prst="rect">
            <a:avLst/>
          </a:prstGeom>
          <a:noFill/>
        </p:spPr>
        <p:txBody>
          <a:bodyPr wrap="square" rtlCol="0">
            <a:spAutoFit/>
          </a:bodyPr>
          <a:lstStyle/>
          <a:p>
            <a:r>
              <a:rPr lang="en-GB" sz="2000" dirty="0" smtClean="0">
                <a:solidFill>
                  <a:srgbClr val="2B5DA1"/>
                </a:solidFill>
              </a:rPr>
              <a:t>Before</a:t>
            </a:r>
            <a:endParaRPr lang="en-GB" sz="2000" dirty="0">
              <a:solidFill>
                <a:srgbClr val="2B5DA1"/>
              </a:solidFill>
            </a:endParaRPr>
          </a:p>
        </p:txBody>
      </p:sp>
      <p:sp>
        <p:nvSpPr>
          <p:cNvPr id="10" name="TextBox 9"/>
          <p:cNvSpPr txBox="1"/>
          <p:nvPr/>
        </p:nvSpPr>
        <p:spPr>
          <a:xfrm rot="16200000">
            <a:off x="-221347" y="3196291"/>
            <a:ext cx="1132120" cy="400110"/>
          </a:xfrm>
          <a:prstGeom prst="rect">
            <a:avLst/>
          </a:prstGeom>
          <a:noFill/>
        </p:spPr>
        <p:txBody>
          <a:bodyPr wrap="square" rtlCol="0">
            <a:spAutoFit/>
          </a:bodyPr>
          <a:lstStyle/>
          <a:p>
            <a:r>
              <a:rPr lang="en-GB" sz="2000" dirty="0" smtClean="0">
                <a:solidFill>
                  <a:srgbClr val="2B5DA1"/>
                </a:solidFill>
              </a:rPr>
              <a:t>During</a:t>
            </a:r>
            <a:endParaRPr lang="en-GB" sz="2000" dirty="0">
              <a:solidFill>
                <a:srgbClr val="2B5DA1"/>
              </a:solidFill>
            </a:endParaRPr>
          </a:p>
        </p:txBody>
      </p:sp>
      <p:sp>
        <p:nvSpPr>
          <p:cNvPr id="12" name="TextBox 11"/>
          <p:cNvSpPr txBox="1"/>
          <p:nvPr/>
        </p:nvSpPr>
        <p:spPr>
          <a:xfrm rot="16200000">
            <a:off x="-163286" y="5202078"/>
            <a:ext cx="1016003" cy="400110"/>
          </a:xfrm>
          <a:prstGeom prst="rect">
            <a:avLst/>
          </a:prstGeom>
          <a:noFill/>
        </p:spPr>
        <p:txBody>
          <a:bodyPr wrap="square" rtlCol="0">
            <a:spAutoFit/>
          </a:bodyPr>
          <a:lstStyle/>
          <a:p>
            <a:r>
              <a:rPr lang="en-GB" sz="2000" dirty="0" smtClean="0">
                <a:solidFill>
                  <a:srgbClr val="2B5DA1"/>
                </a:solidFill>
              </a:rPr>
              <a:t>After</a:t>
            </a:r>
            <a:endParaRPr lang="en-GB" sz="2000" dirty="0">
              <a:solidFill>
                <a:srgbClr val="2B5DA1"/>
              </a:solidFill>
            </a:endParaRPr>
          </a:p>
        </p:txBody>
      </p:sp>
      <p:sp>
        <p:nvSpPr>
          <p:cNvPr id="3" name="Right Arrow 2"/>
          <p:cNvSpPr/>
          <p:nvPr/>
        </p:nvSpPr>
        <p:spPr>
          <a:xfrm rot="5400000">
            <a:off x="-1723575" y="3465285"/>
            <a:ext cx="4862290" cy="471717"/>
          </a:xfrm>
          <a:prstGeom prst="rightArrow">
            <a:avLst>
              <a:gd name="adj1" fmla="val 40001"/>
              <a:gd name="adj2" fmla="val 50000"/>
            </a:avLst>
          </a:prstGeom>
        </p:spPr>
        <p:style>
          <a:lnRef idx="0">
            <a:schemeClr val="accent1"/>
          </a:lnRef>
          <a:fillRef idx="3">
            <a:schemeClr val="accent1"/>
          </a:fillRef>
          <a:effectRef idx="3">
            <a:schemeClr val="accent1"/>
          </a:effectRef>
          <a:fontRef idx="minor">
            <a:schemeClr val="lt1"/>
          </a:fontRef>
        </p:style>
        <p:txBody>
          <a:bodyPr wrap="square" rtlCol="0" anchor="ctr" anchorCtr="1">
            <a:noAutofit/>
          </a:bodyPr>
          <a:lstStyle/>
          <a:p>
            <a:pPr algn="ctr"/>
            <a:endParaRPr lang="en-GB" dirty="0" smtClean="0">
              <a:solidFill>
                <a:srgbClr val="7030A0"/>
              </a:solidFill>
            </a:endParaRPr>
          </a:p>
        </p:txBody>
      </p:sp>
    </p:spTree>
    <p:extLst>
      <p:ext uri="{BB962C8B-B14F-4D97-AF65-F5344CB8AC3E}">
        <p14:creationId xmlns:p14="http://schemas.microsoft.com/office/powerpoint/2010/main" val="1912204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355072" y="927817"/>
            <a:ext cx="6449176" cy="10385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600" dirty="0" smtClean="0"/>
              <a:t>When are focus group discussions appropriate?</a:t>
            </a:r>
            <a:endParaRPr lang="en-GB" sz="2600" dirty="0"/>
          </a:p>
        </p:txBody>
      </p:sp>
      <p:sp>
        <p:nvSpPr>
          <p:cNvPr id="7" name="Subtitle 2"/>
          <p:cNvSpPr txBox="1">
            <a:spLocks noChangeAspect="1"/>
          </p:cNvSpPr>
          <p:nvPr/>
        </p:nvSpPr>
        <p:spPr>
          <a:xfrm>
            <a:off x="107504" y="1852174"/>
            <a:ext cx="8107423" cy="21537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600" dirty="0" smtClean="0">
                <a:solidFill>
                  <a:schemeClr val="tx1"/>
                </a:solidFill>
                <a:latin typeface="+mn-lt"/>
              </a:rPr>
              <a:t>Approach:</a:t>
            </a:r>
          </a:p>
          <a:p>
            <a:pPr marL="896938" lvl="1" indent="-439738" algn="l">
              <a:buFont typeface="Wingdings" charset="2"/>
              <a:buChar char=""/>
            </a:pPr>
            <a:r>
              <a:rPr lang="en-GB" sz="2600" dirty="0" smtClean="0">
                <a:solidFill>
                  <a:schemeClr val="tx1"/>
                </a:solidFill>
              </a:rPr>
              <a:t>Moderated discussion group </a:t>
            </a:r>
          </a:p>
          <a:p>
            <a:pPr marL="896938" lvl="1" indent="-439738" algn="l">
              <a:buFont typeface="Wingdings" charset="2"/>
              <a:buChar char=""/>
            </a:pPr>
            <a:r>
              <a:rPr lang="en-GB" sz="2600" dirty="0" smtClean="0">
                <a:solidFill>
                  <a:schemeClr val="tx1"/>
                </a:solidFill>
              </a:rPr>
              <a:t>Open-ended questions to provoke discussion</a:t>
            </a:r>
          </a:p>
          <a:p>
            <a:pPr marL="896938" lvl="1" indent="-439738" algn="l">
              <a:buFont typeface="Wingdings" charset="2"/>
              <a:buChar char=""/>
            </a:pPr>
            <a:r>
              <a:rPr lang="en-GB" sz="2600" dirty="0" smtClean="0">
                <a:solidFill>
                  <a:schemeClr val="tx1"/>
                </a:solidFill>
              </a:rPr>
              <a:t>8 – 12 participants + 2 moderators</a:t>
            </a:r>
            <a:endParaRPr lang="en-GB" sz="2600" dirty="0" smtClean="0">
              <a:solidFill>
                <a:srgbClr val="050B13"/>
              </a:solidFill>
            </a:endParaRPr>
          </a:p>
          <a:p>
            <a:pPr marL="893763" lvl="0" indent="-439738">
              <a:spcBef>
                <a:spcPts val="0"/>
              </a:spcBef>
              <a:buFont typeface="Arial"/>
              <a:buChar char="•"/>
            </a:pPr>
            <a:endParaRPr lang="en-GB" sz="2400" dirty="0" smtClean="0"/>
          </a:p>
        </p:txBody>
      </p:sp>
      <p:sp>
        <p:nvSpPr>
          <p:cNvPr id="9" name="Title 1"/>
          <p:cNvSpPr txBox="1">
            <a:spLocks/>
          </p:cNvSpPr>
          <p:nvPr/>
        </p:nvSpPr>
        <p:spPr>
          <a:xfrm>
            <a:off x="413408" y="135729"/>
            <a:ext cx="7320833" cy="792088"/>
          </a:xfrm>
          <a:prstGeom prst="rect">
            <a:avLst/>
          </a:prstGeom>
        </p:spPr>
        <p:txBody>
          <a:bodyPr vert="horz" lIns="91440" tIns="45720" rIns="91440" bIns="45720" rtlCol="0" anchor="ctr">
            <a:normAutofit/>
          </a:bodyPr>
          <a:lstStyle>
            <a:defPPr>
              <a:defRPr lang="en-US"/>
            </a:defPPr>
            <a:lvl1pPr algn="ctr">
              <a:spcBef>
                <a:spcPct val="0"/>
              </a:spcBef>
              <a:buNone/>
              <a:defRPr sz="4400">
                <a:latin typeface="+mj-lt"/>
                <a:ea typeface="+mj-ea"/>
                <a:cs typeface="+mj-cs"/>
              </a:defRPr>
            </a:lvl1pPr>
          </a:lstStyle>
          <a:p>
            <a:r>
              <a:rPr lang="en-GB" dirty="0" smtClean="0"/>
              <a:t>Focus </a:t>
            </a:r>
            <a:r>
              <a:rPr lang="en-GB" dirty="0"/>
              <a:t>group discussions</a:t>
            </a:r>
          </a:p>
        </p:txBody>
      </p:sp>
      <p:sp>
        <p:nvSpPr>
          <p:cNvPr id="5" name="Subtitle 2"/>
          <p:cNvSpPr txBox="1">
            <a:spLocks noChangeAspect="1"/>
          </p:cNvSpPr>
          <p:nvPr/>
        </p:nvSpPr>
        <p:spPr>
          <a:xfrm>
            <a:off x="5235403" y="951191"/>
            <a:ext cx="2498838" cy="832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600" dirty="0" smtClean="0">
                <a:solidFill>
                  <a:srgbClr val="2B5DA1"/>
                </a:solidFill>
              </a:rPr>
              <a:t>After initial assessments </a:t>
            </a:r>
          </a:p>
        </p:txBody>
      </p:sp>
      <p:sp>
        <p:nvSpPr>
          <p:cNvPr id="8" name="Subtitle 2"/>
          <p:cNvSpPr txBox="1">
            <a:spLocks noChangeAspect="1"/>
          </p:cNvSpPr>
          <p:nvPr/>
        </p:nvSpPr>
        <p:spPr>
          <a:xfrm>
            <a:off x="107504" y="3772279"/>
            <a:ext cx="5400600" cy="285647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600" dirty="0" smtClean="0">
                <a:solidFill>
                  <a:schemeClr val="tx1"/>
                </a:solidFill>
                <a:latin typeface="+mn-lt"/>
              </a:rPr>
              <a:t>Strengths</a:t>
            </a:r>
          </a:p>
          <a:p>
            <a:pPr marL="342900" indent="-342900">
              <a:buFont typeface="Wingdings" charset="2"/>
              <a:buChar char="ü"/>
            </a:pPr>
            <a:r>
              <a:rPr lang="en-GB" sz="2600" dirty="0">
                <a:solidFill>
                  <a:schemeClr val="tx1"/>
                </a:solidFill>
                <a:latin typeface="+mn-lt"/>
              </a:rPr>
              <a:t>U</a:t>
            </a:r>
            <a:r>
              <a:rPr lang="en-GB" sz="2600" dirty="0" smtClean="0">
                <a:solidFill>
                  <a:schemeClr val="tx1"/>
                </a:solidFill>
                <a:latin typeface="+mn-lt"/>
              </a:rPr>
              <a:t>nderstanding community priorities</a:t>
            </a:r>
          </a:p>
          <a:p>
            <a:pPr marL="342900" indent="-342900">
              <a:buFont typeface="Wingdings" charset="2"/>
              <a:buChar char="ü"/>
            </a:pPr>
            <a:r>
              <a:rPr lang="en-GB" sz="2600" dirty="0">
                <a:solidFill>
                  <a:schemeClr val="tx1"/>
                </a:solidFill>
                <a:latin typeface="+mn-lt"/>
              </a:rPr>
              <a:t>I</a:t>
            </a:r>
            <a:r>
              <a:rPr lang="en-GB" sz="2600" dirty="0" smtClean="0">
                <a:solidFill>
                  <a:schemeClr val="tx1"/>
                </a:solidFill>
                <a:latin typeface="+mn-lt"/>
              </a:rPr>
              <a:t>dentifying variety of opinions</a:t>
            </a:r>
          </a:p>
          <a:p>
            <a:pPr marL="342900" indent="-342900">
              <a:buFont typeface="Wingdings" charset="2"/>
              <a:buChar char="ü"/>
            </a:pPr>
            <a:r>
              <a:rPr lang="en-GB" sz="2600" dirty="0">
                <a:solidFill>
                  <a:schemeClr val="tx1"/>
                </a:solidFill>
                <a:latin typeface="+mn-lt"/>
              </a:rPr>
              <a:t>Y</a:t>
            </a:r>
            <a:r>
              <a:rPr lang="en-GB" sz="2600" dirty="0" smtClean="0">
                <a:solidFill>
                  <a:schemeClr val="tx1"/>
                </a:solidFill>
                <a:latin typeface="+mn-lt"/>
              </a:rPr>
              <a:t>ield lots of information quickly (1 – 2 hours)</a:t>
            </a:r>
            <a:endParaRPr lang="en-GB" sz="2600" dirty="0">
              <a:solidFill>
                <a:schemeClr val="tx1"/>
              </a:solidFill>
              <a:latin typeface="+mn-lt"/>
            </a:endParaRPr>
          </a:p>
        </p:txBody>
      </p:sp>
      <p:pic>
        <p:nvPicPr>
          <p:cNvPr id="2" name="Picture 1" descr="4- medresCommunity group discussion with displaced people from Sa'ada W. Gressman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2120" y="3779484"/>
            <a:ext cx="3491880" cy="3078516"/>
          </a:xfrm>
          <a:prstGeom prst="rect">
            <a:avLst/>
          </a:prstGeom>
        </p:spPr>
      </p:pic>
    </p:spTree>
    <p:extLst>
      <p:ext uri="{BB962C8B-B14F-4D97-AF65-F5344CB8AC3E}">
        <p14:creationId xmlns:p14="http://schemas.microsoft.com/office/powerpoint/2010/main" val="4167724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 Focus group discussion with displaced people W. Gressmann.jpg"/>
          <p:cNvPicPr>
            <a:picLocks noChangeAspect="1"/>
          </p:cNvPicPr>
          <p:nvPr/>
        </p:nvPicPr>
        <p:blipFill rotWithShape="1">
          <a:blip r:embed="rId3" cstate="email">
            <a:alphaModFix amt="40000"/>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302933"/>
            <a:ext cx="9144001" cy="6264780"/>
          </a:xfrm>
          <a:prstGeom prst="rect">
            <a:avLst/>
          </a:prstGeom>
        </p:spPr>
      </p:pic>
      <p:sp>
        <p:nvSpPr>
          <p:cNvPr id="6" name="Subtitle 2"/>
          <p:cNvSpPr txBox="1">
            <a:spLocks noChangeAspect="1"/>
          </p:cNvSpPr>
          <p:nvPr/>
        </p:nvSpPr>
        <p:spPr>
          <a:xfrm>
            <a:off x="925286" y="1196297"/>
            <a:ext cx="8046329" cy="1440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GB" sz="2000" dirty="0" smtClean="0"/>
              <a:t>Know what questions you want answered and decide which questions you will ask to initiate discussions</a:t>
            </a:r>
            <a:endParaRPr lang="en-GB" sz="1800" dirty="0"/>
          </a:p>
          <a:p>
            <a:pPr>
              <a:buFont typeface="Wingdings" charset="2"/>
              <a:buChar char="Ø"/>
            </a:pPr>
            <a:r>
              <a:rPr lang="en-GB" sz="2000" dirty="0"/>
              <a:t>I</a:t>
            </a:r>
            <a:r>
              <a:rPr lang="en-GB" sz="2000" dirty="0" smtClean="0"/>
              <a:t>dentify sites / FG participants </a:t>
            </a:r>
            <a:r>
              <a:rPr lang="en-GB" sz="1800" dirty="0" smtClean="0"/>
              <a:t>(homogeneous or heterogeneous groups?)</a:t>
            </a:r>
          </a:p>
          <a:p>
            <a:pPr>
              <a:buFont typeface="Wingdings" charset="2"/>
              <a:buChar char="Ø"/>
            </a:pPr>
            <a:r>
              <a:rPr lang="en-GB" sz="2000" dirty="0"/>
              <a:t>P</a:t>
            </a:r>
            <a:r>
              <a:rPr lang="en-GB" sz="2000" dirty="0" smtClean="0"/>
              <a:t>ractice facilitation</a:t>
            </a:r>
          </a:p>
        </p:txBody>
      </p:sp>
      <p:sp>
        <p:nvSpPr>
          <p:cNvPr id="9" name="Title 1"/>
          <p:cNvSpPr txBox="1">
            <a:spLocks/>
          </p:cNvSpPr>
          <p:nvPr/>
        </p:nvSpPr>
        <p:spPr>
          <a:xfrm>
            <a:off x="150625" y="302933"/>
            <a:ext cx="8098866" cy="792088"/>
          </a:xfrm>
          <a:prstGeom prst="rect">
            <a:avLst/>
          </a:prstGeom>
        </p:spPr>
        <p:txBody>
          <a:bodyPr/>
          <a:lstStyle>
            <a:lvl1pPr indent="0">
              <a:spcBef>
                <a:spcPct val="0"/>
              </a:spcBef>
              <a:buNone/>
              <a:tabLst/>
              <a:defRPr sz="3000" baseline="0">
                <a:solidFill>
                  <a:srgbClr val="9A1995"/>
                </a:solidFill>
                <a:latin typeface="+mj-lt"/>
                <a:ea typeface="+mj-ea"/>
                <a:cs typeface="+mj-cs"/>
              </a:defRPr>
            </a:lvl1pPr>
          </a:lstStyle>
          <a:p>
            <a:pPr algn="ctr"/>
            <a:r>
              <a:rPr lang="en-GB" sz="4400" dirty="0" smtClean="0">
                <a:solidFill>
                  <a:schemeClr val="tx1"/>
                </a:solidFill>
              </a:rPr>
              <a:t>Focus </a:t>
            </a:r>
            <a:r>
              <a:rPr lang="en-GB" sz="4400" dirty="0">
                <a:solidFill>
                  <a:schemeClr val="tx1"/>
                </a:solidFill>
              </a:rPr>
              <a:t>group discussions</a:t>
            </a:r>
          </a:p>
        </p:txBody>
      </p:sp>
      <p:sp>
        <p:nvSpPr>
          <p:cNvPr id="8" name="Subtitle 2"/>
          <p:cNvSpPr txBox="1">
            <a:spLocks noChangeAspect="1"/>
          </p:cNvSpPr>
          <p:nvPr/>
        </p:nvSpPr>
        <p:spPr>
          <a:xfrm>
            <a:off x="943429" y="2830286"/>
            <a:ext cx="7819570" cy="25160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charset="2"/>
              <a:buChar char="Ø"/>
            </a:pPr>
            <a:r>
              <a:rPr lang="en-GB" sz="2000" dirty="0">
                <a:solidFill>
                  <a:schemeClr val="tx1"/>
                </a:solidFill>
                <a:latin typeface="+mn-lt"/>
              </a:rPr>
              <a:t>I</a:t>
            </a:r>
            <a:r>
              <a:rPr lang="en-GB" sz="2000" dirty="0" smtClean="0">
                <a:solidFill>
                  <a:schemeClr val="tx1"/>
                </a:solidFill>
                <a:latin typeface="+mn-lt"/>
              </a:rPr>
              <a:t>dentify private location </a:t>
            </a:r>
          </a:p>
          <a:p>
            <a:pPr marL="342900" indent="-342900">
              <a:buFont typeface="Wingdings" charset="2"/>
              <a:buChar char="Ø"/>
            </a:pPr>
            <a:r>
              <a:rPr lang="en-GB" sz="2000" dirty="0">
                <a:solidFill>
                  <a:schemeClr val="tx1"/>
                </a:solidFill>
                <a:latin typeface="+mn-lt"/>
              </a:rPr>
              <a:t>E</a:t>
            </a:r>
            <a:r>
              <a:rPr lang="en-GB" sz="2000" dirty="0" smtClean="0">
                <a:solidFill>
                  <a:schemeClr val="tx1"/>
                </a:solidFill>
                <a:latin typeface="+mn-lt"/>
              </a:rPr>
              <a:t>xplain process and encourage all to participate</a:t>
            </a:r>
          </a:p>
          <a:p>
            <a:pPr marL="342900" indent="-342900">
              <a:buFont typeface="Wingdings" charset="2"/>
              <a:buChar char="Ø"/>
            </a:pPr>
            <a:r>
              <a:rPr lang="en-GB" sz="2000" dirty="0">
                <a:solidFill>
                  <a:schemeClr val="tx1"/>
                </a:solidFill>
                <a:latin typeface="+mn-lt"/>
              </a:rPr>
              <a:t>E</a:t>
            </a:r>
            <a:r>
              <a:rPr lang="en-GB" sz="2000" dirty="0" smtClean="0">
                <a:solidFill>
                  <a:schemeClr val="tx1"/>
                </a:solidFill>
                <a:latin typeface="+mn-lt"/>
              </a:rPr>
              <a:t>xplain confidentiality of information</a:t>
            </a:r>
          </a:p>
          <a:p>
            <a:pPr marL="342900" indent="-342900">
              <a:buFont typeface="Wingdings" charset="2"/>
              <a:buChar char="Ø"/>
            </a:pPr>
            <a:r>
              <a:rPr lang="en-GB" sz="2000" dirty="0">
                <a:solidFill>
                  <a:schemeClr val="tx1"/>
                </a:solidFill>
                <a:latin typeface="+mn-lt"/>
              </a:rPr>
              <a:t>E</a:t>
            </a:r>
            <a:r>
              <a:rPr lang="en-GB" sz="2000" dirty="0" smtClean="0">
                <a:solidFill>
                  <a:schemeClr val="tx1"/>
                </a:solidFill>
                <a:latin typeface="+mn-lt"/>
              </a:rPr>
              <a:t>ncourage discussion and disagreement </a:t>
            </a:r>
          </a:p>
          <a:p>
            <a:pPr marL="342900" indent="-342900">
              <a:buFont typeface="Wingdings" charset="2"/>
              <a:buChar char="Ø"/>
            </a:pPr>
            <a:r>
              <a:rPr lang="en-GB" sz="2000" dirty="0" smtClean="0">
                <a:solidFill>
                  <a:schemeClr val="tx1"/>
                </a:solidFill>
                <a:latin typeface="+mn-lt"/>
              </a:rPr>
              <a:t>‘Light touch’ facilitation – remain neutral</a:t>
            </a:r>
          </a:p>
          <a:p>
            <a:pPr marL="342900" indent="-342900">
              <a:buFont typeface="Wingdings" charset="2"/>
              <a:buChar char="Ø"/>
            </a:pPr>
            <a:r>
              <a:rPr lang="en-GB" sz="2000" dirty="0">
                <a:solidFill>
                  <a:schemeClr val="tx1"/>
                </a:solidFill>
                <a:latin typeface="+mn-lt"/>
              </a:rPr>
              <a:t>B</a:t>
            </a:r>
            <a:r>
              <a:rPr lang="en-GB" sz="2000" dirty="0" smtClean="0">
                <a:solidFill>
                  <a:schemeClr val="tx1"/>
                </a:solidFill>
                <a:latin typeface="+mn-lt"/>
              </a:rPr>
              <a:t>e flexible and sensitive</a:t>
            </a:r>
          </a:p>
          <a:p>
            <a:pPr marL="342900" indent="-342900">
              <a:buFont typeface="Wingdings" charset="2"/>
              <a:buChar char="Ø"/>
            </a:pPr>
            <a:r>
              <a:rPr lang="en-GB" sz="2000" dirty="0">
                <a:solidFill>
                  <a:schemeClr val="tx1"/>
                </a:solidFill>
                <a:latin typeface="+mn-lt"/>
              </a:rPr>
              <a:t>D</a:t>
            </a:r>
            <a:r>
              <a:rPr lang="en-GB" sz="2000" dirty="0" smtClean="0">
                <a:solidFill>
                  <a:schemeClr val="tx1"/>
                </a:solidFill>
                <a:latin typeface="+mn-lt"/>
              </a:rPr>
              <a:t>o not dictate the course of discussion / loose control!</a:t>
            </a:r>
          </a:p>
        </p:txBody>
      </p:sp>
      <p:sp>
        <p:nvSpPr>
          <p:cNvPr id="11" name="Subtitle 2"/>
          <p:cNvSpPr txBox="1">
            <a:spLocks noChangeAspect="1"/>
          </p:cNvSpPr>
          <p:nvPr/>
        </p:nvSpPr>
        <p:spPr>
          <a:xfrm>
            <a:off x="976331" y="5445223"/>
            <a:ext cx="7753765" cy="78503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charset="2"/>
              <a:buChar char="Ø"/>
            </a:pPr>
            <a:r>
              <a:rPr lang="en-GB" sz="2000" dirty="0">
                <a:solidFill>
                  <a:schemeClr val="tx1"/>
                </a:solidFill>
                <a:latin typeface="+mn-lt"/>
              </a:rPr>
              <a:t>D</a:t>
            </a:r>
            <a:r>
              <a:rPr lang="en-GB" sz="2000" dirty="0" smtClean="0">
                <a:solidFill>
                  <a:schemeClr val="tx1"/>
                </a:solidFill>
                <a:latin typeface="+mn-lt"/>
              </a:rPr>
              <a:t>ebrief to compare information gathered</a:t>
            </a:r>
          </a:p>
          <a:p>
            <a:pPr marL="342900" indent="-342900">
              <a:buFont typeface="Wingdings" charset="2"/>
              <a:buChar char="Ø"/>
            </a:pPr>
            <a:r>
              <a:rPr lang="en-GB" sz="2000" dirty="0" smtClean="0">
                <a:solidFill>
                  <a:schemeClr val="tx1"/>
                </a:solidFill>
                <a:latin typeface="+mn-lt"/>
              </a:rPr>
              <a:t>Write up asap</a:t>
            </a:r>
          </a:p>
        </p:txBody>
      </p:sp>
      <p:sp>
        <p:nvSpPr>
          <p:cNvPr id="2" name="TextBox 1"/>
          <p:cNvSpPr txBox="1"/>
          <p:nvPr/>
        </p:nvSpPr>
        <p:spPr>
          <a:xfrm rot="16200000">
            <a:off x="-163288" y="1487232"/>
            <a:ext cx="1016003" cy="400110"/>
          </a:xfrm>
          <a:prstGeom prst="rect">
            <a:avLst/>
          </a:prstGeom>
          <a:noFill/>
        </p:spPr>
        <p:txBody>
          <a:bodyPr wrap="square" rtlCol="0">
            <a:spAutoFit/>
          </a:bodyPr>
          <a:lstStyle/>
          <a:p>
            <a:r>
              <a:rPr lang="en-GB" sz="2000" dirty="0" smtClean="0">
                <a:solidFill>
                  <a:srgbClr val="2B5DA1"/>
                </a:solidFill>
              </a:rPr>
              <a:t>Before</a:t>
            </a:r>
            <a:endParaRPr lang="en-GB" sz="2000" dirty="0">
              <a:solidFill>
                <a:srgbClr val="2B5DA1"/>
              </a:solidFill>
            </a:endParaRPr>
          </a:p>
        </p:txBody>
      </p:sp>
      <p:sp>
        <p:nvSpPr>
          <p:cNvPr id="10" name="TextBox 9"/>
          <p:cNvSpPr txBox="1"/>
          <p:nvPr/>
        </p:nvSpPr>
        <p:spPr>
          <a:xfrm rot="16200000">
            <a:off x="-221347" y="3196291"/>
            <a:ext cx="1132120" cy="400110"/>
          </a:xfrm>
          <a:prstGeom prst="rect">
            <a:avLst/>
          </a:prstGeom>
          <a:noFill/>
        </p:spPr>
        <p:txBody>
          <a:bodyPr wrap="square" rtlCol="0">
            <a:spAutoFit/>
          </a:bodyPr>
          <a:lstStyle/>
          <a:p>
            <a:r>
              <a:rPr lang="en-GB" sz="2000" dirty="0" smtClean="0">
                <a:solidFill>
                  <a:srgbClr val="2B5DA1"/>
                </a:solidFill>
              </a:rPr>
              <a:t>During</a:t>
            </a:r>
            <a:endParaRPr lang="en-GB" sz="2000" dirty="0">
              <a:solidFill>
                <a:srgbClr val="2B5DA1"/>
              </a:solidFill>
            </a:endParaRPr>
          </a:p>
        </p:txBody>
      </p:sp>
      <p:sp>
        <p:nvSpPr>
          <p:cNvPr id="12" name="TextBox 11"/>
          <p:cNvSpPr txBox="1"/>
          <p:nvPr/>
        </p:nvSpPr>
        <p:spPr>
          <a:xfrm rot="16200000">
            <a:off x="-163288" y="5522206"/>
            <a:ext cx="1016003" cy="400110"/>
          </a:xfrm>
          <a:prstGeom prst="rect">
            <a:avLst/>
          </a:prstGeom>
          <a:noFill/>
        </p:spPr>
        <p:txBody>
          <a:bodyPr wrap="square" rtlCol="0">
            <a:spAutoFit/>
          </a:bodyPr>
          <a:lstStyle/>
          <a:p>
            <a:r>
              <a:rPr lang="en-GB" sz="2000" dirty="0" smtClean="0">
                <a:solidFill>
                  <a:srgbClr val="2B5DA1"/>
                </a:solidFill>
              </a:rPr>
              <a:t>After</a:t>
            </a:r>
            <a:endParaRPr lang="en-GB" sz="2000" dirty="0">
              <a:solidFill>
                <a:srgbClr val="2B5DA1"/>
              </a:solidFill>
            </a:endParaRPr>
          </a:p>
        </p:txBody>
      </p:sp>
      <p:sp>
        <p:nvSpPr>
          <p:cNvPr id="3" name="Right Arrow 2"/>
          <p:cNvSpPr/>
          <p:nvPr/>
        </p:nvSpPr>
        <p:spPr>
          <a:xfrm rot="5400000">
            <a:off x="-1723575" y="3465285"/>
            <a:ext cx="4862290" cy="471717"/>
          </a:xfrm>
          <a:prstGeom prst="rightArrow">
            <a:avLst>
              <a:gd name="adj1" fmla="val 40001"/>
              <a:gd name="adj2" fmla="val 50000"/>
            </a:avLst>
          </a:prstGeom>
        </p:spPr>
        <p:style>
          <a:lnRef idx="0">
            <a:schemeClr val="accent1"/>
          </a:lnRef>
          <a:fillRef idx="3">
            <a:schemeClr val="accent1"/>
          </a:fillRef>
          <a:effectRef idx="3">
            <a:schemeClr val="accent1"/>
          </a:effectRef>
          <a:fontRef idx="minor">
            <a:schemeClr val="lt1"/>
          </a:fontRef>
        </p:style>
        <p:txBody>
          <a:bodyPr wrap="square" rtlCol="0" anchor="ctr" anchorCtr="1">
            <a:noAutofit/>
          </a:bodyPr>
          <a:lstStyle/>
          <a:p>
            <a:pPr algn="ctr"/>
            <a:endParaRPr lang="en-GB" dirty="0" smtClean="0">
              <a:solidFill>
                <a:srgbClr val="7030A0"/>
              </a:solidFill>
            </a:endParaRPr>
          </a:p>
        </p:txBody>
      </p:sp>
    </p:spTree>
    <p:extLst>
      <p:ext uri="{BB962C8B-B14F-4D97-AF65-F5344CB8AC3E}">
        <p14:creationId xmlns:p14="http://schemas.microsoft.com/office/powerpoint/2010/main" val="2105761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611560" y="1421615"/>
            <a:ext cx="7028390" cy="800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When are household surveys appropriate?</a:t>
            </a:r>
            <a:endParaRPr lang="en-GB" sz="2400" dirty="0"/>
          </a:p>
        </p:txBody>
      </p:sp>
      <p:sp>
        <p:nvSpPr>
          <p:cNvPr id="7" name="Subtitle 2"/>
          <p:cNvSpPr txBox="1">
            <a:spLocks noChangeAspect="1"/>
          </p:cNvSpPr>
          <p:nvPr/>
        </p:nvSpPr>
        <p:spPr>
          <a:xfrm>
            <a:off x="611560" y="1923142"/>
            <a:ext cx="8107423" cy="21537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GB" sz="2600" dirty="0" smtClean="0">
                <a:solidFill>
                  <a:schemeClr val="tx1"/>
                </a:solidFill>
                <a:latin typeface="+mn-lt"/>
              </a:rPr>
              <a:t>Approach:</a:t>
            </a:r>
          </a:p>
          <a:p>
            <a:pPr marL="896938" lvl="1" indent="-439738" algn="l">
              <a:spcBef>
                <a:spcPts val="600"/>
              </a:spcBef>
              <a:buFont typeface="Wingdings" charset="2"/>
              <a:buChar char=""/>
            </a:pPr>
            <a:r>
              <a:rPr lang="en-GB" sz="2600" dirty="0" smtClean="0">
                <a:solidFill>
                  <a:schemeClr val="tx1"/>
                </a:solidFill>
              </a:rPr>
              <a:t>Structured vs. Semi-structured interviews</a:t>
            </a:r>
          </a:p>
          <a:p>
            <a:pPr marL="896938" lvl="1" indent="-439738" algn="l">
              <a:spcBef>
                <a:spcPts val="600"/>
              </a:spcBef>
              <a:buFont typeface="Wingdings" charset="2"/>
              <a:buChar char=""/>
            </a:pPr>
            <a:r>
              <a:rPr lang="en-GB" sz="2600" dirty="0" smtClean="0">
                <a:solidFill>
                  <a:schemeClr val="tx1"/>
                </a:solidFill>
              </a:rPr>
              <a:t>Use open and closed questions (not leading ones…)</a:t>
            </a:r>
          </a:p>
          <a:p>
            <a:pPr marL="896938" lvl="1" indent="-439738" algn="l">
              <a:spcBef>
                <a:spcPts val="600"/>
              </a:spcBef>
              <a:buFont typeface="Wingdings" charset="2"/>
              <a:buChar char=""/>
            </a:pPr>
            <a:r>
              <a:rPr lang="en-GB" sz="2600" dirty="0">
                <a:solidFill>
                  <a:schemeClr val="tx1"/>
                </a:solidFill>
              </a:rPr>
              <a:t>Who to interview – head of household / all</a:t>
            </a:r>
            <a:r>
              <a:rPr lang="en-GB" sz="2600" dirty="0" smtClean="0">
                <a:solidFill>
                  <a:schemeClr val="tx1"/>
                </a:solidFill>
              </a:rPr>
              <a:t>?</a:t>
            </a:r>
            <a:endParaRPr lang="en-GB" sz="2600" dirty="0">
              <a:solidFill>
                <a:schemeClr val="tx1"/>
              </a:solidFill>
            </a:endParaRPr>
          </a:p>
        </p:txBody>
      </p:sp>
      <p:sp>
        <p:nvSpPr>
          <p:cNvPr id="9" name="Title 1"/>
          <p:cNvSpPr txBox="1">
            <a:spLocks/>
          </p:cNvSpPr>
          <p:nvPr/>
        </p:nvSpPr>
        <p:spPr>
          <a:xfrm>
            <a:off x="0" y="656433"/>
            <a:ext cx="6421279" cy="792088"/>
          </a:xfrm>
          <a:prstGeom prst="rect">
            <a:avLst/>
          </a:prstGeom>
        </p:spPr>
        <p:txBody>
          <a:bodyPr/>
          <a:lstStyle>
            <a:lvl1pPr indent="0">
              <a:spcBef>
                <a:spcPct val="0"/>
              </a:spcBef>
              <a:buNone/>
              <a:tabLst/>
              <a:defRPr sz="3000" baseline="0">
                <a:solidFill>
                  <a:srgbClr val="9A1995"/>
                </a:solidFill>
                <a:latin typeface="+mj-lt"/>
                <a:ea typeface="+mj-ea"/>
                <a:cs typeface="+mj-cs"/>
              </a:defRPr>
            </a:lvl1pPr>
          </a:lstStyle>
          <a:p>
            <a:pPr algn="ctr"/>
            <a:r>
              <a:rPr lang="en-GB" sz="3600" dirty="0">
                <a:solidFill>
                  <a:schemeClr val="tx1"/>
                </a:solidFill>
              </a:rPr>
              <a:t>Household I</a:t>
            </a:r>
            <a:r>
              <a:rPr lang="en-GB" sz="3600" dirty="0" smtClean="0">
                <a:solidFill>
                  <a:schemeClr val="tx1"/>
                </a:solidFill>
              </a:rPr>
              <a:t>nterviews/Surveys</a:t>
            </a:r>
            <a:endParaRPr lang="en-GB" sz="3600" dirty="0">
              <a:solidFill>
                <a:schemeClr val="tx1"/>
              </a:solidFill>
            </a:endParaRPr>
          </a:p>
        </p:txBody>
      </p:sp>
      <p:sp>
        <p:nvSpPr>
          <p:cNvPr id="5" name="Subtitle 2"/>
          <p:cNvSpPr txBox="1">
            <a:spLocks noChangeAspect="1"/>
          </p:cNvSpPr>
          <p:nvPr/>
        </p:nvSpPr>
        <p:spPr>
          <a:xfrm>
            <a:off x="6660232" y="1389184"/>
            <a:ext cx="2399194" cy="832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solidFill>
                  <a:srgbClr val="2B5DA1"/>
                </a:solidFill>
              </a:rPr>
              <a:t>Sector-specific assessments </a:t>
            </a:r>
          </a:p>
        </p:txBody>
      </p:sp>
      <p:sp>
        <p:nvSpPr>
          <p:cNvPr id="8" name="Subtitle 2"/>
          <p:cNvSpPr txBox="1">
            <a:spLocks noChangeAspect="1"/>
          </p:cNvSpPr>
          <p:nvPr/>
        </p:nvSpPr>
        <p:spPr>
          <a:xfrm>
            <a:off x="611560" y="4185696"/>
            <a:ext cx="4613583" cy="21537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600" dirty="0" smtClean="0">
                <a:solidFill>
                  <a:schemeClr val="tx1"/>
                </a:solidFill>
                <a:latin typeface="+mn-lt"/>
              </a:rPr>
              <a:t>Strengths</a:t>
            </a:r>
          </a:p>
          <a:p>
            <a:pPr marL="800100" lvl="1" indent="-342900" algn="l">
              <a:buFont typeface="Wingdings" charset="2"/>
              <a:buChar char="ü"/>
            </a:pPr>
            <a:r>
              <a:rPr lang="en-GB" sz="2600" dirty="0" smtClean="0">
                <a:solidFill>
                  <a:schemeClr val="tx1"/>
                </a:solidFill>
              </a:rPr>
              <a:t>detailed</a:t>
            </a:r>
          </a:p>
          <a:p>
            <a:pPr marL="800100" lvl="1" indent="-342900" algn="l">
              <a:buFont typeface="Wingdings" charset="2"/>
              <a:buChar char="ü"/>
            </a:pPr>
            <a:r>
              <a:rPr lang="en-GB" sz="2600" dirty="0" smtClean="0">
                <a:solidFill>
                  <a:schemeClr val="tx1"/>
                </a:solidFill>
              </a:rPr>
              <a:t>useful for sensitive topics</a:t>
            </a:r>
          </a:p>
          <a:p>
            <a:pPr marL="800100" lvl="1" indent="-342900" algn="l">
              <a:buFont typeface="Wingdings" charset="2"/>
              <a:buChar char="ü"/>
            </a:pPr>
            <a:r>
              <a:rPr lang="en-GB" sz="2600" dirty="0" smtClean="0">
                <a:solidFill>
                  <a:schemeClr val="tx1"/>
                </a:solidFill>
              </a:rPr>
              <a:t>representative</a:t>
            </a:r>
          </a:p>
        </p:txBody>
      </p:sp>
    </p:spTree>
    <p:extLst>
      <p:ext uri="{BB962C8B-B14F-4D97-AF65-F5344CB8AC3E}">
        <p14:creationId xmlns:p14="http://schemas.microsoft.com/office/powerpoint/2010/main" val="2219008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ChangeAspect="1"/>
          </p:cNvSpPr>
          <p:nvPr/>
        </p:nvSpPr>
        <p:spPr>
          <a:xfrm>
            <a:off x="839092" y="1196297"/>
            <a:ext cx="8304907" cy="13230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GB" sz="2200" dirty="0"/>
              <a:t>D</a:t>
            </a:r>
            <a:r>
              <a:rPr lang="en-GB" sz="2200" dirty="0" smtClean="0"/>
              <a:t>esign questionnaire (involve experts)</a:t>
            </a:r>
            <a:endParaRPr lang="en-GB" sz="2200" dirty="0"/>
          </a:p>
          <a:p>
            <a:pPr>
              <a:buFont typeface="Wingdings" charset="2"/>
              <a:buChar char="Ø"/>
            </a:pPr>
            <a:r>
              <a:rPr lang="en-GB" sz="2200" dirty="0"/>
              <a:t>D</a:t>
            </a:r>
            <a:r>
              <a:rPr lang="en-GB" sz="2200" dirty="0" smtClean="0"/>
              <a:t>ecide methodology for household selection</a:t>
            </a:r>
          </a:p>
          <a:p>
            <a:pPr>
              <a:buFont typeface="Wingdings" charset="2"/>
              <a:buChar char="Ø"/>
            </a:pPr>
            <a:r>
              <a:rPr lang="en-GB" sz="2200" dirty="0"/>
              <a:t>F</a:t>
            </a:r>
            <a:r>
              <a:rPr lang="en-GB" sz="2200" dirty="0" smtClean="0"/>
              <a:t>ield test data collection instrument</a:t>
            </a:r>
          </a:p>
        </p:txBody>
      </p:sp>
      <p:sp>
        <p:nvSpPr>
          <p:cNvPr id="8" name="Subtitle 2"/>
          <p:cNvSpPr txBox="1">
            <a:spLocks noChangeAspect="1"/>
          </p:cNvSpPr>
          <p:nvPr/>
        </p:nvSpPr>
        <p:spPr>
          <a:xfrm>
            <a:off x="839092" y="2506559"/>
            <a:ext cx="8304907" cy="301908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600" kern="1200" baseline="0">
                <a:solidFill>
                  <a:srgbClr val="020406"/>
                </a:solidFill>
                <a:latin typeface="Arial" pitchFamily="34" charset="0"/>
                <a:ea typeface="+mn-ea"/>
                <a:cs typeface="+mn-cs"/>
              </a:defRPr>
            </a:lvl1pPr>
            <a:lvl2pPr marL="457200" indent="0" algn="ctr" defTabSz="914400" rtl="0" eaLnBrk="1" latinLnBrk="0" hangingPunct="1">
              <a:spcBef>
                <a:spcPct val="20000"/>
              </a:spcBef>
              <a:buFont typeface="Arial"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Wingdings" charset="2"/>
              <a:buChar char="Ø"/>
            </a:pPr>
            <a:r>
              <a:rPr lang="en-GB" sz="2200" dirty="0">
                <a:solidFill>
                  <a:schemeClr val="tx1"/>
                </a:solidFill>
                <a:latin typeface="+mn-lt"/>
              </a:rPr>
              <a:t>E</a:t>
            </a:r>
            <a:r>
              <a:rPr lang="en-GB" sz="2200" dirty="0" smtClean="0">
                <a:solidFill>
                  <a:schemeClr val="tx1"/>
                </a:solidFill>
                <a:latin typeface="+mn-lt"/>
              </a:rPr>
              <a:t>xplain purpose and ground rules of interview</a:t>
            </a:r>
          </a:p>
          <a:p>
            <a:pPr marL="342900" indent="-342900">
              <a:buFont typeface="Wingdings" charset="2"/>
              <a:buChar char="Ø"/>
            </a:pPr>
            <a:r>
              <a:rPr lang="en-GB" sz="2200" dirty="0">
                <a:solidFill>
                  <a:schemeClr val="tx1"/>
                </a:solidFill>
                <a:latin typeface="+mn-lt"/>
              </a:rPr>
              <a:t>R</a:t>
            </a:r>
            <a:r>
              <a:rPr lang="en-GB" sz="2200" dirty="0" smtClean="0">
                <a:solidFill>
                  <a:schemeClr val="tx1"/>
                </a:solidFill>
                <a:latin typeface="+mn-lt"/>
              </a:rPr>
              <a:t>emain flexible BUT aware that consistency helps analysis</a:t>
            </a:r>
          </a:p>
          <a:p>
            <a:pPr marL="342900" indent="-342900">
              <a:buFont typeface="Wingdings" charset="2"/>
              <a:buChar char="Ø"/>
            </a:pPr>
            <a:r>
              <a:rPr lang="en-GB" sz="2200" dirty="0">
                <a:solidFill>
                  <a:schemeClr val="tx1"/>
                </a:solidFill>
                <a:latin typeface="+mn-lt"/>
              </a:rPr>
              <a:t>T</a:t>
            </a:r>
            <a:r>
              <a:rPr lang="en-GB" sz="2200" dirty="0" smtClean="0">
                <a:solidFill>
                  <a:schemeClr val="tx1"/>
                </a:solidFill>
                <a:latin typeface="+mn-lt"/>
              </a:rPr>
              <a:t>reat interviewee as the expert</a:t>
            </a:r>
          </a:p>
          <a:p>
            <a:pPr marL="342900" indent="-342900">
              <a:buFont typeface="Wingdings" charset="2"/>
              <a:buChar char="Ø"/>
            </a:pPr>
            <a:r>
              <a:rPr lang="en-GB" sz="2200" dirty="0">
                <a:solidFill>
                  <a:schemeClr val="tx1"/>
                </a:solidFill>
                <a:latin typeface="+mn-lt"/>
              </a:rPr>
              <a:t>A</a:t>
            </a:r>
            <a:r>
              <a:rPr lang="en-GB" sz="2200" dirty="0" smtClean="0">
                <a:solidFill>
                  <a:schemeClr val="tx1"/>
                </a:solidFill>
                <a:latin typeface="+mn-lt"/>
              </a:rPr>
              <a:t>dapt style to different personality types BUT retain control</a:t>
            </a:r>
          </a:p>
          <a:p>
            <a:pPr marL="342900" indent="-342900">
              <a:buFont typeface="Wingdings" charset="2"/>
              <a:buChar char="Ø"/>
            </a:pPr>
            <a:r>
              <a:rPr lang="en-GB" sz="2200" dirty="0">
                <a:solidFill>
                  <a:schemeClr val="tx1"/>
                </a:solidFill>
                <a:latin typeface="+mn-lt"/>
              </a:rPr>
              <a:t>G</a:t>
            </a:r>
            <a:r>
              <a:rPr lang="en-GB" sz="2200" dirty="0" smtClean="0">
                <a:solidFill>
                  <a:schemeClr val="tx1"/>
                </a:solidFill>
                <a:latin typeface="+mn-lt"/>
              </a:rPr>
              <a:t>uide conversation as naturally as possible</a:t>
            </a:r>
          </a:p>
          <a:p>
            <a:pPr marL="342900" indent="-342900">
              <a:buFont typeface="Wingdings" charset="2"/>
              <a:buChar char="Ø"/>
            </a:pPr>
            <a:r>
              <a:rPr lang="en-GB" sz="2200" dirty="0" smtClean="0">
                <a:solidFill>
                  <a:schemeClr val="tx1"/>
                </a:solidFill>
                <a:latin typeface="+mn-lt"/>
              </a:rPr>
              <a:t>One question at a time!</a:t>
            </a:r>
          </a:p>
          <a:p>
            <a:pPr marL="342900" indent="-342900">
              <a:buFont typeface="Wingdings" charset="2"/>
              <a:buChar char="Ø"/>
            </a:pPr>
            <a:r>
              <a:rPr lang="en-GB" sz="2200" dirty="0">
                <a:solidFill>
                  <a:schemeClr val="tx1"/>
                </a:solidFill>
                <a:latin typeface="+mn-lt"/>
              </a:rPr>
              <a:t>A</a:t>
            </a:r>
            <a:r>
              <a:rPr lang="en-GB" sz="2200" dirty="0" smtClean="0">
                <a:solidFill>
                  <a:schemeClr val="tx1"/>
                </a:solidFill>
                <a:latin typeface="+mn-lt"/>
              </a:rPr>
              <a:t>llow questions from interviewee BUT don’t </a:t>
            </a:r>
            <a:r>
              <a:rPr lang="en-GB" sz="2200" dirty="0">
                <a:solidFill>
                  <a:schemeClr val="tx1"/>
                </a:solidFill>
                <a:latin typeface="+mn-lt"/>
              </a:rPr>
              <a:t>let them interview you</a:t>
            </a:r>
            <a:r>
              <a:rPr lang="en-GB" sz="2200" dirty="0" smtClean="0">
                <a:solidFill>
                  <a:schemeClr val="tx1"/>
                </a:solidFill>
                <a:latin typeface="+mn-lt"/>
              </a:rPr>
              <a:t>!</a:t>
            </a:r>
          </a:p>
          <a:p>
            <a:pPr marL="342900" indent="-342900">
              <a:buFont typeface="Wingdings" charset="2"/>
              <a:buChar char="Ø"/>
            </a:pPr>
            <a:r>
              <a:rPr lang="en-GB" sz="2200" dirty="0" smtClean="0">
                <a:solidFill>
                  <a:schemeClr val="tx1"/>
                </a:solidFill>
                <a:latin typeface="+mn-lt"/>
              </a:rPr>
              <a:t>Include observations on interviewee’s mood/body language</a:t>
            </a:r>
            <a:endParaRPr lang="en-GB" sz="2200" dirty="0">
              <a:solidFill>
                <a:schemeClr val="tx1"/>
              </a:solidFill>
              <a:latin typeface="+mn-lt"/>
            </a:endParaRPr>
          </a:p>
          <a:p>
            <a:pPr marL="342900" indent="-342900">
              <a:buFont typeface="Wingdings" charset="2"/>
              <a:buChar char="Ø"/>
            </a:pPr>
            <a:endParaRPr lang="en-GB" sz="2000" dirty="0" smtClean="0">
              <a:solidFill>
                <a:schemeClr val="tx1"/>
              </a:solidFill>
              <a:latin typeface="Arial"/>
            </a:endParaRPr>
          </a:p>
        </p:txBody>
      </p:sp>
      <p:sp>
        <p:nvSpPr>
          <p:cNvPr id="11" name="Subtitle 2"/>
          <p:cNvSpPr txBox="1">
            <a:spLocks noChangeAspect="1"/>
          </p:cNvSpPr>
          <p:nvPr/>
        </p:nvSpPr>
        <p:spPr>
          <a:xfrm>
            <a:off x="854118" y="5830150"/>
            <a:ext cx="7753765" cy="800226"/>
          </a:xfrm>
          <a:prstGeom prst="rect">
            <a:avLst/>
          </a:prstGeom>
        </p:spPr>
        <p:txBody>
          <a:bodyPr vert="horz" lIns="91440" tIns="45720" rIns="91440" bIns="45720" rtlCol="0">
            <a:noAutofit/>
          </a:bodyPr>
          <a:lstStyle>
            <a:defPPr>
              <a:defRPr lang="en-US"/>
            </a:defPPr>
            <a:lvl1pPr marL="342900" indent="-342900">
              <a:spcBef>
                <a:spcPct val="20000"/>
              </a:spcBef>
              <a:buFont typeface="Wingdings" charset="2"/>
              <a:buChar char="Ø"/>
              <a:tabLst/>
              <a:defRPr sz="2200" baseline="0"/>
            </a:lvl1pPr>
            <a:lvl2pPr indent="0" algn="ctr">
              <a:spcBef>
                <a:spcPct val="20000"/>
              </a:spcBef>
              <a:buFont typeface="Arial" pitchFamily="34" charset="0"/>
              <a:buNone/>
              <a:tabLst/>
              <a:defRPr sz="2800">
                <a:solidFill>
                  <a:schemeClr val="tx1">
                    <a:tint val="75000"/>
                  </a:schemeClr>
                </a:solidFill>
              </a:defRPr>
            </a:lvl2pPr>
            <a:lvl3pPr indent="0" algn="ctr">
              <a:spcBef>
                <a:spcPct val="20000"/>
              </a:spcBef>
              <a:buFont typeface="Arial" pitchFamily="34" charset="0"/>
              <a:buNone/>
              <a:tabLst/>
              <a:defRPr sz="2400">
                <a:solidFill>
                  <a:schemeClr val="tx1">
                    <a:tint val="75000"/>
                  </a:schemeClr>
                </a:solidFill>
              </a:defRPr>
            </a:lvl3pPr>
            <a:lvl4pPr indent="0" algn="ctr">
              <a:spcBef>
                <a:spcPct val="20000"/>
              </a:spcBef>
              <a:buFont typeface="Arial" pitchFamily="34" charset="0"/>
              <a:buNone/>
              <a:tabLst/>
              <a:defRPr sz="2000">
                <a:solidFill>
                  <a:schemeClr val="tx1">
                    <a:tint val="75000"/>
                  </a:schemeClr>
                </a:solidFill>
              </a:defRPr>
            </a:lvl4pPr>
            <a:lvl5pPr indent="0" algn="ctr">
              <a:spcBef>
                <a:spcPct val="20000"/>
              </a:spcBef>
              <a:buFont typeface="Arial" pitchFamily="34" charset="0"/>
              <a:buNone/>
              <a:tabLst/>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GB" dirty="0"/>
              <a:t>R</a:t>
            </a:r>
            <a:r>
              <a:rPr lang="en-GB" dirty="0" smtClean="0"/>
              <a:t>eview </a:t>
            </a:r>
            <a:r>
              <a:rPr lang="en-GB" dirty="0"/>
              <a:t>notes asap and write up</a:t>
            </a:r>
          </a:p>
        </p:txBody>
      </p:sp>
      <p:sp>
        <p:nvSpPr>
          <p:cNvPr id="2" name="TextBox 1"/>
          <p:cNvSpPr txBox="1"/>
          <p:nvPr/>
        </p:nvSpPr>
        <p:spPr>
          <a:xfrm rot="16200000">
            <a:off x="-163288" y="1487232"/>
            <a:ext cx="1016003" cy="400110"/>
          </a:xfrm>
          <a:prstGeom prst="rect">
            <a:avLst/>
          </a:prstGeom>
          <a:noFill/>
        </p:spPr>
        <p:txBody>
          <a:bodyPr wrap="square" rtlCol="0">
            <a:spAutoFit/>
          </a:bodyPr>
          <a:lstStyle/>
          <a:p>
            <a:r>
              <a:rPr lang="en-GB" sz="2000" dirty="0" smtClean="0">
                <a:solidFill>
                  <a:srgbClr val="2B5DA1"/>
                </a:solidFill>
              </a:rPr>
              <a:t>Before</a:t>
            </a:r>
            <a:endParaRPr lang="en-GB" sz="2000" dirty="0">
              <a:solidFill>
                <a:srgbClr val="2B5DA1"/>
              </a:solidFill>
            </a:endParaRPr>
          </a:p>
        </p:txBody>
      </p:sp>
      <p:sp>
        <p:nvSpPr>
          <p:cNvPr id="10" name="TextBox 9"/>
          <p:cNvSpPr txBox="1"/>
          <p:nvPr/>
        </p:nvSpPr>
        <p:spPr>
          <a:xfrm rot="16200000">
            <a:off x="-221347" y="3196291"/>
            <a:ext cx="1132120" cy="400110"/>
          </a:xfrm>
          <a:prstGeom prst="rect">
            <a:avLst/>
          </a:prstGeom>
          <a:noFill/>
        </p:spPr>
        <p:txBody>
          <a:bodyPr wrap="square" rtlCol="0">
            <a:spAutoFit/>
          </a:bodyPr>
          <a:lstStyle/>
          <a:p>
            <a:r>
              <a:rPr lang="en-GB" sz="2000" dirty="0" smtClean="0">
                <a:solidFill>
                  <a:srgbClr val="2B5DA1"/>
                </a:solidFill>
              </a:rPr>
              <a:t>During</a:t>
            </a:r>
            <a:endParaRPr lang="en-GB" sz="2000" dirty="0">
              <a:solidFill>
                <a:srgbClr val="2B5DA1"/>
              </a:solidFill>
            </a:endParaRPr>
          </a:p>
        </p:txBody>
      </p:sp>
      <p:sp>
        <p:nvSpPr>
          <p:cNvPr id="12" name="TextBox 11"/>
          <p:cNvSpPr txBox="1"/>
          <p:nvPr/>
        </p:nvSpPr>
        <p:spPr>
          <a:xfrm rot="16200000">
            <a:off x="-163288" y="5522206"/>
            <a:ext cx="1016003" cy="400110"/>
          </a:xfrm>
          <a:prstGeom prst="rect">
            <a:avLst/>
          </a:prstGeom>
          <a:noFill/>
        </p:spPr>
        <p:txBody>
          <a:bodyPr wrap="square" rtlCol="0">
            <a:spAutoFit/>
          </a:bodyPr>
          <a:lstStyle/>
          <a:p>
            <a:r>
              <a:rPr lang="en-GB" sz="2000" dirty="0" smtClean="0">
                <a:solidFill>
                  <a:srgbClr val="2B5DA1"/>
                </a:solidFill>
              </a:rPr>
              <a:t>After</a:t>
            </a:r>
            <a:endParaRPr lang="en-GB" sz="2000" dirty="0">
              <a:solidFill>
                <a:srgbClr val="2B5DA1"/>
              </a:solidFill>
            </a:endParaRPr>
          </a:p>
        </p:txBody>
      </p:sp>
      <p:sp>
        <p:nvSpPr>
          <p:cNvPr id="3" name="Right Arrow 2"/>
          <p:cNvSpPr/>
          <p:nvPr/>
        </p:nvSpPr>
        <p:spPr>
          <a:xfrm rot="5400000">
            <a:off x="-1723575" y="3465285"/>
            <a:ext cx="4862290" cy="471717"/>
          </a:xfrm>
          <a:prstGeom prst="rightArrow">
            <a:avLst>
              <a:gd name="adj1" fmla="val 40001"/>
              <a:gd name="adj2" fmla="val 50000"/>
            </a:avLst>
          </a:prstGeom>
        </p:spPr>
        <p:style>
          <a:lnRef idx="0">
            <a:schemeClr val="accent1"/>
          </a:lnRef>
          <a:fillRef idx="3">
            <a:schemeClr val="accent1"/>
          </a:fillRef>
          <a:effectRef idx="3">
            <a:schemeClr val="accent1"/>
          </a:effectRef>
          <a:fontRef idx="minor">
            <a:schemeClr val="lt1"/>
          </a:fontRef>
        </p:style>
        <p:txBody>
          <a:bodyPr wrap="square" rtlCol="0" anchor="ctr" anchorCtr="1">
            <a:noAutofit/>
          </a:bodyPr>
          <a:lstStyle/>
          <a:p>
            <a:pPr algn="ctr"/>
            <a:endParaRPr lang="en-GB" dirty="0" smtClean="0">
              <a:solidFill>
                <a:srgbClr val="7030A0"/>
              </a:solidFill>
            </a:endParaRPr>
          </a:p>
        </p:txBody>
      </p:sp>
      <p:sp>
        <p:nvSpPr>
          <p:cNvPr id="13" name="Title 1"/>
          <p:cNvSpPr txBox="1">
            <a:spLocks/>
          </p:cNvSpPr>
          <p:nvPr/>
        </p:nvSpPr>
        <p:spPr>
          <a:xfrm>
            <a:off x="379527" y="230172"/>
            <a:ext cx="7320833" cy="792088"/>
          </a:xfrm>
          <a:prstGeom prst="rect">
            <a:avLst/>
          </a:prstGeom>
        </p:spPr>
        <p:txBody>
          <a:bodyPr/>
          <a:lstStyle>
            <a:lvl1pPr indent="0">
              <a:spcBef>
                <a:spcPct val="0"/>
              </a:spcBef>
              <a:buNone/>
              <a:tabLst/>
              <a:defRPr sz="3000" baseline="0">
                <a:solidFill>
                  <a:srgbClr val="9A1995"/>
                </a:solidFill>
                <a:latin typeface="+mj-lt"/>
                <a:ea typeface="+mj-ea"/>
                <a:cs typeface="+mj-cs"/>
              </a:defRPr>
            </a:lvl1pPr>
          </a:lstStyle>
          <a:p>
            <a:pPr algn="ctr"/>
            <a:r>
              <a:rPr lang="en-GB" sz="4400" dirty="0">
                <a:solidFill>
                  <a:schemeClr val="tx1"/>
                </a:solidFill>
              </a:rPr>
              <a:t>Household I</a:t>
            </a:r>
            <a:r>
              <a:rPr lang="en-GB" sz="4400" dirty="0" smtClean="0">
                <a:solidFill>
                  <a:schemeClr val="tx1"/>
                </a:solidFill>
              </a:rPr>
              <a:t>nterviews/Surveys</a:t>
            </a:r>
            <a:endParaRPr lang="en-GB" sz="4400" dirty="0">
              <a:solidFill>
                <a:schemeClr val="tx1"/>
              </a:solidFill>
            </a:endParaRPr>
          </a:p>
        </p:txBody>
      </p:sp>
    </p:spTree>
    <p:extLst>
      <p:ext uri="{BB962C8B-B14F-4D97-AF65-F5344CB8AC3E}">
        <p14:creationId xmlns:p14="http://schemas.microsoft.com/office/powerpoint/2010/main" val="2209294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Objectives</a:t>
            </a:r>
            <a:endParaRPr lang="en-GB" dirty="0"/>
          </a:p>
        </p:txBody>
      </p:sp>
      <p:sp>
        <p:nvSpPr>
          <p:cNvPr id="3" name="Content Placeholder 2"/>
          <p:cNvSpPr>
            <a:spLocks noGrp="1"/>
          </p:cNvSpPr>
          <p:nvPr>
            <p:ph idx="1"/>
          </p:nvPr>
        </p:nvSpPr>
        <p:spPr/>
        <p:txBody>
          <a:bodyPr>
            <a:noAutofit/>
          </a:bodyPr>
          <a:lstStyle/>
          <a:p>
            <a:pPr>
              <a:buFont typeface="Wingdings" pitchFamily="2" charset="2"/>
              <a:buChar char="ü"/>
            </a:pPr>
            <a:r>
              <a:rPr lang="en-GB" dirty="0" smtClean="0"/>
              <a:t>Understand team composition, roles and </a:t>
            </a:r>
            <a:r>
              <a:rPr lang="en-GB" dirty="0" smtClean="0"/>
              <a:t>responsibilities and requirements for fieldwork </a:t>
            </a:r>
            <a:r>
              <a:rPr lang="en-GB" dirty="0" smtClean="0"/>
              <a:t>planning</a:t>
            </a:r>
          </a:p>
          <a:p>
            <a:pPr>
              <a:buFont typeface="Wingdings" pitchFamily="2" charset="2"/>
              <a:buChar char="ü"/>
            </a:pPr>
            <a:r>
              <a:rPr lang="en-GB" dirty="0"/>
              <a:t>Be able to describe different primary data collection techniques</a:t>
            </a:r>
          </a:p>
          <a:p>
            <a:pPr>
              <a:buFont typeface="Wingdings" pitchFamily="2" charset="2"/>
              <a:buChar char="ü"/>
            </a:pPr>
            <a:r>
              <a:rPr lang="en-GB" dirty="0"/>
              <a:t>Know the benefits of each technique and when during the assessment timeline they are most appropriate </a:t>
            </a:r>
          </a:p>
          <a:p>
            <a:pPr>
              <a:buFont typeface="Wingdings" pitchFamily="2" charset="2"/>
              <a:buChar char="ü"/>
            </a:pPr>
            <a:r>
              <a:rPr lang="en-GB" dirty="0"/>
              <a:t>Be able to be review potential pitfalls when collecting primary data and ways to overcome/mitigate against them</a:t>
            </a:r>
          </a:p>
          <a:p>
            <a:pPr>
              <a:buFont typeface="Wingdings" pitchFamily="2" charset="2"/>
              <a:buChar char="ü"/>
            </a:pPr>
            <a:r>
              <a:rPr lang="en-GB" dirty="0"/>
              <a:t>Have an understanding of ways of asking questions to obtain honest and </a:t>
            </a:r>
            <a:r>
              <a:rPr lang="en-GB" dirty="0" smtClean="0"/>
              <a:t>useful responses </a:t>
            </a:r>
            <a:endParaRPr lang="en-GB" dirty="0"/>
          </a:p>
        </p:txBody>
      </p:sp>
    </p:spTree>
    <p:extLst>
      <p:ext uri="{BB962C8B-B14F-4D97-AF65-F5344CB8AC3E}">
        <p14:creationId xmlns:p14="http://schemas.microsoft.com/office/powerpoint/2010/main" val="38623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52776"/>
            <a:ext cx="7002463" cy="792162"/>
          </a:xfrm>
        </p:spPr>
        <p:txBody>
          <a:bodyPr>
            <a:normAutofit/>
          </a:bodyPr>
          <a:lstStyle/>
          <a:p>
            <a:r>
              <a:rPr lang="en-GB" dirty="0"/>
              <a:t>Needs Assessment – Bias</a:t>
            </a:r>
          </a:p>
        </p:txBody>
      </p:sp>
      <p:graphicFrame>
        <p:nvGraphicFramePr>
          <p:cNvPr id="5" name="Object 2"/>
          <p:cNvGraphicFramePr>
            <a:graphicFrameLocks noChangeAspect="1"/>
          </p:cNvGraphicFramePr>
          <p:nvPr>
            <p:extLst>
              <p:ext uri="{D42A27DB-BD31-4B8C-83A1-F6EECF244321}">
                <p14:modId xmlns:p14="http://schemas.microsoft.com/office/powerpoint/2010/main" val="2001834558"/>
              </p:ext>
            </p:extLst>
          </p:nvPr>
        </p:nvGraphicFramePr>
        <p:xfrm>
          <a:off x="3436778" y="1197428"/>
          <a:ext cx="2333640" cy="1868488"/>
        </p:xfrm>
        <a:graphic>
          <a:graphicData uri="http://schemas.openxmlformats.org/presentationml/2006/ole">
            <mc:AlternateContent xmlns:mc="http://schemas.openxmlformats.org/markup-compatibility/2006">
              <mc:Choice xmlns:v="urn:schemas-microsoft-com:vml" Requires="v">
                <p:oleObj spid="_x0000_s1030" name="Clip" r:id="rId4" imgW="4335011" imgH="3470945" progId="">
                  <p:embed/>
                </p:oleObj>
              </mc:Choice>
              <mc:Fallback>
                <p:oleObj name="Clip" r:id="rId4" imgW="4335011" imgH="347094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778" y="1197428"/>
                        <a:ext cx="2333640" cy="186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4"/>
          <p:cNvGrpSpPr>
            <a:grpSpLocks/>
          </p:cNvGrpSpPr>
          <p:nvPr/>
        </p:nvGrpSpPr>
        <p:grpSpPr bwMode="auto">
          <a:xfrm>
            <a:off x="292638" y="1234881"/>
            <a:ext cx="3217673" cy="3238694"/>
            <a:chOff x="51" y="672"/>
            <a:chExt cx="2037" cy="2146"/>
          </a:xfrm>
        </p:grpSpPr>
        <p:sp>
          <p:nvSpPr>
            <p:cNvPr id="7" name="Oval 5"/>
            <p:cNvSpPr>
              <a:spLocks noChangeArrowheads="1"/>
            </p:cNvSpPr>
            <p:nvPr/>
          </p:nvSpPr>
          <p:spPr bwMode="auto">
            <a:xfrm>
              <a:off x="51" y="672"/>
              <a:ext cx="2037" cy="2146"/>
            </a:xfrm>
            <a:prstGeom prst="ellipse">
              <a:avLst/>
            </a:prstGeom>
            <a:solidFill>
              <a:schemeClr val="accent5">
                <a:lumMod val="40000"/>
                <a:lumOff val="60000"/>
              </a:schemeClr>
            </a:solidFill>
            <a:ln w="9525">
              <a:solidFill>
                <a:schemeClr val="tx1"/>
              </a:solidFill>
              <a:round/>
              <a:headEnd/>
              <a:tailEnd/>
            </a:ln>
            <a:effectLst/>
          </p:spPr>
          <p:txBody>
            <a:bodyPr wrap="none" anchor="ctr"/>
            <a:lstStyle/>
            <a:p>
              <a:endParaRPr lang="en-GB" sz="2000"/>
            </a:p>
          </p:txBody>
        </p:sp>
        <p:sp>
          <p:nvSpPr>
            <p:cNvPr id="8" name="Text Box 6"/>
            <p:cNvSpPr txBox="1">
              <a:spLocks noChangeArrowheads="1"/>
            </p:cNvSpPr>
            <p:nvPr/>
          </p:nvSpPr>
          <p:spPr bwMode="auto">
            <a:xfrm>
              <a:off x="243" y="1200"/>
              <a:ext cx="1845" cy="1183"/>
            </a:xfrm>
            <a:prstGeom prst="rect">
              <a:avLst/>
            </a:prstGeom>
            <a:noFill/>
            <a:ln w="9525">
              <a:noFill/>
              <a:miter lim="800000"/>
              <a:headEnd/>
              <a:tailEnd/>
            </a:ln>
            <a:effectLst/>
          </p:spPr>
          <p:txBody>
            <a:bodyPr wrap="square">
              <a:spAutoFit/>
            </a:bodyPr>
            <a:lstStyle/>
            <a:p>
              <a:pPr>
                <a:spcBef>
                  <a:spcPct val="50000"/>
                </a:spcBef>
              </a:pPr>
              <a:r>
                <a:rPr lang="en-GB" sz="2000" b="1" dirty="0" smtClean="0"/>
                <a:t>Organisational Bias</a:t>
              </a:r>
            </a:p>
            <a:p>
              <a:pPr>
                <a:spcBef>
                  <a:spcPct val="20000"/>
                </a:spcBef>
                <a:buFontTx/>
                <a:buChar char="•"/>
              </a:pPr>
              <a:r>
                <a:rPr lang="en-GB" sz="2000" dirty="0" smtClean="0"/>
                <a:t> Mandate</a:t>
              </a:r>
            </a:p>
            <a:p>
              <a:pPr>
                <a:spcBef>
                  <a:spcPct val="20000"/>
                </a:spcBef>
                <a:buFontTx/>
                <a:buChar char="•"/>
              </a:pPr>
              <a:r>
                <a:rPr lang="en-GB" sz="2000" dirty="0" smtClean="0"/>
                <a:t> Project</a:t>
              </a:r>
            </a:p>
            <a:p>
              <a:pPr>
                <a:spcBef>
                  <a:spcPct val="20000"/>
                </a:spcBef>
                <a:buFontTx/>
                <a:buChar char="•"/>
              </a:pPr>
              <a:r>
                <a:rPr lang="en-GB" sz="2000" dirty="0" smtClean="0"/>
                <a:t> Specialisation</a:t>
              </a:r>
            </a:p>
            <a:p>
              <a:pPr>
                <a:spcBef>
                  <a:spcPct val="20000"/>
                </a:spcBef>
                <a:buFontTx/>
                <a:buChar char="•"/>
              </a:pPr>
              <a:r>
                <a:rPr lang="en-GB" sz="2000" dirty="0" smtClean="0"/>
                <a:t> Political</a:t>
              </a:r>
              <a:endParaRPr lang="en-GB" sz="2000" b="1" dirty="0"/>
            </a:p>
          </p:txBody>
        </p:sp>
      </p:grpSp>
      <p:grpSp>
        <p:nvGrpSpPr>
          <p:cNvPr id="9" name="Group 7"/>
          <p:cNvGrpSpPr>
            <a:grpSpLocks/>
          </p:cNvGrpSpPr>
          <p:nvPr/>
        </p:nvGrpSpPr>
        <p:grpSpPr bwMode="auto">
          <a:xfrm>
            <a:off x="2422117" y="3107871"/>
            <a:ext cx="3961763" cy="2509157"/>
            <a:chOff x="1248" y="2400"/>
            <a:chExt cx="2736" cy="1872"/>
          </a:xfrm>
          <a:solidFill>
            <a:srgbClr val="C3D69B"/>
          </a:solidFill>
        </p:grpSpPr>
        <p:sp>
          <p:nvSpPr>
            <p:cNvPr id="10" name="Oval 8"/>
            <p:cNvSpPr>
              <a:spLocks noChangeArrowheads="1"/>
            </p:cNvSpPr>
            <p:nvPr/>
          </p:nvSpPr>
          <p:spPr bwMode="auto">
            <a:xfrm>
              <a:off x="1248" y="2400"/>
              <a:ext cx="2736" cy="1872"/>
            </a:xfrm>
            <a:prstGeom prst="ellipse">
              <a:avLst/>
            </a:prstGeom>
            <a:grpFill/>
            <a:ln w="9525">
              <a:solidFill>
                <a:schemeClr val="tx1"/>
              </a:solidFill>
              <a:round/>
              <a:headEnd/>
              <a:tailEnd/>
            </a:ln>
            <a:effectLst/>
          </p:spPr>
          <p:txBody>
            <a:bodyPr wrap="none" anchor="ctr"/>
            <a:lstStyle/>
            <a:p>
              <a:endParaRPr lang="en-GB" sz="2000"/>
            </a:p>
          </p:txBody>
        </p:sp>
        <p:sp>
          <p:nvSpPr>
            <p:cNvPr id="11" name="Text Box 9"/>
            <p:cNvSpPr txBox="1">
              <a:spLocks noChangeArrowheads="1"/>
            </p:cNvSpPr>
            <p:nvPr/>
          </p:nvSpPr>
          <p:spPr bwMode="auto">
            <a:xfrm>
              <a:off x="1637" y="2664"/>
              <a:ext cx="2112" cy="1401"/>
            </a:xfrm>
            <a:prstGeom prst="rect">
              <a:avLst/>
            </a:prstGeom>
            <a:noFill/>
            <a:ln w="9525">
              <a:noFill/>
              <a:miter lim="800000"/>
              <a:headEnd/>
              <a:tailEnd/>
            </a:ln>
            <a:effectLst/>
          </p:spPr>
          <p:txBody>
            <a:bodyPr>
              <a:spAutoFit/>
            </a:bodyPr>
            <a:lstStyle/>
            <a:p>
              <a:pPr>
                <a:spcBef>
                  <a:spcPct val="50000"/>
                </a:spcBef>
              </a:pPr>
              <a:r>
                <a:rPr lang="en-GB" sz="2000" b="1" dirty="0" smtClean="0"/>
                <a:t>Environmental bias</a:t>
              </a:r>
            </a:p>
            <a:p>
              <a:pPr>
                <a:spcBef>
                  <a:spcPct val="20000"/>
                </a:spcBef>
                <a:buFontTx/>
                <a:buChar char="•"/>
              </a:pPr>
              <a:r>
                <a:rPr lang="en-US" sz="2000" dirty="0" smtClean="0"/>
                <a:t> </a:t>
              </a:r>
              <a:r>
                <a:rPr lang="en-US" sz="2000" dirty="0"/>
                <a:t>S</a:t>
              </a:r>
              <a:r>
                <a:rPr lang="en-US" sz="2000" dirty="0" smtClean="0"/>
                <a:t>easonal</a:t>
              </a:r>
              <a:endParaRPr lang="en-US" sz="2000" dirty="0"/>
            </a:p>
            <a:p>
              <a:pPr>
                <a:spcBef>
                  <a:spcPct val="20000"/>
                </a:spcBef>
                <a:buFontTx/>
                <a:buChar char="•"/>
              </a:pPr>
              <a:r>
                <a:rPr lang="en-US" sz="2000" dirty="0"/>
                <a:t> </a:t>
              </a:r>
              <a:r>
                <a:rPr lang="en-US" sz="2000" dirty="0" smtClean="0"/>
                <a:t>Spatial</a:t>
              </a:r>
              <a:endParaRPr lang="en-US" sz="2000" dirty="0"/>
            </a:p>
            <a:p>
              <a:pPr>
                <a:spcBef>
                  <a:spcPct val="20000"/>
                </a:spcBef>
                <a:buFontTx/>
                <a:buChar char="•"/>
              </a:pPr>
              <a:r>
                <a:rPr lang="en-US" sz="2000" dirty="0"/>
                <a:t> </a:t>
              </a:r>
              <a:r>
                <a:rPr lang="en-US" sz="2000" dirty="0" smtClean="0"/>
                <a:t>Time </a:t>
              </a:r>
              <a:r>
                <a:rPr lang="en-US" sz="2000" dirty="0"/>
                <a:t>of </a:t>
              </a:r>
              <a:r>
                <a:rPr lang="en-US" sz="2000" dirty="0" smtClean="0"/>
                <a:t>day</a:t>
              </a:r>
            </a:p>
            <a:p>
              <a:pPr>
                <a:spcBef>
                  <a:spcPct val="20000"/>
                </a:spcBef>
                <a:buFontTx/>
                <a:buChar char="•"/>
              </a:pPr>
              <a:r>
                <a:rPr lang="en-US" sz="2000" dirty="0"/>
                <a:t> L</a:t>
              </a:r>
              <a:r>
                <a:rPr lang="en-US" sz="2000" dirty="0" smtClean="0"/>
                <a:t>ocation</a:t>
              </a:r>
              <a:endParaRPr lang="fr-CH" sz="2000" dirty="0"/>
            </a:p>
          </p:txBody>
        </p:sp>
      </p:grpSp>
      <p:grpSp>
        <p:nvGrpSpPr>
          <p:cNvPr id="12" name="Group 10"/>
          <p:cNvGrpSpPr>
            <a:grpSpLocks/>
          </p:cNvGrpSpPr>
          <p:nvPr/>
        </p:nvGrpSpPr>
        <p:grpSpPr bwMode="auto">
          <a:xfrm>
            <a:off x="5550658" y="1692939"/>
            <a:ext cx="3233935" cy="4773979"/>
            <a:chOff x="3363" y="737"/>
            <a:chExt cx="2304" cy="4123"/>
          </a:xfrm>
          <a:solidFill>
            <a:schemeClr val="accent2">
              <a:lumMod val="40000"/>
              <a:lumOff val="60000"/>
            </a:schemeClr>
          </a:solidFill>
        </p:grpSpPr>
        <p:sp>
          <p:nvSpPr>
            <p:cNvPr id="13" name="Oval 11"/>
            <p:cNvSpPr>
              <a:spLocks noChangeArrowheads="1"/>
            </p:cNvSpPr>
            <p:nvPr/>
          </p:nvSpPr>
          <p:spPr bwMode="auto">
            <a:xfrm>
              <a:off x="3363" y="737"/>
              <a:ext cx="2304" cy="3474"/>
            </a:xfrm>
            <a:prstGeom prst="ellipse">
              <a:avLst/>
            </a:prstGeom>
            <a:grpFill/>
            <a:ln w="9525">
              <a:solidFill>
                <a:schemeClr val="tx1"/>
              </a:solidFill>
              <a:round/>
              <a:headEnd/>
              <a:tailEnd/>
            </a:ln>
            <a:effectLst/>
          </p:spPr>
          <p:txBody>
            <a:bodyPr wrap="none" anchor="ctr"/>
            <a:lstStyle/>
            <a:p>
              <a:endParaRPr lang="en-GB" sz="2000" dirty="0"/>
            </a:p>
          </p:txBody>
        </p:sp>
        <p:sp>
          <p:nvSpPr>
            <p:cNvPr id="14" name="Text Box 12"/>
            <p:cNvSpPr txBox="1">
              <a:spLocks noChangeArrowheads="1"/>
            </p:cNvSpPr>
            <p:nvPr/>
          </p:nvSpPr>
          <p:spPr bwMode="auto">
            <a:xfrm>
              <a:off x="3679" y="1245"/>
              <a:ext cx="1886" cy="3615"/>
            </a:xfrm>
            <a:prstGeom prst="rect">
              <a:avLst/>
            </a:prstGeom>
            <a:noFill/>
            <a:ln w="9525">
              <a:noFill/>
              <a:miter lim="800000"/>
              <a:headEnd/>
              <a:tailEnd/>
            </a:ln>
            <a:effectLst/>
          </p:spPr>
          <p:txBody>
            <a:bodyPr wrap="square">
              <a:spAutoFit/>
            </a:bodyPr>
            <a:lstStyle/>
            <a:p>
              <a:pPr>
                <a:spcBef>
                  <a:spcPct val="50000"/>
                </a:spcBef>
              </a:pPr>
              <a:r>
                <a:rPr lang="en-GB" sz="2000" b="1" dirty="0" smtClean="0"/>
                <a:t>Individual/Cultural</a:t>
              </a:r>
            </a:p>
            <a:p>
              <a:pPr>
                <a:spcBef>
                  <a:spcPct val="20000"/>
                </a:spcBef>
                <a:buFontTx/>
                <a:buChar char="•"/>
              </a:pPr>
              <a:r>
                <a:rPr lang="en-US" sz="2000" dirty="0" smtClean="0"/>
                <a:t>  Class</a:t>
              </a:r>
            </a:p>
            <a:p>
              <a:pPr>
                <a:spcBef>
                  <a:spcPct val="20000"/>
                </a:spcBef>
                <a:buFontTx/>
                <a:buChar char="•"/>
              </a:pPr>
              <a:r>
                <a:rPr lang="en-US" sz="2000" dirty="0"/>
                <a:t> </a:t>
              </a:r>
              <a:r>
                <a:rPr lang="en-US" sz="2000" dirty="0" smtClean="0"/>
                <a:t> Ethnicity</a:t>
              </a:r>
              <a:endParaRPr lang="en-US" sz="2000" dirty="0"/>
            </a:p>
            <a:p>
              <a:pPr>
                <a:spcBef>
                  <a:spcPct val="20000"/>
                </a:spcBef>
                <a:buFontTx/>
                <a:buChar char="•"/>
              </a:pPr>
              <a:r>
                <a:rPr lang="en-US" sz="2000" dirty="0"/>
                <a:t> </a:t>
              </a:r>
              <a:r>
                <a:rPr lang="en-US" sz="2000" dirty="0" smtClean="0"/>
                <a:t> Religious</a:t>
              </a:r>
              <a:endParaRPr lang="en-US" sz="2000" dirty="0"/>
            </a:p>
            <a:p>
              <a:pPr>
                <a:spcBef>
                  <a:spcPct val="20000"/>
                </a:spcBef>
                <a:buFontTx/>
                <a:buChar char="•"/>
              </a:pPr>
              <a:r>
                <a:rPr lang="en-US" sz="2000" dirty="0" smtClean="0"/>
                <a:t>  Personal history </a:t>
              </a:r>
            </a:p>
            <a:p>
              <a:pPr>
                <a:spcBef>
                  <a:spcPct val="20000"/>
                </a:spcBef>
                <a:buFontTx/>
                <a:buChar char="•"/>
              </a:pPr>
              <a:r>
                <a:rPr lang="en-US" sz="2000" dirty="0" smtClean="0"/>
                <a:t>  Language</a:t>
              </a:r>
            </a:p>
            <a:p>
              <a:pPr>
                <a:spcBef>
                  <a:spcPct val="20000"/>
                </a:spcBef>
                <a:buFontTx/>
                <a:buChar char="•"/>
              </a:pPr>
              <a:r>
                <a:rPr lang="en-US" sz="2000" dirty="0"/>
                <a:t> </a:t>
              </a:r>
              <a:r>
                <a:rPr lang="en-US" sz="2000" dirty="0" smtClean="0"/>
                <a:t> Gender</a:t>
              </a:r>
            </a:p>
            <a:p>
              <a:pPr>
                <a:spcBef>
                  <a:spcPct val="20000"/>
                </a:spcBef>
                <a:buFontTx/>
                <a:buChar char="•"/>
              </a:pPr>
              <a:r>
                <a:rPr lang="en-US" sz="2000" dirty="0"/>
                <a:t> </a:t>
              </a:r>
              <a:r>
                <a:rPr lang="en-US" sz="2000" dirty="0" smtClean="0"/>
                <a:t> Age</a:t>
              </a:r>
              <a:endParaRPr lang="en-US" sz="2000" dirty="0"/>
            </a:p>
            <a:p>
              <a:pPr>
                <a:spcBef>
                  <a:spcPct val="20000"/>
                </a:spcBef>
                <a:buFontTx/>
                <a:buChar char="•"/>
              </a:pPr>
              <a:endParaRPr lang="en-US" sz="2000" dirty="0"/>
            </a:p>
            <a:p>
              <a:pPr>
                <a:spcBef>
                  <a:spcPct val="20000"/>
                </a:spcBef>
                <a:buFontTx/>
                <a:buChar char="•"/>
              </a:pPr>
              <a:endParaRPr lang="en-US" sz="2000" dirty="0"/>
            </a:p>
            <a:p>
              <a:pPr>
                <a:spcBef>
                  <a:spcPct val="50000"/>
                </a:spcBef>
              </a:pPr>
              <a:endParaRPr lang="fr-CH" sz="2000" b="1" dirty="0"/>
            </a:p>
          </p:txBody>
        </p:sp>
      </p:grpSp>
    </p:spTree>
    <p:extLst>
      <p:ext uri="{BB962C8B-B14F-4D97-AF65-F5344CB8AC3E}">
        <p14:creationId xmlns:p14="http://schemas.microsoft.com/office/powerpoint/2010/main" val="3951813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86" y="620688"/>
            <a:ext cx="7777163" cy="720725"/>
          </a:xfrm>
        </p:spPr>
        <p:txBody>
          <a:bodyPr/>
          <a:lstStyle/>
          <a:p>
            <a:r>
              <a:rPr lang="en-GB" dirty="0" smtClean="0"/>
              <a:t>Good Questions/Bad Questions</a:t>
            </a:r>
            <a:endParaRPr lang="en-GB" dirty="0"/>
          </a:p>
        </p:txBody>
      </p:sp>
      <p:sp>
        <p:nvSpPr>
          <p:cNvPr id="3" name="Content Placeholder 2"/>
          <p:cNvSpPr>
            <a:spLocks noGrp="1"/>
          </p:cNvSpPr>
          <p:nvPr>
            <p:ph idx="1"/>
          </p:nvPr>
        </p:nvSpPr>
        <p:spPr>
          <a:xfrm>
            <a:off x="395536" y="1340768"/>
            <a:ext cx="8496944" cy="4968552"/>
          </a:xfrm>
        </p:spPr>
        <p:txBody>
          <a:bodyPr>
            <a:noAutofit/>
          </a:bodyPr>
          <a:lstStyle/>
          <a:p>
            <a:pPr>
              <a:spcBef>
                <a:spcPts val="200"/>
              </a:spcBef>
              <a:spcAft>
                <a:spcPts val="200"/>
              </a:spcAft>
            </a:pPr>
            <a:r>
              <a:rPr lang="en-GB" sz="2000" dirty="0"/>
              <a:t>“You do not have irrigation systems, do you</a:t>
            </a:r>
            <a:r>
              <a:rPr lang="en-GB" sz="2000" dirty="0" smtClean="0"/>
              <a:t>?”</a:t>
            </a:r>
            <a:endParaRPr lang="en-GB" sz="2000" dirty="0"/>
          </a:p>
          <a:p>
            <a:pPr>
              <a:spcBef>
                <a:spcPts val="200"/>
              </a:spcBef>
              <a:spcAft>
                <a:spcPts val="200"/>
              </a:spcAft>
            </a:pPr>
            <a:r>
              <a:rPr lang="en-GB" sz="2000" dirty="0"/>
              <a:t>“What percentage of your income and expenses is spent on food annually?”</a:t>
            </a:r>
          </a:p>
          <a:p>
            <a:pPr>
              <a:spcBef>
                <a:spcPts val="200"/>
              </a:spcBef>
              <a:spcAft>
                <a:spcPts val="200"/>
              </a:spcAft>
            </a:pPr>
            <a:r>
              <a:rPr lang="en-GB" sz="2000" dirty="0"/>
              <a:t>“Do you attend </a:t>
            </a:r>
            <a:r>
              <a:rPr lang="en-GB" sz="2000" dirty="0" err="1"/>
              <a:t>Gouzelec</a:t>
            </a:r>
            <a:r>
              <a:rPr lang="en-GB" sz="2000" dirty="0"/>
              <a:t> school?”</a:t>
            </a:r>
          </a:p>
          <a:p>
            <a:pPr>
              <a:spcBef>
                <a:spcPts val="200"/>
              </a:spcBef>
              <a:spcAft>
                <a:spcPts val="200"/>
              </a:spcAft>
            </a:pPr>
            <a:r>
              <a:rPr lang="en-GB" sz="2000" dirty="0"/>
              <a:t>“In our view, it would be too dangerous to organize the distribution here. What do you think?”</a:t>
            </a:r>
          </a:p>
          <a:p>
            <a:pPr>
              <a:spcBef>
                <a:spcPts val="200"/>
              </a:spcBef>
              <a:spcAft>
                <a:spcPts val="200"/>
              </a:spcAft>
            </a:pPr>
            <a:r>
              <a:rPr lang="en-GB" sz="2000" dirty="0"/>
              <a:t>“What were the key advantages of the programme for the improvement of food security and the well-being of women, children and the elderly?”</a:t>
            </a:r>
          </a:p>
          <a:p>
            <a:pPr>
              <a:spcBef>
                <a:spcPts val="200"/>
              </a:spcBef>
              <a:spcAft>
                <a:spcPts val="200"/>
              </a:spcAft>
            </a:pPr>
            <a:r>
              <a:rPr lang="en-GB" sz="2000" dirty="0"/>
              <a:t>“What form of paid work constitutes the main income-generating activity here (IGA)?”</a:t>
            </a:r>
          </a:p>
          <a:p>
            <a:pPr>
              <a:spcBef>
                <a:spcPts val="200"/>
              </a:spcBef>
              <a:spcAft>
                <a:spcPts val="200"/>
              </a:spcAft>
            </a:pPr>
            <a:r>
              <a:rPr lang="en-GB" sz="2000" dirty="0" smtClean="0"/>
              <a:t>“</a:t>
            </a:r>
            <a:r>
              <a:rPr lang="en-GB" sz="2000" dirty="0"/>
              <a:t>How many households need food assistance?” </a:t>
            </a:r>
          </a:p>
          <a:p>
            <a:pPr>
              <a:spcBef>
                <a:spcPts val="200"/>
              </a:spcBef>
              <a:spcAft>
                <a:spcPts val="200"/>
              </a:spcAft>
            </a:pPr>
            <a:r>
              <a:rPr lang="en-GB" sz="2000" dirty="0"/>
              <a:t>“What were the major problems of agricultural production this year</a:t>
            </a:r>
            <a:r>
              <a:rPr lang="en-GB" sz="2000" dirty="0" smtClean="0"/>
              <a:t>?”</a:t>
            </a:r>
          </a:p>
          <a:p>
            <a:pPr>
              <a:spcBef>
                <a:spcPts val="200"/>
              </a:spcBef>
              <a:spcAft>
                <a:spcPts val="200"/>
              </a:spcAft>
            </a:pPr>
            <a:r>
              <a:rPr lang="en-GB" sz="2000" dirty="0" smtClean="0"/>
              <a:t>Were you very happy, moderately happy, unhappy or very unhappy with the assistance you received?</a:t>
            </a:r>
            <a:endParaRPr lang="en-GB" sz="2000" dirty="0"/>
          </a:p>
        </p:txBody>
      </p:sp>
    </p:spTree>
    <p:extLst>
      <p:ext uri="{BB962C8B-B14F-4D97-AF65-F5344CB8AC3E}">
        <p14:creationId xmlns:p14="http://schemas.microsoft.com/office/powerpoint/2010/main" val="764270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Questions</a:t>
            </a:r>
            <a:endParaRPr lang="en-GB" dirty="0"/>
          </a:p>
        </p:txBody>
      </p:sp>
      <p:sp>
        <p:nvSpPr>
          <p:cNvPr id="3" name="Content Placeholder 2"/>
          <p:cNvSpPr>
            <a:spLocks noGrp="1"/>
          </p:cNvSpPr>
          <p:nvPr>
            <p:ph sz="half" idx="1"/>
          </p:nvPr>
        </p:nvSpPr>
        <p:spPr>
          <a:xfrm>
            <a:off x="179512" y="1700808"/>
            <a:ext cx="4171628" cy="4392612"/>
          </a:xfrm>
        </p:spPr>
        <p:txBody>
          <a:bodyPr>
            <a:normAutofit fontScale="92500" lnSpcReduction="20000"/>
          </a:bodyPr>
          <a:lstStyle/>
          <a:p>
            <a:pPr marL="0" indent="0">
              <a:lnSpc>
                <a:spcPct val="110000"/>
              </a:lnSpc>
              <a:spcBef>
                <a:spcPts val="300"/>
              </a:spcBef>
              <a:buNone/>
            </a:pPr>
            <a:r>
              <a:rPr lang="en-GB" b="1" dirty="0" smtClean="0"/>
              <a:t>To be used</a:t>
            </a:r>
          </a:p>
          <a:p>
            <a:pPr>
              <a:lnSpc>
                <a:spcPct val="110000"/>
              </a:lnSpc>
              <a:spcBef>
                <a:spcPts val="300"/>
              </a:spcBef>
            </a:pPr>
            <a:r>
              <a:rPr lang="en-GB" dirty="0" smtClean="0"/>
              <a:t>Clear </a:t>
            </a:r>
            <a:r>
              <a:rPr lang="en-GB" dirty="0"/>
              <a:t>and direct: How…? Where …?</a:t>
            </a:r>
          </a:p>
          <a:p>
            <a:pPr>
              <a:lnSpc>
                <a:spcPct val="110000"/>
              </a:lnSpc>
              <a:spcBef>
                <a:spcPts val="300"/>
              </a:spcBef>
            </a:pPr>
            <a:r>
              <a:rPr lang="en-GB" dirty="0"/>
              <a:t>Why? Why? Only </a:t>
            </a:r>
            <a:r>
              <a:rPr lang="en-GB" b="1" dirty="0"/>
              <a:t>once</a:t>
            </a:r>
            <a:r>
              <a:rPr lang="en-GB" dirty="0"/>
              <a:t> per  question...</a:t>
            </a:r>
          </a:p>
          <a:p>
            <a:pPr>
              <a:lnSpc>
                <a:spcPct val="110000"/>
              </a:lnSpc>
              <a:spcBef>
                <a:spcPts val="300"/>
              </a:spcBef>
            </a:pPr>
            <a:r>
              <a:rPr lang="en-GB" dirty="0"/>
              <a:t>Be sure it is understood, especially with an interpreter.</a:t>
            </a:r>
          </a:p>
          <a:p>
            <a:pPr>
              <a:lnSpc>
                <a:spcPct val="110000"/>
              </a:lnSpc>
              <a:spcBef>
                <a:spcPts val="300"/>
              </a:spcBef>
            </a:pPr>
            <a:r>
              <a:rPr lang="en-GB" dirty="0" smtClean="0"/>
              <a:t>Keep </a:t>
            </a:r>
            <a:r>
              <a:rPr lang="en-GB" dirty="0"/>
              <a:t>sensitive questions for the end of the discussion</a:t>
            </a:r>
          </a:p>
          <a:p>
            <a:pPr>
              <a:lnSpc>
                <a:spcPct val="110000"/>
              </a:lnSpc>
              <a:spcBef>
                <a:spcPts val="300"/>
              </a:spcBef>
            </a:pPr>
            <a:endParaRPr lang="en-GB" dirty="0"/>
          </a:p>
        </p:txBody>
      </p:sp>
      <p:sp>
        <p:nvSpPr>
          <p:cNvPr id="4" name="Content Placeholder 3"/>
          <p:cNvSpPr>
            <a:spLocks noGrp="1"/>
          </p:cNvSpPr>
          <p:nvPr>
            <p:ph sz="half" idx="2"/>
          </p:nvPr>
        </p:nvSpPr>
        <p:spPr>
          <a:xfrm>
            <a:off x="4648200" y="1600200"/>
            <a:ext cx="4316288" cy="4525963"/>
          </a:xfrm>
        </p:spPr>
        <p:txBody>
          <a:bodyPr>
            <a:normAutofit fontScale="92500" lnSpcReduction="20000"/>
          </a:bodyPr>
          <a:lstStyle/>
          <a:p>
            <a:pPr marL="0" indent="0">
              <a:lnSpc>
                <a:spcPct val="110000"/>
              </a:lnSpc>
              <a:spcBef>
                <a:spcPts val="300"/>
              </a:spcBef>
              <a:buNone/>
              <a:defRPr/>
            </a:pPr>
            <a:r>
              <a:rPr lang="en-US" b="1" dirty="0" smtClean="0"/>
              <a:t>To be avoided</a:t>
            </a:r>
            <a:endParaRPr lang="en-US" b="1" dirty="0"/>
          </a:p>
          <a:p>
            <a:pPr>
              <a:lnSpc>
                <a:spcPct val="110000"/>
              </a:lnSpc>
              <a:spcBef>
                <a:spcPts val="300"/>
              </a:spcBef>
              <a:defRPr/>
            </a:pPr>
            <a:r>
              <a:rPr lang="en-US" dirty="0"/>
              <a:t>Being too direct</a:t>
            </a:r>
          </a:p>
          <a:p>
            <a:pPr>
              <a:lnSpc>
                <a:spcPct val="110000"/>
              </a:lnSpc>
              <a:spcBef>
                <a:spcPts val="300"/>
              </a:spcBef>
              <a:defRPr/>
            </a:pPr>
            <a:r>
              <a:rPr lang="en-US" dirty="0"/>
              <a:t>Misleading questions, encouraging people to paint a very pessimistic picture. </a:t>
            </a:r>
          </a:p>
          <a:p>
            <a:pPr>
              <a:lnSpc>
                <a:spcPct val="110000"/>
              </a:lnSpc>
              <a:spcBef>
                <a:spcPts val="300"/>
              </a:spcBef>
              <a:defRPr/>
            </a:pPr>
            <a:r>
              <a:rPr lang="en-US" dirty="0"/>
              <a:t>Do not influence the answer by assisting the respondent to reply.</a:t>
            </a:r>
          </a:p>
          <a:p>
            <a:pPr>
              <a:lnSpc>
                <a:spcPct val="110000"/>
              </a:lnSpc>
              <a:spcBef>
                <a:spcPts val="300"/>
              </a:spcBef>
              <a:defRPr/>
            </a:pPr>
            <a:r>
              <a:rPr lang="en-US" dirty="0"/>
              <a:t>Do not formulate questions in a way that supposes a specific line of conduct</a:t>
            </a:r>
          </a:p>
          <a:p>
            <a:pPr>
              <a:lnSpc>
                <a:spcPct val="110000"/>
              </a:lnSpc>
              <a:spcBef>
                <a:spcPts val="300"/>
              </a:spcBef>
            </a:pPr>
            <a:endParaRPr lang="en-GB" dirty="0"/>
          </a:p>
        </p:txBody>
      </p:sp>
    </p:spTree>
    <p:extLst>
      <p:ext uri="{BB962C8B-B14F-4D97-AF65-F5344CB8AC3E}">
        <p14:creationId xmlns:p14="http://schemas.microsoft.com/office/powerpoint/2010/main" val="1507783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Summary</a:t>
            </a:r>
            <a:endParaRPr lang="en-GB" dirty="0"/>
          </a:p>
        </p:txBody>
      </p:sp>
      <p:sp>
        <p:nvSpPr>
          <p:cNvPr id="3" name="Content Placeholder 2"/>
          <p:cNvSpPr>
            <a:spLocks noGrp="1"/>
          </p:cNvSpPr>
          <p:nvPr>
            <p:ph idx="1"/>
          </p:nvPr>
        </p:nvSpPr>
        <p:spPr/>
        <p:txBody>
          <a:bodyPr>
            <a:normAutofit/>
          </a:bodyPr>
          <a:lstStyle/>
          <a:p>
            <a:r>
              <a:rPr lang="en-GB" dirty="0" smtClean="0"/>
              <a:t>Establishing and training a strong field team is essential for successful needs assessments</a:t>
            </a:r>
          </a:p>
          <a:p>
            <a:r>
              <a:rPr lang="en-GB" dirty="0" smtClean="0"/>
              <a:t>Use the appropriate collection methodology for the assessment and target group</a:t>
            </a:r>
          </a:p>
          <a:p>
            <a:r>
              <a:rPr lang="en-GB" dirty="0" smtClean="0"/>
              <a:t>Ensure those taking out the assessment are properly trained in the methodologies used</a:t>
            </a:r>
          </a:p>
          <a:p>
            <a:r>
              <a:rPr lang="en-GB" dirty="0" smtClean="0"/>
              <a:t>Review and correct data directly after collection or at the end of the day</a:t>
            </a:r>
          </a:p>
          <a:p>
            <a:r>
              <a:rPr lang="en-GB" dirty="0" smtClean="0"/>
              <a:t>Different methodologies and target groups require a variety of skills and team members</a:t>
            </a:r>
          </a:p>
        </p:txBody>
      </p:sp>
    </p:spTree>
    <p:extLst>
      <p:ext uri="{BB962C8B-B14F-4D97-AF65-F5344CB8AC3E}">
        <p14:creationId xmlns:p14="http://schemas.microsoft.com/office/powerpoint/2010/main" val="3332725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Multi-agency composed teams</a:t>
            </a:r>
            <a:endParaRPr lang="en-GB" dirty="0"/>
          </a:p>
        </p:txBody>
      </p:sp>
      <p:sp>
        <p:nvSpPr>
          <p:cNvPr id="3" name="Content Placeholder 2"/>
          <p:cNvSpPr>
            <a:spLocks noGrp="1"/>
          </p:cNvSpPr>
          <p:nvPr>
            <p:ph idx="1"/>
          </p:nvPr>
        </p:nvSpPr>
        <p:spPr/>
        <p:txBody>
          <a:bodyPr/>
          <a:lstStyle/>
          <a:p>
            <a:pPr>
              <a:lnSpc>
                <a:spcPct val="90000"/>
              </a:lnSpc>
            </a:pPr>
            <a:r>
              <a:rPr lang="en-CA" sz="2800" dirty="0"/>
              <a:t>Mobilising external resources </a:t>
            </a:r>
          </a:p>
          <a:p>
            <a:pPr>
              <a:lnSpc>
                <a:spcPct val="90000"/>
              </a:lnSpc>
            </a:pPr>
            <a:r>
              <a:rPr lang="en-CA" sz="2800" dirty="0"/>
              <a:t>Encouraging stakeholders to take part</a:t>
            </a:r>
          </a:p>
          <a:p>
            <a:pPr>
              <a:lnSpc>
                <a:spcPct val="90000"/>
              </a:lnSpc>
            </a:pPr>
            <a:r>
              <a:rPr lang="en-CA" sz="2800" dirty="0"/>
              <a:t>Facilitating consensus </a:t>
            </a:r>
          </a:p>
          <a:p>
            <a:pPr>
              <a:lnSpc>
                <a:spcPct val="90000"/>
              </a:lnSpc>
            </a:pPr>
            <a:r>
              <a:rPr lang="en-CA" sz="2800" dirty="0"/>
              <a:t>Managing expectations</a:t>
            </a:r>
          </a:p>
          <a:p>
            <a:pPr>
              <a:lnSpc>
                <a:spcPct val="90000"/>
              </a:lnSpc>
            </a:pPr>
            <a:r>
              <a:rPr lang="en-CA" sz="2800" dirty="0"/>
              <a:t>Ensuring wider buy-in </a:t>
            </a:r>
          </a:p>
          <a:p>
            <a:pPr>
              <a:lnSpc>
                <a:spcPct val="90000"/>
              </a:lnSpc>
            </a:pPr>
            <a:r>
              <a:rPr lang="en-CA" sz="2800" dirty="0"/>
              <a:t>Promoting the use of the data for decision making </a:t>
            </a:r>
          </a:p>
          <a:p>
            <a:endParaRPr lang="en-GB" sz="2800" dirty="0"/>
          </a:p>
        </p:txBody>
      </p:sp>
    </p:spTree>
    <p:extLst>
      <p:ext uri="{BB962C8B-B14F-4D97-AF65-F5344CB8AC3E}">
        <p14:creationId xmlns:p14="http://schemas.microsoft.com/office/powerpoint/2010/main" val="3466139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composition</a:t>
            </a:r>
            <a:endParaRPr lang="en-GB" dirty="0"/>
          </a:p>
        </p:txBody>
      </p:sp>
      <p:sp>
        <p:nvSpPr>
          <p:cNvPr id="3" name="Content Placeholder 2"/>
          <p:cNvSpPr>
            <a:spLocks noGrp="1"/>
          </p:cNvSpPr>
          <p:nvPr>
            <p:ph idx="1"/>
          </p:nvPr>
        </p:nvSpPr>
        <p:spPr>
          <a:xfrm>
            <a:off x="457200" y="1484784"/>
            <a:ext cx="8229600" cy="5141168"/>
          </a:xfrm>
        </p:spPr>
        <p:txBody>
          <a:bodyPr>
            <a:noAutofit/>
          </a:bodyPr>
          <a:lstStyle/>
          <a:p>
            <a:pPr>
              <a:lnSpc>
                <a:spcPct val="90000"/>
              </a:lnSpc>
              <a:spcAft>
                <a:spcPts val="300"/>
              </a:spcAft>
            </a:pPr>
            <a:r>
              <a:rPr lang="en-CA" b="1" dirty="0" smtClean="0"/>
              <a:t>Sex</a:t>
            </a:r>
            <a:r>
              <a:rPr lang="en-CA" dirty="0" smtClean="0"/>
              <a:t>: Women </a:t>
            </a:r>
            <a:r>
              <a:rPr lang="en-CA" dirty="0"/>
              <a:t>and men, specifically in geographical areas where access to women is restricted for men (Pakistan, Yemen, etc.) </a:t>
            </a:r>
          </a:p>
          <a:p>
            <a:pPr>
              <a:lnSpc>
                <a:spcPct val="90000"/>
              </a:lnSpc>
              <a:spcAft>
                <a:spcPts val="300"/>
              </a:spcAft>
            </a:pPr>
            <a:r>
              <a:rPr lang="en-CA" b="1" dirty="0"/>
              <a:t>Ethnicity and </a:t>
            </a:r>
            <a:r>
              <a:rPr lang="en-CA" b="1" dirty="0" smtClean="0"/>
              <a:t>religion</a:t>
            </a:r>
            <a:r>
              <a:rPr lang="en-CA" dirty="0" smtClean="0"/>
              <a:t>: specifically </a:t>
            </a:r>
            <a:r>
              <a:rPr lang="en-CA" dirty="0"/>
              <a:t>where inter-ethnic/inter-religious conflict has occurred (Kyrgyzstan, Rwanda, Bosnia Herzegovina, etc.) </a:t>
            </a:r>
          </a:p>
          <a:p>
            <a:pPr>
              <a:lnSpc>
                <a:spcPct val="90000"/>
              </a:lnSpc>
              <a:spcAft>
                <a:spcPts val="300"/>
              </a:spcAft>
            </a:pPr>
            <a:r>
              <a:rPr lang="en-CA" b="1" dirty="0" smtClean="0"/>
              <a:t>Age</a:t>
            </a:r>
            <a:r>
              <a:rPr lang="en-CA" dirty="0" smtClean="0"/>
              <a:t>: specifically </a:t>
            </a:r>
            <a:r>
              <a:rPr lang="en-CA" dirty="0"/>
              <a:t>in locations where older persons will be most accessible through other older persons </a:t>
            </a:r>
          </a:p>
          <a:p>
            <a:pPr>
              <a:lnSpc>
                <a:spcPct val="90000"/>
              </a:lnSpc>
              <a:spcAft>
                <a:spcPts val="300"/>
              </a:spcAft>
            </a:pPr>
            <a:r>
              <a:rPr lang="en-CA" b="1" dirty="0" smtClean="0"/>
              <a:t>Organizations</a:t>
            </a:r>
            <a:r>
              <a:rPr lang="en-CA" dirty="0" smtClean="0"/>
              <a:t>: </a:t>
            </a:r>
            <a:r>
              <a:rPr lang="en-CA" dirty="0"/>
              <a:t>social and technical background to minimize bias, mandate or sector focused assessment </a:t>
            </a:r>
          </a:p>
          <a:p>
            <a:pPr>
              <a:lnSpc>
                <a:spcPct val="90000"/>
              </a:lnSpc>
              <a:spcAft>
                <a:spcPts val="300"/>
              </a:spcAft>
            </a:pPr>
            <a:r>
              <a:rPr lang="en-CA" b="1" dirty="0"/>
              <a:t>National and international </a:t>
            </a:r>
            <a:r>
              <a:rPr lang="en-CA" b="1" dirty="0" smtClean="0"/>
              <a:t>staff</a:t>
            </a:r>
            <a:r>
              <a:rPr lang="en-CA" dirty="0" smtClean="0"/>
              <a:t>: </a:t>
            </a:r>
            <a:r>
              <a:rPr lang="en-CA" dirty="0"/>
              <a:t>to ensure nothing is missed, misinterpreted, over emphasized or misrepresented. </a:t>
            </a:r>
          </a:p>
        </p:txBody>
      </p:sp>
    </p:spTree>
    <p:extLst>
      <p:ext uri="{BB962C8B-B14F-4D97-AF65-F5344CB8AC3E}">
        <p14:creationId xmlns:p14="http://schemas.microsoft.com/office/powerpoint/2010/main" val="3320067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831632" y="764704"/>
            <a:ext cx="3312368" cy="1143000"/>
          </a:xfrm>
        </p:spPr>
        <p:txBody>
          <a:bodyPr rtlCol="0">
            <a:normAutofit/>
          </a:bodyPr>
          <a:lstStyle/>
          <a:p>
            <a:pPr>
              <a:defRPr/>
            </a:pPr>
            <a:r>
              <a:rPr lang="fr-FR" sz="3600" dirty="0" smtClean="0"/>
              <a:t>TEAM </a:t>
            </a:r>
            <a:r>
              <a:rPr lang="fr-FR" sz="3600" dirty="0"/>
              <a:t>LEADER </a:t>
            </a:r>
          </a:p>
        </p:txBody>
      </p:sp>
      <p:sp>
        <p:nvSpPr>
          <p:cNvPr id="3" name="Content Placeholder 2"/>
          <p:cNvSpPr>
            <a:spLocks noGrp="1"/>
          </p:cNvSpPr>
          <p:nvPr>
            <p:ph idx="1"/>
          </p:nvPr>
        </p:nvSpPr>
        <p:spPr>
          <a:xfrm>
            <a:off x="251520" y="980728"/>
            <a:ext cx="8784976" cy="5400600"/>
          </a:xfrm>
        </p:spPr>
        <p:txBody>
          <a:bodyPr rtlCol="0">
            <a:noAutofit/>
          </a:bodyPr>
          <a:lstStyle/>
          <a:p>
            <a:pPr marL="0" indent="0">
              <a:spcBef>
                <a:spcPts val="600"/>
              </a:spcBef>
              <a:spcAft>
                <a:spcPts val="200"/>
              </a:spcAft>
              <a:buNone/>
              <a:defRPr/>
            </a:pPr>
            <a:r>
              <a:rPr lang="en-US" sz="2400" b="1" dirty="0" smtClean="0"/>
              <a:t>Responsibilities:</a:t>
            </a:r>
          </a:p>
          <a:p>
            <a:pPr>
              <a:spcBef>
                <a:spcPts val="200"/>
              </a:spcBef>
              <a:spcAft>
                <a:spcPts val="200"/>
              </a:spcAft>
              <a:defRPr/>
            </a:pPr>
            <a:r>
              <a:rPr lang="en-US" sz="2400" dirty="0" smtClean="0"/>
              <a:t>Facilitate and supervise the team’s work</a:t>
            </a:r>
          </a:p>
          <a:p>
            <a:pPr>
              <a:spcBef>
                <a:spcPts val="200"/>
              </a:spcBef>
              <a:spcAft>
                <a:spcPts val="200"/>
              </a:spcAft>
              <a:defRPr/>
            </a:pPr>
            <a:r>
              <a:rPr lang="en-US" sz="2400" dirty="0" smtClean="0"/>
              <a:t>Manage the logistics and security  </a:t>
            </a:r>
          </a:p>
          <a:p>
            <a:pPr>
              <a:spcBef>
                <a:spcPts val="200"/>
              </a:spcBef>
              <a:spcAft>
                <a:spcPts val="200"/>
              </a:spcAft>
              <a:defRPr/>
            </a:pPr>
            <a:r>
              <a:rPr lang="en-US" sz="2400" dirty="0" smtClean="0"/>
              <a:t>Manage and represent the team on site (timing, briefing, interviews, etc.)</a:t>
            </a:r>
          </a:p>
          <a:p>
            <a:pPr>
              <a:spcBef>
                <a:spcPts val="200"/>
              </a:spcBef>
              <a:spcAft>
                <a:spcPts val="200"/>
              </a:spcAft>
              <a:defRPr/>
            </a:pPr>
            <a:r>
              <a:rPr lang="en-US" sz="2400" dirty="0" smtClean="0"/>
              <a:t>Provide contact point for country-level colleagues, other field teams and local authorities . </a:t>
            </a:r>
          </a:p>
          <a:p>
            <a:pPr>
              <a:spcBef>
                <a:spcPts val="200"/>
              </a:spcBef>
              <a:spcAft>
                <a:spcPts val="200"/>
              </a:spcAft>
              <a:defRPr/>
            </a:pPr>
            <a:r>
              <a:rPr lang="en-US" sz="2400" dirty="0" smtClean="0"/>
              <a:t>Ensure that the data collected is complete, checked, compiled and promptly transmitted to coordination level. </a:t>
            </a:r>
          </a:p>
          <a:p>
            <a:pPr marL="0" indent="0">
              <a:spcBef>
                <a:spcPts val="600"/>
              </a:spcBef>
              <a:spcAft>
                <a:spcPts val="200"/>
              </a:spcAft>
              <a:buNone/>
              <a:defRPr/>
            </a:pPr>
            <a:r>
              <a:rPr lang="en-US" sz="2400" b="1" dirty="0" smtClean="0"/>
              <a:t>Profile:</a:t>
            </a:r>
          </a:p>
          <a:p>
            <a:pPr>
              <a:spcBef>
                <a:spcPts val="200"/>
              </a:spcBef>
              <a:spcAft>
                <a:spcPts val="200"/>
              </a:spcAft>
              <a:defRPr/>
            </a:pPr>
            <a:r>
              <a:rPr lang="en-US" sz="2400" dirty="0" smtClean="0"/>
              <a:t>Leadership capacities </a:t>
            </a:r>
          </a:p>
          <a:p>
            <a:pPr>
              <a:spcBef>
                <a:spcPts val="200"/>
              </a:spcBef>
              <a:spcAft>
                <a:spcPts val="200"/>
              </a:spcAft>
              <a:defRPr/>
            </a:pPr>
            <a:r>
              <a:rPr lang="en-US" sz="2400" dirty="0" smtClean="0"/>
              <a:t>Needs assessment experience</a:t>
            </a:r>
          </a:p>
          <a:p>
            <a:pPr>
              <a:spcBef>
                <a:spcPts val="200"/>
              </a:spcBef>
              <a:spcAft>
                <a:spcPts val="200"/>
              </a:spcAft>
              <a:defRPr/>
            </a:pPr>
            <a:r>
              <a:rPr lang="en-US" sz="2400" dirty="0" smtClean="0"/>
              <a:t>Knowledge</a:t>
            </a:r>
            <a:r>
              <a:rPr lang="fr-FR" sz="2400" dirty="0" smtClean="0"/>
              <a:t> of </a:t>
            </a:r>
            <a:r>
              <a:rPr lang="en-US" sz="2400" dirty="0" smtClean="0"/>
              <a:t>education responses in emergency settings.</a:t>
            </a:r>
            <a:endParaRPr lang="fr-FR" sz="2400" dirty="0"/>
          </a:p>
        </p:txBody>
      </p:sp>
    </p:spTree>
    <p:extLst>
      <p:ext uri="{BB962C8B-B14F-4D97-AF65-F5344CB8AC3E}">
        <p14:creationId xmlns:p14="http://schemas.microsoft.com/office/powerpoint/2010/main" val="3288397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5321675"/>
              </p:ext>
            </p:extLst>
          </p:nvPr>
        </p:nvGraphicFramePr>
        <p:xfrm>
          <a:off x="323528" y="908719"/>
          <a:ext cx="8568953" cy="5368698"/>
        </p:xfrm>
        <a:graphic>
          <a:graphicData uri="http://schemas.openxmlformats.org/drawingml/2006/table">
            <a:tbl>
              <a:tblPr firstRow="1" bandRow="1">
                <a:tableStyleId>{2D5ABB26-0587-4C30-8999-92F81FD0307C}</a:tableStyleId>
              </a:tblPr>
              <a:tblGrid>
                <a:gridCol w="752536"/>
                <a:gridCol w="752536"/>
                <a:gridCol w="2257692"/>
                <a:gridCol w="534021"/>
                <a:gridCol w="534021"/>
                <a:gridCol w="534021"/>
                <a:gridCol w="534021"/>
                <a:gridCol w="534021"/>
                <a:gridCol w="534021"/>
                <a:gridCol w="534021"/>
                <a:gridCol w="534021"/>
                <a:gridCol w="534021"/>
              </a:tblGrid>
              <a:tr h="331498">
                <a:tc>
                  <a:txBody>
                    <a:bodyPr/>
                    <a:lstStyle/>
                    <a:p>
                      <a:endParaRPr lang="en-GB" dirty="0"/>
                    </a:p>
                  </a:txBody>
                  <a:tcPr marL="36000" marR="36000" marT="36000" marB="36000">
                    <a:lnB w="12700" cap="flat" cmpd="sng" algn="ctr">
                      <a:solidFill>
                        <a:schemeClr val="tx1"/>
                      </a:solidFill>
                      <a:prstDash val="solid"/>
                      <a:round/>
                      <a:headEnd type="none" w="med" len="med"/>
                      <a:tailEnd type="none" w="med" len="med"/>
                    </a:lnB>
                  </a:tcPr>
                </a:tc>
                <a:tc>
                  <a:txBody>
                    <a:bodyPr/>
                    <a:lstStyle/>
                    <a:p>
                      <a:endParaRPr lang="en-GB" dirty="0"/>
                    </a:p>
                  </a:txBody>
                  <a:tcPr marL="36000" marR="36000" marT="36000" marB="36000">
                    <a:lnB w="12700" cap="flat" cmpd="sng" algn="ctr">
                      <a:solidFill>
                        <a:schemeClr val="tx1"/>
                      </a:solidFill>
                      <a:prstDash val="solid"/>
                      <a:round/>
                      <a:headEnd type="none" w="med" len="med"/>
                      <a:tailEnd type="none" w="med" len="med"/>
                    </a:lnB>
                  </a:tcPr>
                </a:tc>
                <a:tc>
                  <a:txBody>
                    <a:bodyPr/>
                    <a:lstStyle/>
                    <a:p>
                      <a:endParaRPr lang="en-GB"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10h00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11h00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12h00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13h00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14h00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15h00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16h00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17h00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c>
                  <a:txBody>
                    <a:bodyPr/>
                    <a:lstStyle/>
                    <a:p>
                      <a:r>
                        <a:rPr lang="en-GB" sz="1400" dirty="0" smtClean="0"/>
                        <a:t>18h00</a:t>
                      </a:r>
                      <a:endParaRPr lang="en-GB" sz="1400" dirty="0"/>
                    </a:p>
                  </a:txBody>
                  <a:tcPr marL="36000" marR="36000" marT="36000" marB="36000">
                    <a:lnB w="12700" cap="flat" cmpd="sng" algn="ctr">
                      <a:solidFill>
                        <a:schemeClr val="tx1"/>
                      </a:solidFill>
                      <a:prstDash val="solid"/>
                      <a:round/>
                      <a:headEnd type="none" w="med" len="med"/>
                      <a:tailEnd type="none" w="med" len="med"/>
                    </a:lnB>
                  </a:tcPr>
                </a:tc>
              </a:tr>
              <a:tr h="588210">
                <a:tc gridSpan="3">
                  <a:txBody>
                    <a:bodyPr/>
                    <a:lstStyle/>
                    <a:p>
                      <a:r>
                        <a:rPr lang="en-GB" dirty="0" smtClean="0"/>
                        <a:t>Team</a:t>
                      </a:r>
                      <a:r>
                        <a:rPr lang="en-GB" baseline="0" dirty="0" smtClean="0"/>
                        <a:t> and assessment introduction to local authorities</a:t>
                      </a:r>
                      <a:endParaRPr lang="en-GB" dirty="0"/>
                    </a:p>
                  </a:txBody>
                  <a:tcPr marL="36000" marR="36000" marT="36000" marB="36000">
                    <a:lnT w="12700" cap="flat" cmpd="sng" algn="ctr">
                      <a:solidFill>
                        <a:schemeClr val="tx1"/>
                      </a:solidFill>
                      <a:prstDash val="solid"/>
                      <a:round/>
                      <a:headEnd type="none" w="med" len="med"/>
                      <a:tailEnd type="none" w="med" len="med"/>
                    </a:lnT>
                  </a:tcPr>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c>
                  <a:txBody>
                    <a:bodyPr/>
                    <a:lstStyle/>
                    <a:p>
                      <a:endParaRPr lang="en-GB" dirty="0"/>
                    </a:p>
                  </a:txBody>
                  <a:tcPr marL="36000" marR="36000" marT="36000" marB="36000">
                    <a:lnT w="12700" cap="flat" cmpd="sng" algn="ctr">
                      <a:solidFill>
                        <a:schemeClr val="tx1"/>
                      </a:solidFill>
                      <a:prstDash val="solid"/>
                      <a:round/>
                      <a:headEnd type="none" w="med" len="med"/>
                      <a:tailEnd type="none" w="med" len="med"/>
                    </a:lnT>
                  </a:tcPr>
                </a:tc>
              </a:tr>
              <a:tr h="588210">
                <a:tc gridSpan="3">
                  <a:txBody>
                    <a:bodyPr/>
                    <a:lstStyle/>
                    <a:p>
                      <a:r>
                        <a:rPr lang="en-GB" dirty="0" smtClean="0"/>
                        <a:t>Selection of translators</a:t>
                      </a:r>
                      <a:r>
                        <a:rPr lang="en-GB" baseline="0" dirty="0" smtClean="0"/>
                        <a:t> and key informants</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solidFill>
                      <a:schemeClr val="bg1"/>
                    </a:solidFill>
                  </a:tcPr>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r>
              <a:tr h="451494">
                <a:tc gridSpan="3">
                  <a:txBody>
                    <a:bodyPr/>
                    <a:lstStyle/>
                    <a:p>
                      <a:r>
                        <a:rPr lang="en-GB" dirty="0" smtClean="0"/>
                        <a:t>Key informants interview</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solidFill>
                      <a:schemeClr val="accent6">
                        <a:lumMod val="60000"/>
                        <a:lumOff val="40000"/>
                      </a:schemeClr>
                    </a:solidFill>
                  </a:tcPr>
                </a:tc>
                <a:tc>
                  <a:txBody>
                    <a:bodyPr/>
                    <a:lstStyle/>
                    <a:p>
                      <a:endParaRPr lang="en-GB"/>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r>
              <a:tr h="451494">
                <a:tc gridSpan="3">
                  <a:txBody>
                    <a:bodyPr/>
                    <a:lstStyle/>
                    <a:p>
                      <a:r>
                        <a:rPr lang="en-GB" dirty="0" smtClean="0"/>
                        <a:t>Direct observation</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r>
              <a:tr h="451494">
                <a:tc gridSpan="3">
                  <a:txBody>
                    <a:bodyPr/>
                    <a:lstStyle/>
                    <a:p>
                      <a:r>
                        <a:rPr lang="en-GB" dirty="0" smtClean="0"/>
                        <a:t>Team meeting and wrap up</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r>
              <a:tr h="451494">
                <a:tc gridSpan="3">
                  <a:txBody>
                    <a:bodyPr/>
                    <a:lstStyle/>
                    <a:p>
                      <a:r>
                        <a:rPr lang="en-GB" dirty="0" smtClean="0"/>
                        <a:t>School visits</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r>
              <a:tr h="451494">
                <a:tc gridSpan="3">
                  <a:txBody>
                    <a:bodyPr/>
                    <a:lstStyle/>
                    <a:p>
                      <a:r>
                        <a:rPr lang="en-GB" dirty="0" smtClean="0"/>
                        <a:t>Focus</a:t>
                      </a:r>
                      <a:r>
                        <a:rPr lang="en-GB" baseline="0" dirty="0" smtClean="0"/>
                        <a:t> group discussions</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r>
              <a:tr h="451494">
                <a:tc gridSpan="3">
                  <a:txBody>
                    <a:bodyPr/>
                    <a:lstStyle/>
                    <a:p>
                      <a:r>
                        <a:rPr lang="en-GB" dirty="0" smtClean="0"/>
                        <a:t>Team wrap up</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tc>
                <a:tc>
                  <a:txBody>
                    <a:bodyPr/>
                    <a:lstStyle/>
                    <a:p>
                      <a:endParaRPr lang="en-GB" dirty="0"/>
                    </a:p>
                  </a:txBody>
                  <a:tcPr marL="36000" marR="36000" marT="36000" marB="36000"/>
                </a:tc>
              </a:tr>
              <a:tr h="451494">
                <a:tc gridSpan="3">
                  <a:txBody>
                    <a:bodyPr/>
                    <a:lstStyle/>
                    <a:p>
                      <a:r>
                        <a:rPr lang="en-GB" dirty="0" smtClean="0"/>
                        <a:t>Community feedback </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a:p>
                  </a:txBody>
                  <a:tcPr marL="36000" marR="36000" marT="36000" marB="36000"/>
                </a:tc>
                <a:tc>
                  <a:txBody>
                    <a:bodyPr/>
                    <a:lstStyle/>
                    <a:p>
                      <a:endParaRPr lang="en-GB"/>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tc>
                <a:tc>
                  <a:txBody>
                    <a:bodyPr/>
                    <a:lstStyle/>
                    <a:p>
                      <a:endParaRPr lang="en-GB" dirty="0"/>
                    </a:p>
                  </a:txBody>
                  <a:tcPr marL="36000" marR="36000" marT="36000" marB="36000"/>
                </a:tc>
              </a:tr>
              <a:tr h="588210">
                <a:tc gridSpan="3">
                  <a:txBody>
                    <a:bodyPr/>
                    <a:lstStyle/>
                    <a:p>
                      <a:r>
                        <a:rPr lang="en-GB" dirty="0" smtClean="0"/>
                        <a:t>Team debriefing,</a:t>
                      </a:r>
                      <a:r>
                        <a:rPr lang="en-GB" baseline="0" dirty="0" smtClean="0"/>
                        <a:t> questionnaire completion and validation</a:t>
                      </a:r>
                      <a:endParaRPr lang="en-GB" dirty="0"/>
                    </a:p>
                  </a:txBody>
                  <a:tcPr marL="36000" marR="36000" marT="36000" marB="36000"/>
                </a:tc>
                <a:tc hMerge="1">
                  <a:txBody>
                    <a:bodyPr/>
                    <a:lstStyle/>
                    <a:p>
                      <a:endParaRPr lang="en-GB" dirty="0"/>
                    </a:p>
                  </a:txBody>
                  <a:tcPr marL="36000" marR="36000" marT="36000" marB="36000"/>
                </a:tc>
                <a:tc hMerge="1">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tc>
                <a:tc>
                  <a:txBody>
                    <a:bodyPr/>
                    <a:lstStyle/>
                    <a:p>
                      <a:endParaRPr lang="en-GB" dirty="0"/>
                    </a:p>
                  </a:txBody>
                  <a:tcPr marL="36000" marR="36000" marT="36000" marB="36000">
                    <a:solidFill>
                      <a:schemeClr val="accent6">
                        <a:lumMod val="60000"/>
                        <a:lumOff val="40000"/>
                      </a:schemeClr>
                    </a:solidFill>
                  </a:tcPr>
                </a:tc>
                <a:tc>
                  <a:txBody>
                    <a:bodyPr/>
                    <a:lstStyle/>
                    <a:p>
                      <a:endParaRPr lang="en-GB" dirty="0"/>
                    </a:p>
                  </a:txBody>
                  <a:tcPr marL="36000" marR="36000" marT="36000" marB="36000">
                    <a:solidFill>
                      <a:schemeClr val="accent6">
                        <a:lumMod val="60000"/>
                        <a:lumOff val="40000"/>
                      </a:schemeClr>
                    </a:solidFill>
                  </a:tcPr>
                </a:tc>
              </a:tr>
            </a:tbl>
          </a:graphicData>
        </a:graphic>
      </p:graphicFrame>
    </p:spTree>
    <p:extLst>
      <p:ext uri="{BB962C8B-B14F-4D97-AF65-F5344CB8AC3E}">
        <p14:creationId xmlns:p14="http://schemas.microsoft.com/office/powerpoint/2010/main" val="387113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8847" y="692696"/>
            <a:ext cx="8497639" cy="720725"/>
          </a:xfrm>
        </p:spPr>
        <p:txBody>
          <a:bodyPr>
            <a:noAutofit/>
          </a:bodyPr>
          <a:lstStyle/>
          <a:p>
            <a:pPr algn="l" eaLnBrk="1" hangingPunct="1"/>
            <a:r>
              <a:rPr lang="en-US" b="1" dirty="0" smtClean="0"/>
              <a:t>Assessment Plan – Need to know, do and have</a:t>
            </a:r>
          </a:p>
        </p:txBody>
      </p:sp>
      <p:sp>
        <p:nvSpPr>
          <p:cNvPr id="37890" name="Content Placeholder 2"/>
          <p:cNvSpPr>
            <a:spLocks noGrp="1"/>
          </p:cNvSpPr>
          <p:nvPr>
            <p:ph sz="half" idx="1"/>
          </p:nvPr>
        </p:nvSpPr>
        <p:spPr>
          <a:xfrm>
            <a:off x="179512" y="1340768"/>
            <a:ext cx="4326632" cy="5257800"/>
          </a:xfrm>
        </p:spPr>
        <p:txBody>
          <a:bodyPr>
            <a:normAutofit fontScale="85000" lnSpcReduction="20000"/>
          </a:bodyPr>
          <a:lstStyle/>
          <a:p>
            <a:pPr eaLnBrk="1" hangingPunct="1"/>
            <a:r>
              <a:rPr lang="en-GB" sz="2600" dirty="0" smtClean="0"/>
              <a:t>Mission Objectives</a:t>
            </a:r>
          </a:p>
          <a:p>
            <a:pPr eaLnBrk="1" hangingPunct="1"/>
            <a:endParaRPr lang="en-GB" sz="2600" dirty="0" smtClean="0"/>
          </a:p>
          <a:p>
            <a:pPr eaLnBrk="1" hangingPunct="1"/>
            <a:r>
              <a:rPr lang="en-GB" sz="2600" dirty="0" smtClean="0"/>
              <a:t>Sample/Site Selection </a:t>
            </a:r>
          </a:p>
          <a:p>
            <a:pPr lvl="1" eaLnBrk="1" hangingPunct="1"/>
            <a:r>
              <a:rPr lang="en-GB" sz="2000" dirty="0" smtClean="0"/>
              <a:t>What sites will be visited?</a:t>
            </a:r>
          </a:p>
          <a:p>
            <a:pPr lvl="1" eaLnBrk="1" hangingPunct="1"/>
            <a:r>
              <a:rPr lang="en-GB" sz="2000" dirty="0" smtClean="0"/>
              <a:t>If not possible, how to re route</a:t>
            </a:r>
          </a:p>
          <a:p>
            <a:pPr marL="457200" lvl="1" indent="0" eaLnBrk="1" hangingPunct="1">
              <a:buNone/>
            </a:pPr>
            <a:r>
              <a:rPr lang="en-GB" sz="2000" dirty="0" smtClean="0"/>
              <a:t> </a:t>
            </a:r>
          </a:p>
          <a:p>
            <a:pPr eaLnBrk="1" hangingPunct="1"/>
            <a:r>
              <a:rPr lang="en-GB" sz="2600" dirty="0" smtClean="0"/>
              <a:t>Methodology </a:t>
            </a:r>
          </a:p>
          <a:p>
            <a:pPr lvl="1" eaLnBrk="1" hangingPunct="1"/>
            <a:r>
              <a:rPr lang="en-GB" sz="2000" dirty="0" smtClean="0"/>
              <a:t>Questionnaire form(s)</a:t>
            </a:r>
          </a:p>
          <a:p>
            <a:pPr lvl="1" eaLnBrk="1" hangingPunct="1"/>
            <a:r>
              <a:rPr lang="en-GB" sz="2000" dirty="0" smtClean="0"/>
              <a:t>Techniques</a:t>
            </a:r>
          </a:p>
          <a:p>
            <a:pPr lvl="1" eaLnBrk="1" hangingPunct="1"/>
            <a:endParaRPr lang="en-GB" sz="2000" dirty="0" smtClean="0"/>
          </a:p>
          <a:p>
            <a:pPr eaLnBrk="1" hangingPunct="1"/>
            <a:r>
              <a:rPr lang="en-GB" sz="2600" dirty="0" smtClean="0"/>
              <a:t>Team Composition </a:t>
            </a:r>
          </a:p>
          <a:p>
            <a:pPr lvl="1" eaLnBrk="1" hangingPunct="1"/>
            <a:r>
              <a:rPr lang="en-GB" sz="2000" dirty="0" smtClean="0"/>
              <a:t>Roles</a:t>
            </a:r>
          </a:p>
          <a:p>
            <a:pPr lvl="1" eaLnBrk="1" hangingPunct="1"/>
            <a:r>
              <a:rPr lang="en-GB" sz="2000" dirty="0" smtClean="0"/>
              <a:t>Team assignments</a:t>
            </a:r>
          </a:p>
          <a:p>
            <a:pPr lvl="1" eaLnBrk="1" hangingPunct="1"/>
            <a:endParaRPr lang="en-GB" sz="2000" dirty="0" smtClean="0"/>
          </a:p>
          <a:p>
            <a:pPr eaLnBrk="1" hangingPunct="1"/>
            <a:r>
              <a:rPr lang="en-GB" sz="2600" dirty="0" smtClean="0"/>
              <a:t>Logistics </a:t>
            </a:r>
          </a:p>
          <a:p>
            <a:pPr lvl="1" eaLnBrk="1" hangingPunct="1"/>
            <a:r>
              <a:rPr lang="en-GB" sz="2000" dirty="0" smtClean="0"/>
              <a:t>Transport, communications, routing, interpretation, supplies, etc.</a:t>
            </a:r>
          </a:p>
          <a:p>
            <a:pPr lvl="1" eaLnBrk="1" hangingPunct="1"/>
            <a:endParaRPr lang="en-GB" sz="2000" dirty="0" smtClean="0"/>
          </a:p>
        </p:txBody>
      </p:sp>
      <p:sp>
        <p:nvSpPr>
          <p:cNvPr id="37891" name="Rectangle 4"/>
          <p:cNvSpPr>
            <a:spLocks noGrp="1"/>
          </p:cNvSpPr>
          <p:nvPr>
            <p:ph sz="half" idx="2"/>
          </p:nvPr>
        </p:nvSpPr>
        <p:spPr>
          <a:xfrm>
            <a:off x="4280411" y="1340768"/>
            <a:ext cx="4860032" cy="5141168"/>
          </a:xfrm>
        </p:spPr>
        <p:txBody>
          <a:bodyPr>
            <a:normAutofit fontScale="92500" lnSpcReduction="20000"/>
          </a:bodyPr>
          <a:lstStyle/>
          <a:p>
            <a:pPr eaLnBrk="1" hangingPunct="1"/>
            <a:r>
              <a:rPr lang="en-GB" sz="2400" dirty="0" smtClean="0"/>
              <a:t>Safety</a:t>
            </a:r>
          </a:p>
          <a:p>
            <a:pPr lvl="1">
              <a:lnSpc>
                <a:spcPct val="90000"/>
              </a:lnSpc>
            </a:pPr>
            <a:r>
              <a:rPr lang="en-GB" sz="1800" dirty="0" smtClean="0"/>
              <a:t>Clearance, official letter</a:t>
            </a:r>
            <a:endParaRPr lang="en-GB" sz="1800" dirty="0"/>
          </a:p>
          <a:p>
            <a:pPr lvl="1">
              <a:lnSpc>
                <a:spcPct val="90000"/>
              </a:lnSpc>
            </a:pPr>
            <a:r>
              <a:rPr lang="en-GB" sz="1800" dirty="0"/>
              <a:t>Escort?  </a:t>
            </a:r>
          </a:p>
          <a:p>
            <a:pPr lvl="1">
              <a:lnSpc>
                <a:spcPct val="90000"/>
              </a:lnSpc>
            </a:pPr>
            <a:r>
              <a:rPr lang="en-GB" sz="1800" dirty="0"/>
              <a:t>Emergency </a:t>
            </a:r>
            <a:r>
              <a:rPr lang="en-GB" sz="1800" dirty="0" smtClean="0"/>
              <a:t>Procedures</a:t>
            </a:r>
          </a:p>
          <a:p>
            <a:pPr lvl="1">
              <a:lnSpc>
                <a:spcPct val="90000"/>
              </a:lnSpc>
            </a:pPr>
            <a:r>
              <a:rPr lang="en-GB" sz="1800" dirty="0" smtClean="0"/>
              <a:t>Cash</a:t>
            </a:r>
            <a:endParaRPr lang="en-GB" sz="1800" dirty="0"/>
          </a:p>
          <a:p>
            <a:pPr lvl="1" eaLnBrk="1" hangingPunct="1"/>
            <a:endParaRPr lang="en-GB" sz="2000" dirty="0" smtClean="0"/>
          </a:p>
          <a:p>
            <a:pPr eaLnBrk="1" hangingPunct="1"/>
            <a:r>
              <a:rPr lang="en-CA" sz="2400" dirty="0" smtClean="0"/>
              <a:t>Pre-Departure </a:t>
            </a:r>
          </a:p>
          <a:p>
            <a:pPr lvl="1">
              <a:lnSpc>
                <a:spcPct val="80000"/>
              </a:lnSpc>
            </a:pPr>
            <a:r>
              <a:rPr lang="en-CA" sz="1800" dirty="0" smtClean="0"/>
              <a:t>Training</a:t>
            </a:r>
          </a:p>
          <a:p>
            <a:pPr lvl="1">
              <a:lnSpc>
                <a:spcPct val="80000"/>
              </a:lnSpc>
            </a:pPr>
            <a:r>
              <a:rPr lang="en-CA" sz="1800" dirty="0" smtClean="0"/>
              <a:t>Pilot test of the questionnaire</a:t>
            </a:r>
          </a:p>
          <a:p>
            <a:pPr lvl="1">
              <a:lnSpc>
                <a:spcPct val="80000"/>
              </a:lnSpc>
            </a:pPr>
            <a:r>
              <a:rPr lang="en-CA" sz="1800" dirty="0" smtClean="0"/>
              <a:t>Briefings </a:t>
            </a:r>
            <a:endParaRPr lang="en-CA" sz="1800" dirty="0"/>
          </a:p>
          <a:p>
            <a:pPr lvl="1">
              <a:lnSpc>
                <a:spcPct val="80000"/>
              </a:lnSpc>
            </a:pPr>
            <a:r>
              <a:rPr lang="en-CA" sz="1800" dirty="0"/>
              <a:t>Equipment </a:t>
            </a:r>
            <a:r>
              <a:rPr lang="en-CA" sz="1800" dirty="0" smtClean="0"/>
              <a:t>Checks</a:t>
            </a:r>
          </a:p>
          <a:p>
            <a:pPr lvl="1">
              <a:lnSpc>
                <a:spcPct val="80000"/>
              </a:lnSpc>
            </a:pPr>
            <a:r>
              <a:rPr lang="en-CA" sz="1800" dirty="0" smtClean="0"/>
              <a:t>Contact lists</a:t>
            </a:r>
            <a:endParaRPr lang="en-CA" sz="1800" dirty="0"/>
          </a:p>
          <a:p>
            <a:pPr lvl="1" eaLnBrk="1" hangingPunct="1"/>
            <a:endParaRPr lang="en-CA" sz="2000" dirty="0" smtClean="0"/>
          </a:p>
          <a:p>
            <a:pPr eaLnBrk="1" hangingPunct="1"/>
            <a:r>
              <a:rPr lang="en-CA" sz="2400" dirty="0" smtClean="0"/>
              <a:t>On site</a:t>
            </a:r>
          </a:p>
          <a:p>
            <a:pPr lvl="1">
              <a:lnSpc>
                <a:spcPct val="90000"/>
              </a:lnSpc>
            </a:pPr>
            <a:r>
              <a:rPr lang="en-CA" sz="1700" dirty="0"/>
              <a:t>Behaviour, </a:t>
            </a:r>
            <a:r>
              <a:rPr lang="en-CA" sz="1700" dirty="0" smtClean="0"/>
              <a:t>introduction to gate </a:t>
            </a:r>
            <a:r>
              <a:rPr lang="en-CA" sz="1700" dirty="0"/>
              <a:t>keepers</a:t>
            </a:r>
          </a:p>
          <a:p>
            <a:pPr lvl="1">
              <a:lnSpc>
                <a:spcPct val="90000"/>
              </a:lnSpc>
            </a:pPr>
            <a:r>
              <a:rPr lang="en-CA" sz="1700" dirty="0"/>
              <a:t>Meeting </a:t>
            </a:r>
            <a:r>
              <a:rPr lang="en-CA" sz="1700" dirty="0" smtClean="0"/>
              <a:t>frequency</a:t>
            </a:r>
          </a:p>
          <a:p>
            <a:pPr lvl="1">
              <a:lnSpc>
                <a:spcPct val="90000"/>
              </a:lnSpc>
            </a:pPr>
            <a:r>
              <a:rPr lang="en-CA" sz="1700" dirty="0" smtClean="0"/>
              <a:t>After site meeting</a:t>
            </a:r>
            <a:endParaRPr lang="en-CA" sz="1700" dirty="0"/>
          </a:p>
          <a:p>
            <a:pPr eaLnBrk="1" hangingPunct="1"/>
            <a:endParaRPr lang="en-CA" sz="2400" dirty="0" smtClean="0"/>
          </a:p>
          <a:p>
            <a:pPr eaLnBrk="1" hangingPunct="1"/>
            <a:r>
              <a:rPr lang="en-CA" sz="2400" dirty="0" smtClean="0"/>
              <a:t>Reporting/debriefing requirements</a:t>
            </a:r>
          </a:p>
        </p:txBody>
      </p:sp>
    </p:spTree>
    <p:extLst>
      <p:ext uri="{BB962C8B-B14F-4D97-AF65-F5344CB8AC3E}">
        <p14:creationId xmlns:p14="http://schemas.microsoft.com/office/powerpoint/2010/main" val="229869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CA" i="1" dirty="0">
                <a:hlinkClick r:id="rId3"/>
              </a:rPr>
              <a:t>Building an Effective Assessment Team</a:t>
            </a:r>
            <a:r>
              <a:rPr lang="en-CA" dirty="0">
                <a:hlinkClick r:id="rId4"/>
              </a:rPr>
              <a:t> </a:t>
            </a:r>
            <a:br>
              <a:rPr lang="en-CA" dirty="0">
                <a:hlinkClick r:id="rId4"/>
              </a:rPr>
            </a:br>
            <a:r>
              <a:rPr lang="en-CA" dirty="0"/>
              <a:t>(ACAPS, March 2012) </a:t>
            </a:r>
          </a:p>
          <a:p>
            <a:endParaRPr lang="en-CA" dirty="0"/>
          </a:p>
          <a:p>
            <a:r>
              <a:rPr lang="en-CA" i="1" dirty="0">
                <a:hlinkClick r:id="rId5"/>
              </a:rPr>
              <a:t>Assessment Team Job Descriptions</a:t>
            </a:r>
            <a:r>
              <a:rPr lang="en-CA" dirty="0">
                <a:hlinkClick r:id="rId4"/>
              </a:rPr>
              <a:t> </a:t>
            </a:r>
            <a:r>
              <a:rPr lang="en-CA" dirty="0"/>
              <a:t/>
            </a:r>
            <a:br>
              <a:rPr lang="en-CA" dirty="0"/>
            </a:br>
            <a:r>
              <a:rPr lang="en-CA" dirty="0"/>
              <a:t>(ACAPS, March 2012) </a:t>
            </a:r>
          </a:p>
          <a:p>
            <a:endParaRPr lang="en-GB" dirty="0"/>
          </a:p>
        </p:txBody>
      </p:sp>
    </p:spTree>
    <p:extLst>
      <p:ext uri="{BB962C8B-B14F-4D97-AF65-F5344CB8AC3E}">
        <p14:creationId xmlns:p14="http://schemas.microsoft.com/office/powerpoint/2010/main" val="228394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Data Collection</a:t>
            </a:r>
            <a:endParaRPr lang="en-US" dirty="0"/>
          </a:p>
        </p:txBody>
      </p:sp>
      <p:pic>
        <p:nvPicPr>
          <p:cNvPr id="4" name="Picture 3" descr="Mutarara, 13 February 0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775" y="3952875"/>
            <a:ext cx="3192463" cy="2393950"/>
          </a:xfrm>
          <a:prstGeom prst="rect">
            <a:avLst/>
          </a:prstGeom>
          <a:noFill/>
          <a:ln w="9525">
            <a:solidFill>
              <a:schemeClr val="tx1"/>
            </a:solidFill>
            <a:miter lim="800000"/>
            <a:headEnd/>
            <a:tailEnd/>
          </a:ln>
        </p:spPr>
      </p:pic>
      <p:sp>
        <p:nvSpPr>
          <p:cNvPr id="5" name="Cloud Callout 4"/>
          <p:cNvSpPr/>
          <p:nvPr/>
        </p:nvSpPr>
        <p:spPr>
          <a:xfrm>
            <a:off x="2220913" y="1474788"/>
            <a:ext cx="2703512" cy="1716087"/>
          </a:xfrm>
          <a:prstGeom prst="cloudCallout">
            <a:avLst>
              <a:gd name="adj1" fmla="val 19498"/>
              <a:gd name="adj2" fmla="val 82992"/>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dirty="0">
                <a:solidFill>
                  <a:schemeClr val="bg1"/>
                </a:solidFill>
              </a:rPr>
              <a:t>Where are people/</a:t>
            </a:r>
          </a:p>
          <a:p>
            <a:pPr algn="ctr">
              <a:defRPr/>
            </a:pPr>
            <a:r>
              <a:rPr lang="en-GB" dirty="0">
                <a:solidFill>
                  <a:schemeClr val="bg1"/>
                </a:solidFill>
              </a:rPr>
              <a:t>camps?</a:t>
            </a:r>
          </a:p>
        </p:txBody>
      </p:sp>
      <p:sp>
        <p:nvSpPr>
          <p:cNvPr id="6" name="Cloud Callout 5"/>
          <p:cNvSpPr/>
          <p:nvPr/>
        </p:nvSpPr>
        <p:spPr>
          <a:xfrm>
            <a:off x="266700" y="1908175"/>
            <a:ext cx="2546350" cy="1716088"/>
          </a:xfrm>
          <a:prstGeom prst="cloudCallout">
            <a:avLst>
              <a:gd name="adj1" fmla="val 63145"/>
              <a:gd name="adj2" fmla="val 57581"/>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dirty="0">
                <a:solidFill>
                  <a:schemeClr val="bg1"/>
                </a:solidFill>
              </a:rPr>
              <a:t>What state are the schools in?</a:t>
            </a:r>
          </a:p>
        </p:txBody>
      </p:sp>
      <p:sp>
        <p:nvSpPr>
          <p:cNvPr id="7" name="Cloud Callout 6"/>
          <p:cNvSpPr/>
          <p:nvPr/>
        </p:nvSpPr>
        <p:spPr>
          <a:xfrm>
            <a:off x="36513" y="3384550"/>
            <a:ext cx="2560637" cy="1716088"/>
          </a:xfrm>
          <a:prstGeom prst="cloudCallout">
            <a:avLst>
              <a:gd name="adj1" fmla="val 49892"/>
              <a:gd name="adj2" fmla="val 57582"/>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dirty="0">
                <a:solidFill>
                  <a:schemeClr val="bg1"/>
                </a:solidFill>
              </a:rPr>
              <a:t>Is the situation getting better or worse?</a:t>
            </a:r>
          </a:p>
        </p:txBody>
      </p:sp>
      <p:sp>
        <p:nvSpPr>
          <p:cNvPr id="8" name="Cloud Callout 7"/>
          <p:cNvSpPr/>
          <p:nvPr/>
        </p:nvSpPr>
        <p:spPr>
          <a:xfrm>
            <a:off x="4614863" y="1476375"/>
            <a:ext cx="2546350" cy="1717675"/>
          </a:xfrm>
          <a:prstGeom prst="cloudCallout">
            <a:avLst>
              <a:gd name="adj1" fmla="val -31882"/>
              <a:gd name="adj2" fmla="val 88730"/>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dirty="0">
                <a:solidFill>
                  <a:schemeClr val="bg1"/>
                </a:solidFill>
              </a:rPr>
              <a:t>How many children are there?</a:t>
            </a:r>
          </a:p>
        </p:txBody>
      </p:sp>
      <p:sp>
        <p:nvSpPr>
          <p:cNvPr id="9" name="Cloud Callout 8"/>
          <p:cNvSpPr/>
          <p:nvPr/>
        </p:nvSpPr>
        <p:spPr>
          <a:xfrm>
            <a:off x="6283325" y="2090738"/>
            <a:ext cx="2546350" cy="1717675"/>
          </a:xfrm>
          <a:prstGeom prst="cloudCallout">
            <a:avLst>
              <a:gd name="adj1" fmla="val -60060"/>
              <a:gd name="adj2" fmla="val 78074"/>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dirty="0" smtClean="0">
                <a:solidFill>
                  <a:schemeClr val="bg1"/>
                </a:solidFill>
              </a:rPr>
              <a:t>What risks do children face</a:t>
            </a:r>
            <a:endParaRPr lang="en-GB" dirty="0">
              <a:solidFill>
                <a:schemeClr val="bg1"/>
              </a:solidFill>
            </a:endParaRPr>
          </a:p>
        </p:txBody>
      </p:sp>
      <p:sp>
        <p:nvSpPr>
          <p:cNvPr id="10" name="Cloud Callout 9"/>
          <p:cNvSpPr/>
          <p:nvPr/>
        </p:nvSpPr>
        <p:spPr>
          <a:xfrm>
            <a:off x="6597650" y="3552825"/>
            <a:ext cx="2546350" cy="1716088"/>
          </a:xfrm>
          <a:prstGeom prst="cloudCallout">
            <a:avLst>
              <a:gd name="adj1" fmla="val -71109"/>
              <a:gd name="adj2" fmla="val 43648"/>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dirty="0">
                <a:solidFill>
                  <a:schemeClr val="bg1"/>
                </a:solidFill>
              </a:rPr>
              <a:t>Who is worst affected and most at risk?</a:t>
            </a:r>
          </a:p>
        </p:txBody>
      </p:sp>
    </p:spTree>
    <p:extLst>
      <p:ext uri="{BB962C8B-B14F-4D97-AF65-F5344CB8AC3E}">
        <p14:creationId xmlns:p14="http://schemas.microsoft.com/office/powerpoint/2010/main" val="202615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2819</TotalTime>
  <Words>2804</Words>
  <Application>Microsoft Office PowerPoint</Application>
  <PresentationFormat>On-screen Show (4:3)</PresentationFormat>
  <Paragraphs>351</Paragraphs>
  <Slides>23</Slides>
  <Notes>23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Clip</vt:lpstr>
      <vt:lpstr>Primary Data Collection Methodologies</vt:lpstr>
      <vt:lpstr>Session Objectives</vt:lpstr>
      <vt:lpstr>Multi-agency composed teams</vt:lpstr>
      <vt:lpstr>Team composition</vt:lpstr>
      <vt:lpstr>TEAM LEADER </vt:lpstr>
      <vt:lpstr>PowerPoint Presentation</vt:lpstr>
      <vt:lpstr>Assessment Plan – Need to know, do and have</vt:lpstr>
      <vt:lpstr>Resources</vt:lpstr>
      <vt:lpstr>Primary Data Collection</vt:lpstr>
      <vt:lpstr>PowerPoint Presentation</vt:lpstr>
      <vt:lpstr>Choice of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Needs Assessment – Bias</vt:lpstr>
      <vt:lpstr>Good Questions/Bad Questions</vt:lpstr>
      <vt:lpstr>Good Questions</vt:lpstr>
      <vt:lpstr>Session Summary</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nmcc2511</dc:creator>
  <cp:lastModifiedBy>James Sparkes</cp:lastModifiedBy>
  <cp:revision>84</cp:revision>
  <dcterms:created xsi:type="dcterms:W3CDTF">2013-02-27T00:22:14Z</dcterms:created>
  <dcterms:modified xsi:type="dcterms:W3CDTF">2014-07-14T19:27:26Z</dcterms:modified>
</cp:coreProperties>
</file>