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91" r:id="rId3"/>
    <p:sldId id="305" r:id="rId4"/>
    <p:sldId id="306" r:id="rId5"/>
    <p:sldId id="307" r:id="rId6"/>
    <p:sldId id="308" r:id="rId7"/>
    <p:sldId id="309" r:id="rId8"/>
    <p:sldId id="310" r:id="rId9"/>
    <p:sldId id="311" r:id="rId10"/>
    <p:sldId id="292" r:id="rId11"/>
    <p:sldId id="293" r:id="rId12"/>
    <p:sldId id="294" r:id="rId13"/>
    <p:sldId id="295" r:id="rId14"/>
    <p:sldId id="296" r:id="rId15"/>
    <p:sldId id="297" r:id="rId16"/>
    <p:sldId id="298" r:id="rId17"/>
    <p:sldId id="299" r:id="rId18"/>
    <p:sldId id="303" r:id="rId19"/>
    <p:sldId id="304" r:id="rId2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222268"/>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71325" autoAdjust="0"/>
  </p:normalViewPr>
  <p:slideViewPr>
    <p:cSldViewPr>
      <p:cViewPr varScale="1">
        <p:scale>
          <a:sx n="54" d="100"/>
          <a:sy n="54" d="100"/>
        </p:scale>
        <p:origin x="-907"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Operation%20manager\Desktop\Assessment%20framework\Data%20file%20assessment%20framework.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a:pPr>
            <a:r>
              <a:rPr lang="en-GB" sz="1400" dirty="0"/>
              <a:t>Access to </a:t>
            </a:r>
            <a:r>
              <a:rPr lang="en-GB" sz="1400" dirty="0" smtClean="0"/>
              <a:t>education by </a:t>
            </a:r>
            <a:r>
              <a:rPr lang="en-GB" sz="1400" dirty="0"/>
              <a:t>population group (%)</a:t>
            </a:r>
          </a:p>
        </c:rich>
      </c:tx>
      <c:overlay val="0"/>
    </c:title>
    <c:autoTitleDeleted val="0"/>
    <c:plotArea>
      <c:layout>
        <c:manualLayout>
          <c:layoutTarget val="inner"/>
          <c:xMode val="edge"/>
          <c:yMode val="edge"/>
          <c:x val="7.5067675562393132E-2"/>
          <c:y val="0.18682370586029731"/>
          <c:w val="0.90846217755148451"/>
          <c:h val="0.75140695648338296"/>
        </c:manualLayout>
      </c:layout>
      <c:lineChart>
        <c:grouping val="standard"/>
        <c:varyColors val="0"/>
        <c:ser>
          <c:idx val="0"/>
          <c:order val="0"/>
          <c:tx>
            <c:strRef>
              <c:f>'Type of data (3)'!$A$2</c:f>
              <c:strCache>
                <c:ptCount val="1"/>
                <c:pt idx="0">
                  <c:v>IDPs</c:v>
                </c:pt>
              </c:strCache>
            </c:strRef>
          </c:tx>
          <c:spPr>
            <a:ln w="50800">
              <a:solidFill>
                <a:srgbClr val="1868CF"/>
              </a:solidFill>
              <a:prstDash val="solid"/>
            </a:ln>
            <a:effectLst/>
          </c:spPr>
          <c:marker>
            <c:symbol val="none"/>
          </c:marker>
          <c:cat>
            <c:numRef>
              <c:f>'Type of data (3)'!$B$1:$P$1</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'Type of data (3)'!$B$2:$P$2</c:f>
              <c:numCache>
                <c:formatCode>General</c:formatCode>
                <c:ptCount val="15"/>
                <c:pt idx="0">
                  <c:v>90</c:v>
                </c:pt>
                <c:pt idx="1">
                  <c:v>75</c:v>
                </c:pt>
                <c:pt idx="2">
                  <c:v>60</c:v>
                </c:pt>
                <c:pt idx="3">
                  <c:v>45</c:v>
                </c:pt>
                <c:pt idx="4">
                  <c:v>30</c:v>
                </c:pt>
                <c:pt idx="5">
                  <c:v>15</c:v>
                </c:pt>
                <c:pt idx="6">
                  <c:v>10</c:v>
                </c:pt>
                <c:pt idx="7">
                  <c:v>5</c:v>
                </c:pt>
                <c:pt idx="8">
                  <c:v>3</c:v>
                </c:pt>
                <c:pt idx="9">
                  <c:v>2</c:v>
                </c:pt>
                <c:pt idx="10">
                  <c:v>2</c:v>
                </c:pt>
                <c:pt idx="11">
                  <c:v>2</c:v>
                </c:pt>
                <c:pt idx="12">
                  <c:v>2</c:v>
                </c:pt>
                <c:pt idx="13">
                  <c:v>2</c:v>
                </c:pt>
                <c:pt idx="14">
                  <c:v>2</c:v>
                </c:pt>
              </c:numCache>
            </c:numRef>
          </c:val>
          <c:smooth val="0"/>
        </c:ser>
        <c:ser>
          <c:idx val="1"/>
          <c:order val="1"/>
          <c:tx>
            <c:strRef>
              <c:f>'Type of data (3)'!$A$3</c:f>
              <c:strCache>
                <c:ptCount val="1"/>
                <c:pt idx="0">
                  <c:v>Affected pop</c:v>
                </c:pt>
              </c:strCache>
            </c:strRef>
          </c:tx>
          <c:spPr>
            <a:ln w="50800">
              <a:solidFill>
                <a:srgbClr val="FF7F00"/>
              </a:solidFill>
              <a:prstDash val="solid"/>
            </a:ln>
            <a:effectLst/>
          </c:spPr>
          <c:marker>
            <c:symbol val="none"/>
          </c:marker>
          <c:cat>
            <c:numRef>
              <c:f>'Type of data (3)'!$B$1:$P$1</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'Type of data (3)'!$B$3:$P$3</c:f>
              <c:numCache>
                <c:formatCode>General</c:formatCode>
                <c:ptCount val="15"/>
                <c:pt idx="0">
                  <c:v>5</c:v>
                </c:pt>
                <c:pt idx="1">
                  <c:v>15</c:v>
                </c:pt>
                <c:pt idx="2">
                  <c:v>25</c:v>
                </c:pt>
                <c:pt idx="3">
                  <c:v>35</c:v>
                </c:pt>
                <c:pt idx="4">
                  <c:v>45</c:v>
                </c:pt>
                <c:pt idx="5">
                  <c:v>55</c:v>
                </c:pt>
                <c:pt idx="6">
                  <c:v>55</c:v>
                </c:pt>
                <c:pt idx="7">
                  <c:v>55</c:v>
                </c:pt>
                <c:pt idx="8">
                  <c:v>52</c:v>
                </c:pt>
                <c:pt idx="9">
                  <c:v>48</c:v>
                </c:pt>
                <c:pt idx="10">
                  <c:v>43</c:v>
                </c:pt>
                <c:pt idx="11">
                  <c:v>38</c:v>
                </c:pt>
                <c:pt idx="12">
                  <c:v>33</c:v>
                </c:pt>
                <c:pt idx="13">
                  <c:v>28</c:v>
                </c:pt>
                <c:pt idx="14">
                  <c:v>23</c:v>
                </c:pt>
              </c:numCache>
            </c:numRef>
          </c:val>
          <c:smooth val="0"/>
        </c:ser>
        <c:ser>
          <c:idx val="2"/>
          <c:order val="2"/>
          <c:tx>
            <c:strRef>
              <c:f>'Type of data (3)'!$A$4</c:f>
              <c:strCache>
                <c:ptCount val="1"/>
                <c:pt idx="0">
                  <c:v>Non affected pop</c:v>
                </c:pt>
              </c:strCache>
            </c:strRef>
          </c:tx>
          <c:spPr>
            <a:ln w="50800">
              <a:solidFill>
                <a:schemeClr val="accent1">
                  <a:lumMod val="75000"/>
                </a:schemeClr>
              </a:solidFill>
            </a:ln>
          </c:spPr>
          <c:marker>
            <c:symbol val="none"/>
          </c:marker>
          <c:cat>
            <c:numRef>
              <c:f>'Type of data (3)'!$B$1:$P$1</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'Type of data (3)'!$B$4:$P$4</c:f>
              <c:numCache>
                <c:formatCode>General</c:formatCode>
                <c:ptCount val="15"/>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numCache>
            </c:numRef>
          </c:val>
          <c:smooth val="0"/>
        </c:ser>
        <c:dLbls>
          <c:showLegendKey val="0"/>
          <c:showVal val="0"/>
          <c:showCatName val="0"/>
          <c:showSerName val="0"/>
          <c:showPercent val="0"/>
          <c:showBubbleSize val="0"/>
        </c:dLbls>
        <c:marker val="1"/>
        <c:smooth val="0"/>
        <c:axId val="100677504"/>
        <c:axId val="100679040"/>
      </c:lineChart>
      <c:catAx>
        <c:axId val="100677504"/>
        <c:scaling>
          <c:orientation val="minMax"/>
        </c:scaling>
        <c:delete val="0"/>
        <c:axPos val="b"/>
        <c:numFmt formatCode="General" sourceLinked="1"/>
        <c:majorTickMark val="none"/>
        <c:minorTickMark val="none"/>
        <c:tickLblPos val="low"/>
        <c:spPr>
          <a:ln>
            <a:solidFill>
              <a:srgbClr val="BBBBBB"/>
            </a:solidFill>
            <a:prstDash val="solid"/>
          </a:ln>
        </c:spPr>
        <c:crossAx val="100679040"/>
        <c:crosses val="autoZero"/>
        <c:auto val="1"/>
        <c:lblAlgn val="ctr"/>
        <c:lblOffset val="100"/>
        <c:noMultiLvlLbl val="0"/>
      </c:catAx>
      <c:valAx>
        <c:axId val="100679040"/>
        <c:scaling>
          <c:orientation val="minMax"/>
          <c:max val="100"/>
          <c:min val="0"/>
        </c:scaling>
        <c:delete val="0"/>
        <c:axPos val="l"/>
        <c:title>
          <c:tx>
            <c:rich>
              <a:bodyPr rot="0" vert="horz"/>
              <a:lstStyle/>
              <a:p>
                <a:pPr>
                  <a:defRPr sz="1000" b="0"/>
                </a:pPr>
                <a:r>
                  <a:rPr lang="fr-FR"/>
                  <a:t>% </a:t>
                </a:r>
              </a:p>
            </c:rich>
          </c:tx>
          <c:layout>
            <c:manualLayout>
              <c:xMode val="edge"/>
              <c:yMode val="edge"/>
              <c:x val="4.4918582416697592E-2"/>
              <c:y val="0.10571957917025079"/>
            </c:manualLayout>
          </c:layout>
          <c:overlay val="0"/>
        </c:title>
        <c:numFmt formatCode="0" sourceLinked="0"/>
        <c:majorTickMark val="out"/>
        <c:minorTickMark val="none"/>
        <c:tickLblPos val="low"/>
        <c:spPr>
          <a:ln>
            <a:solidFill>
              <a:srgbClr val="BBBBBB"/>
            </a:solidFill>
            <a:prstDash val="solid"/>
          </a:ln>
        </c:spPr>
        <c:crossAx val="100677504"/>
        <c:crosses val="autoZero"/>
        <c:crossBetween val="between"/>
      </c:valAx>
      <c:spPr>
        <a:ln w="25400">
          <a:noFill/>
        </a:ln>
      </c:spPr>
    </c:plotArea>
    <c:legend>
      <c:legendPos val="t"/>
      <c:layout>
        <c:manualLayout>
          <c:xMode val="edge"/>
          <c:yMode val="edge"/>
          <c:x val="0.18353169042592282"/>
          <c:y val="0.18668939289045841"/>
          <c:w val="0.76475928313269281"/>
          <c:h val="0.13158453255769068"/>
        </c:manualLayout>
      </c:layout>
      <c:overlay val="0"/>
      <c:spPr>
        <a:ln w="3175">
          <a:solidFill>
            <a:srgbClr val="FFFFFF"/>
          </a:solidFill>
          <a:prstDash val="solid"/>
        </a:ln>
      </c:spPr>
      <c:txPr>
        <a:bodyPr/>
        <a:lstStyle/>
        <a:p>
          <a:pPr>
            <a:defRPr sz="1200"/>
          </a:pPr>
          <a:endParaRPr lang="en-US"/>
        </a:p>
      </c:txPr>
    </c:legend>
    <c:plotVisOnly val="1"/>
    <c:dispBlanksAs val="gap"/>
    <c:showDLblsOverMax val="0"/>
  </c:chart>
  <c:spPr>
    <a:ln w="25400">
      <a:noFill/>
    </a:ln>
  </c:spPr>
  <c:txPr>
    <a:bodyPr/>
    <a:lstStyle/>
    <a:p>
      <a:pPr>
        <a:defRPr sz="1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D65689D-7386-45D0-922B-505162D5FD66}" type="datetimeFigureOut">
              <a:rPr lang="en-AU"/>
              <a:pPr>
                <a:defRPr/>
              </a:pPr>
              <a:t>10/07/2014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A18A5BE-91C7-4B3B-A525-5AD274723AF0}" type="slidenum">
              <a:rPr lang="en-AU" altLang="en-US"/>
              <a:pPr>
                <a:defRPr/>
              </a:pPr>
              <a:t>‹#›</a:t>
            </a:fld>
            <a:endParaRPr lang="en-AU" altLang="en-US"/>
          </a:p>
        </p:txBody>
      </p:sp>
    </p:spTree>
    <p:extLst>
      <p:ext uri="{BB962C8B-B14F-4D97-AF65-F5344CB8AC3E}">
        <p14:creationId xmlns:p14="http://schemas.microsoft.com/office/powerpoint/2010/main" val="106718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Use two photos / images as cover for session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8AD3101-82D6-411C-8C98-5F341D4B3ECF}" type="slidenum">
              <a:rPr lang="en-AU" altLang="en-US" smtClean="0"/>
              <a:pPr/>
              <a:t>1</a:t>
            </a:fld>
            <a:endParaRPr lang="en-AU"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Review each of the characteristics of a good assessment and briefly discuss each with participants to ensure they have a sound understanding of the ideas and the vocabulary.</a:t>
            </a:r>
          </a:p>
          <a:p>
            <a:pPr marL="171450" indent="-171450">
              <a:buFontTx/>
              <a:buChar char="•"/>
            </a:pPr>
            <a:r>
              <a:rPr lang="en-US" altLang="en-US" smtClean="0"/>
              <a:t>Explain that each of these characteristics should be considered when planning a needs assessment and each will now be explored and explained further in the next slides.</a:t>
            </a:r>
            <a:endParaRPr lang="fr-FR"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46BFAD5-ECCF-4A81-A8FB-CE21C212348F}" type="slidenum">
              <a:rPr lang="fr-FR" altLang="en-US" smtClean="0"/>
              <a:pPr/>
              <a:t>10</a:t>
            </a:fld>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Explain that needs assessments should </a:t>
            </a:r>
            <a:r>
              <a:rPr lang="en-US" altLang="en-US" i="1" smtClean="0"/>
              <a:t>always </a:t>
            </a:r>
            <a:r>
              <a:rPr lang="en-US" altLang="en-US" smtClean="0"/>
              <a:t>be relevant. This means that assessments should be based upon the prioritized information needs of upcoming key decisions. A needs assessment is relevant when the topics and content covered, questions posed and data collected and analyzed all seek to provide the essential information required to make these important decisions. The basic rule is: focus on what you need to know, collect only what you need.</a:t>
            </a:r>
          </a:p>
          <a:p>
            <a:pPr marL="171450" indent="-171450">
              <a:buFontTx/>
              <a:buChar char="•"/>
            </a:pPr>
            <a:r>
              <a:rPr lang="en-US" altLang="en-US" smtClean="0"/>
              <a:t>The relevance of different topics, questions and data within needs assessments will, therefore, vary according to which decision(s) that particular assessment seeks to inform (which are in turn determined by an emergency’s specific context, phase, etc.). What may not be relevant for a rapid joint assessment during the initial phases of an emergency, for example, may be very relevant later during in-depth joint assessments.</a:t>
            </a:r>
          </a:p>
          <a:p>
            <a:pPr marL="171450" indent="-171450">
              <a:buFontTx/>
              <a:buChar char="•"/>
            </a:pPr>
            <a:r>
              <a:rPr lang="en-US" altLang="en-US" smtClean="0"/>
              <a:t>Since both time and resources are scarce—especially during the initial phases of an emergency—irrelevant or unnecessary data and information can impede the decision-making process and slow response.  This should be avoided.</a:t>
            </a:r>
          </a:p>
          <a:p>
            <a:pPr marL="171450" indent="-171450">
              <a:buFontTx/>
              <a:buChar char="•"/>
            </a:pPr>
            <a:r>
              <a:rPr lang="en-US" altLang="en-US" smtClean="0"/>
              <a:t>Also, rapid assessments provide information and identify information gaps and needs, which form the basis of further assessments; if community participation, coordination and HIV/AIDS are not identified as areas of concern in the rapid assessment and/or are not relevant to the context, those topics should not be part of subsequent assessments.</a:t>
            </a: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41481A-F8ED-45BC-8C2C-37BF857E79C8}" type="slidenum">
              <a:rPr lang="fr-FR" altLang="en-US" smtClean="0"/>
              <a:pPr/>
              <a:t>11</a:t>
            </a:fld>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ea typeface="MS PGothic" pitchFamily="34" charset="-128"/>
              </a:rPr>
              <a:t>Since needs assessments are intended to inform key decisions, assessment findings and results must be available prior to the targeted decision and with enough time to inform and influence its decision-making process.  In other words, assessment teams should always be aware not only of which key decisions their assessments are intended to inform but also the </a:t>
            </a:r>
            <a:r>
              <a:rPr lang="en-US" altLang="en-US" i="1" smtClean="0">
                <a:ea typeface="MS PGothic" pitchFamily="34" charset="-128"/>
              </a:rPr>
              <a:t>deadlines</a:t>
            </a:r>
            <a:r>
              <a:rPr lang="en-US" altLang="en-US" smtClean="0">
                <a:ea typeface="MS PGothic" pitchFamily="34" charset="-128"/>
              </a:rPr>
              <a:t> by which the assessment findings must be produced in order to inform those decisions. Teams should then plan for and ensure that all data collection, analysis and reporting procedures for each assessment will meet those deadlines.</a:t>
            </a:r>
            <a:endParaRPr lang="fr-FR" altLang="en-US" smtClean="0">
              <a:ea typeface="MS PGothic" pitchFamily="34" charset="-128"/>
            </a:endParaRP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A718E44-82A7-4C40-A1CA-0B8D5E73043D}" type="slidenum">
              <a:rPr lang="nb-NO" altLang="en-US" smtClean="0">
                <a:ea typeface="MS PGothic" pitchFamily="34" charset="-128"/>
              </a:rPr>
              <a:pPr/>
              <a:t>12</a:t>
            </a:fld>
            <a:endParaRPr lang="nb-NO" altLang="en-US"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Good assessments will also have appropriate coverage.  </a:t>
            </a:r>
          </a:p>
          <a:p>
            <a:pPr marL="171450" indent="-171450">
              <a:buFontTx/>
              <a:buChar char="•"/>
            </a:pPr>
            <a:r>
              <a:rPr lang="en-US" altLang="en-US" smtClean="0"/>
              <a:t>Coverage refers to the various groups within our targeted population; needs assessments seek to understand the experiences and the needs of these groups. The larger the coverage, the deeper our understanding of their experiences and needs.</a:t>
            </a:r>
          </a:p>
          <a:p>
            <a:pPr marL="171450" indent="-171450">
              <a:buFontTx/>
              <a:buChar char="•"/>
            </a:pPr>
            <a:r>
              <a:rPr lang="en-US" altLang="en-US" smtClean="0"/>
              <a:t>Determining ‘appropriate coverage’, however, is a balancing act between our information needs (i.e. the depth of information) and the amount of time and resources we have to collect that information.  </a:t>
            </a:r>
          </a:p>
          <a:p>
            <a:pPr marL="171450" indent="-171450">
              <a:buFontTx/>
              <a:buChar char="•"/>
            </a:pPr>
            <a:r>
              <a:rPr lang="en-US" altLang="en-US" smtClean="0"/>
              <a:t>Due to the quick nature of key decisions at the beginning of a crisis, coverage for rapid assessments typically occurs at the community or group level. While helpful, this information and our understanding of the context and the needs and experiences of the population may not be very deep. During in-depth assessments, the amount of coverage increases and becomes more specific at the household and individual level. These assessments take longer to conduct, but the information is typically deeper and the findings more rich.</a:t>
            </a: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485D16C-ADC9-4FF3-85BE-BBFD70AC7133}" type="slidenum">
              <a:rPr lang="fr-FR" altLang="en-US" smtClean="0"/>
              <a:pPr/>
              <a:t>13</a:t>
            </a:fld>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Whether our needs assessments are rapid with low depth of coverage or in-depth with a high depth of coverage, we should be aware and take into consideration that different groups within our target population have different needs.</a:t>
            </a:r>
          </a:p>
          <a:p>
            <a:pPr marL="171450" indent="-171450">
              <a:buFontTx/>
              <a:buChar char="•"/>
            </a:pPr>
            <a:r>
              <a:rPr lang="en-US" altLang="en-US" smtClean="0"/>
              <a:t>Explain that in the image on this slide, we can see some of the different types of groups.</a:t>
            </a:r>
          </a:p>
          <a:p>
            <a:pPr marL="171450" indent="-171450">
              <a:buFontTx/>
              <a:buChar char="•"/>
            </a:pPr>
            <a:r>
              <a:rPr lang="en-US" altLang="en-US" smtClean="0"/>
              <a:t>When planning our assessments, in order to determine the most appropriate level of coverage, we should consider: 1) the different types of groups within our population 2) our information needs and 3) our contextual constraints on time and costs for conducting the assessment.</a:t>
            </a:r>
            <a:endParaRPr lang="fr-FR"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EC0119B-E51B-42EE-BCF4-FA23267183A4}" type="slidenum">
              <a:rPr lang="fr-FR" altLang="en-US" smtClean="0"/>
              <a:pPr/>
              <a:t>14</a:t>
            </a:fld>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Credibility: using methods that can be expected to lead to sound conclusions. Credibility applies to both the design and the methods of your research. Credibility in data collection means that your findings truly represent the phenomenon you are claiming to measure. In qualitative research, the main strategy used to promote the quality, credibility and thus validity of the findings is the adoption of appropriate and well recognized data collection methods.</a:t>
            </a:r>
          </a:p>
          <a:p>
            <a:pPr marL="171450" indent="-171450">
              <a:buFontTx/>
              <a:buChar char="•"/>
            </a:pPr>
            <a:r>
              <a:rPr lang="en-US" altLang="en-US" smtClean="0"/>
              <a:t>Due to time constraints, not all data collection methods will be usable at any time. Generally speaking, there is a shift of methods: rapid assessments rely more on expert judgment (from assessment teams and key informants) while in depth assessments seek more to give voice to the affected population and to capture the participants’ points of views in a more participatory approach (focus group discussions, household interviews, etc.).</a:t>
            </a:r>
          </a:p>
          <a:p>
            <a:pPr marL="171450" indent="-171450">
              <a:buFontTx/>
              <a:buChar char="•"/>
            </a:pPr>
            <a:r>
              <a:rPr lang="en-US" altLang="en-US" smtClean="0"/>
              <a:t>Rapid assessments are based on secondary data review, direct observation and key informants interview. None of those techniques alone is sufficient, but their common use allow for triangulation of findings.</a:t>
            </a: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BDF39A4-C873-407E-AF39-CA8B7E54215B}" type="slidenum">
              <a:rPr lang="fr-FR" altLang="en-US" smtClean="0"/>
              <a:pPr/>
              <a:t>15</a:t>
            </a:fld>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a:buFont typeface="Arial" pitchFamily="34" charset="0"/>
              <a:buChar char="•"/>
              <a:defRPr/>
            </a:pPr>
            <a:r>
              <a:rPr lang="en-US" dirty="0" smtClean="0"/>
              <a:t>Transparency: being explicit about the assumptions made, methods used and information relied on to reach conclusions. </a:t>
            </a:r>
          </a:p>
          <a:p>
            <a:pPr marL="171450" indent="-171450">
              <a:buFont typeface="Arial" pitchFamily="34" charset="0"/>
              <a:buChar char="•"/>
              <a:defRPr/>
            </a:pPr>
            <a:r>
              <a:rPr lang="en-US" dirty="0" smtClean="0"/>
              <a:t>This implies careful consideration and communication of: </a:t>
            </a:r>
          </a:p>
          <a:p>
            <a:pPr marL="228600" indent="-228600">
              <a:buFont typeface="+mj-lt"/>
              <a:buAutoNum type="arabicPeriod"/>
              <a:defRPr/>
            </a:pPr>
            <a:r>
              <a:rPr lang="en-US" dirty="0" smtClean="0"/>
              <a:t>How accurate are your findings. This is the degree to which your measurements are actually close to the actual true value of what is being measured. Rapid assessments tend to provide the big picture and a more concern on the accuracy of the findings.</a:t>
            </a:r>
          </a:p>
          <a:p>
            <a:pPr marL="228600" indent="-228600">
              <a:buFont typeface="+mj-lt"/>
              <a:buAutoNum type="arabicPeriod"/>
              <a:defRPr/>
            </a:pPr>
            <a:r>
              <a:rPr lang="en-US" dirty="0" smtClean="0"/>
              <a:t>How precise are your instruments: the degree to which repeated measurements under unchanged conditions show the same results. In depth assessments provide more precision than rapid assessments.</a:t>
            </a:r>
          </a:p>
          <a:p>
            <a:pPr marL="228600" indent="-228600">
              <a:buFont typeface="+mj-lt"/>
              <a:buAutoNum type="arabicPeriod"/>
              <a:defRPr/>
            </a:pPr>
            <a:r>
              <a:rPr lang="en-US" dirty="0" smtClean="0"/>
              <a:t>How generalizable or transferrable are your results (to a broader population or interest or to another setting). Transferability essentially refers to the other situations and contexts where we believe our results are most likely to be relevant and applicable.</a:t>
            </a:r>
          </a:p>
          <a:p>
            <a:pPr marL="171450" indent="-171450">
              <a:buFont typeface="Arial" pitchFamily="34" charset="0"/>
              <a:buChar char="•"/>
              <a:defRPr/>
            </a:pPr>
            <a:r>
              <a:rPr lang="en-US" dirty="0" smtClean="0"/>
              <a:t>The sampling method used will obviously have an impact on how generalizable or transferable your findings will be. We will see in the following sessions that there are three common types of sampling techniques that are used:</a:t>
            </a:r>
          </a:p>
          <a:p>
            <a:pPr marL="628650" lvl="1" indent="-171450">
              <a:buFont typeface="Arial" pitchFamily="34" charset="0"/>
              <a:buChar char="•"/>
              <a:defRPr/>
            </a:pPr>
            <a:r>
              <a:rPr lang="en-US" dirty="0" smtClean="0"/>
              <a:t>A) Convenience sampling is used at the very beginning of a crisis. They imply going where you can go or to the easiest places. They are not recommended because they offer a very low level of transferability</a:t>
            </a:r>
            <a:r>
              <a:rPr lang="en-US" smtClean="0"/>
              <a:t>. B) Purposive </a:t>
            </a:r>
            <a:r>
              <a:rPr lang="en-US" dirty="0" smtClean="0"/>
              <a:t>sampling implies targeting areas or group specifically. Sites are selected with a purpose in mind</a:t>
            </a:r>
            <a:r>
              <a:rPr lang="en-US" smtClean="0"/>
              <a:t>. C) Representative </a:t>
            </a:r>
            <a:r>
              <a:rPr lang="en-US" dirty="0" smtClean="0"/>
              <a:t>sampling call for random selection of sites to be visited and allow for generalization of findings to the wider population of interest. They are generally used in in depth assessments.</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FA30059-73EC-45B6-8A58-5EA2ABCC61A7}" type="slidenum">
              <a:rPr lang="fr-FR" altLang="en-US" smtClean="0"/>
              <a:pPr/>
              <a:t>16</a:t>
            </a:fld>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smtClean="0"/>
              <a:t>Good assessments will be structured with future reassessments in mind, allowing for continuity from one assessment to the next. Planning for continuity is essential so that data from one assessment can be compared to and analyzed with data from previous assessments. </a:t>
            </a:r>
            <a:r>
              <a:rPr lang="en-US" altLang="en-US" smtClean="0"/>
              <a:t>This will require skill in information management to be able to identify changes and trends over time.</a:t>
            </a:r>
          </a:p>
          <a:p>
            <a:pPr marL="171450" indent="-171450" eaLnBrk="1" hangingPunct="1">
              <a:spcBef>
                <a:spcPct val="0"/>
              </a:spcBef>
              <a:buFontTx/>
              <a:buChar char="•"/>
            </a:pPr>
            <a:r>
              <a:rPr lang="en-US" altLang="en-US" smtClean="0"/>
              <a:t>While it is true that the volume of data collected from one phase to the next will increase and become more specific, there should be, however, a constant update and monitoring of a key list of issues/indicators from one phase to the next, thus providing continuity between assessments.</a:t>
            </a: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30C4B9E-8387-4AA3-B6E4-7A3F68CE6EB3}" type="slidenum">
              <a:rPr lang="fr-FR" altLang="en-US" smtClean="0"/>
              <a:pPr/>
              <a:t>17</a:t>
            </a:fld>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Review the six criteria and encourage participants to use the key steps in this presentation as a guide to planning their needs assessments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9C318FA-093C-47F6-B9D1-597DA6849551}" type="slidenum">
              <a:rPr lang="fr-FR" altLang="en-US" smtClean="0"/>
              <a:pPr/>
              <a:t>18</a:t>
            </a:fld>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Review the session objectives; emphasize that successful assessments require good planning. This session will cover some key criteria to consider when planning assessments and provide a step-by-step approach to guide our planning.</a:t>
            </a:r>
            <a:endParaRPr lang="fr-FR"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FD20615-9BE2-458A-871A-9A2F69BAF2FC}" type="slidenum">
              <a:rPr lang="fr-FR" altLang="en-US" smtClean="0"/>
              <a:pPr/>
              <a:t>2</a:t>
            </a:fld>
            <a:endParaRPr lang="fr-F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Present the MIRA timeline.</a:t>
            </a:r>
          </a:p>
          <a:p>
            <a:pPr marL="171450" indent="-171450">
              <a:buFontTx/>
              <a:buChar char="•"/>
            </a:pPr>
            <a:r>
              <a:rPr lang="en-US" altLang="en-US" smtClean="0"/>
              <a:t>Explain that at the end of 72 hours the first MIRA output (the PSD) is due. At 5 days, the HCT Strategic Plan is produced</a:t>
            </a:r>
          </a:p>
          <a:p>
            <a:pPr marL="171450" indent="-171450">
              <a:buFontTx/>
              <a:buChar char="•"/>
            </a:pPr>
            <a:r>
              <a:rPr lang="en-US" altLang="en-US" smtClean="0"/>
              <a:t>Flash appeal at 7 days</a:t>
            </a:r>
          </a:p>
          <a:p>
            <a:pPr marL="171450" indent="-171450">
              <a:buFontTx/>
              <a:buChar char="•"/>
            </a:pPr>
            <a:r>
              <a:rPr lang="en-US" altLang="en-US" smtClean="0"/>
              <a:t>The second MIRA output (the MIRA Report) is due at the end of Phase 2—14 days. </a:t>
            </a:r>
          </a:p>
          <a:p>
            <a:pPr marL="171450" indent="-171450">
              <a:buFontTx/>
              <a:buChar char="•"/>
            </a:pPr>
            <a:r>
              <a:rPr lang="en-US" altLang="en-US" smtClean="0"/>
              <a:t>At the same time the MIRA report is due, the Humanitarian Dashboards (explained further later in the presentation) begin to be produced.</a:t>
            </a:r>
          </a:p>
          <a:p>
            <a:pPr marL="171450" indent="-171450">
              <a:buFontTx/>
              <a:buChar char="•"/>
            </a:pPr>
            <a:r>
              <a:rPr lang="en-US" altLang="en-US" smtClean="0"/>
              <a:t>During the third and fourth weeks (Phase 3), in-depth sector of multi-cluster assessments begin</a:t>
            </a:r>
          </a:p>
          <a:p>
            <a:pPr marL="171450" indent="-171450">
              <a:buFontTx/>
              <a:buChar char="•"/>
            </a:pPr>
            <a:r>
              <a:rPr lang="en-US" altLang="en-US" smtClean="0"/>
              <a:t>At the end of week 4, the Revised Flash Appeal is typically submitted.</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8F5CD3C-AE92-45CE-9BB7-69FC46C2110C}" type="slidenum">
              <a:rPr lang="en-GB" altLang="en-US" smtClean="0"/>
              <a:pPr/>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Review the reasons for coordinating assessments. Compare these bullet points with responses participants provided explaining why they are important.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037CD6-BBEF-4C58-A7A3-63DDDCD16335}" type="slidenum">
              <a:rPr lang="en-GB" altLang="en-US" smtClean="0"/>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Have two participants read the following quotes from Pakistan and Haiti. Ask participants to highlight some of the specific challenges that were faced and provide ideas as to how conducting coordinated assessments could help.</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C66686-4451-4BBC-9A0F-EB8394ABF5BA}" type="slidenum">
              <a:rPr lang="en-GB" altLang="en-US" smtClean="0"/>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Explain to participants the two types of coordinated assessments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7AC254A-BC12-44CF-80A9-10885333EE55}" type="slidenum">
              <a:rPr lang="en-GB" altLang="en-US" smtClean="0"/>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Remind participants of the UN Coordination structure from Module 1 (Humanitarian Coordination Framework).</a:t>
            </a:r>
          </a:p>
          <a:p>
            <a:pPr marL="171450" indent="-171450">
              <a:buFontTx/>
              <a:buChar char="•"/>
            </a:pPr>
            <a:r>
              <a:rPr lang="en-US" altLang="en-US" smtClean="0"/>
              <a:t>Review the coordination roles and responsibilities of the HC, CLAs and cluster/sector members during needs assessments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6DBAA2-872D-4FD3-885D-10B6850B041C}" type="slidenum">
              <a:rPr lang="en-GB" altLang="en-US" smtClean="0"/>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Key decisions must be made almost immediately following a sudden-onset disaster BUT very limited information is regarding impact, scale and severity available</a:t>
            </a:r>
          </a:p>
          <a:p>
            <a:pPr marL="171450" indent="-171450">
              <a:buFontTx/>
              <a:buChar char="•"/>
            </a:pPr>
            <a:r>
              <a:rPr lang="en-US" altLang="en-US" smtClean="0"/>
              <a:t>Humanitarian actors often gather information independently and with little consolidation, resulting in an incomplete and sometimes conflicting picture of humanitarian needs</a:t>
            </a:r>
          </a:p>
          <a:p>
            <a:pPr marL="171450" indent="-171450">
              <a:buFontTx/>
              <a:buChar char="•"/>
            </a:pPr>
            <a:r>
              <a:rPr lang="en-US" altLang="en-US" smtClean="0"/>
              <a:t>The MIRA seeks to address this and lay down the foundations for a stronger and better-coordinated assessment culture during crises</a:t>
            </a:r>
          </a:p>
          <a:p>
            <a:pPr marL="171450" indent="-171450">
              <a:buFontTx/>
              <a:buChar char="•"/>
            </a:pPr>
            <a:r>
              <a:rPr lang="en-US" altLang="en-US" smtClean="0"/>
              <a:t>Aims to: to provide fundamental information on the needs of affected populations and to support the identification of strategic humanitarian priorities. </a:t>
            </a:r>
          </a:p>
          <a:p>
            <a:pPr marL="171450" indent="-171450">
              <a:buFontTx/>
              <a:buChar char="•"/>
            </a:pPr>
            <a:r>
              <a:rPr lang="en-US" altLang="en-US" smtClean="0"/>
              <a:t>It thus enables all humanitarian actors to reach, from the outset, a common understanding of the situation and its likely evolution and to agree immediately on strategies.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8C5D7A-0CB0-4362-B64E-354BBDA2442B}" type="slidenum">
              <a:rPr lang="en-GB" altLang="en-US" smtClean="0"/>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50" indent="-285750">
              <a:buFont typeface="Arial" pitchFamily="34" charset="0"/>
              <a:buChar char="•"/>
              <a:defRPr/>
            </a:pPr>
            <a:r>
              <a:rPr lang="en-US" sz="1400" dirty="0" smtClean="0"/>
              <a:t>Briefly review the 5 stages in the MIRA Process:</a:t>
            </a:r>
            <a:endParaRPr lang="en-US" dirty="0" smtClean="0"/>
          </a:p>
          <a:p>
            <a:pPr marL="514350" indent="-514350">
              <a:buFont typeface="+mj-lt"/>
              <a:buAutoNum type="arabicPeriod"/>
              <a:defRPr/>
            </a:pPr>
            <a:r>
              <a:rPr lang="en-US" dirty="0" smtClean="0"/>
              <a:t>Initiating the MIRA</a:t>
            </a:r>
          </a:p>
          <a:p>
            <a:pPr marL="514350" indent="-514350">
              <a:buFont typeface="+mj-lt"/>
              <a:buAutoNum type="arabicPeriod"/>
              <a:defRPr/>
            </a:pPr>
            <a:r>
              <a:rPr lang="en-US" dirty="0" smtClean="0"/>
              <a:t>Undertaking the secondary data analysis</a:t>
            </a:r>
          </a:p>
          <a:p>
            <a:pPr marL="514350" indent="-514350">
              <a:buFont typeface="+mj-lt"/>
              <a:buAutoNum type="arabicPeriod"/>
              <a:defRPr/>
            </a:pPr>
            <a:r>
              <a:rPr lang="en-US" dirty="0" smtClean="0"/>
              <a:t>Undertaking primary data collection through a  community level assessment</a:t>
            </a:r>
          </a:p>
          <a:p>
            <a:pPr marL="514350" indent="-514350">
              <a:buFont typeface="+mj-lt"/>
              <a:buAutoNum type="arabicPeriod"/>
              <a:defRPr/>
            </a:pPr>
            <a:r>
              <a:rPr lang="en-US" dirty="0" smtClean="0"/>
              <a:t>Conducting the final inter-</a:t>
            </a:r>
            <a:r>
              <a:rPr lang="en-US" dirty="0" err="1" smtClean="0"/>
              <a:t>sectoral</a:t>
            </a:r>
            <a:r>
              <a:rPr lang="en-US" dirty="0" smtClean="0"/>
              <a:t> analysis and determining strategic humanitarian priorities</a:t>
            </a:r>
          </a:p>
          <a:p>
            <a:pPr marL="514350" indent="-514350">
              <a:buFont typeface="+mj-lt"/>
              <a:buAutoNum type="arabicPeriod"/>
              <a:defRPr/>
            </a:pPr>
            <a:r>
              <a:rPr lang="en-US" dirty="0" smtClean="0"/>
              <a:t>Preparing and disseminating the MIRA outputs </a:t>
            </a:r>
          </a:p>
          <a:p>
            <a:pPr>
              <a:buFont typeface="+mj-lt"/>
              <a:buNone/>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The Preliminary Scenario Definition is based on analysis of secondary data and any primary data available to provide a reasonable picture of the situation</a:t>
            </a:r>
          </a:p>
          <a:p>
            <a:pPr marL="171450" indent="-171450" eaLnBrk="1" fontAlgn="auto" hangingPunct="1">
              <a:spcBef>
                <a:spcPts val="0"/>
              </a:spcBef>
              <a:spcAft>
                <a:spcPts val="0"/>
              </a:spcAft>
              <a:buFont typeface="Arial" pitchFamily="34" charset="0"/>
              <a:buChar char="•"/>
              <a:defRPr/>
            </a:pPr>
            <a:r>
              <a:rPr lang="en-US" dirty="0" smtClean="0"/>
              <a:t>The MIRA Report consolidates the conclusions of the final inter-</a:t>
            </a:r>
            <a:r>
              <a:rPr lang="en-US" dirty="0" err="1" smtClean="0"/>
              <a:t>sectoral</a:t>
            </a:r>
            <a:r>
              <a:rPr lang="en-US" dirty="0" smtClean="0"/>
              <a:t> analysis of the MIRA.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97A7E12-0247-4A5D-9149-407EFEAFF995}" type="slidenum">
              <a:rPr lang="en-GB" altLang="en-US" smtClean="0"/>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99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55453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0325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7118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1929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53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629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3560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45633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409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3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67625" y="68263"/>
            <a:ext cx="1476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167438"/>
            <a:ext cx="2139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3399FF"/>
          </a:solidFill>
          <a:latin typeface="+mj-lt"/>
          <a:ea typeface="+mj-ea"/>
          <a:cs typeface="+mj-cs"/>
        </a:defRPr>
      </a:lvl1pPr>
      <a:lvl2pPr algn="l" rtl="0" eaLnBrk="0" fontAlgn="base" hangingPunct="0">
        <a:spcBef>
          <a:spcPct val="0"/>
        </a:spcBef>
        <a:spcAft>
          <a:spcPct val="0"/>
        </a:spcAft>
        <a:defRPr sz="3200">
          <a:solidFill>
            <a:srgbClr val="3399FF"/>
          </a:solidFill>
          <a:latin typeface="Calibri" pitchFamily="34" charset="0"/>
        </a:defRPr>
      </a:lvl2pPr>
      <a:lvl3pPr algn="l" rtl="0" eaLnBrk="0" fontAlgn="base" hangingPunct="0">
        <a:spcBef>
          <a:spcPct val="0"/>
        </a:spcBef>
        <a:spcAft>
          <a:spcPct val="0"/>
        </a:spcAft>
        <a:defRPr sz="3200">
          <a:solidFill>
            <a:srgbClr val="3399FF"/>
          </a:solidFill>
          <a:latin typeface="Calibri" pitchFamily="34" charset="0"/>
        </a:defRPr>
      </a:lvl3pPr>
      <a:lvl4pPr algn="l" rtl="0" eaLnBrk="0" fontAlgn="base" hangingPunct="0">
        <a:spcBef>
          <a:spcPct val="0"/>
        </a:spcBef>
        <a:spcAft>
          <a:spcPct val="0"/>
        </a:spcAft>
        <a:defRPr sz="3200">
          <a:solidFill>
            <a:srgbClr val="3399FF"/>
          </a:solidFill>
          <a:latin typeface="Calibri" pitchFamily="34" charset="0"/>
        </a:defRPr>
      </a:lvl4pPr>
      <a:lvl5pPr algn="l" rtl="0" eaLnBrk="0" fontAlgn="base" hangingPunct="0">
        <a:spcBef>
          <a:spcPct val="0"/>
        </a:spcBef>
        <a:spcAft>
          <a:spcPct val="0"/>
        </a:spcAft>
        <a:defRPr sz="3200">
          <a:solidFill>
            <a:srgbClr val="3399FF"/>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iWGhVMjaMjnT1M&amp;tbnid=M9d-UnOFa0tUSM:&amp;ved=0CAUQjRw&amp;url=http%3A%2F%2Fwww.ineesite.org%2Fen%2Fpartnerships&amp;ei=LtBwUqDeH4Om0AXV8IH4Dg&amp;psig=AFQjCNFO9FVNclG7UFdfTjb7HVk0cdxJ4Q&amp;ust=13832114314125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716463" y="4941888"/>
            <a:ext cx="4068762" cy="720725"/>
          </a:xfrm>
        </p:spPr>
        <p:txBody>
          <a:bodyPr/>
          <a:lstStyle/>
          <a:p>
            <a:pPr algn="ctr" eaLnBrk="1" hangingPunct="1"/>
            <a:r>
              <a:rPr lang="en-US" altLang="en-US" dirty="0" smtClean="0"/>
              <a:t>Planning Needs Assessments</a:t>
            </a:r>
            <a:endParaRPr lang="en-US" altLang="en-US" dirty="0" smtClean="0">
              <a:solidFill>
                <a:srgbClr val="0070C0"/>
              </a:solidFill>
            </a:endParaRPr>
          </a:p>
        </p:txBody>
      </p:sp>
      <p:sp>
        <p:nvSpPr>
          <p:cNvPr id="2051" name="AutoShape 6"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155575" y="-3730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sp>
        <p:nvSpPr>
          <p:cNvPr id="2052" name="AutoShape 8"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307975" y="-2206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sp>
        <p:nvSpPr>
          <p:cNvPr id="2053" name="AutoShape 10" descr="data:image/jpeg;base64,/9j/4AAQSkZJRgABAQAAAQABAAD/2wCEAAkGBxQTEhQUExQUFBQVFxQZFRQWFRQUHBcTFBUYHRUUGBgYHCgkGB8lHBQYJDEhJSo3Li4vFx8zODMsNygtLi0BCgoKDg0OGhAQGiscHiQ3Ny8sLC0sLCwsLCwsLCssLCwsKywsLCwsLCwsLDcsLCwsLCwsNywrKywsKyw3Kys3LP/AABEIAEEA9gMBIgACEQEDEQH/xAAcAAACAgMBAQAAAAAAAAAAAAAAAQYHAwQFAgj/xAA6EAABAwIFAQYCCAQHAAAAAAABAAIDBBEFBhIhMUEHEyJRcbEygRQVIzNCUmGRcqHB0RYkQ4KisvD/xAAYAQEBAQEBAAAAAAAAAAAAAAAAAQIDBP/EAB8RAQEAAgMBAQADAAAAAAAAAAABAhEDEiExQQQTMv/aAAwDAQACEQMRAD8At4IQELTBhCAhAJpJoBNJNAIC8SShvJssYrGef8ir1qXKT9bCa8McDuCCvMk7W8myml3GVNY4pA4XBuFkQnoCaQSc625UU16WBlS0mwcCVmTRLKE0k0UJhJJzgASeAiPSYWGOpY42Drn5rMEJd/AmkmooTSTQMIQEIr3GknGkg0AhAQtsGEIQoBNJNALzK/S0nyXpa+IfB8x/VWfWc7rG1z93HzJWeSic0XuD5gXSoPj+RWxV1RY6wA4638yu2Vu9R5cccevbJhoQ4O4Njzt/NesT5b6f1RHXOJAs3cgdep9UYny30Pupq9vV3j/XdM2GfB8z7BbEkzW8my1KJ+mMnyJ9hZakTC93O56qdd2tTk64yT66sdS0nZw9vdOp+B38LvYrl1VNotvcHr6Lbhl1ROvyGuH/ABJWbhJ7GpyW7xyjUoj42/P2K6bathNtQ9lyImFxAHVZKmnLCLm4K6ZYy31x4+TLDHyeOysUlUwbFw9/ZYaN5dGR1FwCf/fqtdtDY+JwA6m4/quUxn69F5LqdZ9bzKth4cPncIrPu3ei5FQxoPhOoW5/X9l0Q+8BJ/KR+xVuGtWM48vbcrUw37weh9l2QuNh33g9D7LshOX6v8b/ACE0k1yegJpJoGEICEV7jSTjSQaLBcj1Cpal7VMTmnkhp6KGZzC7wsZM46Wutc2kV1Rcj1C+ask1FezEKk4dFHLL9qHNkLAO77zc+J7RzbqtVmLRyrmfF5qqOOqw8QQO1a5e7mbps0kbucQNwBwrDUGyfX40+oDa+mhig0uu5hjJ1j4R4ZXG3y6KOfW9diuK1FNT1T6SmpS8OMdru0P0FxI3cXO4ubAdNyoqQyZ2mGNtw7u4u6IuX2fr+6L9rOtyPJTxUZhFFLDmaKOed1S9od9q4WcWmB1gfMgdVI8tY9UvzDV0z5pHQMZKWxFxLWkBliB05P7omloLHVR6mEdeR8lWP19U/wCJRS99J9H3+x1HR9yTx6haWI5gr8TxSWiopzSQwF4dIBYnuzZ7nEC58VwGggbK7S47mlkU8mlwP7+i3JKmM7kaj6FRbCcsV8EdSHVpqpHR/wCW7xoGiYB1i7Ve7blv7cFV7nSaeiZf67dNVgi8EY2sbX2bcR2BvZwF/JdLnjfXHHiym4t6I+IHgXHyF+fkscOKxVTGSwu1xkyAP6Hu3lpI8xdpseqgeZ6iepy+ypEoiLow6oAb962+ksBv4ATufPjhYOyfLNVJTUlQ2veynD3k0uklpa2Zwe2+r8RBPHVLnLdpOCzCz9SfKWPVVRUVtPNTd1DCT3Uul41EOIAJcbPLgARp4Uko5A1wJ43HpdQDs0x+d+IYmyeeR8NOZSxrnXaxrJnbgdLNatHKlXV45PUyCqkoqaIgMjh03u+5aHfmNmkknzsLKY5z3bWXDbqz8WliMwdYA3te5HG69UrbRPPnf/qq2yBjdQMRnwytk750Rf3cuwcdFjpJHNwb77jcXsuXk2qxKvq62nbXSRQsc4OcfG9rRK8MbFf4eNzzYJc5rUScWVytq1KaQNcCeP7iyz4hOHEad7e5Va9mOK1JxCrw+qlM4iDyyR25GhwHPkQ4Gx438zezHYcQCdV7A9ObDZa7Y27c7xZydZ7EAzX2oR0LnU8EZnqL+LchjHECzSRu536Dz5uo3/j/ABZtpJcPBi/SKoYSP4i51v2Wr2F00U9dUPns+cRl7NXOt7j3sgH5hfnkXV3nDjf4v5H+/usS793p2ywskkx2rzM+dnR4bBW08bAZdF2S6ngai4EXa5v5QptluudPh0Ezw0Olha9wbcAOfuQASTa56lQnt0oWx4azTtaZl7bA3ueOi5OcsXnpcBwp1PM+Jz2xBxYdJLTBfSfmly9XHj8+aWnh33g9D7LsAqte0qrmpcKZPDM+OUup/G0lp8bfFvfe65Gc811sGE4a+OSRv0iOI1FS2zngljTYE8F1yb8+G3VOTLdOHC446q4itFmLxGoNMHXmbH3jmj8LCbDUel+g8t+qgeQKl075HUuLS1Le5e0w1TLvincR3cpZtqaN72NjuL+UAyNhFZVYlXNjr5IZmF/ezgEmXTIW7gEWG3HThc3Z9Er0qe7SM21NF9Dw5lSWSuijNRXOBvpLi0uHJFyxzj14A5K5rc8/Q6mnMGKSYjBI8MqIpmODm3/1GOcwWtfoem90F53RdUz2j5sq6bGoI6d8r4yyAima6zZXuL7Ajjfa6leRMFxWKpllxCqbLE9l2xscXNbKXDgEDTpAI22N/wBEE/jSTjSQaUZ3HqFQuBZbxqhqpp6aka4yGQfaOjI0OfcEASAjhXwharEqv8tYnjr6mJtXSwx05J7x7NN2jSdJH2p/Fp6LkVWXMQw3E5qyhhFVBUl5ki1BrgXu1EG5uLP3DhcW2KtgITS7VLhGXsSfjkddU0zYmb6tEjHtYDE5rW3vdxuRe3mveJ5fxCjxmSvpKYVcc4I062s06w0Frrm7bFt72tYq1000bVNguWMR+vWVtTE0MOoufG9pYy8RDYxc6nW2BNtzdLF8o19BiT6/DWNnjlLnSwlwveQ3kaQ4i4J3Dm7jytzbSahtBBLi1bS1jJadlEXw6acCS7zKT49Tg7wgtFr2HPKglBlDEfquajbh0cb9Wt87pGCSUMcHNjYN9W1wNw3bzKvZAQ2rTAcu1s2CzUFRCymcIwynLnhxe7U5xLw2+gX0j9ytbs4bjFKyCifRMZAyW753PYSIXvLnhtn2cbl1iPMbFWqmhtWfZ5lWpgxDEpaiEthqDL3bi5hDw6Zx4BJF2m+46rQy9gOI4LPUNpqb6dTTWLC2RjHNLdWnWDuCAbHpvcHoLbTRdq1yBk+qbXT4lXBsc0uvRC1wdoDyLlxbt8LQAL33N99kuyzLNVS1tfLURGNkzrxuLmHV9q93DSSNiDuFZYTQVlk7LFVDjdZVSxFsEolEb9TDq1PaRsDcbA8qzkkIKezf2ZVUVWa3CX6XlxeY9YY5r3Hxd252zmm5u13n16YG1OaZh3eju+hlLaaMkfxdP9ouroTCCqc4ZRrnYJBS+Krqmyl0jmuLr6nyOJ1PsTYPAufJZc2ZJqarBKKBjbVNMyEmFxa0uIj0PZcmwIv57q0UBBTOZaDGsQw9kD6NkIiMYLNbdcxYLagCfs2t553vtdSqeGvp8NooYqKKq0wMjqqaVzPwxgWFzZ2972Bup6mFBUHZ5k6qbihr30rcPgDX2p2yB2pz2aS2w4bfx72AIFgteDAMUwzE6mopKUVUNQX28bRs86hq3BaQ4+VjblXOmgqrPGTq6r+hV8TY24hBHGJoS5oaXtJdZhLi06XOdsXbjrsuhS4ri0+lgwqGnJc0STSyMLWC9yWtG7tgbc2JHIViL0gq7NOVqqXMFJVxwl1PH9H1yamC2lz9XhJvsCOitEJhCK9xpJxoQY0IQiGE0IRQhCEAhCEAhCEAhCEDQhCAQhCATCSEDTQhAIQhAIQhA0kIQCEIQJCEIPTUIQg//9k=">
            <a:hlinkClick r:id="rId3"/>
          </p:cNvPr>
          <p:cNvSpPr>
            <a:spLocks noChangeAspect="1" noChangeArrowheads="1"/>
          </p:cNvSpPr>
          <p:nvPr/>
        </p:nvSpPr>
        <p:spPr bwMode="auto">
          <a:xfrm>
            <a:off x="460375" y="-68263"/>
            <a:ext cx="29337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Calibri" pitchFamily="34" charset="0"/>
              </a:defRPr>
            </a:lvl1pPr>
            <a:lvl2pPr marL="742950" indent="-285750">
              <a:spcBef>
                <a:spcPct val="20000"/>
              </a:spcBef>
              <a:buChar char="–"/>
              <a:defRPr sz="24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400">
                <a:solidFill>
                  <a:schemeClr val="tx1"/>
                </a:solidFill>
                <a:latin typeface="Calibri" pitchFamily="34" charset="0"/>
              </a:defRPr>
            </a:lvl4pPr>
            <a:lvl5pPr marL="2057400" indent="-228600">
              <a:spcBef>
                <a:spcPct val="20000"/>
              </a:spcBef>
              <a:buChar char="»"/>
              <a:defRPr sz="2400">
                <a:solidFill>
                  <a:schemeClr val="tx1"/>
                </a:solidFill>
                <a:latin typeface="Calibri" pitchFamily="34" charset="0"/>
              </a:defRPr>
            </a:lvl5pPr>
            <a:lvl6pPr marL="2514600" indent="-228600" eaLnBrk="0" fontAlgn="base" hangingPunct="0">
              <a:spcBef>
                <a:spcPct val="20000"/>
              </a:spcBef>
              <a:spcAft>
                <a:spcPct val="0"/>
              </a:spcAft>
              <a:buChar char="»"/>
              <a:defRPr sz="2400">
                <a:solidFill>
                  <a:schemeClr val="tx1"/>
                </a:solidFill>
                <a:latin typeface="Calibri" pitchFamily="34" charset="0"/>
              </a:defRPr>
            </a:lvl6pPr>
            <a:lvl7pPr marL="2971800" indent="-228600" eaLnBrk="0" fontAlgn="base" hangingPunct="0">
              <a:spcBef>
                <a:spcPct val="20000"/>
              </a:spcBef>
              <a:spcAft>
                <a:spcPct val="0"/>
              </a:spcAft>
              <a:buChar char="»"/>
              <a:defRPr sz="2400">
                <a:solidFill>
                  <a:schemeClr val="tx1"/>
                </a:solidFill>
                <a:latin typeface="Calibri" pitchFamily="34" charset="0"/>
              </a:defRPr>
            </a:lvl7pPr>
            <a:lvl8pPr marL="3429000" indent="-228600" eaLnBrk="0" fontAlgn="base" hangingPunct="0">
              <a:spcBef>
                <a:spcPct val="20000"/>
              </a:spcBef>
              <a:spcAft>
                <a:spcPct val="0"/>
              </a:spcAft>
              <a:buChar char="»"/>
              <a:defRPr sz="2400">
                <a:solidFill>
                  <a:schemeClr val="tx1"/>
                </a:solidFill>
                <a:latin typeface="Calibri" pitchFamily="34" charset="0"/>
              </a:defRPr>
            </a:lvl8pPr>
            <a:lvl9pPr marL="3886200" indent="-228600" eaLnBrk="0" fontAlgn="base" hangingPunct="0">
              <a:spcBef>
                <a:spcPct val="20000"/>
              </a:spcBef>
              <a:spcAft>
                <a:spcPct val="0"/>
              </a:spcAft>
              <a:buChar char="»"/>
              <a:defRPr sz="2400">
                <a:solidFill>
                  <a:schemeClr val="tx1"/>
                </a:solidFill>
                <a:latin typeface="Calibri" pitchFamily="34" charset="0"/>
              </a:defRPr>
            </a:lvl9pPr>
          </a:lstStyle>
          <a:p>
            <a:pPr eaLnBrk="1" hangingPunct="1">
              <a:spcBef>
                <a:spcPct val="0"/>
              </a:spcBef>
            </a:pPr>
            <a:endParaRPr lang="en-US" altLang="en-US" sz="1800">
              <a:latin typeface="Arial" pitchFamily="34" charset="0"/>
            </a:endParaRPr>
          </a:p>
        </p:txBody>
      </p:sp>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052513"/>
            <a:ext cx="49180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50825" y="692150"/>
            <a:ext cx="7777163" cy="720725"/>
          </a:xfrm>
        </p:spPr>
        <p:txBody>
          <a:bodyPr/>
          <a:lstStyle/>
          <a:p>
            <a:r>
              <a:rPr lang="en-GB" altLang="en-US" smtClean="0"/>
              <a:t>Characteristics of a good assessment</a:t>
            </a:r>
          </a:p>
        </p:txBody>
      </p:sp>
      <p:sp>
        <p:nvSpPr>
          <p:cNvPr id="3" name="Espace réservé du contenu 2"/>
          <p:cNvSpPr>
            <a:spLocks noGrp="1"/>
          </p:cNvSpPr>
          <p:nvPr>
            <p:ph idx="1"/>
          </p:nvPr>
        </p:nvSpPr>
        <p:spPr>
          <a:xfrm>
            <a:off x="468313" y="1341438"/>
            <a:ext cx="8218487" cy="5327650"/>
          </a:xfrm>
        </p:spPr>
        <p:txBody>
          <a:bodyPr/>
          <a:lstStyle/>
          <a:p>
            <a:pPr marL="514350" indent="-514350">
              <a:spcBef>
                <a:spcPts val="400"/>
              </a:spcBef>
              <a:spcAft>
                <a:spcPts val="400"/>
              </a:spcAft>
              <a:buFont typeface="Calibri" pitchFamily="34" charset="0"/>
              <a:buAutoNum type="arabicPeriod"/>
            </a:pPr>
            <a:r>
              <a:rPr lang="en-GB" altLang="en-US" sz="2000" b="1" smtClean="0"/>
              <a:t>Relevance</a:t>
            </a:r>
            <a:r>
              <a:rPr lang="en-GB" altLang="en-US" sz="2000" smtClean="0"/>
              <a:t>: providing information and analysis addressing questions which will influence decisions on what is to be done.</a:t>
            </a:r>
          </a:p>
          <a:p>
            <a:pPr marL="514350" indent="-514350">
              <a:spcBef>
                <a:spcPts val="400"/>
              </a:spcBef>
              <a:spcAft>
                <a:spcPts val="400"/>
              </a:spcAft>
              <a:buFont typeface="Calibri" pitchFamily="34" charset="0"/>
              <a:buAutoNum type="arabicPeriod"/>
            </a:pPr>
            <a:r>
              <a:rPr lang="en-GB" altLang="en-US" sz="2000" b="1" smtClean="0"/>
              <a:t>Timeliness</a:t>
            </a:r>
            <a:r>
              <a:rPr lang="en-GB" altLang="en-US" sz="2000" smtClean="0"/>
              <a:t>: providing information and analysis in time to inform key decisions about the response.</a:t>
            </a:r>
            <a:endParaRPr lang="en-GB" altLang="en-US" sz="2000" b="1" smtClean="0"/>
          </a:p>
          <a:p>
            <a:pPr marL="514350" indent="-514350">
              <a:spcBef>
                <a:spcPts val="400"/>
              </a:spcBef>
              <a:spcAft>
                <a:spcPts val="400"/>
              </a:spcAft>
              <a:buFont typeface="Calibri" pitchFamily="34" charset="0"/>
              <a:buAutoNum type="arabicPeriod"/>
            </a:pPr>
            <a:r>
              <a:rPr lang="en-GB" altLang="en-US" sz="2000" b="1" smtClean="0"/>
              <a:t>Coverage</a:t>
            </a:r>
            <a:r>
              <a:rPr lang="en-GB" altLang="en-US" sz="2000" smtClean="0"/>
              <a:t>: adequate to develop an understanding of the range of experiences of various groups.</a:t>
            </a:r>
          </a:p>
          <a:p>
            <a:pPr marL="514350" indent="-514350">
              <a:spcBef>
                <a:spcPts val="400"/>
              </a:spcBef>
              <a:spcAft>
                <a:spcPts val="400"/>
              </a:spcAft>
              <a:buFont typeface="Calibri" pitchFamily="34" charset="0"/>
              <a:buAutoNum type="arabicPeriod"/>
            </a:pPr>
            <a:r>
              <a:rPr lang="en-GB" altLang="en-US" sz="2000" b="1" smtClean="0"/>
              <a:t>Credibility</a:t>
            </a:r>
            <a:r>
              <a:rPr lang="en-GB" altLang="en-US" sz="2000" smtClean="0"/>
              <a:t>: using methods that can be expected to lead to sound conclusions.</a:t>
            </a:r>
          </a:p>
          <a:p>
            <a:pPr marL="514350" indent="-514350">
              <a:spcBef>
                <a:spcPts val="400"/>
              </a:spcBef>
              <a:spcAft>
                <a:spcPts val="400"/>
              </a:spcAft>
              <a:buFont typeface="Calibri" pitchFamily="34" charset="0"/>
              <a:buAutoNum type="arabicPeriod"/>
            </a:pPr>
            <a:r>
              <a:rPr lang="en-GB" altLang="en-US" sz="2000" b="1" smtClean="0"/>
              <a:t>Transparency</a:t>
            </a:r>
            <a:r>
              <a:rPr lang="en-GB" altLang="en-US" sz="2000" smtClean="0"/>
              <a:t>: being explicit about the assumptions made, methods used and information relied on to reach conclusions, and the limits of the data.</a:t>
            </a:r>
          </a:p>
          <a:p>
            <a:pPr marL="514350" indent="-514350">
              <a:spcBef>
                <a:spcPts val="400"/>
              </a:spcBef>
              <a:spcAft>
                <a:spcPts val="400"/>
              </a:spcAft>
              <a:buFont typeface="Calibri" pitchFamily="34" charset="0"/>
              <a:buAutoNum type="arabicPeriod"/>
            </a:pPr>
            <a:r>
              <a:rPr lang="en-GB" altLang="en-US" sz="2000" b="1" smtClean="0"/>
              <a:t>Continuity</a:t>
            </a:r>
            <a:r>
              <a:rPr lang="en-GB" altLang="en-US" sz="2000" smtClean="0"/>
              <a:t>: providing relevant information throughout the course of a crisis. In case of a reassessment, there should be comparability with the data generated by previous assessments.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79388" y="620713"/>
            <a:ext cx="9144000" cy="882650"/>
          </a:xfrm>
        </p:spPr>
        <p:txBody>
          <a:bodyPr/>
          <a:lstStyle/>
          <a:p>
            <a:r>
              <a:rPr lang="en-GB" altLang="en-US" smtClean="0"/>
              <a:t>#1 – Relevance</a:t>
            </a:r>
            <a:endParaRPr lang="fr-FR" altLang="en-US" smtClean="0"/>
          </a:p>
        </p:txBody>
      </p:sp>
      <p:sp>
        <p:nvSpPr>
          <p:cNvPr id="12291" name="TextBox 37"/>
          <p:cNvSpPr txBox="1">
            <a:spLocks noChangeArrowheads="1"/>
          </p:cNvSpPr>
          <p:nvPr/>
        </p:nvSpPr>
        <p:spPr bwMode="auto">
          <a:xfrm>
            <a:off x="862013" y="1365250"/>
            <a:ext cx="792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i="1"/>
              <a:t>Day 1</a:t>
            </a:r>
          </a:p>
        </p:txBody>
      </p:sp>
      <p:sp>
        <p:nvSpPr>
          <p:cNvPr id="12292" name="TextBox 37"/>
          <p:cNvSpPr txBox="1">
            <a:spLocks noChangeArrowheads="1"/>
          </p:cNvSpPr>
          <p:nvPr/>
        </p:nvSpPr>
        <p:spPr bwMode="auto">
          <a:xfrm>
            <a:off x="8170863" y="1376363"/>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i="1"/>
              <a:t>Day …</a:t>
            </a:r>
          </a:p>
        </p:txBody>
      </p:sp>
      <p:sp>
        <p:nvSpPr>
          <p:cNvPr id="45" name="Rectangle 44"/>
          <p:cNvSpPr/>
          <p:nvPr/>
        </p:nvSpPr>
        <p:spPr>
          <a:xfrm>
            <a:off x="1258888" y="1889125"/>
            <a:ext cx="3386137" cy="431800"/>
          </a:xfrm>
          <a:prstGeom prst="rect">
            <a:avLst/>
          </a:prstGeom>
          <a:solidFill>
            <a:srgbClr val="9F3C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Rapid Joint assessment</a:t>
            </a:r>
            <a:endParaRPr lang="en-US" sz="2000" b="1" dirty="0">
              <a:solidFill>
                <a:schemeClr val="tx1"/>
              </a:solidFill>
            </a:endParaRPr>
          </a:p>
        </p:txBody>
      </p:sp>
      <p:sp>
        <p:nvSpPr>
          <p:cNvPr id="46" name="Right Arrow 25"/>
          <p:cNvSpPr/>
          <p:nvPr/>
        </p:nvSpPr>
        <p:spPr>
          <a:xfrm>
            <a:off x="4645025" y="1673225"/>
            <a:ext cx="4392613" cy="863600"/>
          </a:xfrm>
          <a:prstGeom prst="rightArrow">
            <a:avLst/>
          </a:prstGeom>
          <a:solidFill>
            <a:srgbClr val="9F3C8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 depth joint assessment</a:t>
            </a:r>
            <a:endParaRPr lang="en-US" sz="2000" b="1" dirty="0">
              <a:solidFill>
                <a:schemeClr val="tx1"/>
              </a:solidFill>
            </a:endParaRPr>
          </a:p>
        </p:txBody>
      </p:sp>
      <p:sp>
        <p:nvSpPr>
          <p:cNvPr id="47" name="Explosion 1 46"/>
          <p:cNvSpPr/>
          <p:nvPr/>
        </p:nvSpPr>
        <p:spPr>
          <a:xfrm>
            <a:off x="34925" y="1787525"/>
            <a:ext cx="936625" cy="792163"/>
          </a:xfrm>
          <a:prstGeom prst="irregularSeal1">
            <a:avLst/>
          </a:prstGeom>
          <a:solidFill>
            <a:srgbClr val="9F3C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6" name="TextBox 37"/>
          <p:cNvSpPr txBox="1">
            <a:spLocks noChangeArrowheads="1"/>
          </p:cNvSpPr>
          <p:nvPr/>
        </p:nvSpPr>
        <p:spPr bwMode="auto">
          <a:xfrm>
            <a:off x="4102100" y="1357313"/>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i="1"/>
              <a:t>Day 30</a:t>
            </a:r>
          </a:p>
        </p:txBody>
      </p:sp>
      <p:sp>
        <p:nvSpPr>
          <p:cNvPr id="39" name="ZoneTexte 38"/>
          <p:cNvSpPr txBox="1">
            <a:spLocks noChangeArrowheads="1"/>
          </p:cNvSpPr>
          <p:nvPr/>
        </p:nvSpPr>
        <p:spPr bwMode="auto">
          <a:xfrm>
            <a:off x="63500" y="2589213"/>
            <a:ext cx="334803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GB" altLang="en-US"/>
              <a:t>Access and learning environment</a:t>
            </a:r>
          </a:p>
          <a:p>
            <a:pPr algn="r"/>
            <a:endParaRPr lang="en-GB" altLang="en-US" sz="1100"/>
          </a:p>
          <a:p>
            <a:pPr algn="r"/>
            <a:r>
              <a:rPr lang="en-GB" altLang="en-US"/>
              <a:t>Teaching and learning</a:t>
            </a:r>
          </a:p>
          <a:p>
            <a:pPr algn="r"/>
            <a:endParaRPr lang="en-GB" altLang="en-US" sz="1200"/>
          </a:p>
          <a:p>
            <a:pPr algn="r"/>
            <a:r>
              <a:rPr lang="en-GB" altLang="en-US"/>
              <a:t>Teachers</a:t>
            </a:r>
          </a:p>
          <a:p>
            <a:pPr algn="r"/>
            <a:endParaRPr lang="en-GB" altLang="en-US" sz="1200"/>
          </a:p>
          <a:p>
            <a:pPr algn="r"/>
            <a:r>
              <a:rPr lang="en-GB" altLang="en-US"/>
              <a:t>Education policy</a:t>
            </a:r>
          </a:p>
          <a:p>
            <a:pPr algn="r"/>
            <a:endParaRPr lang="en-GB" altLang="en-US"/>
          </a:p>
          <a:p>
            <a:pPr algn="r"/>
            <a:r>
              <a:rPr lang="en-GB" altLang="en-US"/>
              <a:t>Community participation</a:t>
            </a:r>
          </a:p>
          <a:p>
            <a:pPr algn="r"/>
            <a:endParaRPr lang="en-GB" altLang="en-US"/>
          </a:p>
          <a:p>
            <a:pPr algn="r"/>
            <a:r>
              <a:rPr lang="en-GB" altLang="en-US"/>
              <a:t>Coordination</a:t>
            </a:r>
            <a:endParaRPr lang="en-GB" altLang="en-US" sz="1200"/>
          </a:p>
        </p:txBody>
      </p:sp>
      <p:sp>
        <p:nvSpPr>
          <p:cNvPr id="54" name="Flèche droite 53"/>
          <p:cNvSpPr/>
          <p:nvPr/>
        </p:nvSpPr>
        <p:spPr>
          <a:xfrm>
            <a:off x="3633788" y="3689350"/>
            <a:ext cx="792162" cy="647700"/>
          </a:xfrm>
          <a:prstGeom prst="rightArrow">
            <a:avLst/>
          </a:prstGeom>
          <a:solidFill>
            <a:srgbClr val="9F3C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ZoneTexte 54"/>
          <p:cNvSpPr txBox="1">
            <a:spLocks noChangeArrowheads="1"/>
          </p:cNvSpPr>
          <p:nvPr/>
        </p:nvSpPr>
        <p:spPr bwMode="auto">
          <a:xfrm>
            <a:off x="4210050" y="2447925"/>
            <a:ext cx="23399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GB" altLang="en-US"/>
              <a:t>Access and learning environment</a:t>
            </a:r>
          </a:p>
          <a:p>
            <a:pPr algn="r"/>
            <a:endParaRPr lang="en-GB" altLang="en-US" sz="1100"/>
          </a:p>
          <a:p>
            <a:pPr algn="r"/>
            <a:r>
              <a:rPr lang="en-GB" altLang="en-US"/>
              <a:t>Teaching and learning</a:t>
            </a:r>
          </a:p>
          <a:p>
            <a:pPr algn="r"/>
            <a:endParaRPr lang="en-GB" altLang="en-US" sz="1200"/>
          </a:p>
          <a:p>
            <a:pPr algn="r"/>
            <a:r>
              <a:rPr lang="en-GB" altLang="en-US"/>
              <a:t>Teachers</a:t>
            </a:r>
          </a:p>
          <a:p>
            <a:pPr algn="r"/>
            <a:endParaRPr lang="en-GB" altLang="en-US" sz="1200"/>
          </a:p>
          <a:p>
            <a:pPr algn="r"/>
            <a:r>
              <a:rPr lang="en-GB" altLang="en-US"/>
              <a:t>Education policy</a:t>
            </a:r>
          </a:p>
          <a:p>
            <a:pPr algn="r"/>
            <a:endParaRPr lang="en-GB" altLang="en-US"/>
          </a:p>
          <a:p>
            <a:pPr algn="r"/>
            <a:r>
              <a:rPr lang="en-GB" altLang="en-US"/>
              <a:t>Community participation</a:t>
            </a:r>
          </a:p>
          <a:p>
            <a:pPr algn="r"/>
            <a:endParaRPr lang="en-GB" altLang="en-US"/>
          </a:p>
          <a:p>
            <a:pPr algn="r"/>
            <a:r>
              <a:rPr lang="en-GB" altLang="en-US"/>
              <a:t>Coordination</a:t>
            </a:r>
          </a:p>
        </p:txBody>
      </p:sp>
      <p:sp>
        <p:nvSpPr>
          <p:cNvPr id="56" name="ZoneTexte 55"/>
          <p:cNvSpPr txBox="1">
            <a:spLocks noChangeArrowheads="1"/>
          </p:cNvSpPr>
          <p:nvPr/>
        </p:nvSpPr>
        <p:spPr bwMode="auto">
          <a:xfrm>
            <a:off x="6911975" y="2536825"/>
            <a:ext cx="23383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Protection</a:t>
            </a:r>
          </a:p>
          <a:p>
            <a:r>
              <a:rPr lang="en-US" altLang="en-US"/>
              <a:t>Psychosocial support</a:t>
            </a:r>
          </a:p>
          <a:p>
            <a:r>
              <a:rPr lang="en-US" altLang="en-US"/>
              <a:t>Conflict mitigation</a:t>
            </a:r>
          </a:p>
          <a:p>
            <a:r>
              <a:rPr lang="en-US" altLang="en-US"/>
              <a:t>Disaster risk reduction</a:t>
            </a:r>
          </a:p>
          <a:p>
            <a:r>
              <a:rPr lang="en-US" altLang="en-US"/>
              <a:t>Early childhood development</a:t>
            </a:r>
          </a:p>
          <a:p>
            <a:r>
              <a:rPr lang="en-US" altLang="en-US"/>
              <a:t>Gender</a:t>
            </a:r>
          </a:p>
          <a:p>
            <a:r>
              <a:rPr lang="en-US" altLang="en-US"/>
              <a:t>HIV and AIDS</a:t>
            </a:r>
            <a:endParaRPr lang="fr-FR" altLang="en-US"/>
          </a:p>
          <a:p>
            <a:r>
              <a:rPr lang="en-US" altLang="en-US"/>
              <a:t>Human rights</a:t>
            </a:r>
            <a:endParaRPr lang="fr-FR" altLang="en-US"/>
          </a:p>
          <a:p>
            <a:r>
              <a:rPr lang="en-US" altLang="en-US"/>
              <a:t>Inclusive education</a:t>
            </a:r>
            <a:endParaRPr lang="fr-FR" altLang="en-US"/>
          </a:p>
          <a:p>
            <a:r>
              <a:rPr lang="en-US" altLang="en-US"/>
              <a:t>Youth</a:t>
            </a:r>
            <a:endParaRPr lang="en-GB" altLang="en-US"/>
          </a:p>
        </p:txBody>
      </p:sp>
      <p:sp>
        <p:nvSpPr>
          <p:cNvPr id="62" name="Multiplier 61"/>
          <p:cNvSpPr/>
          <p:nvPr/>
        </p:nvSpPr>
        <p:spPr>
          <a:xfrm>
            <a:off x="5561013" y="4216400"/>
            <a:ext cx="809625" cy="69532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Multiplier 62"/>
          <p:cNvSpPr/>
          <p:nvPr/>
        </p:nvSpPr>
        <p:spPr>
          <a:xfrm>
            <a:off x="5561013" y="5646738"/>
            <a:ext cx="809625" cy="69373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Multiplier 63"/>
          <p:cNvSpPr/>
          <p:nvPr/>
        </p:nvSpPr>
        <p:spPr>
          <a:xfrm>
            <a:off x="7677150" y="4772025"/>
            <a:ext cx="808038" cy="69532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Multiplier 64"/>
          <p:cNvSpPr/>
          <p:nvPr/>
        </p:nvSpPr>
        <p:spPr>
          <a:xfrm>
            <a:off x="6975475" y="3643313"/>
            <a:ext cx="808038" cy="69373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checkerboard(across)">
                                      <p:cBhvr>
                                        <p:cTn id="12" dur="500"/>
                                        <p:tgtEl>
                                          <p:spTgt spid="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checkerboard(across)">
                                      <p:cBhvr>
                                        <p:cTn id="17" dur="500"/>
                                        <p:tgtEl>
                                          <p:spTgt spid="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heckerboard(across)">
                                      <p:cBhvr>
                                        <p:cTn id="22" dur="500"/>
                                        <p:tgtEl>
                                          <p:spTgt spid="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checkerboard(across)">
                                      <p:cBhvr>
                                        <p:cTn id="27" dur="5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checkerboard(across)">
                                      <p:cBhvr>
                                        <p:cTn id="32" dur="500"/>
                                        <p:tgtEl>
                                          <p:spTgt spid="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heckerboard(across)">
                                      <p:cBhvr>
                                        <p:cTn id="37" dur="500"/>
                                        <p:tgtEl>
                                          <p:spTgt spid="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checkerboard(across)">
                                      <p:cBhvr>
                                        <p:cTn id="4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4" grpId="0" animBg="1"/>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1125" y="627063"/>
            <a:ext cx="7772400" cy="714375"/>
          </a:xfrm>
        </p:spPr>
        <p:txBody>
          <a:bodyPr/>
          <a:lstStyle/>
          <a:p>
            <a:r>
              <a:rPr lang="en-GB" altLang="en-US" smtClean="0"/>
              <a:t> #2 – Timeliness</a:t>
            </a:r>
            <a:endParaRPr lang="fr-FR" altLang="en-US" b="1" smtClean="0">
              <a:solidFill>
                <a:schemeClr val="tx1"/>
              </a:solidFill>
            </a:endParaRPr>
          </a:p>
        </p:txBody>
      </p:sp>
      <p:sp>
        <p:nvSpPr>
          <p:cNvPr id="29" name="Rectangle 28"/>
          <p:cNvSpPr>
            <a:spLocks noChangeArrowheads="1"/>
          </p:cNvSpPr>
          <p:nvPr/>
        </p:nvSpPr>
        <p:spPr bwMode="auto">
          <a:xfrm>
            <a:off x="682625" y="1341438"/>
            <a:ext cx="84597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 typeface="Wingdings" pitchFamily="2" charset="2"/>
              <a:buChar char="Ø"/>
            </a:pPr>
            <a:r>
              <a:rPr lang="en-US" altLang="en-US" sz="2800"/>
              <a:t>Providing information and analysis in time to inform key decisions about the response</a:t>
            </a:r>
          </a:p>
          <a:p>
            <a:pPr>
              <a:buFont typeface="Wingdings" pitchFamily="2" charset="2"/>
              <a:buChar char="Ø"/>
            </a:pPr>
            <a:endParaRPr lang="en-GB" altLang="en-US" sz="2800"/>
          </a:p>
          <a:p>
            <a:pPr>
              <a:buFont typeface="Wingdings" pitchFamily="2" charset="2"/>
              <a:buChar char="Ø"/>
            </a:pPr>
            <a:r>
              <a:rPr lang="en-GB" altLang="en-US" sz="2800"/>
              <a:t>Depends on which key decision you’re trying to inform</a:t>
            </a:r>
          </a:p>
        </p:txBody>
      </p:sp>
      <p:grpSp>
        <p:nvGrpSpPr>
          <p:cNvPr id="2" name="Group 1"/>
          <p:cNvGrpSpPr>
            <a:grpSpLocks/>
          </p:cNvGrpSpPr>
          <p:nvPr/>
        </p:nvGrpSpPr>
        <p:grpSpPr bwMode="auto">
          <a:xfrm>
            <a:off x="658813" y="3859213"/>
            <a:ext cx="7727950" cy="1335087"/>
            <a:chOff x="659219" y="3859762"/>
            <a:chExt cx="7727717" cy="1334144"/>
          </a:xfrm>
        </p:grpSpPr>
        <p:sp>
          <p:nvSpPr>
            <p:cNvPr id="21" name="Rectangle 20"/>
            <p:cNvSpPr/>
            <p:nvPr/>
          </p:nvSpPr>
          <p:spPr>
            <a:xfrm>
              <a:off x="659219" y="3859762"/>
              <a:ext cx="1008032" cy="1296071"/>
            </a:xfrm>
            <a:prstGeom prst="rect">
              <a:avLst/>
            </a:prstGeom>
            <a:noFill/>
            <a:ln>
              <a:solidFill>
                <a:srgbClr val="9F3C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Initial SDR</a:t>
              </a:r>
            </a:p>
            <a:p>
              <a:pPr algn="ctr">
                <a:defRPr/>
              </a:pPr>
              <a:endParaRPr lang="en-US" dirty="0"/>
            </a:p>
          </p:txBody>
        </p:sp>
        <p:sp>
          <p:nvSpPr>
            <p:cNvPr id="23" name="Rectangle 22"/>
            <p:cNvSpPr/>
            <p:nvPr/>
          </p:nvSpPr>
          <p:spPr>
            <a:xfrm>
              <a:off x="2914988" y="3897835"/>
              <a:ext cx="1008033" cy="1296071"/>
            </a:xfrm>
            <a:prstGeom prst="rect">
              <a:avLst/>
            </a:prstGeom>
            <a:noFill/>
            <a:ln>
              <a:solidFill>
                <a:srgbClr val="9F3C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Revised</a:t>
              </a:r>
            </a:p>
            <a:p>
              <a:pPr algn="ctr">
                <a:defRPr/>
              </a:pPr>
              <a:r>
                <a:rPr lang="en-US" b="1" dirty="0">
                  <a:solidFill>
                    <a:schemeClr val="tx1"/>
                  </a:solidFill>
                </a:rPr>
                <a:t>SDR</a:t>
              </a:r>
            </a:p>
            <a:p>
              <a:pPr algn="ctr">
                <a:defRPr/>
              </a:pPr>
              <a:endParaRPr lang="en-US" dirty="0">
                <a:solidFill>
                  <a:schemeClr val="tx1"/>
                </a:solidFill>
              </a:endParaRPr>
            </a:p>
          </p:txBody>
        </p:sp>
        <p:sp>
          <p:nvSpPr>
            <p:cNvPr id="25" name="Rectangle 24"/>
            <p:cNvSpPr/>
            <p:nvPr/>
          </p:nvSpPr>
          <p:spPr>
            <a:xfrm>
              <a:off x="5146946" y="3869280"/>
              <a:ext cx="1008033" cy="1296071"/>
            </a:xfrm>
            <a:prstGeom prst="rect">
              <a:avLst/>
            </a:prstGeom>
            <a:noFill/>
            <a:ln>
              <a:solidFill>
                <a:srgbClr val="9F3C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CERF</a:t>
              </a:r>
            </a:p>
            <a:p>
              <a:pPr algn="ctr">
                <a:defRPr/>
              </a:pPr>
              <a:endParaRPr lang="en-US" dirty="0"/>
            </a:p>
          </p:txBody>
        </p:sp>
        <p:sp>
          <p:nvSpPr>
            <p:cNvPr id="22" name="Rectangle 21"/>
            <p:cNvSpPr/>
            <p:nvPr/>
          </p:nvSpPr>
          <p:spPr>
            <a:xfrm>
              <a:off x="7378903" y="3869280"/>
              <a:ext cx="1008033" cy="1296071"/>
            </a:xfrm>
            <a:prstGeom prst="rect">
              <a:avLst/>
            </a:prstGeom>
            <a:noFill/>
            <a:ln>
              <a:solidFill>
                <a:srgbClr val="9F3C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CHF</a:t>
              </a:r>
            </a:p>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p:nvPr/>
        </p:nvSpPr>
        <p:spPr>
          <a:xfrm>
            <a:off x="2609850" y="2565400"/>
            <a:ext cx="2609850" cy="2297113"/>
          </a:xfrm>
          <a:custGeom>
            <a:avLst/>
            <a:gdLst>
              <a:gd name="connsiteX0" fmla="*/ 1009650 w 6055783"/>
              <a:gd name="connsiteY0" fmla="*/ 2127250 h 5516033"/>
              <a:gd name="connsiteX1" fmla="*/ 781050 w 6055783"/>
              <a:gd name="connsiteY1" fmla="*/ 1149350 h 5516033"/>
              <a:gd name="connsiteX2" fmla="*/ 1885950 w 6055783"/>
              <a:gd name="connsiteY2" fmla="*/ 285750 h 5516033"/>
              <a:gd name="connsiteX3" fmla="*/ 3117850 w 6055783"/>
              <a:gd name="connsiteY3" fmla="*/ 146050 h 5516033"/>
              <a:gd name="connsiteX4" fmla="*/ 3498850 w 6055783"/>
              <a:gd name="connsiteY4" fmla="*/ 1162050 h 5516033"/>
              <a:gd name="connsiteX5" fmla="*/ 4679950 w 6055783"/>
              <a:gd name="connsiteY5" fmla="*/ 819150 h 5516033"/>
              <a:gd name="connsiteX6" fmla="*/ 5327650 w 6055783"/>
              <a:gd name="connsiteY6" fmla="*/ 1060450 h 5516033"/>
              <a:gd name="connsiteX7" fmla="*/ 5848350 w 6055783"/>
              <a:gd name="connsiteY7" fmla="*/ 1962150 h 5516033"/>
              <a:gd name="connsiteX8" fmla="*/ 6000750 w 6055783"/>
              <a:gd name="connsiteY8" fmla="*/ 2889250 h 5516033"/>
              <a:gd name="connsiteX9" fmla="*/ 5518150 w 6055783"/>
              <a:gd name="connsiteY9" fmla="*/ 4044950 h 5516033"/>
              <a:gd name="connsiteX10" fmla="*/ 4362450 w 6055783"/>
              <a:gd name="connsiteY10" fmla="*/ 4083050 h 5516033"/>
              <a:gd name="connsiteX11" fmla="*/ 4311650 w 6055783"/>
              <a:gd name="connsiteY11" fmla="*/ 4933950 h 5516033"/>
              <a:gd name="connsiteX12" fmla="*/ 3486150 w 6055783"/>
              <a:gd name="connsiteY12" fmla="*/ 5441950 h 5516033"/>
              <a:gd name="connsiteX13" fmla="*/ 2444750 w 6055783"/>
              <a:gd name="connsiteY13" fmla="*/ 5378450 h 5516033"/>
              <a:gd name="connsiteX14" fmla="*/ 1377950 w 6055783"/>
              <a:gd name="connsiteY14" fmla="*/ 4908550 h 5516033"/>
              <a:gd name="connsiteX15" fmla="*/ 1733550 w 6055783"/>
              <a:gd name="connsiteY15" fmla="*/ 4133850 h 5516033"/>
              <a:gd name="connsiteX16" fmla="*/ 1568450 w 6055783"/>
              <a:gd name="connsiteY16" fmla="*/ 3803650 h 5516033"/>
              <a:gd name="connsiteX17" fmla="*/ 908050 w 6055783"/>
              <a:gd name="connsiteY17" fmla="*/ 3981450 h 5516033"/>
              <a:gd name="connsiteX18" fmla="*/ 552450 w 6055783"/>
              <a:gd name="connsiteY18" fmla="*/ 4083050 h 5516033"/>
              <a:gd name="connsiteX19" fmla="*/ 234950 w 6055783"/>
              <a:gd name="connsiteY19" fmla="*/ 3409950 h 5516033"/>
              <a:gd name="connsiteX20" fmla="*/ 133350 w 6055783"/>
              <a:gd name="connsiteY20" fmla="*/ 2609850 h 5516033"/>
              <a:gd name="connsiteX21" fmla="*/ 1035050 w 6055783"/>
              <a:gd name="connsiteY21" fmla="*/ 2508250 h 5516033"/>
              <a:gd name="connsiteX22" fmla="*/ 1009650 w 6055783"/>
              <a:gd name="connsiteY22" fmla="*/ 2127250 h 55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5783" h="5516033">
                <a:moveTo>
                  <a:pt x="1009650" y="2127250"/>
                </a:moveTo>
                <a:cubicBezTo>
                  <a:pt x="967317" y="1900767"/>
                  <a:pt x="635000" y="1456267"/>
                  <a:pt x="781050" y="1149350"/>
                </a:cubicBezTo>
                <a:cubicBezTo>
                  <a:pt x="927100" y="842433"/>
                  <a:pt x="1496483" y="452967"/>
                  <a:pt x="1885950" y="285750"/>
                </a:cubicBezTo>
                <a:cubicBezTo>
                  <a:pt x="2275417" y="118533"/>
                  <a:pt x="2849033" y="0"/>
                  <a:pt x="3117850" y="146050"/>
                </a:cubicBezTo>
                <a:cubicBezTo>
                  <a:pt x="3386667" y="292100"/>
                  <a:pt x="3238500" y="1049867"/>
                  <a:pt x="3498850" y="1162050"/>
                </a:cubicBezTo>
                <a:cubicBezTo>
                  <a:pt x="3759200" y="1274233"/>
                  <a:pt x="4375150" y="836083"/>
                  <a:pt x="4679950" y="819150"/>
                </a:cubicBezTo>
                <a:cubicBezTo>
                  <a:pt x="4984750" y="802217"/>
                  <a:pt x="5132917" y="869950"/>
                  <a:pt x="5327650" y="1060450"/>
                </a:cubicBezTo>
                <a:cubicBezTo>
                  <a:pt x="5522383" y="1250950"/>
                  <a:pt x="5736167" y="1657350"/>
                  <a:pt x="5848350" y="1962150"/>
                </a:cubicBezTo>
                <a:cubicBezTo>
                  <a:pt x="5960533" y="2266950"/>
                  <a:pt x="6055783" y="2542117"/>
                  <a:pt x="6000750" y="2889250"/>
                </a:cubicBezTo>
                <a:cubicBezTo>
                  <a:pt x="5945717" y="3236383"/>
                  <a:pt x="5791200" y="3845983"/>
                  <a:pt x="5518150" y="4044950"/>
                </a:cubicBezTo>
                <a:cubicBezTo>
                  <a:pt x="5245100" y="4243917"/>
                  <a:pt x="4563533" y="3934883"/>
                  <a:pt x="4362450" y="4083050"/>
                </a:cubicBezTo>
                <a:cubicBezTo>
                  <a:pt x="4161367" y="4231217"/>
                  <a:pt x="4457700" y="4707467"/>
                  <a:pt x="4311650" y="4933950"/>
                </a:cubicBezTo>
                <a:cubicBezTo>
                  <a:pt x="4165600" y="5160433"/>
                  <a:pt x="3797300" y="5367867"/>
                  <a:pt x="3486150" y="5441950"/>
                </a:cubicBezTo>
                <a:cubicBezTo>
                  <a:pt x="3175000" y="5516033"/>
                  <a:pt x="2796117" y="5467350"/>
                  <a:pt x="2444750" y="5378450"/>
                </a:cubicBezTo>
                <a:cubicBezTo>
                  <a:pt x="2093383" y="5289550"/>
                  <a:pt x="1496483" y="5115983"/>
                  <a:pt x="1377950" y="4908550"/>
                </a:cubicBezTo>
                <a:cubicBezTo>
                  <a:pt x="1259417" y="4701117"/>
                  <a:pt x="1701800" y="4318000"/>
                  <a:pt x="1733550" y="4133850"/>
                </a:cubicBezTo>
                <a:cubicBezTo>
                  <a:pt x="1765300" y="3949700"/>
                  <a:pt x="1706033" y="3829050"/>
                  <a:pt x="1568450" y="3803650"/>
                </a:cubicBezTo>
                <a:cubicBezTo>
                  <a:pt x="1430867" y="3778250"/>
                  <a:pt x="1077383" y="3934883"/>
                  <a:pt x="908050" y="3981450"/>
                </a:cubicBezTo>
                <a:cubicBezTo>
                  <a:pt x="738717" y="4028017"/>
                  <a:pt x="664633" y="4178300"/>
                  <a:pt x="552450" y="4083050"/>
                </a:cubicBezTo>
                <a:cubicBezTo>
                  <a:pt x="440267" y="3987800"/>
                  <a:pt x="304800" y="3655483"/>
                  <a:pt x="234950" y="3409950"/>
                </a:cubicBezTo>
                <a:cubicBezTo>
                  <a:pt x="165100" y="3164417"/>
                  <a:pt x="0" y="2760133"/>
                  <a:pt x="133350" y="2609850"/>
                </a:cubicBezTo>
                <a:cubicBezTo>
                  <a:pt x="266700" y="2459567"/>
                  <a:pt x="893233" y="2595033"/>
                  <a:pt x="1035050" y="2508250"/>
                </a:cubicBezTo>
                <a:cubicBezTo>
                  <a:pt x="1176867" y="2421467"/>
                  <a:pt x="1051983" y="2353733"/>
                  <a:pt x="1009650" y="2127250"/>
                </a:cubicBezTo>
                <a:close/>
              </a:path>
            </a:pathLst>
          </a:custGeom>
          <a:solidFill>
            <a:srgbClr val="9F3C88">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14"/>
          <p:cNvCxnSpPr/>
          <p:nvPr/>
        </p:nvCxnSpPr>
        <p:spPr>
          <a:xfrm flipV="1">
            <a:off x="1403350" y="692150"/>
            <a:ext cx="7740650" cy="4752975"/>
          </a:xfrm>
          <a:prstGeom prst="straightConnector1">
            <a:avLst/>
          </a:prstGeom>
          <a:ln w="31750">
            <a:solidFill>
              <a:srgbClr val="9F3C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87450" y="908050"/>
            <a:ext cx="0" cy="5113338"/>
          </a:xfrm>
          <a:prstGeom prst="straightConnector1">
            <a:avLst/>
          </a:prstGeom>
          <a:ln w="88900">
            <a:solidFill>
              <a:srgbClr val="9F3C88"/>
            </a:solidFill>
            <a:tailEnd type="arrow"/>
          </a:ln>
        </p:spPr>
        <p:style>
          <a:lnRef idx="1">
            <a:schemeClr val="accent1"/>
          </a:lnRef>
          <a:fillRef idx="0">
            <a:schemeClr val="accent1"/>
          </a:fillRef>
          <a:effectRef idx="0">
            <a:schemeClr val="accent1"/>
          </a:effectRef>
          <a:fontRef idx="minor">
            <a:schemeClr val="tx1"/>
          </a:fontRef>
        </p:style>
      </p:cxnSp>
      <p:sp>
        <p:nvSpPr>
          <p:cNvPr id="14341" name="TextBox 16"/>
          <p:cNvSpPr txBox="1">
            <a:spLocks noChangeArrowheads="1"/>
          </p:cNvSpPr>
          <p:nvPr/>
        </p:nvSpPr>
        <p:spPr bwMode="auto">
          <a:xfrm>
            <a:off x="4252913" y="6176963"/>
            <a:ext cx="2597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a:t>Time and Cost</a:t>
            </a:r>
          </a:p>
        </p:txBody>
      </p:sp>
      <p:sp>
        <p:nvSpPr>
          <p:cNvPr id="18" name="TextBox 17"/>
          <p:cNvSpPr txBox="1"/>
          <p:nvPr/>
        </p:nvSpPr>
        <p:spPr>
          <a:xfrm>
            <a:off x="294492" y="1920546"/>
            <a:ext cx="677108" cy="3699731"/>
          </a:xfrm>
          <a:prstGeom prst="rect">
            <a:avLst/>
          </a:prstGeom>
          <a:noFill/>
        </p:spPr>
        <p:txBody>
          <a:bodyPr vert="vert270" wrap="none">
            <a:spAutoFit/>
          </a:bodyPr>
          <a:lstStyle/>
          <a:p>
            <a:pPr>
              <a:defRPr/>
            </a:pPr>
            <a:r>
              <a:rPr lang="en-US" sz="3200" b="1" dirty="0">
                <a:latin typeface="Arial" charset="0"/>
              </a:rPr>
              <a:t>Depth of information</a:t>
            </a:r>
            <a:endParaRPr lang="en-US" sz="3200" b="1" dirty="0">
              <a:latin typeface="Arial" charset="0"/>
            </a:endParaRPr>
          </a:p>
        </p:txBody>
      </p:sp>
      <p:sp>
        <p:nvSpPr>
          <p:cNvPr id="14343" name="Title 13"/>
          <p:cNvSpPr>
            <a:spLocks noGrp="1"/>
          </p:cNvSpPr>
          <p:nvPr>
            <p:ph type="title"/>
          </p:nvPr>
        </p:nvSpPr>
        <p:spPr>
          <a:xfrm>
            <a:off x="1439863" y="549275"/>
            <a:ext cx="6807200" cy="763588"/>
          </a:xfrm>
        </p:spPr>
        <p:txBody>
          <a:bodyPr/>
          <a:lstStyle/>
          <a:p>
            <a:r>
              <a:rPr lang="en-GB" altLang="en-US" sz="4000" smtClean="0"/>
              <a:t>#3 – Coverage</a:t>
            </a:r>
            <a:endParaRPr lang="en-US" altLang="en-US" sz="4000" smtClean="0"/>
          </a:p>
        </p:txBody>
      </p:sp>
      <p:sp>
        <p:nvSpPr>
          <p:cNvPr id="19" name="Rectangle 18"/>
          <p:cNvSpPr/>
          <p:nvPr/>
        </p:nvSpPr>
        <p:spPr>
          <a:xfrm>
            <a:off x="1258888" y="5589588"/>
            <a:ext cx="3960812" cy="431800"/>
          </a:xfrm>
          <a:prstGeom prst="rect">
            <a:avLst/>
          </a:prstGeom>
          <a:solidFill>
            <a:srgbClr val="9F3C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Rapid assessment</a:t>
            </a:r>
            <a:endParaRPr lang="en-US" sz="2000" b="1" dirty="0">
              <a:solidFill>
                <a:schemeClr val="tx1"/>
              </a:solidFill>
            </a:endParaRPr>
          </a:p>
        </p:txBody>
      </p:sp>
      <p:sp>
        <p:nvSpPr>
          <p:cNvPr id="20" name="Right Arrow 25"/>
          <p:cNvSpPr/>
          <p:nvPr/>
        </p:nvSpPr>
        <p:spPr>
          <a:xfrm>
            <a:off x="5219700" y="5373688"/>
            <a:ext cx="3673475" cy="863600"/>
          </a:xfrm>
          <a:prstGeom prst="rightArrow">
            <a:avLst/>
          </a:prstGeom>
          <a:solidFill>
            <a:srgbClr val="9F3C8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 depth assessment</a:t>
            </a:r>
            <a:endParaRPr lang="en-US" sz="2000" b="1" dirty="0">
              <a:solidFill>
                <a:schemeClr val="tx1"/>
              </a:solidFill>
            </a:endParaRPr>
          </a:p>
        </p:txBody>
      </p:sp>
      <p:sp>
        <p:nvSpPr>
          <p:cNvPr id="23" name="Freeform 6"/>
          <p:cNvSpPr/>
          <p:nvPr/>
        </p:nvSpPr>
        <p:spPr>
          <a:xfrm>
            <a:off x="1116013" y="4149725"/>
            <a:ext cx="1530350" cy="1470025"/>
          </a:xfrm>
          <a:custGeom>
            <a:avLst/>
            <a:gdLst>
              <a:gd name="connsiteX0" fmla="*/ 1009650 w 6055783"/>
              <a:gd name="connsiteY0" fmla="*/ 2127250 h 5516033"/>
              <a:gd name="connsiteX1" fmla="*/ 781050 w 6055783"/>
              <a:gd name="connsiteY1" fmla="*/ 1149350 h 5516033"/>
              <a:gd name="connsiteX2" fmla="*/ 1885950 w 6055783"/>
              <a:gd name="connsiteY2" fmla="*/ 285750 h 5516033"/>
              <a:gd name="connsiteX3" fmla="*/ 3117850 w 6055783"/>
              <a:gd name="connsiteY3" fmla="*/ 146050 h 5516033"/>
              <a:gd name="connsiteX4" fmla="*/ 3498850 w 6055783"/>
              <a:gd name="connsiteY4" fmla="*/ 1162050 h 5516033"/>
              <a:gd name="connsiteX5" fmla="*/ 4679950 w 6055783"/>
              <a:gd name="connsiteY5" fmla="*/ 819150 h 5516033"/>
              <a:gd name="connsiteX6" fmla="*/ 5327650 w 6055783"/>
              <a:gd name="connsiteY6" fmla="*/ 1060450 h 5516033"/>
              <a:gd name="connsiteX7" fmla="*/ 5848350 w 6055783"/>
              <a:gd name="connsiteY7" fmla="*/ 1962150 h 5516033"/>
              <a:gd name="connsiteX8" fmla="*/ 6000750 w 6055783"/>
              <a:gd name="connsiteY8" fmla="*/ 2889250 h 5516033"/>
              <a:gd name="connsiteX9" fmla="*/ 5518150 w 6055783"/>
              <a:gd name="connsiteY9" fmla="*/ 4044950 h 5516033"/>
              <a:gd name="connsiteX10" fmla="*/ 4362450 w 6055783"/>
              <a:gd name="connsiteY10" fmla="*/ 4083050 h 5516033"/>
              <a:gd name="connsiteX11" fmla="*/ 4311650 w 6055783"/>
              <a:gd name="connsiteY11" fmla="*/ 4933950 h 5516033"/>
              <a:gd name="connsiteX12" fmla="*/ 3486150 w 6055783"/>
              <a:gd name="connsiteY12" fmla="*/ 5441950 h 5516033"/>
              <a:gd name="connsiteX13" fmla="*/ 2444750 w 6055783"/>
              <a:gd name="connsiteY13" fmla="*/ 5378450 h 5516033"/>
              <a:gd name="connsiteX14" fmla="*/ 1377950 w 6055783"/>
              <a:gd name="connsiteY14" fmla="*/ 4908550 h 5516033"/>
              <a:gd name="connsiteX15" fmla="*/ 1733550 w 6055783"/>
              <a:gd name="connsiteY15" fmla="*/ 4133850 h 5516033"/>
              <a:gd name="connsiteX16" fmla="*/ 1568450 w 6055783"/>
              <a:gd name="connsiteY16" fmla="*/ 3803650 h 5516033"/>
              <a:gd name="connsiteX17" fmla="*/ 908050 w 6055783"/>
              <a:gd name="connsiteY17" fmla="*/ 3981450 h 5516033"/>
              <a:gd name="connsiteX18" fmla="*/ 552450 w 6055783"/>
              <a:gd name="connsiteY18" fmla="*/ 4083050 h 5516033"/>
              <a:gd name="connsiteX19" fmla="*/ 234950 w 6055783"/>
              <a:gd name="connsiteY19" fmla="*/ 3409950 h 5516033"/>
              <a:gd name="connsiteX20" fmla="*/ 133350 w 6055783"/>
              <a:gd name="connsiteY20" fmla="*/ 2609850 h 5516033"/>
              <a:gd name="connsiteX21" fmla="*/ 1035050 w 6055783"/>
              <a:gd name="connsiteY21" fmla="*/ 2508250 h 5516033"/>
              <a:gd name="connsiteX22" fmla="*/ 1009650 w 6055783"/>
              <a:gd name="connsiteY22" fmla="*/ 2127250 h 55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5783" h="5516033">
                <a:moveTo>
                  <a:pt x="1009650" y="2127250"/>
                </a:moveTo>
                <a:cubicBezTo>
                  <a:pt x="967317" y="1900767"/>
                  <a:pt x="635000" y="1456267"/>
                  <a:pt x="781050" y="1149350"/>
                </a:cubicBezTo>
                <a:cubicBezTo>
                  <a:pt x="927100" y="842433"/>
                  <a:pt x="1496483" y="452967"/>
                  <a:pt x="1885950" y="285750"/>
                </a:cubicBezTo>
                <a:cubicBezTo>
                  <a:pt x="2275417" y="118533"/>
                  <a:pt x="2849033" y="0"/>
                  <a:pt x="3117850" y="146050"/>
                </a:cubicBezTo>
                <a:cubicBezTo>
                  <a:pt x="3386667" y="292100"/>
                  <a:pt x="3238500" y="1049867"/>
                  <a:pt x="3498850" y="1162050"/>
                </a:cubicBezTo>
                <a:cubicBezTo>
                  <a:pt x="3759200" y="1274233"/>
                  <a:pt x="4375150" y="836083"/>
                  <a:pt x="4679950" y="819150"/>
                </a:cubicBezTo>
                <a:cubicBezTo>
                  <a:pt x="4984750" y="802217"/>
                  <a:pt x="5132917" y="869950"/>
                  <a:pt x="5327650" y="1060450"/>
                </a:cubicBezTo>
                <a:cubicBezTo>
                  <a:pt x="5522383" y="1250950"/>
                  <a:pt x="5736167" y="1657350"/>
                  <a:pt x="5848350" y="1962150"/>
                </a:cubicBezTo>
                <a:cubicBezTo>
                  <a:pt x="5960533" y="2266950"/>
                  <a:pt x="6055783" y="2542117"/>
                  <a:pt x="6000750" y="2889250"/>
                </a:cubicBezTo>
                <a:cubicBezTo>
                  <a:pt x="5945717" y="3236383"/>
                  <a:pt x="5791200" y="3845983"/>
                  <a:pt x="5518150" y="4044950"/>
                </a:cubicBezTo>
                <a:cubicBezTo>
                  <a:pt x="5245100" y="4243917"/>
                  <a:pt x="4563533" y="3934883"/>
                  <a:pt x="4362450" y="4083050"/>
                </a:cubicBezTo>
                <a:cubicBezTo>
                  <a:pt x="4161367" y="4231217"/>
                  <a:pt x="4457700" y="4707467"/>
                  <a:pt x="4311650" y="4933950"/>
                </a:cubicBezTo>
                <a:cubicBezTo>
                  <a:pt x="4165600" y="5160433"/>
                  <a:pt x="3797300" y="5367867"/>
                  <a:pt x="3486150" y="5441950"/>
                </a:cubicBezTo>
                <a:cubicBezTo>
                  <a:pt x="3175000" y="5516033"/>
                  <a:pt x="2796117" y="5467350"/>
                  <a:pt x="2444750" y="5378450"/>
                </a:cubicBezTo>
                <a:cubicBezTo>
                  <a:pt x="2093383" y="5289550"/>
                  <a:pt x="1496483" y="5115983"/>
                  <a:pt x="1377950" y="4908550"/>
                </a:cubicBezTo>
                <a:cubicBezTo>
                  <a:pt x="1259417" y="4701117"/>
                  <a:pt x="1701800" y="4318000"/>
                  <a:pt x="1733550" y="4133850"/>
                </a:cubicBezTo>
                <a:cubicBezTo>
                  <a:pt x="1765300" y="3949700"/>
                  <a:pt x="1706033" y="3829050"/>
                  <a:pt x="1568450" y="3803650"/>
                </a:cubicBezTo>
                <a:cubicBezTo>
                  <a:pt x="1430867" y="3778250"/>
                  <a:pt x="1077383" y="3934883"/>
                  <a:pt x="908050" y="3981450"/>
                </a:cubicBezTo>
                <a:cubicBezTo>
                  <a:pt x="738717" y="4028017"/>
                  <a:pt x="664633" y="4178300"/>
                  <a:pt x="552450" y="4083050"/>
                </a:cubicBezTo>
                <a:cubicBezTo>
                  <a:pt x="440267" y="3987800"/>
                  <a:pt x="304800" y="3655483"/>
                  <a:pt x="234950" y="3409950"/>
                </a:cubicBezTo>
                <a:cubicBezTo>
                  <a:pt x="165100" y="3164417"/>
                  <a:pt x="0" y="2760133"/>
                  <a:pt x="133350" y="2609850"/>
                </a:cubicBezTo>
                <a:cubicBezTo>
                  <a:pt x="266700" y="2459567"/>
                  <a:pt x="893233" y="2595033"/>
                  <a:pt x="1035050" y="2508250"/>
                </a:cubicBezTo>
                <a:cubicBezTo>
                  <a:pt x="1176867" y="2421467"/>
                  <a:pt x="1051983" y="2353733"/>
                  <a:pt x="1009650" y="2127250"/>
                </a:cubicBezTo>
                <a:close/>
              </a:path>
            </a:pathLst>
          </a:custGeom>
          <a:solidFill>
            <a:srgbClr val="9F3C88">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ZoneTexte 41"/>
          <p:cNvSpPr txBox="1">
            <a:spLocks noChangeArrowheads="1"/>
          </p:cNvSpPr>
          <p:nvPr/>
        </p:nvSpPr>
        <p:spPr bwMode="auto">
          <a:xfrm>
            <a:off x="2268538" y="5065713"/>
            <a:ext cx="313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400" b="1" i="1"/>
              <a:t>Community  level</a:t>
            </a:r>
            <a:endParaRPr lang="fr-FR" altLang="en-US" sz="2400" b="1" i="1"/>
          </a:p>
        </p:txBody>
      </p:sp>
      <p:pic>
        <p:nvPicPr>
          <p:cNvPr id="43" name="Picture 54" descr="picto homm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74825"/>
            <a:ext cx="327025" cy="8461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 name="Picture 54" descr="picto homme.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916113"/>
            <a:ext cx="312737" cy="812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 name="Picture 54" descr="picto homm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422525"/>
            <a:ext cx="139700" cy="3603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6" name="Picture 54" descr="picto homm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0163" y="2420938"/>
            <a:ext cx="139700" cy="361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 name="Picture 54" descr="picto homm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2563" y="2422525"/>
            <a:ext cx="139700" cy="3603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 name="Picture 54" descr="picto homm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836613"/>
            <a:ext cx="327025" cy="847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 name="Oval 3"/>
          <p:cNvSpPr/>
          <p:nvPr/>
        </p:nvSpPr>
        <p:spPr>
          <a:xfrm>
            <a:off x="5292725" y="1557338"/>
            <a:ext cx="1800225" cy="1655762"/>
          </a:xfrm>
          <a:prstGeom prst="ellipse">
            <a:avLst/>
          </a:prstGeom>
          <a:solidFill>
            <a:srgbClr val="9F3C88">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3"/>
          <p:cNvSpPr/>
          <p:nvPr/>
        </p:nvSpPr>
        <p:spPr>
          <a:xfrm>
            <a:off x="7308850" y="549275"/>
            <a:ext cx="1547813" cy="1439863"/>
          </a:xfrm>
          <a:prstGeom prst="ellipse">
            <a:avLst/>
          </a:prstGeom>
          <a:solidFill>
            <a:srgbClr val="9F3C88">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ZoneTexte 52"/>
          <p:cNvSpPr txBox="1">
            <a:spLocks noChangeArrowheads="1"/>
          </p:cNvSpPr>
          <p:nvPr/>
        </p:nvSpPr>
        <p:spPr bwMode="auto">
          <a:xfrm>
            <a:off x="3071813" y="1700213"/>
            <a:ext cx="250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400" b="1" i="1"/>
              <a:t>Household level</a:t>
            </a:r>
            <a:endParaRPr lang="fr-FR" altLang="en-US" sz="2400" b="1" i="1"/>
          </a:p>
        </p:txBody>
      </p:sp>
      <p:sp>
        <p:nvSpPr>
          <p:cNvPr id="54" name="ZoneTexte 53"/>
          <p:cNvSpPr txBox="1">
            <a:spLocks noChangeArrowheads="1"/>
          </p:cNvSpPr>
          <p:nvPr/>
        </p:nvSpPr>
        <p:spPr bwMode="auto">
          <a:xfrm>
            <a:off x="5219700" y="8366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400" b="1" i="1"/>
              <a:t>Individual  level</a:t>
            </a:r>
            <a:endParaRPr lang="fr-FR" altLang="en-US" sz="2400" b="1" i="1"/>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292600"/>
            <a:ext cx="30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5788" y="5160963"/>
            <a:ext cx="3032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88" y="4437063"/>
            <a:ext cx="3349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913" y="4724400"/>
            <a:ext cx="3349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4805363"/>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ZoneTexte 41"/>
          <p:cNvSpPr txBox="1">
            <a:spLocks noChangeArrowheads="1"/>
          </p:cNvSpPr>
          <p:nvPr/>
        </p:nvSpPr>
        <p:spPr bwMode="auto">
          <a:xfrm>
            <a:off x="4284663" y="4292600"/>
            <a:ext cx="407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400" b="1" i="1"/>
              <a:t>Community/Group  level</a:t>
            </a:r>
            <a:endParaRPr lang="fr-FR" altLang="en-US" sz="2400" b="1" i="1"/>
          </a:p>
        </p:txBody>
      </p:sp>
      <p:pic>
        <p:nvPicPr>
          <p:cNvPr id="59" name="Picture 51" descr="Eglise.png"/>
          <p:cNvPicPr>
            <a:picLocks noChangeAspect="1"/>
          </p:cNvPicPr>
          <p:nvPr/>
        </p:nvPicPr>
        <p:blipFill>
          <a:blip r:embed="rId7" cstate="print">
            <a:duotone>
              <a:prstClr val="black"/>
              <a:srgbClr val="D9C3A5">
                <a:tint val="50000"/>
                <a:satMod val="180000"/>
              </a:srgbClr>
            </a:duotone>
          </a:blip>
          <a:stretch>
            <a:fillRect/>
          </a:stretch>
        </p:blipFill>
        <p:spPr>
          <a:xfrm>
            <a:off x="4458952" y="3284984"/>
            <a:ext cx="704073" cy="696393"/>
          </a:xfrm>
          <a:prstGeom prst="rect">
            <a:avLst/>
          </a:prstGeom>
          <a:solidFill>
            <a:schemeClr val="accent1">
              <a:alpha val="0"/>
            </a:schemeClr>
          </a:solidFill>
          <a:ln>
            <a:noFill/>
          </a:ln>
        </p:spPr>
        <p:style>
          <a:lnRef idx="2">
            <a:schemeClr val="dk1"/>
          </a:lnRef>
          <a:fillRef idx="1">
            <a:schemeClr val="lt1"/>
          </a:fillRef>
          <a:effectRef idx="0">
            <a:schemeClr val="dk1"/>
          </a:effectRef>
          <a:fontRef idx="minor">
            <a:schemeClr val="dk1"/>
          </a:fontRef>
        </p:style>
      </p:pic>
      <p:pic>
        <p:nvPicPr>
          <p:cNvPr id="2052" name="Picture 4" descr="C:\Users\emergency\Boulot\ACAPS\07 - Methodology\02 - Methodology\Information management\OCHA symbols\OCHA symbols\OCHA_Symbols in PNG - August 2010\OCHA_Symbols\OCHA_Symbols_Unbounded\05_General_Infrastructure\Community_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8038" y="278130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emergency\Boulot\ACAPS\07 - Methodology\02 - Methodology\Information management\OCHA symbols\OCHA symbols\OCHA_Symbols in PNG - August 2010\OCHA_Symbols\OCHA_Symbols_Unbounded\03_Affected_Population\Affected_Popul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2038" y="4187825"/>
            <a:ext cx="708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Users\emergency\Boulot\ACAPS\07 - Methodology\02 - Methodology\Information management\OCHA symbols\OCHA symbols\OCHA_Symbols in PNG - August 2010\OCHA_Symbols\OCHA_Symbols_Unbounded\03_Affected_Population\Childr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7513" y="3573463"/>
            <a:ext cx="3063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Users\emergency\Boulot\ACAPS\07 - Methodology\02 - Methodology\Information management\OCHA symbols\OCHA symbols\OCHA_Symbols in PNG - August 2010\OCHA_Symbols\OCHA_Symbols_Unbounded\07_Camp\Temporar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9925" y="3644900"/>
            <a:ext cx="6413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descr="C:\Users\emergency\Boulot\ACAPS\07 - Methodology\02 - Methodology\Information management\OCHA symbols\OCHA symbols\OCHA_Symbols in PNG - August 2010\OCHA_Symbols\OCHA_Symbols_Unbounded\03_Affected_Population\Affected_Popul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0338" y="3644900"/>
            <a:ext cx="5762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Users\emergency\Boulot\ACAPS\07 - Methodology\02 - Methodology\Information management\OCHA symbols\OCHA symbols\OCHA_Symbols in PNG - August 2010\OCHA_Symbols\OCHA_Symbols_Unbounded\06_Health_Facilities\Health_Facitie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4764088"/>
            <a:ext cx="457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5"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1"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5"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checkerboard(across)">
                                      <p:cBhvr>
                                        <p:cTn id="15" dur="500"/>
                                        <p:tgtEl>
                                          <p:spTgt spid="42"/>
                                        </p:tgtEl>
                                      </p:cBhvr>
                                    </p:animEffect>
                                  </p:childTnLst>
                                </p:cTn>
                              </p:par>
                              <p:par>
                                <p:cTn id="16" presetID="5"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500"/>
                                        <p:tgtEl>
                                          <p:spTgt spid="1026"/>
                                        </p:tgtEl>
                                      </p:cBhvr>
                                    </p:animEffect>
                                  </p:childTnLst>
                                </p:cTn>
                              </p:par>
                              <p:par>
                                <p:cTn id="19" presetID="5"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par>
                                <p:cTn id="22" presetID="5"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heckerboard(across)">
                                      <p:cBhvr>
                                        <p:cTn id="24" dur="500"/>
                                        <p:tgtEl>
                                          <p:spTgt spid="41"/>
                                        </p:tgtEl>
                                      </p:cBhvr>
                                    </p:animEffect>
                                  </p:childTnLst>
                                </p:cTn>
                              </p:par>
                              <p:par>
                                <p:cTn id="25" presetID="5" presetClass="entr" presetSubtype="1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heckerboard(across)">
                                      <p:cBhvr>
                                        <p:cTn id="27" dur="500"/>
                                        <p:tgtEl>
                                          <p:spTgt spid="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checkerboard(across)">
                                      <p:cBhvr>
                                        <p:cTn id="54" dur="500"/>
                                        <p:tgtEl>
                                          <p:spTgt spid="53"/>
                                        </p:tgtEl>
                                      </p:cBhvr>
                                    </p:animEffect>
                                  </p:childTnLst>
                                </p:cTn>
                              </p:par>
                              <p:par>
                                <p:cTn id="55" presetID="5" presetClass="entr" presetSubtype="1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checkerboard(across)">
                                      <p:cBhvr>
                                        <p:cTn id="57" dur="500"/>
                                        <p:tgtEl>
                                          <p:spTgt spid="44"/>
                                        </p:tgtEl>
                                      </p:cBhvr>
                                    </p:animEffect>
                                  </p:childTnLst>
                                </p:cTn>
                              </p:par>
                              <p:par>
                                <p:cTn id="58" presetID="5" presetClass="entr" presetSubtype="1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checkerboard(across)">
                                      <p:cBhvr>
                                        <p:cTn id="60" dur="500"/>
                                        <p:tgtEl>
                                          <p:spTgt spid="45"/>
                                        </p:tgtEl>
                                      </p:cBhvr>
                                    </p:animEffect>
                                  </p:childTnLst>
                                </p:cTn>
                              </p:par>
                              <p:par>
                                <p:cTn id="61" presetID="5" presetClass="entr" presetSubtype="1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checkerboard(across)">
                                      <p:cBhvr>
                                        <p:cTn id="63" dur="500"/>
                                        <p:tgtEl>
                                          <p:spTgt spid="46"/>
                                        </p:tgtEl>
                                      </p:cBhvr>
                                    </p:animEffect>
                                  </p:childTnLst>
                                </p:cTn>
                              </p:par>
                              <p:par>
                                <p:cTn id="64" presetID="5" presetClass="entr" presetSubtype="1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checkerboard(across)">
                                      <p:cBhvr>
                                        <p:cTn id="66" dur="500"/>
                                        <p:tgtEl>
                                          <p:spTgt spid="4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checkerboard(across)">
                                      <p:cBhvr>
                                        <p:cTn id="69" dur="500"/>
                                        <p:tgtEl>
                                          <p:spTgt spid="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checkerboard(across)">
                                      <p:cBhvr>
                                        <p:cTn id="74" dur="500"/>
                                        <p:tgtEl>
                                          <p:spTgt spid="49"/>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checkerboard(across)">
                                      <p:cBhvr>
                                        <p:cTn id="77" dur="500"/>
                                        <p:tgtEl>
                                          <p:spTgt spid="52"/>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checkerboard(across)">
                                      <p:cBhvr>
                                        <p:cTn id="80" dur="500"/>
                                        <p:tgtEl>
                                          <p:spTgt spid="5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checkerboard(across)">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0" grpId="0" animBg="1"/>
      <p:bldP spid="52" grpId="0" animBg="1"/>
      <p:bldP spid="53" grpId="0"/>
      <p:bldP spid="54"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3" y="92075"/>
            <a:ext cx="9144000" cy="838200"/>
          </a:xfrm>
        </p:spPr>
        <p:txBody>
          <a:bodyPr>
            <a:normAutofit/>
          </a:bodyPr>
          <a:lstStyle/>
          <a:p>
            <a:pPr>
              <a:defRPr/>
            </a:pPr>
            <a:r>
              <a:rPr lang="en-GB" dirty="0">
                <a:solidFill>
                  <a:schemeClr val="accent4">
                    <a:lumMod val="85000"/>
                    <a:lumOff val="15000"/>
                  </a:schemeClr>
                </a:solidFill>
              </a:rPr>
              <a:t>#3 </a:t>
            </a:r>
            <a:r>
              <a:rPr lang="en-GB" dirty="0" smtClean="0">
                <a:solidFill>
                  <a:schemeClr val="accent4">
                    <a:lumMod val="85000"/>
                    <a:lumOff val="15000"/>
                  </a:schemeClr>
                </a:solidFill>
              </a:rPr>
              <a:t>- Different groups, different needs…</a:t>
            </a:r>
            <a:endParaRPr lang="fr-FR" dirty="0">
              <a:solidFill>
                <a:schemeClr val="accent4">
                  <a:lumMod val="85000"/>
                  <a:lumOff val="15000"/>
                </a:schemeClr>
              </a:solidFill>
            </a:endParaRPr>
          </a:p>
        </p:txBody>
      </p:sp>
      <p:sp>
        <p:nvSpPr>
          <p:cNvPr id="15363" name="Rectangle 4"/>
          <p:cNvSpPr>
            <a:spLocks noChangeArrowheads="1"/>
          </p:cNvSpPr>
          <p:nvPr/>
        </p:nvSpPr>
        <p:spPr bwMode="auto">
          <a:xfrm>
            <a:off x="0" y="5730875"/>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1600"/>
              <a:t>Adapted from the guidelines on the humanitarian profile Common Operational Dataset, June 2011</a:t>
            </a:r>
            <a:endParaRPr lang="fr-FR" altLang="en-US" sz="160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20000" t="29333" r="18889" b="16444"/>
          <a:stretch>
            <a:fillRect/>
          </a:stretch>
        </p:blipFill>
        <p:spPr bwMode="auto">
          <a:xfrm>
            <a:off x="500063" y="908050"/>
            <a:ext cx="828040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flipV="1">
            <a:off x="1403350" y="908050"/>
            <a:ext cx="7345363" cy="4537075"/>
          </a:xfrm>
          <a:prstGeom prst="straightConnector1">
            <a:avLst/>
          </a:prstGeom>
          <a:ln w="31750">
            <a:solidFill>
              <a:srgbClr val="9F3C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87450" y="1341438"/>
            <a:ext cx="0" cy="4679950"/>
          </a:xfrm>
          <a:prstGeom prst="straightConnector1">
            <a:avLst/>
          </a:prstGeom>
          <a:ln w="88900">
            <a:solidFill>
              <a:srgbClr val="9F3C88"/>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268538" y="3716338"/>
            <a:ext cx="3743325" cy="46196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Key Informants interviews</a:t>
            </a:r>
            <a:endParaRPr lang="en-US" altLang="en-US"/>
          </a:p>
        </p:txBody>
      </p:sp>
      <p:sp>
        <p:nvSpPr>
          <p:cNvPr id="12" name="TextBox 11"/>
          <p:cNvSpPr txBox="1">
            <a:spLocks noChangeArrowheads="1"/>
          </p:cNvSpPr>
          <p:nvPr/>
        </p:nvSpPr>
        <p:spPr bwMode="auto">
          <a:xfrm>
            <a:off x="3878263" y="2946400"/>
            <a:ext cx="4203700" cy="4619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Focus Groups discussions</a:t>
            </a:r>
          </a:p>
        </p:txBody>
      </p:sp>
      <p:sp>
        <p:nvSpPr>
          <p:cNvPr id="13" name="TextBox 12"/>
          <p:cNvSpPr txBox="1">
            <a:spLocks noChangeArrowheads="1"/>
          </p:cNvSpPr>
          <p:nvPr/>
        </p:nvSpPr>
        <p:spPr bwMode="auto">
          <a:xfrm>
            <a:off x="5278438" y="2117725"/>
            <a:ext cx="2803525" cy="4619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Households Survey</a:t>
            </a:r>
          </a:p>
        </p:txBody>
      </p:sp>
      <p:sp>
        <p:nvSpPr>
          <p:cNvPr id="16391" name="TextBox 16"/>
          <p:cNvSpPr txBox="1">
            <a:spLocks noChangeArrowheads="1"/>
          </p:cNvSpPr>
          <p:nvPr/>
        </p:nvSpPr>
        <p:spPr bwMode="auto">
          <a:xfrm>
            <a:off x="4252913" y="6176963"/>
            <a:ext cx="2597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a:t>Time and Cost</a:t>
            </a:r>
          </a:p>
        </p:txBody>
      </p:sp>
      <p:sp>
        <p:nvSpPr>
          <p:cNvPr id="18" name="TextBox 17"/>
          <p:cNvSpPr txBox="1"/>
          <p:nvPr/>
        </p:nvSpPr>
        <p:spPr>
          <a:xfrm>
            <a:off x="323528" y="1378286"/>
            <a:ext cx="677108" cy="4643002"/>
          </a:xfrm>
          <a:prstGeom prst="rect">
            <a:avLst/>
          </a:prstGeom>
          <a:noFill/>
        </p:spPr>
        <p:txBody>
          <a:bodyPr vert="vert270" wrap="none">
            <a:spAutoFit/>
          </a:bodyPr>
          <a:lstStyle/>
          <a:p>
            <a:pPr>
              <a:defRPr/>
            </a:pPr>
            <a:r>
              <a:rPr lang="en-US" sz="3200" b="1" dirty="0">
                <a:latin typeface="Arial" charset="0"/>
              </a:rPr>
              <a:t>Participatory focused tools</a:t>
            </a:r>
            <a:endParaRPr lang="en-US" sz="3200" b="1" dirty="0">
              <a:latin typeface="Arial" charset="0"/>
            </a:endParaRPr>
          </a:p>
        </p:txBody>
      </p:sp>
      <p:sp>
        <p:nvSpPr>
          <p:cNvPr id="16393" name="Title 13"/>
          <p:cNvSpPr>
            <a:spLocks noGrp="1"/>
          </p:cNvSpPr>
          <p:nvPr>
            <p:ph type="title"/>
          </p:nvPr>
        </p:nvSpPr>
        <p:spPr>
          <a:xfrm>
            <a:off x="1331913" y="419100"/>
            <a:ext cx="8316912" cy="979488"/>
          </a:xfrm>
        </p:spPr>
        <p:txBody>
          <a:bodyPr/>
          <a:lstStyle/>
          <a:p>
            <a:r>
              <a:rPr lang="en-US" altLang="en-US" sz="4000" smtClean="0"/>
              <a:t>#4 – Credibility</a:t>
            </a:r>
          </a:p>
        </p:txBody>
      </p:sp>
      <p:sp>
        <p:nvSpPr>
          <p:cNvPr id="10" name="TextBox 9"/>
          <p:cNvSpPr txBox="1">
            <a:spLocks noChangeArrowheads="1"/>
          </p:cNvSpPr>
          <p:nvPr/>
        </p:nvSpPr>
        <p:spPr bwMode="auto">
          <a:xfrm>
            <a:off x="1763713" y="4508500"/>
            <a:ext cx="2606675" cy="4619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Direct observations</a:t>
            </a:r>
          </a:p>
        </p:txBody>
      </p:sp>
      <p:sp>
        <p:nvSpPr>
          <p:cNvPr id="19" name="Rectangle 18"/>
          <p:cNvSpPr/>
          <p:nvPr/>
        </p:nvSpPr>
        <p:spPr>
          <a:xfrm>
            <a:off x="1187450" y="5589588"/>
            <a:ext cx="4032250" cy="431800"/>
          </a:xfrm>
          <a:prstGeom prst="rect">
            <a:avLst/>
          </a:prstGeom>
          <a:solidFill>
            <a:srgbClr val="9F3C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Rapid assessment</a:t>
            </a:r>
            <a:endParaRPr lang="en-US" sz="2000" b="1" dirty="0">
              <a:solidFill>
                <a:schemeClr val="tx1"/>
              </a:solidFill>
            </a:endParaRPr>
          </a:p>
        </p:txBody>
      </p:sp>
      <p:sp>
        <p:nvSpPr>
          <p:cNvPr id="20" name="Right Arrow 25"/>
          <p:cNvSpPr/>
          <p:nvPr/>
        </p:nvSpPr>
        <p:spPr>
          <a:xfrm>
            <a:off x="5219700" y="5373688"/>
            <a:ext cx="3673475" cy="863600"/>
          </a:xfrm>
          <a:prstGeom prst="rightArrow">
            <a:avLst/>
          </a:prstGeom>
          <a:solidFill>
            <a:srgbClr val="9F3C8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 depth assessment</a:t>
            </a:r>
            <a:endParaRPr lang="en-US" sz="2000" b="1" dirty="0">
              <a:solidFill>
                <a:schemeClr val="tx1"/>
              </a:solidFill>
            </a:endParaRPr>
          </a:p>
        </p:txBody>
      </p:sp>
      <p:sp>
        <p:nvSpPr>
          <p:cNvPr id="22" name="TextBox 12"/>
          <p:cNvSpPr txBox="1">
            <a:spLocks noChangeArrowheads="1"/>
          </p:cNvSpPr>
          <p:nvPr/>
        </p:nvSpPr>
        <p:spPr bwMode="auto">
          <a:xfrm>
            <a:off x="6011863" y="1470025"/>
            <a:ext cx="2695575" cy="4619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Individuals Survey</a:t>
            </a:r>
          </a:p>
        </p:txBody>
      </p:sp>
      <p:sp>
        <p:nvSpPr>
          <p:cNvPr id="21" name="Oval 3"/>
          <p:cNvSpPr/>
          <p:nvPr/>
        </p:nvSpPr>
        <p:spPr>
          <a:xfrm>
            <a:off x="1042988" y="3573463"/>
            <a:ext cx="6049962" cy="2376487"/>
          </a:xfrm>
          <a:prstGeom prst="ellipse">
            <a:avLst/>
          </a:prstGeom>
          <a:solidFill>
            <a:srgbClr val="9F3C88">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3"/>
          <p:cNvSpPr/>
          <p:nvPr/>
        </p:nvSpPr>
        <p:spPr>
          <a:xfrm>
            <a:off x="3205163" y="1206500"/>
            <a:ext cx="6227762" cy="2447925"/>
          </a:xfrm>
          <a:prstGeom prst="ellipse">
            <a:avLst/>
          </a:prstGeom>
          <a:solidFill>
            <a:srgbClr val="9F3C88">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9"/>
          <p:cNvSpPr txBox="1">
            <a:spLocks noChangeArrowheads="1"/>
          </p:cNvSpPr>
          <p:nvPr/>
        </p:nvSpPr>
        <p:spPr bwMode="auto">
          <a:xfrm>
            <a:off x="1331913" y="5084763"/>
            <a:ext cx="3016250" cy="46196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Secondary data review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22" grpId="0" animBg="1"/>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flipV="1">
            <a:off x="1403350" y="908050"/>
            <a:ext cx="7345363" cy="4537075"/>
          </a:xfrm>
          <a:prstGeom prst="straightConnector1">
            <a:avLst/>
          </a:prstGeom>
          <a:ln w="31750">
            <a:solidFill>
              <a:srgbClr val="9F3C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87450" y="1341438"/>
            <a:ext cx="0" cy="4679950"/>
          </a:xfrm>
          <a:prstGeom prst="straightConnector1">
            <a:avLst/>
          </a:prstGeom>
          <a:ln w="88900">
            <a:solidFill>
              <a:srgbClr val="9F3C88"/>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5219700" y="1844675"/>
            <a:ext cx="331311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Representative sampling</a:t>
            </a:r>
          </a:p>
        </p:txBody>
      </p:sp>
      <p:sp>
        <p:nvSpPr>
          <p:cNvPr id="17413" name="TextBox 16"/>
          <p:cNvSpPr txBox="1">
            <a:spLocks noChangeArrowheads="1"/>
          </p:cNvSpPr>
          <p:nvPr/>
        </p:nvSpPr>
        <p:spPr bwMode="auto">
          <a:xfrm>
            <a:off x="4252913" y="6176963"/>
            <a:ext cx="2597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a:t>Time and Cost</a:t>
            </a:r>
          </a:p>
        </p:txBody>
      </p:sp>
      <p:sp>
        <p:nvSpPr>
          <p:cNvPr id="18" name="TextBox 17"/>
          <p:cNvSpPr txBox="1"/>
          <p:nvPr/>
        </p:nvSpPr>
        <p:spPr>
          <a:xfrm>
            <a:off x="323528" y="2911334"/>
            <a:ext cx="677108" cy="3109954"/>
          </a:xfrm>
          <a:prstGeom prst="rect">
            <a:avLst/>
          </a:prstGeom>
          <a:noFill/>
        </p:spPr>
        <p:txBody>
          <a:bodyPr vert="vert270" wrap="none">
            <a:spAutoFit/>
          </a:bodyPr>
          <a:lstStyle/>
          <a:p>
            <a:pPr>
              <a:defRPr/>
            </a:pPr>
            <a:r>
              <a:rPr lang="en-US" sz="3200" b="1" dirty="0">
                <a:latin typeface="Arial" charset="0"/>
              </a:rPr>
              <a:t>“</a:t>
            </a:r>
            <a:r>
              <a:rPr lang="en-US" sz="3200" b="1" dirty="0" err="1">
                <a:latin typeface="Arial" charset="0"/>
              </a:rPr>
              <a:t>Generalizability</a:t>
            </a:r>
            <a:r>
              <a:rPr lang="en-US" sz="3200" b="1" dirty="0">
                <a:latin typeface="Arial" charset="0"/>
              </a:rPr>
              <a:t>”</a:t>
            </a:r>
            <a:endParaRPr lang="en-US" sz="3200" b="1" dirty="0">
              <a:latin typeface="Arial" charset="0"/>
            </a:endParaRPr>
          </a:p>
        </p:txBody>
      </p:sp>
      <p:sp>
        <p:nvSpPr>
          <p:cNvPr id="17415" name="Title 13"/>
          <p:cNvSpPr>
            <a:spLocks noGrp="1"/>
          </p:cNvSpPr>
          <p:nvPr>
            <p:ph type="title"/>
          </p:nvPr>
        </p:nvSpPr>
        <p:spPr>
          <a:xfrm>
            <a:off x="0" y="504825"/>
            <a:ext cx="9144000" cy="979488"/>
          </a:xfrm>
        </p:spPr>
        <p:txBody>
          <a:bodyPr/>
          <a:lstStyle/>
          <a:p>
            <a:r>
              <a:rPr lang="en-US" altLang="en-US" sz="4000" smtClean="0"/>
              <a:t>#5 – Transparency</a:t>
            </a:r>
          </a:p>
        </p:txBody>
      </p:sp>
      <p:sp>
        <p:nvSpPr>
          <p:cNvPr id="10" name="TextBox 9"/>
          <p:cNvSpPr txBox="1">
            <a:spLocks noChangeArrowheads="1"/>
          </p:cNvSpPr>
          <p:nvPr/>
        </p:nvSpPr>
        <p:spPr bwMode="auto">
          <a:xfrm>
            <a:off x="2771775" y="2924175"/>
            <a:ext cx="26638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Purposive sampling</a:t>
            </a:r>
          </a:p>
        </p:txBody>
      </p:sp>
      <p:sp>
        <p:nvSpPr>
          <p:cNvPr id="19" name="Rectangle 18"/>
          <p:cNvSpPr/>
          <p:nvPr/>
        </p:nvSpPr>
        <p:spPr>
          <a:xfrm>
            <a:off x="1187450" y="5589588"/>
            <a:ext cx="4032250" cy="431800"/>
          </a:xfrm>
          <a:prstGeom prst="rect">
            <a:avLst/>
          </a:prstGeom>
          <a:solidFill>
            <a:srgbClr val="9F3C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Rapid assessment</a:t>
            </a:r>
            <a:endParaRPr lang="en-US" sz="2000" b="1" dirty="0">
              <a:solidFill>
                <a:schemeClr val="tx1"/>
              </a:solidFill>
            </a:endParaRPr>
          </a:p>
        </p:txBody>
      </p:sp>
      <p:sp>
        <p:nvSpPr>
          <p:cNvPr id="20" name="Right Arrow 25"/>
          <p:cNvSpPr/>
          <p:nvPr/>
        </p:nvSpPr>
        <p:spPr>
          <a:xfrm>
            <a:off x="5219700" y="5373688"/>
            <a:ext cx="3673475" cy="863600"/>
          </a:xfrm>
          <a:prstGeom prst="rightArrow">
            <a:avLst/>
          </a:prstGeom>
          <a:solidFill>
            <a:srgbClr val="9F3C8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 depth assessment</a:t>
            </a:r>
            <a:endParaRPr lang="en-US" sz="2000" b="1" dirty="0">
              <a:solidFill>
                <a:schemeClr val="tx1"/>
              </a:solidFill>
            </a:endParaRPr>
          </a:p>
        </p:txBody>
      </p:sp>
      <p:sp>
        <p:nvSpPr>
          <p:cNvPr id="21" name="TextBox 9"/>
          <p:cNvSpPr txBox="1">
            <a:spLocks noChangeArrowheads="1"/>
          </p:cNvSpPr>
          <p:nvPr/>
        </p:nvSpPr>
        <p:spPr bwMode="auto">
          <a:xfrm>
            <a:off x="1258888" y="4868863"/>
            <a:ext cx="309721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Convenience sampling</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l="75600" t="3360" b="24493"/>
          <a:stretch>
            <a:fillRect/>
          </a:stretch>
        </p:blipFill>
        <p:spPr bwMode="auto">
          <a:xfrm>
            <a:off x="7680325" y="0"/>
            <a:ext cx="14636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l="49199" r="24400" b="26080"/>
          <a:stretch>
            <a:fillRect/>
          </a:stretch>
        </p:blipFill>
        <p:spPr bwMode="auto">
          <a:xfrm>
            <a:off x="5724525" y="335756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24001" r="49600" b="26666"/>
          <a:stretch>
            <a:fillRect/>
          </a:stretch>
        </p:blipFill>
        <p:spPr bwMode="auto">
          <a:xfrm>
            <a:off x="2627313" y="3429000"/>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r="74989" b="26080"/>
          <a:stretch>
            <a:fillRect/>
          </a:stretch>
        </p:blipFill>
        <p:spPr bwMode="auto">
          <a:xfrm>
            <a:off x="7643813" y="2492375"/>
            <a:ext cx="15001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Multiplier 24"/>
          <p:cNvSpPr/>
          <p:nvPr/>
        </p:nvSpPr>
        <p:spPr>
          <a:xfrm>
            <a:off x="5580063" y="3500438"/>
            <a:ext cx="1871662" cy="15128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Multiplier 25"/>
          <p:cNvSpPr/>
          <p:nvPr/>
        </p:nvSpPr>
        <p:spPr>
          <a:xfrm>
            <a:off x="7451725" y="2492375"/>
            <a:ext cx="1873250" cy="151288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par>
                                <p:cTn id="23" presetID="5"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heckerboard(across)">
                                      <p:cBhvr>
                                        <p:cTn id="30" dur="500"/>
                                        <p:tgtEl>
                                          <p:spTgt spid="23"/>
                                        </p:tgtEl>
                                      </p:cBhvr>
                                    </p:animEffect>
                                  </p:childTnLst>
                                </p:cTn>
                              </p:par>
                              <p:par>
                                <p:cTn id="31" presetID="5"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heckerboard(across)">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checkerboard(across)">
                                      <p:cBhvr>
                                        <p:cTn id="38" dur="500"/>
                                        <p:tgtEl>
                                          <p:spTgt spid="26"/>
                                        </p:tgtEl>
                                      </p:cBhvr>
                                    </p:animEffect>
                                  </p:childTnLst>
                                </p:cTn>
                              </p:par>
                              <p:par>
                                <p:cTn id="39" presetID="5"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checkerboard(across)">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1187450" y="1196975"/>
            <a:ext cx="0" cy="4824413"/>
          </a:xfrm>
          <a:prstGeom prst="straightConnector1">
            <a:avLst/>
          </a:prstGeom>
          <a:ln w="88900">
            <a:solidFill>
              <a:srgbClr val="9F3C88"/>
            </a:solidFill>
            <a:tailEnd type="arrow"/>
          </a:ln>
        </p:spPr>
        <p:style>
          <a:lnRef idx="1">
            <a:schemeClr val="accent1"/>
          </a:lnRef>
          <a:fillRef idx="0">
            <a:schemeClr val="accent1"/>
          </a:fillRef>
          <a:effectRef idx="0">
            <a:schemeClr val="accent1"/>
          </a:effectRef>
          <a:fontRef idx="minor">
            <a:schemeClr val="tx1"/>
          </a:fontRef>
        </p:style>
      </p:cxnSp>
      <p:sp>
        <p:nvSpPr>
          <p:cNvPr id="18435" name="TextBox 16"/>
          <p:cNvSpPr txBox="1">
            <a:spLocks noChangeArrowheads="1"/>
          </p:cNvSpPr>
          <p:nvPr/>
        </p:nvSpPr>
        <p:spPr bwMode="auto">
          <a:xfrm>
            <a:off x="4284663" y="6176963"/>
            <a:ext cx="2597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a:t>Time and Cost</a:t>
            </a:r>
          </a:p>
        </p:txBody>
      </p:sp>
      <p:sp>
        <p:nvSpPr>
          <p:cNvPr id="18" name="TextBox 17"/>
          <p:cNvSpPr txBox="1"/>
          <p:nvPr/>
        </p:nvSpPr>
        <p:spPr>
          <a:xfrm>
            <a:off x="323528" y="2061678"/>
            <a:ext cx="677108" cy="3959610"/>
          </a:xfrm>
          <a:prstGeom prst="rect">
            <a:avLst/>
          </a:prstGeom>
          <a:noFill/>
        </p:spPr>
        <p:txBody>
          <a:bodyPr vert="vert270" wrap="none">
            <a:spAutoFit/>
          </a:bodyPr>
          <a:lstStyle/>
          <a:p>
            <a:pPr>
              <a:defRPr/>
            </a:pPr>
            <a:r>
              <a:rPr lang="en-US" sz="3200" b="1" dirty="0">
                <a:latin typeface="Arial" charset="0"/>
              </a:rPr>
              <a:t>Volume of information</a:t>
            </a:r>
            <a:endParaRPr lang="en-US" sz="3200" b="1" dirty="0">
              <a:latin typeface="Arial" charset="0"/>
            </a:endParaRPr>
          </a:p>
        </p:txBody>
      </p:sp>
      <p:sp>
        <p:nvSpPr>
          <p:cNvPr id="14" name="Title 13"/>
          <p:cNvSpPr>
            <a:spLocks noGrp="1"/>
          </p:cNvSpPr>
          <p:nvPr>
            <p:ph type="title"/>
          </p:nvPr>
        </p:nvSpPr>
        <p:spPr>
          <a:xfrm>
            <a:off x="0" y="541338"/>
            <a:ext cx="8963025" cy="763587"/>
          </a:xfrm>
        </p:spPr>
        <p:txBody>
          <a:bodyPr>
            <a:noAutofit/>
          </a:bodyPr>
          <a:lstStyle/>
          <a:p>
            <a:pPr>
              <a:defRPr/>
            </a:pPr>
            <a:r>
              <a:rPr lang="en-US" sz="4000" spc="-150" dirty="0" smtClean="0"/>
              <a:t>#6 – Continuity</a:t>
            </a:r>
            <a:endParaRPr lang="en-US" sz="4000" spc="-150" dirty="0"/>
          </a:p>
        </p:txBody>
      </p:sp>
      <p:sp>
        <p:nvSpPr>
          <p:cNvPr id="19" name="Rectangle 18"/>
          <p:cNvSpPr/>
          <p:nvPr/>
        </p:nvSpPr>
        <p:spPr>
          <a:xfrm>
            <a:off x="1258888" y="5589588"/>
            <a:ext cx="3960812" cy="431800"/>
          </a:xfrm>
          <a:prstGeom prst="rect">
            <a:avLst/>
          </a:prstGeom>
          <a:solidFill>
            <a:srgbClr val="9F3C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Rapid assessment</a:t>
            </a:r>
            <a:endParaRPr lang="en-US" sz="2000" b="1" dirty="0">
              <a:solidFill>
                <a:schemeClr val="tx1"/>
              </a:solidFill>
            </a:endParaRPr>
          </a:p>
        </p:txBody>
      </p:sp>
      <p:sp>
        <p:nvSpPr>
          <p:cNvPr id="20" name="Right Arrow 25"/>
          <p:cNvSpPr/>
          <p:nvPr/>
        </p:nvSpPr>
        <p:spPr>
          <a:xfrm>
            <a:off x="5219700" y="5373688"/>
            <a:ext cx="3673475" cy="863600"/>
          </a:xfrm>
          <a:prstGeom prst="rightArrow">
            <a:avLst/>
          </a:prstGeom>
          <a:solidFill>
            <a:srgbClr val="9F3C8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 depth assessment</a:t>
            </a:r>
            <a:endParaRPr lang="en-US" sz="2000" b="1" dirty="0">
              <a:solidFill>
                <a:schemeClr val="tx1"/>
              </a:solidFill>
            </a:endParaRPr>
          </a:p>
        </p:txBody>
      </p:sp>
      <p:sp>
        <p:nvSpPr>
          <p:cNvPr id="25" name="Forme libre 24"/>
          <p:cNvSpPr/>
          <p:nvPr/>
        </p:nvSpPr>
        <p:spPr>
          <a:xfrm>
            <a:off x="1258888" y="908050"/>
            <a:ext cx="7885112" cy="4681538"/>
          </a:xfrm>
          <a:custGeom>
            <a:avLst/>
            <a:gdLst>
              <a:gd name="connsiteX0" fmla="*/ 58994 w 7875639"/>
              <a:gd name="connsiteY0" fmla="*/ 1961535 h 2138516"/>
              <a:gd name="connsiteX1" fmla="*/ 58994 w 7875639"/>
              <a:gd name="connsiteY1" fmla="*/ 1961535 h 2138516"/>
              <a:gd name="connsiteX2" fmla="*/ 929149 w 7875639"/>
              <a:gd name="connsiteY2" fmla="*/ 1858297 h 2138516"/>
              <a:gd name="connsiteX3" fmla="*/ 3967316 w 7875639"/>
              <a:gd name="connsiteY3" fmla="*/ 1238864 h 2138516"/>
              <a:gd name="connsiteX4" fmla="*/ 7860891 w 7875639"/>
              <a:gd name="connsiteY4" fmla="*/ 0 h 2138516"/>
              <a:gd name="connsiteX5" fmla="*/ 7875639 w 7875639"/>
              <a:gd name="connsiteY5" fmla="*/ 2123768 h 2138516"/>
              <a:gd name="connsiteX6" fmla="*/ 0 w 7875639"/>
              <a:gd name="connsiteY6" fmla="*/ 2138516 h 2138516"/>
              <a:gd name="connsiteX7" fmla="*/ 0 w 7875639"/>
              <a:gd name="connsiteY7" fmla="*/ 1961535 h 213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5639" h="2138516">
                <a:moveTo>
                  <a:pt x="58994" y="1961535"/>
                </a:moveTo>
                <a:lnTo>
                  <a:pt x="58994" y="1961535"/>
                </a:lnTo>
                <a:lnTo>
                  <a:pt x="929149" y="1858297"/>
                </a:lnTo>
                <a:lnTo>
                  <a:pt x="3967316" y="1238864"/>
                </a:lnTo>
                <a:lnTo>
                  <a:pt x="7860891" y="0"/>
                </a:lnTo>
                <a:lnTo>
                  <a:pt x="7875639" y="2123768"/>
                </a:lnTo>
                <a:lnTo>
                  <a:pt x="0" y="2138516"/>
                </a:lnTo>
                <a:lnTo>
                  <a:pt x="0" y="1961535"/>
                </a:lnTo>
              </a:path>
            </a:pathLst>
          </a:custGeom>
          <a:solidFill>
            <a:schemeClr val="accent1">
              <a:alpha val="68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9" name="Connecteur droit 28"/>
          <p:cNvCxnSpPr/>
          <p:nvPr/>
        </p:nvCxnSpPr>
        <p:spPr>
          <a:xfrm>
            <a:off x="5219700" y="3357563"/>
            <a:ext cx="0" cy="222885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8459788" y="1268413"/>
            <a:ext cx="0" cy="43180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195513" y="4581525"/>
            <a:ext cx="0" cy="10048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Bulle ronde 44"/>
          <p:cNvSpPr/>
          <p:nvPr/>
        </p:nvSpPr>
        <p:spPr>
          <a:xfrm>
            <a:off x="1403350" y="5157788"/>
            <a:ext cx="647700" cy="358775"/>
          </a:xfrm>
          <a:prstGeom prst="wedgeEllipseCallout">
            <a:avLst>
              <a:gd name="adj1" fmla="val 113151"/>
              <a:gd name="adj2" fmla="val -5478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Bulle ronde 45"/>
          <p:cNvSpPr/>
          <p:nvPr/>
        </p:nvSpPr>
        <p:spPr>
          <a:xfrm>
            <a:off x="3492500" y="4797425"/>
            <a:ext cx="647700" cy="360363"/>
          </a:xfrm>
          <a:prstGeom prst="wedgeEllipseCallout">
            <a:avLst>
              <a:gd name="adj1" fmla="val -39323"/>
              <a:gd name="adj2" fmla="val -42496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Bulle ronde 46"/>
          <p:cNvSpPr/>
          <p:nvPr/>
        </p:nvSpPr>
        <p:spPr>
          <a:xfrm>
            <a:off x="6300788" y="4437063"/>
            <a:ext cx="647700" cy="360362"/>
          </a:xfrm>
          <a:prstGeom prst="wedgeEllipseCallout">
            <a:avLst>
              <a:gd name="adj1" fmla="val -205451"/>
              <a:gd name="adj2" fmla="val -36761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Bulle ronde 50"/>
          <p:cNvSpPr/>
          <p:nvPr/>
        </p:nvSpPr>
        <p:spPr>
          <a:xfrm>
            <a:off x="8496300" y="3644900"/>
            <a:ext cx="647700" cy="360363"/>
          </a:xfrm>
          <a:prstGeom prst="wedgeEllipseCallout">
            <a:avLst>
              <a:gd name="adj1" fmla="val -307859"/>
              <a:gd name="adj2" fmla="val -49460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22" name="Graphique 21"/>
          <p:cNvGraphicFramePr/>
          <p:nvPr/>
        </p:nvGraphicFramePr>
        <p:xfrm>
          <a:off x="1727684" y="1124745"/>
          <a:ext cx="4817070" cy="19789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heckerboard(across)">
                                      <p:cBhvr>
                                        <p:cTn id="12" dur="500"/>
                                        <p:tgtEl>
                                          <p:spTgt spid="5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checkerboard(across)">
                                      <p:cBhvr>
                                        <p:cTn id="18" dur="500"/>
                                        <p:tgtEl>
                                          <p:spTgt spid="4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checkerboard(across)">
                                      <p:cBhvr>
                                        <p:cTn id="21" dur="500"/>
                                        <p:tgtEl>
                                          <p:spTgt spid="45"/>
                                        </p:tgtEl>
                                      </p:cBhvr>
                                    </p:animEffec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Session Summary</a:t>
            </a:r>
          </a:p>
        </p:txBody>
      </p:sp>
      <p:sp>
        <p:nvSpPr>
          <p:cNvPr id="3" name="Content Placeholder 2"/>
          <p:cNvSpPr>
            <a:spLocks noGrp="1"/>
          </p:cNvSpPr>
          <p:nvPr>
            <p:ph idx="1"/>
          </p:nvPr>
        </p:nvSpPr>
        <p:spPr>
          <a:xfrm>
            <a:off x="250825" y="1600200"/>
            <a:ext cx="8569325" cy="4525963"/>
          </a:xfrm>
        </p:spPr>
        <p:txBody>
          <a:bodyPr/>
          <a:lstStyle/>
          <a:p>
            <a:pPr>
              <a:buFontTx/>
              <a:buChar char="•"/>
            </a:pPr>
            <a:r>
              <a:rPr lang="en-GB" altLang="en-US" smtClean="0"/>
              <a:t>6 criteria to consider when planning assessments: Relevance, Timeliness, Coverage, Validity, Transparency, Continuity</a:t>
            </a:r>
          </a:p>
          <a:p>
            <a:pPr>
              <a:buFontTx/>
              <a:buChar char="•"/>
            </a:pPr>
            <a:r>
              <a:rPr lang="en-GB" altLang="en-US" smtClean="0"/>
              <a:t>Logistics, budget and accessibility will also influence your choices of methodology and sampling</a:t>
            </a:r>
          </a:p>
          <a:p>
            <a:pPr>
              <a:buFontTx/>
              <a:buChar char="•"/>
            </a:pPr>
            <a:r>
              <a:rPr lang="en-GB" altLang="en-US" smtClean="0"/>
              <a:t>Key question is what do you need to know for what reason?</a:t>
            </a:r>
          </a:p>
          <a:p>
            <a:endParaRPr lang="en-GB" altLang="en-US" smtClean="0"/>
          </a:p>
          <a:p>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ttp://t2.gstatic.com/images?q=tbn:ANd9GcQ2kgMTXOg33aSn0_dVBZgmnhXARTfvLFduCxxvyL5Fjnf0oyVq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2451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388" y="908050"/>
            <a:ext cx="7777162" cy="720725"/>
          </a:xfrm>
        </p:spPr>
        <p:txBody>
          <a:bodyPr/>
          <a:lstStyle/>
          <a:p>
            <a:r>
              <a:rPr lang="en-GB" altLang="en-US" smtClean="0"/>
              <a:t>Session Objectives</a:t>
            </a:r>
          </a:p>
        </p:txBody>
      </p:sp>
      <p:sp>
        <p:nvSpPr>
          <p:cNvPr id="3075" name="Content Placeholder 2"/>
          <p:cNvSpPr>
            <a:spLocks noGrp="1"/>
          </p:cNvSpPr>
          <p:nvPr>
            <p:ph idx="1"/>
          </p:nvPr>
        </p:nvSpPr>
        <p:spPr>
          <a:xfrm>
            <a:off x="323850" y="1844675"/>
            <a:ext cx="7777163" cy="3889375"/>
          </a:xfrm>
        </p:spPr>
        <p:txBody>
          <a:bodyPr/>
          <a:lstStyle/>
          <a:p>
            <a:pPr>
              <a:spcAft>
                <a:spcPts val="600"/>
              </a:spcAft>
              <a:buFont typeface="Wingdings" pitchFamily="2" charset="2"/>
              <a:buChar char="ü"/>
            </a:pPr>
            <a:r>
              <a:rPr lang="en-GB" altLang="en-US" sz="2800" smtClean="0"/>
              <a:t>Understand criteria for successful assessments</a:t>
            </a:r>
          </a:p>
          <a:p>
            <a:pPr>
              <a:spcAft>
                <a:spcPts val="600"/>
              </a:spcAft>
              <a:buFont typeface="Wingdings" pitchFamily="2" charset="2"/>
              <a:buChar char="ü"/>
            </a:pPr>
            <a:r>
              <a:rPr lang="en-GB" altLang="en-US" sz="2800" smtClean="0"/>
              <a:t>Ask yourself key questions when designing and planning for assessments</a:t>
            </a:r>
          </a:p>
          <a:p>
            <a:pPr>
              <a:spcAft>
                <a:spcPts val="600"/>
              </a:spcAft>
              <a:buFont typeface="Wingdings" pitchFamily="2" charset="2"/>
              <a:buChar char="ü"/>
            </a:pPr>
            <a:r>
              <a:rPr lang="en-GB" altLang="en-US" sz="2800" smtClean="0"/>
              <a:t>Understand how to use a step by step approach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450850" y="2924175"/>
            <a:ext cx="8658225" cy="576263"/>
          </a:xfrm>
          <a:prstGeom prst="chevron">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099" name="Title 1"/>
          <p:cNvSpPr>
            <a:spLocks noGrp="1"/>
          </p:cNvSpPr>
          <p:nvPr>
            <p:ph type="title"/>
          </p:nvPr>
        </p:nvSpPr>
        <p:spPr/>
        <p:txBody>
          <a:bodyPr/>
          <a:lstStyle/>
          <a:p>
            <a:r>
              <a:rPr lang="en-GB" altLang="en-US" smtClean="0"/>
              <a:t>Rapid Onset Timeline</a:t>
            </a:r>
          </a:p>
        </p:txBody>
      </p:sp>
      <p:sp>
        <p:nvSpPr>
          <p:cNvPr id="4100" name="TextBox 3"/>
          <p:cNvSpPr txBox="1">
            <a:spLocks noChangeArrowheads="1"/>
          </p:cNvSpPr>
          <p:nvPr/>
        </p:nvSpPr>
        <p:spPr bwMode="auto">
          <a:xfrm>
            <a:off x="963613" y="2144713"/>
            <a:ext cx="102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72 Hours</a:t>
            </a:r>
          </a:p>
        </p:txBody>
      </p:sp>
      <p:sp>
        <p:nvSpPr>
          <p:cNvPr id="4101" name="TextBox 4"/>
          <p:cNvSpPr txBox="1">
            <a:spLocks noChangeArrowheads="1"/>
          </p:cNvSpPr>
          <p:nvPr/>
        </p:nvSpPr>
        <p:spPr bwMode="auto">
          <a:xfrm>
            <a:off x="2309813" y="2141538"/>
            <a:ext cx="126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End week 1</a:t>
            </a:r>
          </a:p>
        </p:txBody>
      </p:sp>
      <p:sp>
        <p:nvSpPr>
          <p:cNvPr id="4102" name="TextBox 5"/>
          <p:cNvSpPr txBox="1">
            <a:spLocks noChangeArrowheads="1"/>
          </p:cNvSpPr>
          <p:nvPr/>
        </p:nvSpPr>
        <p:spPr bwMode="auto">
          <a:xfrm>
            <a:off x="3676650" y="2128838"/>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End week 2</a:t>
            </a:r>
          </a:p>
        </p:txBody>
      </p:sp>
      <p:sp>
        <p:nvSpPr>
          <p:cNvPr id="4103" name="TextBox 6"/>
          <p:cNvSpPr txBox="1">
            <a:spLocks noChangeArrowheads="1"/>
          </p:cNvSpPr>
          <p:nvPr/>
        </p:nvSpPr>
        <p:spPr bwMode="auto">
          <a:xfrm>
            <a:off x="4916488" y="214471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End week 3</a:t>
            </a:r>
          </a:p>
        </p:txBody>
      </p:sp>
      <p:sp>
        <p:nvSpPr>
          <p:cNvPr id="4104" name="TextBox 7"/>
          <p:cNvSpPr txBox="1">
            <a:spLocks noChangeArrowheads="1"/>
          </p:cNvSpPr>
          <p:nvPr/>
        </p:nvSpPr>
        <p:spPr bwMode="auto">
          <a:xfrm>
            <a:off x="6246813" y="2143125"/>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End week 4</a:t>
            </a:r>
          </a:p>
        </p:txBody>
      </p:sp>
      <p:sp>
        <p:nvSpPr>
          <p:cNvPr id="4105" name="TextBox 12"/>
          <p:cNvSpPr txBox="1">
            <a:spLocks noChangeArrowheads="1"/>
          </p:cNvSpPr>
          <p:nvPr/>
        </p:nvSpPr>
        <p:spPr bwMode="auto">
          <a:xfrm>
            <a:off x="179388" y="1773238"/>
            <a:ext cx="13223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b="1">
                <a:solidFill>
                  <a:schemeClr val="tx2"/>
                </a:solidFill>
              </a:rPr>
              <a:t>PHASE1</a:t>
            </a:r>
          </a:p>
        </p:txBody>
      </p:sp>
      <p:cxnSp>
        <p:nvCxnSpPr>
          <p:cNvPr id="10" name="Straight Arrow Connector 9"/>
          <p:cNvCxnSpPr/>
          <p:nvPr/>
        </p:nvCxnSpPr>
        <p:spPr>
          <a:xfrm>
            <a:off x="1476375" y="2487613"/>
            <a:ext cx="25400" cy="25638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TextBox 10"/>
          <p:cNvSpPr txBox="1">
            <a:spLocks noChangeArrowheads="1"/>
          </p:cNvSpPr>
          <p:nvPr/>
        </p:nvSpPr>
        <p:spPr bwMode="auto">
          <a:xfrm>
            <a:off x="7667625" y="214153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End week 5</a:t>
            </a:r>
          </a:p>
        </p:txBody>
      </p:sp>
      <p:sp>
        <p:nvSpPr>
          <p:cNvPr id="4108" name="TextBox 13"/>
          <p:cNvSpPr txBox="1">
            <a:spLocks noChangeArrowheads="1"/>
          </p:cNvSpPr>
          <p:nvPr/>
        </p:nvSpPr>
        <p:spPr bwMode="auto">
          <a:xfrm>
            <a:off x="1592263" y="1776413"/>
            <a:ext cx="25908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b="1">
                <a:solidFill>
                  <a:schemeClr val="tx2"/>
                </a:solidFill>
              </a:rPr>
              <a:t>PHASE 2</a:t>
            </a:r>
          </a:p>
        </p:txBody>
      </p:sp>
      <p:sp>
        <p:nvSpPr>
          <p:cNvPr id="4109" name="TextBox 14"/>
          <p:cNvSpPr txBox="1">
            <a:spLocks noChangeArrowheads="1"/>
          </p:cNvSpPr>
          <p:nvPr/>
        </p:nvSpPr>
        <p:spPr bwMode="auto">
          <a:xfrm>
            <a:off x="4256088" y="1773238"/>
            <a:ext cx="25241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b="1">
                <a:solidFill>
                  <a:schemeClr val="tx2"/>
                </a:solidFill>
              </a:rPr>
              <a:t>PHASE 3</a:t>
            </a:r>
          </a:p>
        </p:txBody>
      </p:sp>
      <p:sp>
        <p:nvSpPr>
          <p:cNvPr id="4110" name="TextBox 15"/>
          <p:cNvSpPr txBox="1">
            <a:spLocks noChangeArrowheads="1"/>
          </p:cNvSpPr>
          <p:nvPr/>
        </p:nvSpPr>
        <p:spPr bwMode="auto">
          <a:xfrm>
            <a:off x="6872288" y="1773238"/>
            <a:ext cx="19573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b="1">
                <a:solidFill>
                  <a:schemeClr val="tx2"/>
                </a:solidFill>
              </a:rPr>
              <a:t>PHASE 4</a:t>
            </a:r>
          </a:p>
        </p:txBody>
      </p:sp>
      <p:cxnSp>
        <p:nvCxnSpPr>
          <p:cNvPr id="18" name="Straight Arrow Connector 17"/>
          <p:cNvCxnSpPr/>
          <p:nvPr/>
        </p:nvCxnSpPr>
        <p:spPr>
          <a:xfrm>
            <a:off x="4241800" y="2482850"/>
            <a:ext cx="1588" cy="36099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06888" y="3576638"/>
            <a:ext cx="1593850" cy="646112"/>
          </a:xfrm>
          <a:prstGeom prst="rect">
            <a:avLst/>
          </a:prstGeom>
          <a:noFill/>
        </p:spPr>
        <p:txBody>
          <a:bodyPr>
            <a:spAutoFit/>
          </a:bodyPr>
          <a:lstStyle/>
          <a:p>
            <a:pPr>
              <a:defRPr/>
            </a:pPr>
            <a:r>
              <a:rPr lang="en-GB" dirty="0">
                <a:solidFill>
                  <a:schemeClr val="accent4">
                    <a:lumMod val="75000"/>
                  </a:schemeClr>
                </a:solidFill>
                <a:latin typeface="Arial" charset="0"/>
              </a:rPr>
              <a:t>MIRA Report (14 days)</a:t>
            </a:r>
            <a:endParaRPr lang="en-GB" dirty="0">
              <a:solidFill>
                <a:schemeClr val="accent4">
                  <a:lumMod val="75000"/>
                </a:schemeClr>
              </a:solidFill>
              <a:latin typeface="Arial" charset="0"/>
            </a:endParaRPr>
          </a:p>
        </p:txBody>
      </p:sp>
      <p:sp>
        <p:nvSpPr>
          <p:cNvPr id="22" name="TextBox 21"/>
          <p:cNvSpPr txBox="1">
            <a:spLocks noChangeArrowheads="1"/>
          </p:cNvSpPr>
          <p:nvPr/>
        </p:nvSpPr>
        <p:spPr bwMode="auto">
          <a:xfrm>
            <a:off x="4227513" y="6130925"/>
            <a:ext cx="354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Humanitarian Dashboard</a:t>
            </a:r>
          </a:p>
        </p:txBody>
      </p:sp>
      <p:cxnSp>
        <p:nvCxnSpPr>
          <p:cNvPr id="29" name="Straight Connector 28"/>
          <p:cNvCxnSpPr/>
          <p:nvPr/>
        </p:nvCxnSpPr>
        <p:spPr>
          <a:xfrm>
            <a:off x="4227513" y="6092825"/>
            <a:ext cx="4516437" cy="0"/>
          </a:xfrm>
          <a:prstGeom prst="line">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154988" y="2451100"/>
            <a:ext cx="0" cy="10493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19413" y="2468563"/>
            <a:ext cx="20637" cy="33956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624013" y="3873500"/>
            <a:ext cx="1295400" cy="1076325"/>
          </a:xfrm>
          <a:prstGeom prst="rect">
            <a:avLst/>
          </a:prstGeom>
        </p:spPr>
        <p:txBody>
          <a:bodyPr>
            <a:spAutoFit/>
          </a:bodyPr>
          <a:lstStyle/>
          <a:p>
            <a:pPr>
              <a:defRPr/>
            </a:pPr>
            <a:r>
              <a:rPr lang="en-GB" sz="1600" dirty="0">
                <a:solidFill>
                  <a:schemeClr val="tx2">
                    <a:lumMod val="75000"/>
                  </a:schemeClr>
                </a:solidFill>
                <a:latin typeface="Arial" charset="0"/>
              </a:rPr>
              <a:t>Preliminary Response Plan - HCT (3 - 5 days)</a:t>
            </a:r>
            <a:endParaRPr lang="en-GB" sz="1600" dirty="0">
              <a:solidFill>
                <a:schemeClr val="tx2">
                  <a:lumMod val="75000"/>
                </a:schemeClr>
              </a:solidFill>
              <a:latin typeface="Arial" charset="0"/>
            </a:endParaRPr>
          </a:p>
        </p:txBody>
      </p:sp>
      <p:cxnSp>
        <p:nvCxnSpPr>
          <p:cNvPr id="43" name="Straight Arrow Connector 42"/>
          <p:cNvCxnSpPr/>
          <p:nvPr/>
        </p:nvCxnSpPr>
        <p:spPr>
          <a:xfrm>
            <a:off x="6838950" y="2454275"/>
            <a:ext cx="0" cy="36385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435600" y="2468563"/>
            <a:ext cx="0" cy="1049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3841750"/>
            <a:ext cx="358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313" y="3573463"/>
            <a:ext cx="682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Vertical Scroll 38"/>
          <p:cNvSpPr/>
          <p:nvPr/>
        </p:nvSpPr>
        <p:spPr>
          <a:xfrm>
            <a:off x="890588" y="4443413"/>
            <a:ext cx="504825" cy="647700"/>
          </a:xfrm>
          <a:prstGeom prst="vertic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t>$</a:t>
            </a:r>
            <a:endParaRPr lang="en-GB" sz="3200" b="1" dirty="0"/>
          </a:p>
        </p:txBody>
      </p:sp>
      <p:sp>
        <p:nvSpPr>
          <p:cNvPr id="41" name="Vertical Scroll 40"/>
          <p:cNvSpPr/>
          <p:nvPr/>
        </p:nvSpPr>
        <p:spPr>
          <a:xfrm>
            <a:off x="7164388" y="5143500"/>
            <a:ext cx="503237" cy="647700"/>
          </a:xfrm>
          <a:prstGeom prst="vertic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t>$</a:t>
            </a:r>
            <a:endParaRPr lang="en-GB" sz="3200" b="1" dirty="0"/>
          </a:p>
        </p:txBody>
      </p:sp>
      <p:sp>
        <p:nvSpPr>
          <p:cNvPr id="3" name="Explosion 1 2"/>
          <p:cNvSpPr/>
          <p:nvPr/>
        </p:nvSpPr>
        <p:spPr>
          <a:xfrm rot="5400000">
            <a:off x="-30957" y="2948782"/>
            <a:ext cx="684213" cy="5524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Box 41"/>
          <p:cNvSpPr txBox="1"/>
          <p:nvPr/>
        </p:nvSpPr>
        <p:spPr>
          <a:xfrm>
            <a:off x="4306888" y="4335463"/>
            <a:ext cx="2306637" cy="1476375"/>
          </a:xfrm>
          <a:prstGeom prst="rect">
            <a:avLst/>
          </a:prstGeom>
          <a:noFill/>
        </p:spPr>
        <p:txBody>
          <a:bodyPr>
            <a:spAutoFit/>
          </a:bodyPr>
          <a:lstStyle/>
          <a:p>
            <a:pPr>
              <a:defRPr/>
            </a:pPr>
            <a:r>
              <a:rPr lang="en-GB" dirty="0">
                <a:solidFill>
                  <a:schemeClr val="accent4">
                    <a:lumMod val="75000"/>
                  </a:schemeClr>
                </a:solidFill>
                <a:latin typeface="Arial" charset="0"/>
              </a:rPr>
              <a:t>Collective needs analysis updated by revising the </a:t>
            </a:r>
            <a:r>
              <a:rPr lang="en-GB" dirty="0">
                <a:solidFill>
                  <a:schemeClr val="accent4">
                    <a:lumMod val="75000"/>
                  </a:schemeClr>
                </a:solidFill>
                <a:latin typeface="Arial" charset="0"/>
              </a:rPr>
              <a:t>HNO  </a:t>
            </a:r>
            <a:r>
              <a:rPr lang="en-GB" dirty="0">
                <a:solidFill>
                  <a:schemeClr val="accent4">
                    <a:lumMod val="75000"/>
                  </a:schemeClr>
                </a:solidFill>
                <a:latin typeface="Arial" charset="0"/>
              </a:rPr>
              <a:t>and if needed, conducting </a:t>
            </a:r>
            <a:r>
              <a:rPr lang="en-GB" dirty="0">
                <a:solidFill>
                  <a:schemeClr val="accent4">
                    <a:lumMod val="75000"/>
                  </a:schemeClr>
                </a:solidFill>
                <a:latin typeface="Arial" charset="0"/>
              </a:rPr>
              <a:t>assessments</a:t>
            </a:r>
            <a:endParaRPr lang="en-GB" dirty="0">
              <a:solidFill>
                <a:schemeClr val="accent4">
                  <a:lumMod val="75000"/>
                </a:schemeClr>
              </a:solidFill>
              <a:latin typeface="Arial" charset="0"/>
            </a:endParaRPr>
          </a:p>
        </p:txBody>
      </p:sp>
      <p:sp>
        <p:nvSpPr>
          <p:cNvPr id="44" name="Rectangle 43"/>
          <p:cNvSpPr/>
          <p:nvPr/>
        </p:nvSpPr>
        <p:spPr>
          <a:xfrm>
            <a:off x="7091363" y="3678238"/>
            <a:ext cx="1652587" cy="1477962"/>
          </a:xfrm>
          <a:prstGeom prst="rect">
            <a:avLst/>
          </a:prstGeom>
        </p:spPr>
        <p:txBody>
          <a:bodyPr>
            <a:spAutoFit/>
          </a:bodyPr>
          <a:lstStyle/>
          <a:p>
            <a:pPr>
              <a:defRPr/>
            </a:pPr>
            <a:r>
              <a:rPr lang="en-GB" dirty="0">
                <a:solidFill>
                  <a:schemeClr val="tx2">
                    <a:lumMod val="75000"/>
                  </a:schemeClr>
                </a:solidFill>
                <a:latin typeface="Arial" charset="0"/>
              </a:rPr>
              <a:t>Strategic Response Plan (30 days after the first one)</a:t>
            </a:r>
            <a:endParaRPr lang="en-GB" dirty="0">
              <a:solidFill>
                <a:schemeClr val="tx2">
                  <a:lumMod val="75000"/>
                </a:schemeClr>
              </a:solidFill>
              <a:latin typeface="Arial" charset="0"/>
            </a:endParaRPr>
          </a:p>
        </p:txBody>
      </p:sp>
      <p:pic>
        <p:nvPicPr>
          <p:cNvPr id="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5197475"/>
            <a:ext cx="358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36" grpId="0"/>
      <p:bldP spid="39" grpId="0" animBg="1"/>
      <p:bldP spid="41" grpId="0" animBg="1"/>
      <p:bldP spid="42"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Why coordinate assessments?</a:t>
            </a:r>
          </a:p>
        </p:txBody>
      </p:sp>
      <p:sp>
        <p:nvSpPr>
          <p:cNvPr id="3" name="Content Placeholder 2"/>
          <p:cNvSpPr>
            <a:spLocks noGrp="1"/>
          </p:cNvSpPr>
          <p:nvPr>
            <p:ph sz="half" idx="1"/>
          </p:nvPr>
        </p:nvSpPr>
        <p:spPr>
          <a:xfrm>
            <a:off x="468313" y="1628775"/>
            <a:ext cx="4038600" cy="4525963"/>
          </a:xfrm>
        </p:spPr>
        <p:txBody>
          <a:bodyPr>
            <a:normAutofit/>
          </a:bodyPr>
          <a:lstStyle/>
          <a:p>
            <a:pPr marL="0" indent="0">
              <a:lnSpc>
                <a:spcPct val="80000"/>
              </a:lnSpc>
            </a:pPr>
            <a:r>
              <a:rPr lang="en-GB" altLang="en-US" sz="2200" smtClean="0"/>
              <a:t>promote a shared vision of needs and priorities</a:t>
            </a:r>
          </a:p>
          <a:p>
            <a:pPr marL="0" indent="0">
              <a:lnSpc>
                <a:spcPct val="80000"/>
              </a:lnSpc>
            </a:pPr>
            <a:r>
              <a:rPr lang="en-GB" altLang="en-US" sz="2200" smtClean="0"/>
              <a:t>establish an understanding of priority needs  </a:t>
            </a:r>
          </a:p>
          <a:p>
            <a:pPr marL="0" indent="0">
              <a:lnSpc>
                <a:spcPct val="80000"/>
              </a:lnSpc>
            </a:pPr>
            <a:r>
              <a:rPr lang="en-GB" altLang="en-US" sz="2200" smtClean="0"/>
              <a:t>increase coverage </a:t>
            </a:r>
          </a:p>
          <a:p>
            <a:pPr marL="0" indent="0">
              <a:lnSpc>
                <a:spcPct val="80000"/>
              </a:lnSpc>
            </a:pPr>
            <a:r>
              <a:rPr lang="en-GB" altLang="en-US" sz="2200" smtClean="0"/>
              <a:t>use resources more efficiently </a:t>
            </a:r>
          </a:p>
          <a:p>
            <a:pPr marL="0" indent="0">
              <a:lnSpc>
                <a:spcPct val="80000"/>
              </a:lnSpc>
            </a:pPr>
            <a:r>
              <a:rPr lang="en-GB" altLang="en-US" sz="2200" smtClean="0"/>
              <a:t>obtain a more comprehensive picture of needs </a:t>
            </a:r>
          </a:p>
          <a:p>
            <a:pPr marL="0" indent="0">
              <a:lnSpc>
                <a:spcPct val="80000"/>
              </a:lnSpc>
            </a:pPr>
            <a:r>
              <a:rPr lang="en-GB" altLang="en-US" sz="2200" smtClean="0"/>
              <a:t>serve as a foundation for planning  </a:t>
            </a:r>
          </a:p>
          <a:p>
            <a:pPr marL="0" indent="0">
              <a:lnSpc>
                <a:spcPct val="80000"/>
              </a:lnSpc>
            </a:pPr>
            <a:r>
              <a:rPr lang="en-GB" altLang="en-US" sz="2200" smtClean="0"/>
              <a:t>promote inter-agency learning</a:t>
            </a:r>
          </a:p>
          <a:p>
            <a:pPr marL="0" indent="0">
              <a:lnSpc>
                <a:spcPct val="80000"/>
              </a:lnSpc>
            </a:pPr>
            <a:endParaRPr lang="en-GB" altLang="en-US" sz="2200" smtClean="0"/>
          </a:p>
        </p:txBody>
      </p:sp>
      <p:sp>
        <p:nvSpPr>
          <p:cNvPr id="4" name="Content Placeholder 3"/>
          <p:cNvSpPr>
            <a:spLocks noGrp="1"/>
          </p:cNvSpPr>
          <p:nvPr>
            <p:ph sz="half" idx="2"/>
          </p:nvPr>
        </p:nvSpPr>
        <p:spPr>
          <a:xfrm>
            <a:off x="4787900" y="1628775"/>
            <a:ext cx="3813175" cy="4392613"/>
          </a:xfrm>
        </p:spPr>
        <p:txBody>
          <a:bodyPr>
            <a:normAutofit/>
          </a:bodyPr>
          <a:lstStyle/>
          <a:p>
            <a:pPr marL="0" indent="0">
              <a:lnSpc>
                <a:spcPct val="80000"/>
              </a:lnSpc>
            </a:pPr>
            <a:r>
              <a:rPr lang="en-GB" altLang="en-US" sz="2200" smtClean="0"/>
              <a:t>encourage coordination during response</a:t>
            </a:r>
          </a:p>
          <a:p>
            <a:pPr marL="0" indent="0">
              <a:lnSpc>
                <a:spcPct val="80000"/>
              </a:lnSpc>
            </a:pPr>
            <a:r>
              <a:rPr lang="en-GB" altLang="en-US" sz="2200" smtClean="0"/>
              <a:t>reduce duplication of effort </a:t>
            </a:r>
          </a:p>
          <a:p>
            <a:pPr marL="0" indent="0">
              <a:lnSpc>
                <a:spcPct val="80000"/>
              </a:lnSpc>
            </a:pPr>
            <a:r>
              <a:rPr lang="en-GB" altLang="en-US" sz="2200" smtClean="0"/>
              <a:t>minimize beneficiary ”assessment fatigue”  </a:t>
            </a:r>
          </a:p>
          <a:p>
            <a:pPr marL="0" indent="0">
              <a:lnSpc>
                <a:spcPct val="80000"/>
              </a:lnSpc>
            </a:pPr>
            <a:r>
              <a:rPr lang="en-GB" altLang="en-US" sz="2200" smtClean="0"/>
              <a:t>better guide donor funding </a:t>
            </a:r>
          </a:p>
          <a:p>
            <a:pPr marL="0" indent="0">
              <a:lnSpc>
                <a:spcPct val="80000"/>
              </a:lnSpc>
            </a:pPr>
            <a:r>
              <a:rPr lang="en-GB" altLang="en-US" sz="2200" smtClean="0"/>
              <a:t>identify gaps with greater precision</a:t>
            </a:r>
          </a:p>
          <a:p>
            <a:pPr marL="0" indent="0">
              <a:lnSpc>
                <a:spcPct val="80000"/>
              </a:lnSpc>
            </a:pPr>
            <a:r>
              <a:rPr lang="en-GB" altLang="en-US" sz="2200" smtClean="0"/>
              <a:t>support shared monitoring processes</a:t>
            </a:r>
          </a:p>
          <a:p>
            <a:pPr marL="0" indent="0">
              <a:lnSpc>
                <a:spcPct val="80000"/>
              </a:lnSpc>
            </a:pPr>
            <a:r>
              <a:rPr lang="en-GB" altLang="en-US" sz="2200" smtClean="0"/>
              <a:t>support consistency between and within cluster/sectors </a:t>
            </a:r>
          </a:p>
          <a:p>
            <a:pPr marL="0" indent="0">
              <a:lnSpc>
                <a:spcPct val="80000"/>
              </a:lnSpc>
            </a:pPr>
            <a:r>
              <a:rPr lang="en-GB" altLang="en-US" sz="2200" smtClean="0"/>
              <a:t>support assessment preparedness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Quotes from the field: Pakistan &amp; Haiti</a:t>
            </a:r>
          </a:p>
        </p:txBody>
      </p:sp>
      <p:sp>
        <p:nvSpPr>
          <p:cNvPr id="3" name="Content Placeholder 2"/>
          <p:cNvSpPr>
            <a:spLocks noGrp="1"/>
          </p:cNvSpPr>
          <p:nvPr>
            <p:ph idx="1"/>
          </p:nvPr>
        </p:nvSpPr>
        <p:spPr/>
        <p:txBody>
          <a:bodyPr>
            <a:normAutofit fontScale="85000" lnSpcReduction="20000"/>
          </a:bodyPr>
          <a:lstStyle/>
          <a:p>
            <a:pPr>
              <a:defRPr/>
            </a:pPr>
            <a:r>
              <a:rPr lang="en-GB" sz="3400" b="1" dirty="0" smtClean="0"/>
              <a:t>Pakistan</a:t>
            </a:r>
            <a:endParaRPr lang="en-GB" b="1" dirty="0"/>
          </a:p>
          <a:p>
            <a:pPr marL="0" indent="0" algn="just">
              <a:defRPr/>
            </a:pPr>
            <a:r>
              <a:rPr lang="en-GB" dirty="0" smtClean="0"/>
              <a:t>“</a:t>
            </a:r>
            <a:r>
              <a:rPr lang="en-GB" dirty="0"/>
              <a:t>We have a proliferation of assessments going on in Pakistan.  Nearly each organization does its own assessment, often without any coordination even within their respective cluster.  Regularly questionnaires used are badly designed with inappropriate, insensitive and/or misleading questions that do not allow the needed analysis.  Hence there is a lot of work needed to get assessments right.” </a:t>
            </a:r>
            <a:endParaRPr lang="en-GB" dirty="0" smtClean="0"/>
          </a:p>
          <a:p>
            <a:pPr marL="0" indent="0" algn="just">
              <a:defRPr/>
            </a:pPr>
            <a:r>
              <a:rPr lang="en-GB" dirty="0" smtClean="0"/>
              <a:t>[</a:t>
            </a:r>
            <a:r>
              <a:rPr lang="en-GB" dirty="0">
                <a:solidFill>
                  <a:schemeClr val="accent6">
                    <a:lumMod val="50000"/>
                  </a:schemeClr>
                </a:solidFill>
              </a:rPr>
              <a:t>Manuel </a:t>
            </a:r>
            <a:r>
              <a:rPr lang="en-GB" dirty="0" err="1">
                <a:solidFill>
                  <a:schemeClr val="accent6">
                    <a:lumMod val="50000"/>
                  </a:schemeClr>
                </a:solidFill>
              </a:rPr>
              <a:t>Bessler</a:t>
            </a:r>
            <a:r>
              <a:rPr lang="en-GB" dirty="0">
                <a:solidFill>
                  <a:schemeClr val="accent6">
                    <a:lumMod val="50000"/>
                  </a:schemeClr>
                </a:solidFill>
              </a:rPr>
              <a:t>, OCHA Head of Office, Pakistan</a:t>
            </a:r>
            <a:r>
              <a:rPr lang="en-GB" dirty="0"/>
              <a:t>]</a:t>
            </a:r>
          </a:p>
          <a:p>
            <a:pPr>
              <a:defRPr/>
            </a:pPr>
            <a:endParaRPr lang="en-GB" dirty="0"/>
          </a:p>
          <a:p>
            <a:pPr>
              <a:defRPr/>
            </a:pPr>
            <a:r>
              <a:rPr lang="en-GB" sz="3400" b="1" dirty="0"/>
              <a:t>Haiti</a:t>
            </a:r>
            <a:endParaRPr lang="en-GB" b="1" dirty="0"/>
          </a:p>
          <a:p>
            <a:pPr marL="0" indent="0" algn="just">
              <a:defRPr/>
            </a:pPr>
            <a:r>
              <a:rPr lang="en-GB" dirty="0" smtClean="0"/>
              <a:t>In </a:t>
            </a:r>
            <a:r>
              <a:rPr lang="en-GB" dirty="0"/>
              <a:t>Haiti, a large number of needs assessments of varying scope were carried out (…)  Many assessment teams arrived late and reinforced biased assumptions rather than contributing to a clear picture of the situation and needs.” </a:t>
            </a:r>
            <a:r>
              <a:rPr lang="en-GB" dirty="0" smtClean="0"/>
              <a:t>[</a:t>
            </a:r>
            <a:r>
              <a:rPr lang="en-GB" dirty="0">
                <a:solidFill>
                  <a:schemeClr val="accent6">
                    <a:lumMod val="50000"/>
                  </a:schemeClr>
                </a:solidFill>
              </a:rPr>
              <a:t>Inter‐agency real‐time evaluation in Haiti: 3 months after</a:t>
            </a:r>
            <a:r>
              <a:rPr lang="en-GB" dirty="0"/>
              <a: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Types of Coordinated Assessment</a:t>
            </a:r>
          </a:p>
        </p:txBody>
      </p:sp>
      <p:sp>
        <p:nvSpPr>
          <p:cNvPr id="3" name="Content Placeholder 2"/>
          <p:cNvSpPr>
            <a:spLocks noGrp="1"/>
          </p:cNvSpPr>
          <p:nvPr>
            <p:ph idx="1"/>
          </p:nvPr>
        </p:nvSpPr>
        <p:spPr/>
        <p:txBody>
          <a:bodyPr>
            <a:normAutofit lnSpcReduction="10000"/>
          </a:bodyPr>
          <a:lstStyle/>
          <a:p>
            <a:pPr marL="0" indent="0">
              <a:defRPr/>
            </a:pPr>
            <a:r>
              <a:rPr lang="en-GB" dirty="0"/>
              <a:t>There are two types of coordinated assessments:</a:t>
            </a:r>
          </a:p>
          <a:p>
            <a:pPr>
              <a:defRPr/>
            </a:pPr>
            <a:r>
              <a:rPr lang="en-GB" b="1" dirty="0" smtClean="0"/>
              <a:t>Harmonized </a:t>
            </a:r>
            <a:r>
              <a:rPr lang="en-GB" b="1" dirty="0"/>
              <a:t>Assessment</a:t>
            </a:r>
            <a:r>
              <a:rPr lang="en-GB" dirty="0"/>
              <a:t>: </a:t>
            </a:r>
            <a:br>
              <a:rPr lang="en-GB" dirty="0"/>
            </a:br>
            <a:r>
              <a:rPr lang="en-GB" dirty="0"/>
              <a:t>This is when data collection processing and analysis is undertaken separately, however the data is sufficiently comparable to be compiled into a single database, and to serve as the subject of a shared analysis.  </a:t>
            </a:r>
          </a:p>
          <a:p>
            <a:pPr>
              <a:defRPr/>
            </a:pPr>
            <a:r>
              <a:rPr lang="en-GB" b="1" dirty="0" smtClean="0"/>
              <a:t>Joint </a:t>
            </a:r>
            <a:r>
              <a:rPr lang="en-GB" b="1" dirty="0"/>
              <a:t>Assessment</a:t>
            </a:r>
            <a:r>
              <a:rPr lang="en-GB" dirty="0"/>
              <a:t>: </a:t>
            </a:r>
          </a:p>
          <a:p>
            <a:pPr marL="360000" indent="0">
              <a:defRPr/>
            </a:pPr>
            <a:r>
              <a:rPr lang="en-GB" dirty="0" smtClean="0"/>
              <a:t>This </a:t>
            </a:r>
            <a:r>
              <a:rPr lang="en-GB" dirty="0"/>
              <a:t>is when data collection, processing and analysis form one single process among agencies within and between clusters/sectors. This leads to a single report. </a:t>
            </a:r>
            <a:r>
              <a:rPr lang="en-GB" dirty="0" smtClean="0"/>
              <a:t>(</a:t>
            </a:r>
            <a:r>
              <a:rPr lang="en-GB" sz="2600" i="1" dirty="0"/>
              <a:t>note: also referred to as a 'common </a:t>
            </a:r>
            <a:r>
              <a:rPr lang="en-GB" sz="2600" i="1" dirty="0" smtClean="0"/>
              <a:t>assessment‘</a:t>
            </a:r>
            <a:r>
              <a:rPr lang="en-GB" dirty="0" smtClean="0"/>
              <a:t>) </a:t>
            </a:r>
            <a:endParaRPr lang="en-GB" dirty="0"/>
          </a:p>
          <a:p>
            <a:pPr>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8785225" cy="720725"/>
          </a:xfrm>
        </p:spPr>
        <p:txBody>
          <a:bodyPr>
            <a:normAutofit fontScale="90000"/>
          </a:bodyPr>
          <a:lstStyle/>
          <a:p>
            <a:pPr>
              <a:defRPr/>
            </a:pPr>
            <a:r>
              <a:rPr lang="en-GB" dirty="0"/>
              <a:t>Roles </a:t>
            </a:r>
            <a:r>
              <a:rPr lang="en-GB" dirty="0" smtClean="0"/>
              <a:t>and </a:t>
            </a:r>
            <a:r>
              <a:rPr lang="en-GB" dirty="0"/>
              <a:t>Responsibilities in Coordinating Assessments</a:t>
            </a:r>
          </a:p>
        </p:txBody>
      </p:sp>
      <p:sp>
        <p:nvSpPr>
          <p:cNvPr id="3" name="Content Placeholder 2"/>
          <p:cNvSpPr>
            <a:spLocks noGrp="1"/>
          </p:cNvSpPr>
          <p:nvPr>
            <p:ph idx="1"/>
          </p:nvPr>
        </p:nvSpPr>
        <p:spPr>
          <a:xfrm>
            <a:off x="457200" y="1700213"/>
            <a:ext cx="8229600" cy="4425950"/>
          </a:xfrm>
        </p:spPr>
        <p:txBody>
          <a:bodyPr>
            <a:normAutofit fontScale="92500" lnSpcReduction="20000"/>
          </a:bodyPr>
          <a:lstStyle/>
          <a:p>
            <a:pPr>
              <a:defRPr/>
            </a:pPr>
            <a:r>
              <a:rPr lang="en-GB" b="1" dirty="0"/>
              <a:t>The Humanitarian </a:t>
            </a:r>
            <a:r>
              <a:rPr lang="en-GB" b="1" dirty="0" smtClean="0"/>
              <a:t>Coordinator</a:t>
            </a:r>
            <a:r>
              <a:rPr lang="en-GB" dirty="0"/>
              <a:t> </a:t>
            </a:r>
            <a:r>
              <a:rPr lang="en-GB" dirty="0" smtClean="0"/>
              <a:t>(supported </a:t>
            </a:r>
            <a:r>
              <a:rPr lang="en-GB" dirty="0"/>
              <a:t>by </a:t>
            </a:r>
            <a:r>
              <a:rPr lang="en-GB" dirty="0" smtClean="0"/>
              <a:t>OCHA)</a:t>
            </a:r>
            <a:endParaRPr lang="en-GB" dirty="0"/>
          </a:p>
          <a:p>
            <a:pPr marL="400050" lvl="1" indent="0">
              <a:buFontTx/>
              <a:buNone/>
              <a:defRPr/>
            </a:pPr>
            <a:r>
              <a:rPr lang="en-GB" dirty="0" smtClean="0"/>
              <a:t>Responsible </a:t>
            </a:r>
            <a:r>
              <a:rPr lang="en-GB" dirty="0"/>
              <a:t>for coordinating emergency assessments across clusters/sectors at the country level.  </a:t>
            </a:r>
          </a:p>
          <a:p>
            <a:pPr>
              <a:defRPr/>
            </a:pPr>
            <a:endParaRPr lang="en-GB" dirty="0"/>
          </a:p>
          <a:p>
            <a:pPr>
              <a:defRPr/>
            </a:pPr>
            <a:r>
              <a:rPr lang="en-GB" b="1" dirty="0"/>
              <a:t>Cluster/Sector Lead Agencies </a:t>
            </a:r>
            <a:r>
              <a:rPr lang="en-GB" dirty="0"/>
              <a:t>at the country level </a:t>
            </a:r>
          </a:p>
          <a:p>
            <a:pPr marL="400050" lvl="1" indent="0">
              <a:buFontTx/>
              <a:buNone/>
              <a:defRPr/>
            </a:pPr>
            <a:r>
              <a:rPr lang="en-GB" dirty="0" smtClean="0"/>
              <a:t>Responsible </a:t>
            </a:r>
            <a:r>
              <a:rPr lang="en-GB" dirty="0"/>
              <a:t>for coordinating needs assessment and analysis within individual clusters/sectors. They are also responsible for engaging in </a:t>
            </a:r>
            <a:r>
              <a:rPr lang="en-GB" dirty="0" smtClean="0"/>
              <a:t>inter-cluster/sector </a:t>
            </a:r>
            <a:r>
              <a:rPr lang="en-GB" dirty="0"/>
              <a:t>assessment coordination.  </a:t>
            </a:r>
          </a:p>
          <a:p>
            <a:pPr>
              <a:defRPr/>
            </a:pPr>
            <a:endParaRPr lang="en-GB" dirty="0"/>
          </a:p>
          <a:p>
            <a:pPr>
              <a:defRPr/>
            </a:pPr>
            <a:r>
              <a:rPr lang="en-GB" b="1" dirty="0"/>
              <a:t>Cluster/Sector Members </a:t>
            </a:r>
            <a:r>
              <a:rPr lang="en-GB" dirty="0"/>
              <a:t>and individual organizations</a:t>
            </a:r>
          </a:p>
          <a:p>
            <a:pPr marL="400050" lvl="1" indent="0">
              <a:buFontTx/>
              <a:buNone/>
              <a:defRPr/>
            </a:pPr>
            <a:r>
              <a:rPr lang="en-GB" dirty="0" smtClean="0"/>
              <a:t>Responsible </a:t>
            </a:r>
            <a:r>
              <a:rPr lang="en-GB" dirty="0"/>
              <a:t>for undertaking assessments in a coordinated manner and for proactively engaging in the coordination undertaken by the Clusters/Sectors.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2575" y="803275"/>
            <a:ext cx="8758238" cy="720725"/>
          </a:xfrm>
        </p:spPr>
        <p:txBody>
          <a:bodyPr/>
          <a:lstStyle/>
          <a:p>
            <a:r>
              <a:rPr lang="en-GB" altLang="en-US" smtClean="0"/>
              <a:t>Multi-Sector Initial Rapid Assessment (MIRA)</a:t>
            </a:r>
            <a:endParaRPr lang="en-US" altLang="en-US" smtClean="0"/>
          </a:p>
        </p:txBody>
      </p:sp>
      <p:sp>
        <p:nvSpPr>
          <p:cNvPr id="3" name="Content Placeholder 2"/>
          <p:cNvSpPr>
            <a:spLocks noGrp="1"/>
          </p:cNvSpPr>
          <p:nvPr>
            <p:ph idx="1"/>
          </p:nvPr>
        </p:nvSpPr>
        <p:spPr>
          <a:xfrm>
            <a:off x="250825" y="1557338"/>
            <a:ext cx="5257800" cy="4175125"/>
          </a:xfrm>
        </p:spPr>
        <p:txBody>
          <a:bodyPr/>
          <a:lstStyle/>
          <a:p>
            <a:pPr>
              <a:spcAft>
                <a:spcPts val="1000"/>
              </a:spcAft>
            </a:pPr>
            <a:r>
              <a:rPr lang="en-US" altLang="en-US" sz="2000" smtClean="0"/>
              <a:t>Sudden-onset emergency—key decisions needs information BUT information is very limited</a:t>
            </a:r>
          </a:p>
          <a:p>
            <a:pPr>
              <a:spcAft>
                <a:spcPts val="1000"/>
              </a:spcAft>
            </a:pPr>
            <a:r>
              <a:rPr lang="en-US" altLang="en-US" sz="2000" smtClean="0"/>
              <a:t>Humanitarian actors gather information independently: little consolidation and incomplete and conflicting picture of needs</a:t>
            </a:r>
          </a:p>
          <a:p>
            <a:pPr>
              <a:spcAft>
                <a:spcPts val="1000"/>
              </a:spcAft>
            </a:pPr>
            <a:r>
              <a:rPr lang="en-US" altLang="en-US" sz="2000" smtClean="0"/>
              <a:t>MIRA establishes foundations for stronger and better-coordinated assessment culture</a:t>
            </a:r>
          </a:p>
          <a:p>
            <a:pPr>
              <a:spcAft>
                <a:spcPts val="1000"/>
              </a:spcAft>
            </a:pPr>
            <a:r>
              <a:rPr lang="en-US" altLang="en-US" sz="2000" smtClean="0"/>
              <a:t>Provides information on needs of population and identifies strategic humanitarian priorities</a:t>
            </a:r>
          </a:p>
          <a:p>
            <a:pPr>
              <a:spcAft>
                <a:spcPts val="1000"/>
              </a:spcAft>
            </a:pPr>
            <a:r>
              <a:rPr lang="en-US" altLang="en-US" sz="2000" smtClean="0"/>
              <a:t>Enables humanitarian actors to reach common understanding of situation and agree immediately on strategies</a:t>
            </a: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1557338"/>
            <a:ext cx="32559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MIRA Process</a:t>
            </a:r>
          </a:p>
        </p:txBody>
      </p:sp>
      <p:sp>
        <p:nvSpPr>
          <p:cNvPr id="3" name="Content Placeholder 2"/>
          <p:cNvSpPr>
            <a:spLocks noGrp="1"/>
          </p:cNvSpPr>
          <p:nvPr>
            <p:ph idx="1"/>
          </p:nvPr>
        </p:nvSpPr>
        <p:spPr>
          <a:xfrm>
            <a:off x="457200" y="1412875"/>
            <a:ext cx="8229600" cy="4713288"/>
          </a:xfrm>
        </p:spPr>
        <p:txBody>
          <a:bodyPr>
            <a:normAutofit fontScale="92500"/>
          </a:bodyPr>
          <a:lstStyle/>
          <a:p>
            <a:pPr marL="0" indent="0">
              <a:defRPr/>
            </a:pPr>
            <a:r>
              <a:rPr lang="en-US" sz="3500" b="1" dirty="0" smtClean="0"/>
              <a:t>5 stages in the MIRA Process:</a:t>
            </a:r>
            <a:endParaRPr lang="en-US" sz="3000" b="1" dirty="0" smtClean="0"/>
          </a:p>
          <a:p>
            <a:pPr marL="514350" indent="-514350">
              <a:buFont typeface="+mj-lt"/>
              <a:buAutoNum type="arabicPeriod"/>
              <a:defRPr/>
            </a:pPr>
            <a:r>
              <a:rPr lang="en-US" dirty="0" smtClean="0"/>
              <a:t>Initiating the MIRA</a:t>
            </a:r>
          </a:p>
          <a:p>
            <a:pPr marL="514350" indent="-514350">
              <a:buFont typeface="+mj-lt"/>
              <a:buAutoNum type="arabicPeriod"/>
              <a:defRPr/>
            </a:pPr>
            <a:r>
              <a:rPr lang="en-US" dirty="0" smtClean="0"/>
              <a:t>Secondary data analysis</a:t>
            </a:r>
          </a:p>
          <a:p>
            <a:pPr marL="514350" indent="-514350">
              <a:buFont typeface="+mj-lt"/>
              <a:buAutoNum type="arabicPeriod"/>
              <a:defRPr/>
            </a:pPr>
            <a:r>
              <a:rPr lang="en-US" dirty="0"/>
              <a:t>Undertaking primary data collection through a  community level assessment</a:t>
            </a:r>
            <a:endParaRPr lang="en-US" dirty="0" smtClean="0"/>
          </a:p>
          <a:p>
            <a:pPr marL="514350" indent="-514350">
              <a:buFont typeface="+mj-lt"/>
              <a:buAutoNum type="arabicPeriod"/>
              <a:defRPr/>
            </a:pPr>
            <a:r>
              <a:rPr lang="en-US" dirty="0" smtClean="0"/>
              <a:t>Final inter-</a:t>
            </a:r>
            <a:r>
              <a:rPr lang="en-US" dirty="0" err="1" smtClean="0"/>
              <a:t>sectoral</a:t>
            </a:r>
            <a:r>
              <a:rPr lang="en-US" dirty="0" smtClean="0"/>
              <a:t> analysis and determining strategic humanitarian priorities</a:t>
            </a:r>
          </a:p>
          <a:p>
            <a:pPr marL="514350" indent="-514350">
              <a:buFont typeface="+mj-lt"/>
              <a:buAutoNum type="arabicPeriod"/>
              <a:defRPr/>
            </a:pPr>
            <a:r>
              <a:rPr lang="en-US" dirty="0" smtClean="0"/>
              <a:t>Preparing and disseminating the MIRA outputs, these support</a:t>
            </a:r>
          </a:p>
          <a:p>
            <a:pPr marL="914400" lvl="1" indent="-514350">
              <a:buFont typeface="+mj-lt"/>
              <a:buAutoNum type="alphaLcParenR"/>
              <a:defRPr/>
            </a:pPr>
            <a:r>
              <a:rPr lang="en-US" dirty="0" smtClean="0"/>
              <a:t>Initial SRP (3 to 5 days)</a:t>
            </a:r>
          </a:p>
          <a:p>
            <a:pPr marL="914400" lvl="1" indent="-514350">
              <a:buFont typeface="+mj-lt"/>
              <a:buAutoNum type="alphaLcParenR"/>
              <a:defRPr/>
            </a:pPr>
            <a:r>
              <a:rPr lang="en-US" dirty="0" smtClean="0"/>
              <a:t>MIRA Report (2 weeks)</a:t>
            </a:r>
          </a:p>
          <a:p>
            <a:pPr marL="914400" lvl="1" indent="-514350">
              <a:buFont typeface="+mj-lt"/>
              <a:buAutoNum type="alphaLcParenR"/>
              <a:defRPr/>
            </a:pPr>
            <a:r>
              <a:rPr lang="en-US" dirty="0" smtClean="0"/>
              <a:t>Revised SRP (30 days after initial SRP)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2801</TotalTime>
  <Words>2696</Words>
  <Application>Microsoft Office PowerPoint</Application>
  <PresentationFormat>On-screen Show (4:3)</PresentationFormat>
  <Paragraphs>244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Wingdings</vt:lpstr>
      <vt:lpstr>+mj-lt</vt:lpstr>
      <vt:lpstr>MS PGothic</vt:lpstr>
      <vt:lpstr>Default Design</vt:lpstr>
      <vt:lpstr>Planning Needs Assessments</vt:lpstr>
      <vt:lpstr>Session Objectives</vt:lpstr>
      <vt:lpstr>Rapid Onset Timeline</vt:lpstr>
      <vt:lpstr>Why coordinate assessments?</vt:lpstr>
      <vt:lpstr>Quotes from the field: Pakistan &amp; Haiti</vt:lpstr>
      <vt:lpstr>Types of Coordinated Assessment</vt:lpstr>
      <vt:lpstr>Roles and Responsibilities in Coordinating Assessments</vt:lpstr>
      <vt:lpstr>Multi-Sector Initial Rapid Assessment (MIRA)</vt:lpstr>
      <vt:lpstr>MIRA Process</vt:lpstr>
      <vt:lpstr>Characteristics of a good assessment</vt:lpstr>
      <vt:lpstr>#1 – Relevance</vt:lpstr>
      <vt:lpstr> #2 – Timeliness</vt:lpstr>
      <vt:lpstr>#3 – Coverage</vt:lpstr>
      <vt:lpstr>#3 - Different groups, different needs…</vt:lpstr>
      <vt:lpstr>#4 – Credibility</vt:lpstr>
      <vt:lpstr>#5 – Transparency</vt:lpstr>
      <vt:lpstr>#6 – Continuity</vt:lpstr>
      <vt:lpstr>Session Summary</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nmcc2511</dc:creator>
  <cp:lastModifiedBy>James Sparkes</cp:lastModifiedBy>
  <cp:revision>80</cp:revision>
  <dcterms:created xsi:type="dcterms:W3CDTF">2013-02-27T00:22:14Z</dcterms:created>
  <dcterms:modified xsi:type="dcterms:W3CDTF">2014-07-10T09:10:44Z</dcterms:modified>
</cp:coreProperties>
</file>