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7" r:id="rId2"/>
    <p:sldId id="258" r:id="rId3"/>
    <p:sldId id="260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52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1E8550-C92D-4934-B85F-1E7993864A44}" type="datetimeFigureOut">
              <a:rPr lang="en-US" smtClean="0"/>
              <a:pPr/>
              <a:t>30/08/2012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D49FED-F61D-4202-AC8E-D43FAA6097E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4218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3884613" y="8685092"/>
            <a:ext cx="2971800" cy="45742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0580" tIns="45290" rIns="90580" bIns="45290"/>
          <a:lstStyle/>
          <a:p>
            <a:fld id="{8089E576-FC5B-44F7-8C44-18522E3C0CA9}" type="slidenum">
              <a:rPr lang="fr-FR"/>
              <a:pPr/>
              <a:t>1</a:t>
            </a:fld>
            <a:endParaRPr lang="fr-FR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3884613" y="8685092"/>
            <a:ext cx="2971800" cy="45742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0580" tIns="45290" rIns="90580" bIns="45290"/>
          <a:lstStyle/>
          <a:p>
            <a:fld id="{030F4B7C-3643-45A1-90E8-6999B804E8B0}" type="slidenum">
              <a:rPr lang="fr-FR"/>
              <a:pPr/>
              <a:t>2</a:t>
            </a:fld>
            <a:endParaRPr lang="fr-FR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3884613" y="8685092"/>
            <a:ext cx="2971800" cy="45742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0580" tIns="45290" rIns="90580" bIns="45290"/>
          <a:lstStyle/>
          <a:p>
            <a:fld id="{215E0821-A510-4C4C-A611-EC1242633831}" type="slidenum">
              <a:rPr lang="fr-FR"/>
              <a:pPr/>
              <a:t>3</a:t>
            </a:fld>
            <a:endParaRPr lang="fr-FR"/>
          </a:p>
        </p:txBody>
      </p:sp>
      <p:sp>
        <p:nvSpPr>
          <p:cNvPr id="61443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fr-FR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3884613" y="8685092"/>
            <a:ext cx="2971800" cy="45742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0580" tIns="45290" rIns="90580" bIns="45290"/>
          <a:lstStyle/>
          <a:p>
            <a:fld id="{532345B4-44EB-4601-B280-01732BCB0247}" type="slidenum">
              <a:rPr lang="fr-FR"/>
              <a:pPr/>
              <a:t>4</a:t>
            </a:fld>
            <a:endParaRPr lang="fr-FR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r>
              <a:rPr lang="en-US" smtClean="0"/>
              <a:t>CERF is the exception.  Also, there occasionally are pooled funds managed by the RC/HC, supported by OCHA.  But most business is done directly between donor and agency.</a:t>
            </a:r>
          </a:p>
          <a:p>
            <a:endParaRPr lang="en-US" smtClean="0"/>
          </a:p>
          <a:p>
            <a:r>
              <a:rPr lang="en-US" b="1" smtClean="0"/>
              <a:t>Flash Appeal = strategic response plan which includes a set (“catalogue”) of projects and request for funds</a:t>
            </a:r>
          </a:p>
          <a:p>
            <a:endParaRPr lang="en-US" b="1" smtClean="0"/>
          </a:p>
          <a:p>
            <a:r>
              <a:rPr lang="en-US" b="1" smtClean="0"/>
              <a:t>CERF = source of funds, i.e. donor</a:t>
            </a:r>
          </a:p>
          <a:p>
            <a:r>
              <a:rPr lang="en-US" smtClean="0"/>
              <a:t>So in this way, the Flash Appeal acts as a catalogue of projects, from which the HC (in consultation with CT) selects the highest priority for CERF funding.  NOTE: CERF is not supposed to be a pooled fund, with something for everyone.  It’s restricted by mandate to the highest priority projects.</a:t>
            </a:r>
            <a:endParaRPr lang="en-GB" smtClean="0"/>
          </a:p>
          <a:p>
            <a:endParaRPr lang="en-US" b="1" smtClean="0"/>
          </a:p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3884613" y="8685092"/>
            <a:ext cx="2971800" cy="45742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0580" tIns="45290" rIns="90580" bIns="45290"/>
          <a:lstStyle/>
          <a:p>
            <a:fld id="{34360E5A-7235-4CAE-B3A7-D04B4995A038}" type="slidenum">
              <a:rPr lang="fr-FR"/>
              <a:pPr/>
              <a:t>5</a:t>
            </a:fld>
            <a:endParaRPr lang="fr-FR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r>
              <a:rPr lang="fr-FR" smtClean="0"/>
              <a:t>NOTE: Capacity in CTs to do this fast enough is often lacking if they don’t have humanitarian experience.  Global cluster leads need to help.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3884613" y="8685092"/>
            <a:ext cx="2971800" cy="45742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0580" tIns="45290" rIns="90580" bIns="45290"/>
          <a:lstStyle/>
          <a:p>
            <a:fld id="{9E6BCDF0-2795-4FA8-9827-A17A47D29C90}" type="slidenum">
              <a:rPr lang="fr-FR"/>
              <a:pPr/>
              <a:t>6</a:t>
            </a:fld>
            <a:endParaRPr lang="fr-FR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EEC46-920E-4532-A357-ED44B9DA0FF3}" type="datetimeFigureOut">
              <a:rPr lang="en-US" smtClean="0"/>
              <a:pPr/>
              <a:t>30/08/2012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E4F6A-6302-4953-83AC-AD11641298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EEC46-920E-4532-A357-ED44B9DA0FF3}" type="datetimeFigureOut">
              <a:rPr lang="en-US" smtClean="0"/>
              <a:pPr/>
              <a:t>30/08/2012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E4F6A-6302-4953-83AC-AD11641298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EEC46-920E-4532-A357-ED44B9DA0FF3}" type="datetimeFigureOut">
              <a:rPr lang="en-US" smtClean="0"/>
              <a:pPr/>
              <a:t>30/08/2012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E4F6A-6302-4953-83AC-AD11641298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550" y="266700"/>
            <a:ext cx="8324850" cy="11049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43000" y="1790700"/>
            <a:ext cx="3810000" cy="4381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5105400" y="1790700"/>
            <a:ext cx="3810000" cy="4381500"/>
          </a:xfrm>
        </p:spPr>
        <p:txBody>
          <a:bodyPr/>
          <a:lstStyle/>
          <a:p>
            <a:pPr lvl="0"/>
            <a:endParaRPr lang="en-GB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276600" y="64008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010400" y="64008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539AB693-C07D-4E70-B882-F2ADC28631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>
          <a:xfrm>
            <a:off x="0" y="64008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550" y="266700"/>
            <a:ext cx="8324850" cy="11049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43000" y="1790700"/>
            <a:ext cx="7772400" cy="21145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4057650"/>
            <a:ext cx="7772400" cy="21145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276600" y="64008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010400" y="64008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3AD842D6-63EF-451A-B0B1-4F09D5827E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>
          <a:xfrm>
            <a:off x="0" y="64008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EEC46-920E-4532-A357-ED44B9DA0FF3}" type="datetimeFigureOut">
              <a:rPr lang="en-US" smtClean="0"/>
              <a:pPr/>
              <a:t>30/08/2012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E4F6A-6302-4953-83AC-AD11641298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EEC46-920E-4532-A357-ED44B9DA0FF3}" type="datetimeFigureOut">
              <a:rPr lang="en-US" smtClean="0"/>
              <a:pPr/>
              <a:t>30/08/2012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E4F6A-6302-4953-83AC-AD11641298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EEC46-920E-4532-A357-ED44B9DA0FF3}" type="datetimeFigureOut">
              <a:rPr lang="en-US" smtClean="0"/>
              <a:pPr/>
              <a:t>30/08/2012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E4F6A-6302-4953-83AC-AD11641298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EEC46-920E-4532-A357-ED44B9DA0FF3}" type="datetimeFigureOut">
              <a:rPr lang="en-US" smtClean="0"/>
              <a:pPr/>
              <a:t>30/08/2012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E4F6A-6302-4953-83AC-AD11641298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EEC46-920E-4532-A357-ED44B9DA0FF3}" type="datetimeFigureOut">
              <a:rPr lang="en-US" smtClean="0"/>
              <a:pPr/>
              <a:t>30/08/2012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E4F6A-6302-4953-83AC-AD11641298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EEC46-920E-4532-A357-ED44B9DA0FF3}" type="datetimeFigureOut">
              <a:rPr lang="en-US" smtClean="0"/>
              <a:pPr/>
              <a:t>30/08/2012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E4F6A-6302-4953-83AC-AD11641298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EEC46-920E-4532-A357-ED44B9DA0FF3}" type="datetimeFigureOut">
              <a:rPr lang="en-US" smtClean="0"/>
              <a:pPr/>
              <a:t>30/08/2012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E4F6A-6302-4953-83AC-AD11641298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EEC46-920E-4532-A357-ED44B9DA0FF3}" type="datetimeFigureOut">
              <a:rPr lang="en-US" smtClean="0"/>
              <a:pPr/>
              <a:t>30/08/2012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E4F6A-6302-4953-83AC-AD11641298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0EEC46-920E-4532-A357-ED44B9DA0FF3}" type="datetimeFigureOut">
              <a:rPr lang="en-US" smtClean="0"/>
              <a:pPr/>
              <a:t>30/08/2012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AE4F6A-6302-4953-83AC-AD1164129834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590550" y="266700"/>
            <a:ext cx="8324850" cy="800100"/>
          </a:xfrm>
        </p:spPr>
        <p:txBody>
          <a:bodyPr/>
          <a:lstStyle/>
          <a:p>
            <a:r>
              <a:rPr lang="fr-CH" smtClean="0"/>
              <a:t>What is a Flash Appeal?</a:t>
            </a:r>
            <a:endParaRPr lang="en-GB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4375" y="1428750"/>
            <a:ext cx="7772400" cy="41148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  <a:spcAft>
                <a:spcPct val="55000"/>
              </a:spcAft>
            </a:pPr>
            <a:r>
              <a:rPr lang="en-AU" sz="2400" smtClean="0">
                <a:latin typeface="Arial" pitchFamily="34" charset="0"/>
                <a:cs typeface="Arial" pitchFamily="34" charset="0"/>
              </a:rPr>
              <a:t>Part of the Consolidated Appeals Process, the humanitarian sector’s main tool for coordination, strategic planning and programming.</a:t>
            </a:r>
          </a:p>
          <a:p>
            <a:pPr>
              <a:lnSpc>
                <a:spcPct val="90000"/>
              </a:lnSpc>
              <a:spcAft>
                <a:spcPct val="55000"/>
              </a:spcAft>
            </a:pPr>
            <a:r>
              <a:rPr lang="en-AU" sz="2400" smtClean="0">
                <a:latin typeface="Arial" pitchFamily="34" charset="0"/>
                <a:cs typeface="Arial" pitchFamily="34" charset="0"/>
              </a:rPr>
              <a:t>A tool that provides an overview of urgent life-saving needs, within a week of the emergency's onset.</a:t>
            </a:r>
          </a:p>
          <a:p>
            <a:pPr>
              <a:lnSpc>
                <a:spcPct val="90000"/>
              </a:lnSpc>
              <a:spcAft>
                <a:spcPct val="55000"/>
              </a:spcAft>
            </a:pPr>
            <a:r>
              <a:rPr lang="en-AU" sz="2400" smtClean="0">
                <a:latin typeface="Arial" pitchFamily="34" charset="0"/>
                <a:cs typeface="Arial" pitchFamily="34" charset="0"/>
              </a:rPr>
              <a:t>Contains rapid needs assessment information, a common humanitarian action plan, and specific sectoral response plans and projects.</a:t>
            </a:r>
          </a:p>
          <a:p>
            <a:pPr>
              <a:lnSpc>
                <a:spcPct val="90000"/>
              </a:lnSpc>
              <a:spcAft>
                <a:spcPct val="55000"/>
              </a:spcAft>
            </a:pPr>
            <a:r>
              <a:rPr lang="en-AU" sz="2400" smtClean="0">
                <a:latin typeface="Arial" pitchFamily="34" charset="0"/>
                <a:cs typeface="Arial" pitchFamily="34" charset="0"/>
              </a:rPr>
              <a:t>Addresses acute needs for up to six months (and can be developed into a consolidated appeal if the emergency continues beyond six months).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590550" y="38100"/>
            <a:ext cx="8324850" cy="952500"/>
          </a:xfrm>
        </p:spPr>
        <p:txBody>
          <a:bodyPr/>
          <a:lstStyle/>
          <a:p>
            <a:r>
              <a:rPr lang="fr-CH" smtClean="0"/>
              <a:t>Who is involved? </a:t>
            </a:r>
            <a:endParaRPr lang="en-GB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828800"/>
            <a:ext cx="3810000" cy="43815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fr-CH" sz="2400" dirty="0" smtClean="0"/>
              <a:t>Resident Coordinator / Humanitarian Coordinator (leading the process, with OCHA’s support)</a:t>
            </a:r>
            <a:endParaRPr lang="en-GB" sz="2400" dirty="0" smtClean="0"/>
          </a:p>
          <a:p>
            <a:pPr>
              <a:lnSpc>
                <a:spcPct val="90000"/>
              </a:lnSpc>
            </a:pPr>
            <a:r>
              <a:rPr lang="fr-CH" sz="2400" dirty="0" smtClean="0"/>
              <a:t>UN Agencies</a:t>
            </a:r>
          </a:p>
          <a:p>
            <a:pPr>
              <a:lnSpc>
                <a:spcPct val="90000"/>
              </a:lnSpc>
            </a:pPr>
            <a:r>
              <a:rPr lang="fr-CH" sz="2400" dirty="0" smtClean="0"/>
              <a:t>Red Cross/Red Crescent Movement </a:t>
            </a:r>
          </a:p>
          <a:p>
            <a:pPr>
              <a:lnSpc>
                <a:spcPct val="90000"/>
              </a:lnSpc>
            </a:pPr>
            <a:r>
              <a:rPr lang="fr-CH" sz="2400" dirty="0" smtClean="0"/>
              <a:t>NGOs (international and local)</a:t>
            </a:r>
          </a:p>
          <a:p>
            <a:pPr>
              <a:lnSpc>
                <a:spcPct val="90000"/>
              </a:lnSpc>
            </a:pPr>
            <a:r>
              <a:rPr lang="fr-CH" sz="2400" dirty="0" smtClean="0"/>
              <a:t>Donors (field office reps)</a:t>
            </a:r>
          </a:p>
        </p:txBody>
      </p:sp>
      <p:sp>
        <p:nvSpPr>
          <p:cNvPr id="13317" name="Rectangle 8"/>
          <p:cNvSpPr>
            <a:spLocks noChangeArrowheads="1"/>
          </p:cNvSpPr>
          <p:nvPr/>
        </p:nvSpPr>
        <p:spPr bwMode="auto">
          <a:xfrm>
            <a:off x="4953000" y="1844824"/>
            <a:ext cx="3810000" cy="4670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90000"/>
              <a:buFont typeface="Wingdings" pitchFamily="2" charset="2"/>
              <a:buChar char="n"/>
            </a:pPr>
            <a:r>
              <a:rPr kumimoji="0" lang="fr-CH" sz="2400" dirty="0" err="1"/>
              <a:t>Affected</a:t>
            </a:r>
            <a:r>
              <a:rPr kumimoji="0" lang="fr-CH" sz="2400" dirty="0"/>
              <a:t> country </a:t>
            </a:r>
            <a:r>
              <a:rPr kumimoji="0" lang="fr-CH" sz="2400" dirty="0" err="1"/>
              <a:t>government</a:t>
            </a:r>
            <a:r>
              <a:rPr kumimoji="0" lang="fr-CH" sz="2400" dirty="0"/>
              <a:t>.  (The </a:t>
            </a:r>
            <a:r>
              <a:rPr kumimoji="0" lang="fr-CH" sz="2400" dirty="0" err="1"/>
              <a:t>appeal</a:t>
            </a:r>
            <a:r>
              <a:rPr kumimoji="0" lang="fr-CH" sz="2400" dirty="0"/>
              <a:t> </a:t>
            </a:r>
            <a:r>
              <a:rPr kumimoji="0" lang="fr-CH" sz="2400" dirty="0" err="1"/>
              <a:t>is</a:t>
            </a:r>
            <a:r>
              <a:rPr kumimoji="0" lang="fr-CH" sz="2400" dirty="0"/>
              <a:t> </a:t>
            </a:r>
            <a:r>
              <a:rPr kumimoji="0" lang="fr-CH" sz="2400" dirty="0" err="1"/>
              <a:t>done</a:t>
            </a:r>
            <a:r>
              <a:rPr kumimoji="0" lang="fr-CH" sz="2400" dirty="0"/>
              <a:t> in consultation </a:t>
            </a:r>
            <a:r>
              <a:rPr kumimoji="0" lang="fr-CH" sz="2400" dirty="0" err="1"/>
              <a:t>with</a:t>
            </a:r>
            <a:r>
              <a:rPr kumimoji="0" lang="fr-CH" sz="2400" dirty="0"/>
              <a:t> the </a:t>
            </a:r>
            <a:r>
              <a:rPr kumimoji="0" lang="fr-CH" sz="2400" dirty="0" err="1"/>
              <a:t>government</a:t>
            </a:r>
            <a:r>
              <a:rPr kumimoji="0" lang="fr-CH" sz="2400" dirty="0"/>
              <a:t>.)</a:t>
            </a:r>
            <a:endParaRPr kumimoji="0" lang="en-GB" sz="2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type="title"/>
          </p:nvPr>
        </p:nvSpPr>
        <p:spPr>
          <a:xfrm>
            <a:off x="590550" y="266700"/>
            <a:ext cx="8324850" cy="723900"/>
          </a:xfrm>
          <a:noFill/>
        </p:spPr>
        <p:txBody>
          <a:bodyPr>
            <a:normAutofit fontScale="90000"/>
          </a:bodyPr>
          <a:lstStyle/>
          <a:p>
            <a:r>
              <a:rPr lang="fr-FR" smtClean="0"/>
              <a:t>Content of a Flash Appeal</a:t>
            </a:r>
          </a:p>
        </p:txBody>
      </p:sp>
      <p:sp>
        <p:nvSpPr>
          <p:cNvPr id="15363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790700"/>
            <a:ext cx="8458200" cy="4229100"/>
          </a:xfrm>
          <a:noFill/>
        </p:spPr>
        <p:txBody>
          <a:bodyPr/>
          <a:lstStyle/>
          <a:p>
            <a:r>
              <a:rPr lang="fr-FR" sz="3000" smtClean="0"/>
              <a:t>Executive Summary </a:t>
            </a:r>
          </a:p>
          <a:p>
            <a:r>
              <a:rPr lang="fr-FR" sz="3000" smtClean="0"/>
              <a:t>Context and Humanitarian Consequences / Needs</a:t>
            </a:r>
          </a:p>
          <a:p>
            <a:r>
              <a:rPr lang="fr-FR" sz="3000" smtClean="0"/>
              <a:t>Response Plans per sector(incl. project summaries)</a:t>
            </a:r>
          </a:p>
          <a:p>
            <a:r>
              <a:rPr lang="fr-FR" sz="3000" smtClean="0"/>
              <a:t>Roles and Responsibilities</a:t>
            </a:r>
          </a:p>
          <a:p>
            <a:r>
              <a:rPr lang="fr-FR" sz="3000" smtClean="0"/>
              <a:t>Tables of project funding requirements (per agency, per sector, etc.)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H" smtClean="0"/>
              <a:t>Is Flash Appeal funding channelled through OCHA?</a:t>
            </a:r>
            <a:endParaRPr lang="en-GB" smtClean="0"/>
          </a:p>
        </p:txBody>
      </p:sp>
      <p:sp>
        <p:nvSpPr>
          <p:cNvPr id="16387" name="Text Box 25"/>
          <p:cNvSpPr txBox="1">
            <a:spLocks noChangeArrowheads="1"/>
          </p:cNvSpPr>
          <p:nvPr/>
        </p:nvSpPr>
        <p:spPr bwMode="auto">
          <a:xfrm>
            <a:off x="6629400" y="1828800"/>
            <a:ext cx="2514600" cy="459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fr-CH" sz="4400" b="1">
                <a:solidFill>
                  <a:schemeClr val="tx2"/>
                </a:solidFill>
                <a:latin typeface="Garamond" pitchFamily="18" charset="0"/>
              </a:rPr>
              <a:t>No</a:t>
            </a:r>
            <a:r>
              <a:rPr kumimoji="0" lang="fr-CH" sz="4400" b="1">
                <a:solidFill>
                  <a:schemeClr val="tx2"/>
                </a:solidFill>
                <a:latin typeface="Times New Roman" pitchFamily="18" charset="0"/>
              </a:rPr>
              <a:t>…</a:t>
            </a:r>
            <a:r>
              <a:rPr kumimoji="0" lang="fr-CH" b="1">
                <a:solidFill>
                  <a:schemeClr val="tx2"/>
                </a:solidFill>
                <a:latin typeface="Garamond" pitchFamily="18" charset="0"/>
              </a:rPr>
              <a:t>In most cases, agencies negotiate their funding directly with donors. In funding terms, the appeal therefore serves as an inventory of project proposals.</a:t>
            </a:r>
          </a:p>
          <a:p>
            <a:pPr>
              <a:spcBef>
                <a:spcPct val="50000"/>
              </a:spcBef>
            </a:pPr>
            <a:endParaRPr kumimoji="0" lang="en-GB" b="1">
              <a:solidFill>
                <a:schemeClr val="tx2"/>
              </a:solidFill>
              <a:latin typeface="Garamond" pitchFamily="18" charset="0"/>
            </a:endParaRPr>
          </a:p>
        </p:txBody>
      </p:sp>
      <p:sp>
        <p:nvSpPr>
          <p:cNvPr id="16388" name="Line 22"/>
          <p:cNvSpPr>
            <a:spLocks noChangeShapeType="1"/>
          </p:cNvSpPr>
          <p:nvPr/>
        </p:nvSpPr>
        <p:spPr bwMode="auto">
          <a:xfrm>
            <a:off x="4395788" y="4191000"/>
            <a:ext cx="782637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pic>
        <p:nvPicPr>
          <p:cNvPr id="16389" name="Picture 6"/>
          <p:cNvPicPr>
            <a:picLocks noGrp="1" noChangeAspect="1" noChangeArrowheads="1"/>
          </p:cNvPicPr>
          <p:nvPr>
            <p:ph type="body"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5183188" y="1828800"/>
            <a:ext cx="1446212" cy="4381500"/>
          </a:xfrm>
          <a:noFill/>
        </p:spPr>
      </p:pic>
      <p:sp>
        <p:nvSpPr>
          <p:cNvPr id="67591" name="Text Box 7"/>
          <p:cNvSpPr txBox="1">
            <a:spLocks noChangeArrowheads="1"/>
          </p:cNvSpPr>
          <p:nvPr/>
        </p:nvSpPr>
        <p:spPr bwMode="auto">
          <a:xfrm>
            <a:off x="152400" y="2338388"/>
            <a:ext cx="1395413" cy="3262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CH" sz="208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$</a:t>
            </a:r>
            <a:endParaRPr lang="en-GB" sz="2080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16391" name="Line 8"/>
          <p:cNvSpPr>
            <a:spLocks noChangeShapeType="1"/>
          </p:cNvSpPr>
          <p:nvPr/>
        </p:nvSpPr>
        <p:spPr bwMode="auto">
          <a:xfrm>
            <a:off x="1325563" y="4076700"/>
            <a:ext cx="949325" cy="0"/>
          </a:xfrm>
          <a:prstGeom prst="line">
            <a:avLst/>
          </a:prstGeom>
          <a:noFill/>
          <a:ln w="984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16392" name="Line 9"/>
          <p:cNvSpPr>
            <a:spLocks noChangeShapeType="1"/>
          </p:cNvSpPr>
          <p:nvPr/>
        </p:nvSpPr>
        <p:spPr bwMode="auto">
          <a:xfrm flipV="1">
            <a:off x="4395788" y="2019300"/>
            <a:ext cx="725487" cy="1981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16393" name="Line 10"/>
          <p:cNvSpPr>
            <a:spLocks noChangeShapeType="1"/>
          </p:cNvSpPr>
          <p:nvPr/>
        </p:nvSpPr>
        <p:spPr bwMode="auto">
          <a:xfrm flipV="1">
            <a:off x="4451350" y="2324100"/>
            <a:ext cx="727075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16394" name="Line 11"/>
          <p:cNvSpPr>
            <a:spLocks noChangeShapeType="1"/>
          </p:cNvSpPr>
          <p:nvPr/>
        </p:nvSpPr>
        <p:spPr bwMode="auto">
          <a:xfrm flipV="1">
            <a:off x="4395788" y="2628900"/>
            <a:ext cx="782637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16395" name="Line 12"/>
          <p:cNvSpPr>
            <a:spLocks noChangeShapeType="1"/>
          </p:cNvSpPr>
          <p:nvPr/>
        </p:nvSpPr>
        <p:spPr bwMode="auto">
          <a:xfrm flipV="1">
            <a:off x="4395788" y="2933700"/>
            <a:ext cx="782637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16396" name="Line 13"/>
          <p:cNvSpPr>
            <a:spLocks noChangeShapeType="1"/>
          </p:cNvSpPr>
          <p:nvPr/>
        </p:nvSpPr>
        <p:spPr bwMode="auto">
          <a:xfrm flipV="1">
            <a:off x="4395788" y="3238500"/>
            <a:ext cx="782637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16397" name="Line 14"/>
          <p:cNvSpPr>
            <a:spLocks noChangeShapeType="1"/>
          </p:cNvSpPr>
          <p:nvPr/>
        </p:nvSpPr>
        <p:spPr bwMode="auto">
          <a:xfrm flipV="1">
            <a:off x="4395788" y="3543300"/>
            <a:ext cx="725487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16398" name="Line 15"/>
          <p:cNvSpPr>
            <a:spLocks noChangeShapeType="1"/>
          </p:cNvSpPr>
          <p:nvPr/>
        </p:nvSpPr>
        <p:spPr bwMode="auto">
          <a:xfrm flipV="1">
            <a:off x="4395788" y="3848100"/>
            <a:ext cx="782637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16399" name="Line 16"/>
          <p:cNvSpPr>
            <a:spLocks noChangeShapeType="1"/>
          </p:cNvSpPr>
          <p:nvPr/>
        </p:nvSpPr>
        <p:spPr bwMode="auto">
          <a:xfrm>
            <a:off x="4451350" y="4076700"/>
            <a:ext cx="669925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16400" name="Line 17"/>
          <p:cNvSpPr>
            <a:spLocks noChangeShapeType="1"/>
          </p:cNvSpPr>
          <p:nvPr/>
        </p:nvSpPr>
        <p:spPr bwMode="auto">
          <a:xfrm>
            <a:off x="4451350" y="4152900"/>
            <a:ext cx="727075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16401" name="Line 18"/>
          <p:cNvSpPr>
            <a:spLocks noChangeShapeType="1"/>
          </p:cNvSpPr>
          <p:nvPr/>
        </p:nvSpPr>
        <p:spPr bwMode="auto">
          <a:xfrm>
            <a:off x="4451350" y="4229100"/>
            <a:ext cx="727075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16402" name="Line 19"/>
          <p:cNvSpPr>
            <a:spLocks noChangeShapeType="1"/>
          </p:cNvSpPr>
          <p:nvPr/>
        </p:nvSpPr>
        <p:spPr bwMode="auto">
          <a:xfrm>
            <a:off x="4451350" y="4229100"/>
            <a:ext cx="727075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16403" name="Line 20"/>
          <p:cNvSpPr>
            <a:spLocks noChangeShapeType="1"/>
          </p:cNvSpPr>
          <p:nvPr/>
        </p:nvSpPr>
        <p:spPr bwMode="auto">
          <a:xfrm>
            <a:off x="4395788" y="4229100"/>
            <a:ext cx="782637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16404" name="Line 21"/>
          <p:cNvSpPr>
            <a:spLocks noChangeShapeType="1"/>
          </p:cNvSpPr>
          <p:nvPr/>
        </p:nvSpPr>
        <p:spPr bwMode="auto">
          <a:xfrm>
            <a:off x="4395788" y="4229100"/>
            <a:ext cx="782637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pic>
        <p:nvPicPr>
          <p:cNvPr id="16405" name="Picture 37" descr="john holmes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62200" y="2971800"/>
            <a:ext cx="193675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406" name="WordArt 30"/>
          <p:cNvSpPr>
            <a:spLocks noChangeArrowheads="1" noChangeShapeType="1"/>
          </p:cNvSpPr>
          <p:nvPr/>
        </p:nvSpPr>
        <p:spPr bwMode="auto">
          <a:xfrm>
            <a:off x="1436688" y="1943100"/>
            <a:ext cx="3684587" cy="426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GB" sz="3600" kern="10">
                <a:ln w="57150">
                  <a:solidFill>
                    <a:srgbClr val="FF99CC"/>
                  </a:solidFill>
                  <a:round/>
                  <a:headEnd/>
                  <a:tailEnd/>
                </a:ln>
                <a:noFill/>
                <a:latin typeface="Arial Black"/>
              </a:rPr>
              <a:t>?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590550" y="266700"/>
            <a:ext cx="8324850" cy="1028700"/>
          </a:xfrm>
          <a:noFill/>
        </p:spPr>
        <p:txBody>
          <a:bodyPr/>
          <a:lstStyle/>
          <a:p>
            <a:r>
              <a:rPr lang="fr-FR" smtClean="0"/>
              <a:t>Sector leads have a </a:t>
            </a:r>
            <a:r>
              <a:rPr lang="fr-FR" b="1" u="sng" smtClean="0"/>
              <a:t>crucial</a:t>
            </a:r>
            <a:r>
              <a:rPr lang="fr-FR" smtClean="0"/>
              <a:t> role :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790700"/>
            <a:ext cx="8458200" cy="4229100"/>
          </a:xfrm>
          <a:noFill/>
        </p:spPr>
        <p:txBody>
          <a:bodyPr/>
          <a:lstStyle/>
          <a:p>
            <a:r>
              <a:rPr lang="fr-FR" sz="3000" smtClean="0"/>
              <a:t>Leading rapid needs assessments </a:t>
            </a:r>
          </a:p>
          <a:p>
            <a:r>
              <a:rPr lang="fr-FR" sz="3000" smtClean="0"/>
              <a:t>Setting sectoral strategy and priorities</a:t>
            </a:r>
          </a:p>
          <a:p>
            <a:r>
              <a:rPr lang="fr-FR" sz="3000" smtClean="0"/>
              <a:t>Gathering project proposals inclusively (incl. NGOs), but also…</a:t>
            </a:r>
          </a:p>
          <a:p>
            <a:r>
              <a:rPr lang="fr-FR" sz="3000" smtClean="0"/>
              <a:t>Vetting projects ‘ruthlessly.’</a:t>
            </a:r>
          </a:p>
          <a:p>
            <a:endParaRPr lang="fr-FR" sz="3000" smtClean="0"/>
          </a:p>
          <a:p>
            <a:pPr algn="ctr">
              <a:buFont typeface="Wingdings" pitchFamily="2" charset="2"/>
              <a:buNone/>
            </a:pPr>
            <a:r>
              <a:rPr lang="fr-FR" sz="3000" smtClean="0"/>
              <a:t>ALL VERY FAST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590550" y="266700"/>
            <a:ext cx="8324850" cy="1028700"/>
          </a:xfrm>
          <a:noFill/>
        </p:spPr>
        <p:txBody>
          <a:bodyPr>
            <a:normAutofit fontScale="90000"/>
          </a:bodyPr>
          <a:lstStyle/>
          <a:p>
            <a:r>
              <a:rPr lang="en-GB" sz="4000" smtClean="0"/>
              <a:t>Your job as Sector leads re appeal projects</a:t>
            </a:r>
            <a:r>
              <a:rPr lang="fr-FR" sz="4000" smtClean="0"/>
              <a:t> :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76400"/>
            <a:ext cx="8458200" cy="4953000"/>
          </a:xfrm>
          <a:noFill/>
        </p:spPr>
        <p:txBody>
          <a:bodyPr/>
          <a:lstStyle/>
          <a:p>
            <a:pPr>
              <a:lnSpc>
                <a:spcPct val="80000"/>
              </a:lnSpc>
              <a:spcAft>
                <a:spcPct val="50000"/>
              </a:spcAft>
            </a:pPr>
            <a:r>
              <a:rPr lang="en-GB" sz="2400" smtClean="0"/>
              <a:t>Get all actors to the table.</a:t>
            </a:r>
          </a:p>
          <a:p>
            <a:pPr>
              <a:lnSpc>
                <a:spcPct val="80000"/>
              </a:lnSpc>
              <a:spcAft>
                <a:spcPct val="50000"/>
              </a:spcAft>
            </a:pPr>
            <a:r>
              <a:rPr lang="en-GB" sz="2400" smtClean="0"/>
              <a:t>Identify highest-priority needs, and make sure projects are proposed that cover those.  (These form the top-priority projects in the appeal.)</a:t>
            </a:r>
          </a:p>
          <a:p>
            <a:pPr>
              <a:lnSpc>
                <a:spcPct val="80000"/>
              </a:lnSpc>
              <a:spcAft>
                <a:spcPct val="50000"/>
              </a:spcAft>
            </a:pPr>
            <a:r>
              <a:rPr lang="en-GB" sz="2400" smtClean="0"/>
              <a:t>Gather other proposals and filter them, applying criteria of relevance to need, feasibility (within timeframe, agency capacity, &amp; operating environment), etc.</a:t>
            </a:r>
            <a:endParaRPr lang="en-GB" sz="2400" b="1" smtClean="0">
              <a:solidFill>
                <a:schemeClr val="accent2"/>
              </a:solidFill>
            </a:endParaRPr>
          </a:p>
          <a:p>
            <a:pPr>
              <a:lnSpc>
                <a:spcPct val="80000"/>
              </a:lnSpc>
              <a:spcAft>
                <a:spcPct val="50000"/>
              </a:spcAft>
            </a:pPr>
            <a:r>
              <a:rPr lang="en-GB" sz="2400" smtClean="0"/>
              <a:t>Try to stimulate proposals to fill gaps.  Call in more capacity if needed.</a:t>
            </a:r>
            <a:endParaRPr lang="en-US" sz="2400" smtClean="0"/>
          </a:p>
          <a:p>
            <a:pPr>
              <a:lnSpc>
                <a:spcPct val="80000"/>
              </a:lnSpc>
            </a:pPr>
            <a:endParaRPr lang="fr-FR" sz="170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511</Words>
  <Application>Microsoft Macintosh PowerPoint</Application>
  <PresentationFormat>On-screen Show (4:3)</PresentationFormat>
  <Paragraphs>47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What is a Flash Appeal?</vt:lpstr>
      <vt:lpstr>Who is involved? </vt:lpstr>
      <vt:lpstr>Content of a Flash Appeal</vt:lpstr>
      <vt:lpstr>Is Flash Appeal funding channelled through OCHA?</vt:lpstr>
      <vt:lpstr>Sector leads have a crucial role :</vt:lpstr>
      <vt:lpstr>Your job as Sector leads re appeal projects :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a Flash Appeal?</dc:title>
  <dc:creator>RedR User</dc:creator>
  <cp:lastModifiedBy>Patricia Hiddleston</cp:lastModifiedBy>
  <cp:revision>5</cp:revision>
  <dcterms:created xsi:type="dcterms:W3CDTF">2010-03-09T02:51:26Z</dcterms:created>
  <dcterms:modified xsi:type="dcterms:W3CDTF">2012-08-30T08:51:28Z</dcterms:modified>
</cp:coreProperties>
</file>