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59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3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6DDD32-6BDA-4BE5-871F-58FC7954847B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</dgm:pt>
    <dgm:pt modelId="{92E2A581-406E-4781-824E-1245149F3461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fr-CH" sz="1300" b="1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imes" pitchFamily="18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fr-CH" sz="2600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/>
            <a:cs typeface="Arial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CH" sz="2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/>
              <a:cs typeface="Arial"/>
            </a:rPr>
            <a:t>Early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CH" sz="2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/>
              <a:cs typeface="Arial"/>
            </a:rPr>
            <a:t>Identification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fr-CH" sz="1300" b="1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imes" pitchFamily="18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300" b="1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imes" pitchFamily="18" charset="0"/>
          </a:endParaRPr>
        </a:p>
      </dgm:t>
    </dgm:pt>
    <dgm:pt modelId="{BCE6F56A-7B67-4724-A568-1BE10A5D45C8}" type="parTrans" cxnId="{036AC839-7734-4FDF-B60F-37263FF40C51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7080862E-3A9F-42BF-B6D6-C8A9663E111B}" type="sibTrans" cxnId="{036AC839-7734-4FDF-B60F-37263FF40C51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AEF8B87-3107-4777-95DB-48A651A4F34E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fr-CH" sz="1100" b="1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Times" pitchFamily="18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fr-CH" sz="1100" b="1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Times" pitchFamily="18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CH" sz="2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/>
              <a:cs typeface="Arial"/>
            </a:rPr>
            <a:t>Assessement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CH" sz="2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/>
              <a:cs typeface="Arial"/>
            </a:rPr>
            <a:t>&amp; registration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fr-CH" sz="1100" b="1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Times" pitchFamily="18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100" b="1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Times" pitchFamily="18" charset="0"/>
          </a:endParaRPr>
        </a:p>
      </dgm:t>
    </dgm:pt>
    <dgm:pt modelId="{B387E4D3-F72E-45D4-A17F-3EA98183EE2D}" type="parTrans" cxnId="{97B9A112-1EF6-4195-968A-E2487AB4CB5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03F76A0-F8BC-4AD3-B7A1-5EAA2AD1196B}" type="sibTrans" cxnId="{97B9A112-1EF6-4195-968A-E2487AB4CB5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9E8D7D43-FA98-404C-9C5D-3DF360285D82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CH" sz="2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/>
              <a:cs typeface="Arial"/>
            </a:rPr>
            <a:t>Referral &amp;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CH" sz="2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/>
              <a:cs typeface="Arial"/>
            </a:rPr>
            <a:t>Service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CH" sz="2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/>
              <a:cs typeface="Arial"/>
            </a:rPr>
            <a:t>Purchasing</a:t>
          </a:r>
          <a:endParaRPr kumimoji="0" lang="en-US" sz="2600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/>
            <a:cs typeface="Arial"/>
          </a:endParaRPr>
        </a:p>
      </dgm:t>
    </dgm:pt>
    <dgm:pt modelId="{3681A691-6D7E-4F16-AD7C-4A7DAE367EE3}" type="parTrans" cxnId="{5B673A1E-FC5B-433B-8E5E-D5E98B967655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E1869649-9C96-4FE8-B617-13A71A773ECF}" type="sibTrans" cxnId="{5B673A1E-FC5B-433B-8E5E-D5E98B967655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4469A0B-E9BC-48CB-8068-10A863739CD7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CH" sz="2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/>
              <a:cs typeface="Arial"/>
            </a:rPr>
            <a:t>Provisions</a:t>
          </a:r>
          <a:endParaRPr kumimoji="0" lang="en-US" sz="2600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/>
            <a:cs typeface="Arial"/>
          </a:endParaRPr>
        </a:p>
      </dgm:t>
    </dgm:pt>
    <dgm:pt modelId="{752FDC22-67AA-4121-BD18-F26099CFCF07}" type="parTrans" cxnId="{1EEDBAB5-C42A-4FA9-ABCF-C9FCAE4D9F9A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A3B3F12D-BE43-40CF-B986-375D0A645076}" type="sibTrans" cxnId="{1EEDBAB5-C42A-4FA9-ABCF-C9FCAE4D9F9A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F2718167-92C3-4864-A57F-36BD9BB421A8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CH" sz="2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/>
              <a:cs typeface="Arial"/>
            </a:rPr>
            <a:t>Case review</a:t>
          </a:r>
          <a:endParaRPr kumimoji="0" lang="en-US" sz="2600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/>
            <a:cs typeface="Arial"/>
          </a:endParaRPr>
        </a:p>
      </dgm:t>
    </dgm:pt>
    <dgm:pt modelId="{9F49ACDE-20A6-43B3-AB36-CC9207F43460}" type="parTrans" cxnId="{9BEDD89C-48AE-4F05-9F91-4A22E51CEDFB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EE41936-6E28-4E7E-AAEB-8698BE0DB65C}" type="sibTrans" cxnId="{9BEDD89C-48AE-4F05-9F91-4A22E51CEDFB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89C36DA-B74C-47A1-8516-C4E4DECF5232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fr-CH" sz="1300" b="1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imes" pitchFamily="18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2600" b="0" i="0" u="none" strike="noStrike" cap="none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latin typeface="Arial"/>
              <a:cs typeface="Arial"/>
            </a:rPr>
            <a:t>Prevention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300" b="1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imes" pitchFamily="18" charset="0"/>
          </a:endParaRPr>
        </a:p>
      </dgm:t>
    </dgm:pt>
    <dgm:pt modelId="{2F2E0010-D726-40FE-AB6D-DDB80B04A637}" type="parTrans" cxnId="{78AC90FE-EBB5-4015-B843-02842CB0C668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4A2D5F7-A3D0-4DAC-8839-B6CF22CCB02F}" type="sibTrans" cxnId="{78AC90FE-EBB5-4015-B843-02842CB0C668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23FBC201-29E0-4605-A233-BD05979B356D}" type="pres">
      <dgm:prSet presAssocID="{CF6DDD32-6BDA-4BE5-871F-58FC7954847B}" presName="cycle" presStyleCnt="0">
        <dgm:presLayoutVars>
          <dgm:dir/>
          <dgm:resizeHandles val="exact"/>
        </dgm:presLayoutVars>
      </dgm:prSet>
      <dgm:spPr/>
    </dgm:pt>
    <dgm:pt modelId="{030393DF-DD62-4D94-AF0E-9FDF37DAFE35}" type="pres">
      <dgm:prSet presAssocID="{92E2A581-406E-4781-824E-1245149F3461}" presName="dummy" presStyleCnt="0"/>
      <dgm:spPr/>
    </dgm:pt>
    <dgm:pt modelId="{56CA65C2-A9DC-43C8-8F09-F373FA7E0C38}" type="pres">
      <dgm:prSet presAssocID="{92E2A581-406E-4781-824E-1245149F3461}" presName="node" presStyleLbl="revTx" presStyleIdx="0" presStyleCnt="6" custScaleX="238850" custScaleY="45200" custRadScaleRad="103329" custRadScaleInc="390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BB776A-BFD5-428D-88C7-7D82DDB6785B}" type="pres">
      <dgm:prSet presAssocID="{7080862E-3A9F-42BF-B6D6-C8A9663E111B}" presName="sibTrans" presStyleLbl="node1" presStyleIdx="0" presStyleCnt="6" custAng="1588889" custScaleY="78336" custLinFactNeighborX="-3608" custLinFactNeighborY="-15232"/>
      <dgm:spPr/>
      <dgm:t>
        <a:bodyPr/>
        <a:lstStyle/>
        <a:p>
          <a:endParaRPr lang="en-US"/>
        </a:p>
      </dgm:t>
    </dgm:pt>
    <dgm:pt modelId="{CDD3F834-0710-4A9F-8A63-F92112FD4893}" type="pres">
      <dgm:prSet presAssocID="{DAEF8B87-3107-4777-95DB-48A651A4F34E}" presName="dummy" presStyleCnt="0"/>
      <dgm:spPr/>
    </dgm:pt>
    <dgm:pt modelId="{7382C117-0771-4C17-8DDA-647F965FFFB1}" type="pres">
      <dgm:prSet presAssocID="{DAEF8B87-3107-4777-95DB-48A651A4F34E}" presName="node" presStyleLbl="revTx" presStyleIdx="1" presStyleCnt="6" custScaleX="279692" custScaleY="66264" custRadScaleRad="115794" custRadScaleInc="-536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87200E-32B6-4CF0-A5E9-3DA94A9CC89C}" type="pres">
      <dgm:prSet presAssocID="{C03F76A0-F8BC-4AD3-B7A1-5EAA2AD1196B}" presName="sibTrans" presStyleLbl="node1" presStyleIdx="1" presStyleCnt="6" custLinFactNeighborX="-874" custLinFactNeighborY="2705"/>
      <dgm:spPr/>
      <dgm:t>
        <a:bodyPr/>
        <a:lstStyle/>
        <a:p>
          <a:endParaRPr lang="en-US"/>
        </a:p>
      </dgm:t>
    </dgm:pt>
    <dgm:pt modelId="{2E379C17-01D1-4EC5-B768-979CFB21C343}" type="pres">
      <dgm:prSet presAssocID="{9E8D7D43-FA98-404C-9C5D-3DF360285D82}" presName="dummy" presStyleCnt="0"/>
      <dgm:spPr/>
    </dgm:pt>
    <dgm:pt modelId="{831EFF0A-07A7-44DE-B6BF-F6629FE600A3}" type="pres">
      <dgm:prSet presAssocID="{9E8D7D43-FA98-404C-9C5D-3DF360285D82}" presName="node" presStyleLbl="revTx" presStyleIdx="2" presStyleCnt="6" custScaleX="250239" custRadScaleRad="104428" custRadScaleInc="-1155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1508ED-C2B9-4B6A-839E-F46AC0840852}" type="pres">
      <dgm:prSet presAssocID="{E1869649-9C96-4FE8-B617-13A71A773ECF}" presName="sibTrans" presStyleLbl="node1" presStyleIdx="2" presStyleCnt="6" custAng="0" custLinFactNeighborX="-2407" custLinFactNeighborY="338"/>
      <dgm:spPr/>
      <dgm:t>
        <a:bodyPr/>
        <a:lstStyle/>
        <a:p>
          <a:endParaRPr lang="en-US"/>
        </a:p>
      </dgm:t>
    </dgm:pt>
    <dgm:pt modelId="{8062A1EF-DF45-4C81-8DAE-BB03CCEF7149}" type="pres">
      <dgm:prSet presAssocID="{14469A0B-E9BC-48CB-8068-10A863739CD7}" presName="dummy" presStyleCnt="0"/>
      <dgm:spPr/>
    </dgm:pt>
    <dgm:pt modelId="{E075DA36-F6AF-448F-A8D7-E032BDEC80B3}" type="pres">
      <dgm:prSet presAssocID="{14469A0B-E9BC-48CB-8068-10A863739CD7}" presName="node" presStyleLbl="revTx" presStyleIdx="3" presStyleCnt="6" custScaleX="2187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A4BACE-920B-4FAD-B559-F785C7758803}" type="pres">
      <dgm:prSet presAssocID="{A3B3F12D-BE43-40CF-B986-375D0A645076}" presName="sibTrans" presStyleLbl="node1" presStyleIdx="3" presStyleCnt="6"/>
      <dgm:spPr/>
      <dgm:t>
        <a:bodyPr/>
        <a:lstStyle/>
        <a:p>
          <a:endParaRPr lang="en-US"/>
        </a:p>
      </dgm:t>
    </dgm:pt>
    <dgm:pt modelId="{07502E82-DE70-4BDE-808D-38BD131CD036}" type="pres">
      <dgm:prSet presAssocID="{F2718167-92C3-4864-A57F-36BD9BB421A8}" presName="dummy" presStyleCnt="0"/>
      <dgm:spPr/>
    </dgm:pt>
    <dgm:pt modelId="{088C2B0F-0C5F-44E9-A537-828CE90F23D5}" type="pres">
      <dgm:prSet presAssocID="{F2718167-92C3-4864-A57F-36BD9BB421A8}" presName="node" presStyleLbl="revTx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90F2F5-E93B-4B69-8209-C54138B06643}" type="pres">
      <dgm:prSet presAssocID="{DEE41936-6E28-4E7E-AAEB-8698BE0DB65C}" presName="sibTrans" presStyleLbl="node1" presStyleIdx="4" presStyleCnt="6" custAng="0" custLinFactNeighborX="-2807" custLinFactNeighborY="-29"/>
      <dgm:spPr/>
      <dgm:t>
        <a:bodyPr/>
        <a:lstStyle/>
        <a:p>
          <a:endParaRPr lang="en-US"/>
        </a:p>
      </dgm:t>
    </dgm:pt>
    <dgm:pt modelId="{6EB7A7DA-A3F8-432C-BE20-F782E8C8CA3B}" type="pres">
      <dgm:prSet presAssocID="{D89C36DA-B74C-47A1-8516-C4E4DECF5232}" presName="dummy" presStyleCnt="0"/>
      <dgm:spPr/>
    </dgm:pt>
    <dgm:pt modelId="{4C562193-609F-42BC-91C3-D63A24233D2A}" type="pres">
      <dgm:prSet presAssocID="{D89C36DA-B74C-47A1-8516-C4E4DECF5232}" presName="node" presStyleLbl="revTx" presStyleIdx="5" presStyleCnt="6" custScaleX="1702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AACA04-446A-4C58-ABD7-5807CD05DAF8}" type="pres">
      <dgm:prSet presAssocID="{84A2D5F7-A3D0-4DAC-8839-B6CF22CCB02F}" presName="sibTrans" presStyleLbl="node1" presStyleIdx="5" presStyleCnt="6" custLinFactNeighborX="-7090" custLinFactNeighborY="516"/>
      <dgm:spPr/>
      <dgm:t>
        <a:bodyPr/>
        <a:lstStyle/>
        <a:p>
          <a:endParaRPr lang="en-US"/>
        </a:p>
      </dgm:t>
    </dgm:pt>
  </dgm:ptLst>
  <dgm:cxnLst>
    <dgm:cxn modelId="{DAA23C0D-CF61-0B43-A347-4EAE9A46F0A3}" type="presOf" srcId="{84A2D5F7-A3D0-4DAC-8839-B6CF22CCB02F}" destId="{37AACA04-446A-4C58-ABD7-5807CD05DAF8}" srcOrd="0" destOrd="0" presId="urn:microsoft.com/office/officeart/2005/8/layout/cycle1"/>
    <dgm:cxn modelId="{1EEDBAB5-C42A-4FA9-ABCF-C9FCAE4D9F9A}" srcId="{CF6DDD32-6BDA-4BE5-871F-58FC7954847B}" destId="{14469A0B-E9BC-48CB-8068-10A863739CD7}" srcOrd="3" destOrd="0" parTransId="{752FDC22-67AA-4121-BD18-F26099CFCF07}" sibTransId="{A3B3F12D-BE43-40CF-B986-375D0A645076}"/>
    <dgm:cxn modelId="{97B9A112-1EF6-4195-968A-E2487AB4CB57}" srcId="{CF6DDD32-6BDA-4BE5-871F-58FC7954847B}" destId="{DAEF8B87-3107-4777-95DB-48A651A4F34E}" srcOrd="1" destOrd="0" parTransId="{B387E4D3-F72E-45D4-A17F-3EA98183EE2D}" sibTransId="{C03F76A0-F8BC-4AD3-B7A1-5EAA2AD1196B}"/>
    <dgm:cxn modelId="{E9C927C3-DDEA-3944-883D-CEC21C2A9B10}" type="presOf" srcId="{14469A0B-E9BC-48CB-8068-10A863739CD7}" destId="{E075DA36-F6AF-448F-A8D7-E032BDEC80B3}" srcOrd="0" destOrd="0" presId="urn:microsoft.com/office/officeart/2005/8/layout/cycle1"/>
    <dgm:cxn modelId="{2104DB5A-F295-5B41-8964-0592F9608822}" type="presOf" srcId="{C03F76A0-F8BC-4AD3-B7A1-5EAA2AD1196B}" destId="{6587200E-32B6-4CF0-A5E9-3DA94A9CC89C}" srcOrd="0" destOrd="0" presId="urn:microsoft.com/office/officeart/2005/8/layout/cycle1"/>
    <dgm:cxn modelId="{DA786033-7586-FE4B-B04B-6773DB5610C7}" type="presOf" srcId="{D89C36DA-B74C-47A1-8516-C4E4DECF5232}" destId="{4C562193-609F-42BC-91C3-D63A24233D2A}" srcOrd="0" destOrd="0" presId="urn:microsoft.com/office/officeart/2005/8/layout/cycle1"/>
    <dgm:cxn modelId="{036AC839-7734-4FDF-B60F-37263FF40C51}" srcId="{CF6DDD32-6BDA-4BE5-871F-58FC7954847B}" destId="{92E2A581-406E-4781-824E-1245149F3461}" srcOrd="0" destOrd="0" parTransId="{BCE6F56A-7B67-4724-A568-1BE10A5D45C8}" sibTransId="{7080862E-3A9F-42BF-B6D6-C8A9663E111B}"/>
    <dgm:cxn modelId="{B171D476-3A69-8848-B193-2BF48C07B0B6}" type="presOf" srcId="{DAEF8B87-3107-4777-95DB-48A651A4F34E}" destId="{7382C117-0771-4C17-8DDA-647F965FFFB1}" srcOrd="0" destOrd="0" presId="urn:microsoft.com/office/officeart/2005/8/layout/cycle1"/>
    <dgm:cxn modelId="{41E3B67D-BCBA-364B-9909-5411C6267629}" type="presOf" srcId="{92E2A581-406E-4781-824E-1245149F3461}" destId="{56CA65C2-A9DC-43C8-8F09-F373FA7E0C38}" srcOrd="0" destOrd="0" presId="urn:microsoft.com/office/officeart/2005/8/layout/cycle1"/>
    <dgm:cxn modelId="{2ACDD485-2E8D-8446-AC55-BC993EDAD98C}" type="presOf" srcId="{A3B3F12D-BE43-40CF-B986-375D0A645076}" destId="{2FA4BACE-920B-4FAD-B559-F785C7758803}" srcOrd="0" destOrd="0" presId="urn:microsoft.com/office/officeart/2005/8/layout/cycle1"/>
    <dgm:cxn modelId="{5B673A1E-FC5B-433B-8E5E-D5E98B967655}" srcId="{CF6DDD32-6BDA-4BE5-871F-58FC7954847B}" destId="{9E8D7D43-FA98-404C-9C5D-3DF360285D82}" srcOrd="2" destOrd="0" parTransId="{3681A691-6D7E-4F16-AD7C-4A7DAE367EE3}" sibTransId="{E1869649-9C96-4FE8-B617-13A71A773ECF}"/>
    <dgm:cxn modelId="{C6914912-493E-974E-AD4C-85BDFEEDA7BE}" type="presOf" srcId="{9E8D7D43-FA98-404C-9C5D-3DF360285D82}" destId="{831EFF0A-07A7-44DE-B6BF-F6629FE600A3}" srcOrd="0" destOrd="0" presId="urn:microsoft.com/office/officeart/2005/8/layout/cycle1"/>
    <dgm:cxn modelId="{BDE68343-AACC-364D-891E-214B8A9EAD28}" type="presOf" srcId="{F2718167-92C3-4864-A57F-36BD9BB421A8}" destId="{088C2B0F-0C5F-44E9-A537-828CE90F23D5}" srcOrd="0" destOrd="0" presId="urn:microsoft.com/office/officeart/2005/8/layout/cycle1"/>
    <dgm:cxn modelId="{05D4FE22-0C71-8642-9169-5208B4BCD8D1}" type="presOf" srcId="{7080862E-3A9F-42BF-B6D6-C8A9663E111B}" destId="{71BB776A-BFD5-428D-88C7-7D82DDB6785B}" srcOrd="0" destOrd="0" presId="urn:microsoft.com/office/officeart/2005/8/layout/cycle1"/>
    <dgm:cxn modelId="{9BEDD89C-48AE-4F05-9F91-4A22E51CEDFB}" srcId="{CF6DDD32-6BDA-4BE5-871F-58FC7954847B}" destId="{F2718167-92C3-4864-A57F-36BD9BB421A8}" srcOrd="4" destOrd="0" parTransId="{9F49ACDE-20A6-43B3-AB36-CC9207F43460}" sibTransId="{DEE41936-6E28-4E7E-AAEB-8698BE0DB65C}"/>
    <dgm:cxn modelId="{0965BE53-6039-F24D-B261-99020DC9B7EC}" type="presOf" srcId="{CF6DDD32-6BDA-4BE5-871F-58FC7954847B}" destId="{23FBC201-29E0-4605-A233-BD05979B356D}" srcOrd="0" destOrd="0" presId="urn:microsoft.com/office/officeart/2005/8/layout/cycle1"/>
    <dgm:cxn modelId="{C4DC750D-7379-FF47-AB34-4010342CBB44}" type="presOf" srcId="{DEE41936-6E28-4E7E-AAEB-8698BE0DB65C}" destId="{AB90F2F5-E93B-4B69-8209-C54138B06643}" srcOrd="0" destOrd="0" presId="urn:microsoft.com/office/officeart/2005/8/layout/cycle1"/>
    <dgm:cxn modelId="{78AC90FE-EBB5-4015-B843-02842CB0C668}" srcId="{CF6DDD32-6BDA-4BE5-871F-58FC7954847B}" destId="{D89C36DA-B74C-47A1-8516-C4E4DECF5232}" srcOrd="5" destOrd="0" parTransId="{2F2E0010-D726-40FE-AB6D-DDB80B04A637}" sibTransId="{84A2D5F7-A3D0-4DAC-8839-B6CF22CCB02F}"/>
    <dgm:cxn modelId="{637B46DD-78CD-0F40-9FB1-AE0717816F08}" type="presOf" srcId="{E1869649-9C96-4FE8-B617-13A71A773ECF}" destId="{641508ED-C2B9-4B6A-839E-F46AC0840852}" srcOrd="0" destOrd="0" presId="urn:microsoft.com/office/officeart/2005/8/layout/cycle1"/>
    <dgm:cxn modelId="{FE9DEAF1-D29F-4841-B991-C632D57DB2E4}" type="presParOf" srcId="{23FBC201-29E0-4605-A233-BD05979B356D}" destId="{030393DF-DD62-4D94-AF0E-9FDF37DAFE35}" srcOrd="0" destOrd="0" presId="urn:microsoft.com/office/officeart/2005/8/layout/cycle1"/>
    <dgm:cxn modelId="{15083DC2-185B-124F-9C86-0245B100D504}" type="presParOf" srcId="{23FBC201-29E0-4605-A233-BD05979B356D}" destId="{56CA65C2-A9DC-43C8-8F09-F373FA7E0C38}" srcOrd="1" destOrd="0" presId="urn:microsoft.com/office/officeart/2005/8/layout/cycle1"/>
    <dgm:cxn modelId="{76C9E3BB-78FA-A046-9276-D28445E8A82C}" type="presParOf" srcId="{23FBC201-29E0-4605-A233-BD05979B356D}" destId="{71BB776A-BFD5-428D-88C7-7D82DDB6785B}" srcOrd="2" destOrd="0" presId="urn:microsoft.com/office/officeart/2005/8/layout/cycle1"/>
    <dgm:cxn modelId="{A71B8D1D-325A-7A45-BC80-9FAD7AADE2D2}" type="presParOf" srcId="{23FBC201-29E0-4605-A233-BD05979B356D}" destId="{CDD3F834-0710-4A9F-8A63-F92112FD4893}" srcOrd="3" destOrd="0" presId="urn:microsoft.com/office/officeart/2005/8/layout/cycle1"/>
    <dgm:cxn modelId="{13E2DA42-E782-0244-A79F-480F03C19311}" type="presParOf" srcId="{23FBC201-29E0-4605-A233-BD05979B356D}" destId="{7382C117-0771-4C17-8DDA-647F965FFFB1}" srcOrd="4" destOrd="0" presId="urn:microsoft.com/office/officeart/2005/8/layout/cycle1"/>
    <dgm:cxn modelId="{21F2CCA7-8B72-BB44-A415-66BC9671510C}" type="presParOf" srcId="{23FBC201-29E0-4605-A233-BD05979B356D}" destId="{6587200E-32B6-4CF0-A5E9-3DA94A9CC89C}" srcOrd="5" destOrd="0" presId="urn:microsoft.com/office/officeart/2005/8/layout/cycle1"/>
    <dgm:cxn modelId="{6718FAA6-3BCE-5046-A10B-9EF6B913F368}" type="presParOf" srcId="{23FBC201-29E0-4605-A233-BD05979B356D}" destId="{2E379C17-01D1-4EC5-B768-979CFB21C343}" srcOrd="6" destOrd="0" presId="urn:microsoft.com/office/officeart/2005/8/layout/cycle1"/>
    <dgm:cxn modelId="{CBFD9319-F944-3D45-B167-C7676DE2E7F0}" type="presParOf" srcId="{23FBC201-29E0-4605-A233-BD05979B356D}" destId="{831EFF0A-07A7-44DE-B6BF-F6629FE600A3}" srcOrd="7" destOrd="0" presId="urn:microsoft.com/office/officeart/2005/8/layout/cycle1"/>
    <dgm:cxn modelId="{C92EEB5C-32F9-8948-9571-D86ECB8EC1D4}" type="presParOf" srcId="{23FBC201-29E0-4605-A233-BD05979B356D}" destId="{641508ED-C2B9-4B6A-839E-F46AC0840852}" srcOrd="8" destOrd="0" presId="urn:microsoft.com/office/officeart/2005/8/layout/cycle1"/>
    <dgm:cxn modelId="{50366A14-39F8-C548-9D6F-377076DB1BCA}" type="presParOf" srcId="{23FBC201-29E0-4605-A233-BD05979B356D}" destId="{8062A1EF-DF45-4C81-8DAE-BB03CCEF7149}" srcOrd="9" destOrd="0" presId="urn:microsoft.com/office/officeart/2005/8/layout/cycle1"/>
    <dgm:cxn modelId="{23BBD7B3-574C-D043-9BD4-BD64DCC39470}" type="presParOf" srcId="{23FBC201-29E0-4605-A233-BD05979B356D}" destId="{E075DA36-F6AF-448F-A8D7-E032BDEC80B3}" srcOrd="10" destOrd="0" presId="urn:microsoft.com/office/officeart/2005/8/layout/cycle1"/>
    <dgm:cxn modelId="{4954226A-44E5-4948-8A09-29A0CCF9689A}" type="presParOf" srcId="{23FBC201-29E0-4605-A233-BD05979B356D}" destId="{2FA4BACE-920B-4FAD-B559-F785C7758803}" srcOrd="11" destOrd="0" presId="urn:microsoft.com/office/officeart/2005/8/layout/cycle1"/>
    <dgm:cxn modelId="{77695049-4C4F-124D-9268-3001F2A27D52}" type="presParOf" srcId="{23FBC201-29E0-4605-A233-BD05979B356D}" destId="{07502E82-DE70-4BDE-808D-38BD131CD036}" srcOrd="12" destOrd="0" presId="urn:microsoft.com/office/officeart/2005/8/layout/cycle1"/>
    <dgm:cxn modelId="{53F4EE28-ACBE-764C-96D3-5FB544175C6A}" type="presParOf" srcId="{23FBC201-29E0-4605-A233-BD05979B356D}" destId="{088C2B0F-0C5F-44E9-A537-828CE90F23D5}" srcOrd="13" destOrd="0" presId="urn:microsoft.com/office/officeart/2005/8/layout/cycle1"/>
    <dgm:cxn modelId="{99527C3A-7213-EC4E-849C-0FB987BAC6E5}" type="presParOf" srcId="{23FBC201-29E0-4605-A233-BD05979B356D}" destId="{AB90F2F5-E93B-4B69-8209-C54138B06643}" srcOrd="14" destOrd="0" presId="urn:microsoft.com/office/officeart/2005/8/layout/cycle1"/>
    <dgm:cxn modelId="{D6D3D817-E09B-0C40-97F4-8C919A9375F4}" type="presParOf" srcId="{23FBC201-29E0-4605-A233-BD05979B356D}" destId="{6EB7A7DA-A3F8-432C-BE20-F782E8C8CA3B}" srcOrd="15" destOrd="0" presId="urn:microsoft.com/office/officeart/2005/8/layout/cycle1"/>
    <dgm:cxn modelId="{A18D70B4-1158-CE4F-BAE1-0D1B34048C87}" type="presParOf" srcId="{23FBC201-29E0-4605-A233-BD05979B356D}" destId="{4C562193-609F-42BC-91C3-D63A24233D2A}" srcOrd="16" destOrd="0" presId="urn:microsoft.com/office/officeart/2005/8/layout/cycle1"/>
    <dgm:cxn modelId="{970760DC-3EB6-4A49-87F2-B70FCE45F734}" type="presParOf" srcId="{23FBC201-29E0-4605-A233-BD05979B356D}" destId="{37AACA04-446A-4C58-ABD7-5807CD05DAF8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CA65C2-A9DC-43C8-8F09-F373FA7E0C38}">
      <dsp:nvSpPr>
        <dsp:cNvPr id="0" name=""/>
        <dsp:cNvSpPr/>
      </dsp:nvSpPr>
      <dsp:spPr>
        <a:xfrm>
          <a:off x="3829976" y="467277"/>
          <a:ext cx="2810362" cy="531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fr-CH" sz="1300" b="1" i="0" u="none" strike="noStrike" kern="1200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imes" pitchFamily="18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fr-CH" sz="2600" b="0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/>
            <a:cs typeface="Arial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CH" sz="2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/>
              <a:cs typeface="Arial"/>
            </a:rPr>
            <a:t>Early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CH" sz="2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/>
              <a:cs typeface="Arial"/>
            </a:rPr>
            <a:t>Identification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fr-CH" sz="1300" b="1" i="0" u="none" strike="noStrike" kern="1200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imes" pitchFamily="18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300" b="1" i="0" u="none" strike="noStrike" kern="1200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imes" pitchFamily="18" charset="0"/>
          </a:endParaRPr>
        </a:p>
      </dsp:txBody>
      <dsp:txXfrm>
        <a:off x="3829976" y="467277"/>
        <a:ext cx="2810362" cy="531833"/>
      </dsp:txXfrm>
    </dsp:sp>
    <dsp:sp modelId="{71BB776A-BFD5-428D-88C7-7D82DDB6785B}">
      <dsp:nvSpPr>
        <dsp:cNvPr id="0" name=""/>
        <dsp:cNvSpPr/>
      </dsp:nvSpPr>
      <dsp:spPr>
        <a:xfrm rot="1588889">
          <a:off x="1099059" y="126608"/>
          <a:ext cx="5755306" cy="4508477"/>
        </a:xfrm>
        <a:prstGeom prst="circularArrow">
          <a:avLst>
            <a:gd name="adj1" fmla="val 3987"/>
            <a:gd name="adj2" fmla="val 250066"/>
            <a:gd name="adj3" fmla="val 19519745"/>
            <a:gd name="adj4" fmla="val 18047744"/>
            <a:gd name="adj5" fmla="val 465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82C117-0771-4C17-8DDA-647F965FFFB1}">
      <dsp:nvSpPr>
        <dsp:cNvPr id="0" name=""/>
        <dsp:cNvSpPr/>
      </dsp:nvSpPr>
      <dsp:spPr>
        <a:xfrm>
          <a:off x="4905417" y="1923005"/>
          <a:ext cx="3290918" cy="7796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fr-CH" sz="1100" b="1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Times" pitchFamily="18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fr-CH" sz="1100" b="1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Times" pitchFamily="18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CH" sz="2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/>
              <a:cs typeface="Arial"/>
            </a:rPr>
            <a:t>Assessement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CH" sz="2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/>
              <a:cs typeface="Arial"/>
            </a:rPr>
            <a:t>&amp; registration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fr-CH" sz="1100" b="1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Times" pitchFamily="18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100" b="1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Times" pitchFamily="18" charset="0"/>
          </a:endParaRPr>
        </a:p>
      </dsp:txBody>
      <dsp:txXfrm>
        <a:off x="4905417" y="1923005"/>
        <a:ext cx="3290918" cy="779677"/>
      </dsp:txXfrm>
    </dsp:sp>
    <dsp:sp modelId="{6587200E-32B6-4CF0-A5E9-3DA94A9CC89C}">
      <dsp:nvSpPr>
        <dsp:cNvPr id="0" name=""/>
        <dsp:cNvSpPr/>
      </dsp:nvSpPr>
      <dsp:spPr>
        <a:xfrm>
          <a:off x="1062802" y="-349155"/>
          <a:ext cx="5755306" cy="5755306"/>
        </a:xfrm>
        <a:prstGeom prst="circularArrow">
          <a:avLst>
            <a:gd name="adj1" fmla="val 3987"/>
            <a:gd name="adj2" fmla="val 250066"/>
            <a:gd name="adj3" fmla="val 1944128"/>
            <a:gd name="adj4" fmla="val 432466"/>
            <a:gd name="adj5" fmla="val 465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1EFF0A-07A7-44DE-B6BF-F6629FE600A3}">
      <dsp:nvSpPr>
        <dsp:cNvPr id="0" name=""/>
        <dsp:cNvSpPr/>
      </dsp:nvSpPr>
      <dsp:spPr>
        <a:xfrm>
          <a:off x="4293128" y="3939237"/>
          <a:ext cx="2944368" cy="11766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CH" sz="2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/>
              <a:cs typeface="Arial"/>
            </a:rPr>
            <a:t>Referral &amp;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CH" sz="2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/>
              <a:cs typeface="Arial"/>
            </a:rPr>
            <a:t>Service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CH" sz="2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/>
              <a:cs typeface="Arial"/>
            </a:rPr>
            <a:t>Purchasing</a:t>
          </a:r>
          <a:endParaRPr kumimoji="0" lang="en-US" sz="2600" b="0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/>
            <a:cs typeface="Arial"/>
          </a:endParaRPr>
        </a:p>
      </dsp:txBody>
      <dsp:txXfrm>
        <a:off x="4293128" y="3939237"/>
        <a:ext cx="2944368" cy="1176622"/>
      </dsp:txXfrm>
    </dsp:sp>
    <dsp:sp modelId="{641508ED-C2B9-4B6A-839E-F46AC0840852}">
      <dsp:nvSpPr>
        <dsp:cNvPr id="0" name=""/>
        <dsp:cNvSpPr/>
      </dsp:nvSpPr>
      <dsp:spPr>
        <a:xfrm>
          <a:off x="748795" y="30447"/>
          <a:ext cx="5755306" cy="5755306"/>
        </a:xfrm>
        <a:prstGeom prst="circularArrow">
          <a:avLst>
            <a:gd name="adj1" fmla="val 3987"/>
            <a:gd name="adj2" fmla="val 250066"/>
            <a:gd name="adj3" fmla="val 5441706"/>
            <a:gd name="adj4" fmla="val 3474125"/>
            <a:gd name="adj5" fmla="val 465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75DA36-F6AF-448F-A8D7-E032BDEC80B3}">
      <dsp:nvSpPr>
        <dsp:cNvPr id="0" name=""/>
        <dsp:cNvSpPr/>
      </dsp:nvSpPr>
      <dsp:spPr>
        <a:xfrm>
          <a:off x="967987" y="4567877"/>
          <a:ext cx="2574120" cy="11766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CH" sz="2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/>
              <a:cs typeface="Arial"/>
            </a:rPr>
            <a:t>Provisions</a:t>
          </a:r>
          <a:endParaRPr kumimoji="0" lang="en-US" sz="2600" b="0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/>
            <a:cs typeface="Arial"/>
          </a:endParaRPr>
        </a:p>
      </dsp:txBody>
      <dsp:txXfrm>
        <a:off x="967987" y="4567877"/>
        <a:ext cx="2574120" cy="1176622"/>
      </dsp:txXfrm>
    </dsp:sp>
    <dsp:sp modelId="{2FA4BACE-920B-4FAD-B559-F785C7758803}">
      <dsp:nvSpPr>
        <dsp:cNvPr id="0" name=""/>
        <dsp:cNvSpPr/>
      </dsp:nvSpPr>
      <dsp:spPr>
        <a:xfrm>
          <a:off x="691940" y="1674"/>
          <a:ext cx="5755306" cy="5755306"/>
        </a:xfrm>
        <a:prstGeom prst="circularArrow">
          <a:avLst>
            <a:gd name="adj1" fmla="val 3987"/>
            <a:gd name="adj2" fmla="val 250066"/>
            <a:gd name="adj3" fmla="val 9774101"/>
            <a:gd name="adj4" fmla="val 8402387"/>
            <a:gd name="adj5" fmla="val 465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8C2B0F-0C5F-44E9-A537-828CE90F23D5}">
      <dsp:nvSpPr>
        <dsp:cNvPr id="0" name=""/>
        <dsp:cNvSpPr/>
      </dsp:nvSpPr>
      <dsp:spPr>
        <a:xfrm>
          <a:off x="352190" y="2291016"/>
          <a:ext cx="1176622" cy="11766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CH" sz="26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/>
              <a:cs typeface="Arial"/>
            </a:rPr>
            <a:t>Case review</a:t>
          </a:r>
          <a:endParaRPr kumimoji="0" lang="en-US" sz="2600" b="0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/>
            <a:cs typeface="Arial"/>
          </a:endParaRPr>
        </a:p>
      </dsp:txBody>
      <dsp:txXfrm>
        <a:off x="352190" y="2291016"/>
        <a:ext cx="1176622" cy="1176622"/>
      </dsp:txXfrm>
    </dsp:sp>
    <dsp:sp modelId="{AB90F2F5-E93B-4B69-8209-C54138B06643}">
      <dsp:nvSpPr>
        <dsp:cNvPr id="0" name=""/>
        <dsp:cNvSpPr/>
      </dsp:nvSpPr>
      <dsp:spPr>
        <a:xfrm>
          <a:off x="530388" y="5"/>
          <a:ext cx="5755306" cy="5755306"/>
        </a:xfrm>
        <a:prstGeom prst="circularArrow">
          <a:avLst>
            <a:gd name="adj1" fmla="val 3987"/>
            <a:gd name="adj2" fmla="val 250066"/>
            <a:gd name="adj3" fmla="val 12947548"/>
            <a:gd name="adj4" fmla="val 11575833"/>
            <a:gd name="adj5" fmla="val 465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562193-609F-42BC-91C3-D63A24233D2A}">
      <dsp:nvSpPr>
        <dsp:cNvPr id="0" name=""/>
        <dsp:cNvSpPr/>
      </dsp:nvSpPr>
      <dsp:spPr>
        <a:xfrm>
          <a:off x="1253618" y="14156"/>
          <a:ext cx="2002858" cy="11766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fr-CH" sz="1300" b="1" i="0" u="none" strike="noStrike" kern="1200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imes" pitchFamily="18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2600" b="0" i="0" u="none" strike="noStrike" kern="1200" cap="none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latin typeface="Arial"/>
              <a:cs typeface="Arial"/>
            </a:rPr>
            <a:t>Prevention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300" b="1" i="0" u="none" strike="noStrike" kern="1200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imes" pitchFamily="18" charset="0"/>
          </a:endParaRPr>
        </a:p>
      </dsp:txBody>
      <dsp:txXfrm>
        <a:off x="1253618" y="14156"/>
        <a:ext cx="2002858" cy="1176622"/>
      </dsp:txXfrm>
    </dsp:sp>
    <dsp:sp modelId="{37AACA04-446A-4C58-ABD7-5807CD05DAF8}">
      <dsp:nvSpPr>
        <dsp:cNvPr id="0" name=""/>
        <dsp:cNvSpPr/>
      </dsp:nvSpPr>
      <dsp:spPr>
        <a:xfrm>
          <a:off x="436468" y="8510"/>
          <a:ext cx="5755306" cy="5755306"/>
        </a:xfrm>
        <a:prstGeom prst="circularArrow">
          <a:avLst>
            <a:gd name="adj1" fmla="val 3987"/>
            <a:gd name="adj2" fmla="val 250066"/>
            <a:gd name="adj3" fmla="val 17429938"/>
            <a:gd name="adj4" fmla="val 15587836"/>
            <a:gd name="adj5" fmla="val 465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0F59D-76C0-084E-AE46-130B33BF04B5}" type="datetimeFigureOut">
              <a:rPr lang="en-US" smtClean="0"/>
              <a:t>9/16/13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BF091-53FD-AA4F-8F86-A83085FE5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59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/>
              <a:t>Child protection in CEE/CIS</a:t>
            </a:r>
          </a:p>
        </p:txBody>
      </p:sp>
      <p:sp>
        <p:nvSpPr>
          <p:cNvPr id="245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/>
              <a:t>UNICEF Regional Office CEE/CIS</a:t>
            </a:r>
          </a:p>
        </p:txBody>
      </p:sp>
      <p:sp>
        <p:nvSpPr>
          <p:cNvPr id="245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CA3BADE-F975-254A-9EB2-95570F0FC07E}" type="slidenum">
              <a:rPr lang="en-US" sz="1200"/>
              <a:pPr eaLnBrk="1" hangingPunct="1"/>
              <a:t>3</a:t>
            </a:fld>
            <a:endParaRPr lang="en-US" sz="1200"/>
          </a:p>
        </p:txBody>
      </p:sp>
      <p:sp>
        <p:nvSpPr>
          <p:cNvPr id="245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490538"/>
            <a:ext cx="4575175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CH" sz="1000" dirty="0" smtClean="0">
                <a:latin typeface="Arial" charset="0"/>
                <a:ea typeface="ＭＳ Ｐゴシック" charset="0"/>
              </a:rPr>
              <a:t>Child </a:t>
            </a:r>
            <a:r>
              <a:rPr lang="fr-CH" sz="1000" dirty="0">
                <a:latin typeface="Arial" charset="0"/>
                <a:ea typeface="ＭＳ Ｐゴシック" charset="0"/>
              </a:rPr>
              <a:t>protection </a:t>
            </a:r>
            <a:r>
              <a:rPr lang="fr-CH" sz="1000" dirty="0" smtClean="0">
                <a:latin typeface="Arial" charset="0"/>
                <a:ea typeface="ＭＳ Ｐゴシック" charset="0"/>
              </a:rPr>
              <a:t>involves </a:t>
            </a:r>
            <a:r>
              <a:rPr lang="fr-CH" sz="1000" b="1" u="sng" dirty="0">
                <a:latin typeface="Arial" charset="0"/>
                <a:ea typeface="ＭＳ Ｐゴシック" charset="0"/>
              </a:rPr>
              <a:t>supporting countries to develop a system of services</a:t>
            </a:r>
            <a:r>
              <a:rPr lang="fr-CH" sz="1000" dirty="0">
                <a:latin typeface="Arial" charset="0"/>
                <a:ea typeface="ＭＳ Ｐゴシック" charset="0"/>
              </a:rPr>
              <a:t> that work as a continuum and not in isolation. </a:t>
            </a:r>
            <a:r>
              <a:rPr lang="fr-CH" sz="1000" b="1" u="sng" dirty="0">
                <a:latin typeface="Arial" charset="0"/>
                <a:ea typeface="ＭＳ Ｐゴシック" charset="0"/>
              </a:rPr>
              <a:t>Safeguarding of child rights is the task of those services and focus is on families</a:t>
            </a:r>
            <a:r>
              <a:rPr lang="fr-CH" sz="1000" dirty="0">
                <a:latin typeface="Arial" charset="0"/>
                <a:ea typeface="ＭＳ Ｐゴシック" charset="0"/>
              </a:rPr>
              <a:t>. The core functions of the continuum of services are: </a:t>
            </a:r>
          </a:p>
          <a:p>
            <a:endParaRPr lang="fr-CH" sz="1000" dirty="0">
              <a:latin typeface="Arial" charset="0"/>
              <a:ea typeface="ＭＳ Ｐゴシック" charset="0"/>
            </a:endParaRPr>
          </a:p>
          <a:p>
            <a:pPr>
              <a:buFontTx/>
              <a:buChar char="•"/>
            </a:pPr>
            <a:r>
              <a:rPr lang="fr-CH" sz="1000" dirty="0">
                <a:latin typeface="Arial" charset="0"/>
                <a:ea typeface="ＭＳ Ｐゴシック" charset="0"/>
              </a:rPr>
              <a:t>Preventing unwaranted separation of children from their bilogocial families</a:t>
            </a:r>
          </a:p>
          <a:p>
            <a:pPr>
              <a:buFontTx/>
              <a:buChar char="•"/>
            </a:pPr>
            <a:r>
              <a:rPr lang="fr-CH" sz="1000" dirty="0">
                <a:latin typeface="Arial" charset="0"/>
                <a:ea typeface="ＭＳ Ｐゴシック" charset="0"/>
              </a:rPr>
              <a:t>Identifying early the risks within the family and for the child </a:t>
            </a:r>
          </a:p>
          <a:p>
            <a:pPr>
              <a:buFontTx/>
              <a:buChar char="•"/>
            </a:pPr>
            <a:r>
              <a:rPr lang="fr-CH" sz="1000" dirty="0">
                <a:latin typeface="Arial" charset="0"/>
                <a:ea typeface="ＭＳ Ｐゴシック" charset="0"/>
              </a:rPr>
              <a:t>Assessing each individual case to better understand causes for problems  and potentials to solve them and determine the need and type of support.</a:t>
            </a:r>
          </a:p>
          <a:p>
            <a:pPr>
              <a:buFontTx/>
              <a:buChar char="•"/>
            </a:pPr>
            <a:r>
              <a:rPr lang="fr-CH" sz="1000" dirty="0">
                <a:latin typeface="Arial" charset="0"/>
                <a:ea typeface="ＭＳ Ｐゴシック" charset="0"/>
              </a:rPr>
              <a:t>Planning the set of support measures and refering to and purchising appropriate services –from either public, NGO or private service providers</a:t>
            </a:r>
          </a:p>
          <a:p>
            <a:pPr>
              <a:buFontTx/>
              <a:buChar char="•"/>
            </a:pPr>
            <a:r>
              <a:rPr lang="fr-CH" sz="1000" dirty="0">
                <a:latin typeface="Arial" charset="0"/>
                <a:ea typeface="ＭＳ Ｐゴシック" charset="0"/>
              </a:rPr>
              <a:t>Providing the services</a:t>
            </a:r>
          </a:p>
          <a:p>
            <a:pPr>
              <a:buFontTx/>
              <a:buChar char="•"/>
            </a:pPr>
            <a:r>
              <a:rPr lang="fr-CH" sz="1000" dirty="0">
                <a:latin typeface="Arial" charset="0"/>
                <a:ea typeface="ＭＳ Ｐゴシック" charset="0"/>
              </a:rPr>
              <a:t> Monitoring the progress in acheiving outcomes for family and the child</a:t>
            </a:r>
          </a:p>
          <a:p>
            <a:pPr>
              <a:buFontTx/>
              <a:buChar char="•"/>
            </a:pPr>
            <a:r>
              <a:rPr lang="fr-CH" sz="1000" dirty="0">
                <a:latin typeface="Arial" charset="0"/>
                <a:ea typeface="ＭＳ Ｐゴシック" charset="0"/>
              </a:rPr>
              <a:t> Reviewing indiviudal cases and deciding upon closure or re-dress.  </a:t>
            </a:r>
          </a:p>
          <a:p>
            <a:endParaRPr lang="fr-CH" sz="1000" dirty="0">
              <a:latin typeface="Arial" charset="0"/>
              <a:ea typeface="ＭＳ Ｐゴシック" charset="0"/>
            </a:endParaRPr>
          </a:p>
          <a:p>
            <a:r>
              <a:rPr lang="fr-CH" sz="1000" dirty="0">
                <a:latin typeface="Arial" charset="0"/>
                <a:ea typeface="ＭＳ Ｐゴシック" charset="0"/>
              </a:rPr>
              <a:t>All these functions need to work in a flow and are very relevant also for children currently in institutions or in the justice system.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8DC5-79CC-6341-8E6B-902DB2F77892}" type="datetimeFigureOut">
              <a:rPr lang="en-US" smtClean="0"/>
              <a:t>9/16/13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09C6C-25EC-BE43-AF02-6108A3F772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8DC5-79CC-6341-8E6B-902DB2F77892}" type="datetimeFigureOut">
              <a:rPr lang="en-US" smtClean="0"/>
              <a:t>9/16/13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09C6C-25EC-BE43-AF02-6108A3F772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8DC5-79CC-6341-8E6B-902DB2F77892}" type="datetimeFigureOut">
              <a:rPr lang="en-US" smtClean="0"/>
              <a:t>9/16/13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09C6C-25EC-BE43-AF02-6108A3F772E9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0" y="990600"/>
            <a:ext cx="9144000" cy="53340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20574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UNICEF Regional office CEE/CIS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162800" y="6553200"/>
            <a:ext cx="19812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9A4D4-2DB1-A340-ACDF-4A924BBC70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512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8DC5-79CC-6341-8E6B-902DB2F77892}" type="datetimeFigureOut">
              <a:rPr lang="en-US" smtClean="0"/>
              <a:t>9/16/13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09C6C-25EC-BE43-AF02-6108A3F772E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8DC5-79CC-6341-8E6B-902DB2F77892}" type="datetimeFigureOut">
              <a:rPr lang="en-US" smtClean="0"/>
              <a:t>9/16/13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09C6C-25EC-BE43-AF02-6108A3F772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8DC5-79CC-6341-8E6B-902DB2F77892}" type="datetimeFigureOut">
              <a:rPr lang="en-US" smtClean="0"/>
              <a:t>9/16/13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09C6C-25EC-BE43-AF02-6108A3F772E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8DC5-79CC-6341-8E6B-902DB2F77892}" type="datetimeFigureOut">
              <a:rPr lang="en-US" smtClean="0"/>
              <a:t>9/16/13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09C6C-25EC-BE43-AF02-6108A3F772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8DC5-79CC-6341-8E6B-902DB2F77892}" type="datetimeFigureOut">
              <a:rPr lang="en-US" smtClean="0"/>
              <a:t>9/16/13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09C6C-25EC-BE43-AF02-6108A3F772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8DC5-79CC-6341-8E6B-902DB2F77892}" type="datetimeFigureOut">
              <a:rPr lang="en-US" smtClean="0"/>
              <a:t>9/16/13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09C6C-25EC-BE43-AF02-6108A3F772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8DC5-79CC-6341-8E6B-902DB2F77892}" type="datetimeFigureOut">
              <a:rPr lang="en-US" smtClean="0"/>
              <a:t>9/16/13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09C6C-25EC-BE43-AF02-6108A3F772E9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8DC5-79CC-6341-8E6B-902DB2F77892}" type="datetimeFigureOut">
              <a:rPr lang="en-US" smtClean="0"/>
              <a:t>9/16/13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09C6C-25EC-BE43-AF02-6108A3F772E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62C8DC5-79CC-6341-8E6B-902DB2F77892}" type="datetimeFigureOut">
              <a:rPr lang="en-US" smtClean="0"/>
              <a:t>9/16/13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EF09C6C-25EC-BE43-AF02-6108A3F772E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FFFFFF"/>
          </a:solidFill>
          <a:latin typeface="Arial"/>
          <a:ea typeface="+mj-ea"/>
          <a:cs typeface="Arial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Tx/>
        <a:buSzPct val="100000"/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576263" indent="-274320" algn="l" defTabSz="914400" rtl="0" eaLnBrk="1" latinLnBrk="0" hangingPunct="1">
        <a:spcBef>
          <a:spcPct val="20000"/>
        </a:spcBef>
        <a:buClrTx/>
        <a:buSzPct val="100000"/>
        <a:buFont typeface="Arial"/>
        <a:buChar char="•"/>
        <a:defRPr sz="2600" kern="1200">
          <a:solidFill>
            <a:schemeClr val="tx1"/>
          </a:solidFill>
          <a:latin typeface="Arial"/>
          <a:ea typeface="+mn-ea"/>
          <a:cs typeface="Arial"/>
        </a:defRPr>
      </a:lvl2pPr>
      <a:lvl3pPr marL="855663" indent="-228600" algn="l" defTabSz="914400" rtl="0" eaLnBrk="1" latinLnBrk="0" hangingPunct="1">
        <a:spcBef>
          <a:spcPct val="20000"/>
        </a:spcBef>
        <a:buClrTx/>
        <a:buSzPct val="100000"/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143000" indent="-228600" algn="l" defTabSz="914400" rtl="0" eaLnBrk="1" latinLnBrk="0" hangingPunct="1">
        <a:spcBef>
          <a:spcPct val="20000"/>
        </a:spcBef>
        <a:buClrTx/>
        <a:buSzPct val="100000"/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1463040" indent="-228600" algn="l" defTabSz="914400" rtl="0" eaLnBrk="1" latinLnBrk="0" hangingPunct="1">
        <a:spcBef>
          <a:spcPct val="20000"/>
        </a:spcBef>
        <a:buClrTx/>
        <a:buSzPct val="100000"/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3.7 Case Management</a:t>
            </a:r>
            <a:endParaRPr lang="en-US" dirty="0"/>
          </a:p>
        </p:txBody>
      </p:sp>
      <p:pic>
        <p:nvPicPr>
          <p:cNvPr id="4" name="Billed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829" y="6174069"/>
            <a:ext cx="1971675" cy="559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3256" y="5869904"/>
            <a:ext cx="7366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Billede 7"/>
          <p:cNvPicPr/>
          <p:nvPr/>
        </p:nvPicPr>
        <p:blipFill>
          <a:blip r:embed="rId4"/>
          <a:stretch>
            <a:fillRect/>
          </a:stretch>
        </p:blipFill>
        <p:spPr>
          <a:xfrm>
            <a:off x="3876675" y="6076279"/>
            <a:ext cx="1390650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6820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210365"/>
            <a:ext cx="7408333" cy="428315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400" dirty="0" smtClean="0"/>
              <a:t>is </a:t>
            </a:r>
            <a:r>
              <a:rPr lang="en-US" sz="3400" dirty="0"/>
              <a:t>a process </a:t>
            </a:r>
            <a:r>
              <a:rPr lang="en-GB" sz="3400" dirty="0" smtClean="0"/>
              <a:t>of: </a:t>
            </a:r>
          </a:p>
          <a:p>
            <a:r>
              <a:rPr lang="en-GB" sz="3400" dirty="0" smtClean="0"/>
              <a:t>assessing  </a:t>
            </a:r>
            <a:r>
              <a:rPr lang="en-GB" sz="3400" dirty="0"/>
              <a:t>the needs of a child and, where appropriate, the child’s family, </a:t>
            </a:r>
            <a:endParaRPr lang="en-GB" sz="3400" dirty="0" smtClean="0"/>
          </a:p>
          <a:p>
            <a:r>
              <a:rPr lang="en-GB" sz="3400" dirty="0" smtClean="0"/>
              <a:t>planning </a:t>
            </a:r>
            <a:r>
              <a:rPr lang="en-GB" sz="3400" dirty="0"/>
              <a:t>a course of action, </a:t>
            </a:r>
            <a:endParaRPr lang="en-GB" sz="3400" dirty="0" smtClean="0"/>
          </a:p>
          <a:p>
            <a:r>
              <a:rPr lang="en-GB" sz="3400" dirty="0" smtClean="0"/>
              <a:t>coordinating </a:t>
            </a:r>
            <a:r>
              <a:rPr lang="en-GB" sz="3400" dirty="0"/>
              <a:t>or providing services to meet the child’s needs,  </a:t>
            </a:r>
            <a:endParaRPr lang="en-GB" sz="3400" dirty="0" smtClean="0"/>
          </a:p>
          <a:p>
            <a:r>
              <a:rPr lang="en-GB" sz="3400" dirty="0" smtClean="0"/>
              <a:t>monitoring </a:t>
            </a:r>
            <a:r>
              <a:rPr lang="en-GB" sz="3400" dirty="0"/>
              <a:t>implementation of the care plan and the child’s situation,  </a:t>
            </a:r>
            <a:endParaRPr lang="en-GB" sz="3400" dirty="0" smtClean="0"/>
          </a:p>
          <a:p>
            <a:r>
              <a:rPr lang="en-GB" sz="3400" dirty="0" smtClean="0"/>
              <a:t>and </a:t>
            </a:r>
            <a:r>
              <a:rPr lang="en-GB" sz="3400" dirty="0"/>
              <a:t>advocating </a:t>
            </a:r>
            <a:r>
              <a:rPr lang="en-GB" sz="3400" dirty="0" smtClean="0"/>
              <a:t>for </a:t>
            </a:r>
            <a:r>
              <a:rPr lang="en-GB" sz="3400" dirty="0"/>
              <a:t>a package of multiple services to meet the child and family’s needs. </a:t>
            </a:r>
            <a:endParaRPr lang="en-US" sz="34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732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6629543-7169-2E41-A2CC-3BC505355D89}" type="slidenum">
              <a:rPr lang="en-US" sz="1000">
                <a:solidFill>
                  <a:srgbClr val="898989"/>
                </a:solidFill>
                <a:latin typeface="Calibri" charset="0"/>
              </a:rPr>
              <a:pPr eaLnBrk="1" hangingPunct="1"/>
              <a:t>3</a:t>
            </a:fld>
            <a:endParaRPr lang="en-US" sz="1000">
              <a:solidFill>
                <a:srgbClr val="898989"/>
              </a:solidFill>
              <a:latin typeface="Calibri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560082212"/>
              </p:ext>
            </p:extLst>
          </p:nvPr>
        </p:nvGraphicFramePr>
        <p:xfrm>
          <a:off x="926952" y="1073944"/>
          <a:ext cx="8196336" cy="5758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556" name="_s1035"/>
          <p:cNvSpPr>
            <a:spLocks noChangeArrowheads="1"/>
          </p:cNvSpPr>
          <p:nvPr/>
        </p:nvSpPr>
        <p:spPr bwMode="auto">
          <a:xfrm>
            <a:off x="468313" y="1341438"/>
            <a:ext cx="98901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fr-CH" sz="2600" dirty="0">
                <a:solidFill>
                  <a:srgbClr val="000000"/>
                </a:solidFill>
              </a:rPr>
              <a:t>Closure &amp;</a:t>
            </a:r>
          </a:p>
          <a:p>
            <a:pPr algn="ctr"/>
            <a:r>
              <a:rPr lang="fr-CH" sz="2600" dirty="0">
                <a:solidFill>
                  <a:srgbClr val="000000"/>
                </a:solidFill>
              </a:rPr>
              <a:t>reintegration</a:t>
            </a:r>
            <a:endParaRPr lang="en-US" sz="2600" dirty="0">
              <a:solidFill>
                <a:srgbClr val="000000"/>
              </a:solidFill>
            </a:endParaRPr>
          </a:p>
        </p:txBody>
      </p:sp>
      <p:sp>
        <p:nvSpPr>
          <p:cNvPr id="7175" name="Oval 19"/>
          <p:cNvSpPr>
            <a:spLocks noChangeArrowheads="1"/>
          </p:cNvSpPr>
          <p:nvPr/>
        </p:nvSpPr>
        <p:spPr bwMode="auto">
          <a:xfrm>
            <a:off x="3492500" y="2708275"/>
            <a:ext cx="2316163" cy="2301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7176" name="Text Box 20"/>
          <p:cNvSpPr txBox="1">
            <a:spLocks noChangeArrowheads="1"/>
          </p:cNvSpPr>
          <p:nvPr/>
        </p:nvSpPr>
        <p:spPr bwMode="auto">
          <a:xfrm>
            <a:off x="4067175" y="3357563"/>
            <a:ext cx="127635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fr-CH" sz="2000" b="1" dirty="0" smtClean="0">
                <a:solidFill>
                  <a:schemeClr val="bg1"/>
                </a:solidFill>
              </a:rPr>
              <a:t>CHILD AND FAMILY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  <p:sp>
        <p:nvSpPr>
          <p:cNvPr id="2355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Continuum of Care</a:t>
            </a:r>
          </a:p>
        </p:txBody>
      </p:sp>
    </p:spTree>
    <p:extLst>
      <p:ext uri="{BB962C8B-B14F-4D97-AF65-F5344CB8AC3E}">
        <p14:creationId xmlns:p14="http://schemas.microsoft.com/office/powerpoint/2010/main" val="997613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15423" y="1591056"/>
            <a:ext cx="7971377" cy="4884577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sz="4200" dirty="0" smtClean="0"/>
              <a:t>What principles should guide case management work</a:t>
            </a:r>
            <a:r>
              <a:rPr lang="en-US" sz="4200" dirty="0" smtClean="0"/>
              <a:t>?</a:t>
            </a:r>
          </a:p>
          <a:p>
            <a:r>
              <a:rPr lang="en-US" sz="4200" dirty="0" smtClean="0"/>
              <a:t>Do </a:t>
            </a:r>
            <a:r>
              <a:rPr lang="en-US" sz="4200" dirty="0"/>
              <a:t>No </a:t>
            </a:r>
            <a:r>
              <a:rPr lang="en-US" sz="4200" dirty="0" smtClean="0"/>
              <a:t>Harm</a:t>
            </a:r>
            <a:endParaRPr lang="en-US" sz="4200" dirty="0"/>
          </a:p>
          <a:p>
            <a:r>
              <a:rPr lang="en-GB" sz="4200" dirty="0" smtClean="0"/>
              <a:t>Prioritise </a:t>
            </a:r>
            <a:r>
              <a:rPr lang="en-GB" sz="4200" dirty="0"/>
              <a:t>the Best </a:t>
            </a:r>
            <a:r>
              <a:rPr lang="en-US" sz="4200" dirty="0"/>
              <a:t>Interests</a:t>
            </a:r>
            <a:r>
              <a:rPr lang="en-GB" sz="4200" dirty="0"/>
              <a:t> of the </a:t>
            </a:r>
            <a:r>
              <a:rPr lang="en-GB" sz="4200" dirty="0" smtClean="0"/>
              <a:t>Child</a:t>
            </a:r>
            <a:endParaRPr lang="en-US" sz="4200" dirty="0"/>
          </a:p>
          <a:p>
            <a:r>
              <a:rPr lang="en-US" sz="4200" dirty="0" smtClean="0"/>
              <a:t>Ensure accountability</a:t>
            </a:r>
            <a:endParaRPr lang="en-US" sz="4200" dirty="0"/>
          </a:p>
          <a:p>
            <a:r>
              <a:rPr lang="en-US" sz="4200" dirty="0" smtClean="0"/>
              <a:t>Strengthen </a:t>
            </a:r>
            <a:r>
              <a:rPr lang="en-US" sz="4200" dirty="0"/>
              <a:t>children’s resilience in humanitarian </a:t>
            </a:r>
            <a:r>
              <a:rPr lang="en-US" sz="4200" dirty="0" smtClean="0"/>
              <a:t>action</a:t>
            </a:r>
            <a:endParaRPr lang="en-US" sz="4200" dirty="0"/>
          </a:p>
          <a:p>
            <a:r>
              <a:rPr lang="en-US" sz="4200" dirty="0" smtClean="0"/>
              <a:t>Child Participation</a:t>
            </a:r>
            <a:endParaRPr lang="en-US" sz="4200" dirty="0"/>
          </a:p>
          <a:p>
            <a:r>
              <a:rPr lang="en-GB" sz="4200" dirty="0" smtClean="0"/>
              <a:t>Provide </a:t>
            </a:r>
            <a:r>
              <a:rPr lang="en-GB" sz="4200" dirty="0"/>
              <a:t>culturally appropriate </a:t>
            </a:r>
            <a:r>
              <a:rPr lang="en-GB" sz="4200" dirty="0" smtClean="0"/>
              <a:t>services</a:t>
            </a:r>
            <a:endParaRPr lang="en-US" sz="4200" dirty="0"/>
          </a:p>
          <a:p>
            <a:r>
              <a:rPr lang="en-US" sz="4200" dirty="0" smtClean="0"/>
              <a:t>Non</a:t>
            </a:r>
            <a:r>
              <a:rPr lang="en-US" sz="4200" dirty="0"/>
              <a:t>-</a:t>
            </a:r>
            <a:r>
              <a:rPr lang="en-US" sz="4200" dirty="0" smtClean="0"/>
              <a:t>Discrimination</a:t>
            </a:r>
            <a:endParaRPr lang="en-US" sz="4200" dirty="0"/>
          </a:p>
          <a:p>
            <a:r>
              <a:rPr lang="en-US" sz="4200" dirty="0" smtClean="0"/>
              <a:t>Respect </a:t>
            </a:r>
            <a:r>
              <a:rPr lang="en-US" sz="4200" dirty="0"/>
              <a:t>ethics, law and </a:t>
            </a:r>
            <a:r>
              <a:rPr lang="en-US" sz="4200" dirty="0" smtClean="0"/>
              <a:t>confidentiality</a:t>
            </a:r>
            <a:endParaRPr lang="en-US" sz="4200" dirty="0"/>
          </a:p>
          <a:p>
            <a:r>
              <a:rPr lang="en-US" sz="4200" dirty="0" smtClean="0"/>
              <a:t>Coordinate </a:t>
            </a:r>
            <a:r>
              <a:rPr lang="en-US" sz="4200" dirty="0"/>
              <a:t>and </a:t>
            </a:r>
            <a:r>
              <a:rPr lang="en-US" sz="4200" dirty="0" smtClean="0"/>
              <a:t>collaborate</a:t>
            </a:r>
            <a:endParaRPr lang="en-US" sz="4200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Principled Approach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525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12</TotalTime>
  <Words>317</Words>
  <Application>Microsoft Macintosh PowerPoint</Application>
  <PresentationFormat>On-screen Show (4:3)</PresentationFormat>
  <Paragraphs>53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Waveform</vt:lpstr>
      <vt:lpstr>3.7 Case Management</vt:lpstr>
      <vt:lpstr>Case Management</vt:lpstr>
      <vt:lpstr>Continuum of Care</vt:lpstr>
      <vt:lpstr>Principled Approach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 Lim Bertrand</dc:creator>
  <cp:lastModifiedBy>Sara Lim Bertrand</cp:lastModifiedBy>
  <cp:revision>6</cp:revision>
  <dcterms:created xsi:type="dcterms:W3CDTF">2013-09-06T07:21:24Z</dcterms:created>
  <dcterms:modified xsi:type="dcterms:W3CDTF">2013-09-16T08:42:14Z</dcterms:modified>
</cp:coreProperties>
</file>