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gif" ContentType="image/gif"/>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717" r:id="rId2"/>
  </p:sldMasterIdLst>
  <p:notesMasterIdLst>
    <p:notesMasterId r:id="rId22"/>
  </p:notesMasterIdLst>
  <p:sldIdLst>
    <p:sldId id="256" r:id="rId3"/>
    <p:sldId id="257" r:id="rId4"/>
    <p:sldId id="306" r:id="rId5"/>
    <p:sldId id="278" r:id="rId6"/>
    <p:sldId id="303" r:id="rId7"/>
    <p:sldId id="305" r:id="rId8"/>
    <p:sldId id="281" r:id="rId9"/>
    <p:sldId id="291" r:id="rId10"/>
    <p:sldId id="302" r:id="rId11"/>
    <p:sldId id="282" r:id="rId12"/>
    <p:sldId id="283" r:id="rId13"/>
    <p:sldId id="284" r:id="rId14"/>
    <p:sldId id="285" r:id="rId15"/>
    <p:sldId id="286" r:id="rId16"/>
    <p:sldId id="289" r:id="rId17"/>
    <p:sldId id="309" r:id="rId18"/>
    <p:sldId id="307" r:id="rId19"/>
    <p:sldId id="308" r:id="rId20"/>
    <p:sldId id="301" r:id="rId2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4587"/>
    <a:srgbClr val="3E65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857" autoAdjust="0"/>
  </p:normalViewPr>
  <p:slideViewPr>
    <p:cSldViewPr snapToObjects="1">
      <p:cViewPr>
        <p:scale>
          <a:sx n="50" d="100"/>
          <a:sy n="50" d="100"/>
        </p:scale>
        <p:origin x="-992" y="-3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25F9E8-E518-4DFC-B8A3-272AE7B97073}" type="datetimeFigureOut">
              <a:rPr lang="en-AU" smtClean="0"/>
              <a:t>9/14/13</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016862-D62C-4344-BCA3-2CCF89A51483}" type="slidenum">
              <a:rPr lang="en-AU" smtClean="0"/>
              <a:t>‹#›</a:t>
            </a:fld>
            <a:endParaRPr lang="en-AU"/>
          </a:p>
        </p:txBody>
      </p:sp>
    </p:spTree>
    <p:extLst>
      <p:ext uri="{BB962C8B-B14F-4D97-AF65-F5344CB8AC3E}">
        <p14:creationId xmlns:p14="http://schemas.microsoft.com/office/powerpoint/2010/main" val="1112927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AU" baseline="0" dirty="0" smtClean="0"/>
              <a:t>Working in Teams – as a team member or leader</a:t>
            </a:r>
          </a:p>
          <a:p>
            <a:pPr marL="228600" indent="-228600">
              <a:buFont typeface="+mj-lt"/>
              <a:buAutoNum type="arabicPeriod"/>
            </a:pPr>
            <a:r>
              <a:rPr lang="en-AU" baseline="0" dirty="0" smtClean="0"/>
              <a:t>Collective Decision-Making: Facilitation; consensus-building</a:t>
            </a:r>
          </a:p>
          <a:p>
            <a:pPr marL="228600" indent="-228600">
              <a:buFont typeface="+mj-lt"/>
              <a:buAutoNum type="arabicPeriod"/>
            </a:pPr>
            <a:r>
              <a:rPr lang="en-AU" baseline="0" dirty="0" smtClean="0"/>
              <a:t>Managing Conflict</a:t>
            </a:r>
            <a:endParaRPr lang="en-AU" dirty="0"/>
          </a:p>
        </p:txBody>
      </p:sp>
      <p:sp>
        <p:nvSpPr>
          <p:cNvPr id="4" name="Slide Number Placeholder 3"/>
          <p:cNvSpPr>
            <a:spLocks noGrp="1"/>
          </p:cNvSpPr>
          <p:nvPr>
            <p:ph type="sldNum" sz="quarter" idx="10"/>
          </p:nvPr>
        </p:nvSpPr>
        <p:spPr/>
        <p:txBody>
          <a:bodyPr/>
          <a:lstStyle/>
          <a:p>
            <a:fld id="{00016862-D62C-4344-BCA3-2CCF89A51483}" type="slidenum">
              <a:rPr lang="en-AU" smtClean="0"/>
              <a:t>2</a:t>
            </a:fld>
            <a:endParaRPr lang="en-AU"/>
          </a:p>
        </p:txBody>
      </p:sp>
    </p:spTree>
    <p:extLst>
      <p:ext uri="{BB962C8B-B14F-4D97-AF65-F5344CB8AC3E}">
        <p14:creationId xmlns:p14="http://schemas.microsoft.com/office/powerpoint/2010/main" val="3811766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DA268EE-C97E-4AB2-B4EF-FA31CCC3F4DC}" type="slidenum">
              <a:rPr lang="en-US"/>
              <a:pPr eaLnBrk="1" hangingPunct="1"/>
              <a:t>12</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r>
              <a:rPr lang="en-US" dirty="0" smtClean="0"/>
              <a:t>Consensus</a:t>
            </a:r>
            <a:r>
              <a:rPr lang="en-US" baseline="0" dirty="0" smtClean="0"/>
              <a:t> is not always appropriate or possible in particular situations.</a:t>
            </a:r>
          </a:p>
          <a:p>
            <a:pPr eaLnBrk="1" hangingPunct="1"/>
            <a:endParaRPr lang="en-US" baseline="0" dirty="0" smtClean="0"/>
          </a:p>
          <a:p>
            <a:pPr eaLnBrk="1" hangingPunct="1"/>
            <a:r>
              <a:rPr lang="en-US" baseline="0" dirty="0" smtClean="0"/>
              <a:t>Refer back to the “leadership triangle” – there may be times when not only is consensus not possible but to attempt it may be harmful for the group. Ask for examples if time permits.</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2B0227A-F744-446C-BAAA-99E97FE9914D}" type="slidenum">
              <a:rPr lang="en-US"/>
              <a:pPr eaLnBrk="1" hangingPunct="1"/>
              <a:t>13</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r>
              <a:rPr lang="fr-FR" dirty="0" smtClean="0"/>
              <a:t>So how</a:t>
            </a:r>
            <a:r>
              <a:rPr lang="fr-FR" baseline="0" dirty="0" smtClean="0"/>
              <a:t> do </a:t>
            </a:r>
            <a:r>
              <a:rPr lang="fr-FR" baseline="0" dirty="0" err="1" smtClean="0"/>
              <a:t>we</a:t>
            </a:r>
            <a:r>
              <a:rPr lang="fr-FR" baseline="0" dirty="0" smtClean="0"/>
              <a:t> do </a:t>
            </a:r>
            <a:r>
              <a:rPr lang="fr-FR" baseline="0" dirty="0" err="1" smtClean="0"/>
              <a:t>it</a:t>
            </a:r>
            <a:r>
              <a:rPr lang="fr-FR" baseline="0" dirty="0" smtClean="0"/>
              <a:t>?</a:t>
            </a:r>
          </a:p>
          <a:p>
            <a:pPr eaLnBrk="1" hangingPunct="1"/>
            <a:endParaRPr lang="fr-F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9FD7D30-3BA1-4756-A0AA-A0F2F49E6BA5}" type="slidenum">
              <a:rPr lang="en-US"/>
              <a:pPr eaLnBrk="1" hangingPunct="1"/>
              <a:t>14</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fr-FR"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Some things to consider:</a:t>
            </a:r>
          </a:p>
          <a:p>
            <a:r>
              <a:rPr lang="en-AU" sz="1200" kern="1200" dirty="0" smtClean="0">
                <a:solidFill>
                  <a:schemeClr val="tx1"/>
                </a:solidFill>
                <a:effectLst/>
                <a:latin typeface="+mn-lt"/>
                <a:ea typeface="+mn-ea"/>
                <a:cs typeface="+mn-cs"/>
              </a:rPr>
              <a:t>What is your preferred or natural style of dealing with conflict?</a:t>
            </a:r>
          </a:p>
          <a:p>
            <a:r>
              <a:rPr lang="en-AU" sz="1200" kern="1200" dirty="0" smtClean="0">
                <a:solidFill>
                  <a:schemeClr val="tx1"/>
                </a:solidFill>
                <a:effectLst/>
                <a:latin typeface="+mn-lt"/>
                <a:ea typeface="+mn-ea"/>
                <a:cs typeface="+mn-cs"/>
              </a:rPr>
              <a:t>Which style do you go to when the conflict gets heated?</a:t>
            </a:r>
          </a:p>
          <a:p>
            <a:r>
              <a:rPr lang="en-AU" sz="1200" kern="1200" dirty="0" smtClean="0">
                <a:solidFill>
                  <a:schemeClr val="tx1"/>
                </a:solidFill>
                <a:effectLst/>
                <a:latin typeface="+mn-lt"/>
                <a:ea typeface="+mn-ea"/>
                <a:cs typeface="+mn-cs"/>
              </a:rPr>
              <a:t>What key takeaways are you willing to commit to? How will you negotiate difficult</a:t>
            </a:r>
          </a:p>
          <a:p>
            <a:r>
              <a:rPr lang="en-AU" sz="1200" kern="1200" dirty="0" smtClean="0">
                <a:solidFill>
                  <a:schemeClr val="tx1"/>
                </a:solidFill>
                <a:effectLst/>
                <a:latin typeface="+mn-lt"/>
                <a:ea typeface="+mn-ea"/>
                <a:cs typeface="+mn-cs"/>
              </a:rPr>
              <a:t>conversations differently in the future?</a:t>
            </a:r>
          </a:p>
          <a:p>
            <a:endParaRPr lang="en-AU" dirty="0"/>
          </a:p>
        </p:txBody>
      </p:sp>
      <p:sp>
        <p:nvSpPr>
          <p:cNvPr id="4" name="Slide Number Placeholder 3"/>
          <p:cNvSpPr>
            <a:spLocks noGrp="1"/>
          </p:cNvSpPr>
          <p:nvPr>
            <p:ph type="sldNum" sz="quarter" idx="10"/>
          </p:nvPr>
        </p:nvSpPr>
        <p:spPr/>
        <p:txBody>
          <a:bodyPr/>
          <a:lstStyle/>
          <a:p>
            <a:fld id="{05A35621-1FEF-4EDF-931C-B803375B66E2}" type="slidenum">
              <a:rPr lang="en-AU" smtClean="0"/>
              <a:t>17</a:t>
            </a:fld>
            <a:endParaRPr lang="en-AU"/>
          </a:p>
        </p:txBody>
      </p:sp>
    </p:spTree>
    <p:extLst>
      <p:ext uri="{BB962C8B-B14F-4D97-AF65-F5344CB8AC3E}">
        <p14:creationId xmlns:p14="http://schemas.microsoft.com/office/powerpoint/2010/main" val="3220459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5A35621-1FEF-4EDF-931C-B803375B66E2}" type="slidenum">
              <a:rPr lang="en-AU" smtClean="0"/>
              <a:t>18</a:t>
            </a:fld>
            <a:endParaRPr lang="en-AU"/>
          </a:p>
        </p:txBody>
      </p:sp>
    </p:spTree>
    <p:extLst>
      <p:ext uri="{BB962C8B-B14F-4D97-AF65-F5344CB8AC3E}">
        <p14:creationId xmlns:p14="http://schemas.microsoft.com/office/powerpoint/2010/main" val="3220459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latin typeface="Times New Roman" pitchFamily="18" charset="0"/>
              </a:rPr>
              <a:t>5 minutes - Conflict is not </a:t>
            </a:r>
            <a:r>
              <a:rPr lang="en-GB" altLang="en-US" dirty="0" smtClean="0">
                <a:latin typeface="Times New Roman" pitchFamily="18" charset="0"/>
              </a:rPr>
              <a:t>‘</a:t>
            </a:r>
            <a:r>
              <a:rPr lang="en-GB" dirty="0" smtClean="0">
                <a:latin typeface="Times New Roman" pitchFamily="18" charset="0"/>
              </a:rPr>
              <a:t>bad</a:t>
            </a:r>
            <a:r>
              <a:rPr lang="en-GB" altLang="en-US" dirty="0" smtClean="0">
                <a:latin typeface="Times New Roman" pitchFamily="18" charset="0"/>
              </a:rPr>
              <a:t>’</a:t>
            </a:r>
            <a:r>
              <a:rPr lang="en-GB" dirty="0" smtClean="0">
                <a:latin typeface="Times New Roman" pitchFamily="18" charset="0"/>
              </a:rPr>
              <a:t> so focus on the positive benefits of conflict.</a:t>
            </a:r>
          </a:p>
          <a:p>
            <a:endParaRPr lang="en-GB" dirty="0" smtClean="0">
              <a:latin typeface="Times New Roman" pitchFamily="18" charset="0"/>
            </a:endParaRPr>
          </a:p>
          <a:p>
            <a:r>
              <a:rPr lang="en-GB" dirty="0" smtClean="0">
                <a:latin typeface="Times New Roman" pitchFamily="18" charset="0"/>
              </a:rPr>
              <a:t>ASK: </a:t>
            </a:r>
            <a:r>
              <a:rPr lang="en-GB" altLang="en-US" dirty="0" smtClean="0">
                <a:latin typeface="Times New Roman" pitchFamily="18" charset="0"/>
              </a:rPr>
              <a:t>“</a:t>
            </a:r>
            <a:r>
              <a:rPr lang="en-GB" dirty="0" smtClean="0">
                <a:latin typeface="Times New Roman" pitchFamily="18" charset="0"/>
              </a:rPr>
              <a:t>What might those positive outcomes be?</a:t>
            </a:r>
            <a:r>
              <a:rPr lang="en-GB" altLang="en-US" dirty="0" smtClean="0">
                <a:latin typeface="Times New Roman" pitchFamily="18" charset="0"/>
              </a:rPr>
              <a:t>”</a:t>
            </a:r>
            <a:endParaRPr lang="en-GB"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Refer to “storming” phase</a:t>
            </a:r>
          </a:p>
        </p:txBody>
      </p:sp>
      <p:sp>
        <p:nvSpPr>
          <p:cNvPr id="35843"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0" hangingPunct="0"/>
            <a:r>
              <a:rPr lang="en-US" sz="1200">
                <a:latin typeface="Times New Roman" pitchFamily="18" charset="0"/>
              </a:rPr>
              <a:t>UNICEF</a:t>
            </a:r>
          </a:p>
        </p:txBody>
      </p:sp>
      <p:sp>
        <p:nvSpPr>
          <p:cNvPr id="35844"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0" hangingPunct="0"/>
            <a:fld id="{4BC3DFB6-5BDD-4EB4-A3B8-4CF41816F10D}" type="slidenum">
              <a:rPr lang="en-US" sz="1200">
                <a:latin typeface="Times New Roman" pitchFamily="18" charset="0"/>
              </a:rPr>
              <a:pPr eaLnBrk="0" hangingPunct="0"/>
              <a:t>19</a:t>
            </a:fld>
            <a:endParaRPr 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Refer to </a:t>
            </a:r>
            <a:r>
              <a:rPr lang="en-AU" baseline="0" dirty="0" err="1" smtClean="0"/>
              <a:t>Belbin</a:t>
            </a:r>
            <a:r>
              <a:rPr lang="en-AU" baseline="0" dirty="0" smtClean="0"/>
              <a:t> questionnaires. </a:t>
            </a:r>
          </a:p>
          <a:p>
            <a:endParaRPr lang="en-AU" baseline="0" dirty="0" smtClean="0"/>
          </a:p>
          <a:p>
            <a:r>
              <a:rPr lang="en-AU" baseline="0" dirty="0" smtClean="0"/>
              <a:t>At end – move on to leadership questionnaires…</a:t>
            </a:r>
            <a:endParaRPr lang="en-AU" dirty="0"/>
          </a:p>
        </p:txBody>
      </p:sp>
      <p:sp>
        <p:nvSpPr>
          <p:cNvPr id="4" name="Slide Number Placeholder 3"/>
          <p:cNvSpPr>
            <a:spLocks noGrp="1"/>
          </p:cNvSpPr>
          <p:nvPr>
            <p:ph type="sldNum" sz="quarter" idx="10"/>
          </p:nvPr>
        </p:nvSpPr>
        <p:spPr/>
        <p:txBody>
          <a:bodyPr/>
          <a:lstStyle/>
          <a:p>
            <a:fld id="{00016862-D62C-4344-BCA3-2CCF89A51483}" type="slidenum">
              <a:rPr lang="en-AU" smtClean="0"/>
              <a:t>4</a:t>
            </a:fld>
            <a:endParaRPr lang="en-AU"/>
          </a:p>
        </p:txBody>
      </p:sp>
    </p:spTree>
    <p:extLst>
      <p:ext uri="{BB962C8B-B14F-4D97-AF65-F5344CB8AC3E}">
        <p14:creationId xmlns:p14="http://schemas.microsoft.com/office/powerpoint/2010/main" val="2492883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34" charset="0"/>
                <a:cs typeface="Arial" pitchFamily="34" charset="0"/>
              </a:rPr>
              <a:t>Which style could be best adapted to what circumstances?  We have a tendency to think of Authoritarian and Non-directive as bad, but each is adapted to other approaches.</a:t>
            </a:r>
          </a:p>
          <a:p>
            <a:pPr eaLnBrk="1" hangingPunct="1"/>
            <a:endParaRPr lang="en-US" dirty="0" smtClean="0">
              <a:latin typeface="Arial" pitchFamily="34" charset="0"/>
              <a:cs typeface="Arial" pitchFamily="34" charset="0"/>
            </a:endParaRPr>
          </a:p>
          <a:p>
            <a:pPr eaLnBrk="1" hangingPunct="1"/>
            <a:r>
              <a:rPr lang="en-US" dirty="0" smtClean="0">
                <a:latin typeface="Arial" pitchFamily="34" charset="0"/>
                <a:cs typeface="Arial" pitchFamily="34" charset="0"/>
              </a:rPr>
              <a:t>Each is adapted to a range of situations, but in most situations we have found (through consultations and documentation at field level) that cluster and AOR leads do best with a facilitative style.</a:t>
            </a:r>
          </a:p>
          <a:p>
            <a:pPr eaLnBrk="1" hangingPunct="1"/>
            <a:endParaRPr lang="en-US" dirty="0" smtClean="0">
              <a:latin typeface="Arial" pitchFamily="34" charset="0"/>
              <a:cs typeface="Arial" pitchFamily="34" charset="0"/>
            </a:endParaRPr>
          </a:p>
          <a:p>
            <a:pPr eaLnBrk="1" hangingPunct="1"/>
            <a:r>
              <a:rPr lang="en-US" dirty="0" smtClean="0">
                <a:latin typeface="Arial" pitchFamily="34" charset="0"/>
                <a:cs typeface="Arial" pitchFamily="34" charset="0"/>
              </a:rPr>
              <a:t>You want to be able to exercise ALL of these styles as appropriate….</a:t>
            </a:r>
          </a:p>
          <a:p>
            <a:endParaRPr lang="en-AU"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Ex:</a:t>
            </a:r>
            <a:r>
              <a:rPr lang="en-US" baseline="0" dirty="0" smtClean="0">
                <a:latin typeface="Arial" pitchFamily="34" charset="0"/>
                <a:cs typeface="Arial" pitchFamily="34" charset="0"/>
              </a:rPr>
              <a:t> make a large triangle from tape on the floor. Mark the three styles as depicted in the slide. Get participants to stand around the triangle and read statements. For each statement, get participants to self-select which style they would use in that situation and facilitate a discussion on why. There are no right or wrong answers but the decision must be conscious and deliberate and the style must be strategic – choose the one most appropriate to the context (people and situation) – not the style you feel most comfortable with.</a:t>
            </a:r>
            <a:endParaRPr lang="en-US" dirty="0" smtClean="0">
              <a:latin typeface="Arial" pitchFamily="34" charset="0"/>
              <a:cs typeface="Arial" pitchFamily="34" charset="0"/>
            </a:endParaRPr>
          </a:p>
          <a:p>
            <a:endParaRPr lang="en-AU" dirty="0"/>
          </a:p>
        </p:txBody>
      </p:sp>
      <p:sp>
        <p:nvSpPr>
          <p:cNvPr id="4" name="Slide Number Placeholder 3"/>
          <p:cNvSpPr>
            <a:spLocks noGrp="1"/>
          </p:cNvSpPr>
          <p:nvPr>
            <p:ph type="sldNum" sz="quarter" idx="10"/>
          </p:nvPr>
        </p:nvSpPr>
        <p:spPr/>
        <p:txBody>
          <a:bodyPr/>
          <a:lstStyle/>
          <a:p>
            <a:fld id="{05A35621-1FEF-4EDF-931C-B803375B66E2}" type="slidenum">
              <a:rPr lang="en-AU" smtClean="0"/>
              <a:t>5</a:t>
            </a:fld>
            <a:endParaRPr lang="en-AU"/>
          </a:p>
        </p:txBody>
      </p:sp>
    </p:spTree>
    <p:extLst>
      <p:ext uri="{BB962C8B-B14F-4D97-AF65-F5344CB8AC3E}">
        <p14:creationId xmlns:p14="http://schemas.microsoft.com/office/powerpoint/2010/main" val="23300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34" charset="0"/>
                <a:cs typeface="Arial" pitchFamily="34" charset="0"/>
              </a:rPr>
              <a:t>After ex – as wrap-up. </a:t>
            </a:r>
          </a:p>
          <a:p>
            <a:pPr eaLnBrk="1" hangingPunct="1"/>
            <a:endParaRPr lang="en-US" dirty="0" smtClean="0">
              <a:latin typeface="Arial" pitchFamily="34" charset="0"/>
              <a:cs typeface="Arial" pitchFamily="34" charset="0"/>
            </a:endParaRPr>
          </a:p>
          <a:p>
            <a:pPr eaLnBrk="1" hangingPunct="1"/>
            <a:r>
              <a:rPr lang="en-US" dirty="0" smtClean="0">
                <a:latin typeface="Arial" pitchFamily="34" charset="0"/>
                <a:cs typeface="Arial" pitchFamily="34" charset="0"/>
              </a:rPr>
              <a:t>Which style could be best adapted to what circumstances?  We have a tendency to think of Authoritarian and Non-directive as bad, but each is adapted to other approaches.</a:t>
            </a:r>
          </a:p>
          <a:p>
            <a:pPr eaLnBrk="1" hangingPunct="1"/>
            <a:endParaRPr lang="en-US" dirty="0" smtClean="0">
              <a:latin typeface="Arial" pitchFamily="34" charset="0"/>
              <a:cs typeface="Arial" pitchFamily="34" charset="0"/>
            </a:endParaRPr>
          </a:p>
          <a:p>
            <a:pPr eaLnBrk="1" hangingPunct="1"/>
            <a:r>
              <a:rPr lang="en-US" dirty="0" smtClean="0">
                <a:latin typeface="Arial" pitchFamily="34" charset="0"/>
                <a:cs typeface="Arial" pitchFamily="34" charset="0"/>
              </a:rPr>
              <a:t>Each is adapted to a range of situations, but in most situations we have found (through consultations and documentation at field level) that cluster and AOR leads do best with a facilitative style.</a:t>
            </a:r>
          </a:p>
          <a:p>
            <a:pPr eaLnBrk="1" hangingPunct="1"/>
            <a:endParaRPr lang="en-US" dirty="0" smtClean="0">
              <a:latin typeface="Arial" pitchFamily="34" charset="0"/>
              <a:cs typeface="Arial" pitchFamily="34" charset="0"/>
            </a:endParaRPr>
          </a:p>
          <a:p>
            <a:pPr eaLnBrk="1" hangingPunct="1"/>
            <a:r>
              <a:rPr lang="en-US" dirty="0" smtClean="0">
                <a:latin typeface="Arial" pitchFamily="34" charset="0"/>
                <a:cs typeface="Arial" pitchFamily="34" charset="0"/>
              </a:rPr>
              <a:t>You want to be able to exercise ALL of these styles as appropriate….</a:t>
            </a:r>
          </a:p>
          <a:p>
            <a:endParaRPr lang="en-AU" dirty="0"/>
          </a:p>
        </p:txBody>
      </p:sp>
      <p:sp>
        <p:nvSpPr>
          <p:cNvPr id="4" name="Slide Number Placeholder 3"/>
          <p:cNvSpPr>
            <a:spLocks noGrp="1"/>
          </p:cNvSpPr>
          <p:nvPr>
            <p:ph type="sldNum" sz="quarter" idx="10"/>
          </p:nvPr>
        </p:nvSpPr>
        <p:spPr/>
        <p:txBody>
          <a:bodyPr/>
          <a:lstStyle/>
          <a:p>
            <a:fld id="{05A35621-1FEF-4EDF-931C-B803375B66E2}" type="slidenum">
              <a:rPr lang="en-AU" smtClean="0"/>
              <a:t>6</a:t>
            </a:fld>
            <a:endParaRPr lang="en-AU"/>
          </a:p>
        </p:txBody>
      </p:sp>
    </p:spTree>
    <p:extLst>
      <p:ext uri="{BB962C8B-B14F-4D97-AF65-F5344CB8AC3E}">
        <p14:creationId xmlns:p14="http://schemas.microsoft.com/office/powerpoint/2010/main" val="23300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Self-explanatory.</a:t>
            </a:r>
            <a:r>
              <a:rPr lang="en-AU" baseline="0" dirty="0" smtClean="0"/>
              <a:t> </a:t>
            </a:r>
          </a:p>
          <a:p>
            <a:endParaRPr lang="en-AU" baseline="0" dirty="0" smtClean="0"/>
          </a:p>
          <a:p>
            <a:r>
              <a:rPr lang="en-AU" baseline="0" dirty="0" smtClean="0"/>
              <a:t>Can use as wrap-up for that part of session or skip through if time is running out.</a:t>
            </a:r>
            <a:endParaRPr lang="en-AU" dirty="0"/>
          </a:p>
        </p:txBody>
      </p:sp>
      <p:sp>
        <p:nvSpPr>
          <p:cNvPr id="4" name="Slide Number Placeholder 3"/>
          <p:cNvSpPr>
            <a:spLocks noGrp="1"/>
          </p:cNvSpPr>
          <p:nvPr>
            <p:ph type="sldNum" sz="quarter" idx="10"/>
          </p:nvPr>
        </p:nvSpPr>
        <p:spPr/>
        <p:txBody>
          <a:bodyPr/>
          <a:lstStyle/>
          <a:p>
            <a:fld id="{00016862-D62C-4344-BCA3-2CCF89A51483}" type="slidenum">
              <a:rPr lang="en-AU" smtClean="0"/>
              <a:t>7</a:t>
            </a:fld>
            <a:endParaRPr lang="en-AU"/>
          </a:p>
        </p:txBody>
      </p:sp>
    </p:spTree>
    <p:extLst>
      <p:ext uri="{BB962C8B-B14F-4D97-AF65-F5344CB8AC3E}">
        <p14:creationId xmlns:p14="http://schemas.microsoft.com/office/powerpoint/2010/main" val="576904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b="1">
                <a:solidFill>
                  <a:schemeClr val="tx1"/>
                </a:solidFill>
                <a:latin typeface="Times New Roman" pitchFamily="18" charset="0"/>
                <a:cs typeface="Times New Roman" pitchFamily="18" charset="0"/>
              </a:defRPr>
            </a:lvl1pPr>
            <a:lvl2pPr marL="742950" indent="-285750" defTabSz="931863" eaLnBrk="0" hangingPunct="0">
              <a:defRPr sz="2400" b="1">
                <a:solidFill>
                  <a:schemeClr val="tx1"/>
                </a:solidFill>
                <a:latin typeface="Times New Roman" pitchFamily="18" charset="0"/>
                <a:cs typeface="Times New Roman" pitchFamily="18" charset="0"/>
              </a:defRPr>
            </a:lvl2pPr>
            <a:lvl3pPr marL="1143000" indent="-228600" defTabSz="931863" eaLnBrk="0" hangingPunct="0">
              <a:defRPr sz="2400" b="1">
                <a:solidFill>
                  <a:schemeClr val="tx1"/>
                </a:solidFill>
                <a:latin typeface="Times New Roman" pitchFamily="18" charset="0"/>
                <a:cs typeface="Times New Roman" pitchFamily="18" charset="0"/>
              </a:defRPr>
            </a:lvl3pPr>
            <a:lvl4pPr marL="1600200" indent="-228600" defTabSz="931863" eaLnBrk="0" hangingPunct="0">
              <a:defRPr sz="2400" b="1">
                <a:solidFill>
                  <a:schemeClr val="tx1"/>
                </a:solidFill>
                <a:latin typeface="Times New Roman" pitchFamily="18" charset="0"/>
                <a:cs typeface="Times New Roman" pitchFamily="18" charset="0"/>
              </a:defRPr>
            </a:lvl4pPr>
            <a:lvl5pPr marL="2057400" indent="-228600" defTabSz="931863" eaLnBrk="0" hangingPunct="0">
              <a:defRPr sz="2400" b="1">
                <a:solidFill>
                  <a:schemeClr val="tx1"/>
                </a:solidFill>
                <a:latin typeface="Times New Roman" pitchFamily="18" charset="0"/>
                <a:cs typeface="Times New Roman" pitchFamily="18" charset="0"/>
              </a:defRPr>
            </a:lvl5pPr>
            <a:lvl6pPr marL="2514600" indent="-228600" defTabSz="931863" eaLnBrk="0" fontAlgn="base" hangingPunct="0">
              <a:spcBef>
                <a:spcPct val="0"/>
              </a:spcBef>
              <a:spcAft>
                <a:spcPct val="0"/>
              </a:spcAft>
              <a:defRPr sz="2400" b="1">
                <a:solidFill>
                  <a:schemeClr val="tx1"/>
                </a:solidFill>
                <a:latin typeface="Times New Roman" pitchFamily="18" charset="0"/>
                <a:cs typeface="Times New Roman" pitchFamily="18" charset="0"/>
              </a:defRPr>
            </a:lvl6pPr>
            <a:lvl7pPr marL="2971800" indent="-228600" defTabSz="931863" eaLnBrk="0" fontAlgn="base" hangingPunct="0">
              <a:spcBef>
                <a:spcPct val="0"/>
              </a:spcBef>
              <a:spcAft>
                <a:spcPct val="0"/>
              </a:spcAft>
              <a:defRPr sz="2400" b="1">
                <a:solidFill>
                  <a:schemeClr val="tx1"/>
                </a:solidFill>
                <a:latin typeface="Times New Roman" pitchFamily="18" charset="0"/>
                <a:cs typeface="Times New Roman" pitchFamily="18" charset="0"/>
              </a:defRPr>
            </a:lvl7pPr>
            <a:lvl8pPr marL="3429000" indent="-228600" defTabSz="931863" eaLnBrk="0" fontAlgn="base" hangingPunct="0">
              <a:spcBef>
                <a:spcPct val="0"/>
              </a:spcBef>
              <a:spcAft>
                <a:spcPct val="0"/>
              </a:spcAft>
              <a:defRPr sz="2400" b="1">
                <a:solidFill>
                  <a:schemeClr val="tx1"/>
                </a:solidFill>
                <a:latin typeface="Times New Roman" pitchFamily="18" charset="0"/>
                <a:cs typeface="Times New Roman" pitchFamily="18" charset="0"/>
              </a:defRPr>
            </a:lvl8pPr>
            <a:lvl9pPr marL="3886200" indent="-228600" defTabSz="931863" eaLnBrk="0" fontAlgn="base" hangingPunct="0">
              <a:spcBef>
                <a:spcPct val="0"/>
              </a:spcBef>
              <a:spcAft>
                <a:spcPct val="0"/>
              </a:spcAft>
              <a:defRPr sz="2400" b="1">
                <a:solidFill>
                  <a:schemeClr val="tx1"/>
                </a:solidFill>
                <a:latin typeface="Times New Roman" pitchFamily="18" charset="0"/>
                <a:cs typeface="Times New Roman" pitchFamily="18" charset="0"/>
              </a:defRPr>
            </a:lvl9pPr>
          </a:lstStyle>
          <a:p>
            <a:pPr eaLnBrk="1" hangingPunct="1"/>
            <a:fld id="{9817519C-3FAE-4DA5-9486-0B7012CA9473}" type="slidenum">
              <a:rPr lang="en-GB" sz="1200">
                <a:latin typeface="Arial Narrow" pitchFamily="34" charset="0"/>
              </a:rPr>
              <a:pPr eaLnBrk="1" hangingPunct="1"/>
              <a:t>8</a:t>
            </a:fld>
            <a:endParaRPr lang="en-GB" sz="1200">
              <a:latin typeface="Arial Narrow" pitchFamily="34"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marL="174625" indent="-174625">
              <a:buClr>
                <a:schemeClr val="tx1"/>
              </a:buClr>
              <a:buFont typeface="Wingdings" pitchFamily="2" charset="2"/>
              <a:buNone/>
            </a:pPr>
            <a:r>
              <a:rPr lang="en-US" dirty="0" smtClean="0">
                <a:latin typeface="Times New Roman" pitchFamily="18" charset="0"/>
              </a:rPr>
              <a:t>We are working to make a humanitarian system work and achieve child protection outcomes. This involves facilitating communication and consensus</a:t>
            </a:r>
            <a:r>
              <a:rPr lang="en-US" baseline="0" dirty="0" smtClean="0">
                <a:latin typeface="Times New Roman" pitchFamily="18" charset="0"/>
              </a:rPr>
              <a:t> </a:t>
            </a:r>
            <a:r>
              <a:rPr lang="en-US" dirty="0" smtClean="0">
                <a:latin typeface="Times New Roman" pitchFamily="18" charset="0"/>
              </a:rPr>
              <a:t>between groups and individuals - in various formal and informal ways</a:t>
            </a:r>
          </a:p>
          <a:p>
            <a:endParaRPr lang="en-US" dirty="0" smtClean="0">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latin typeface="Times New Roman" pitchFamily="18" charset="0"/>
              </a:rPr>
              <a:t>Refer</a:t>
            </a:r>
            <a:r>
              <a:rPr lang="en-GB" baseline="0" dirty="0" smtClean="0">
                <a:latin typeface="Times New Roman" pitchFamily="18" charset="0"/>
              </a:rPr>
              <a:t> to roles of CPOs – may be leading sub-cluster or working with partners or internal facilitation within UNICEF. You will be facilitating at some stage when you’re in the field. </a:t>
            </a:r>
          </a:p>
          <a:p>
            <a:endParaRPr lang="en-GB" dirty="0" smtClean="0">
              <a:latin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latin typeface="Times New Roman" pitchFamily="18" charset="0"/>
              </a:rPr>
              <a:t>Refer to Coordination session – will have an opportunity to practice these skills after lunch.</a:t>
            </a:r>
          </a:p>
          <a:p>
            <a:endParaRPr lang="en-GB" dirty="0" smtClean="0">
              <a:latin typeface="Times New Roman" pitchFamily="18" charset="0"/>
            </a:endParaRPr>
          </a:p>
          <a:p>
            <a:r>
              <a:rPr lang="en-US" dirty="0" smtClean="0">
                <a:latin typeface="Times New Roman" pitchFamily="18" charset="0"/>
              </a:rPr>
              <a:t>The collaboration of these multiple actors is usually voluntary: if we want them to implement joint action, there must be buy-in. The collective decisions need to reflect their goals and they have to see it as legitimate. Good facilitation can make the difference between “paper” decisions and true collective action commitments</a:t>
            </a:r>
          </a:p>
          <a:p>
            <a:endParaRPr lang="en-US" dirty="0" smtClean="0">
              <a:latin typeface="Times New Roman" pitchFamily="18" charset="0"/>
            </a:endParaRPr>
          </a:p>
          <a:p>
            <a:r>
              <a:rPr lang="en-GB" dirty="0" smtClean="0">
                <a:latin typeface="Times New Roman" pitchFamily="18" charset="0"/>
              </a:rPr>
              <a:t>We need to be aware that other factors also influence our capacity to facilitate collective outcomes. We need to be perceived by stakeholders as </a:t>
            </a:r>
            <a:r>
              <a:rPr lang="en-GB" b="1" dirty="0" smtClean="0">
                <a:latin typeface="Times New Roman" pitchFamily="18" charset="0"/>
              </a:rPr>
              <a:t>credible </a:t>
            </a:r>
            <a:r>
              <a:rPr lang="en-GB" dirty="0" smtClean="0">
                <a:latin typeface="Times New Roman" pitchFamily="18" charset="0"/>
              </a:rPr>
              <a:t>– if we or our institution have a reputation for dominance, inefficiency or other weaknesses, people are less likely to willingly allow themselves to “be facilitated.”</a:t>
            </a:r>
          </a:p>
          <a:p>
            <a:endParaRPr lang="en-GB" dirty="0" smtClean="0">
              <a:latin typeface="Times New Roman" pitchFamily="18" charset="0"/>
            </a:endParaRPr>
          </a:p>
          <a:p>
            <a:r>
              <a:rPr lang="en-GB" dirty="0" smtClean="0">
                <a:latin typeface="Times New Roman" pitchFamily="18" charset="0"/>
              </a:rPr>
              <a:t>If we have good relationships with stakeholders, they like working with us, and they see us as individuals/institutions who can help them achieve their own goals, the buy-in and collaboration will be much better.</a:t>
            </a:r>
          </a:p>
          <a:p>
            <a:endParaRPr lang="en-GB" dirty="0" smtClean="0">
              <a:latin typeface="Times New Roman" pitchFamily="18" charset="0"/>
            </a:endParaRPr>
          </a:p>
          <a:p>
            <a:r>
              <a:rPr lang="en-GB" dirty="0" smtClean="0">
                <a:latin typeface="Times New Roman" pitchFamily="18" charset="0"/>
              </a:rPr>
              <a:t>But even with a good reputation and relationships, we need the facilitation skills to carry the process through to joint action.</a:t>
            </a:r>
          </a:p>
          <a:p>
            <a:endParaRPr lang="en-GB"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625" indent="-174625">
              <a:buClr>
                <a:schemeClr val="tx1"/>
              </a:buClr>
              <a:buFont typeface="Wingdings" pitchFamily="2" charset="2"/>
              <a:buNone/>
              <a:tabLst>
                <a:tab pos="4864100" algn="l"/>
              </a:tabLst>
            </a:pPr>
            <a:endParaRPr lang="en-US" dirty="0" smtClean="0">
              <a:latin typeface="Times New Roman" pitchFamily="18" charset="0"/>
            </a:endParaRPr>
          </a:p>
          <a:p>
            <a:pPr marL="174625" indent="-174625">
              <a:buClr>
                <a:schemeClr val="tx1"/>
              </a:buClr>
              <a:buFont typeface="Wingdings" pitchFamily="2" charset="2"/>
              <a:buNone/>
              <a:tabLst>
                <a:tab pos="4864100" algn="l"/>
              </a:tabLst>
            </a:pPr>
            <a:r>
              <a:rPr lang="en-US" i="1" dirty="0" smtClean="0">
                <a:latin typeface="Times New Roman" pitchFamily="18" charset="0"/>
              </a:rPr>
              <a:t>Before viewing bullet text:</a:t>
            </a:r>
          </a:p>
          <a:p>
            <a:pPr marL="174625" indent="-174625">
              <a:buClr>
                <a:schemeClr val="tx1"/>
              </a:buClr>
              <a:buFont typeface="Wingdings" pitchFamily="2" charset="2"/>
              <a:buNone/>
              <a:tabLst>
                <a:tab pos="4864100" algn="l"/>
              </a:tabLst>
            </a:pPr>
            <a:endParaRPr lang="en-US" dirty="0" smtClean="0">
              <a:latin typeface="Times New Roman" pitchFamily="18" charset="0"/>
            </a:endParaRPr>
          </a:p>
          <a:p>
            <a:pPr marL="174625" indent="-174625">
              <a:buClr>
                <a:schemeClr val="tx1"/>
              </a:buClr>
              <a:buFont typeface="Wingdings" pitchFamily="2" charset="2"/>
              <a:buNone/>
              <a:tabLst>
                <a:tab pos="4864100" algn="l"/>
              </a:tabLst>
            </a:pPr>
            <a:r>
              <a:rPr lang="en-US" dirty="0" smtClean="0">
                <a:latin typeface="Times New Roman" pitchFamily="18" charset="0"/>
              </a:rPr>
              <a:t>Ask participants to think of a colleague they have worked with who is particularly good, or bad, at facilitation.  </a:t>
            </a:r>
            <a:r>
              <a:rPr lang="en-US" i="1" dirty="0" smtClean="0">
                <a:latin typeface="Times New Roman" pitchFamily="18" charset="0"/>
              </a:rPr>
              <a:t>Ask them to reflect (can discuss in plenary if time permits):</a:t>
            </a:r>
          </a:p>
          <a:p>
            <a:pPr marL="174625" indent="-174625">
              <a:buClr>
                <a:schemeClr val="tx1"/>
              </a:buClr>
              <a:buFont typeface="Wingdings" pitchFamily="2" charset="2"/>
              <a:buNone/>
              <a:tabLst>
                <a:tab pos="4864100" algn="l"/>
              </a:tabLst>
            </a:pPr>
            <a:r>
              <a:rPr lang="en-US" dirty="0" smtClean="0">
                <a:latin typeface="Times New Roman" pitchFamily="18" charset="0"/>
              </a:rPr>
              <a:t>How do you know that s/he is a good or bad facilitator?</a:t>
            </a:r>
          </a:p>
          <a:p>
            <a:pPr marL="174625" indent="-174625">
              <a:buClr>
                <a:schemeClr val="tx1"/>
              </a:buClr>
              <a:buFont typeface="Wingdings" pitchFamily="2" charset="2"/>
              <a:buNone/>
              <a:tabLst>
                <a:tab pos="4864100" algn="l"/>
              </a:tabLst>
            </a:pPr>
            <a:r>
              <a:rPr lang="en-US" dirty="0" smtClean="0">
                <a:latin typeface="Times New Roman" pitchFamily="18" charset="0"/>
              </a:rPr>
              <a:t>What skills or methods do they use - or lack?</a:t>
            </a:r>
          </a:p>
          <a:p>
            <a:pPr marL="174625" indent="-174625">
              <a:buClr>
                <a:schemeClr val="tx1"/>
              </a:buClr>
              <a:buFont typeface="Wingdings" pitchFamily="2" charset="2"/>
              <a:buNone/>
              <a:tabLst>
                <a:tab pos="4864100" algn="l"/>
              </a:tabLst>
            </a:pPr>
            <a:endParaRPr lang="en-US" i="1" dirty="0" smtClean="0">
              <a:latin typeface="Times New Roman" pitchFamily="18" charset="0"/>
            </a:endParaRPr>
          </a:p>
          <a:p>
            <a:pPr marL="174625" indent="-174625">
              <a:buClr>
                <a:schemeClr val="tx1"/>
              </a:buClr>
              <a:buFont typeface="Wingdings" pitchFamily="2" charset="2"/>
              <a:buNone/>
              <a:tabLst>
                <a:tab pos="4864100" algn="l"/>
              </a:tabLst>
            </a:pPr>
            <a:r>
              <a:rPr lang="en-US" i="1" dirty="0" smtClean="0">
                <a:latin typeface="Times New Roman" pitchFamily="18" charset="0"/>
              </a:rPr>
              <a:t>Go through the bullet points </a:t>
            </a:r>
          </a:p>
          <a:p>
            <a:pPr marL="174625" indent="-174625">
              <a:tabLst>
                <a:tab pos="4864100" algn="l"/>
              </a:tabLst>
            </a:pPr>
            <a:endParaRPr lang="en-GB" dirty="0" smtClean="0">
              <a:latin typeface="Arial" pitchFamily="34" charset="0"/>
            </a:endParaRPr>
          </a:p>
          <a:p>
            <a:pPr marL="174625" indent="-174625">
              <a:tabLst>
                <a:tab pos="4864100" algn="l"/>
              </a:tabLst>
            </a:pPr>
            <a:r>
              <a:rPr lang="en-GB" dirty="0" smtClean="0">
                <a:latin typeface="Arial" pitchFamily="34" charset="0"/>
              </a:rPr>
              <a:t>Use this week as an opportunity</a:t>
            </a:r>
            <a:r>
              <a:rPr lang="en-GB" baseline="0" dirty="0" smtClean="0">
                <a:latin typeface="Arial" pitchFamily="34" charset="0"/>
              </a:rPr>
              <a:t> not only to practice and strengthen your own skills in this area (in all the group work you’ll be doing) but to observe others in an analytical way. Who seems to have a “natural” ability to get buy-in and manage group dynamics? What skills do they use to do this?</a:t>
            </a:r>
            <a:endParaRPr lang="en-GB" dirty="0" smtClean="0">
              <a:latin typeface="Arial" pitchFamily="34" charset="0"/>
            </a:endParaRP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fld id="{9F47549A-FD8A-45AA-8C6F-923688850FBE}" type="slidenum">
              <a:rPr lang="en-US" sz="1200"/>
              <a:pPr/>
              <a:t>9</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602B686-8754-42A4-A8F8-04BE570936A1}" type="slidenum">
              <a:rPr lang="en-US"/>
              <a:pPr eaLnBrk="1" hangingPunct="1"/>
              <a:t>10</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lnSpc>
                <a:spcPct val="80000"/>
              </a:lnSpc>
            </a:pPr>
            <a:r>
              <a:rPr lang="en-US" sz="800" b="0" u="sng" dirty="0" smtClean="0"/>
              <a:t>What is a Consensus Process?</a:t>
            </a:r>
            <a:r>
              <a:rPr lang="en-US" sz="800" b="0" dirty="0" smtClean="0"/>
              <a:t/>
            </a:r>
            <a:br>
              <a:rPr lang="en-US" sz="800" b="0" dirty="0" smtClean="0"/>
            </a:br>
            <a:endParaRPr lang="en-US" sz="800" b="0" dirty="0" smtClean="0"/>
          </a:p>
          <a:p>
            <a:pPr eaLnBrk="1" hangingPunct="1">
              <a:lnSpc>
                <a:spcPct val="80000"/>
              </a:lnSpc>
            </a:pPr>
            <a:r>
              <a:rPr lang="en-US" sz="800" b="0" dirty="0" smtClean="0"/>
              <a:t>A consensus process is an effort in which government agencies and other affected parties seek to reach agreement on a course of action to address an issue or set of related issues. For example, task forces may use consensus to develop recommendations. Stakeholder groups convened by an agency may use consensus to develop legislative recommendations on regulations, or intra-government work groups involving multiple agencies may use consensus to reach agreement.</a:t>
            </a:r>
          </a:p>
          <a:p>
            <a:pPr eaLnBrk="1" hangingPunct="1">
              <a:lnSpc>
                <a:spcPct val="80000"/>
              </a:lnSpc>
            </a:pPr>
            <a:endParaRPr lang="en-US" sz="800" b="0" dirty="0" smtClean="0"/>
          </a:p>
          <a:p>
            <a:pPr eaLnBrk="1" hangingPunct="1">
              <a:lnSpc>
                <a:spcPct val="80000"/>
              </a:lnSpc>
            </a:pPr>
            <a:r>
              <a:rPr lang="en-US" sz="800" b="0" dirty="0" smtClean="0"/>
              <a:t>In a consensus process, representatives of all the necessary interests with a stake in an issue work together to find a mutually acceptable solution. Each process differs because in each case the parties design it to fit their circumstances. However, successful consensus processes follow several guiding principles:</a:t>
            </a:r>
          </a:p>
          <a:p>
            <a:pPr eaLnBrk="1" hangingPunct="1">
              <a:lnSpc>
                <a:spcPct val="80000"/>
              </a:lnSpc>
            </a:pPr>
            <a:endParaRPr lang="en-US" sz="800" b="0" i="1" dirty="0" smtClean="0"/>
          </a:p>
          <a:p>
            <a:pPr eaLnBrk="1" hangingPunct="1">
              <a:lnSpc>
                <a:spcPct val="80000"/>
              </a:lnSpc>
            </a:pPr>
            <a:r>
              <a:rPr lang="en-US" sz="800" b="0" i="1" dirty="0" smtClean="0"/>
              <a:t>Consensus decision-making</a:t>
            </a:r>
            <a:r>
              <a:rPr lang="en-US" sz="800" b="0" dirty="0" smtClean="0"/>
              <a:t> -- participants make decisions by agreement rather than by majority vote.</a:t>
            </a:r>
            <a:endParaRPr lang="en-US" sz="800" b="0" i="1" dirty="0" smtClean="0"/>
          </a:p>
          <a:p>
            <a:pPr eaLnBrk="1" hangingPunct="1">
              <a:lnSpc>
                <a:spcPct val="80000"/>
              </a:lnSpc>
            </a:pPr>
            <a:r>
              <a:rPr lang="en-US" sz="800" b="0" i="1" dirty="0" smtClean="0"/>
              <a:t>Inclusiveness</a:t>
            </a:r>
            <a:r>
              <a:rPr lang="en-US" sz="800" b="0" dirty="0" smtClean="0"/>
              <a:t> -- All necessary interests are represented or, at a minimum, approve of the discussions.</a:t>
            </a:r>
            <a:endParaRPr lang="en-US" sz="800" b="0" i="1" dirty="0" smtClean="0"/>
          </a:p>
          <a:p>
            <a:pPr eaLnBrk="1" hangingPunct="1">
              <a:lnSpc>
                <a:spcPct val="80000"/>
              </a:lnSpc>
            </a:pPr>
            <a:r>
              <a:rPr lang="en-US" sz="800" b="0" i="1" dirty="0" smtClean="0"/>
              <a:t>Accountability</a:t>
            </a:r>
            <a:r>
              <a:rPr lang="en-US" sz="800" b="0" dirty="0" smtClean="0"/>
              <a:t> --Participants usually represent stakeholder groups or interests. They are accountable both to their constituents and to the process.</a:t>
            </a:r>
            <a:endParaRPr lang="en-US" sz="800" b="0" i="1" dirty="0" smtClean="0"/>
          </a:p>
          <a:p>
            <a:pPr eaLnBrk="1" hangingPunct="1">
              <a:lnSpc>
                <a:spcPct val="80000"/>
              </a:lnSpc>
            </a:pPr>
            <a:r>
              <a:rPr lang="en-US" sz="800" b="0" i="1" dirty="0" smtClean="0"/>
              <a:t>Facilitation</a:t>
            </a:r>
            <a:r>
              <a:rPr lang="en-US" sz="800" b="0" dirty="0" smtClean="0"/>
              <a:t> -- An impartial facilitator accountable to all participants manages the process, ensures that ground rules are followed, and helps maintain a productive climate for communication and problem solving.</a:t>
            </a:r>
            <a:endParaRPr lang="en-US" sz="800" b="0" i="1" dirty="0" smtClean="0"/>
          </a:p>
          <a:p>
            <a:pPr eaLnBrk="1" hangingPunct="1">
              <a:lnSpc>
                <a:spcPct val="80000"/>
              </a:lnSpc>
            </a:pPr>
            <a:r>
              <a:rPr lang="en-US" sz="800" b="0" i="1" dirty="0" smtClean="0"/>
              <a:t>Flexibility</a:t>
            </a:r>
            <a:r>
              <a:rPr lang="en-US" sz="800" b="0" dirty="0" smtClean="0"/>
              <a:t> -- Participants design a process and address the issues in a manner they determine most suitable to the situation.</a:t>
            </a:r>
            <a:endParaRPr lang="en-US" sz="800" b="0" i="1" dirty="0" smtClean="0"/>
          </a:p>
          <a:p>
            <a:pPr eaLnBrk="1" hangingPunct="1">
              <a:lnSpc>
                <a:spcPct val="80000"/>
              </a:lnSpc>
            </a:pPr>
            <a:r>
              <a:rPr lang="en-US" sz="800" b="0" i="1" dirty="0" smtClean="0"/>
              <a:t>Shared control</a:t>
            </a:r>
            <a:r>
              <a:rPr lang="en-US" sz="800" b="0" dirty="0" smtClean="0"/>
              <a:t> -- Participants share responsibility for setting the ground rules for a process and for creating outcomes.</a:t>
            </a:r>
            <a:endParaRPr lang="en-US" sz="800" b="0" i="1" dirty="0" smtClean="0"/>
          </a:p>
          <a:p>
            <a:pPr eaLnBrk="1" hangingPunct="1">
              <a:lnSpc>
                <a:spcPct val="80000"/>
              </a:lnSpc>
            </a:pPr>
            <a:r>
              <a:rPr lang="en-US" sz="800" b="0" i="1" dirty="0" smtClean="0"/>
              <a:t>Commitment to implementation</a:t>
            </a:r>
            <a:r>
              <a:rPr lang="en-US" sz="800" b="0" dirty="0" smtClean="0"/>
              <a:t> -- The sponsor and all stakeholder groups commit to carrying out their agreement. </a:t>
            </a:r>
          </a:p>
          <a:p>
            <a:pPr eaLnBrk="1" hangingPunct="1">
              <a:lnSpc>
                <a:spcPct val="80000"/>
              </a:lnSpc>
            </a:pPr>
            <a:r>
              <a:rPr lang="en-US" sz="800" b="0" i="1" dirty="0" smtClean="0"/>
              <a:t>Consensus-building emphasizes cooperation in sharing information and airing differences, which provides an opportunity to test assumptions, question our biases and for new ideas to emerge.</a:t>
            </a:r>
            <a:r>
              <a:rPr lang="en-US" sz="800" b="0" dirty="0" smtClean="0"/>
              <a:t> It also affects how members experience the process and the value of their contributions. </a:t>
            </a:r>
          </a:p>
          <a:p>
            <a:pPr eaLnBrk="1" hangingPunct="1">
              <a:lnSpc>
                <a:spcPct val="80000"/>
              </a:lnSpc>
            </a:pPr>
            <a:endParaRPr lang="en-US" sz="800" b="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8CD3092B-9156-4104-8DFD-FE34853A3CEA}" type="slidenum">
              <a:rPr lang="en-US"/>
              <a:pPr eaLnBrk="1" hangingPunct="1"/>
              <a:t>11</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lang="en-US" dirty="0" smtClean="0"/>
              <a:t>“Buy-in” is needed from multiple stakeholders – both in the interpretation/analysis of the problem and in the formulation and implementation of the solution.</a:t>
            </a:r>
          </a:p>
          <a:p>
            <a:pPr eaLnBrk="1" hangingPunct="1"/>
            <a:endParaRPr lang="en-US" dirty="0" smtClean="0"/>
          </a:p>
          <a:p>
            <a:pPr eaLnBrk="1" hangingPunct="1"/>
            <a:r>
              <a:rPr lang="en-US" dirty="0" smtClean="0"/>
              <a:t>No one entity has power or control over the solution</a:t>
            </a:r>
          </a:p>
          <a:p>
            <a:pPr eaLnBrk="1" hangingPunct="1"/>
            <a:endParaRPr lang="en-US" dirty="0" smtClean="0"/>
          </a:p>
          <a:p>
            <a:pPr eaLnBrk="1" hangingPunct="1"/>
            <a:r>
              <a:rPr lang="en-US" dirty="0" smtClean="0"/>
              <a:t>Relative balance-of-power among key stakeholders</a:t>
            </a:r>
          </a:p>
          <a:p>
            <a:pPr eaLnBrk="1" hangingPunct="1"/>
            <a:endParaRPr lang="en-US" dirty="0" smtClean="0"/>
          </a:p>
          <a:p>
            <a:pPr eaLnBrk="1" hangingPunct="1"/>
            <a:r>
              <a:rPr lang="en-US" dirty="0" smtClean="0"/>
              <a:t>Use </a:t>
            </a:r>
            <a:r>
              <a:rPr lang="en-US" b="1" dirty="0" smtClean="0"/>
              <a:t>consensus</a:t>
            </a:r>
            <a:r>
              <a:rPr lang="en-US" dirty="0" smtClean="0"/>
              <a:t> when you want high quality input and commitment, with follow-through, from a group. </a:t>
            </a:r>
          </a:p>
          <a:p>
            <a:pPr eaLnBrk="1" hangingPunct="1"/>
            <a:endParaRPr lang="en-US" dirty="0" smtClean="0"/>
          </a:p>
          <a:p>
            <a:pPr eaLnBrk="1" hangingPunct="1"/>
            <a:r>
              <a:rPr lang="en-US" dirty="0" smtClean="0"/>
              <a:t>Ask yourself, “do I need high quality input and commitment, with follow-through, from the cluster stakeholders, which stakeholders?”   If the answer is “yes” then you will need to facilitate a consensus building process with these.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ext Placeholder 4"/>
          <p:cNvSpPr>
            <a:spLocks noGrp="1"/>
          </p:cNvSpPr>
          <p:nvPr>
            <p:ph type="body" sz="quarter" idx="11"/>
          </p:nvPr>
        </p:nvSpPr>
        <p:spPr>
          <a:xfrm>
            <a:off x="381000" y="1066800"/>
            <a:ext cx="5715000" cy="762000"/>
          </a:xfrm>
          <a:prstGeom prst="rect">
            <a:avLst/>
          </a:prstGeom>
        </p:spPr>
        <p:txBody>
          <a:bodyPr vert="horz"/>
          <a:lstStyle>
            <a:lvl1pPr>
              <a:buNone/>
              <a:defRPr sz="2800" baseline="0">
                <a:solidFill>
                  <a:srgbClr val="3E65A0"/>
                </a:solidFill>
              </a:defRPr>
            </a:lvl1pPr>
          </a:lstStyle>
          <a:p>
            <a:pPr lvl="0"/>
            <a:r>
              <a:rPr lang="fr-CH" smtClean="0"/>
              <a:t>Click to edit Master text styles</a:t>
            </a:r>
          </a:p>
        </p:txBody>
      </p:sp>
      <p:sp>
        <p:nvSpPr>
          <p:cNvPr id="8" name="Text Placeholder 4"/>
          <p:cNvSpPr>
            <a:spLocks noGrp="1"/>
          </p:cNvSpPr>
          <p:nvPr>
            <p:ph type="body" sz="quarter" idx="12"/>
          </p:nvPr>
        </p:nvSpPr>
        <p:spPr>
          <a:xfrm>
            <a:off x="381000" y="457200"/>
            <a:ext cx="5715000" cy="762000"/>
          </a:xfrm>
          <a:prstGeom prst="rect">
            <a:avLst/>
          </a:prstGeom>
        </p:spPr>
        <p:txBody>
          <a:bodyPr vert="horz"/>
          <a:lstStyle>
            <a:lvl1pPr>
              <a:buNone/>
              <a:defRPr sz="4000" b="1" i="0" baseline="0">
                <a:solidFill>
                  <a:srgbClr val="384587"/>
                </a:solidFill>
              </a:defRPr>
            </a:lvl1pPr>
          </a:lstStyle>
          <a:p>
            <a:pPr lvl="0"/>
            <a:r>
              <a:rPr lang="fr-CH" smtClean="0"/>
              <a:t>Click to edit Master text styles</a:t>
            </a:r>
          </a:p>
        </p:txBody>
      </p:sp>
      <p:sp>
        <p:nvSpPr>
          <p:cNvPr id="5" name="Text Placeholder 4"/>
          <p:cNvSpPr>
            <a:spLocks noGrp="1"/>
          </p:cNvSpPr>
          <p:nvPr>
            <p:ph type="body" sz="quarter" idx="13"/>
          </p:nvPr>
        </p:nvSpPr>
        <p:spPr>
          <a:xfrm>
            <a:off x="381000" y="4114800"/>
            <a:ext cx="5715000" cy="2057400"/>
          </a:xfrm>
          <a:prstGeom prst="rect">
            <a:avLst/>
          </a:prstGeom>
        </p:spPr>
        <p:txBody>
          <a:bodyPr vert="horz"/>
          <a:lstStyle>
            <a:lvl1pPr>
              <a:buNone/>
              <a:defRPr sz="2000" baseline="0">
                <a:solidFill>
                  <a:srgbClr val="3E65A0"/>
                </a:solidFill>
              </a:defRPr>
            </a:lvl1pPr>
          </a:lstStyle>
          <a:p>
            <a:pPr lvl="0"/>
            <a:r>
              <a:rPr lang="fr-CH" smtClean="0"/>
              <a:t>Click to edit Master text styles</a:t>
            </a:r>
          </a:p>
          <a:p>
            <a:pPr lvl="1"/>
            <a:r>
              <a:rPr lang="fr-CH" smtClean="0"/>
              <a:t>Second level</a:t>
            </a:r>
          </a:p>
          <a:p>
            <a:pPr lvl="2"/>
            <a:r>
              <a:rPr lang="fr-CH" smtClean="0"/>
              <a:t>Third level</a:t>
            </a:r>
          </a:p>
        </p:txBody>
      </p:sp>
    </p:spTree>
    <p:extLst>
      <p:ext uri="{BB962C8B-B14F-4D97-AF65-F5344CB8AC3E}">
        <p14:creationId xmlns:p14="http://schemas.microsoft.com/office/powerpoint/2010/main" val="2519355620"/>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9C703CD-AD91-4D63-8CCA-4A1C7F661F02}" type="datetimeFigureOut">
              <a:rPr lang="en-AU" smtClean="0"/>
              <a:t>9/14/13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502BD9D-0D7D-45E6-ADCB-C03259340C29}" type="slidenum">
              <a:rPr lang="en-AU" smtClean="0"/>
              <a:t>‹#›</a:t>
            </a:fld>
            <a:endParaRPr lang="en-AU"/>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C703CD-AD91-4D63-8CCA-4A1C7F661F02}" type="datetimeFigureOut">
              <a:rPr lang="en-AU" smtClean="0"/>
              <a:t>9/14/13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A502BD9D-0D7D-45E6-ADCB-C03259340C29}" type="slidenum">
              <a:rPr lang="en-AU" smtClean="0"/>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C703CD-AD91-4D63-8CCA-4A1C7F661F02}" type="datetimeFigureOut">
              <a:rPr lang="en-AU" smtClean="0"/>
              <a:t>9/14/13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A502BD9D-0D7D-45E6-ADCB-C03259340C29}" type="slidenum">
              <a:rPr lang="en-AU" smtClean="0"/>
              <a:t>‹#›</a:t>
            </a:fld>
            <a:endParaRPr lang="en-A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EE44BC-BBA8-4909-A10A-5669D97C97E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9C703CD-AD91-4D63-8CCA-4A1C7F661F02}" type="datetimeFigureOut">
              <a:rPr lang="en-AU" smtClean="0"/>
              <a:t>9/14/13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502BD9D-0D7D-45E6-ADCB-C03259340C29}" type="slidenum">
              <a:rPr lang="en-AU" smtClean="0"/>
              <a:t>‹#›</a:t>
            </a:fld>
            <a:endParaRPr lang="en-A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703CD-AD91-4D63-8CCA-4A1C7F661F02}" type="datetimeFigureOut">
              <a:rPr lang="en-AU" smtClean="0"/>
              <a:t>9/14/13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A502BD9D-0D7D-45E6-ADCB-C03259340C29}" type="slidenum">
              <a:rPr lang="en-AU" smtClean="0"/>
              <a:t>‹#›</a:t>
            </a:fld>
            <a:endParaRPr lang="en-A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C703CD-AD91-4D63-8CCA-4A1C7F661F02}" type="datetimeFigureOut">
              <a:rPr lang="en-AU" smtClean="0"/>
              <a:t>9/14/13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502BD9D-0D7D-45E6-ADCB-C03259340C29}" type="slidenum">
              <a:rPr lang="en-AU" smtClean="0"/>
              <a:t>‹#›</a:t>
            </a:fld>
            <a:endParaRPr lang="en-A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89C703CD-AD91-4D63-8CCA-4A1C7F661F02}" type="datetimeFigureOut">
              <a:rPr lang="en-AU" smtClean="0"/>
              <a:t>9/14/13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502BD9D-0D7D-45E6-ADCB-C03259340C29}" type="slidenum">
              <a:rPr lang="en-AU" smtClean="0"/>
              <a:t>‹#›</a:t>
            </a:fld>
            <a:endParaRPr lang="en-A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Text Placeholder 4"/>
          <p:cNvSpPr>
            <a:spLocks noGrp="1"/>
          </p:cNvSpPr>
          <p:nvPr>
            <p:ph type="body" sz="quarter" idx="11"/>
          </p:nvPr>
        </p:nvSpPr>
        <p:spPr>
          <a:xfrm>
            <a:off x="381000" y="1066800"/>
            <a:ext cx="5715000" cy="762000"/>
          </a:xfrm>
          <a:prstGeom prst="rect">
            <a:avLst/>
          </a:prstGeom>
        </p:spPr>
        <p:txBody>
          <a:bodyPr vert="horz"/>
          <a:lstStyle>
            <a:lvl1pPr>
              <a:buNone/>
              <a:defRPr sz="2800" baseline="0">
                <a:solidFill>
                  <a:srgbClr val="3E65A0"/>
                </a:solidFill>
              </a:defRPr>
            </a:lvl1pPr>
          </a:lstStyle>
          <a:p>
            <a:pPr lvl="0"/>
            <a:r>
              <a:rPr lang="fr-CH" smtClean="0"/>
              <a:t>Click to edit Master text styles</a:t>
            </a:r>
          </a:p>
        </p:txBody>
      </p:sp>
      <p:sp>
        <p:nvSpPr>
          <p:cNvPr id="8" name="Text Placeholder 4"/>
          <p:cNvSpPr>
            <a:spLocks noGrp="1"/>
          </p:cNvSpPr>
          <p:nvPr>
            <p:ph type="body" sz="quarter" idx="12"/>
          </p:nvPr>
        </p:nvSpPr>
        <p:spPr>
          <a:xfrm>
            <a:off x="381000" y="457200"/>
            <a:ext cx="5715000" cy="762000"/>
          </a:xfrm>
          <a:prstGeom prst="rect">
            <a:avLst/>
          </a:prstGeom>
        </p:spPr>
        <p:txBody>
          <a:bodyPr vert="horz"/>
          <a:lstStyle>
            <a:lvl1pPr>
              <a:buNone/>
              <a:defRPr sz="4000" b="1" i="0" baseline="0">
                <a:solidFill>
                  <a:srgbClr val="384587"/>
                </a:solidFill>
              </a:defRPr>
            </a:lvl1pPr>
          </a:lstStyle>
          <a:p>
            <a:pPr lvl="0"/>
            <a:r>
              <a:rPr lang="fr-CH" smtClean="0"/>
              <a:t>Click to edit Master text styles</a:t>
            </a:r>
          </a:p>
        </p:txBody>
      </p:sp>
      <p:sp>
        <p:nvSpPr>
          <p:cNvPr id="5" name="Text Placeholder 4"/>
          <p:cNvSpPr>
            <a:spLocks noGrp="1"/>
          </p:cNvSpPr>
          <p:nvPr>
            <p:ph type="body" sz="quarter" idx="13"/>
          </p:nvPr>
        </p:nvSpPr>
        <p:spPr>
          <a:xfrm>
            <a:off x="381000" y="4114800"/>
            <a:ext cx="5715000" cy="2057400"/>
          </a:xfrm>
          <a:prstGeom prst="rect">
            <a:avLst/>
          </a:prstGeom>
        </p:spPr>
        <p:txBody>
          <a:bodyPr vert="horz"/>
          <a:lstStyle>
            <a:lvl1pPr>
              <a:buNone/>
              <a:defRPr sz="2000" baseline="0">
                <a:solidFill>
                  <a:srgbClr val="3E65A0"/>
                </a:solidFill>
              </a:defRPr>
            </a:lvl1pPr>
          </a:lstStyle>
          <a:p>
            <a:pPr lvl="0"/>
            <a:r>
              <a:rPr lang="fr-CH" smtClean="0"/>
              <a:t>Click to edit Master text styles</a:t>
            </a:r>
          </a:p>
          <a:p>
            <a:pPr lvl="1"/>
            <a:r>
              <a:rPr lang="fr-CH" smtClean="0"/>
              <a:t>Second level</a:t>
            </a:r>
          </a:p>
          <a:p>
            <a:pPr lvl="2"/>
            <a:r>
              <a:rPr lang="fr-CH" smtClean="0"/>
              <a:t>Third level</a:t>
            </a:r>
          </a:p>
        </p:txBody>
      </p:sp>
    </p:spTree>
    <p:extLst>
      <p:ext uri="{BB962C8B-B14F-4D97-AF65-F5344CB8AC3E}">
        <p14:creationId xmlns:p14="http://schemas.microsoft.com/office/powerpoint/2010/main" val="2519355620"/>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ext Placeholder 10"/>
          <p:cNvSpPr>
            <a:spLocks noGrp="1"/>
          </p:cNvSpPr>
          <p:nvPr>
            <p:ph type="body" sz="quarter" idx="11"/>
          </p:nvPr>
        </p:nvSpPr>
        <p:spPr>
          <a:xfrm>
            <a:off x="381000" y="1600200"/>
            <a:ext cx="8382000" cy="4572000"/>
          </a:xfrm>
          <a:prstGeom prst="rect">
            <a:avLst/>
          </a:prstGeom>
        </p:spPr>
        <p:txBody>
          <a:bodyPr>
            <a:normAutofit/>
          </a:bodyPr>
          <a:lstStyle>
            <a:lvl1pPr>
              <a:lnSpc>
                <a:spcPct val="150000"/>
              </a:lnSpc>
              <a:defRPr sz="2000">
                <a:solidFill>
                  <a:srgbClr val="3E65A0"/>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9" name="Text Placeholder 4"/>
          <p:cNvSpPr>
            <a:spLocks noGrp="1"/>
          </p:cNvSpPr>
          <p:nvPr>
            <p:ph type="body" sz="quarter" idx="12"/>
          </p:nvPr>
        </p:nvSpPr>
        <p:spPr>
          <a:xfrm>
            <a:off x="381000" y="457200"/>
            <a:ext cx="5715000" cy="762000"/>
          </a:xfrm>
          <a:prstGeom prst="rect">
            <a:avLst/>
          </a:prstGeom>
        </p:spPr>
        <p:txBody>
          <a:bodyPr vert="horz"/>
          <a:lstStyle>
            <a:lvl1pPr>
              <a:buNone/>
              <a:defRPr sz="4000" b="1" i="0" baseline="0">
                <a:solidFill>
                  <a:srgbClr val="384587"/>
                </a:solidFill>
              </a:defRPr>
            </a:lvl1pPr>
          </a:lstStyle>
          <a:p>
            <a:pPr lvl="0"/>
            <a:r>
              <a:rPr lang="fr-CH" smtClean="0"/>
              <a:t>Click to edit Master text styles</a:t>
            </a:r>
          </a:p>
        </p:txBody>
      </p:sp>
    </p:spTree>
    <p:extLst>
      <p:ext uri="{BB962C8B-B14F-4D97-AF65-F5344CB8AC3E}">
        <p14:creationId xmlns:p14="http://schemas.microsoft.com/office/powerpoint/2010/main" val="2679290125"/>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 Placeholder 10"/>
          <p:cNvSpPr>
            <a:spLocks noGrp="1"/>
          </p:cNvSpPr>
          <p:nvPr>
            <p:ph type="body" sz="quarter" idx="11"/>
          </p:nvPr>
        </p:nvSpPr>
        <p:spPr>
          <a:xfrm>
            <a:off x="381000" y="1600200"/>
            <a:ext cx="8382000" cy="4572000"/>
          </a:xfrm>
          <a:prstGeom prst="rect">
            <a:avLst/>
          </a:prstGeom>
        </p:spPr>
        <p:txBody>
          <a:bodyPr>
            <a:normAutofit/>
          </a:bodyPr>
          <a:lstStyle>
            <a:lvl1pPr>
              <a:lnSpc>
                <a:spcPct val="150000"/>
              </a:lnSpc>
              <a:defRPr sz="2000">
                <a:solidFill>
                  <a:srgbClr val="3E65A0"/>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9" name="Text Placeholder 4"/>
          <p:cNvSpPr>
            <a:spLocks noGrp="1"/>
          </p:cNvSpPr>
          <p:nvPr>
            <p:ph type="body" sz="quarter" idx="12"/>
          </p:nvPr>
        </p:nvSpPr>
        <p:spPr>
          <a:xfrm>
            <a:off x="381000" y="457200"/>
            <a:ext cx="5715000" cy="762000"/>
          </a:xfrm>
          <a:prstGeom prst="rect">
            <a:avLst/>
          </a:prstGeom>
        </p:spPr>
        <p:txBody>
          <a:bodyPr vert="horz"/>
          <a:lstStyle>
            <a:lvl1pPr>
              <a:buNone/>
              <a:defRPr sz="4000" b="1" i="0" baseline="0">
                <a:solidFill>
                  <a:srgbClr val="384587"/>
                </a:solidFill>
              </a:defRPr>
            </a:lvl1pPr>
          </a:lstStyle>
          <a:p>
            <a:pPr lvl="0"/>
            <a:r>
              <a:rPr lang="fr-CH" smtClean="0"/>
              <a:t>Click to edit Master text styles</a:t>
            </a:r>
          </a:p>
        </p:txBody>
      </p:sp>
    </p:spTree>
    <p:extLst>
      <p:ext uri="{BB962C8B-B14F-4D97-AF65-F5344CB8AC3E}">
        <p14:creationId xmlns:p14="http://schemas.microsoft.com/office/powerpoint/2010/main" val="2679290125"/>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0"/>
            <a:ext cx="8229600" cy="1143000"/>
          </a:xfrm>
          <a:prstGeom prst="roundRect">
            <a:avLst>
              <a:gd name="adj" fmla="val 21667"/>
            </a:avLst>
          </a:prstGeo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noChangeArrowheads="1"/>
          </p:cNvSpPr>
          <p:nvPr>
            <p:ph type="dt" sz="half" idx="10"/>
          </p:nvPr>
        </p:nvSpPr>
        <p:spPr>
          <a:xfrm>
            <a:off x="2438400" y="6248400"/>
            <a:ext cx="2130425" cy="474663"/>
          </a:xfrm>
          <a:prstGeom prst="rect">
            <a:avLst/>
          </a:prstGeom>
        </p:spPr>
        <p:txBody>
          <a:bodyPr/>
          <a:lstStyle>
            <a:lvl1pPr>
              <a:defRPr>
                <a:ea typeface="MS PGothic" pitchFamily="34" charset="-128"/>
              </a:defRPr>
            </a:lvl1pPr>
          </a:lstStyle>
          <a:p>
            <a:endParaRPr lang="en-US" altLang="ja-JP"/>
          </a:p>
        </p:txBody>
      </p:sp>
      <p:sp>
        <p:nvSpPr>
          <p:cNvPr id="6" name="Footer Placeholder 5"/>
          <p:cNvSpPr>
            <a:spLocks noGrp="1" noChangeArrowheads="1"/>
          </p:cNvSpPr>
          <p:nvPr>
            <p:ph type="ftr" sz="quarter" idx="11"/>
          </p:nvPr>
        </p:nvSpPr>
        <p:spPr>
          <a:xfrm>
            <a:off x="5791200" y="6248400"/>
            <a:ext cx="2897188" cy="474663"/>
          </a:xfrm>
          <a:prstGeom prst="rect">
            <a:avLst/>
          </a:prstGeom>
        </p:spPr>
        <p:txBody>
          <a:bodyPr/>
          <a:lstStyle>
            <a:lvl1pPr>
              <a:defRPr>
                <a:ea typeface="MS PGothic" pitchFamily="34" charset="-128"/>
              </a:defRPr>
            </a:lvl1pPr>
          </a:lstStyle>
          <a:p>
            <a:endParaRPr lang="en-US" altLang="ja-JP"/>
          </a:p>
        </p:txBody>
      </p:sp>
      <p:sp>
        <p:nvSpPr>
          <p:cNvPr id="7" name="Slide Number Placeholder 6"/>
          <p:cNvSpPr>
            <a:spLocks noGrp="1" noChangeArrowheads="1"/>
          </p:cNvSpPr>
          <p:nvPr>
            <p:ph type="sldNum" sz="quarter" idx="12"/>
          </p:nvPr>
        </p:nvSpPr>
        <p:spPr>
          <a:xfrm>
            <a:off x="84138" y="6242050"/>
            <a:ext cx="587375" cy="488950"/>
          </a:xfrm>
          <a:prstGeom prst="rect">
            <a:avLst/>
          </a:prstGeom>
        </p:spPr>
        <p:txBody>
          <a:bodyPr/>
          <a:lstStyle>
            <a:lvl1pPr>
              <a:defRPr>
                <a:ea typeface="MS PGothic" pitchFamily="34" charset="-128"/>
              </a:defRPr>
            </a:lvl1pPr>
          </a:lstStyle>
          <a:p>
            <a:fld id="{B6FD3E8E-BBD2-4781-8AB0-E8F09DCD161A}" type="slidenum">
              <a:rPr lang="ja-JP" altLang="en-US"/>
              <a:pPr/>
              <a:t>‹#›</a:t>
            </a:fld>
            <a:endParaRPr lang="en-US" altLang="ja-JP"/>
          </a:p>
        </p:txBody>
      </p:sp>
    </p:spTree>
    <p:extLst>
      <p:ext uri="{BB962C8B-B14F-4D97-AF65-F5344CB8AC3E}">
        <p14:creationId xmlns:p14="http://schemas.microsoft.com/office/powerpoint/2010/main" val="644708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Picture Placeholder 8"/>
          <p:cNvSpPr>
            <a:spLocks noGrp="1"/>
          </p:cNvSpPr>
          <p:nvPr>
            <p:ph type="pic" sz="quarter" idx="10"/>
          </p:nvPr>
        </p:nvSpPr>
        <p:spPr>
          <a:xfrm>
            <a:off x="4953000" y="1440000"/>
            <a:ext cx="3810000" cy="4572000"/>
          </a:xfrm>
          <a:prstGeom prst="rect">
            <a:avLst/>
          </a:prstGeom>
        </p:spPr>
        <p:txBody>
          <a:bodyPr/>
          <a:lstStyle>
            <a:lvl1pPr>
              <a:defRPr>
                <a:solidFill>
                  <a:srgbClr val="384587"/>
                </a:solidFill>
              </a:defRPr>
            </a:lvl1pPr>
          </a:lstStyle>
          <a:p>
            <a:pPr lvl="0"/>
            <a:r>
              <a:rPr lang="fr-CH" noProof="0" smtClean="0"/>
              <a:t>Drag picture to placeholder or click icon to add</a:t>
            </a:r>
            <a:endParaRPr lang="en-US" noProof="0" dirty="0"/>
          </a:p>
        </p:txBody>
      </p:sp>
      <p:sp>
        <p:nvSpPr>
          <p:cNvPr id="6" name="Text Placeholder 10"/>
          <p:cNvSpPr>
            <a:spLocks noGrp="1"/>
          </p:cNvSpPr>
          <p:nvPr>
            <p:ph type="body" sz="quarter" idx="11"/>
          </p:nvPr>
        </p:nvSpPr>
        <p:spPr>
          <a:xfrm>
            <a:off x="381000" y="1440000"/>
            <a:ext cx="4267200" cy="4572000"/>
          </a:xfrm>
          <a:prstGeom prst="rect">
            <a:avLst/>
          </a:prstGeom>
        </p:spPr>
        <p:txBody>
          <a:bodyPr>
            <a:normAutofit/>
          </a:bodyPr>
          <a:lstStyle>
            <a:lvl1pPr>
              <a:defRPr sz="2000">
                <a:solidFill>
                  <a:srgbClr val="3E65A0"/>
                </a:solidFill>
              </a:defRPr>
            </a:lvl1pPr>
            <a:lvl2pPr>
              <a:defRPr sz="2000">
                <a:solidFill>
                  <a:srgbClr val="3E65A0"/>
                </a:solidFill>
              </a:defRPr>
            </a:lvl2pPr>
            <a:lvl3pPr>
              <a:defRPr sz="2000">
                <a:solidFill>
                  <a:srgbClr val="3E65A0"/>
                </a:solidFill>
              </a:defRPr>
            </a:lvl3pPr>
            <a:lvl4pPr>
              <a:defRPr sz="2000">
                <a:solidFill>
                  <a:srgbClr val="3E65A0"/>
                </a:solidFill>
              </a:defRPr>
            </a:lvl4pPr>
            <a:lvl5pPr>
              <a:defRPr sz="2000">
                <a:solidFill>
                  <a:srgbClr val="3E65A0"/>
                </a:solidFill>
              </a:defRPr>
            </a:lvl5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US" dirty="0"/>
          </a:p>
        </p:txBody>
      </p:sp>
      <p:sp>
        <p:nvSpPr>
          <p:cNvPr id="7" name="Text Placeholder 4"/>
          <p:cNvSpPr>
            <a:spLocks noGrp="1"/>
          </p:cNvSpPr>
          <p:nvPr>
            <p:ph type="body" sz="quarter" idx="12"/>
          </p:nvPr>
        </p:nvSpPr>
        <p:spPr>
          <a:xfrm>
            <a:off x="381000" y="457200"/>
            <a:ext cx="5715000" cy="762000"/>
          </a:xfrm>
          <a:prstGeom prst="rect">
            <a:avLst/>
          </a:prstGeom>
        </p:spPr>
        <p:txBody>
          <a:bodyPr vert="horz"/>
          <a:lstStyle>
            <a:lvl1pPr>
              <a:buNone/>
              <a:defRPr sz="4000" b="1" i="0" baseline="0">
                <a:solidFill>
                  <a:srgbClr val="384587"/>
                </a:solidFill>
              </a:defRPr>
            </a:lvl1pPr>
          </a:lstStyle>
          <a:p>
            <a:pPr lvl="0"/>
            <a:r>
              <a:rPr lang="fr-CH" smtClean="0"/>
              <a:t>Click to edit Master text styles</a:t>
            </a:r>
          </a:p>
        </p:txBody>
      </p:sp>
    </p:spTree>
    <p:extLst>
      <p:ext uri="{BB962C8B-B14F-4D97-AF65-F5344CB8AC3E}">
        <p14:creationId xmlns:p14="http://schemas.microsoft.com/office/powerpoint/2010/main" val="75087326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a:prstGeom prst="rect">
            <a:avLst/>
          </a:prstGeo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fld id="{C7025BC9-21C1-4C12-82B1-5E835CE38B15}" type="datetimeFigureOut">
              <a:rPr lang="en-AU" smtClean="0"/>
              <a:t>9/14/13</a:t>
            </a:fld>
            <a:endParaRPr lang="en-AU"/>
          </a:p>
        </p:txBody>
      </p:sp>
      <p:sp>
        <p:nvSpPr>
          <p:cNvPr id="5" name="Footer Placeholder 4"/>
          <p:cNvSpPr>
            <a:spLocks noGrp="1"/>
          </p:cNvSpPr>
          <p:nvPr>
            <p:ph type="ftr" sz="quarter" idx="11"/>
          </p:nvPr>
        </p:nvSpPr>
        <p:spPr>
          <a:xfrm>
            <a:off x="609600" y="6248206"/>
            <a:ext cx="5421083"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fld id="{0C402B7A-BAF3-4FCD-A8B9-41DABD4DC0BD}" type="slidenum">
              <a:rPr lang="en-AU" smtClean="0"/>
              <a:t>‹#›</a:t>
            </a:fld>
            <a:endParaRPr lang="en-AU"/>
          </a:p>
        </p:txBody>
      </p:sp>
      <p:sp>
        <p:nvSpPr>
          <p:cNvPr id="8" name="Content Placeholder 7"/>
          <p:cNvSpPr>
            <a:spLocks noGrp="1"/>
          </p:cNvSpPr>
          <p:nvPr>
            <p:ph sz="quarter" idx="1"/>
          </p:nvPr>
        </p:nvSpPr>
        <p:spPr>
          <a:xfrm>
            <a:off x="612648" y="1600200"/>
            <a:ext cx="8153400" cy="44958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596321592"/>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0"/>
            <a:ext cx="8229600" cy="1143000"/>
          </a:xfrm>
          <a:prstGeom prst="roundRect">
            <a:avLst>
              <a:gd name="adj" fmla="val 21667"/>
            </a:avLst>
          </a:prstGeo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noChangeArrowheads="1"/>
          </p:cNvSpPr>
          <p:nvPr>
            <p:ph type="dt" sz="half" idx="10"/>
          </p:nvPr>
        </p:nvSpPr>
        <p:spPr>
          <a:xfrm>
            <a:off x="2438400" y="6248400"/>
            <a:ext cx="2130425" cy="474663"/>
          </a:xfrm>
          <a:prstGeom prst="rect">
            <a:avLst/>
          </a:prstGeom>
        </p:spPr>
        <p:txBody>
          <a:bodyPr/>
          <a:lstStyle>
            <a:lvl1pPr>
              <a:defRPr>
                <a:ea typeface="MS PGothic" pitchFamily="34" charset="-128"/>
              </a:defRPr>
            </a:lvl1pPr>
          </a:lstStyle>
          <a:p>
            <a:endParaRPr lang="en-US" altLang="ja-JP"/>
          </a:p>
        </p:txBody>
      </p:sp>
      <p:sp>
        <p:nvSpPr>
          <p:cNvPr id="6" name="Footer Placeholder 5"/>
          <p:cNvSpPr>
            <a:spLocks noGrp="1" noChangeArrowheads="1"/>
          </p:cNvSpPr>
          <p:nvPr>
            <p:ph type="ftr" sz="quarter" idx="11"/>
          </p:nvPr>
        </p:nvSpPr>
        <p:spPr>
          <a:xfrm>
            <a:off x="5791200" y="6248400"/>
            <a:ext cx="2897188" cy="474663"/>
          </a:xfrm>
          <a:prstGeom prst="rect">
            <a:avLst/>
          </a:prstGeom>
        </p:spPr>
        <p:txBody>
          <a:bodyPr/>
          <a:lstStyle>
            <a:lvl1pPr>
              <a:defRPr>
                <a:ea typeface="MS PGothic" pitchFamily="34" charset="-128"/>
              </a:defRPr>
            </a:lvl1pPr>
          </a:lstStyle>
          <a:p>
            <a:endParaRPr lang="en-US" altLang="ja-JP"/>
          </a:p>
        </p:txBody>
      </p:sp>
      <p:sp>
        <p:nvSpPr>
          <p:cNvPr id="7" name="Slide Number Placeholder 6"/>
          <p:cNvSpPr>
            <a:spLocks noGrp="1" noChangeArrowheads="1"/>
          </p:cNvSpPr>
          <p:nvPr>
            <p:ph type="sldNum" sz="quarter" idx="12"/>
          </p:nvPr>
        </p:nvSpPr>
        <p:spPr>
          <a:xfrm>
            <a:off x="84138" y="6242050"/>
            <a:ext cx="587375" cy="488950"/>
          </a:xfrm>
          <a:prstGeom prst="rect">
            <a:avLst/>
          </a:prstGeom>
        </p:spPr>
        <p:txBody>
          <a:bodyPr/>
          <a:lstStyle>
            <a:lvl1pPr>
              <a:defRPr>
                <a:ea typeface="MS PGothic" pitchFamily="34" charset="-128"/>
              </a:defRPr>
            </a:lvl1pPr>
          </a:lstStyle>
          <a:p>
            <a:fld id="{B6FD3E8E-BBD2-4781-8AB0-E8F09DCD161A}" type="slidenum">
              <a:rPr lang="ja-JP" altLang="en-US"/>
              <a:pPr/>
              <a:t>‹#›</a:t>
            </a:fld>
            <a:endParaRPr lang="en-US" altLang="ja-JP"/>
          </a:p>
        </p:txBody>
      </p:sp>
    </p:spTree>
    <p:extLst>
      <p:ext uri="{BB962C8B-B14F-4D97-AF65-F5344CB8AC3E}">
        <p14:creationId xmlns:p14="http://schemas.microsoft.com/office/powerpoint/2010/main" val="644708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324600"/>
            <a:ext cx="1905000" cy="457200"/>
          </a:xfrm>
          <a:prstGeom prst="rect">
            <a:avLst/>
          </a:prstGeom>
          <a:ln/>
        </p:spPr>
        <p:txBody>
          <a:bodyPr/>
          <a:lstStyle>
            <a:lvl1pPr>
              <a:defRPr/>
            </a:lvl1pPr>
          </a:lstStyle>
          <a:p>
            <a:endParaRPr lang="en-US"/>
          </a:p>
        </p:txBody>
      </p:sp>
      <p:sp>
        <p:nvSpPr>
          <p:cNvPr id="3" name="Rectangle 5"/>
          <p:cNvSpPr>
            <a:spLocks noGrp="1" noChangeArrowheads="1"/>
          </p:cNvSpPr>
          <p:nvPr>
            <p:ph type="ftr" sz="quarter" idx="11"/>
          </p:nvPr>
        </p:nvSpPr>
        <p:spPr>
          <a:xfrm>
            <a:off x="3124200" y="6324600"/>
            <a:ext cx="2895600" cy="457200"/>
          </a:xfrm>
          <a:prstGeom prst="rect">
            <a:avLst/>
          </a:prstGeom>
          <a:ln/>
        </p:spPr>
        <p:txBody>
          <a:bodyPr/>
          <a:lstStyle>
            <a:lvl1pPr>
              <a:defRPr/>
            </a:lvl1pPr>
          </a:lstStyle>
          <a:p>
            <a:endParaRPr lang="en-US"/>
          </a:p>
        </p:txBody>
      </p:sp>
      <p:sp>
        <p:nvSpPr>
          <p:cNvPr id="4" name="Rectangle 6"/>
          <p:cNvSpPr>
            <a:spLocks noGrp="1" noChangeArrowheads="1"/>
          </p:cNvSpPr>
          <p:nvPr>
            <p:ph type="sldNum" sz="quarter" idx="12"/>
          </p:nvPr>
        </p:nvSpPr>
        <p:spPr>
          <a:xfrm>
            <a:off x="6553200" y="6324600"/>
            <a:ext cx="1905000" cy="457200"/>
          </a:xfrm>
          <a:prstGeom prst="rect">
            <a:avLst/>
          </a:prstGeom>
          <a:ln/>
        </p:spPr>
        <p:txBody>
          <a:bodyPr/>
          <a:lstStyle>
            <a:lvl1pPr>
              <a:defRPr/>
            </a:lvl1pPr>
          </a:lstStyle>
          <a:p>
            <a:fld id="{E9EE44BC-BBA8-4909-A10A-5669D97C97E3}" type="slidenum">
              <a:rPr lang="en-US"/>
              <a:pPr/>
              <a:t>‹#›</a:t>
            </a:fld>
            <a:endParaRPr lang="en-US"/>
          </a:p>
        </p:txBody>
      </p:sp>
    </p:spTree>
    <p:extLst>
      <p:ext uri="{BB962C8B-B14F-4D97-AF65-F5344CB8AC3E}">
        <p14:creationId xmlns:p14="http://schemas.microsoft.com/office/powerpoint/2010/main" val="3514054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9C703CD-AD91-4D63-8CCA-4A1C7F661F02}" type="datetimeFigureOut">
              <a:rPr lang="en-AU" smtClean="0"/>
              <a:t>9/14/13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502BD9D-0D7D-45E6-ADCB-C03259340C29}"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C703CD-AD91-4D63-8CCA-4A1C7F661F02}" type="datetimeFigureOut">
              <a:rPr lang="en-AU" smtClean="0"/>
              <a:t>9/14/13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502BD9D-0D7D-45E6-ADCB-C03259340C29}" type="slidenum">
              <a:rPr lang="en-AU" smtClean="0"/>
              <a:t>‹#›</a:t>
            </a:fld>
            <a:endParaRPr lang="en-AU"/>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C703CD-AD91-4D63-8CCA-4A1C7F661F02}" type="datetimeFigureOut">
              <a:rPr lang="en-AU" smtClean="0"/>
              <a:t>9/14/13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A502BD9D-0D7D-45E6-ADCB-C03259340C29}"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7.xml"/><Relationship Id="rId12" Type="http://schemas.openxmlformats.org/officeDocument/2006/relationships/slideLayout" Target="../slideLayouts/slideLayout18.xml"/><Relationship Id="rId13" Type="http://schemas.openxmlformats.org/officeDocument/2006/relationships/slideLayout" Target="../slideLayouts/slideLayout19.xml"/><Relationship Id="rId14" Type="http://schemas.openxmlformats.org/officeDocument/2006/relationships/slideLayout" Target="../slideLayouts/slideLayout20.xml"/><Relationship Id="rId15" Type="http://schemas.openxmlformats.org/officeDocument/2006/relationships/theme" Target="../theme/theme2.xml"/><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slideLayout" Target="../slideLayouts/slideLayout15.xml"/><Relationship Id="rId10"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0" y="0"/>
            <a:ext cx="9144000" cy="396875"/>
          </a:xfrm>
          <a:prstGeom prst="rect">
            <a:avLst/>
          </a:prstGeom>
          <a:solidFill>
            <a:srgbClr val="384587"/>
          </a:solidFill>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latin typeface="Calibri" charset="0"/>
              <a:ea typeface="ＭＳ Ｐゴシック" charset="0"/>
              <a:cs typeface="ＭＳ Ｐゴシック" charset="0"/>
            </a:endParaRPr>
          </a:p>
        </p:txBody>
      </p:sp>
      <p:pic>
        <p:nvPicPr>
          <p:cNvPr id="1029" name="Picture 11" descr="triangles.ai"/>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396875"/>
            <a:ext cx="9144108" cy="646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5" r:id="rId4"/>
    <p:sldLayoutId id="2147483696" r:id="rId5"/>
    <p:sldLayoutId id="2147483698" r:id="rId6"/>
  </p:sldLayoutIdLst>
  <p:timing>
    <p:tnLst>
      <p:par>
        <p:cTn xmlns:p14="http://schemas.microsoft.com/office/powerpoint/2010/mai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9/14/13</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3" r:id="rId14"/>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emf"/><Relationship Id="rId1" Type="http://schemas.openxmlformats.org/officeDocument/2006/relationships/slideLayout" Target="../slideLayouts/slideLayout7.xml"/><Relationship Id="rId2" Type="http://schemas.openxmlformats.org/officeDocument/2006/relationships/image" Target="../media/image3.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8.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b="1" smtClean="0">
                <a:latin typeface="Arial"/>
                <a:cs typeface="Arial"/>
              </a:rPr>
              <a:t>3.3 Interpersonal </a:t>
            </a:r>
            <a:r>
              <a:rPr lang="en-US" b="1" dirty="0" smtClean="0">
                <a:latin typeface="Arial"/>
                <a:cs typeface="Arial"/>
              </a:rPr>
              <a:t>Skills 1</a:t>
            </a:r>
            <a:br>
              <a:rPr lang="en-US" b="1" dirty="0" smtClean="0">
                <a:latin typeface="Arial"/>
                <a:cs typeface="Arial"/>
              </a:rPr>
            </a:br>
            <a:r>
              <a:rPr lang="en-US" b="1" dirty="0" smtClean="0">
                <a:latin typeface="Arial"/>
                <a:cs typeface="Arial"/>
              </a:rPr>
              <a:t>Working Effectively with Others</a:t>
            </a:r>
            <a:endParaRPr lang="en-US" b="1" dirty="0">
              <a:latin typeface="Arial"/>
              <a:cs typeface="Arial"/>
            </a:endParaRPr>
          </a:p>
        </p:txBody>
      </p:sp>
      <p:pic>
        <p:nvPicPr>
          <p:cNvPr id="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19800"/>
            <a:ext cx="15335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5791200"/>
            <a:ext cx="736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29000" y="5943600"/>
            <a:ext cx="11509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95536" y="422176"/>
            <a:ext cx="8153400" cy="990600"/>
          </a:xfrm>
        </p:spPr>
        <p:txBody>
          <a:bodyPr>
            <a:noAutofit/>
          </a:bodyPr>
          <a:lstStyle/>
          <a:p>
            <a:pPr algn="l" eaLnBrk="1" hangingPunct="1"/>
            <a:r>
              <a:rPr lang="en-US" b="1" dirty="0" smtClean="0">
                <a:latin typeface="Arial"/>
                <a:cs typeface="Arial"/>
              </a:rPr>
              <a:t>Collective Decision Making – Consensus Building</a:t>
            </a:r>
          </a:p>
        </p:txBody>
      </p:sp>
      <p:sp>
        <p:nvSpPr>
          <p:cNvPr id="91139" name="Text Box 3"/>
          <p:cNvSpPr txBox="1">
            <a:spLocks noChangeArrowheads="1"/>
          </p:cNvSpPr>
          <p:nvPr/>
        </p:nvSpPr>
        <p:spPr bwMode="auto">
          <a:xfrm>
            <a:off x="468313" y="2072655"/>
            <a:ext cx="53340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65000"/>
              </a:spcBef>
            </a:pPr>
            <a:r>
              <a:rPr lang="en-US" sz="2600" dirty="0"/>
              <a:t>A collaborative decision-making and planning process which encourages discussion from diverse perspectives to:</a:t>
            </a:r>
          </a:p>
        </p:txBody>
      </p:sp>
      <p:sp>
        <p:nvSpPr>
          <p:cNvPr id="91140" name="Text Box 4"/>
          <p:cNvSpPr txBox="1">
            <a:spLocks noChangeArrowheads="1"/>
          </p:cNvSpPr>
          <p:nvPr/>
        </p:nvSpPr>
        <p:spPr bwMode="auto">
          <a:xfrm>
            <a:off x="395288" y="3959572"/>
            <a:ext cx="8353425"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33400" indent="-5334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a:buChar char="•"/>
            </a:pPr>
            <a:r>
              <a:rPr lang="en-US" sz="2600" dirty="0"/>
              <a:t>identify common interests</a:t>
            </a:r>
          </a:p>
          <a:p>
            <a:pPr eaLnBrk="1" hangingPunct="1">
              <a:buFont typeface="Arial"/>
              <a:buChar char="•"/>
            </a:pPr>
            <a:r>
              <a:rPr lang="en-US" sz="2600" dirty="0"/>
              <a:t>work towards common goals</a:t>
            </a:r>
          </a:p>
          <a:p>
            <a:pPr eaLnBrk="1" hangingPunct="1">
              <a:buFont typeface="Arial"/>
              <a:buChar char="•"/>
            </a:pPr>
            <a:r>
              <a:rPr lang="en-US" sz="2600" dirty="0"/>
              <a:t>reach agreement on </a:t>
            </a:r>
            <a:r>
              <a:rPr lang="en-GB" sz="2600" dirty="0" smtClean="0"/>
              <a:t>operational planning and implementation while </a:t>
            </a:r>
            <a:r>
              <a:rPr lang="en-GB" sz="2600" dirty="0"/>
              <a:t>allowing for </a:t>
            </a:r>
            <a:r>
              <a:rPr lang="en-GB" sz="2600" dirty="0" smtClean="0"/>
              <a:t>diversity</a:t>
            </a:r>
            <a:endParaRPr lang="en-US" sz="2600" dirty="0"/>
          </a:p>
        </p:txBody>
      </p:sp>
      <p:pic>
        <p:nvPicPr>
          <p:cNvPr id="14341" name="Picture 5" descr="ocha meeting"/>
          <p:cNvPicPr>
            <a:picLocks noChangeAspect="1" noChangeArrowheads="1"/>
          </p:cNvPicPr>
          <p:nvPr/>
        </p:nvPicPr>
        <p:blipFill>
          <a:blip r:embed="rId3" cstate="print">
            <a:extLst>
              <a:ext uri="{28A0092B-C50C-407E-A947-70E740481C1C}">
                <a14:useLocalDpi xmlns:a14="http://schemas.microsoft.com/office/drawing/2010/main" val="0"/>
              </a:ext>
            </a:extLst>
          </a:blip>
          <a:srcRect l="15909"/>
          <a:stretch>
            <a:fillRect/>
          </a:stretch>
        </p:blipFill>
        <p:spPr bwMode="auto">
          <a:xfrm>
            <a:off x="6156325" y="2060848"/>
            <a:ext cx="2759075"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61340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4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1140">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11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p:bldP spid="9114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404664"/>
            <a:ext cx="8229600" cy="1371600"/>
          </a:xfrm>
        </p:spPr>
        <p:txBody>
          <a:bodyPr>
            <a:noAutofit/>
          </a:bodyPr>
          <a:lstStyle/>
          <a:p>
            <a:pPr eaLnBrk="1" hangingPunct="1"/>
            <a:r>
              <a:rPr lang="en-US" b="1" dirty="0" smtClean="0">
                <a:latin typeface="Arial"/>
                <a:cs typeface="Arial"/>
              </a:rPr>
              <a:t>When to Use </a:t>
            </a:r>
            <a:r>
              <a:rPr lang="en-US" b="1" dirty="0">
                <a:latin typeface="Arial"/>
                <a:cs typeface="Arial"/>
              </a:rPr>
              <a:t>C</a:t>
            </a:r>
            <a:r>
              <a:rPr lang="en-US" b="1" dirty="0" smtClean="0">
                <a:latin typeface="Arial"/>
                <a:cs typeface="Arial"/>
              </a:rPr>
              <a:t>onsensus </a:t>
            </a:r>
            <a:r>
              <a:rPr lang="en-US" b="1" dirty="0">
                <a:latin typeface="Arial"/>
                <a:cs typeface="Arial"/>
              </a:rPr>
              <a:t>B</a:t>
            </a:r>
            <a:r>
              <a:rPr lang="en-US" b="1" dirty="0" smtClean="0">
                <a:latin typeface="Arial"/>
                <a:cs typeface="Arial"/>
              </a:rPr>
              <a:t>uilding</a:t>
            </a:r>
          </a:p>
        </p:txBody>
      </p:sp>
      <p:sp>
        <p:nvSpPr>
          <p:cNvPr id="15363" name="Rectangle 3"/>
          <p:cNvSpPr>
            <a:spLocks noGrp="1" noChangeArrowheads="1"/>
          </p:cNvSpPr>
          <p:nvPr>
            <p:ph type="body" sz="half" idx="1"/>
          </p:nvPr>
        </p:nvSpPr>
        <p:spPr>
          <a:xfrm>
            <a:off x="395536" y="2132856"/>
            <a:ext cx="8424936" cy="3886200"/>
          </a:xfrm>
        </p:spPr>
        <p:txBody>
          <a:bodyPr>
            <a:normAutofit/>
          </a:bodyPr>
          <a:lstStyle/>
          <a:p>
            <a:pPr eaLnBrk="1" hangingPunct="1">
              <a:lnSpc>
                <a:spcPct val="95000"/>
              </a:lnSpc>
              <a:spcBef>
                <a:spcPct val="35000"/>
              </a:spcBef>
              <a:buClrTx/>
              <a:buFont typeface="Arial"/>
              <a:buChar char="•"/>
            </a:pPr>
            <a:r>
              <a:rPr lang="en-US" sz="2600" dirty="0" smtClean="0">
                <a:solidFill>
                  <a:srgbClr val="000000"/>
                </a:solidFill>
                <a:latin typeface="Arial"/>
                <a:cs typeface="Arial"/>
              </a:rPr>
              <a:t>To tackle complex problems requiring inter-dependent action</a:t>
            </a:r>
          </a:p>
          <a:p>
            <a:pPr eaLnBrk="1" hangingPunct="1">
              <a:lnSpc>
                <a:spcPct val="95000"/>
              </a:lnSpc>
              <a:spcBef>
                <a:spcPct val="35000"/>
              </a:spcBef>
              <a:buClrTx/>
              <a:buFont typeface="Arial"/>
              <a:buChar char="•"/>
            </a:pPr>
            <a:r>
              <a:rPr lang="en-US" sz="2600" dirty="0" smtClean="0">
                <a:solidFill>
                  <a:srgbClr val="000000"/>
                </a:solidFill>
                <a:latin typeface="Arial"/>
                <a:cs typeface="Arial"/>
              </a:rPr>
              <a:t>To build stakeholder ownership of priorities and plans</a:t>
            </a:r>
          </a:p>
          <a:p>
            <a:pPr eaLnBrk="1" hangingPunct="1">
              <a:lnSpc>
                <a:spcPct val="95000"/>
              </a:lnSpc>
              <a:spcBef>
                <a:spcPct val="35000"/>
              </a:spcBef>
              <a:buClrTx/>
              <a:buFont typeface="Arial"/>
              <a:buChar char="•"/>
            </a:pPr>
            <a:r>
              <a:rPr lang="en-US" sz="2600" dirty="0" smtClean="0">
                <a:solidFill>
                  <a:srgbClr val="000000"/>
                </a:solidFill>
                <a:latin typeface="Arial"/>
                <a:cs typeface="Arial"/>
              </a:rPr>
              <a:t>To agree on common standards and joint action among stakeholders with differing views</a:t>
            </a:r>
          </a:p>
          <a:p>
            <a:pPr eaLnBrk="1" hangingPunct="1">
              <a:lnSpc>
                <a:spcPct val="95000"/>
              </a:lnSpc>
              <a:spcBef>
                <a:spcPct val="35000"/>
              </a:spcBef>
              <a:buClrTx/>
              <a:buFont typeface="Arial"/>
              <a:buChar char="•"/>
            </a:pPr>
            <a:r>
              <a:rPr lang="en-US" sz="2600" dirty="0" smtClean="0">
                <a:solidFill>
                  <a:srgbClr val="000000"/>
                </a:solidFill>
                <a:latin typeface="Arial"/>
                <a:cs typeface="Arial"/>
              </a:rPr>
              <a:t>To maintain “good relations” with stakeholders for future collaboration</a:t>
            </a:r>
          </a:p>
        </p:txBody>
      </p:sp>
    </p:spTree>
    <p:extLst>
      <p:ext uri="{BB962C8B-B14F-4D97-AF65-F5344CB8AC3E}">
        <p14:creationId xmlns:p14="http://schemas.microsoft.com/office/powerpoint/2010/main" val="33733832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p:cNvSpPr>
            <a:spLocks noGrp="1" noChangeArrowheads="1"/>
          </p:cNvSpPr>
          <p:nvPr>
            <p:ph idx="1"/>
          </p:nvPr>
        </p:nvSpPr>
        <p:spPr>
          <a:xfrm>
            <a:off x="581072" y="2276872"/>
            <a:ext cx="8226298" cy="3886224"/>
          </a:xfrm>
        </p:spPr>
        <p:txBody>
          <a:bodyPr>
            <a:normAutofit/>
          </a:bodyPr>
          <a:lstStyle/>
          <a:p>
            <a:pPr eaLnBrk="1" hangingPunct="1">
              <a:lnSpc>
                <a:spcPct val="80000"/>
              </a:lnSpc>
              <a:spcBef>
                <a:spcPct val="45000"/>
              </a:spcBef>
              <a:buClrTx/>
              <a:buFont typeface="Arial"/>
              <a:buChar char="•"/>
            </a:pPr>
            <a:r>
              <a:rPr lang="en-GB" sz="2800" dirty="0" smtClean="0">
                <a:solidFill>
                  <a:srgbClr val="000000"/>
                </a:solidFill>
                <a:latin typeface="Arial"/>
                <a:cs typeface="Arial"/>
              </a:rPr>
              <a:t>When humanitarian standards and objectives will be compromised</a:t>
            </a:r>
          </a:p>
          <a:p>
            <a:pPr eaLnBrk="1" hangingPunct="1">
              <a:lnSpc>
                <a:spcPct val="80000"/>
              </a:lnSpc>
              <a:spcBef>
                <a:spcPct val="45000"/>
              </a:spcBef>
              <a:buClrTx/>
              <a:buFont typeface="Arial"/>
              <a:buChar char="•"/>
            </a:pPr>
            <a:r>
              <a:rPr lang="en-GB" sz="2800" dirty="0" smtClean="0">
                <a:solidFill>
                  <a:srgbClr val="000000"/>
                </a:solidFill>
                <a:latin typeface="Arial"/>
                <a:cs typeface="Arial"/>
              </a:rPr>
              <a:t>When another decision making process is more effective</a:t>
            </a:r>
          </a:p>
          <a:p>
            <a:pPr eaLnBrk="1" hangingPunct="1">
              <a:lnSpc>
                <a:spcPct val="80000"/>
              </a:lnSpc>
              <a:spcBef>
                <a:spcPct val="45000"/>
              </a:spcBef>
              <a:buClrTx/>
              <a:buFont typeface="Arial"/>
              <a:buChar char="•"/>
            </a:pPr>
            <a:r>
              <a:rPr lang="en-GB" sz="2800" dirty="0" smtClean="0">
                <a:solidFill>
                  <a:srgbClr val="000000"/>
                </a:solidFill>
                <a:latin typeface="Arial"/>
                <a:cs typeface="Arial"/>
              </a:rPr>
              <a:t>When </a:t>
            </a:r>
            <a:r>
              <a:rPr lang="en-GB" sz="2600" dirty="0" smtClean="0">
                <a:solidFill>
                  <a:srgbClr val="000000"/>
                </a:solidFill>
                <a:latin typeface="Arial"/>
                <a:cs typeface="Arial"/>
              </a:rPr>
              <a:t>stakeholders</a:t>
            </a:r>
            <a:r>
              <a:rPr lang="en-GB" sz="2800" dirty="0" smtClean="0">
                <a:solidFill>
                  <a:srgbClr val="000000"/>
                </a:solidFill>
                <a:latin typeface="Arial"/>
                <a:cs typeface="Arial"/>
              </a:rPr>
              <a:t> are extremely politicized </a:t>
            </a:r>
          </a:p>
          <a:p>
            <a:pPr eaLnBrk="1" hangingPunct="1">
              <a:lnSpc>
                <a:spcPct val="80000"/>
              </a:lnSpc>
              <a:spcBef>
                <a:spcPct val="45000"/>
              </a:spcBef>
              <a:buClrTx/>
              <a:buFont typeface="Arial"/>
              <a:buChar char="•"/>
            </a:pPr>
            <a:r>
              <a:rPr lang="en-GB" sz="2800" dirty="0" smtClean="0">
                <a:solidFill>
                  <a:srgbClr val="000000"/>
                </a:solidFill>
                <a:latin typeface="Arial"/>
                <a:cs typeface="Arial"/>
              </a:rPr>
              <a:t>When key decision-makers are not at the table</a:t>
            </a:r>
          </a:p>
          <a:p>
            <a:pPr eaLnBrk="1" hangingPunct="1">
              <a:lnSpc>
                <a:spcPct val="80000"/>
              </a:lnSpc>
              <a:spcBef>
                <a:spcPct val="45000"/>
              </a:spcBef>
              <a:buClrTx/>
              <a:buFont typeface="Arial"/>
              <a:buChar char="•"/>
            </a:pPr>
            <a:r>
              <a:rPr lang="en-GB" sz="2800" dirty="0" smtClean="0">
                <a:solidFill>
                  <a:srgbClr val="000000"/>
                </a:solidFill>
                <a:latin typeface="Arial"/>
                <a:cs typeface="Arial"/>
              </a:rPr>
              <a:t>When the solutions are obvious, standardised or already set in motion</a:t>
            </a:r>
          </a:p>
        </p:txBody>
      </p:sp>
      <p:sp>
        <p:nvSpPr>
          <p:cNvPr id="16386" name="Rectangle 2"/>
          <p:cNvSpPr>
            <a:spLocks noGrp="1" noChangeArrowheads="1"/>
          </p:cNvSpPr>
          <p:nvPr>
            <p:ph type="title"/>
          </p:nvPr>
        </p:nvSpPr>
        <p:spPr>
          <a:xfrm>
            <a:off x="667290" y="539924"/>
            <a:ext cx="8153400" cy="990600"/>
          </a:xfrm>
        </p:spPr>
        <p:txBody>
          <a:bodyPr>
            <a:noAutofit/>
          </a:bodyPr>
          <a:lstStyle/>
          <a:p>
            <a:pPr eaLnBrk="1" hangingPunct="1"/>
            <a:r>
              <a:rPr lang="en-US" b="1" dirty="0" smtClean="0">
                <a:latin typeface="Arial"/>
                <a:cs typeface="Arial"/>
              </a:rPr>
              <a:t>When Not to Attempt </a:t>
            </a:r>
            <a:r>
              <a:rPr lang="en-US" b="1" dirty="0">
                <a:latin typeface="Arial"/>
                <a:cs typeface="Arial"/>
              </a:rPr>
              <a:t>C</a:t>
            </a:r>
            <a:r>
              <a:rPr lang="en-US" b="1" dirty="0" smtClean="0">
                <a:latin typeface="Arial"/>
                <a:cs typeface="Arial"/>
              </a:rPr>
              <a:t>onsensus</a:t>
            </a:r>
          </a:p>
        </p:txBody>
      </p:sp>
    </p:spTree>
    <p:extLst>
      <p:ext uri="{BB962C8B-B14F-4D97-AF65-F5344CB8AC3E}">
        <p14:creationId xmlns:p14="http://schemas.microsoft.com/office/powerpoint/2010/main" val="910281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2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2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23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52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611656" y="1988840"/>
            <a:ext cx="8153400" cy="4495800"/>
          </a:xfrm>
        </p:spPr>
        <p:txBody>
          <a:bodyPr>
            <a:noAutofit/>
          </a:bodyPr>
          <a:lstStyle/>
          <a:p>
            <a:pPr eaLnBrk="1" hangingPunct="1">
              <a:lnSpc>
                <a:spcPct val="80000"/>
              </a:lnSpc>
              <a:buClrTx/>
              <a:buFont typeface="Arial"/>
              <a:buChar char="•"/>
            </a:pPr>
            <a:r>
              <a:rPr lang="en-US" sz="2600" dirty="0" smtClean="0">
                <a:solidFill>
                  <a:srgbClr val="000000"/>
                </a:solidFill>
                <a:latin typeface="Arial"/>
                <a:cs typeface="Arial"/>
              </a:rPr>
              <a:t>Focus on the problem, not the personalities.</a:t>
            </a:r>
          </a:p>
          <a:p>
            <a:pPr eaLnBrk="1" hangingPunct="1">
              <a:lnSpc>
                <a:spcPct val="80000"/>
              </a:lnSpc>
              <a:buClrTx/>
              <a:buFont typeface="Arial"/>
              <a:buChar char="•"/>
            </a:pPr>
            <a:r>
              <a:rPr lang="en-US" sz="2600" dirty="0" smtClean="0">
                <a:solidFill>
                  <a:srgbClr val="000000"/>
                </a:solidFill>
                <a:latin typeface="Arial"/>
                <a:cs typeface="Arial"/>
              </a:rPr>
              <a:t>Point out common goals and interests</a:t>
            </a:r>
          </a:p>
          <a:p>
            <a:pPr eaLnBrk="1" hangingPunct="1">
              <a:lnSpc>
                <a:spcPct val="80000"/>
              </a:lnSpc>
              <a:buClrTx/>
              <a:buFont typeface="Arial"/>
              <a:buChar char="•"/>
            </a:pPr>
            <a:r>
              <a:rPr lang="en-US" sz="2600" dirty="0" smtClean="0">
                <a:solidFill>
                  <a:srgbClr val="000000"/>
                </a:solidFill>
                <a:latin typeface="Arial"/>
                <a:cs typeface="Arial"/>
              </a:rPr>
              <a:t>Communicate openly</a:t>
            </a:r>
          </a:p>
          <a:p>
            <a:pPr eaLnBrk="1" hangingPunct="1">
              <a:lnSpc>
                <a:spcPct val="80000"/>
              </a:lnSpc>
              <a:buClrTx/>
              <a:buFont typeface="Arial"/>
              <a:buChar char="•"/>
            </a:pPr>
            <a:r>
              <a:rPr lang="en-US" sz="2600" dirty="0" smtClean="0">
                <a:solidFill>
                  <a:srgbClr val="000000"/>
                </a:solidFill>
                <a:latin typeface="Arial"/>
                <a:cs typeface="Arial"/>
              </a:rPr>
              <a:t>Listen actively…. to ALL voices</a:t>
            </a:r>
          </a:p>
          <a:p>
            <a:pPr eaLnBrk="1" hangingPunct="1">
              <a:lnSpc>
                <a:spcPct val="80000"/>
              </a:lnSpc>
              <a:buClrTx/>
              <a:buFont typeface="Arial"/>
              <a:buChar char="•"/>
            </a:pPr>
            <a:r>
              <a:rPr lang="en-US" sz="2600" dirty="0" smtClean="0">
                <a:solidFill>
                  <a:srgbClr val="000000"/>
                </a:solidFill>
                <a:latin typeface="Arial"/>
                <a:cs typeface="Arial"/>
              </a:rPr>
              <a:t>Remain calm and respectful, with a positive attitude towards ALL stakeholders</a:t>
            </a:r>
          </a:p>
          <a:p>
            <a:pPr eaLnBrk="1" hangingPunct="1">
              <a:lnSpc>
                <a:spcPct val="80000"/>
              </a:lnSpc>
              <a:buClrTx/>
              <a:buFont typeface="Arial"/>
              <a:buChar char="•"/>
            </a:pPr>
            <a:r>
              <a:rPr lang="en-US" sz="2600" dirty="0" smtClean="0">
                <a:solidFill>
                  <a:srgbClr val="000000"/>
                </a:solidFill>
                <a:latin typeface="Arial"/>
                <a:cs typeface="Arial"/>
              </a:rPr>
              <a:t>Maintain “honest broker” status</a:t>
            </a:r>
          </a:p>
          <a:p>
            <a:pPr eaLnBrk="1" hangingPunct="1">
              <a:lnSpc>
                <a:spcPct val="80000"/>
              </a:lnSpc>
              <a:buClrTx/>
              <a:buFont typeface="Arial"/>
              <a:buChar char="•"/>
            </a:pPr>
            <a:r>
              <a:rPr lang="en-US" sz="2600" dirty="0" smtClean="0">
                <a:solidFill>
                  <a:srgbClr val="000000"/>
                </a:solidFill>
                <a:latin typeface="Arial"/>
                <a:cs typeface="Arial"/>
              </a:rPr>
              <a:t>Remember that those in the discussion are the ones responsible for the outcome, and ultimately the response</a:t>
            </a:r>
          </a:p>
          <a:p>
            <a:pPr eaLnBrk="1" hangingPunct="1">
              <a:lnSpc>
                <a:spcPct val="80000"/>
              </a:lnSpc>
              <a:buClrTx/>
              <a:buFont typeface="Arial"/>
              <a:buChar char="•"/>
            </a:pPr>
            <a:r>
              <a:rPr lang="en-US" sz="2600" dirty="0" smtClean="0">
                <a:solidFill>
                  <a:srgbClr val="000000"/>
                </a:solidFill>
                <a:latin typeface="Arial"/>
                <a:cs typeface="Arial"/>
              </a:rPr>
              <a:t>Meet individually with key actors/groups to seek views</a:t>
            </a:r>
          </a:p>
        </p:txBody>
      </p:sp>
      <p:sp>
        <p:nvSpPr>
          <p:cNvPr id="17410" name="Rectangle 2"/>
          <p:cNvSpPr>
            <a:spLocks noGrp="1" noChangeArrowheads="1"/>
          </p:cNvSpPr>
          <p:nvPr>
            <p:ph type="title"/>
          </p:nvPr>
        </p:nvSpPr>
        <p:spPr>
          <a:xfrm>
            <a:off x="612648" y="332656"/>
            <a:ext cx="8153400" cy="990600"/>
          </a:xfrm>
        </p:spPr>
        <p:txBody>
          <a:bodyPr/>
          <a:lstStyle/>
          <a:p>
            <a:pPr algn="l" eaLnBrk="1" hangingPunct="1"/>
            <a:r>
              <a:rPr lang="en-US" b="1" dirty="0" smtClean="0">
                <a:latin typeface="Arial"/>
                <a:cs typeface="Arial"/>
              </a:rPr>
              <a:t>Facilitating Consensus…</a:t>
            </a:r>
          </a:p>
        </p:txBody>
      </p:sp>
    </p:spTree>
    <p:extLst>
      <p:ext uri="{BB962C8B-B14F-4D97-AF65-F5344CB8AC3E}">
        <p14:creationId xmlns:p14="http://schemas.microsoft.com/office/powerpoint/2010/main" val="54250542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539552" y="1748507"/>
            <a:ext cx="6419056" cy="4327525"/>
          </a:xfrm>
        </p:spPr>
        <p:txBody>
          <a:bodyPr>
            <a:noAutofit/>
          </a:bodyPr>
          <a:lstStyle/>
          <a:p>
            <a:pPr>
              <a:lnSpc>
                <a:spcPct val="80000"/>
              </a:lnSpc>
              <a:buClrTx/>
              <a:buFont typeface="Arial"/>
              <a:buChar char="•"/>
            </a:pPr>
            <a:r>
              <a:rPr lang="en-US" sz="2600" dirty="0">
                <a:solidFill>
                  <a:srgbClr val="000000"/>
                </a:solidFill>
                <a:latin typeface="Arial"/>
                <a:cs typeface="Arial"/>
              </a:rPr>
              <a:t>Use a “vote” to see degree of support for varying positions</a:t>
            </a:r>
          </a:p>
          <a:p>
            <a:pPr>
              <a:lnSpc>
                <a:spcPct val="80000"/>
              </a:lnSpc>
              <a:buClrTx/>
              <a:buFont typeface="Arial"/>
              <a:buChar char="•"/>
            </a:pPr>
            <a:r>
              <a:rPr lang="en-US" sz="2600" dirty="0">
                <a:solidFill>
                  <a:srgbClr val="000000"/>
                </a:solidFill>
                <a:latin typeface="Arial"/>
                <a:cs typeface="Arial"/>
              </a:rPr>
              <a:t>If tensions high, take a break</a:t>
            </a:r>
          </a:p>
          <a:p>
            <a:pPr>
              <a:lnSpc>
                <a:spcPct val="80000"/>
              </a:lnSpc>
              <a:buClrTx/>
              <a:buFont typeface="Arial"/>
              <a:buChar char="•"/>
            </a:pPr>
            <a:r>
              <a:rPr lang="en-US" sz="2600" dirty="0">
                <a:solidFill>
                  <a:srgbClr val="000000"/>
                </a:solidFill>
                <a:latin typeface="Arial"/>
                <a:cs typeface="Arial"/>
              </a:rPr>
              <a:t>Gather more information before </a:t>
            </a:r>
            <a:r>
              <a:rPr lang="en-US" sz="2600" dirty="0" smtClean="0">
                <a:solidFill>
                  <a:srgbClr val="000000"/>
                </a:solidFill>
                <a:latin typeface="Arial"/>
                <a:cs typeface="Arial"/>
              </a:rPr>
              <a:t>reconvening</a:t>
            </a:r>
          </a:p>
          <a:p>
            <a:pPr>
              <a:lnSpc>
                <a:spcPct val="80000"/>
              </a:lnSpc>
              <a:buClrTx/>
              <a:buFont typeface="Arial"/>
              <a:buChar char="•"/>
            </a:pPr>
            <a:r>
              <a:rPr lang="en-US" sz="2600" dirty="0" smtClean="0">
                <a:solidFill>
                  <a:srgbClr val="000000"/>
                </a:solidFill>
                <a:latin typeface="Arial"/>
                <a:cs typeface="Arial"/>
              </a:rPr>
              <a:t>Meet separately with advocates </a:t>
            </a:r>
          </a:p>
          <a:p>
            <a:pPr lvl="1" eaLnBrk="1" hangingPunct="1">
              <a:lnSpc>
                <a:spcPct val="80000"/>
              </a:lnSpc>
              <a:buClrTx/>
              <a:buFont typeface="Arial"/>
              <a:buChar char="•"/>
            </a:pPr>
            <a:r>
              <a:rPr lang="en-US" sz="2600" dirty="0" smtClean="0">
                <a:solidFill>
                  <a:srgbClr val="000000"/>
                </a:solidFill>
                <a:latin typeface="Arial"/>
                <a:cs typeface="Arial"/>
              </a:rPr>
              <a:t>They understand consequences of non -consensus</a:t>
            </a:r>
          </a:p>
          <a:p>
            <a:pPr lvl="1" eaLnBrk="1" hangingPunct="1">
              <a:lnSpc>
                <a:spcPct val="80000"/>
              </a:lnSpc>
              <a:buClrTx/>
              <a:buFont typeface="Arial"/>
              <a:buChar char="•"/>
            </a:pPr>
            <a:r>
              <a:rPr lang="en-US" sz="2600" dirty="0" smtClean="0">
                <a:solidFill>
                  <a:srgbClr val="000000"/>
                </a:solidFill>
                <a:latin typeface="Arial"/>
                <a:cs typeface="Arial"/>
              </a:rPr>
              <a:t>You understand their underlying position/interests</a:t>
            </a:r>
          </a:p>
          <a:p>
            <a:pPr eaLnBrk="1" hangingPunct="1">
              <a:lnSpc>
                <a:spcPct val="80000"/>
              </a:lnSpc>
              <a:buClrTx/>
              <a:buFont typeface="Arial"/>
              <a:buChar char="•"/>
            </a:pPr>
            <a:r>
              <a:rPr lang="en-US" sz="2600" dirty="0" smtClean="0">
                <a:solidFill>
                  <a:srgbClr val="000000"/>
                </a:solidFill>
                <a:latin typeface="Arial"/>
                <a:cs typeface="Arial"/>
              </a:rPr>
              <a:t>Agree on how to proceed  </a:t>
            </a:r>
          </a:p>
          <a:p>
            <a:pPr lvl="1" eaLnBrk="1" hangingPunct="1">
              <a:lnSpc>
                <a:spcPct val="80000"/>
              </a:lnSpc>
              <a:buClrTx/>
              <a:buFont typeface="Arial"/>
              <a:buChar char="•"/>
            </a:pPr>
            <a:r>
              <a:rPr lang="en-US" sz="2600" dirty="0" smtClean="0">
                <a:solidFill>
                  <a:srgbClr val="000000"/>
                </a:solidFill>
                <a:latin typeface="Arial"/>
                <a:cs typeface="Arial"/>
              </a:rPr>
              <a:t>Process</a:t>
            </a:r>
          </a:p>
          <a:p>
            <a:pPr lvl="1" eaLnBrk="1" hangingPunct="1">
              <a:lnSpc>
                <a:spcPct val="80000"/>
              </a:lnSpc>
              <a:buClrTx/>
              <a:buFont typeface="Arial"/>
              <a:buChar char="•"/>
            </a:pPr>
            <a:r>
              <a:rPr lang="en-US" sz="2600" dirty="0" smtClean="0">
                <a:solidFill>
                  <a:srgbClr val="000000"/>
                </a:solidFill>
                <a:latin typeface="Arial"/>
                <a:cs typeface="Arial"/>
              </a:rPr>
              <a:t>What is needed in order to agree?</a:t>
            </a:r>
          </a:p>
        </p:txBody>
      </p:sp>
      <p:sp>
        <p:nvSpPr>
          <p:cNvPr id="18434" name="Rectangle 2"/>
          <p:cNvSpPr>
            <a:spLocks noGrp="1" noChangeArrowheads="1"/>
          </p:cNvSpPr>
          <p:nvPr>
            <p:ph type="title"/>
          </p:nvPr>
        </p:nvSpPr>
        <p:spPr>
          <a:xfrm>
            <a:off x="241152" y="332656"/>
            <a:ext cx="8795344" cy="990600"/>
          </a:xfrm>
        </p:spPr>
        <p:txBody>
          <a:bodyPr/>
          <a:lstStyle/>
          <a:p>
            <a:pPr eaLnBrk="1" hangingPunct="1"/>
            <a:r>
              <a:rPr lang="en-US" b="1" dirty="0" smtClean="0">
                <a:latin typeface="Arial"/>
                <a:cs typeface="Arial"/>
              </a:rPr>
              <a:t>What if you get stuck?</a:t>
            </a:r>
          </a:p>
        </p:txBody>
      </p:sp>
      <p:pic>
        <p:nvPicPr>
          <p:cNvPr id="4" name="Picture 2" descr="C:\Users\Samantha\Desktop\UNICEF_Indo\Session Materials\Building Alliances, Coalitions and Partnerships\Pics\consensu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0904" y="4674170"/>
            <a:ext cx="2483792" cy="2218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57579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420888"/>
            <a:ext cx="7408333" cy="3450696"/>
          </a:xfrm>
        </p:spPr>
        <p:txBody>
          <a:bodyPr>
            <a:normAutofit fontScale="70000" lnSpcReduction="20000"/>
          </a:bodyPr>
          <a:lstStyle/>
          <a:p>
            <a:pPr>
              <a:buClr>
                <a:schemeClr val="tx1"/>
              </a:buClr>
              <a:buFont typeface="Arial"/>
              <a:buChar char="•"/>
            </a:pPr>
            <a:r>
              <a:rPr lang="en-AU" sz="3700" dirty="0">
                <a:solidFill>
                  <a:srgbClr val="000000"/>
                </a:solidFill>
                <a:latin typeface="Arial"/>
                <a:cs typeface="Arial"/>
              </a:rPr>
              <a:t>Pick the right </a:t>
            </a:r>
            <a:r>
              <a:rPr lang="en-AU" sz="3700" dirty="0" smtClean="0">
                <a:solidFill>
                  <a:srgbClr val="000000"/>
                </a:solidFill>
                <a:latin typeface="Arial"/>
                <a:cs typeface="Arial"/>
              </a:rPr>
              <a:t>time</a:t>
            </a:r>
          </a:p>
          <a:p>
            <a:pPr>
              <a:buClr>
                <a:schemeClr val="tx1"/>
              </a:buClr>
              <a:buFont typeface="Arial"/>
              <a:buChar char="•"/>
            </a:pPr>
            <a:r>
              <a:rPr lang="en-AU" sz="3700" dirty="0" smtClean="0">
                <a:solidFill>
                  <a:srgbClr val="000000"/>
                </a:solidFill>
                <a:latin typeface="Arial"/>
                <a:cs typeface="Arial"/>
              </a:rPr>
              <a:t>Be </a:t>
            </a:r>
            <a:r>
              <a:rPr lang="en-AU" sz="3700" dirty="0">
                <a:solidFill>
                  <a:srgbClr val="000000"/>
                </a:solidFill>
                <a:latin typeface="Arial"/>
                <a:cs typeface="Arial"/>
              </a:rPr>
              <a:t>specific</a:t>
            </a:r>
          </a:p>
          <a:p>
            <a:pPr>
              <a:buClr>
                <a:schemeClr val="tx1"/>
              </a:buClr>
              <a:buFont typeface="Arial"/>
              <a:buChar char="•"/>
            </a:pPr>
            <a:r>
              <a:rPr lang="en-AU" sz="3700" dirty="0" smtClean="0">
                <a:solidFill>
                  <a:srgbClr val="000000"/>
                </a:solidFill>
                <a:latin typeface="Arial"/>
                <a:cs typeface="Arial"/>
              </a:rPr>
              <a:t>Specify </a:t>
            </a:r>
            <a:r>
              <a:rPr lang="en-AU" sz="3700" dirty="0">
                <a:solidFill>
                  <a:srgbClr val="000000"/>
                </a:solidFill>
                <a:latin typeface="Arial"/>
                <a:cs typeface="Arial"/>
              </a:rPr>
              <a:t>consequences </a:t>
            </a:r>
            <a:r>
              <a:rPr lang="en-AU" sz="3700" i="1" dirty="0" smtClean="0">
                <a:solidFill>
                  <a:srgbClr val="000000"/>
                </a:solidFill>
                <a:latin typeface="Arial"/>
                <a:cs typeface="Arial"/>
              </a:rPr>
              <a:t>(professional</a:t>
            </a:r>
            <a:r>
              <a:rPr lang="en-AU" sz="3700" dirty="0" smtClean="0">
                <a:solidFill>
                  <a:srgbClr val="000000"/>
                </a:solidFill>
                <a:latin typeface="Arial"/>
                <a:cs typeface="Arial"/>
              </a:rPr>
              <a:t> </a:t>
            </a:r>
            <a:r>
              <a:rPr lang="en-AU" sz="3700" i="1" dirty="0" smtClean="0">
                <a:solidFill>
                  <a:srgbClr val="000000"/>
                </a:solidFill>
                <a:latin typeface="Arial"/>
                <a:cs typeface="Arial"/>
              </a:rPr>
              <a:t>impact</a:t>
            </a:r>
            <a:r>
              <a:rPr lang="en-AU" sz="3700" i="1" dirty="0">
                <a:solidFill>
                  <a:srgbClr val="000000"/>
                </a:solidFill>
                <a:latin typeface="Arial"/>
                <a:cs typeface="Arial"/>
              </a:rPr>
              <a:t>, personal impact, etc.)</a:t>
            </a:r>
            <a:endParaRPr lang="en-AU" sz="3700" dirty="0">
              <a:solidFill>
                <a:srgbClr val="000000"/>
              </a:solidFill>
              <a:latin typeface="Arial"/>
              <a:cs typeface="Arial"/>
            </a:endParaRPr>
          </a:p>
          <a:p>
            <a:pPr>
              <a:buClr>
                <a:schemeClr val="tx1"/>
              </a:buClr>
              <a:buFont typeface="Arial"/>
              <a:buChar char="•"/>
            </a:pPr>
            <a:r>
              <a:rPr lang="en-AU" sz="3700" dirty="0" smtClean="0">
                <a:solidFill>
                  <a:srgbClr val="000000"/>
                </a:solidFill>
                <a:latin typeface="Arial"/>
                <a:cs typeface="Arial"/>
              </a:rPr>
              <a:t>Be </a:t>
            </a:r>
            <a:r>
              <a:rPr lang="en-AU" sz="3700" dirty="0">
                <a:solidFill>
                  <a:srgbClr val="000000"/>
                </a:solidFill>
                <a:latin typeface="Arial"/>
                <a:cs typeface="Arial"/>
              </a:rPr>
              <a:t>aware of emotions </a:t>
            </a:r>
            <a:r>
              <a:rPr lang="en-AU" sz="3700" i="1" dirty="0">
                <a:solidFill>
                  <a:srgbClr val="000000"/>
                </a:solidFill>
                <a:latin typeface="Arial"/>
                <a:cs typeface="Arial"/>
              </a:rPr>
              <a:t>(yours </a:t>
            </a:r>
            <a:r>
              <a:rPr lang="en-AU" sz="3700" i="1" dirty="0" smtClean="0">
                <a:solidFill>
                  <a:srgbClr val="000000"/>
                </a:solidFill>
                <a:latin typeface="Arial"/>
                <a:cs typeface="Arial"/>
              </a:rPr>
              <a:t>and</a:t>
            </a:r>
            <a:r>
              <a:rPr lang="en-AU" sz="3700" dirty="0">
                <a:solidFill>
                  <a:srgbClr val="000000"/>
                </a:solidFill>
                <a:latin typeface="Arial"/>
                <a:cs typeface="Arial"/>
              </a:rPr>
              <a:t> </a:t>
            </a:r>
            <a:r>
              <a:rPr lang="en-AU" sz="3700" i="1" dirty="0" smtClean="0">
                <a:solidFill>
                  <a:srgbClr val="000000"/>
                </a:solidFill>
                <a:latin typeface="Arial"/>
                <a:cs typeface="Arial"/>
              </a:rPr>
              <a:t>others</a:t>
            </a:r>
            <a:r>
              <a:rPr lang="en-AU" sz="3700" i="1" dirty="0">
                <a:solidFill>
                  <a:srgbClr val="000000"/>
                </a:solidFill>
                <a:latin typeface="Arial"/>
                <a:cs typeface="Arial"/>
              </a:rPr>
              <a:t>) </a:t>
            </a:r>
            <a:r>
              <a:rPr lang="en-AU" sz="3700" dirty="0">
                <a:solidFill>
                  <a:srgbClr val="000000"/>
                </a:solidFill>
                <a:latin typeface="Arial"/>
                <a:cs typeface="Arial"/>
              </a:rPr>
              <a:t>and body </a:t>
            </a:r>
            <a:r>
              <a:rPr lang="en-AU" sz="3700" dirty="0" smtClean="0">
                <a:solidFill>
                  <a:srgbClr val="000000"/>
                </a:solidFill>
                <a:latin typeface="Arial"/>
                <a:cs typeface="Arial"/>
              </a:rPr>
              <a:t>language. Manage emotions </a:t>
            </a:r>
            <a:r>
              <a:rPr lang="en-AU" sz="3700" dirty="0">
                <a:solidFill>
                  <a:srgbClr val="000000"/>
                </a:solidFill>
                <a:latin typeface="Arial"/>
                <a:cs typeface="Arial"/>
              </a:rPr>
              <a:t>first!</a:t>
            </a:r>
          </a:p>
          <a:p>
            <a:pPr>
              <a:buClr>
                <a:schemeClr val="tx1"/>
              </a:buClr>
              <a:buFont typeface="Arial"/>
              <a:buChar char="•"/>
            </a:pPr>
            <a:r>
              <a:rPr lang="en-AU" sz="3700" dirty="0" smtClean="0">
                <a:solidFill>
                  <a:srgbClr val="000000"/>
                </a:solidFill>
                <a:latin typeface="Arial"/>
                <a:cs typeface="Arial"/>
              </a:rPr>
              <a:t>Use </a:t>
            </a:r>
            <a:r>
              <a:rPr lang="en-AU" sz="3700" i="1" dirty="0">
                <a:solidFill>
                  <a:srgbClr val="000000"/>
                </a:solidFill>
                <a:latin typeface="Arial"/>
                <a:cs typeface="Arial"/>
              </a:rPr>
              <a:t>“I” </a:t>
            </a:r>
            <a:r>
              <a:rPr lang="en-AU" sz="3700" dirty="0">
                <a:solidFill>
                  <a:srgbClr val="000000"/>
                </a:solidFill>
                <a:latin typeface="Arial"/>
                <a:cs typeface="Arial"/>
              </a:rPr>
              <a:t>statements – “I feel….</a:t>
            </a:r>
            <a:r>
              <a:rPr lang="en-AU" sz="3700" dirty="0" smtClean="0">
                <a:solidFill>
                  <a:srgbClr val="000000"/>
                </a:solidFill>
                <a:latin typeface="Arial"/>
                <a:cs typeface="Arial"/>
              </a:rPr>
              <a:t>”</a:t>
            </a:r>
          </a:p>
          <a:p>
            <a:pPr>
              <a:buClr>
                <a:schemeClr val="tx1"/>
              </a:buClr>
              <a:buFont typeface="Arial"/>
              <a:buChar char="•"/>
            </a:pPr>
            <a:r>
              <a:rPr lang="en-AU" sz="3700" dirty="0" smtClean="0">
                <a:solidFill>
                  <a:srgbClr val="000000"/>
                </a:solidFill>
                <a:latin typeface="Arial"/>
                <a:cs typeface="Arial"/>
              </a:rPr>
              <a:t>Separate </a:t>
            </a:r>
            <a:r>
              <a:rPr lang="en-AU" sz="3700" dirty="0">
                <a:solidFill>
                  <a:srgbClr val="000000"/>
                </a:solidFill>
                <a:latin typeface="Arial"/>
                <a:cs typeface="Arial"/>
              </a:rPr>
              <a:t>the person from the behaviour</a:t>
            </a:r>
          </a:p>
          <a:p>
            <a:pPr>
              <a:buClr>
                <a:schemeClr val="tx1"/>
              </a:buClr>
              <a:buFont typeface="Arial"/>
              <a:buChar char="•"/>
            </a:pPr>
            <a:endParaRPr lang="en-AU" sz="3700" b="1" dirty="0">
              <a:solidFill>
                <a:srgbClr val="000000"/>
              </a:solidFill>
              <a:latin typeface="Arial"/>
              <a:cs typeface="Arial"/>
            </a:endParaRPr>
          </a:p>
          <a:p>
            <a:endParaRPr lang="en-AU" dirty="0"/>
          </a:p>
        </p:txBody>
      </p:sp>
      <p:sp>
        <p:nvSpPr>
          <p:cNvPr id="2" name="Title 1"/>
          <p:cNvSpPr>
            <a:spLocks noGrp="1"/>
          </p:cNvSpPr>
          <p:nvPr>
            <p:ph type="title"/>
          </p:nvPr>
        </p:nvSpPr>
        <p:spPr>
          <a:xfrm>
            <a:off x="612648" y="416224"/>
            <a:ext cx="8153400" cy="990600"/>
          </a:xfrm>
        </p:spPr>
        <p:txBody>
          <a:bodyPr>
            <a:noAutofit/>
          </a:bodyPr>
          <a:lstStyle/>
          <a:p>
            <a:r>
              <a:rPr lang="en-AU" b="1" dirty="0" smtClean="0">
                <a:latin typeface="Arial"/>
                <a:cs typeface="Arial"/>
              </a:rPr>
              <a:t>Tips for Leading a </a:t>
            </a:r>
            <a:br>
              <a:rPr lang="en-AU" b="1" dirty="0" smtClean="0">
                <a:latin typeface="Arial"/>
                <a:cs typeface="Arial"/>
              </a:rPr>
            </a:br>
            <a:r>
              <a:rPr lang="en-AU" b="1" dirty="0" smtClean="0">
                <a:latin typeface="Arial"/>
                <a:cs typeface="Arial"/>
              </a:rPr>
              <a:t>Difficult </a:t>
            </a:r>
            <a:r>
              <a:rPr lang="en-AU" b="1" dirty="0">
                <a:latin typeface="Arial"/>
                <a:cs typeface="Arial"/>
              </a:rPr>
              <a:t>C</a:t>
            </a:r>
            <a:r>
              <a:rPr lang="en-AU" b="1" dirty="0" smtClean="0">
                <a:latin typeface="Arial"/>
                <a:cs typeface="Arial"/>
              </a:rPr>
              <a:t>onversation</a:t>
            </a:r>
            <a:endParaRPr lang="en-AU" b="1" dirty="0">
              <a:latin typeface="Arial"/>
              <a:cs typeface="Arial"/>
            </a:endParaRPr>
          </a:p>
        </p:txBody>
      </p:sp>
    </p:spTree>
    <p:extLst>
      <p:ext uri="{BB962C8B-B14F-4D97-AF65-F5344CB8AC3E}">
        <p14:creationId xmlns:p14="http://schemas.microsoft.com/office/powerpoint/2010/main" val="128067200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067" y="2492896"/>
            <a:ext cx="7408333" cy="1113573"/>
          </a:xfrm>
        </p:spPr>
        <p:txBody>
          <a:bodyPr>
            <a:noAutofit/>
          </a:bodyPr>
          <a:lstStyle/>
          <a:p>
            <a:pPr>
              <a:buClr>
                <a:schemeClr val="tx1"/>
              </a:buClr>
              <a:buFont typeface="Arial"/>
              <a:buChar char="•"/>
            </a:pPr>
            <a:r>
              <a:rPr lang="en-AU" sz="2600" dirty="0" smtClean="0">
                <a:solidFill>
                  <a:srgbClr val="000000"/>
                </a:solidFill>
                <a:latin typeface="Arial"/>
                <a:cs typeface="Arial"/>
              </a:rPr>
              <a:t>Ask </a:t>
            </a:r>
            <a:r>
              <a:rPr lang="en-AU" sz="2600" dirty="0">
                <a:solidFill>
                  <a:srgbClr val="000000"/>
                </a:solidFill>
                <a:latin typeface="Arial"/>
                <a:cs typeface="Arial"/>
              </a:rPr>
              <a:t>for the other side of the story</a:t>
            </a:r>
          </a:p>
          <a:p>
            <a:pPr>
              <a:buClr>
                <a:schemeClr val="tx1"/>
              </a:buClr>
              <a:buFont typeface="Arial"/>
              <a:buChar char="•"/>
            </a:pPr>
            <a:r>
              <a:rPr lang="en-AU" sz="2600" dirty="0" smtClean="0">
                <a:solidFill>
                  <a:srgbClr val="000000"/>
                </a:solidFill>
                <a:latin typeface="Arial"/>
                <a:cs typeface="Arial"/>
              </a:rPr>
              <a:t>Offer </a:t>
            </a:r>
            <a:r>
              <a:rPr lang="en-AU" sz="2600" dirty="0">
                <a:solidFill>
                  <a:srgbClr val="000000"/>
                </a:solidFill>
                <a:latin typeface="Arial"/>
                <a:cs typeface="Arial"/>
              </a:rPr>
              <a:t>ways to improve</a:t>
            </a:r>
          </a:p>
          <a:p>
            <a:pPr>
              <a:buClr>
                <a:schemeClr val="tx1"/>
              </a:buClr>
              <a:buFont typeface="Arial"/>
              <a:buChar char="•"/>
            </a:pPr>
            <a:r>
              <a:rPr lang="en-AU" sz="2600" dirty="0" smtClean="0">
                <a:solidFill>
                  <a:srgbClr val="000000"/>
                </a:solidFill>
                <a:latin typeface="Arial"/>
                <a:cs typeface="Arial"/>
              </a:rPr>
              <a:t>Offer </a:t>
            </a:r>
            <a:r>
              <a:rPr lang="en-AU" sz="2600" dirty="0">
                <a:solidFill>
                  <a:srgbClr val="000000"/>
                </a:solidFill>
                <a:latin typeface="Arial"/>
                <a:cs typeface="Arial"/>
              </a:rPr>
              <a:t>solutions</a:t>
            </a:r>
          </a:p>
          <a:p>
            <a:endParaRPr lang="en-AU" sz="2600" dirty="0"/>
          </a:p>
        </p:txBody>
      </p:sp>
      <p:sp>
        <p:nvSpPr>
          <p:cNvPr id="2" name="Title 1"/>
          <p:cNvSpPr>
            <a:spLocks noGrp="1"/>
          </p:cNvSpPr>
          <p:nvPr>
            <p:ph type="title"/>
          </p:nvPr>
        </p:nvSpPr>
        <p:spPr>
          <a:xfrm>
            <a:off x="612648" y="385912"/>
            <a:ext cx="8153400" cy="990600"/>
          </a:xfrm>
        </p:spPr>
        <p:txBody>
          <a:bodyPr>
            <a:noAutofit/>
          </a:bodyPr>
          <a:lstStyle/>
          <a:p>
            <a:r>
              <a:rPr lang="en-AU" b="1" dirty="0" smtClean="0">
                <a:latin typeface="Arial"/>
                <a:cs typeface="Arial"/>
              </a:rPr>
              <a:t>Tips for Leading a </a:t>
            </a:r>
            <a:br>
              <a:rPr lang="en-AU" b="1" dirty="0" smtClean="0">
                <a:latin typeface="Arial"/>
                <a:cs typeface="Arial"/>
              </a:rPr>
            </a:br>
            <a:r>
              <a:rPr lang="en-AU" b="1" dirty="0" smtClean="0">
                <a:latin typeface="Arial"/>
                <a:cs typeface="Arial"/>
              </a:rPr>
              <a:t>Difficult </a:t>
            </a:r>
            <a:r>
              <a:rPr lang="en-AU" b="1" dirty="0">
                <a:latin typeface="Arial"/>
                <a:cs typeface="Arial"/>
              </a:rPr>
              <a:t>C</a:t>
            </a:r>
            <a:r>
              <a:rPr lang="en-AU" b="1" dirty="0" smtClean="0">
                <a:latin typeface="Arial"/>
                <a:cs typeface="Arial"/>
              </a:rPr>
              <a:t>onversation</a:t>
            </a:r>
            <a:endParaRPr lang="en-AU" b="1" dirty="0">
              <a:latin typeface="Arial"/>
              <a:cs typeface="Arial"/>
            </a:endParaRPr>
          </a:p>
        </p:txBody>
      </p:sp>
    </p:spTree>
    <p:extLst>
      <p:ext uri="{BB962C8B-B14F-4D97-AF65-F5344CB8AC3E}">
        <p14:creationId xmlns:p14="http://schemas.microsoft.com/office/powerpoint/2010/main" val="45321729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2373536"/>
            <a:ext cx="5923536" cy="4495800"/>
          </a:xfrm>
        </p:spPr>
        <p:txBody>
          <a:bodyPr>
            <a:noAutofit/>
          </a:bodyPr>
          <a:lstStyle/>
          <a:p>
            <a:pPr>
              <a:spcBef>
                <a:spcPts val="0"/>
              </a:spcBef>
              <a:buClrTx/>
              <a:buFont typeface="Arial"/>
              <a:buChar char="•"/>
            </a:pPr>
            <a:r>
              <a:rPr lang="en-AU" sz="2600" dirty="0">
                <a:solidFill>
                  <a:schemeClr val="tx1"/>
                </a:solidFill>
                <a:latin typeface="Arial"/>
                <a:cs typeface="Arial"/>
              </a:rPr>
              <a:t>Take a step back, stay calm</a:t>
            </a:r>
          </a:p>
          <a:p>
            <a:pPr>
              <a:spcBef>
                <a:spcPts val="0"/>
              </a:spcBef>
              <a:buClrTx/>
              <a:buFont typeface="Arial"/>
              <a:buChar char="•"/>
            </a:pPr>
            <a:r>
              <a:rPr lang="en-AU" sz="2600" dirty="0" smtClean="0">
                <a:solidFill>
                  <a:schemeClr val="tx1"/>
                </a:solidFill>
                <a:latin typeface="Arial"/>
                <a:cs typeface="Arial"/>
              </a:rPr>
              <a:t>Diagnose </a:t>
            </a:r>
            <a:r>
              <a:rPr lang="en-AU" sz="2600" dirty="0">
                <a:solidFill>
                  <a:schemeClr val="tx1"/>
                </a:solidFill>
                <a:latin typeface="Arial"/>
                <a:cs typeface="Arial"/>
              </a:rPr>
              <a:t>modes; Identify </a:t>
            </a:r>
            <a:r>
              <a:rPr lang="en-AU" sz="2600" dirty="0" smtClean="0">
                <a:solidFill>
                  <a:schemeClr val="tx1"/>
                </a:solidFill>
                <a:latin typeface="Arial"/>
                <a:cs typeface="Arial"/>
              </a:rPr>
              <a:t>dominant perspectives</a:t>
            </a:r>
            <a:endParaRPr lang="en-AU" sz="2600" dirty="0">
              <a:solidFill>
                <a:schemeClr val="tx1"/>
              </a:solidFill>
              <a:latin typeface="Arial"/>
              <a:cs typeface="Arial"/>
            </a:endParaRPr>
          </a:p>
          <a:p>
            <a:pPr>
              <a:spcBef>
                <a:spcPts val="0"/>
              </a:spcBef>
              <a:buClrTx/>
              <a:buFont typeface="Arial"/>
              <a:buChar char="•"/>
            </a:pPr>
            <a:r>
              <a:rPr lang="en-AU" sz="2600" dirty="0" smtClean="0">
                <a:solidFill>
                  <a:schemeClr val="tx1"/>
                </a:solidFill>
                <a:latin typeface="Arial"/>
                <a:cs typeface="Arial"/>
              </a:rPr>
              <a:t>Separate </a:t>
            </a:r>
            <a:r>
              <a:rPr lang="en-AU" sz="2600" dirty="0">
                <a:solidFill>
                  <a:schemeClr val="tx1"/>
                </a:solidFill>
                <a:latin typeface="Arial"/>
                <a:cs typeface="Arial"/>
              </a:rPr>
              <a:t>Relationship from </a:t>
            </a:r>
            <a:r>
              <a:rPr lang="en-AU" sz="2600" dirty="0" smtClean="0">
                <a:solidFill>
                  <a:schemeClr val="tx1"/>
                </a:solidFill>
                <a:latin typeface="Arial"/>
                <a:cs typeface="Arial"/>
              </a:rPr>
              <a:t>Substance</a:t>
            </a:r>
          </a:p>
          <a:p>
            <a:pPr lvl="1">
              <a:spcBef>
                <a:spcPts val="0"/>
              </a:spcBef>
              <a:buClrTx/>
              <a:buFont typeface="Arial"/>
              <a:buChar char="•"/>
            </a:pPr>
            <a:r>
              <a:rPr lang="en-AU" sz="2600" i="1" dirty="0" smtClean="0">
                <a:solidFill>
                  <a:schemeClr val="tx1"/>
                </a:solidFill>
                <a:latin typeface="Arial"/>
                <a:cs typeface="Arial"/>
              </a:rPr>
              <a:t>Acknowledge strong</a:t>
            </a:r>
            <a:r>
              <a:rPr lang="en-AU" sz="2600" dirty="0">
                <a:solidFill>
                  <a:schemeClr val="tx1"/>
                </a:solidFill>
                <a:latin typeface="Arial"/>
                <a:cs typeface="Arial"/>
              </a:rPr>
              <a:t> </a:t>
            </a:r>
            <a:r>
              <a:rPr lang="en-AU" sz="2600" i="1" dirty="0" smtClean="0">
                <a:solidFill>
                  <a:schemeClr val="tx1"/>
                </a:solidFill>
                <a:latin typeface="Arial"/>
                <a:cs typeface="Arial"/>
              </a:rPr>
              <a:t>feelings</a:t>
            </a:r>
            <a:endParaRPr lang="en-AU" sz="2600" dirty="0">
              <a:solidFill>
                <a:schemeClr val="tx1"/>
              </a:solidFill>
              <a:latin typeface="Arial"/>
              <a:cs typeface="Arial"/>
            </a:endParaRPr>
          </a:p>
          <a:p>
            <a:pPr lvl="1">
              <a:spcBef>
                <a:spcPts val="0"/>
              </a:spcBef>
              <a:buClrTx/>
              <a:buFont typeface="Arial"/>
              <a:buChar char="•"/>
            </a:pPr>
            <a:r>
              <a:rPr lang="en-AU" sz="2600" i="1" dirty="0" smtClean="0">
                <a:solidFill>
                  <a:schemeClr val="tx1"/>
                </a:solidFill>
                <a:latin typeface="Arial"/>
                <a:cs typeface="Arial"/>
              </a:rPr>
              <a:t>Clarify </a:t>
            </a:r>
            <a:r>
              <a:rPr lang="en-AU" sz="2600" i="1" dirty="0">
                <a:solidFill>
                  <a:schemeClr val="tx1"/>
                </a:solidFill>
                <a:latin typeface="Arial"/>
                <a:cs typeface="Arial"/>
              </a:rPr>
              <a:t>intentions</a:t>
            </a:r>
            <a:endParaRPr lang="en-AU" sz="2600" dirty="0">
              <a:solidFill>
                <a:schemeClr val="tx1"/>
              </a:solidFill>
              <a:latin typeface="Arial"/>
              <a:cs typeface="Arial"/>
            </a:endParaRPr>
          </a:p>
          <a:p>
            <a:pPr>
              <a:spcBef>
                <a:spcPts val="0"/>
              </a:spcBef>
              <a:buClrTx/>
              <a:buFont typeface="Arial"/>
              <a:buChar char="•"/>
            </a:pPr>
            <a:r>
              <a:rPr lang="en-AU" sz="2600" dirty="0" smtClean="0">
                <a:solidFill>
                  <a:schemeClr val="tx1"/>
                </a:solidFill>
                <a:latin typeface="Arial"/>
                <a:cs typeface="Arial"/>
              </a:rPr>
              <a:t>Try </a:t>
            </a:r>
            <a:r>
              <a:rPr lang="en-AU" sz="2600" dirty="0">
                <a:solidFill>
                  <a:schemeClr val="tx1"/>
                </a:solidFill>
                <a:latin typeface="Arial"/>
                <a:cs typeface="Arial"/>
              </a:rPr>
              <a:t>to change the </a:t>
            </a:r>
            <a:r>
              <a:rPr lang="en-AU" sz="2600" dirty="0" smtClean="0">
                <a:solidFill>
                  <a:schemeClr val="tx1"/>
                </a:solidFill>
                <a:latin typeface="Arial"/>
                <a:cs typeface="Arial"/>
              </a:rPr>
              <a:t>game</a:t>
            </a:r>
          </a:p>
          <a:p>
            <a:pPr lvl="1">
              <a:spcBef>
                <a:spcPts val="0"/>
              </a:spcBef>
              <a:buClrTx/>
              <a:buFont typeface="Arial"/>
              <a:buChar char="•"/>
            </a:pPr>
            <a:r>
              <a:rPr lang="en-AU" sz="2600" i="1" dirty="0" smtClean="0">
                <a:solidFill>
                  <a:schemeClr val="tx1"/>
                </a:solidFill>
                <a:latin typeface="Arial"/>
                <a:cs typeface="Arial"/>
              </a:rPr>
              <a:t>Shift </a:t>
            </a:r>
            <a:r>
              <a:rPr lang="en-AU" sz="2600" i="1" dirty="0">
                <a:solidFill>
                  <a:schemeClr val="tx1"/>
                </a:solidFill>
                <a:latin typeface="Arial"/>
                <a:cs typeface="Arial"/>
              </a:rPr>
              <a:t>to </a:t>
            </a:r>
            <a:r>
              <a:rPr lang="en-AU" sz="2600" i="1" dirty="0" smtClean="0">
                <a:solidFill>
                  <a:schemeClr val="tx1"/>
                </a:solidFill>
                <a:latin typeface="Arial"/>
                <a:cs typeface="Arial"/>
              </a:rPr>
              <a:t>interests</a:t>
            </a:r>
            <a:endParaRPr lang="en-AU" sz="2600" dirty="0">
              <a:solidFill>
                <a:schemeClr val="tx1"/>
              </a:solidFill>
              <a:latin typeface="Arial"/>
              <a:cs typeface="Arial"/>
            </a:endParaRPr>
          </a:p>
          <a:p>
            <a:pPr lvl="1">
              <a:spcBef>
                <a:spcPts val="0"/>
              </a:spcBef>
              <a:buClrTx/>
              <a:buFont typeface="Arial"/>
              <a:buChar char="•"/>
            </a:pPr>
            <a:r>
              <a:rPr lang="en-AU" sz="2600" i="1" dirty="0" smtClean="0">
                <a:solidFill>
                  <a:schemeClr val="tx1"/>
                </a:solidFill>
                <a:latin typeface="Arial"/>
                <a:cs typeface="Arial"/>
              </a:rPr>
              <a:t>Shift </a:t>
            </a:r>
            <a:r>
              <a:rPr lang="en-AU" sz="2600" i="1" dirty="0">
                <a:solidFill>
                  <a:schemeClr val="tx1"/>
                </a:solidFill>
                <a:latin typeface="Arial"/>
                <a:cs typeface="Arial"/>
              </a:rPr>
              <a:t>to </a:t>
            </a:r>
            <a:r>
              <a:rPr lang="en-AU" sz="2600" i="1" dirty="0" smtClean="0">
                <a:solidFill>
                  <a:schemeClr val="tx1"/>
                </a:solidFill>
                <a:latin typeface="Arial"/>
                <a:cs typeface="Arial"/>
              </a:rPr>
              <a:t>options</a:t>
            </a:r>
            <a:endParaRPr lang="en-AU" sz="2600" dirty="0">
              <a:solidFill>
                <a:schemeClr val="tx1"/>
              </a:solidFill>
              <a:latin typeface="Arial"/>
              <a:cs typeface="Arial"/>
            </a:endParaRPr>
          </a:p>
        </p:txBody>
      </p:sp>
      <p:sp>
        <p:nvSpPr>
          <p:cNvPr id="2" name="Title 1"/>
          <p:cNvSpPr>
            <a:spLocks noGrp="1"/>
          </p:cNvSpPr>
          <p:nvPr>
            <p:ph type="title"/>
          </p:nvPr>
        </p:nvSpPr>
        <p:spPr>
          <a:xfrm>
            <a:off x="612648" y="476672"/>
            <a:ext cx="8153400" cy="990600"/>
          </a:xfrm>
        </p:spPr>
        <p:txBody>
          <a:bodyPr>
            <a:noAutofit/>
          </a:bodyPr>
          <a:lstStyle/>
          <a:p>
            <a:r>
              <a:rPr lang="en-AU" b="1" dirty="0" smtClean="0">
                <a:latin typeface="Arial"/>
                <a:cs typeface="Arial"/>
              </a:rPr>
              <a:t>Tips for </a:t>
            </a:r>
            <a:r>
              <a:rPr lang="en-AU" b="1" dirty="0">
                <a:latin typeface="Arial"/>
                <a:cs typeface="Arial"/>
              </a:rPr>
              <a:t>D</a:t>
            </a:r>
            <a:r>
              <a:rPr lang="en-AU" b="1" dirty="0" smtClean="0">
                <a:latin typeface="Arial"/>
                <a:cs typeface="Arial"/>
              </a:rPr>
              <a:t>ealing with Difficult </a:t>
            </a:r>
            <a:r>
              <a:rPr lang="en-AU" b="1" dirty="0">
                <a:latin typeface="Arial"/>
                <a:cs typeface="Arial"/>
              </a:rPr>
              <a:t>B</a:t>
            </a:r>
            <a:r>
              <a:rPr lang="en-AU" b="1" dirty="0" smtClean="0">
                <a:latin typeface="Arial"/>
                <a:cs typeface="Arial"/>
              </a:rPr>
              <a:t>ehaviour</a:t>
            </a:r>
            <a:endParaRPr lang="en-AU" b="1" dirty="0">
              <a:latin typeface="Arial"/>
              <a:cs typeface="Arial"/>
            </a:endParaRPr>
          </a:p>
        </p:txBody>
      </p:sp>
      <p:pic>
        <p:nvPicPr>
          <p:cNvPr id="4098" name="Picture 2" descr="http://selfempowermentsecrets.com/wp-content/uploads/2011/01/Dealing-with-Difficult-Peo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6184" y="2708921"/>
            <a:ext cx="2428304" cy="2640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5111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2373536"/>
            <a:ext cx="5923536" cy="4495800"/>
          </a:xfrm>
        </p:spPr>
        <p:txBody>
          <a:bodyPr>
            <a:noAutofit/>
          </a:bodyPr>
          <a:lstStyle/>
          <a:p>
            <a:pPr>
              <a:spcBef>
                <a:spcPts val="0"/>
              </a:spcBef>
              <a:buClrTx/>
              <a:buFont typeface="Arial"/>
              <a:buChar char="•"/>
            </a:pPr>
            <a:r>
              <a:rPr lang="en-AU" sz="2800" dirty="0">
                <a:solidFill>
                  <a:schemeClr val="tx1"/>
                </a:solidFill>
              </a:rPr>
              <a:t>Name the game and negotiate the rules</a:t>
            </a:r>
          </a:p>
          <a:p>
            <a:pPr>
              <a:spcBef>
                <a:spcPts val="0"/>
              </a:spcBef>
              <a:buClrTx/>
              <a:buFont typeface="Arial"/>
              <a:buChar char="•"/>
            </a:pPr>
            <a:r>
              <a:rPr lang="en-AU" sz="2800" dirty="0">
                <a:solidFill>
                  <a:schemeClr val="tx1"/>
                </a:solidFill>
              </a:rPr>
              <a:t>Change the players</a:t>
            </a:r>
          </a:p>
          <a:p>
            <a:pPr>
              <a:spcBef>
                <a:spcPts val="0"/>
              </a:spcBef>
              <a:buClrTx/>
              <a:buFont typeface="Arial"/>
              <a:buChar char="•"/>
            </a:pPr>
            <a:r>
              <a:rPr lang="en-AU" sz="2800" dirty="0">
                <a:solidFill>
                  <a:schemeClr val="tx1"/>
                </a:solidFill>
              </a:rPr>
              <a:t>Reality test alternatives</a:t>
            </a:r>
          </a:p>
          <a:p>
            <a:pPr>
              <a:spcBef>
                <a:spcPts val="0"/>
              </a:spcBef>
              <a:buClrTx/>
              <a:buFont typeface="Arial"/>
              <a:buChar char="•"/>
            </a:pPr>
            <a:r>
              <a:rPr lang="en-AU" sz="2800" dirty="0">
                <a:solidFill>
                  <a:schemeClr val="tx1"/>
                </a:solidFill>
              </a:rPr>
              <a:t>Terminate/postpone to return to the issue </a:t>
            </a:r>
            <a:r>
              <a:rPr lang="en-AU" sz="2800" dirty="0" smtClean="0">
                <a:solidFill>
                  <a:schemeClr val="tx1"/>
                </a:solidFill>
              </a:rPr>
              <a:t>later</a:t>
            </a:r>
            <a:endParaRPr lang="en-AU" sz="2800" dirty="0">
              <a:solidFill>
                <a:schemeClr val="tx1"/>
              </a:solidFill>
            </a:endParaRPr>
          </a:p>
        </p:txBody>
      </p:sp>
      <p:sp>
        <p:nvSpPr>
          <p:cNvPr id="2" name="Title 1"/>
          <p:cNvSpPr>
            <a:spLocks noGrp="1"/>
          </p:cNvSpPr>
          <p:nvPr>
            <p:ph type="title"/>
          </p:nvPr>
        </p:nvSpPr>
        <p:spPr>
          <a:xfrm>
            <a:off x="612648" y="476672"/>
            <a:ext cx="8153400" cy="990600"/>
          </a:xfrm>
        </p:spPr>
        <p:txBody>
          <a:bodyPr>
            <a:noAutofit/>
          </a:bodyPr>
          <a:lstStyle/>
          <a:p>
            <a:r>
              <a:rPr lang="en-AU" b="1" dirty="0" smtClean="0">
                <a:latin typeface="Arial"/>
                <a:cs typeface="Arial"/>
              </a:rPr>
              <a:t>Tips for </a:t>
            </a:r>
            <a:r>
              <a:rPr lang="en-AU" b="1" dirty="0">
                <a:latin typeface="Arial"/>
                <a:cs typeface="Arial"/>
              </a:rPr>
              <a:t>D</a:t>
            </a:r>
            <a:r>
              <a:rPr lang="en-AU" b="1" dirty="0" smtClean="0">
                <a:latin typeface="Arial"/>
                <a:cs typeface="Arial"/>
              </a:rPr>
              <a:t>ealing with Difficult </a:t>
            </a:r>
            <a:r>
              <a:rPr lang="en-AU" b="1" dirty="0">
                <a:latin typeface="Arial"/>
                <a:cs typeface="Arial"/>
              </a:rPr>
              <a:t>B</a:t>
            </a:r>
            <a:r>
              <a:rPr lang="en-AU" b="1" dirty="0" smtClean="0">
                <a:latin typeface="Arial"/>
                <a:cs typeface="Arial"/>
              </a:rPr>
              <a:t>ehaviour</a:t>
            </a:r>
            <a:endParaRPr lang="en-AU" b="1" dirty="0">
              <a:latin typeface="Arial"/>
              <a:cs typeface="Arial"/>
            </a:endParaRPr>
          </a:p>
        </p:txBody>
      </p:sp>
      <p:pic>
        <p:nvPicPr>
          <p:cNvPr id="4098" name="Picture 2" descr="http://selfempowermentsecrets.com/wp-content/uploads/2011/01/Dealing-with-Difficult-Peo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6184" y="2708921"/>
            <a:ext cx="2428304" cy="2640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13759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3"/>
          <p:cNvSpPr txBox="1">
            <a:spLocks noChangeArrowheads="1"/>
          </p:cNvSpPr>
          <p:nvPr/>
        </p:nvSpPr>
        <p:spPr bwMode="auto">
          <a:xfrm>
            <a:off x="4812498" y="2327226"/>
            <a:ext cx="4695080" cy="4442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20000"/>
              </a:spcBef>
              <a:buFontTx/>
              <a:buChar char="•"/>
            </a:pPr>
            <a:r>
              <a:rPr lang="en-GB" sz="2600" dirty="0">
                <a:latin typeface="Arial"/>
                <a:cs typeface="Arial"/>
              </a:rPr>
              <a:t>Awareness of problems</a:t>
            </a:r>
          </a:p>
          <a:p>
            <a:pPr>
              <a:spcBef>
                <a:spcPct val="20000"/>
              </a:spcBef>
              <a:buFontTx/>
              <a:buChar char="•"/>
            </a:pPr>
            <a:r>
              <a:rPr lang="en-GB" sz="2600" dirty="0">
                <a:latin typeface="Arial"/>
                <a:cs typeface="Arial"/>
              </a:rPr>
              <a:t>Encourages change</a:t>
            </a:r>
          </a:p>
          <a:p>
            <a:pPr>
              <a:spcBef>
                <a:spcPct val="20000"/>
              </a:spcBef>
              <a:buFontTx/>
              <a:buChar char="•"/>
            </a:pPr>
            <a:r>
              <a:rPr lang="en-GB" sz="2600" dirty="0">
                <a:latin typeface="Arial"/>
                <a:cs typeface="Arial"/>
              </a:rPr>
              <a:t>Better decisions</a:t>
            </a:r>
          </a:p>
          <a:p>
            <a:pPr>
              <a:spcBef>
                <a:spcPct val="20000"/>
              </a:spcBef>
              <a:buFontTx/>
              <a:buChar char="•"/>
            </a:pPr>
            <a:r>
              <a:rPr lang="en-GB" sz="2600" dirty="0">
                <a:latin typeface="Arial"/>
                <a:cs typeface="Arial"/>
              </a:rPr>
              <a:t>Creativity</a:t>
            </a:r>
          </a:p>
          <a:p>
            <a:pPr>
              <a:spcBef>
                <a:spcPct val="20000"/>
              </a:spcBef>
              <a:buFontTx/>
              <a:buChar char="•"/>
            </a:pPr>
            <a:r>
              <a:rPr lang="en-GB" sz="2600" dirty="0">
                <a:latin typeface="Arial"/>
                <a:cs typeface="Arial"/>
              </a:rPr>
              <a:t>Energises</a:t>
            </a:r>
          </a:p>
          <a:p>
            <a:pPr>
              <a:spcBef>
                <a:spcPct val="20000"/>
              </a:spcBef>
              <a:buFontTx/>
              <a:buChar char="•"/>
            </a:pPr>
            <a:r>
              <a:rPr lang="en-GB" sz="2600" dirty="0">
                <a:latin typeface="Arial"/>
                <a:cs typeface="Arial"/>
              </a:rPr>
              <a:t>Heightens interest</a:t>
            </a:r>
          </a:p>
          <a:p>
            <a:pPr>
              <a:spcBef>
                <a:spcPct val="20000"/>
              </a:spcBef>
              <a:buFontTx/>
              <a:buChar char="•"/>
            </a:pPr>
            <a:r>
              <a:rPr lang="en-GB" sz="2600" dirty="0">
                <a:latin typeface="Arial"/>
                <a:cs typeface="Arial"/>
              </a:rPr>
              <a:t>Cohesiveness</a:t>
            </a:r>
          </a:p>
          <a:p>
            <a:pPr>
              <a:spcBef>
                <a:spcPct val="20000"/>
              </a:spcBef>
              <a:buFontTx/>
              <a:buChar char="•"/>
            </a:pPr>
            <a:r>
              <a:rPr lang="en-GB" sz="2600" dirty="0">
                <a:latin typeface="Arial"/>
                <a:cs typeface="Arial"/>
              </a:rPr>
              <a:t>Clears air</a:t>
            </a:r>
          </a:p>
          <a:p>
            <a:pPr>
              <a:spcBef>
                <a:spcPct val="20000"/>
              </a:spcBef>
              <a:buFontTx/>
              <a:buChar char="•"/>
            </a:pPr>
            <a:r>
              <a:rPr lang="en-GB" sz="2600" dirty="0">
                <a:latin typeface="Arial"/>
                <a:cs typeface="Arial"/>
              </a:rPr>
              <a:t>Understand self</a:t>
            </a:r>
          </a:p>
        </p:txBody>
      </p:sp>
      <p:pic>
        <p:nvPicPr>
          <p:cNvPr id="6146" name="Picture 2" descr="http://www.jetson.net.au/images/images%20sja/conflict%20cart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432" y="2327226"/>
            <a:ext cx="4538506" cy="403594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428600" y="332656"/>
            <a:ext cx="8229600" cy="1252728"/>
          </a:xfrm>
        </p:spPr>
        <p:txBody>
          <a:bodyPr>
            <a:noAutofit/>
          </a:bodyPr>
          <a:lstStyle/>
          <a:p>
            <a:r>
              <a:rPr lang="en-US" b="1" dirty="0" smtClean="0">
                <a:latin typeface="Arial"/>
                <a:cs typeface="Arial"/>
              </a:rPr>
              <a:t>Constructive Outcomes of Conflict</a:t>
            </a:r>
            <a:endParaRPr lang="en-US" b="1" dirty="0">
              <a:latin typeface="Arial"/>
              <a:cs typeface="Arial"/>
            </a:endParaRPr>
          </a:p>
        </p:txBody>
      </p:sp>
    </p:spTree>
    <p:extLst>
      <p:ext uri="{BB962C8B-B14F-4D97-AF65-F5344CB8AC3E}">
        <p14:creationId xmlns:p14="http://schemas.microsoft.com/office/powerpoint/2010/main" val="53932852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81000" y="1844824"/>
            <a:ext cx="8583488" cy="5013176"/>
          </a:xfrm>
        </p:spPr>
        <p:txBody>
          <a:bodyPr>
            <a:normAutofit/>
          </a:bodyPr>
          <a:lstStyle/>
          <a:p>
            <a:pPr>
              <a:lnSpc>
                <a:spcPct val="100000"/>
              </a:lnSpc>
              <a:spcBef>
                <a:spcPts val="0"/>
              </a:spcBef>
              <a:buClrTx/>
              <a:buFont typeface="Arial"/>
              <a:buChar char="•"/>
            </a:pPr>
            <a:r>
              <a:rPr lang="en-AU" sz="3100" dirty="0" smtClean="0">
                <a:solidFill>
                  <a:schemeClr val="tx1"/>
                </a:solidFill>
                <a:latin typeface="Arial"/>
                <a:cs typeface="Arial"/>
              </a:rPr>
              <a:t>Appreciate </a:t>
            </a:r>
            <a:r>
              <a:rPr lang="en-AU" sz="3100" dirty="0">
                <a:solidFill>
                  <a:schemeClr val="tx1"/>
                </a:solidFill>
                <a:latin typeface="Arial"/>
                <a:cs typeface="Arial"/>
              </a:rPr>
              <a:t>the importance of working effectively with others as a Child Protection Officer</a:t>
            </a:r>
            <a:endParaRPr lang="en-US" sz="3100" dirty="0">
              <a:solidFill>
                <a:schemeClr val="tx1"/>
              </a:solidFill>
              <a:latin typeface="Arial"/>
              <a:cs typeface="Arial"/>
            </a:endParaRPr>
          </a:p>
          <a:p>
            <a:pPr lvl="0">
              <a:lnSpc>
                <a:spcPct val="100000"/>
              </a:lnSpc>
              <a:spcBef>
                <a:spcPts val="0"/>
              </a:spcBef>
              <a:buClrTx/>
              <a:buFont typeface="Arial"/>
              <a:buChar char="•"/>
            </a:pPr>
            <a:r>
              <a:rPr lang="en-AU" sz="3100" dirty="0">
                <a:solidFill>
                  <a:schemeClr val="tx1"/>
                </a:solidFill>
                <a:latin typeface="Arial"/>
                <a:cs typeface="Arial"/>
              </a:rPr>
              <a:t>Understand that working effectively with others requires good interpersonal skills</a:t>
            </a:r>
            <a:endParaRPr lang="en-US" sz="3100" dirty="0">
              <a:solidFill>
                <a:schemeClr val="tx1"/>
              </a:solidFill>
              <a:latin typeface="Arial"/>
              <a:cs typeface="Arial"/>
            </a:endParaRPr>
          </a:p>
          <a:p>
            <a:pPr lvl="0">
              <a:lnSpc>
                <a:spcPct val="100000"/>
              </a:lnSpc>
              <a:spcBef>
                <a:spcPts val="0"/>
              </a:spcBef>
              <a:buClrTx/>
              <a:buFont typeface="Arial"/>
              <a:buChar char="•"/>
            </a:pPr>
            <a:r>
              <a:rPr lang="en-AU" sz="3100" dirty="0">
                <a:solidFill>
                  <a:schemeClr val="tx1"/>
                </a:solidFill>
                <a:latin typeface="Arial"/>
                <a:cs typeface="Arial"/>
              </a:rPr>
              <a:t>Increase self-awareness – understanding of personal preferences in terms of team roles and leadership styles</a:t>
            </a:r>
            <a:endParaRPr lang="en-US" sz="3100" dirty="0">
              <a:solidFill>
                <a:schemeClr val="tx1"/>
              </a:solidFill>
              <a:latin typeface="Arial"/>
              <a:cs typeface="Arial"/>
            </a:endParaRPr>
          </a:p>
          <a:p>
            <a:pPr lvl="0">
              <a:lnSpc>
                <a:spcPct val="100000"/>
              </a:lnSpc>
              <a:spcBef>
                <a:spcPts val="0"/>
              </a:spcBef>
              <a:buClrTx/>
              <a:buFont typeface="Arial"/>
              <a:buChar char="•"/>
            </a:pPr>
            <a:r>
              <a:rPr lang="en-AU" sz="3100" dirty="0">
                <a:solidFill>
                  <a:schemeClr val="tx1"/>
                </a:solidFill>
                <a:latin typeface="Arial"/>
                <a:cs typeface="Arial"/>
              </a:rPr>
              <a:t>Critically assess personal strengths and identify areas for further growth in this area</a:t>
            </a:r>
            <a:endParaRPr lang="en-US" sz="3100" dirty="0">
              <a:solidFill>
                <a:schemeClr val="tx1"/>
              </a:solidFill>
              <a:latin typeface="Arial"/>
              <a:cs typeface="Arial"/>
            </a:endParaRPr>
          </a:p>
          <a:p>
            <a:pPr>
              <a:lnSpc>
                <a:spcPct val="100000"/>
              </a:lnSpc>
              <a:buClrTx/>
              <a:buFont typeface="Arial"/>
              <a:buChar char="•"/>
            </a:pPr>
            <a:endParaRPr lang="en-AU" sz="2600" dirty="0">
              <a:solidFill>
                <a:schemeClr val="tx1"/>
              </a:solidFill>
              <a:latin typeface="Arial"/>
              <a:cs typeface="Arial"/>
            </a:endParaRPr>
          </a:p>
        </p:txBody>
      </p:sp>
      <p:sp>
        <p:nvSpPr>
          <p:cNvPr id="3" name="Text Placeholder 2"/>
          <p:cNvSpPr>
            <a:spLocks noGrp="1"/>
          </p:cNvSpPr>
          <p:nvPr>
            <p:ph type="body" sz="quarter" idx="12"/>
          </p:nvPr>
        </p:nvSpPr>
        <p:spPr>
          <a:xfrm>
            <a:off x="381000" y="269776"/>
            <a:ext cx="8583488" cy="762000"/>
          </a:xfrm>
        </p:spPr>
        <p:txBody>
          <a:bodyPr>
            <a:noAutofit/>
          </a:bodyPr>
          <a:lstStyle/>
          <a:p>
            <a:pPr algn="ctr"/>
            <a:r>
              <a:rPr lang="en-AU" sz="4400" dirty="0" smtClean="0">
                <a:solidFill>
                  <a:schemeClr val="bg1"/>
                </a:solidFill>
                <a:latin typeface="Arial"/>
                <a:cs typeface="Arial"/>
              </a:rPr>
              <a:t>At the end of this session, participants will</a:t>
            </a:r>
            <a:endParaRPr lang="en-AU" sz="4400" dirty="0">
              <a:solidFill>
                <a:schemeClr val="bg1"/>
              </a:solidFill>
              <a:latin typeface="Arial"/>
              <a:cs typeface="Arial"/>
            </a:endParaRPr>
          </a:p>
        </p:txBody>
      </p:sp>
    </p:spTree>
    <p:extLst>
      <p:ext uri="{BB962C8B-B14F-4D97-AF65-F5344CB8AC3E}">
        <p14:creationId xmlns:p14="http://schemas.microsoft.com/office/powerpoint/2010/main" val="36957698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13544" y="2276872"/>
            <a:ext cx="8382000" cy="1872208"/>
          </a:xfrm>
        </p:spPr>
        <p:txBody>
          <a:bodyPr numCol="1">
            <a:normAutofit lnSpcReduction="10000"/>
          </a:bodyPr>
          <a:lstStyle/>
          <a:p>
            <a:pPr marL="0" indent="0">
              <a:buClrTx/>
              <a:buNone/>
            </a:pPr>
            <a:r>
              <a:rPr lang="en-GB" sz="2600" dirty="0">
                <a:solidFill>
                  <a:schemeClr val="tx1"/>
                </a:solidFill>
                <a:latin typeface="Arial"/>
                <a:cs typeface="Arial"/>
              </a:rPr>
              <a:t>Review the section on “Working with Others” of the Child Protection Competency Framework and develop next steps for following competencies</a:t>
            </a:r>
            <a:r>
              <a:rPr lang="en-GB" sz="2600" dirty="0" smtClean="0">
                <a:solidFill>
                  <a:schemeClr val="tx1"/>
                </a:solidFill>
                <a:latin typeface="Arial"/>
                <a:cs typeface="Arial"/>
              </a:rPr>
              <a:t>:</a:t>
            </a:r>
            <a:endParaRPr lang="en-US" sz="2600" dirty="0">
              <a:solidFill>
                <a:schemeClr val="tx1"/>
              </a:solidFill>
              <a:latin typeface="Arial"/>
              <a:cs typeface="Arial"/>
            </a:endParaRPr>
          </a:p>
        </p:txBody>
      </p:sp>
      <p:sp>
        <p:nvSpPr>
          <p:cNvPr id="3" name="Text Placeholder 2"/>
          <p:cNvSpPr>
            <a:spLocks noGrp="1"/>
          </p:cNvSpPr>
          <p:nvPr>
            <p:ph type="body" sz="quarter" idx="12"/>
          </p:nvPr>
        </p:nvSpPr>
        <p:spPr>
          <a:xfrm>
            <a:off x="251520" y="692696"/>
            <a:ext cx="8544024" cy="762000"/>
          </a:xfrm>
        </p:spPr>
        <p:txBody>
          <a:bodyPr>
            <a:normAutofit/>
          </a:bodyPr>
          <a:lstStyle/>
          <a:p>
            <a:pPr algn="ctr"/>
            <a:r>
              <a:rPr lang="en-US" sz="4400" dirty="0" smtClean="0">
                <a:solidFill>
                  <a:srgbClr val="FFFFFF"/>
                </a:solidFill>
                <a:latin typeface="Arial"/>
                <a:cs typeface="Arial"/>
              </a:rPr>
              <a:t>Self-study Exercise 3.3</a:t>
            </a:r>
            <a:endParaRPr lang="en-US" sz="4400" dirty="0">
              <a:solidFill>
                <a:srgbClr val="FFFFFF"/>
              </a:solidFill>
              <a:latin typeface="Arial"/>
              <a:cs typeface="Arial"/>
            </a:endParaRPr>
          </a:p>
        </p:txBody>
      </p:sp>
      <p:sp>
        <p:nvSpPr>
          <p:cNvPr id="4" name="TextBox 3"/>
          <p:cNvSpPr txBox="1"/>
          <p:nvPr/>
        </p:nvSpPr>
        <p:spPr>
          <a:xfrm>
            <a:off x="413544" y="4365104"/>
            <a:ext cx="7974880" cy="2092881"/>
          </a:xfrm>
          <a:prstGeom prst="rect">
            <a:avLst/>
          </a:prstGeom>
          <a:noFill/>
        </p:spPr>
        <p:txBody>
          <a:bodyPr wrap="square" numCol="2" rtlCol="0">
            <a:spAutoFit/>
          </a:bodyPr>
          <a:lstStyle/>
          <a:p>
            <a:pPr lvl="0" algn="just">
              <a:buClrTx/>
              <a:buFont typeface="Arial"/>
              <a:buChar char="•"/>
            </a:pPr>
            <a:r>
              <a:rPr lang="en-GB" sz="2600" dirty="0">
                <a:latin typeface="Arial"/>
                <a:cs typeface="Arial"/>
              </a:rPr>
              <a:t>Teamwork</a:t>
            </a:r>
            <a:endParaRPr lang="en-US" sz="2600" dirty="0">
              <a:latin typeface="Arial"/>
              <a:cs typeface="Arial"/>
            </a:endParaRPr>
          </a:p>
          <a:p>
            <a:pPr lvl="0" algn="just">
              <a:buClrTx/>
              <a:buFont typeface="Arial"/>
              <a:buChar char="•"/>
            </a:pPr>
            <a:r>
              <a:rPr lang="en-GB" sz="2600" dirty="0">
                <a:latin typeface="Arial"/>
                <a:cs typeface="Arial"/>
              </a:rPr>
              <a:t>Cultural sensitivity</a:t>
            </a:r>
            <a:endParaRPr lang="en-US" sz="2600" dirty="0">
              <a:latin typeface="Arial"/>
              <a:cs typeface="Arial"/>
            </a:endParaRPr>
          </a:p>
          <a:p>
            <a:pPr lvl="0" algn="just">
              <a:buClrTx/>
              <a:buFont typeface="Arial"/>
              <a:buChar char="•"/>
            </a:pPr>
            <a:r>
              <a:rPr lang="en-GB" sz="2600" dirty="0" smtClean="0">
                <a:latin typeface="Arial"/>
                <a:cs typeface="Arial"/>
              </a:rPr>
              <a:t>Accountability</a:t>
            </a:r>
            <a:br>
              <a:rPr lang="en-GB" sz="2600" dirty="0" smtClean="0">
                <a:latin typeface="Arial"/>
                <a:cs typeface="Arial"/>
              </a:rPr>
            </a:br>
            <a:r>
              <a:rPr lang="en-GB" sz="2600" dirty="0" smtClean="0">
                <a:latin typeface="Arial"/>
                <a:cs typeface="Arial"/>
              </a:rPr>
              <a:t/>
            </a:r>
            <a:br>
              <a:rPr lang="en-GB" sz="2600" dirty="0" smtClean="0">
                <a:latin typeface="Arial"/>
                <a:cs typeface="Arial"/>
              </a:rPr>
            </a:br>
            <a:endParaRPr lang="en-US" sz="2600" dirty="0">
              <a:latin typeface="Arial"/>
              <a:cs typeface="Arial"/>
            </a:endParaRPr>
          </a:p>
          <a:p>
            <a:pPr lvl="0" algn="just">
              <a:buClrTx/>
              <a:buFont typeface="Arial"/>
              <a:buChar char="•"/>
            </a:pPr>
            <a:r>
              <a:rPr lang="en-GB" sz="2600" dirty="0">
                <a:latin typeface="Arial"/>
                <a:cs typeface="Arial"/>
              </a:rPr>
              <a:t>Communication</a:t>
            </a:r>
            <a:endParaRPr lang="en-US" sz="2600" dirty="0">
              <a:latin typeface="Arial"/>
              <a:cs typeface="Arial"/>
            </a:endParaRPr>
          </a:p>
          <a:p>
            <a:pPr lvl="0" algn="just">
              <a:buClrTx/>
              <a:buFont typeface="Arial"/>
              <a:buChar char="•"/>
            </a:pPr>
            <a:r>
              <a:rPr lang="en-GB" sz="2600" dirty="0">
                <a:latin typeface="Arial"/>
                <a:cs typeface="Arial"/>
              </a:rPr>
              <a:t>Building trust</a:t>
            </a:r>
            <a:endParaRPr lang="en-US" sz="2600" dirty="0">
              <a:latin typeface="Arial"/>
              <a:cs typeface="Arial"/>
            </a:endParaRPr>
          </a:p>
          <a:p>
            <a:pPr lvl="0" algn="just">
              <a:buClrTx/>
              <a:buFont typeface="Arial"/>
              <a:buChar char="•"/>
            </a:pPr>
            <a:r>
              <a:rPr lang="en-GB" sz="2600" dirty="0">
                <a:latin typeface="Arial"/>
                <a:cs typeface="Arial"/>
              </a:rPr>
              <a:t>Leadership</a:t>
            </a:r>
            <a:endParaRPr lang="en-US" sz="2600" dirty="0">
              <a:latin typeface="Arial"/>
              <a:cs typeface="Arial"/>
            </a:endParaRPr>
          </a:p>
          <a:p>
            <a:endParaRPr lang="en-US" dirty="0"/>
          </a:p>
        </p:txBody>
      </p:sp>
    </p:spTree>
    <p:extLst>
      <p:ext uri="{BB962C8B-B14F-4D97-AF65-F5344CB8AC3E}">
        <p14:creationId xmlns:p14="http://schemas.microsoft.com/office/powerpoint/2010/main" val="3456403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1" y="1916832"/>
            <a:ext cx="8153401" cy="3450696"/>
          </a:xfrm>
        </p:spPr>
        <p:txBody>
          <a:bodyPr>
            <a:noAutofit/>
          </a:bodyPr>
          <a:lstStyle/>
          <a:p>
            <a:pPr>
              <a:buClrTx/>
              <a:buFont typeface="Arial"/>
              <a:buChar char="•"/>
            </a:pPr>
            <a:r>
              <a:rPr lang="en-AU" sz="2600" dirty="0" smtClean="0">
                <a:solidFill>
                  <a:schemeClr val="tx1"/>
                </a:solidFill>
                <a:latin typeface="Arial"/>
                <a:cs typeface="Arial"/>
              </a:rPr>
              <a:t>Team Roles (</a:t>
            </a:r>
            <a:r>
              <a:rPr lang="en-US" sz="2600" dirty="0">
                <a:solidFill>
                  <a:schemeClr val="tx1"/>
                </a:solidFill>
                <a:latin typeface="Arial"/>
                <a:cs typeface="Arial"/>
              </a:rPr>
              <a:t>Our tendency to behave, contribute, and inter-relate with others in the </a:t>
            </a:r>
            <a:r>
              <a:rPr lang="en-US" sz="2600" dirty="0" smtClean="0">
                <a:solidFill>
                  <a:schemeClr val="tx1"/>
                </a:solidFill>
                <a:latin typeface="Arial"/>
                <a:cs typeface="Arial"/>
              </a:rPr>
              <a:t>team)</a:t>
            </a:r>
            <a:endParaRPr lang="en-AU" sz="2600" dirty="0" smtClean="0">
              <a:solidFill>
                <a:schemeClr val="tx1"/>
              </a:solidFill>
              <a:latin typeface="Arial"/>
              <a:cs typeface="Arial"/>
            </a:endParaRPr>
          </a:p>
          <a:p>
            <a:pPr marL="0" indent="0" algn="ctr">
              <a:buClrTx/>
              <a:buNone/>
            </a:pPr>
            <a:r>
              <a:rPr lang="en-AU" sz="2600" dirty="0" smtClean="0">
                <a:solidFill>
                  <a:schemeClr val="tx1"/>
                </a:solidFill>
                <a:latin typeface="Arial"/>
                <a:cs typeface="Arial"/>
              </a:rPr>
              <a:t>vs. </a:t>
            </a:r>
          </a:p>
          <a:p>
            <a:pPr>
              <a:buClrTx/>
              <a:buFont typeface="Arial"/>
              <a:buChar char="•"/>
            </a:pPr>
            <a:r>
              <a:rPr lang="en-AU" sz="2600" dirty="0">
                <a:solidFill>
                  <a:schemeClr val="tx1"/>
                </a:solidFill>
                <a:latin typeface="Arial"/>
                <a:cs typeface="Arial"/>
              </a:rPr>
              <a:t>Functional Roles (</a:t>
            </a:r>
            <a:r>
              <a:rPr lang="en-US" sz="2600" dirty="0">
                <a:solidFill>
                  <a:schemeClr val="tx1"/>
                </a:solidFill>
                <a:latin typeface="Arial"/>
                <a:cs typeface="Arial"/>
              </a:rPr>
              <a:t>The job we have been hired to do based on our ability, experience, skills</a:t>
            </a:r>
            <a:r>
              <a:rPr lang="en-US" sz="2600" dirty="0" smtClean="0">
                <a:solidFill>
                  <a:schemeClr val="tx1"/>
                </a:solidFill>
                <a:latin typeface="Arial"/>
                <a:cs typeface="Arial"/>
              </a:rPr>
              <a:t>)</a:t>
            </a:r>
          </a:p>
          <a:p>
            <a:pPr>
              <a:buClrTx/>
              <a:buFont typeface="Arial"/>
              <a:buChar char="•"/>
            </a:pPr>
            <a:endParaRPr lang="en-AU" sz="2600" dirty="0" smtClean="0">
              <a:solidFill>
                <a:schemeClr val="tx1"/>
              </a:solidFill>
              <a:latin typeface="Arial"/>
              <a:cs typeface="Arial"/>
            </a:endParaRPr>
          </a:p>
          <a:p>
            <a:pPr>
              <a:buClrTx/>
              <a:buFont typeface="Arial"/>
              <a:buChar char="•"/>
            </a:pPr>
            <a:r>
              <a:rPr lang="en-AU" sz="2600" dirty="0" smtClean="0">
                <a:solidFill>
                  <a:schemeClr val="tx1"/>
                </a:solidFill>
                <a:latin typeface="Arial"/>
                <a:cs typeface="Arial"/>
              </a:rPr>
              <a:t>Self-awareness and awareness of others</a:t>
            </a:r>
          </a:p>
          <a:p>
            <a:pPr>
              <a:buClrTx/>
              <a:buFont typeface="Arial"/>
              <a:buChar char="•"/>
            </a:pPr>
            <a:r>
              <a:rPr lang="en-AU" sz="2600" dirty="0" smtClean="0">
                <a:solidFill>
                  <a:schemeClr val="tx1"/>
                </a:solidFill>
                <a:latin typeface="Arial"/>
                <a:cs typeface="Arial"/>
              </a:rPr>
              <a:t>Complementarity </a:t>
            </a:r>
          </a:p>
          <a:p>
            <a:pPr>
              <a:buClrTx/>
              <a:buFont typeface="Arial"/>
              <a:buChar char="•"/>
            </a:pPr>
            <a:r>
              <a:rPr lang="en-AU" sz="2600" dirty="0" smtClean="0">
                <a:solidFill>
                  <a:schemeClr val="tx1"/>
                </a:solidFill>
                <a:latin typeface="Arial"/>
                <a:cs typeface="Arial"/>
              </a:rPr>
              <a:t>Potential for conflict</a:t>
            </a:r>
            <a:endParaRPr lang="en-AU" sz="2600" dirty="0">
              <a:solidFill>
                <a:schemeClr val="tx1"/>
              </a:solidFill>
              <a:latin typeface="Arial"/>
              <a:cs typeface="Arial"/>
            </a:endParaRPr>
          </a:p>
        </p:txBody>
      </p:sp>
      <p:sp>
        <p:nvSpPr>
          <p:cNvPr id="2" name="Title 1"/>
          <p:cNvSpPr>
            <a:spLocks noGrp="1"/>
          </p:cNvSpPr>
          <p:nvPr>
            <p:ph type="title"/>
          </p:nvPr>
        </p:nvSpPr>
        <p:spPr>
          <a:xfrm>
            <a:off x="539552" y="422176"/>
            <a:ext cx="8153400" cy="990600"/>
          </a:xfrm>
        </p:spPr>
        <p:txBody>
          <a:bodyPr/>
          <a:lstStyle/>
          <a:p>
            <a:r>
              <a:rPr lang="en-AU" b="1" dirty="0" smtClean="0">
                <a:latin typeface="Arial"/>
                <a:cs typeface="Arial"/>
              </a:rPr>
              <a:t>Team Roles</a:t>
            </a:r>
            <a:endParaRPr lang="en-AU" b="1" dirty="0">
              <a:latin typeface="Arial"/>
              <a:cs typeface="Arial"/>
            </a:endParaRPr>
          </a:p>
        </p:txBody>
      </p:sp>
    </p:spTree>
    <p:extLst>
      <p:ext uri="{BB962C8B-B14F-4D97-AF65-F5344CB8AC3E}">
        <p14:creationId xmlns:p14="http://schemas.microsoft.com/office/powerpoint/2010/main" val="16272603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908720"/>
            <a:ext cx="8153400" cy="4495800"/>
          </a:xfrm>
        </p:spPr>
        <p:txBody>
          <a:bodyPr/>
          <a:lstStyle/>
          <a:p>
            <a:pPr marL="0" indent="0" algn="ctr">
              <a:buNone/>
            </a:pPr>
            <a:r>
              <a:rPr lang="en-AU" dirty="0" smtClean="0"/>
              <a:t>DIFFERENT STYLES DIFFERENT OUTCOMES?</a:t>
            </a:r>
            <a:endParaRPr lang="en-AU" dirty="0"/>
          </a:p>
        </p:txBody>
      </p:sp>
      <p:sp>
        <p:nvSpPr>
          <p:cNvPr id="2" name="Title 1"/>
          <p:cNvSpPr>
            <a:spLocks noGrp="1"/>
          </p:cNvSpPr>
          <p:nvPr>
            <p:ph type="title"/>
          </p:nvPr>
        </p:nvSpPr>
        <p:spPr>
          <a:xfrm>
            <a:off x="612648" y="44624"/>
            <a:ext cx="8153400" cy="990600"/>
          </a:xfrm>
        </p:spPr>
        <p:txBody>
          <a:bodyPr/>
          <a:lstStyle/>
          <a:p>
            <a:r>
              <a:rPr lang="en-AU" b="1" dirty="0" smtClean="0"/>
              <a:t>Leadership Styles</a:t>
            </a:r>
            <a:endParaRPr lang="en-AU" b="1" dirty="0"/>
          </a:p>
        </p:txBody>
      </p:sp>
      <p:sp>
        <p:nvSpPr>
          <p:cNvPr id="11" name="Isosceles Triangle 10"/>
          <p:cNvSpPr/>
          <p:nvPr/>
        </p:nvSpPr>
        <p:spPr>
          <a:xfrm>
            <a:off x="539552" y="1556792"/>
            <a:ext cx="8064896" cy="5177334"/>
          </a:xfrm>
          <a:prstGeom prst="triangl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p:cNvSpPr txBox="1"/>
          <p:nvPr/>
        </p:nvSpPr>
        <p:spPr>
          <a:xfrm>
            <a:off x="1529679" y="5661248"/>
            <a:ext cx="2178225" cy="954107"/>
          </a:xfrm>
          <a:prstGeom prst="rect">
            <a:avLst/>
          </a:prstGeom>
          <a:noFill/>
        </p:spPr>
        <p:txBody>
          <a:bodyPr wrap="none" rtlCol="0">
            <a:spAutoFit/>
          </a:bodyPr>
          <a:lstStyle/>
          <a:p>
            <a:pPr algn="ctr"/>
            <a:r>
              <a:rPr lang="en-AU" sz="2800" b="1" dirty="0" smtClean="0">
                <a:latin typeface="+mn-lt"/>
              </a:rPr>
              <a:t>Directive </a:t>
            </a:r>
          </a:p>
          <a:p>
            <a:pPr algn="ctr"/>
            <a:r>
              <a:rPr lang="en-AU" sz="2800" b="1" dirty="0" smtClean="0">
                <a:latin typeface="+mn-lt"/>
              </a:rPr>
              <a:t>Authoritative</a:t>
            </a:r>
            <a:endParaRPr lang="en-AU" sz="2800" b="1" dirty="0">
              <a:latin typeface="+mn-lt"/>
            </a:endParaRPr>
          </a:p>
        </p:txBody>
      </p:sp>
      <p:sp>
        <p:nvSpPr>
          <p:cNvPr id="14" name="TextBox 13"/>
          <p:cNvSpPr txBox="1"/>
          <p:nvPr/>
        </p:nvSpPr>
        <p:spPr>
          <a:xfrm>
            <a:off x="5364088" y="5661248"/>
            <a:ext cx="2330125" cy="954107"/>
          </a:xfrm>
          <a:prstGeom prst="rect">
            <a:avLst/>
          </a:prstGeom>
          <a:noFill/>
        </p:spPr>
        <p:txBody>
          <a:bodyPr wrap="none" rtlCol="0">
            <a:spAutoFit/>
          </a:bodyPr>
          <a:lstStyle/>
          <a:p>
            <a:pPr algn="ctr"/>
            <a:r>
              <a:rPr lang="en-AU" sz="2800" b="1" dirty="0" smtClean="0">
                <a:latin typeface="+mn-lt"/>
              </a:rPr>
              <a:t>Non-Directive </a:t>
            </a:r>
          </a:p>
          <a:p>
            <a:pPr algn="ctr"/>
            <a:r>
              <a:rPr lang="en-AU" sz="2800" b="1" dirty="0" err="1" smtClean="0">
                <a:latin typeface="+mn-lt"/>
              </a:rPr>
              <a:t>Delegative</a:t>
            </a:r>
            <a:endParaRPr lang="en-AU" sz="2800" b="1" dirty="0">
              <a:latin typeface="+mn-lt"/>
            </a:endParaRPr>
          </a:p>
        </p:txBody>
      </p:sp>
      <p:sp>
        <p:nvSpPr>
          <p:cNvPr id="15" name="TextBox 14"/>
          <p:cNvSpPr txBox="1"/>
          <p:nvPr/>
        </p:nvSpPr>
        <p:spPr>
          <a:xfrm>
            <a:off x="107504" y="4176940"/>
            <a:ext cx="1747594" cy="1200329"/>
          </a:xfrm>
          <a:prstGeom prst="rect">
            <a:avLst/>
          </a:prstGeom>
          <a:noFill/>
          <a:ln>
            <a:solidFill>
              <a:schemeClr val="tx1"/>
            </a:solidFill>
          </a:ln>
        </p:spPr>
        <p:txBody>
          <a:bodyPr wrap="none" rtlCol="0">
            <a:spAutoFit/>
          </a:bodyPr>
          <a:lstStyle/>
          <a:p>
            <a:pPr marL="285750" lvl="0" indent="-285750" defTabSz="914400">
              <a:buFont typeface="Arial" pitchFamily="34" charset="0"/>
              <a:buChar char="•"/>
            </a:pPr>
            <a:r>
              <a:rPr lang="en-GB" b="1" dirty="0">
                <a:latin typeface="Arial Narrow" pitchFamily="34" charset="0"/>
                <a:cs typeface="Times New Roman" pitchFamily="18" charset="0"/>
              </a:rPr>
              <a:t>Authoritarian</a:t>
            </a:r>
            <a:endParaRPr lang="en-US" b="1" dirty="0">
              <a:cs typeface="Times New Roman" pitchFamily="18" charset="0"/>
            </a:endParaRPr>
          </a:p>
          <a:p>
            <a:pPr marL="285750" lvl="0" indent="-285750" defTabSz="914400" eaLnBrk="0" hangingPunct="0">
              <a:buFont typeface="Arial" pitchFamily="34" charset="0"/>
              <a:buChar char="•"/>
            </a:pPr>
            <a:r>
              <a:rPr lang="en-GB" b="1" dirty="0">
                <a:latin typeface="Arial Narrow" pitchFamily="34" charset="0"/>
                <a:cs typeface="Times New Roman" pitchFamily="18" charset="0"/>
              </a:rPr>
              <a:t>Initiates task</a:t>
            </a:r>
            <a:endParaRPr lang="en-US" b="1" dirty="0">
              <a:cs typeface="Times New Roman" pitchFamily="18" charset="0"/>
            </a:endParaRPr>
          </a:p>
          <a:p>
            <a:pPr marL="285750" lvl="0" indent="-285750" defTabSz="914400" eaLnBrk="0" hangingPunct="0">
              <a:buFont typeface="Arial" pitchFamily="34" charset="0"/>
              <a:buChar char="•"/>
            </a:pPr>
            <a:r>
              <a:rPr lang="en-GB" b="1" dirty="0">
                <a:latin typeface="Arial Narrow" pitchFamily="34" charset="0"/>
                <a:cs typeface="Times New Roman" pitchFamily="18" charset="0"/>
              </a:rPr>
              <a:t>Directs others</a:t>
            </a:r>
            <a:endParaRPr lang="en-US" b="1" dirty="0">
              <a:cs typeface="Times New Roman" pitchFamily="18" charset="0"/>
            </a:endParaRPr>
          </a:p>
          <a:p>
            <a:pPr marL="285750" lvl="0" indent="-285750" defTabSz="914400" eaLnBrk="0" hangingPunct="0">
              <a:buFont typeface="Arial" pitchFamily="34" charset="0"/>
              <a:buChar char="•"/>
            </a:pPr>
            <a:r>
              <a:rPr lang="en-GB" b="1" dirty="0" smtClean="0">
                <a:latin typeface="Arial Narrow" pitchFamily="34" charset="0"/>
                <a:cs typeface="Times New Roman" pitchFamily="18" charset="0"/>
              </a:rPr>
              <a:t>Decisive</a:t>
            </a:r>
            <a:endParaRPr lang="en-GB" b="1" dirty="0">
              <a:cs typeface="Arial" charset="0"/>
            </a:endParaRPr>
          </a:p>
        </p:txBody>
      </p:sp>
      <p:sp>
        <p:nvSpPr>
          <p:cNvPr id="16" name="TextBox 15"/>
          <p:cNvSpPr txBox="1"/>
          <p:nvPr/>
        </p:nvSpPr>
        <p:spPr>
          <a:xfrm>
            <a:off x="6876256" y="2924944"/>
            <a:ext cx="2160240" cy="2031325"/>
          </a:xfrm>
          <a:prstGeom prst="rect">
            <a:avLst/>
          </a:prstGeom>
          <a:noFill/>
          <a:ln>
            <a:solidFill>
              <a:schemeClr val="tx1"/>
            </a:solidFill>
          </a:ln>
        </p:spPr>
        <p:txBody>
          <a:bodyPr wrap="square" rtlCol="0">
            <a:spAutoFit/>
          </a:bodyPr>
          <a:lstStyle/>
          <a:p>
            <a:pPr marL="285750" lvl="0" indent="-285750" defTabSz="914400">
              <a:buFont typeface="Arial" pitchFamily="34" charset="0"/>
              <a:buChar char="•"/>
            </a:pPr>
            <a:r>
              <a:rPr lang="en-GB" b="1" dirty="0">
                <a:latin typeface="Arial Narrow" pitchFamily="34" charset="0"/>
                <a:cs typeface="Times New Roman" pitchFamily="18" charset="0"/>
              </a:rPr>
              <a:t>Emergent</a:t>
            </a:r>
          </a:p>
          <a:p>
            <a:pPr marL="285750" lvl="0" indent="-285750" defTabSz="914400">
              <a:buFont typeface="Arial" pitchFamily="34" charset="0"/>
              <a:buChar char="•"/>
            </a:pPr>
            <a:r>
              <a:rPr lang="en-GB" b="1" dirty="0">
                <a:latin typeface="Arial Narrow" pitchFamily="34" charset="0"/>
                <a:cs typeface="Times New Roman" pitchFamily="18" charset="0"/>
              </a:rPr>
              <a:t>Waits to see others actions</a:t>
            </a:r>
            <a:endParaRPr lang="en-US" b="1" dirty="0">
              <a:cs typeface="Times New Roman" pitchFamily="18" charset="0"/>
            </a:endParaRPr>
          </a:p>
          <a:p>
            <a:pPr marL="285750" lvl="0" indent="-285750" defTabSz="914400" eaLnBrk="0" hangingPunct="0">
              <a:buFont typeface="Arial" pitchFamily="34" charset="0"/>
              <a:buChar char="•"/>
            </a:pPr>
            <a:r>
              <a:rPr lang="en-GB" b="1" dirty="0">
                <a:latin typeface="Arial Narrow" pitchFamily="34" charset="0"/>
                <a:cs typeface="Times New Roman" pitchFamily="18" charset="0"/>
              </a:rPr>
              <a:t>Laissez-faire</a:t>
            </a:r>
            <a:endParaRPr lang="en-US" b="1" dirty="0">
              <a:cs typeface="Times New Roman" pitchFamily="18" charset="0"/>
            </a:endParaRPr>
          </a:p>
          <a:p>
            <a:pPr marL="285750" lvl="0" indent="-285750" defTabSz="914400" eaLnBrk="0" hangingPunct="0">
              <a:buFont typeface="Arial" pitchFamily="34" charset="0"/>
              <a:buChar char="•"/>
            </a:pPr>
            <a:r>
              <a:rPr lang="en-GB" b="1" dirty="0">
                <a:latin typeface="Arial Narrow" pitchFamily="34" charset="0"/>
                <a:cs typeface="Times New Roman" pitchFamily="18" charset="0"/>
              </a:rPr>
              <a:t>Defer to others</a:t>
            </a:r>
            <a:endParaRPr lang="en-US" b="1" dirty="0">
              <a:cs typeface="Times New Roman" pitchFamily="18" charset="0"/>
            </a:endParaRPr>
          </a:p>
          <a:p>
            <a:pPr marL="285750" lvl="0" indent="-285750" defTabSz="914400" eaLnBrk="0" hangingPunct="0">
              <a:buFont typeface="Arial" pitchFamily="34" charset="0"/>
              <a:buChar char="•"/>
            </a:pPr>
            <a:r>
              <a:rPr lang="en-GB" b="1" dirty="0">
                <a:latin typeface="Arial Narrow" pitchFamily="34" charset="0"/>
                <a:cs typeface="Times New Roman" pitchFamily="18" charset="0"/>
              </a:rPr>
              <a:t>Declines making decision for </a:t>
            </a:r>
            <a:r>
              <a:rPr lang="en-GB" b="1" dirty="0" smtClean="0">
                <a:latin typeface="Arial Narrow" pitchFamily="34" charset="0"/>
                <a:cs typeface="Times New Roman" pitchFamily="18" charset="0"/>
              </a:rPr>
              <a:t>group</a:t>
            </a:r>
            <a:endParaRPr lang="en-GB" b="1" dirty="0">
              <a:cs typeface="Arial" charset="0"/>
            </a:endParaRPr>
          </a:p>
        </p:txBody>
      </p:sp>
      <p:sp>
        <p:nvSpPr>
          <p:cNvPr id="17" name="TextBox 16"/>
          <p:cNvSpPr txBox="1"/>
          <p:nvPr/>
        </p:nvSpPr>
        <p:spPr>
          <a:xfrm>
            <a:off x="107504" y="1556792"/>
            <a:ext cx="3433395" cy="1200329"/>
          </a:xfrm>
          <a:prstGeom prst="rect">
            <a:avLst/>
          </a:prstGeom>
          <a:noFill/>
          <a:ln>
            <a:solidFill>
              <a:schemeClr val="tx1"/>
            </a:solidFill>
          </a:ln>
        </p:spPr>
        <p:txBody>
          <a:bodyPr wrap="square" rtlCol="0">
            <a:spAutoFit/>
          </a:bodyPr>
          <a:lstStyle/>
          <a:p>
            <a:pPr marL="285750" lvl="0" indent="-285750" defTabSz="914400" eaLnBrk="0" hangingPunct="0">
              <a:buFont typeface="Arial" pitchFamily="34" charset="0"/>
              <a:buChar char="•"/>
            </a:pPr>
            <a:r>
              <a:rPr lang="en-GB" b="1" dirty="0">
                <a:latin typeface="Arial Narrow" pitchFamily="34" charset="0"/>
                <a:cs typeface="Times New Roman" pitchFamily="18" charset="0"/>
              </a:rPr>
              <a:t>Initiates process or discussion</a:t>
            </a:r>
            <a:endParaRPr lang="en-US" b="1" dirty="0">
              <a:cs typeface="Times New Roman" pitchFamily="18" charset="0"/>
            </a:endParaRPr>
          </a:p>
          <a:p>
            <a:pPr marL="285750" lvl="0" indent="-285750" defTabSz="914400" eaLnBrk="0" hangingPunct="0">
              <a:buFont typeface="Arial" pitchFamily="34" charset="0"/>
              <a:buChar char="•"/>
            </a:pPr>
            <a:r>
              <a:rPr lang="en-GB" b="1" dirty="0">
                <a:latin typeface="Arial Narrow" pitchFamily="34" charset="0"/>
                <a:cs typeface="Times New Roman" pitchFamily="18" charset="0"/>
              </a:rPr>
              <a:t>Involves others</a:t>
            </a:r>
            <a:endParaRPr lang="en-US" b="1" dirty="0">
              <a:cs typeface="Times New Roman" pitchFamily="18" charset="0"/>
            </a:endParaRPr>
          </a:p>
          <a:p>
            <a:pPr marL="285750" lvl="0" indent="-285750" defTabSz="914400" eaLnBrk="0" hangingPunct="0">
              <a:buFont typeface="Arial" pitchFamily="34" charset="0"/>
              <a:buChar char="•"/>
            </a:pPr>
            <a:r>
              <a:rPr lang="en-GB" b="1" dirty="0">
                <a:latin typeface="Arial Narrow" pitchFamily="34" charset="0"/>
                <a:cs typeface="Times New Roman" pitchFamily="18" charset="0"/>
              </a:rPr>
              <a:t>Facilitates consensus building &amp; </a:t>
            </a:r>
            <a:r>
              <a:rPr lang="en-GB" b="1" dirty="0" smtClean="0">
                <a:latin typeface="Arial Narrow" pitchFamily="34" charset="0"/>
                <a:cs typeface="Times New Roman" pitchFamily="18" charset="0"/>
              </a:rPr>
              <a:t>decision-making</a:t>
            </a:r>
            <a:endParaRPr lang="en-GB" b="1" dirty="0">
              <a:cs typeface="Arial" charset="0"/>
            </a:endParaRPr>
          </a:p>
        </p:txBody>
      </p:sp>
      <p:sp>
        <p:nvSpPr>
          <p:cNvPr id="18" name="TextBox 17"/>
          <p:cNvSpPr txBox="1"/>
          <p:nvPr/>
        </p:nvSpPr>
        <p:spPr>
          <a:xfrm>
            <a:off x="3637978" y="2618909"/>
            <a:ext cx="1967205" cy="954107"/>
          </a:xfrm>
          <a:prstGeom prst="rect">
            <a:avLst/>
          </a:prstGeom>
          <a:noFill/>
        </p:spPr>
        <p:txBody>
          <a:bodyPr wrap="none" rtlCol="0">
            <a:spAutoFit/>
          </a:bodyPr>
          <a:lstStyle/>
          <a:p>
            <a:pPr algn="ctr"/>
            <a:r>
              <a:rPr lang="en-AU" sz="2800" b="1" dirty="0" smtClean="0">
                <a:solidFill>
                  <a:schemeClr val="accent1">
                    <a:lumMod val="50000"/>
                  </a:schemeClr>
                </a:solidFill>
                <a:latin typeface="+mn-lt"/>
              </a:rPr>
              <a:t>Democratic </a:t>
            </a:r>
          </a:p>
          <a:p>
            <a:pPr algn="ctr"/>
            <a:r>
              <a:rPr lang="en-AU" sz="2800" b="1" dirty="0" smtClean="0">
                <a:solidFill>
                  <a:schemeClr val="accent1">
                    <a:lumMod val="50000"/>
                  </a:schemeClr>
                </a:solidFill>
                <a:latin typeface="+mn-lt"/>
              </a:rPr>
              <a:t>Facilitative</a:t>
            </a:r>
            <a:endParaRPr lang="en-AU" sz="2800" b="1" dirty="0">
              <a:solidFill>
                <a:schemeClr val="accent1">
                  <a:lumMod val="50000"/>
                </a:schemeClr>
              </a:solidFill>
              <a:latin typeface="+mn-lt"/>
            </a:endParaRPr>
          </a:p>
        </p:txBody>
      </p:sp>
      <p:cxnSp>
        <p:nvCxnSpPr>
          <p:cNvPr id="20" name="Straight Arrow Connector 19"/>
          <p:cNvCxnSpPr/>
          <p:nvPr/>
        </p:nvCxnSpPr>
        <p:spPr>
          <a:xfrm flipH="1" flipV="1">
            <a:off x="3645516" y="2012940"/>
            <a:ext cx="648072" cy="6959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6449958" y="5040178"/>
            <a:ext cx="498306" cy="6210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flipV="1">
            <a:off x="1979712" y="5040178"/>
            <a:ext cx="576064" cy="6523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56534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2648" y="908720"/>
            <a:ext cx="8153400" cy="4495800"/>
          </a:xfrm>
        </p:spPr>
        <p:txBody>
          <a:bodyPr/>
          <a:lstStyle/>
          <a:p>
            <a:pPr marL="0" indent="0" algn="ctr">
              <a:buNone/>
            </a:pPr>
            <a:r>
              <a:rPr lang="en-AU" dirty="0" smtClean="0"/>
              <a:t>YOU MAY NEED ALL 3…</a:t>
            </a:r>
            <a:endParaRPr lang="en-AU" dirty="0"/>
          </a:p>
        </p:txBody>
      </p:sp>
      <p:sp>
        <p:nvSpPr>
          <p:cNvPr id="2" name="Title 1"/>
          <p:cNvSpPr>
            <a:spLocks noGrp="1"/>
          </p:cNvSpPr>
          <p:nvPr>
            <p:ph type="title"/>
          </p:nvPr>
        </p:nvSpPr>
        <p:spPr>
          <a:xfrm>
            <a:off x="612648" y="44624"/>
            <a:ext cx="8153400" cy="990600"/>
          </a:xfrm>
        </p:spPr>
        <p:txBody>
          <a:bodyPr/>
          <a:lstStyle/>
          <a:p>
            <a:r>
              <a:rPr lang="en-AU" b="1" dirty="0" smtClean="0"/>
              <a:t>Leadership Styles</a:t>
            </a:r>
            <a:endParaRPr lang="en-AU" b="1" dirty="0"/>
          </a:p>
        </p:txBody>
      </p:sp>
      <p:sp>
        <p:nvSpPr>
          <p:cNvPr id="11" name="Isosceles Triangle 10"/>
          <p:cNvSpPr/>
          <p:nvPr/>
        </p:nvSpPr>
        <p:spPr>
          <a:xfrm>
            <a:off x="539552" y="1556792"/>
            <a:ext cx="8064896" cy="5177334"/>
          </a:xfrm>
          <a:prstGeom prst="triangl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p:cNvSpPr txBox="1"/>
          <p:nvPr/>
        </p:nvSpPr>
        <p:spPr>
          <a:xfrm>
            <a:off x="1529679" y="5661248"/>
            <a:ext cx="2178225" cy="954107"/>
          </a:xfrm>
          <a:prstGeom prst="rect">
            <a:avLst/>
          </a:prstGeom>
          <a:noFill/>
        </p:spPr>
        <p:txBody>
          <a:bodyPr wrap="none" rtlCol="0">
            <a:spAutoFit/>
          </a:bodyPr>
          <a:lstStyle/>
          <a:p>
            <a:pPr algn="ctr"/>
            <a:r>
              <a:rPr lang="en-AU" sz="2800" b="1" dirty="0" smtClean="0">
                <a:latin typeface="+mn-lt"/>
              </a:rPr>
              <a:t>Directive </a:t>
            </a:r>
          </a:p>
          <a:p>
            <a:pPr algn="ctr"/>
            <a:r>
              <a:rPr lang="en-AU" sz="2800" b="1" dirty="0" smtClean="0">
                <a:latin typeface="+mn-lt"/>
              </a:rPr>
              <a:t>Authoritative</a:t>
            </a:r>
            <a:endParaRPr lang="en-AU" sz="2800" b="1" dirty="0">
              <a:latin typeface="+mn-lt"/>
            </a:endParaRPr>
          </a:p>
        </p:txBody>
      </p:sp>
      <p:sp>
        <p:nvSpPr>
          <p:cNvPr id="14" name="TextBox 13"/>
          <p:cNvSpPr txBox="1"/>
          <p:nvPr/>
        </p:nvSpPr>
        <p:spPr>
          <a:xfrm>
            <a:off x="5364088" y="5661248"/>
            <a:ext cx="2330125" cy="954107"/>
          </a:xfrm>
          <a:prstGeom prst="rect">
            <a:avLst/>
          </a:prstGeom>
          <a:noFill/>
        </p:spPr>
        <p:txBody>
          <a:bodyPr wrap="none" rtlCol="0">
            <a:spAutoFit/>
          </a:bodyPr>
          <a:lstStyle/>
          <a:p>
            <a:pPr algn="ctr"/>
            <a:r>
              <a:rPr lang="en-AU" sz="2800" b="1" dirty="0" smtClean="0">
                <a:latin typeface="+mn-lt"/>
              </a:rPr>
              <a:t>Non-Directive </a:t>
            </a:r>
          </a:p>
          <a:p>
            <a:pPr algn="ctr"/>
            <a:r>
              <a:rPr lang="en-AU" sz="2800" b="1" dirty="0" err="1" smtClean="0">
                <a:latin typeface="+mn-lt"/>
              </a:rPr>
              <a:t>Delegative</a:t>
            </a:r>
            <a:endParaRPr lang="en-AU" sz="2800" b="1" dirty="0">
              <a:latin typeface="+mn-lt"/>
            </a:endParaRPr>
          </a:p>
        </p:txBody>
      </p:sp>
      <p:sp>
        <p:nvSpPr>
          <p:cNvPr id="15" name="TextBox 14"/>
          <p:cNvSpPr txBox="1"/>
          <p:nvPr/>
        </p:nvSpPr>
        <p:spPr>
          <a:xfrm>
            <a:off x="107504" y="4176940"/>
            <a:ext cx="1625766" cy="1477328"/>
          </a:xfrm>
          <a:prstGeom prst="rect">
            <a:avLst/>
          </a:prstGeom>
          <a:noFill/>
          <a:ln>
            <a:solidFill>
              <a:schemeClr val="tx1"/>
            </a:solidFill>
          </a:ln>
        </p:spPr>
        <p:txBody>
          <a:bodyPr wrap="none" rtlCol="0">
            <a:spAutoFit/>
          </a:bodyPr>
          <a:lstStyle/>
          <a:p>
            <a:pPr marL="342900" lvl="0" indent="-342900" defTabSz="914400">
              <a:buFont typeface="Arial" pitchFamily="34" charset="0"/>
              <a:buChar char="•"/>
            </a:pPr>
            <a:r>
              <a:rPr lang="en-GB" b="1" dirty="0">
                <a:latin typeface="Arial Narrow" pitchFamily="34" charset="0"/>
                <a:cs typeface="Times New Roman" pitchFamily="18" charset="0"/>
              </a:rPr>
              <a:t>Initiates</a:t>
            </a:r>
            <a:endParaRPr lang="en-US" b="1" dirty="0">
              <a:cs typeface="Times New Roman" pitchFamily="18" charset="0"/>
            </a:endParaRPr>
          </a:p>
          <a:p>
            <a:pPr marL="342900" lvl="0" indent="-342900" defTabSz="914400" eaLnBrk="0" hangingPunct="0">
              <a:buFont typeface="Arial" pitchFamily="34" charset="0"/>
              <a:buChar char="•"/>
            </a:pPr>
            <a:r>
              <a:rPr lang="en-GB" b="1" dirty="0">
                <a:latin typeface="Arial Narrow" pitchFamily="34" charset="0"/>
                <a:cs typeface="Times New Roman" pitchFamily="18" charset="0"/>
              </a:rPr>
              <a:t>Structures</a:t>
            </a:r>
            <a:endParaRPr lang="en-US" b="1" dirty="0">
              <a:cs typeface="Times New Roman" pitchFamily="18" charset="0"/>
            </a:endParaRPr>
          </a:p>
          <a:p>
            <a:pPr marL="342900" lvl="0" indent="-342900" defTabSz="914400" eaLnBrk="0" hangingPunct="0">
              <a:buFont typeface="Arial" pitchFamily="34" charset="0"/>
              <a:buChar char="•"/>
            </a:pPr>
            <a:r>
              <a:rPr lang="en-GB" b="1" dirty="0">
                <a:latin typeface="Arial Narrow" pitchFamily="34" charset="0"/>
                <a:cs typeface="Times New Roman" pitchFamily="18" charset="0"/>
              </a:rPr>
              <a:t>Motivates</a:t>
            </a:r>
            <a:endParaRPr lang="en-US" b="1" dirty="0">
              <a:cs typeface="Times New Roman" pitchFamily="18" charset="0"/>
            </a:endParaRPr>
          </a:p>
          <a:p>
            <a:pPr marL="342900" lvl="0" indent="-342900" defTabSz="914400" eaLnBrk="0" hangingPunct="0">
              <a:buFont typeface="Arial" pitchFamily="34" charset="0"/>
              <a:buChar char="•"/>
            </a:pPr>
            <a:r>
              <a:rPr lang="en-GB" b="1" dirty="0">
                <a:latin typeface="Arial Narrow" pitchFamily="34" charset="0"/>
                <a:cs typeface="Times New Roman" pitchFamily="18" charset="0"/>
              </a:rPr>
              <a:t>Delegates</a:t>
            </a:r>
            <a:endParaRPr lang="en-US" b="1" dirty="0">
              <a:cs typeface="Times New Roman" pitchFamily="18" charset="0"/>
            </a:endParaRPr>
          </a:p>
          <a:p>
            <a:pPr marL="342900" lvl="0" indent="-342900" defTabSz="914400" eaLnBrk="0" hangingPunct="0">
              <a:buFont typeface="Arial" pitchFamily="34" charset="0"/>
              <a:buChar char="•"/>
            </a:pPr>
            <a:r>
              <a:rPr lang="en-GB" b="1" dirty="0">
                <a:latin typeface="Arial Narrow" pitchFamily="34" charset="0"/>
                <a:cs typeface="Times New Roman" pitchFamily="18" charset="0"/>
              </a:rPr>
              <a:t>Reprimands</a:t>
            </a:r>
            <a:endParaRPr lang="en-GB" b="1" dirty="0">
              <a:cs typeface="Arial" charset="0"/>
            </a:endParaRPr>
          </a:p>
        </p:txBody>
      </p:sp>
      <p:sp>
        <p:nvSpPr>
          <p:cNvPr id="16" name="TextBox 15"/>
          <p:cNvSpPr txBox="1"/>
          <p:nvPr/>
        </p:nvSpPr>
        <p:spPr>
          <a:xfrm>
            <a:off x="6876256" y="2924944"/>
            <a:ext cx="2160240" cy="2585323"/>
          </a:xfrm>
          <a:prstGeom prst="rect">
            <a:avLst/>
          </a:prstGeom>
          <a:noFill/>
          <a:ln>
            <a:solidFill>
              <a:schemeClr val="tx1"/>
            </a:solidFill>
          </a:ln>
        </p:spPr>
        <p:txBody>
          <a:bodyPr wrap="square" rtlCol="0">
            <a:spAutoFit/>
          </a:bodyPr>
          <a:lstStyle/>
          <a:p>
            <a:pPr marL="342900" lvl="0" indent="-342900" defTabSz="914400">
              <a:buFont typeface="Arial" pitchFamily="34" charset="0"/>
              <a:buChar char="•"/>
            </a:pPr>
            <a:r>
              <a:rPr lang="en-GB" b="1" dirty="0">
                <a:latin typeface="Arial Narrow" pitchFamily="34" charset="0"/>
                <a:cs typeface="Times New Roman" pitchFamily="18" charset="0"/>
              </a:rPr>
              <a:t>Fades out gradually </a:t>
            </a:r>
            <a:endParaRPr lang="en-US" b="1" dirty="0">
              <a:cs typeface="Times New Roman" pitchFamily="18" charset="0"/>
            </a:endParaRPr>
          </a:p>
          <a:p>
            <a:pPr marL="342900" lvl="0" indent="-342900" defTabSz="914400" eaLnBrk="0" hangingPunct="0">
              <a:buFont typeface="Arial" pitchFamily="34" charset="0"/>
              <a:buChar char="•"/>
            </a:pPr>
            <a:r>
              <a:rPr lang="en-GB" b="1" dirty="0">
                <a:latin typeface="Arial Narrow" pitchFamily="34" charset="0"/>
                <a:cs typeface="Times New Roman" pitchFamily="18" charset="0"/>
              </a:rPr>
              <a:t>Uses silence </a:t>
            </a:r>
            <a:endParaRPr lang="en-US" b="1" dirty="0">
              <a:cs typeface="Times New Roman" pitchFamily="18" charset="0"/>
            </a:endParaRPr>
          </a:p>
          <a:p>
            <a:pPr marL="342900" lvl="0" indent="-342900" defTabSz="914400" eaLnBrk="0" hangingPunct="0">
              <a:buFont typeface="Arial" pitchFamily="34" charset="0"/>
              <a:buChar char="•"/>
            </a:pPr>
            <a:r>
              <a:rPr lang="en-GB" b="1" dirty="0">
                <a:latin typeface="Arial Narrow" pitchFamily="34" charset="0"/>
                <a:cs typeface="Times New Roman" pitchFamily="18" charset="0"/>
              </a:rPr>
              <a:t>Gives non-verbal support </a:t>
            </a:r>
            <a:endParaRPr lang="en-US" b="1" dirty="0">
              <a:cs typeface="Times New Roman" pitchFamily="18" charset="0"/>
            </a:endParaRPr>
          </a:p>
          <a:p>
            <a:pPr marL="342900" lvl="0" indent="-342900" defTabSz="914400" eaLnBrk="0" hangingPunct="0">
              <a:buFont typeface="Arial" pitchFamily="34" charset="0"/>
              <a:buChar char="•"/>
            </a:pPr>
            <a:r>
              <a:rPr lang="en-GB" b="1" dirty="0">
                <a:latin typeface="Arial Narrow" pitchFamily="34" charset="0"/>
                <a:cs typeface="Times New Roman" pitchFamily="18" charset="0"/>
              </a:rPr>
              <a:t>Refuses to make </a:t>
            </a:r>
            <a:r>
              <a:rPr lang="en-GB" b="1" dirty="0" smtClean="0">
                <a:latin typeface="Arial Narrow" pitchFamily="34" charset="0"/>
                <a:cs typeface="Times New Roman" pitchFamily="18" charset="0"/>
              </a:rPr>
              <a:t>decisions</a:t>
            </a:r>
          </a:p>
          <a:p>
            <a:pPr marL="342900" lvl="0" indent="-342900" defTabSz="914400" eaLnBrk="0" hangingPunct="0">
              <a:buFont typeface="Arial" pitchFamily="34" charset="0"/>
              <a:buChar char="•"/>
            </a:pPr>
            <a:r>
              <a:rPr lang="en-GB" b="1" dirty="0" smtClean="0">
                <a:latin typeface="Arial Narrow" pitchFamily="34" charset="0"/>
                <a:cs typeface="Times New Roman" pitchFamily="18" charset="0"/>
              </a:rPr>
              <a:t>Confirms </a:t>
            </a:r>
            <a:r>
              <a:rPr lang="en-GB" b="1" dirty="0">
                <a:latin typeface="Arial Narrow" pitchFamily="34" charset="0"/>
                <a:cs typeface="Times New Roman" pitchFamily="18" charset="0"/>
              </a:rPr>
              <a:t>commitments</a:t>
            </a:r>
            <a:endParaRPr lang="en-GB" b="1" dirty="0">
              <a:cs typeface="Arial" charset="0"/>
            </a:endParaRPr>
          </a:p>
        </p:txBody>
      </p:sp>
      <p:sp>
        <p:nvSpPr>
          <p:cNvPr id="17" name="TextBox 16"/>
          <p:cNvSpPr txBox="1"/>
          <p:nvPr/>
        </p:nvSpPr>
        <p:spPr>
          <a:xfrm>
            <a:off x="107504" y="1556792"/>
            <a:ext cx="3433395" cy="1754326"/>
          </a:xfrm>
          <a:prstGeom prst="rect">
            <a:avLst/>
          </a:prstGeom>
          <a:noFill/>
          <a:ln>
            <a:solidFill>
              <a:schemeClr val="tx1"/>
            </a:solidFill>
          </a:ln>
        </p:spPr>
        <p:txBody>
          <a:bodyPr wrap="square" rtlCol="0">
            <a:spAutoFit/>
          </a:bodyPr>
          <a:lstStyle/>
          <a:p>
            <a:pPr marL="342900" lvl="0" indent="-342900" defTabSz="914400">
              <a:buFont typeface="Arial" pitchFamily="34" charset="0"/>
              <a:buChar char="•"/>
            </a:pPr>
            <a:r>
              <a:rPr lang="en-GB" b="1" dirty="0">
                <a:latin typeface="Arial Narrow" pitchFamily="34" charset="0"/>
                <a:cs typeface="Times New Roman" pitchFamily="18" charset="0"/>
              </a:rPr>
              <a:t>Asks questions to involve others </a:t>
            </a:r>
          </a:p>
          <a:p>
            <a:pPr marL="342900" lvl="0" indent="-342900" defTabSz="914400">
              <a:buFont typeface="Arial" pitchFamily="34" charset="0"/>
              <a:buChar char="•"/>
            </a:pPr>
            <a:r>
              <a:rPr lang="en-GB" b="1" dirty="0">
                <a:latin typeface="Arial Narrow" pitchFamily="34" charset="0"/>
                <a:cs typeface="Times New Roman" pitchFamily="18" charset="0"/>
              </a:rPr>
              <a:t>Leads discussion</a:t>
            </a:r>
            <a:endParaRPr lang="en-US" b="1" dirty="0">
              <a:cs typeface="Times New Roman" pitchFamily="18" charset="0"/>
            </a:endParaRPr>
          </a:p>
          <a:p>
            <a:pPr marL="342900" lvl="0" indent="-342900" defTabSz="914400" eaLnBrk="0" hangingPunct="0">
              <a:buFont typeface="Arial" pitchFamily="34" charset="0"/>
              <a:buChar char="•"/>
            </a:pPr>
            <a:r>
              <a:rPr lang="en-GB" b="1" dirty="0">
                <a:latin typeface="Arial Narrow" pitchFamily="34" charset="0"/>
                <a:cs typeface="Times New Roman" pitchFamily="18" charset="0"/>
              </a:rPr>
              <a:t>Tests to see if consensus exists </a:t>
            </a:r>
          </a:p>
          <a:p>
            <a:pPr marL="342900" lvl="0" indent="-342900" defTabSz="914400" eaLnBrk="0" hangingPunct="0">
              <a:buFont typeface="Arial" pitchFamily="34" charset="0"/>
              <a:buChar char="•"/>
            </a:pPr>
            <a:r>
              <a:rPr lang="en-GB" b="1" dirty="0">
                <a:latin typeface="Arial Narrow" pitchFamily="34" charset="0"/>
                <a:cs typeface="Times New Roman" pitchFamily="18" charset="0"/>
              </a:rPr>
              <a:t>Encourages others to take responsibility</a:t>
            </a:r>
            <a:endParaRPr lang="en-GB" b="1" dirty="0">
              <a:cs typeface="Arial" charset="0"/>
            </a:endParaRPr>
          </a:p>
        </p:txBody>
      </p:sp>
      <p:sp>
        <p:nvSpPr>
          <p:cNvPr id="18" name="TextBox 17"/>
          <p:cNvSpPr txBox="1"/>
          <p:nvPr/>
        </p:nvSpPr>
        <p:spPr>
          <a:xfrm>
            <a:off x="3637978" y="2618909"/>
            <a:ext cx="1967205" cy="954107"/>
          </a:xfrm>
          <a:prstGeom prst="rect">
            <a:avLst/>
          </a:prstGeom>
          <a:noFill/>
        </p:spPr>
        <p:txBody>
          <a:bodyPr wrap="none" rtlCol="0">
            <a:spAutoFit/>
          </a:bodyPr>
          <a:lstStyle/>
          <a:p>
            <a:pPr algn="ctr"/>
            <a:r>
              <a:rPr lang="en-AU" sz="2800" b="1" dirty="0" smtClean="0">
                <a:solidFill>
                  <a:schemeClr val="accent1">
                    <a:lumMod val="50000"/>
                  </a:schemeClr>
                </a:solidFill>
                <a:latin typeface="+mn-lt"/>
              </a:rPr>
              <a:t>Democratic </a:t>
            </a:r>
          </a:p>
          <a:p>
            <a:pPr algn="ctr"/>
            <a:r>
              <a:rPr lang="en-AU" sz="2800" b="1" dirty="0" smtClean="0">
                <a:solidFill>
                  <a:schemeClr val="accent1">
                    <a:lumMod val="50000"/>
                  </a:schemeClr>
                </a:solidFill>
                <a:latin typeface="+mn-lt"/>
              </a:rPr>
              <a:t>Facilitative</a:t>
            </a:r>
            <a:endParaRPr lang="en-AU" sz="2800" b="1" dirty="0">
              <a:solidFill>
                <a:schemeClr val="accent1">
                  <a:lumMod val="50000"/>
                </a:schemeClr>
              </a:solidFill>
              <a:latin typeface="+mn-lt"/>
            </a:endParaRPr>
          </a:p>
        </p:txBody>
      </p:sp>
      <p:cxnSp>
        <p:nvCxnSpPr>
          <p:cNvPr id="20" name="Straight Arrow Connector 19"/>
          <p:cNvCxnSpPr/>
          <p:nvPr/>
        </p:nvCxnSpPr>
        <p:spPr>
          <a:xfrm flipH="1" flipV="1">
            <a:off x="3645516" y="2012940"/>
            <a:ext cx="648072" cy="69598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V="1">
            <a:off x="6449958" y="5040178"/>
            <a:ext cx="498306" cy="62107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flipV="1">
            <a:off x="1979712" y="5040178"/>
            <a:ext cx="576064" cy="6523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 name="Circular Arrow 3"/>
          <p:cNvSpPr/>
          <p:nvPr/>
        </p:nvSpPr>
        <p:spPr>
          <a:xfrm rot="16200000">
            <a:off x="3519447" y="3738187"/>
            <a:ext cx="2063936" cy="2070218"/>
          </a:xfrm>
          <a:prstGeom prst="circularArrow">
            <a:avLst>
              <a:gd name="adj1" fmla="val 12500"/>
              <a:gd name="adj2" fmla="val 1142319"/>
              <a:gd name="adj3" fmla="val 20457681"/>
              <a:gd name="adj4" fmla="val 1601005"/>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Tree>
    <p:extLst>
      <p:ext uri="{BB962C8B-B14F-4D97-AF65-F5344CB8AC3E}">
        <p14:creationId xmlns:p14="http://schemas.microsoft.com/office/powerpoint/2010/main" val="35336721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5880" y="2276872"/>
            <a:ext cx="7279952" cy="3214464"/>
          </a:xfrm>
        </p:spPr>
        <p:txBody>
          <a:bodyPr>
            <a:noAutofit/>
          </a:bodyPr>
          <a:lstStyle/>
          <a:p>
            <a:pPr>
              <a:lnSpc>
                <a:spcPct val="80000"/>
              </a:lnSpc>
              <a:buClrTx/>
              <a:buFont typeface="Arial"/>
              <a:buChar char="•"/>
            </a:pPr>
            <a:r>
              <a:rPr lang="en-US" sz="3200" dirty="0">
                <a:solidFill>
                  <a:srgbClr val="000000"/>
                </a:solidFill>
                <a:latin typeface="Arial"/>
                <a:cs typeface="Arial"/>
              </a:rPr>
              <a:t>Facilitation</a:t>
            </a:r>
          </a:p>
          <a:p>
            <a:pPr>
              <a:lnSpc>
                <a:spcPct val="80000"/>
              </a:lnSpc>
              <a:buClrTx/>
              <a:buFont typeface="Arial"/>
              <a:buChar char="•"/>
            </a:pPr>
            <a:r>
              <a:rPr lang="en-US" sz="3200" dirty="0" smtClean="0">
                <a:solidFill>
                  <a:srgbClr val="000000"/>
                </a:solidFill>
                <a:latin typeface="Arial"/>
                <a:cs typeface="Arial"/>
              </a:rPr>
              <a:t>Consensus-building</a:t>
            </a:r>
            <a:endParaRPr lang="en-US" sz="3200" dirty="0">
              <a:solidFill>
                <a:srgbClr val="000000"/>
              </a:solidFill>
              <a:latin typeface="Arial"/>
              <a:cs typeface="Arial"/>
            </a:endParaRPr>
          </a:p>
          <a:p>
            <a:pPr>
              <a:lnSpc>
                <a:spcPct val="80000"/>
              </a:lnSpc>
              <a:buClrTx/>
              <a:buFont typeface="Arial"/>
              <a:buChar char="•"/>
            </a:pPr>
            <a:r>
              <a:rPr lang="en-US" sz="3200" dirty="0">
                <a:solidFill>
                  <a:srgbClr val="000000"/>
                </a:solidFill>
                <a:latin typeface="Arial"/>
                <a:cs typeface="Arial"/>
              </a:rPr>
              <a:t>Resolving disputes</a:t>
            </a:r>
          </a:p>
          <a:p>
            <a:pPr>
              <a:lnSpc>
                <a:spcPct val="80000"/>
              </a:lnSpc>
              <a:buClrTx/>
              <a:buFont typeface="Arial"/>
              <a:buChar char="•"/>
            </a:pPr>
            <a:r>
              <a:rPr lang="en-US" sz="3200" dirty="0">
                <a:solidFill>
                  <a:srgbClr val="000000"/>
                </a:solidFill>
                <a:latin typeface="Arial"/>
                <a:cs typeface="Arial"/>
              </a:rPr>
              <a:t>Negotiation</a:t>
            </a:r>
          </a:p>
          <a:p>
            <a:pPr>
              <a:lnSpc>
                <a:spcPct val="80000"/>
              </a:lnSpc>
              <a:buClrTx/>
              <a:buFont typeface="Arial"/>
              <a:buChar char="•"/>
            </a:pPr>
            <a:r>
              <a:rPr lang="en-US" sz="3200" dirty="0" smtClean="0">
                <a:solidFill>
                  <a:srgbClr val="000000"/>
                </a:solidFill>
                <a:latin typeface="Arial"/>
                <a:cs typeface="Arial"/>
              </a:rPr>
              <a:t>Influencing</a:t>
            </a:r>
            <a:r>
              <a:rPr lang="en-US" sz="3200" dirty="0">
                <a:solidFill>
                  <a:srgbClr val="000000"/>
                </a:solidFill>
                <a:latin typeface="Arial"/>
                <a:cs typeface="Arial"/>
              </a:rPr>
              <a:t>, persuading, mobilizing</a:t>
            </a:r>
          </a:p>
          <a:p>
            <a:pPr>
              <a:lnSpc>
                <a:spcPct val="80000"/>
              </a:lnSpc>
              <a:buClrTx/>
              <a:buFont typeface="Arial"/>
              <a:buChar char="•"/>
            </a:pPr>
            <a:r>
              <a:rPr lang="en-US" sz="3200" dirty="0">
                <a:solidFill>
                  <a:srgbClr val="000000"/>
                </a:solidFill>
                <a:latin typeface="Arial"/>
                <a:cs typeface="Arial"/>
              </a:rPr>
              <a:t>Understanding </a:t>
            </a:r>
            <a:r>
              <a:rPr lang="en-US" sz="3200" dirty="0" smtClean="0">
                <a:solidFill>
                  <a:srgbClr val="000000"/>
                </a:solidFill>
                <a:latin typeface="Arial"/>
                <a:cs typeface="Arial"/>
              </a:rPr>
              <a:t>diverse </a:t>
            </a:r>
            <a:r>
              <a:rPr lang="en-US" sz="3200" dirty="0">
                <a:solidFill>
                  <a:srgbClr val="000000"/>
                </a:solidFill>
                <a:latin typeface="Arial"/>
                <a:cs typeface="Arial"/>
              </a:rPr>
              <a:t>interests and perspectives</a:t>
            </a:r>
          </a:p>
          <a:p>
            <a:pPr>
              <a:lnSpc>
                <a:spcPct val="80000"/>
              </a:lnSpc>
              <a:buClrTx/>
              <a:buFont typeface="Arial"/>
              <a:buChar char="•"/>
            </a:pPr>
            <a:r>
              <a:rPr lang="en-US" sz="3200" dirty="0">
                <a:solidFill>
                  <a:srgbClr val="000000"/>
                </a:solidFill>
                <a:latin typeface="Arial"/>
                <a:cs typeface="Arial"/>
              </a:rPr>
              <a:t>Others?</a:t>
            </a:r>
            <a:endParaRPr lang="en-AU" sz="3200" dirty="0">
              <a:solidFill>
                <a:srgbClr val="000000"/>
              </a:solidFill>
              <a:latin typeface="Arial"/>
              <a:cs typeface="Arial"/>
            </a:endParaRPr>
          </a:p>
        </p:txBody>
      </p:sp>
      <p:sp>
        <p:nvSpPr>
          <p:cNvPr id="2" name="Title 1"/>
          <p:cNvSpPr>
            <a:spLocks noGrp="1"/>
          </p:cNvSpPr>
          <p:nvPr>
            <p:ph type="title"/>
          </p:nvPr>
        </p:nvSpPr>
        <p:spPr>
          <a:xfrm>
            <a:off x="612648" y="494184"/>
            <a:ext cx="8153400" cy="990600"/>
          </a:xfrm>
        </p:spPr>
        <p:txBody>
          <a:bodyPr/>
          <a:lstStyle/>
          <a:p>
            <a:r>
              <a:rPr lang="en-AU" b="1" dirty="0" smtClean="0">
                <a:latin typeface="Arial"/>
                <a:cs typeface="Arial"/>
              </a:rPr>
              <a:t>Leadership Skills</a:t>
            </a:r>
            <a:endParaRPr lang="en-AU" b="1" dirty="0">
              <a:latin typeface="Arial"/>
              <a:cs typeface="Arial"/>
            </a:endParaRPr>
          </a:p>
        </p:txBody>
      </p:sp>
    </p:spTree>
    <p:extLst>
      <p:ext uri="{BB962C8B-B14F-4D97-AF65-F5344CB8AC3E}">
        <p14:creationId xmlns:p14="http://schemas.microsoft.com/office/powerpoint/2010/main" val="290958278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5" name="Rectangle 3"/>
          <p:cNvSpPr>
            <a:spLocks noGrp="1" noChangeArrowheads="1"/>
          </p:cNvSpPr>
          <p:nvPr>
            <p:ph idx="1"/>
          </p:nvPr>
        </p:nvSpPr>
        <p:spPr>
          <a:xfrm>
            <a:off x="543471" y="3573016"/>
            <a:ext cx="4251449" cy="2695575"/>
          </a:xfrm>
        </p:spPr>
        <p:txBody>
          <a:bodyPr>
            <a:noAutofit/>
          </a:bodyPr>
          <a:lstStyle/>
          <a:p>
            <a:pPr eaLnBrk="1" hangingPunct="1">
              <a:lnSpc>
                <a:spcPct val="120000"/>
              </a:lnSpc>
              <a:buClrTx/>
              <a:buFont typeface="Arial"/>
              <a:buChar char="•"/>
            </a:pPr>
            <a:r>
              <a:rPr lang="en-GB" sz="2600" dirty="0" smtClean="0">
                <a:solidFill>
                  <a:schemeClr val="tx1"/>
                </a:solidFill>
                <a:latin typeface="Arial"/>
                <a:cs typeface="Arial"/>
              </a:rPr>
              <a:t>Reputation and credibility</a:t>
            </a:r>
          </a:p>
          <a:p>
            <a:pPr eaLnBrk="1" hangingPunct="1">
              <a:lnSpc>
                <a:spcPct val="120000"/>
              </a:lnSpc>
              <a:buClrTx/>
              <a:buFont typeface="Arial"/>
              <a:buChar char="•"/>
            </a:pPr>
            <a:r>
              <a:rPr lang="en-GB" sz="2600" dirty="0" smtClean="0">
                <a:solidFill>
                  <a:schemeClr val="tx1"/>
                </a:solidFill>
                <a:latin typeface="Arial"/>
                <a:cs typeface="Arial"/>
              </a:rPr>
              <a:t>Personal appeal</a:t>
            </a:r>
          </a:p>
          <a:p>
            <a:pPr eaLnBrk="1" hangingPunct="1">
              <a:lnSpc>
                <a:spcPct val="120000"/>
              </a:lnSpc>
              <a:buClrTx/>
              <a:buFont typeface="Arial"/>
              <a:buChar char="•"/>
            </a:pPr>
            <a:r>
              <a:rPr lang="en-GB" sz="2600" dirty="0" smtClean="0">
                <a:solidFill>
                  <a:schemeClr val="tx1"/>
                </a:solidFill>
                <a:latin typeface="Arial"/>
                <a:cs typeface="Arial"/>
              </a:rPr>
              <a:t>Relationships, access to influential parties </a:t>
            </a:r>
          </a:p>
          <a:p>
            <a:pPr eaLnBrk="1" hangingPunct="1">
              <a:lnSpc>
                <a:spcPct val="120000"/>
              </a:lnSpc>
              <a:buClrTx/>
              <a:buFont typeface="Arial"/>
              <a:buChar char="•"/>
            </a:pPr>
            <a:r>
              <a:rPr lang="en-GB" sz="2600" dirty="0" smtClean="0">
                <a:solidFill>
                  <a:schemeClr val="tx1"/>
                </a:solidFill>
                <a:latin typeface="Arial"/>
                <a:cs typeface="Arial"/>
              </a:rPr>
              <a:t>Facilitation skills</a:t>
            </a:r>
          </a:p>
        </p:txBody>
      </p:sp>
      <p:sp>
        <p:nvSpPr>
          <p:cNvPr id="8194" name="Rectangle 2"/>
          <p:cNvSpPr>
            <a:spLocks noGrp="1" noChangeArrowheads="1"/>
          </p:cNvSpPr>
          <p:nvPr>
            <p:ph type="title"/>
          </p:nvPr>
        </p:nvSpPr>
        <p:spPr>
          <a:xfrm>
            <a:off x="251520" y="2429644"/>
            <a:ext cx="5040560" cy="990600"/>
          </a:xfrm>
        </p:spPr>
        <p:txBody>
          <a:bodyPr>
            <a:normAutofit/>
          </a:bodyPr>
          <a:lstStyle/>
          <a:p>
            <a:pPr eaLnBrk="1" hangingPunct="1"/>
            <a:r>
              <a:rPr lang="en-US" sz="2600" b="1" dirty="0" smtClean="0">
                <a:solidFill>
                  <a:srgbClr val="000000"/>
                </a:solidFill>
                <a:latin typeface="Arial"/>
                <a:cs typeface="Arial"/>
              </a:rPr>
              <a:t>What characteristics help make a good facilitator?</a:t>
            </a:r>
            <a:endParaRPr lang="en-GB" sz="2600" b="1" dirty="0" smtClean="0">
              <a:solidFill>
                <a:srgbClr val="000000"/>
              </a:solidFill>
              <a:latin typeface="Arial"/>
              <a:cs typeface="Arial"/>
            </a:endParaRPr>
          </a:p>
        </p:txBody>
      </p:sp>
      <p:pic>
        <p:nvPicPr>
          <p:cNvPr id="4" name="Picture 4" descr="dcr0436l.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06144" y="2609994"/>
            <a:ext cx="3415978" cy="366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a:xfrm>
            <a:off x="323528" y="188640"/>
            <a:ext cx="8153400" cy="990600"/>
          </a:xfrm>
          <a:prstGeom prst="rect">
            <a:avLst/>
          </a:prstGeom>
        </p:spPr>
        <p:txBody>
          <a:bodyPr>
            <a:noAutofit/>
          </a:bodyPr>
          <a:lstStyle>
            <a:lvl1pPr algn="ctr" defTabSz="457200" rtl="0" eaLnBrk="1" fontAlgn="base" hangingPunct="1">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128"/>
                <a:cs typeface="ＭＳ Ｐゴシック" charset="-128"/>
              </a:defRPr>
            </a:lvl9pPr>
          </a:lstStyle>
          <a:p>
            <a:r>
              <a:rPr lang="en-US" b="1" dirty="0" smtClean="0">
                <a:solidFill>
                  <a:schemeClr val="bg1"/>
                </a:solidFill>
                <a:latin typeface="Arial"/>
                <a:cs typeface="Arial"/>
              </a:rPr>
              <a:t>Collective Decision Making – Facilitation </a:t>
            </a:r>
            <a:endParaRPr lang="en-GB" b="1" dirty="0" smtClean="0">
              <a:solidFill>
                <a:schemeClr val="bg1"/>
              </a:solidFill>
              <a:latin typeface="Arial"/>
              <a:cs typeface="Arial"/>
            </a:endParaRPr>
          </a:p>
        </p:txBody>
      </p:sp>
    </p:spTree>
    <p:extLst>
      <p:ext uri="{BB962C8B-B14F-4D97-AF65-F5344CB8AC3E}">
        <p14:creationId xmlns:p14="http://schemas.microsoft.com/office/powerpoint/2010/main" val="38371307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126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267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26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7512" y="2276872"/>
            <a:ext cx="6780832" cy="3485802"/>
          </a:xfrm>
        </p:spPr>
        <p:txBody>
          <a:bodyPr/>
          <a:lstStyle/>
          <a:p>
            <a:pPr eaLnBrk="1" hangingPunct="1">
              <a:lnSpc>
                <a:spcPct val="90000"/>
              </a:lnSpc>
              <a:buClr>
                <a:schemeClr val="tx1"/>
              </a:buClr>
              <a:buFont typeface="Arial"/>
              <a:buChar char="•"/>
            </a:pPr>
            <a:r>
              <a:rPr lang="en-GB" sz="3200" dirty="0" smtClean="0">
                <a:solidFill>
                  <a:srgbClr val="000000"/>
                </a:solidFill>
                <a:latin typeface="Arial"/>
                <a:cs typeface="Arial"/>
              </a:rPr>
              <a:t>Manage group dynamics </a:t>
            </a:r>
          </a:p>
          <a:p>
            <a:pPr eaLnBrk="1" hangingPunct="1">
              <a:lnSpc>
                <a:spcPct val="90000"/>
              </a:lnSpc>
              <a:buClr>
                <a:schemeClr val="tx1"/>
              </a:buClr>
              <a:buFont typeface="Arial"/>
              <a:buChar char="•"/>
            </a:pPr>
            <a:r>
              <a:rPr lang="en-GB" sz="3200" dirty="0" smtClean="0">
                <a:solidFill>
                  <a:srgbClr val="000000"/>
                </a:solidFill>
                <a:latin typeface="Arial"/>
                <a:cs typeface="Arial"/>
              </a:rPr>
              <a:t>Recognize obstacles to process</a:t>
            </a:r>
          </a:p>
          <a:p>
            <a:pPr eaLnBrk="1" hangingPunct="1">
              <a:lnSpc>
                <a:spcPct val="90000"/>
              </a:lnSpc>
              <a:buClr>
                <a:schemeClr val="tx1"/>
              </a:buClr>
              <a:buFont typeface="Arial"/>
              <a:buChar char="•"/>
            </a:pPr>
            <a:r>
              <a:rPr lang="en-GB" sz="3200" dirty="0" smtClean="0">
                <a:solidFill>
                  <a:srgbClr val="000000"/>
                </a:solidFill>
                <a:latin typeface="Arial"/>
                <a:cs typeface="Arial"/>
              </a:rPr>
              <a:t>Offer alternatives</a:t>
            </a:r>
          </a:p>
          <a:p>
            <a:pPr eaLnBrk="1" hangingPunct="1">
              <a:lnSpc>
                <a:spcPct val="90000"/>
              </a:lnSpc>
              <a:buClr>
                <a:schemeClr val="tx1"/>
              </a:buClr>
              <a:buFont typeface="Arial"/>
              <a:buChar char="•"/>
            </a:pPr>
            <a:r>
              <a:rPr lang="en-GB" sz="3200" dirty="0" smtClean="0">
                <a:solidFill>
                  <a:srgbClr val="000000"/>
                </a:solidFill>
                <a:latin typeface="Arial"/>
                <a:cs typeface="Arial"/>
              </a:rPr>
              <a:t>Identify areas of consensus</a:t>
            </a:r>
          </a:p>
          <a:p>
            <a:pPr eaLnBrk="1" hangingPunct="1">
              <a:lnSpc>
                <a:spcPct val="90000"/>
              </a:lnSpc>
              <a:buClr>
                <a:schemeClr val="tx1"/>
              </a:buClr>
              <a:buFont typeface="Arial"/>
              <a:buChar char="•"/>
            </a:pPr>
            <a:r>
              <a:rPr lang="en-GB" sz="3200" dirty="0" smtClean="0">
                <a:solidFill>
                  <a:srgbClr val="000000"/>
                </a:solidFill>
                <a:latin typeface="Arial"/>
                <a:cs typeface="Arial"/>
              </a:rPr>
              <a:t>Set aside own agenda</a:t>
            </a:r>
          </a:p>
          <a:p>
            <a:pPr eaLnBrk="1" hangingPunct="1">
              <a:lnSpc>
                <a:spcPct val="90000"/>
              </a:lnSpc>
              <a:buClr>
                <a:schemeClr val="tx1"/>
              </a:buClr>
              <a:buFont typeface="Arial"/>
              <a:buChar char="•"/>
            </a:pPr>
            <a:r>
              <a:rPr lang="en-GB" sz="3200" dirty="0" smtClean="0">
                <a:solidFill>
                  <a:srgbClr val="000000"/>
                </a:solidFill>
                <a:latin typeface="Arial"/>
                <a:cs typeface="Arial"/>
              </a:rPr>
              <a:t>Encourage participation</a:t>
            </a:r>
          </a:p>
          <a:p>
            <a:pPr marL="571500" indent="-571500"/>
            <a:endParaRPr lang="en-GB" dirty="0" smtClean="0"/>
          </a:p>
        </p:txBody>
      </p:sp>
      <p:sp>
        <p:nvSpPr>
          <p:cNvPr id="2" name="Title 1"/>
          <p:cNvSpPr>
            <a:spLocks noGrp="1"/>
          </p:cNvSpPr>
          <p:nvPr>
            <p:ph type="title"/>
          </p:nvPr>
        </p:nvSpPr>
        <p:spPr>
          <a:xfrm>
            <a:off x="281384" y="404664"/>
            <a:ext cx="8686800" cy="1139825"/>
          </a:xfrm>
        </p:spPr>
        <p:txBody>
          <a:bodyPr>
            <a:noAutofit/>
          </a:bodyPr>
          <a:lstStyle/>
          <a:p>
            <a:r>
              <a:rPr lang="en-AU" b="1" dirty="0" smtClean="0">
                <a:latin typeface="Arial"/>
                <a:cs typeface="Arial"/>
              </a:rPr>
              <a:t>What does a Good Facilitator do?</a:t>
            </a:r>
            <a:endParaRPr lang="en-GB" b="1" dirty="0" smtClean="0">
              <a:latin typeface="Arial"/>
              <a:cs typeface="Arial"/>
            </a:endParaRPr>
          </a:p>
        </p:txBody>
      </p:sp>
    </p:spTree>
    <p:extLst>
      <p:ext uri="{BB962C8B-B14F-4D97-AF65-F5344CB8AC3E}">
        <p14:creationId xmlns:p14="http://schemas.microsoft.com/office/powerpoint/2010/main" val="2654681095"/>
      </p:ext>
    </p:extLst>
  </p:cSld>
  <p:clrMapOvr>
    <a:masterClrMapping/>
  </p:clrMapOvr>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jips_ppt_template_v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2196</TotalTime>
  <Words>1785</Words>
  <Application>Microsoft Macintosh PowerPoint</Application>
  <PresentationFormat>On-screen Show (4:3)</PresentationFormat>
  <Paragraphs>253</Paragraphs>
  <Slides>19</Slides>
  <Notes>15</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jips_ppt_template_v5</vt:lpstr>
      <vt:lpstr>Waveform</vt:lpstr>
      <vt:lpstr>3.3 Interpersonal Skills 1 Working Effectively with Others</vt:lpstr>
      <vt:lpstr>PowerPoint Presentation</vt:lpstr>
      <vt:lpstr>PowerPoint Presentation</vt:lpstr>
      <vt:lpstr>Team Roles</vt:lpstr>
      <vt:lpstr>Leadership Styles</vt:lpstr>
      <vt:lpstr>Leadership Styles</vt:lpstr>
      <vt:lpstr>Leadership Skills</vt:lpstr>
      <vt:lpstr>What characteristics help make a good facilitator?</vt:lpstr>
      <vt:lpstr>What does a Good Facilitator do?</vt:lpstr>
      <vt:lpstr>Collective Decision Making – Consensus Building</vt:lpstr>
      <vt:lpstr>When to Use Consensus Building</vt:lpstr>
      <vt:lpstr>When Not to Attempt Consensus</vt:lpstr>
      <vt:lpstr>Facilitating Consensus…</vt:lpstr>
      <vt:lpstr>What if you get stuck?</vt:lpstr>
      <vt:lpstr>Tips for Leading a  Difficult Conversation</vt:lpstr>
      <vt:lpstr>Tips for Leading a  Difficult Conversation</vt:lpstr>
      <vt:lpstr>Tips for Dealing with Difficult Behaviour</vt:lpstr>
      <vt:lpstr>Tips for Dealing with Difficult Behaviour</vt:lpstr>
      <vt:lpstr>Constructive Outcomes of Conflict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Tashira Muqtada</dc:creator>
  <cp:lastModifiedBy>Sara Lim Bertrand</cp:lastModifiedBy>
  <cp:revision>97</cp:revision>
  <dcterms:created xsi:type="dcterms:W3CDTF">2012-04-21T10:40:32Z</dcterms:created>
  <dcterms:modified xsi:type="dcterms:W3CDTF">2013-09-14T16:17:12Z</dcterms:modified>
</cp:coreProperties>
</file>