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5"/>
  </p:notesMasterIdLst>
  <p:sldIdLst>
    <p:sldId id="297" r:id="rId2"/>
    <p:sldId id="268" r:id="rId3"/>
    <p:sldId id="298" r:id="rId4"/>
    <p:sldId id="296" r:id="rId5"/>
    <p:sldId id="273" r:id="rId6"/>
    <p:sldId id="276" r:id="rId7"/>
    <p:sldId id="295" r:id="rId8"/>
    <p:sldId id="274" r:id="rId9"/>
    <p:sldId id="275" r:id="rId10"/>
    <p:sldId id="278" r:id="rId11"/>
    <p:sldId id="292" r:id="rId12"/>
    <p:sldId id="299" r:id="rId13"/>
    <p:sldId id="291"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A358C"/>
    <a:srgbClr val="2D6AFF"/>
    <a:srgbClr val="007DFF"/>
    <a:srgbClr val="F0FFFF"/>
    <a:srgbClr val="F8FCFF"/>
    <a:srgbClr val="F3FFFF"/>
    <a:srgbClr val="D9F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42" autoAdjust="0"/>
    <p:restoredTop sz="94694" autoAdjust="0"/>
  </p:normalViewPr>
  <p:slideViewPr>
    <p:cSldViewPr snapToObjects="1">
      <p:cViewPr>
        <p:scale>
          <a:sx n="75" d="100"/>
          <a:sy n="75" d="100"/>
        </p:scale>
        <p:origin x="-1008"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8360183-E159-E340-AB21-DB577D3F522A}" type="doc">
      <dgm:prSet loTypeId="urn:microsoft.com/office/officeart/2005/8/layout/bProcess2" loCatId="process" qsTypeId="urn:microsoft.com/office/officeart/2005/8/quickstyle/simple4" qsCatId="simple" csTypeId="urn:microsoft.com/office/officeart/2005/8/colors/accent1_2" csCatId="accent1" phldr="1"/>
      <dgm:spPr/>
      <dgm:t>
        <a:bodyPr/>
        <a:lstStyle/>
        <a:p>
          <a:endParaRPr lang="en-US"/>
        </a:p>
      </dgm:t>
    </dgm:pt>
    <dgm:pt modelId="{786ADC68-A6A6-1E45-9769-8C5C4933AA49}">
      <dgm:prSet phldrT="[Text]" custT="1"/>
      <dgm:spPr>
        <a:solidFill>
          <a:srgbClr val="2A358C"/>
        </a:solidFill>
        <a:ln>
          <a:solidFill>
            <a:srgbClr val="007DFF"/>
          </a:solidFill>
        </a:ln>
      </dgm:spPr>
      <dgm:t>
        <a:bodyPr/>
        <a:lstStyle/>
        <a:p>
          <a:pPr algn="ctr"/>
          <a:r>
            <a:rPr lang="fr-FR" sz="1800" b="1" noProof="0" dirty="0" smtClean="0"/>
            <a:t>Établir un groupe de travail </a:t>
          </a:r>
          <a:r>
            <a:rPr lang="fr-FR" sz="1800" b="1" noProof="0" dirty="0" smtClean="0"/>
            <a:t>ER-PE</a:t>
          </a:r>
          <a:r>
            <a:rPr lang="fr-FR" sz="1800" b="1" noProof="0" dirty="0" smtClean="0"/>
            <a:t>:</a:t>
          </a:r>
        </a:p>
        <a:p>
          <a:pPr algn="l"/>
          <a:endParaRPr lang="fr-FR" sz="700" noProof="0" dirty="0" smtClean="0"/>
        </a:p>
        <a:p>
          <a:pPr algn="l"/>
          <a:r>
            <a:rPr lang="fr-FR" sz="1600" noProof="0" dirty="0" smtClean="0"/>
            <a:t>- Définir les rôles et responsabilités</a:t>
          </a:r>
          <a:endParaRPr lang="fr-FR" sz="1600" noProof="0" dirty="0"/>
        </a:p>
      </dgm:t>
    </dgm:pt>
    <dgm:pt modelId="{11D1B91C-E9AA-E140-A9E6-E0F6D7E642D9}" type="parTrans" cxnId="{34CDFCFB-06D2-924C-B3E8-955A680ED176}">
      <dgm:prSet/>
      <dgm:spPr/>
      <dgm:t>
        <a:bodyPr/>
        <a:lstStyle/>
        <a:p>
          <a:endParaRPr lang="fr-FR" noProof="0"/>
        </a:p>
      </dgm:t>
    </dgm:pt>
    <dgm:pt modelId="{26B01E35-3229-3649-9B45-72CC31D54256}" type="sibTrans" cxnId="{34CDFCFB-06D2-924C-B3E8-955A680ED176}">
      <dgm:prSet/>
      <dgm:spPr>
        <a:solidFill>
          <a:srgbClr val="007DFF"/>
        </a:solidFill>
        <a:ln>
          <a:solidFill>
            <a:srgbClr val="2A358C"/>
          </a:solidFill>
        </a:ln>
      </dgm:spPr>
      <dgm:t>
        <a:bodyPr/>
        <a:lstStyle/>
        <a:p>
          <a:endParaRPr lang="fr-FR" noProof="0"/>
        </a:p>
      </dgm:t>
    </dgm:pt>
    <dgm:pt modelId="{74707C60-6F74-BC49-945C-4996A8583A1A}">
      <dgm:prSet phldrT="[Text]" custT="1"/>
      <dgm:spPr>
        <a:solidFill>
          <a:srgbClr val="2A358C"/>
        </a:solidFill>
        <a:ln>
          <a:solidFill>
            <a:srgbClr val="007DFF"/>
          </a:solidFill>
        </a:ln>
      </dgm:spPr>
      <dgm:t>
        <a:bodyPr/>
        <a:lstStyle/>
        <a:p>
          <a:r>
            <a:rPr lang="fr-FR" sz="1800" noProof="0" dirty="0" smtClean="0"/>
            <a:t>Développer un plan d’évaluation</a:t>
          </a:r>
          <a:endParaRPr lang="fr-FR" sz="1800" noProof="0" dirty="0"/>
        </a:p>
      </dgm:t>
    </dgm:pt>
    <dgm:pt modelId="{45DE654E-590B-504A-BFD7-4E9846C133E2}" type="parTrans" cxnId="{4C5F0667-ACB8-354A-BDAF-6599C44544E2}">
      <dgm:prSet/>
      <dgm:spPr/>
      <dgm:t>
        <a:bodyPr/>
        <a:lstStyle/>
        <a:p>
          <a:endParaRPr lang="fr-FR" noProof="0"/>
        </a:p>
      </dgm:t>
    </dgm:pt>
    <dgm:pt modelId="{A845B2BC-90E0-0647-8806-A8F06BC2FDDA}" type="sibTrans" cxnId="{4C5F0667-ACB8-354A-BDAF-6599C44544E2}">
      <dgm:prSet/>
      <dgm:spPr>
        <a:solidFill>
          <a:srgbClr val="007DFF"/>
        </a:solidFill>
        <a:ln>
          <a:solidFill>
            <a:srgbClr val="2A358C"/>
          </a:solidFill>
        </a:ln>
      </dgm:spPr>
      <dgm:t>
        <a:bodyPr/>
        <a:lstStyle/>
        <a:p>
          <a:endParaRPr lang="fr-FR" noProof="0"/>
        </a:p>
      </dgm:t>
    </dgm:pt>
    <dgm:pt modelId="{E7A37192-5737-D64F-A68F-BC972EAB89D1}">
      <dgm:prSet custT="1"/>
      <dgm:spPr>
        <a:solidFill>
          <a:srgbClr val="2A358C"/>
        </a:solidFill>
        <a:ln>
          <a:solidFill>
            <a:srgbClr val="007DFF"/>
          </a:solidFill>
        </a:ln>
      </dgm:spPr>
      <dgm:t>
        <a:bodyPr/>
        <a:lstStyle/>
        <a:p>
          <a:r>
            <a:rPr lang="fr-FR" sz="1700" noProof="0" dirty="0" smtClean="0"/>
            <a:t>Recruter et former l’équipe d’évaluation</a:t>
          </a:r>
          <a:endParaRPr lang="fr-FR" sz="1700" noProof="0" dirty="0"/>
        </a:p>
      </dgm:t>
    </dgm:pt>
    <dgm:pt modelId="{49ED3005-761C-994A-83D0-603E22067537}" type="parTrans" cxnId="{74621349-6BE4-F84C-BDB2-A52E932C5886}">
      <dgm:prSet/>
      <dgm:spPr/>
      <dgm:t>
        <a:bodyPr/>
        <a:lstStyle/>
        <a:p>
          <a:endParaRPr lang="fr-FR" noProof="0"/>
        </a:p>
      </dgm:t>
    </dgm:pt>
    <dgm:pt modelId="{8D0137E6-3A77-A54F-A13C-B7F87D4D31AC}" type="sibTrans" cxnId="{74621349-6BE4-F84C-BDB2-A52E932C5886}">
      <dgm:prSet/>
      <dgm:spPr>
        <a:solidFill>
          <a:srgbClr val="007DFF"/>
        </a:solidFill>
        <a:ln>
          <a:solidFill>
            <a:srgbClr val="2A358C"/>
          </a:solidFill>
        </a:ln>
      </dgm:spPr>
      <dgm:t>
        <a:bodyPr/>
        <a:lstStyle/>
        <a:p>
          <a:endParaRPr lang="fr-FR" noProof="0"/>
        </a:p>
      </dgm:t>
    </dgm:pt>
    <dgm:pt modelId="{D4244714-BA5C-A149-AFC8-137EEB992D37}">
      <dgm:prSet custT="1"/>
      <dgm:spPr>
        <a:solidFill>
          <a:srgbClr val="2A358C"/>
        </a:solidFill>
        <a:ln>
          <a:solidFill>
            <a:srgbClr val="007DFF"/>
          </a:solidFill>
        </a:ln>
      </dgm:spPr>
      <dgm:t>
        <a:bodyPr/>
        <a:lstStyle/>
        <a:p>
          <a:r>
            <a:rPr lang="fr-FR" sz="1700" noProof="0" dirty="0" smtClean="0"/>
            <a:t>Adapter au contexte « ce qu’on doit savoir » et les outils</a:t>
          </a:r>
          <a:endParaRPr lang="fr-FR" sz="1700" noProof="0" dirty="0"/>
        </a:p>
      </dgm:t>
    </dgm:pt>
    <dgm:pt modelId="{8A0F2A5D-2355-824F-ACF6-DC925ACCECE6}" type="parTrans" cxnId="{71BF88AC-8638-CE40-B2CC-F88C20E11C43}">
      <dgm:prSet/>
      <dgm:spPr/>
      <dgm:t>
        <a:bodyPr/>
        <a:lstStyle/>
        <a:p>
          <a:endParaRPr lang="fr-FR" noProof="0"/>
        </a:p>
      </dgm:t>
    </dgm:pt>
    <dgm:pt modelId="{20FB4C6A-4C8B-7740-A361-6057DF5FC3A5}" type="sibTrans" cxnId="{71BF88AC-8638-CE40-B2CC-F88C20E11C43}">
      <dgm:prSet/>
      <dgm:spPr>
        <a:solidFill>
          <a:srgbClr val="007DFF"/>
        </a:solidFill>
        <a:ln>
          <a:solidFill>
            <a:srgbClr val="2A358C"/>
          </a:solidFill>
        </a:ln>
      </dgm:spPr>
      <dgm:t>
        <a:bodyPr/>
        <a:lstStyle/>
        <a:p>
          <a:endParaRPr lang="fr-FR" noProof="0"/>
        </a:p>
      </dgm:t>
    </dgm:pt>
    <dgm:pt modelId="{9EE5E014-A0AF-BF42-9958-44F648C82751}">
      <dgm:prSet custT="1"/>
      <dgm:spPr>
        <a:solidFill>
          <a:srgbClr val="2A358C"/>
        </a:solidFill>
        <a:ln>
          <a:solidFill>
            <a:srgbClr val="007DFF"/>
          </a:solidFill>
        </a:ln>
      </dgm:spPr>
      <dgm:t>
        <a:bodyPr/>
        <a:lstStyle/>
        <a:p>
          <a:r>
            <a:rPr lang="fr-FR" sz="1800" noProof="0" dirty="0" smtClean="0"/>
            <a:t>Récolter les données</a:t>
          </a:r>
          <a:endParaRPr lang="fr-FR" sz="1800" noProof="0" dirty="0"/>
        </a:p>
      </dgm:t>
    </dgm:pt>
    <dgm:pt modelId="{B53111E2-DEA5-7C41-9764-FB1C6C2837AE}" type="parTrans" cxnId="{082D870B-721C-D946-8428-388A3E4224F6}">
      <dgm:prSet/>
      <dgm:spPr/>
      <dgm:t>
        <a:bodyPr/>
        <a:lstStyle/>
        <a:p>
          <a:endParaRPr lang="fr-FR" noProof="0"/>
        </a:p>
      </dgm:t>
    </dgm:pt>
    <dgm:pt modelId="{9C3C24A6-D77F-4949-9BA8-BC92AE0433FB}" type="sibTrans" cxnId="{082D870B-721C-D946-8428-388A3E4224F6}">
      <dgm:prSet/>
      <dgm:spPr>
        <a:solidFill>
          <a:srgbClr val="2D6AFF"/>
        </a:solidFill>
        <a:ln>
          <a:solidFill>
            <a:schemeClr val="tx1"/>
          </a:solidFill>
        </a:ln>
      </dgm:spPr>
      <dgm:t>
        <a:bodyPr/>
        <a:lstStyle/>
        <a:p>
          <a:endParaRPr lang="fr-FR" noProof="0"/>
        </a:p>
      </dgm:t>
    </dgm:pt>
    <dgm:pt modelId="{7C1DD96C-CC45-4B91-9C31-CC1B2E59C4E7}">
      <dgm:prSet custT="1"/>
      <dgm:spPr>
        <a:solidFill>
          <a:srgbClr val="2A358C"/>
        </a:solidFill>
      </dgm:spPr>
      <dgm:t>
        <a:bodyPr/>
        <a:lstStyle/>
        <a:p>
          <a:r>
            <a:rPr lang="fr-FR" sz="1800" noProof="0" dirty="0" smtClean="0"/>
            <a:t>Analyser et interpréter les données et écrire le rapport</a:t>
          </a:r>
          <a:endParaRPr lang="fr-FR" sz="1800" noProof="0" dirty="0"/>
        </a:p>
      </dgm:t>
    </dgm:pt>
    <dgm:pt modelId="{BD065BB9-CAF8-46D9-B321-7F06E0EA7D48}" type="parTrans" cxnId="{2DB661FD-619C-4142-98A4-77293D75F12B}">
      <dgm:prSet/>
      <dgm:spPr/>
      <dgm:t>
        <a:bodyPr/>
        <a:lstStyle/>
        <a:p>
          <a:endParaRPr lang="fr-FR" noProof="0"/>
        </a:p>
      </dgm:t>
    </dgm:pt>
    <dgm:pt modelId="{0BCCAD22-B0D9-45F4-A786-6ABEBF21FAA8}" type="sibTrans" cxnId="{2DB661FD-619C-4142-98A4-77293D75F12B}">
      <dgm:prSet/>
      <dgm:spPr/>
      <dgm:t>
        <a:bodyPr/>
        <a:lstStyle/>
        <a:p>
          <a:endParaRPr lang="fr-FR" noProof="0"/>
        </a:p>
      </dgm:t>
    </dgm:pt>
    <dgm:pt modelId="{F14CD9C8-F619-6046-A7A0-AED7A18639CD}" type="pres">
      <dgm:prSet presAssocID="{38360183-E159-E340-AB21-DB577D3F522A}" presName="diagram" presStyleCnt="0">
        <dgm:presLayoutVars>
          <dgm:dir/>
          <dgm:resizeHandles/>
        </dgm:presLayoutVars>
      </dgm:prSet>
      <dgm:spPr/>
      <dgm:t>
        <a:bodyPr/>
        <a:lstStyle/>
        <a:p>
          <a:endParaRPr lang="en-US"/>
        </a:p>
      </dgm:t>
    </dgm:pt>
    <dgm:pt modelId="{873B02D6-188C-0742-A0F2-9B2166430D48}" type="pres">
      <dgm:prSet presAssocID="{786ADC68-A6A6-1E45-9769-8C5C4933AA49}" presName="firstNode" presStyleLbl="node1" presStyleIdx="0" presStyleCnt="6" custScaleX="273009" custScaleY="181400" custLinFactNeighborX="-49456" custLinFactNeighborY="-84746">
        <dgm:presLayoutVars>
          <dgm:bulletEnabled val="1"/>
        </dgm:presLayoutVars>
      </dgm:prSet>
      <dgm:spPr/>
      <dgm:t>
        <a:bodyPr/>
        <a:lstStyle/>
        <a:p>
          <a:endParaRPr lang="en-US"/>
        </a:p>
      </dgm:t>
    </dgm:pt>
    <dgm:pt modelId="{EB5AD839-E882-E14A-AF59-69BFA3B6BF26}" type="pres">
      <dgm:prSet presAssocID="{26B01E35-3229-3649-9B45-72CC31D54256}" presName="sibTrans" presStyleLbl="sibTrans2D1" presStyleIdx="0" presStyleCnt="5" custScaleX="279778" custScaleY="86974"/>
      <dgm:spPr/>
      <dgm:t>
        <a:bodyPr/>
        <a:lstStyle/>
        <a:p>
          <a:endParaRPr lang="en-US"/>
        </a:p>
      </dgm:t>
    </dgm:pt>
    <dgm:pt modelId="{68182809-8FBD-A34A-8A43-D29945D2007B}" type="pres">
      <dgm:prSet presAssocID="{74707C60-6F74-BC49-945C-4996A8583A1A}" presName="middleNode" presStyleCnt="0"/>
      <dgm:spPr/>
    </dgm:pt>
    <dgm:pt modelId="{252A69CA-F7FA-C744-9523-9B4B88D21D86}" type="pres">
      <dgm:prSet presAssocID="{74707C60-6F74-BC49-945C-4996A8583A1A}" presName="padding" presStyleLbl="node1" presStyleIdx="0" presStyleCnt="6"/>
      <dgm:spPr/>
    </dgm:pt>
    <dgm:pt modelId="{8D15C98F-6F84-9940-AA22-3F213671C608}" type="pres">
      <dgm:prSet presAssocID="{74707C60-6F74-BC49-945C-4996A8583A1A}" presName="shape" presStyleLbl="node1" presStyleIdx="1" presStyleCnt="6" custScaleX="269600" custScaleY="234278" custLinFactX="-49330" custLinFactNeighborX="-100000" custLinFactNeighborY="64">
        <dgm:presLayoutVars>
          <dgm:bulletEnabled val="1"/>
        </dgm:presLayoutVars>
      </dgm:prSet>
      <dgm:spPr/>
      <dgm:t>
        <a:bodyPr/>
        <a:lstStyle/>
        <a:p>
          <a:endParaRPr lang="en-US"/>
        </a:p>
      </dgm:t>
    </dgm:pt>
    <dgm:pt modelId="{2159DFA3-370A-8A44-BC53-19ED2D1BA4BB}" type="pres">
      <dgm:prSet presAssocID="{A845B2BC-90E0-0647-8806-A8F06BC2FDDA}" presName="sibTrans" presStyleLbl="sibTrans2D1" presStyleIdx="1" presStyleCnt="5" custScaleX="169278" custScaleY="56747"/>
      <dgm:spPr/>
      <dgm:t>
        <a:bodyPr/>
        <a:lstStyle/>
        <a:p>
          <a:endParaRPr lang="en-US"/>
        </a:p>
      </dgm:t>
    </dgm:pt>
    <dgm:pt modelId="{07EBFA47-B93A-DA44-AA33-623ABF7C3007}" type="pres">
      <dgm:prSet presAssocID="{D4244714-BA5C-A149-AFC8-137EEB992D37}" presName="middleNode" presStyleCnt="0"/>
      <dgm:spPr/>
    </dgm:pt>
    <dgm:pt modelId="{8130A662-7022-2847-8FD4-A284F748C587}" type="pres">
      <dgm:prSet presAssocID="{D4244714-BA5C-A149-AFC8-137EEB992D37}" presName="padding" presStyleLbl="node1" presStyleIdx="1" presStyleCnt="6"/>
      <dgm:spPr/>
    </dgm:pt>
    <dgm:pt modelId="{3E173DBB-D70D-ED4A-AD5F-A873D0B0D67B}" type="pres">
      <dgm:prSet presAssocID="{D4244714-BA5C-A149-AFC8-137EEB992D37}" presName="shape" presStyleLbl="node1" presStyleIdx="2" presStyleCnt="6" custScaleX="285948" custScaleY="197158" custLinFactNeighborX="-90553" custLinFactNeighborY="-12923">
        <dgm:presLayoutVars>
          <dgm:bulletEnabled val="1"/>
        </dgm:presLayoutVars>
      </dgm:prSet>
      <dgm:spPr/>
      <dgm:t>
        <a:bodyPr/>
        <a:lstStyle/>
        <a:p>
          <a:endParaRPr lang="en-US"/>
        </a:p>
      </dgm:t>
    </dgm:pt>
    <dgm:pt modelId="{7B50441E-BCD8-0343-840C-E80F92732113}" type="pres">
      <dgm:prSet presAssocID="{20FB4C6A-4C8B-7740-A361-6057DF5FC3A5}" presName="sibTrans" presStyleLbl="sibTrans2D1" presStyleIdx="2" presStyleCnt="5" custScaleX="186022" custScaleY="65012"/>
      <dgm:spPr/>
      <dgm:t>
        <a:bodyPr/>
        <a:lstStyle/>
        <a:p>
          <a:endParaRPr lang="en-US"/>
        </a:p>
      </dgm:t>
    </dgm:pt>
    <dgm:pt modelId="{B23C6223-E473-1F49-ACE2-AE39ACCDFD73}" type="pres">
      <dgm:prSet presAssocID="{E7A37192-5737-D64F-A68F-BC972EAB89D1}" presName="middleNode" presStyleCnt="0"/>
      <dgm:spPr/>
    </dgm:pt>
    <dgm:pt modelId="{F8A7B430-2E16-484B-B414-E9C7715E289B}" type="pres">
      <dgm:prSet presAssocID="{E7A37192-5737-D64F-A68F-BC972EAB89D1}" presName="padding" presStyleLbl="node1" presStyleIdx="2" presStyleCnt="6"/>
      <dgm:spPr/>
    </dgm:pt>
    <dgm:pt modelId="{AEEAD500-5CB7-874B-9357-24BD8A4AAF52}" type="pres">
      <dgm:prSet presAssocID="{E7A37192-5737-D64F-A68F-BC972EAB89D1}" presName="shape" presStyleLbl="node1" presStyleIdx="3" presStyleCnt="6" custScaleX="259698" custScaleY="215110" custLinFactNeighborX="-59835" custLinFactNeighborY="-74165">
        <dgm:presLayoutVars>
          <dgm:bulletEnabled val="1"/>
        </dgm:presLayoutVars>
      </dgm:prSet>
      <dgm:spPr/>
      <dgm:t>
        <a:bodyPr/>
        <a:lstStyle/>
        <a:p>
          <a:endParaRPr lang="en-US"/>
        </a:p>
      </dgm:t>
    </dgm:pt>
    <dgm:pt modelId="{856A9144-4228-D74B-BC40-858D83A23B0A}" type="pres">
      <dgm:prSet presAssocID="{8D0137E6-3A77-A54F-A13C-B7F87D4D31AC}" presName="sibTrans" presStyleLbl="sibTrans2D1" presStyleIdx="3" presStyleCnt="5" custScaleX="135570" custScaleY="40635"/>
      <dgm:spPr/>
      <dgm:t>
        <a:bodyPr/>
        <a:lstStyle/>
        <a:p>
          <a:endParaRPr lang="en-US"/>
        </a:p>
      </dgm:t>
    </dgm:pt>
    <dgm:pt modelId="{FC74561B-217E-4BCF-8756-D578DF34C153}" type="pres">
      <dgm:prSet presAssocID="{9EE5E014-A0AF-BF42-9958-44F648C82751}" presName="middleNode" presStyleCnt="0"/>
      <dgm:spPr/>
    </dgm:pt>
    <dgm:pt modelId="{E11718AD-BD88-4194-8DD6-AB45704BCD4C}" type="pres">
      <dgm:prSet presAssocID="{9EE5E014-A0AF-BF42-9958-44F648C82751}" presName="padding" presStyleLbl="node1" presStyleIdx="3" presStyleCnt="6"/>
      <dgm:spPr/>
    </dgm:pt>
    <dgm:pt modelId="{A44CBD03-519D-45BB-9EC3-D57CFD2C4A4B}" type="pres">
      <dgm:prSet presAssocID="{9EE5E014-A0AF-BF42-9958-44F648C82751}" presName="shape" presStyleLbl="node1" presStyleIdx="4" presStyleCnt="6" custScaleX="220637" custScaleY="167471" custLinFactX="100000" custLinFactNeighborX="171382" custLinFactNeighborY="47132">
        <dgm:presLayoutVars>
          <dgm:bulletEnabled val="1"/>
        </dgm:presLayoutVars>
      </dgm:prSet>
      <dgm:spPr/>
      <dgm:t>
        <a:bodyPr/>
        <a:lstStyle/>
        <a:p>
          <a:endParaRPr lang="en-US"/>
        </a:p>
      </dgm:t>
    </dgm:pt>
    <dgm:pt modelId="{5B7EFDF5-789B-4FAD-9B1E-3F3207B3A60F}" type="pres">
      <dgm:prSet presAssocID="{9C3C24A6-D77F-4949-9BA8-BC92AE0433FB}" presName="sibTrans" presStyleLbl="sibTrans2D1" presStyleIdx="4" presStyleCnt="5" custScaleX="180800" custScaleY="55187"/>
      <dgm:spPr/>
      <dgm:t>
        <a:bodyPr/>
        <a:lstStyle/>
        <a:p>
          <a:endParaRPr lang="en-US"/>
        </a:p>
      </dgm:t>
    </dgm:pt>
    <dgm:pt modelId="{777DB4F2-1202-41A0-B5C4-DF385CABFAD4}" type="pres">
      <dgm:prSet presAssocID="{7C1DD96C-CC45-4B91-9C31-CC1B2E59C4E7}" presName="lastNode" presStyleLbl="node1" presStyleIdx="5" presStyleCnt="6" custScaleX="231987" custScaleY="148331" custLinFactY="100000" custLinFactNeighborX="582" custLinFactNeighborY="143453">
        <dgm:presLayoutVars>
          <dgm:bulletEnabled val="1"/>
        </dgm:presLayoutVars>
      </dgm:prSet>
      <dgm:spPr/>
      <dgm:t>
        <a:bodyPr/>
        <a:lstStyle/>
        <a:p>
          <a:endParaRPr lang="en-US"/>
        </a:p>
      </dgm:t>
    </dgm:pt>
  </dgm:ptLst>
  <dgm:cxnLst>
    <dgm:cxn modelId="{B0DB2C12-E74F-4377-B9D8-C8ABA4FA3701}" type="presOf" srcId="{A845B2BC-90E0-0647-8806-A8F06BC2FDDA}" destId="{2159DFA3-370A-8A44-BC53-19ED2D1BA4BB}" srcOrd="0" destOrd="0" presId="urn:microsoft.com/office/officeart/2005/8/layout/bProcess2"/>
    <dgm:cxn modelId="{69B4C759-684B-4DED-BE4B-B34A4242B22D}" type="presOf" srcId="{8D0137E6-3A77-A54F-A13C-B7F87D4D31AC}" destId="{856A9144-4228-D74B-BC40-858D83A23B0A}" srcOrd="0" destOrd="0" presId="urn:microsoft.com/office/officeart/2005/8/layout/bProcess2"/>
    <dgm:cxn modelId="{EFD59D33-78AC-481C-8562-635EFF89E7D8}" type="presOf" srcId="{9EE5E014-A0AF-BF42-9958-44F648C82751}" destId="{A44CBD03-519D-45BB-9EC3-D57CFD2C4A4B}" srcOrd="0" destOrd="0" presId="urn:microsoft.com/office/officeart/2005/8/layout/bProcess2"/>
    <dgm:cxn modelId="{74621349-6BE4-F84C-BDB2-A52E932C5886}" srcId="{38360183-E159-E340-AB21-DB577D3F522A}" destId="{E7A37192-5737-D64F-A68F-BC972EAB89D1}" srcOrd="3" destOrd="0" parTransId="{49ED3005-761C-994A-83D0-603E22067537}" sibTransId="{8D0137E6-3A77-A54F-A13C-B7F87D4D31AC}"/>
    <dgm:cxn modelId="{B51ECA9E-B4EE-4386-ABDE-A558E51A58AB}" type="presOf" srcId="{E7A37192-5737-D64F-A68F-BC972EAB89D1}" destId="{AEEAD500-5CB7-874B-9357-24BD8A4AAF52}" srcOrd="0" destOrd="0" presId="urn:microsoft.com/office/officeart/2005/8/layout/bProcess2"/>
    <dgm:cxn modelId="{71BF88AC-8638-CE40-B2CC-F88C20E11C43}" srcId="{38360183-E159-E340-AB21-DB577D3F522A}" destId="{D4244714-BA5C-A149-AFC8-137EEB992D37}" srcOrd="2" destOrd="0" parTransId="{8A0F2A5D-2355-824F-ACF6-DC925ACCECE6}" sibTransId="{20FB4C6A-4C8B-7740-A361-6057DF5FC3A5}"/>
    <dgm:cxn modelId="{BEE3B834-A89E-4AB2-BFB3-AB1865340057}" type="presOf" srcId="{7C1DD96C-CC45-4B91-9C31-CC1B2E59C4E7}" destId="{777DB4F2-1202-41A0-B5C4-DF385CABFAD4}" srcOrd="0" destOrd="0" presId="urn:microsoft.com/office/officeart/2005/8/layout/bProcess2"/>
    <dgm:cxn modelId="{34CDFCFB-06D2-924C-B3E8-955A680ED176}" srcId="{38360183-E159-E340-AB21-DB577D3F522A}" destId="{786ADC68-A6A6-1E45-9769-8C5C4933AA49}" srcOrd="0" destOrd="0" parTransId="{11D1B91C-E9AA-E140-A9E6-E0F6D7E642D9}" sibTransId="{26B01E35-3229-3649-9B45-72CC31D54256}"/>
    <dgm:cxn modelId="{167C2E8D-E35E-4268-9E11-3526BEF82549}" type="presOf" srcId="{786ADC68-A6A6-1E45-9769-8C5C4933AA49}" destId="{873B02D6-188C-0742-A0F2-9B2166430D48}" srcOrd="0" destOrd="0" presId="urn:microsoft.com/office/officeart/2005/8/layout/bProcess2"/>
    <dgm:cxn modelId="{A8998F0B-E3C3-460D-9E6D-CB9881087575}" type="presOf" srcId="{74707C60-6F74-BC49-945C-4996A8583A1A}" destId="{8D15C98F-6F84-9940-AA22-3F213671C608}" srcOrd="0" destOrd="0" presId="urn:microsoft.com/office/officeart/2005/8/layout/bProcess2"/>
    <dgm:cxn modelId="{082D870B-721C-D946-8428-388A3E4224F6}" srcId="{38360183-E159-E340-AB21-DB577D3F522A}" destId="{9EE5E014-A0AF-BF42-9958-44F648C82751}" srcOrd="4" destOrd="0" parTransId="{B53111E2-DEA5-7C41-9764-FB1C6C2837AE}" sibTransId="{9C3C24A6-D77F-4949-9BA8-BC92AE0433FB}"/>
    <dgm:cxn modelId="{5FB2745F-3FBD-4AA7-937C-6588BE8EDDA1}" type="presOf" srcId="{38360183-E159-E340-AB21-DB577D3F522A}" destId="{F14CD9C8-F619-6046-A7A0-AED7A18639CD}" srcOrd="0" destOrd="0" presId="urn:microsoft.com/office/officeart/2005/8/layout/bProcess2"/>
    <dgm:cxn modelId="{D160421F-B2B1-45D0-895F-59ABD7FC9DC4}" type="presOf" srcId="{20FB4C6A-4C8B-7740-A361-6057DF5FC3A5}" destId="{7B50441E-BCD8-0343-840C-E80F92732113}" srcOrd="0" destOrd="0" presId="urn:microsoft.com/office/officeart/2005/8/layout/bProcess2"/>
    <dgm:cxn modelId="{A9649E60-E209-4299-B753-379334F909D2}" type="presOf" srcId="{9C3C24A6-D77F-4949-9BA8-BC92AE0433FB}" destId="{5B7EFDF5-789B-4FAD-9B1E-3F3207B3A60F}" srcOrd="0" destOrd="0" presId="urn:microsoft.com/office/officeart/2005/8/layout/bProcess2"/>
    <dgm:cxn modelId="{4C5F0667-ACB8-354A-BDAF-6599C44544E2}" srcId="{38360183-E159-E340-AB21-DB577D3F522A}" destId="{74707C60-6F74-BC49-945C-4996A8583A1A}" srcOrd="1" destOrd="0" parTransId="{45DE654E-590B-504A-BFD7-4E9846C133E2}" sibTransId="{A845B2BC-90E0-0647-8806-A8F06BC2FDDA}"/>
    <dgm:cxn modelId="{F0742D7C-EE4C-4401-99C7-6A1AF6734C89}" type="presOf" srcId="{D4244714-BA5C-A149-AFC8-137EEB992D37}" destId="{3E173DBB-D70D-ED4A-AD5F-A873D0B0D67B}" srcOrd="0" destOrd="0" presId="urn:microsoft.com/office/officeart/2005/8/layout/bProcess2"/>
    <dgm:cxn modelId="{2DB661FD-619C-4142-98A4-77293D75F12B}" srcId="{38360183-E159-E340-AB21-DB577D3F522A}" destId="{7C1DD96C-CC45-4B91-9C31-CC1B2E59C4E7}" srcOrd="5" destOrd="0" parTransId="{BD065BB9-CAF8-46D9-B321-7F06E0EA7D48}" sibTransId="{0BCCAD22-B0D9-45F4-A786-6ABEBF21FAA8}"/>
    <dgm:cxn modelId="{A687F0C0-6DF5-4AF8-819E-876FA5F57193}" type="presOf" srcId="{26B01E35-3229-3649-9B45-72CC31D54256}" destId="{EB5AD839-E882-E14A-AF59-69BFA3B6BF26}" srcOrd="0" destOrd="0" presId="urn:microsoft.com/office/officeart/2005/8/layout/bProcess2"/>
    <dgm:cxn modelId="{76B74EBE-537E-4133-BE59-CEFD65290D7D}" type="presParOf" srcId="{F14CD9C8-F619-6046-A7A0-AED7A18639CD}" destId="{873B02D6-188C-0742-A0F2-9B2166430D48}" srcOrd="0" destOrd="0" presId="urn:microsoft.com/office/officeart/2005/8/layout/bProcess2"/>
    <dgm:cxn modelId="{BF7269F2-FDEE-4DED-B571-0390A6BF84B8}" type="presParOf" srcId="{F14CD9C8-F619-6046-A7A0-AED7A18639CD}" destId="{EB5AD839-E882-E14A-AF59-69BFA3B6BF26}" srcOrd="1" destOrd="0" presId="urn:microsoft.com/office/officeart/2005/8/layout/bProcess2"/>
    <dgm:cxn modelId="{3FAC3418-F683-4EDF-8699-A7D2465A15AB}" type="presParOf" srcId="{F14CD9C8-F619-6046-A7A0-AED7A18639CD}" destId="{68182809-8FBD-A34A-8A43-D29945D2007B}" srcOrd="2" destOrd="0" presId="urn:microsoft.com/office/officeart/2005/8/layout/bProcess2"/>
    <dgm:cxn modelId="{028F1AAE-AFB2-4C3C-8ABE-42B3659ECE1B}" type="presParOf" srcId="{68182809-8FBD-A34A-8A43-D29945D2007B}" destId="{252A69CA-F7FA-C744-9523-9B4B88D21D86}" srcOrd="0" destOrd="0" presId="urn:microsoft.com/office/officeart/2005/8/layout/bProcess2"/>
    <dgm:cxn modelId="{796561EA-7FCD-4763-8112-BAF68C60EF42}" type="presParOf" srcId="{68182809-8FBD-A34A-8A43-D29945D2007B}" destId="{8D15C98F-6F84-9940-AA22-3F213671C608}" srcOrd="1" destOrd="0" presId="urn:microsoft.com/office/officeart/2005/8/layout/bProcess2"/>
    <dgm:cxn modelId="{6A7EFA2B-2A8E-45A0-9B13-639B148CCBC7}" type="presParOf" srcId="{F14CD9C8-F619-6046-A7A0-AED7A18639CD}" destId="{2159DFA3-370A-8A44-BC53-19ED2D1BA4BB}" srcOrd="3" destOrd="0" presId="urn:microsoft.com/office/officeart/2005/8/layout/bProcess2"/>
    <dgm:cxn modelId="{0618185B-92DA-416F-AC6F-5A978C1E58B7}" type="presParOf" srcId="{F14CD9C8-F619-6046-A7A0-AED7A18639CD}" destId="{07EBFA47-B93A-DA44-AA33-623ABF7C3007}" srcOrd="4" destOrd="0" presId="urn:microsoft.com/office/officeart/2005/8/layout/bProcess2"/>
    <dgm:cxn modelId="{9F4F6314-111C-4B25-8C77-4E73A85E4C0E}" type="presParOf" srcId="{07EBFA47-B93A-DA44-AA33-623ABF7C3007}" destId="{8130A662-7022-2847-8FD4-A284F748C587}" srcOrd="0" destOrd="0" presId="urn:microsoft.com/office/officeart/2005/8/layout/bProcess2"/>
    <dgm:cxn modelId="{40A3395E-C1F8-4D2B-B032-5B14D7B436FC}" type="presParOf" srcId="{07EBFA47-B93A-DA44-AA33-623ABF7C3007}" destId="{3E173DBB-D70D-ED4A-AD5F-A873D0B0D67B}" srcOrd="1" destOrd="0" presId="urn:microsoft.com/office/officeart/2005/8/layout/bProcess2"/>
    <dgm:cxn modelId="{7F7BBE9F-DE94-423A-B346-6FDFCFBAD986}" type="presParOf" srcId="{F14CD9C8-F619-6046-A7A0-AED7A18639CD}" destId="{7B50441E-BCD8-0343-840C-E80F92732113}" srcOrd="5" destOrd="0" presId="urn:microsoft.com/office/officeart/2005/8/layout/bProcess2"/>
    <dgm:cxn modelId="{7EBE7FFF-37EA-4B47-A181-2BA0C3F87DD8}" type="presParOf" srcId="{F14CD9C8-F619-6046-A7A0-AED7A18639CD}" destId="{B23C6223-E473-1F49-ACE2-AE39ACCDFD73}" srcOrd="6" destOrd="0" presId="urn:microsoft.com/office/officeart/2005/8/layout/bProcess2"/>
    <dgm:cxn modelId="{32C8256C-9D4E-4535-B4C3-3BBFF6BAC492}" type="presParOf" srcId="{B23C6223-E473-1F49-ACE2-AE39ACCDFD73}" destId="{F8A7B430-2E16-484B-B414-E9C7715E289B}" srcOrd="0" destOrd="0" presId="urn:microsoft.com/office/officeart/2005/8/layout/bProcess2"/>
    <dgm:cxn modelId="{B5268C6C-B473-4761-9348-29F3A094B586}" type="presParOf" srcId="{B23C6223-E473-1F49-ACE2-AE39ACCDFD73}" destId="{AEEAD500-5CB7-874B-9357-24BD8A4AAF52}" srcOrd="1" destOrd="0" presId="urn:microsoft.com/office/officeart/2005/8/layout/bProcess2"/>
    <dgm:cxn modelId="{32B36730-6058-48DC-8F20-761578603AAD}" type="presParOf" srcId="{F14CD9C8-F619-6046-A7A0-AED7A18639CD}" destId="{856A9144-4228-D74B-BC40-858D83A23B0A}" srcOrd="7" destOrd="0" presId="urn:microsoft.com/office/officeart/2005/8/layout/bProcess2"/>
    <dgm:cxn modelId="{58C71712-5524-4DAE-A3DE-90A9D12598E4}" type="presParOf" srcId="{F14CD9C8-F619-6046-A7A0-AED7A18639CD}" destId="{FC74561B-217E-4BCF-8756-D578DF34C153}" srcOrd="8" destOrd="0" presId="urn:microsoft.com/office/officeart/2005/8/layout/bProcess2"/>
    <dgm:cxn modelId="{7E398AF7-4779-4775-A2F3-6985AB82BA96}" type="presParOf" srcId="{FC74561B-217E-4BCF-8756-D578DF34C153}" destId="{E11718AD-BD88-4194-8DD6-AB45704BCD4C}" srcOrd="0" destOrd="0" presId="urn:microsoft.com/office/officeart/2005/8/layout/bProcess2"/>
    <dgm:cxn modelId="{334BC3D9-6ED6-4E76-8887-E5A25DF18357}" type="presParOf" srcId="{FC74561B-217E-4BCF-8756-D578DF34C153}" destId="{A44CBD03-519D-45BB-9EC3-D57CFD2C4A4B}" srcOrd="1" destOrd="0" presId="urn:microsoft.com/office/officeart/2005/8/layout/bProcess2"/>
    <dgm:cxn modelId="{13F13648-8C83-4B7D-AD68-C51E6FAA9E69}" type="presParOf" srcId="{F14CD9C8-F619-6046-A7A0-AED7A18639CD}" destId="{5B7EFDF5-789B-4FAD-9B1E-3F3207B3A60F}" srcOrd="9" destOrd="0" presId="urn:microsoft.com/office/officeart/2005/8/layout/bProcess2"/>
    <dgm:cxn modelId="{B7E6BCE5-C102-4375-A247-87666630C17C}" type="presParOf" srcId="{F14CD9C8-F619-6046-A7A0-AED7A18639CD}" destId="{777DB4F2-1202-41A0-B5C4-DF385CABFAD4}" srcOrd="10" destOrd="0" presId="urn:microsoft.com/office/officeart/2005/8/layout/b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3B02D6-188C-0742-A0F2-9B2166430D48}">
      <dsp:nvSpPr>
        <dsp:cNvPr id="0" name=""/>
        <dsp:cNvSpPr/>
      </dsp:nvSpPr>
      <dsp:spPr>
        <a:xfrm>
          <a:off x="0" y="55974"/>
          <a:ext cx="2845519" cy="1890696"/>
        </a:xfrm>
        <a:prstGeom prst="ellipse">
          <a:avLst/>
        </a:prstGeom>
        <a:solidFill>
          <a:srgbClr val="2A358C"/>
        </a:solidFill>
        <a:ln>
          <a:solidFill>
            <a:srgbClr val="007DFF"/>
          </a:solid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fr-FR" sz="1800" b="1" kern="1200" noProof="0" dirty="0" smtClean="0"/>
            <a:t>Établir un groupe de travail </a:t>
          </a:r>
          <a:r>
            <a:rPr lang="fr-FR" sz="1800" b="1" kern="1200" noProof="0" dirty="0" smtClean="0"/>
            <a:t>ER-PE</a:t>
          </a:r>
          <a:r>
            <a:rPr lang="fr-FR" sz="1800" b="1" kern="1200" noProof="0" dirty="0" smtClean="0"/>
            <a:t>:</a:t>
          </a:r>
        </a:p>
        <a:p>
          <a:pPr lvl="0" algn="l" defTabSz="800100">
            <a:lnSpc>
              <a:spcPct val="90000"/>
            </a:lnSpc>
            <a:spcBef>
              <a:spcPct val="0"/>
            </a:spcBef>
            <a:spcAft>
              <a:spcPct val="35000"/>
            </a:spcAft>
          </a:pPr>
          <a:endParaRPr lang="fr-FR" sz="700" kern="1200" noProof="0" dirty="0" smtClean="0"/>
        </a:p>
        <a:p>
          <a:pPr lvl="0" algn="l" defTabSz="800100">
            <a:lnSpc>
              <a:spcPct val="90000"/>
            </a:lnSpc>
            <a:spcBef>
              <a:spcPct val="0"/>
            </a:spcBef>
            <a:spcAft>
              <a:spcPct val="35000"/>
            </a:spcAft>
          </a:pPr>
          <a:r>
            <a:rPr lang="fr-FR" sz="1600" kern="1200" noProof="0" dirty="0" smtClean="0"/>
            <a:t>- Définir les rôles et responsabilités</a:t>
          </a:r>
          <a:endParaRPr lang="fr-FR" sz="1600" kern="1200" noProof="0" dirty="0"/>
        </a:p>
      </dsp:txBody>
      <dsp:txXfrm>
        <a:off x="416717" y="332860"/>
        <a:ext cx="2012085" cy="1336924"/>
      </dsp:txXfrm>
    </dsp:sp>
    <dsp:sp modelId="{EB5AD839-E882-E14A-AF59-69BFA3B6BF26}">
      <dsp:nvSpPr>
        <dsp:cNvPr id="0" name=""/>
        <dsp:cNvSpPr/>
      </dsp:nvSpPr>
      <dsp:spPr>
        <a:xfrm rot="11350219">
          <a:off x="1008622" y="1992317"/>
          <a:ext cx="317279" cy="1183383"/>
        </a:xfrm>
        <a:prstGeom prst="triangle">
          <a:avLst/>
        </a:prstGeom>
        <a:solidFill>
          <a:srgbClr val="007DFF"/>
        </a:solidFill>
        <a:ln>
          <a:solidFill>
            <a:srgbClr val="2A358C"/>
          </a:solid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8D15C98F-6F84-9940-AA22-3F213671C608}">
      <dsp:nvSpPr>
        <dsp:cNvPr id="0" name=""/>
        <dsp:cNvSpPr/>
      </dsp:nvSpPr>
      <dsp:spPr>
        <a:xfrm>
          <a:off x="0" y="3195205"/>
          <a:ext cx="1874262" cy="1628703"/>
        </a:xfrm>
        <a:prstGeom prst="ellipse">
          <a:avLst/>
        </a:prstGeom>
        <a:solidFill>
          <a:srgbClr val="2A358C"/>
        </a:solidFill>
        <a:ln>
          <a:solidFill>
            <a:srgbClr val="007DFF"/>
          </a:solid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fr-FR" sz="1800" kern="1200" noProof="0" dirty="0" smtClean="0"/>
            <a:t>Développer un plan d’évaluation</a:t>
          </a:r>
          <a:endParaRPr lang="fr-FR" sz="1800" kern="1200" noProof="0" dirty="0"/>
        </a:p>
      </dsp:txBody>
      <dsp:txXfrm>
        <a:off x="274479" y="3433723"/>
        <a:ext cx="1325304" cy="1151667"/>
      </dsp:txXfrm>
    </dsp:sp>
    <dsp:sp modelId="{2159DFA3-370A-8A44-BC53-19ED2D1BA4BB}">
      <dsp:nvSpPr>
        <dsp:cNvPr id="0" name=""/>
        <dsp:cNvSpPr/>
      </dsp:nvSpPr>
      <dsp:spPr>
        <a:xfrm rot="5447565">
          <a:off x="2217235" y="3670702"/>
          <a:ext cx="207012" cy="715998"/>
        </a:xfrm>
        <a:prstGeom prst="triangle">
          <a:avLst/>
        </a:prstGeom>
        <a:solidFill>
          <a:srgbClr val="007DFF"/>
        </a:solidFill>
        <a:ln>
          <a:solidFill>
            <a:srgbClr val="2A358C"/>
          </a:solid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3E173DBB-D70D-ED4A-AD5F-A873D0B0D67B}">
      <dsp:nvSpPr>
        <dsp:cNvPr id="0" name=""/>
        <dsp:cNvSpPr/>
      </dsp:nvSpPr>
      <dsp:spPr>
        <a:xfrm>
          <a:off x="2743199" y="3362978"/>
          <a:ext cx="1987913" cy="1370644"/>
        </a:xfrm>
        <a:prstGeom prst="ellipse">
          <a:avLst/>
        </a:prstGeom>
        <a:solidFill>
          <a:srgbClr val="2A358C"/>
        </a:solidFill>
        <a:ln>
          <a:solidFill>
            <a:srgbClr val="007DFF"/>
          </a:solid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r>
            <a:rPr lang="fr-FR" sz="1700" kern="1200" noProof="0" dirty="0" smtClean="0"/>
            <a:t>Adapter au contexte « ce qu’on doit savoir » et les outils</a:t>
          </a:r>
          <a:endParaRPr lang="fr-FR" sz="1700" kern="1200" noProof="0" dirty="0"/>
        </a:p>
      </dsp:txBody>
      <dsp:txXfrm>
        <a:off x="3034322" y="3563704"/>
        <a:ext cx="1405667" cy="969192"/>
      </dsp:txXfrm>
    </dsp:sp>
    <dsp:sp modelId="{7B50441E-BCD8-0343-840C-E80F92732113}">
      <dsp:nvSpPr>
        <dsp:cNvPr id="0" name=""/>
        <dsp:cNvSpPr/>
      </dsp:nvSpPr>
      <dsp:spPr>
        <a:xfrm rot="329148">
          <a:off x="3723540" y="2561946"/>
          <a:ext cx="237162" cy="786821"/>
        </a:xfrm>
        <a:prstGeom prst="triangle">
          <a:avLst/>
        </a:prstGeom>
        <a:solidFill>
          <a:srgbClr val="007DFF"/>
        </a:solidFill>
        <a:ln>
          <a:solidFill>
            <a:srgbClr val="2A358C"/>
          </a:solid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AEEAD500-5CB7-874B-9357-24BD8A4AAF52}">
      <dsp:nvSpPr>
        <dsp:cNvPr id="0" name=""/>
        <dsp:cNvSpPr/>
      </dsp:nvSpPr>
      <dsp:spPr>
        <a:xfrm>
          <a:off x="3047996" y="1076978"/>
          <a:ext cx="1805423" cy="1495447"/>
        </a:xfrm>
        <a:prstGeom prst="ellipse">
          <a:avLst/>
        </a:prstGeom>
        <a:solidFill>
          <a:srgbClr val="2A358C"/>
        </a:solidFill>
        <a:ln>
          <a:solidFill>
            <a:srgbClr val="007DFF"/>
          </a:solid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r>
            <a:rPr lang="fr-FR" sz="1700" kern="1200" noProof="0" dirty="0" smtClean="0"/>
            <a:t>Recruter et former l’équipe d’évaluation</a:t>
          </a:r>
          <a:endParaRPr lang="fr-FR" sz="1700" kern="1200" noProof="0" dirty="0"/>
        </a:p>
      </dsp:txBody>
      <dsp:txXfrm>
        <a:off x="3312394" y="1295981"/>
        <a:ext cx="1276627" cy="1057441"/>
      </dsp:txXfrm>
    </dsp:sp>
    <dsp:sp modelId="{856A9144-4228-D74B-BC40-858D83A23B0A}">
      <dsp:nvSpPr>
        <dsp:cNvPr id="0" name=""/>
        <dsp:cNvSpPr/>
      </dsp:nvSpPr>
      <dsp:spPr>
        <a:xfrm rot="4182490">
          <a:off x="5106546" y="1083214"/>
          <a:ext cx="148235" cy="573423"/>
        </a:xfrm>
        <a:prstGeom prst="triangle">
          <a:avLst/>
        </a:prstGeom>
        <a:solidFill>
          <a:srgbClr val="007DFF"/>
        </a:solidFill>
        <a:ln>
          <a:solidFill>
            <a:srgbClr val="2A358C"/>
          </a:solid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A44CBD03-519D-45BB-9EC3-D57CFD2C4A4B}">
      <dsp:nvSpPr>
        <dsp:cNvPr id="0" name=""/>
        <dsp:cNvSpPr/>
      </dsp:nvSpPr>
      <dsp:spPr>
        <a:xfrm>
          <a:off x="5486397" y="391177"/>
          <a:ext cx="1533870" cy="1164260"/>
        </a:xfrm>
        <a:prstGeom prst="ellipse">
          <a:avLst/>
        </a:prstGeom>
        <a:solidFill>
          <a:srgbClr val="2A358C"/>
        </a:solidFill>
        <a:ln>
          <a:solidFill>
            <a:srgbClr val="007DFF"/>
          </a:solid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fr-FR" sz="1800" kern="1200" noProof="0" dirty="0" smtClean="0"/>
            <a:t>Récolter les données</a:t>
          </a:r>
          <a:endParaRPr lang="fr-FR" sz="1800" kern="1200" noProof="0" dirty="0"/>
        </a:p>
      </dsp:txBody>
      <dsp:txXfrm>
        <a:off x="5711027" y="561679"/>
        <a:ext cx="1084610" cy="823256"/>
      </dsp:txXfrm>
    </dsp:sp>
    <dsp:sp modelId="{5B7EFDF5-789B-4FAD-9B1E-3F3207B3A60F}">
      <dsp:nvSpPr>
        <dsp:cNvPr id="0" name=""/>
        <dsp:cNvSpPr/>
      </dsp:nvSpPr>
      <dsp:spPr>
        <a:xfrm rot="9638453">
          <a:off x="6544700" y="1706705"/>
          <a:ext cx="201321" cy="764733"/>
        </a:xfrm>
        <a:prstGeom prst="triangle">
          <a:avLst/>
        </a:prstGeom>
        <a:solidFill>
          <a:srgbClr val="2D6AFF"/>
        </a:solidFill>
        <a:ln>
          <a:solidFill>
            <a:schemeClr val="tx1"/>
          </a:solid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777DB4F2-1202-41A0-B5C4-DF385CABFAD4}">
      <dsp:nvSpPr>
        <dsp:cNvPr id="0" name=""/>
        <dsp:cNvSpPr/>
      </dsp:nvSpPr>
      <dsp:spPr>
        <a:xfrm>
          <a:off x="5887844" y="2600979"/>
          <a:ext cx="2417955" cy="1546025"/>
        </a:xfrm>
        <a:prstGeom prst="ellipse">
          <a:avLst/>
        </a:prstGeom>
        <a:solidFill>
          <a:srgbClr val="2A358C"/>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fr-FR" sz="1800" kern="1200" noProof="0" dirty="0" smtClean="0"/>
            <a:t>Analyser et interpréter les données et écrire le rapport</a:t>
          </a:r>
          <a:endParaRPr lang="fr-FR" sz="1800" kern="1200" noProof="0" dirty="0"/>
        </a:p>
      </dsp:txBody>
      <dsp:txXfrm>
        <a:off x="6241945" y="2827389"/>
        <a:ext cx="1709753" cy="1093205"/>
      </dsp:txXfrm>
    </dsp:sp>
  </dsp:spTree>
</dsp:drawing>
</file>

<file path=ppt/diagrams/layout1.xml><?xml version="1.0" encoding="utf-8"?>
<dgm:layoutDef xmlns:dgm="http://schemas.openxmlformats.org/drawingml/2006/diagram" xmlns:a="http://schemas.openxmlformats.org/drawingml/2006/main" uniqueId="urn:microsoft.com/office/officeart/2005/8/layout/bProcess2">
  <dgm:title val=""/>
  <dgm:desc val=""/>
  <dgm:catLst>
    <dgm:cat type="process" pri="24000"/>
  </dgm:catLst>
  <dgm:sampData>
    <dgm:dataModel>
      <dgm:ptLst>
        <dgm:pt modelId="0" type="doc"/>
        <dgm:pt modelId="1">
          <dgm:prSet phldr="1"/>
        </dgm:pt>
        <dgm:pt modelId="2">
          <dgm:prSet phldr="1"/>
        </dgm:pt>
        <dgm:pt modelId="3">
          <dgm:prSet phldr="1"/>
        </dgm:pt>
        <dgm:pt modelId="4">
          <dgm:prSet phldr="1"/>
        </dgm:pt>
        <dgm:pt modelId="5">
          <dgm:prSet phldr="1"/>
        </dgm:pt>
        <dgm:pt modelId="6">
          <dgm:prSet phldr="1"/>
        </dgm:pt>
        <dgm:pt modelId="7">
          <dgm:prSet phldr="1"/>
        </dgm:pt>
        <dgm:pt modelId="8">
          <dgm:prSet phldr="1"/>
        </dgm:pt>
        <dgm:pt modelId="9">
          <dgm:prSet phldr="1"/>
        </dgm:pt>
      </dgm:ptLst>
      <dgm:cxnLst>
        <dgm:cxn modelId="10" srcId="0" destId="1" srcOrd="0" destOrd="0"/>
        <dgm:cxn modelId="11" srcId="0" destId="2" srcOrd="1" destOrd="0"/>
        <dgm:cxn modelId="12" srcId="0" destId="3" srcOrd="2" destOrd="0"/>
        <dgm:cxn modelId="13" srcId="0" destId="4" srcOrd="3" destOrd="0"/>
        <dgm:cxn modelId="14" srcId="0" destId="5" srcOrd="4" destOrd="0"/>
        <dgm:cxn modelId="15" srcId="0" destId="6" srcOrd="5" destOrd="0"/>
        <dgm:cxn modelId="16" srcId="0" destId="7" srcOrd="6" destOrd="0"/>
        <dgm:cxn modelId="17" srcId="0" destId="8" srcOrd="7" destOrd="0"/>
        <dgm:cxn modelId="18" srcId="0" destId="9" srcOrd="8"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dgm:varLst>
    <dgm:choose name="Name0">
      <dgm:if name="Name1" func="var" arg="dir" op="equ" val="norm">
        <dgm:alg type="snake">
          <dgm:param type="grDir" val="tL"/>
          <dgm:param type="flowDir" val="col"/>
          <dgm:param type="contDir" val="revDir"/>
        </dgm:alg>
      </dgm:if>
      <dgm:else name="Name2">
        <dgm:alg type="snake">
          <dgm:param type="grDir" val="tR"/>
          <dgm:param type="flowDir" val="col"/>
          <dgm:param type="contDir" val="revDir"/>
        </dgm:alg>
      </dgm:else>
    </dgm:choose>
    <dgm:shape xmlns:r="http://schemas.openxmlformats.org/officeDocument/2006/relationships" r:blip="">
      <dgm:adjLst/>
    </dgm:shape>
    <dgm:presOf/>
    <dgm:constrLst>
      <dgm:constr type="w" for="ch" forName="firstNode" refType="w"/>
      <dgm:constr type="w" for="ch" forName="lastNode" refType="w" refFor="ch" refForName="firstNode" op="equ"/>
      <dgm:constr type="w" for="ch" forName="middleNode" refType="w" refFor="ch" refForName="firstNode" op="equ"/>
      <dgm:constr type="h" for="ch" ptType="sibTrans" refType="w" refFor="ch" refForName="middleNode" op="equ" fact="0.35"/>
      <dgm:constr type="sp" refType="w" refFor="ch" refForName="middleNode" fact="0.5"/>
      <dgm:constr type="connDist" for="des" ptType="sibTrans" op="equ"/>
      <dgm:constr type="primFontSz" for="ch" forName="firstNode" val="65"/>
      <dgm:constr type="primFontSz" for="ch" forName="lastNode" refType="primFontSz" refFor="ch" refForName="firstNode" op="equ"/>
      <dgm:constr type="primFontSz" for="des" forName="shape" val="65"/>
      <dgm:constr type="primFontSz" for="des" forName="shape" refType="primFontSz" refFor="ch" refForName="firstNode" op="lte"/>
      <dgm:constr type="primFontSz" for="des" forName="shape" refType="primFontSz" refFor="ch" refForName="lastNode" op="lte"/>
    </dgm:constrLst>
    <dgm:ruleLst/>
    <dgm:forEach name="Name3" axis="ch" ptType="node">
      <dgm:choose name="Name4">
        <dgm:if name="Name5" axis="self" ptType="node" func="pos" op="equ" val="1">
          <dgm:layoutNode name="first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if name="Name6" axis="self" ptType="node" func="revPos" op="equ" val="1">
          <dgm:layoutNode name="last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else name="Name7">
          <dgm:layoutNode name="middleNode">
            <dgm:alg type="composite"/>
            <dgm:shape xmlns:r="http://schemas.openxmlformats.org/officeDocument/2006/relationships" r:blip="">
              <dgm:adjLst/>
            </dgm:shape>
            <dgm:presOf/>
            <dgm:constrLst>
              <dgm:constr type="h" refType="w"/>
              <dgm:constr type="w" for="ch" forName="padding" refType="w"/>
              <dgm:constr type="h" for="ch" forName="padding" refType="h"/>
              <dgm:constr type="w" for="ch" forName="shape" refType="w" fact="0.667"/>
              <dgm:constr type="h" for="ch" forName="shape" refType="h" fact="0.667"/>
              <dgm:constr type="ctrX" for="ch" forName="shape" refType="w" fact="0.5"/>
              <dgm:constr type="ctrY" for="ch" forName="shape" refType="h" fact="0.5"/>
            </dgm:constrLst>
            <dgm:ruleLst/>
            <dgm:layoutNode name="padding">
              <dgm:alg type="sp"/>
              <dgm:shape xmlns:r="http://schemas.openxmlformats.org/officeDocument/2006/relationships" type="ellipse" r:blip="" hideGeom="1">
                <dgm:adjLst/>
              </dgm:shape>
              <dgm:presOf/>
              <dgm:constrLst/>
              <dgm:ruleLst/>
            </dgm:layoutNode>
            <dgm:layoutNode name="shap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else>
      </dgm:choose>
      <dgm:forEach name="Name8" axis="followSib" ptType="sibTrans" cnt="1">
        <dgm:layoutNode name="sibTrans">
          <dgm:choose name="Name9">
            <dgm:if name="Name10" func="var" arg="dir" op="equ" val="norm">
              <dgm:choose name="Name11">
                <dgm:if name="Name12" axis="self" ptType="sibTrans" func="pos" op="equ" val="1">
                  <dgm:alg type="conn">
                    <dgm:param type="begPts" val="auto"/>
                    <dgm:param type="endPts" val="auto"/>
                    <dgm:param type="srcNode" val="firstNode"/>
                    <dgm:param type="dstNode" val="shape"/>
                  </dgm:alg>
                </dgm:if>
                <dgm:if name="Name13" axis="self" ptType="sibTrans" func="revPos" op="equ" val="1">
                  <dgm:alg type="conn">
                    <dgm:param type="begPts" val="auto"/>
                    <dgm:param type="endPts" val="auto"/>
                    <dgm:param type="srcNode" val="shape"/>
                    <dgm:param type="dstNode" val="lastNode"/>
                  </dgm:alg>
                </dgm:if>
                <dgm:else name="Name14">
                  <dgm:alg type="conn">
                    <dgm:param type="begPts" val="auto"/>
                    <dgm:param type="endPts" val="auto"/>
                    <dgm:param type="srcNode" val="shape"/>
                    <dgm:param type="dstNode" val="shape"/>
                  </dgm:alg>
                </dgm:else>
              </dgm:choose>
            </dgm:if>
            <dgm:else name="Name15">
              <dgm:choose name="Name16">
                <dgm:if name="Name17" axis="self" ptType="sibTrans" func="pos" op="equ" val="1">
                  <dgm:alg type="conn">
                    <dgm:param type="begPts" val="auto"/>
                    <dgm:param type="endPts" val="auto"/>
                    <dgm:param type="srcNode" val="firstNode"/>
                    <dgm:param type="dstNode" val="shape"/>
                  </dgm:alg>
                </dgm:if>
                <dgm:if name="Name18" axis="self" ptType="sibTrans" func="revPos" op="equ" val="1">
                  <dgm:alg type="conn">
                    <dgm:param type="begPts" val="auto"/>
                    <dgm:param type="endPts" val="auto"/>
                    <dgm:param type="srcNode" val="shape"/>
                    <dgm:param type="dstNode" val="lastNode"/>
                  </dgm:alg>
                </dgm:if>
                <dgm:else name="Name19">
                  <dgm:alg type="conn">
                    <dgm:param type="begPts" val="auto"/>
                    <dgm:param type="endPts" val="auto"/>
                    <dgm:param type="srcNode" val="shape"/>
                    <dgm:param type="dstNode" val="shape"/>
                  </dgm:alg>
                </dgm:else>
              </dgm:choose>
            </dgm:else>
          </dgm:choose>
          <dgm:shape xmlns:r="http://schemas.openxmlformats.org/officeDocument/2006/relationships" rot="90" type="triangle" r:blip="">
            <dgm:adjLst/>
          </dgm:shape>
          <dgm:presOf axis="self"/>
          <dgm:constrLst>
            <dgm:constr type="w" refType="h"/>
            <dgm:constr type="connDist"/>
            <dgm:constr type="begPad" refType="connDist" fact="0.25"/>
            <dgm:constr type="endPad" refType="connDist" fact="0.22"/>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346B926-2C7D-4B92-A8C2-CE2FDD3F8897}" type="datetimeFigureOut">
              <a:rPr lang="en-US" smtClean="0"/>
              <a:pPr/>
              <a:t>24-Aug-13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CC6DC85-7626-4B79-85C7-92B8FD4B6E52}" type="slidenum">
              <a:rPr lang="en-US" smtClean="0"/>
              <a:pPr/>
              <a:t>‹#›</a:t>
            </a:fld>
            <a:endParaRPr lang="en-US"/>
          </a:p>
        </p:txBody>
      </p:sp>
    </p:spTree>
    <p:extLst>
      <p:ext uri="{BB962C8B-B14F-4D97-AF65-F5344CB8AC3E}">
        <p14:creationId xmlns:p14="http://schemas.microsoft.com/office/powerpoint/2010/main" val="26741868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 session</a:t>
            </a:r>
            <a:r>
              <a:rPr lang="en-GB" baseline="0" dirty="0" smtClean="0"/>
              <a:t> should take about 30 minutes.</a:t>
            </a:r>
            <a:endParaRPr lang="en-US" dirty="0"/>
          </a:p>
        </p:txBody>
      </p:sp>
      <p:sp>
        <p:nvSpPr>
          <p:cNvPr id="4" name="Slide Number Placeholder 3"/>
          <p:cNvSpPr>
            <a:spLocks noGrp="1"/>
          </p:cNvSpPr>
          <p:nvPr>
            <p:ph type="sldNum" sz="quarter" idx="10"/>
          </p:nvPr>
        </p:nvSpPr>
        <p:spPr/>
        <p:txBody>
          <a:bodyPr/>
          <a:lstStyle/>
          <a:p>
            <a:fld id="{1CC6DC85-7626-4B79-85C7-92B8FD4B6E52}" type="slidenum">
              <a:rPr lang="en-US" smtClean="0"/>
              <a:pPr/>
              <a:t>1</a:t>
            </a:fld>
            <a:endParaRPr lang="en-US"/>
          </a:p>
        </p:txBody>
      </p:sp>
    </p:spTree>
    <p:extLst>
      <p:ext uri="{BB962C8B-B14F-4D97-AF65-F5344CB8AC3E}">
        <p14:creationId xmlns:p14="http://schemas.microsoft.com/office/powerpoint/2010/main" val="18169795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 The</a:t>
            </a:r>
            <a:r>
              <a:rPr lang="en-GB" baseline="0" dirty="0" smtClean="0"/>
              <a:t> facilitators should have read the guide through before hand</a:t>
            </a:r>
            <a:endParaRPr lang="en-US" dirty="0"/>
          </a:p>
        </p:txBody>
      </p:sp>
      <p:sp>
        <p:nvSpPr>
          <p:cNvPr id="4" name="Slide Number Placeholder 3"/>
          <p:cNvSpPr>
            <a:spLocks noGrp="1"/>
          </p:cNvSpPr>
          <p:nvPr>
            <p:ph type="sldNum" sz="quarter" idx="10"/>
          </p:nvPr>
        </p:nvSpPr>
        <p:spPr/>
        <p:txBody>
          <a:bodyPr/>
          <a:lstStyle/>
          <a:p>
            <a:fld id="{1CC6DC85-7626-4B79-85C7-92B8FD4B6E52}" type="slidenum">
              <a:rPr lang="en-US" smtClean="0"/>
              <a:pPr/>
              <a:t>3</a:t>
            </a:fld>
            <a:endParaRPr lang="en-US"/>
          </a:p>
        </p:txBody>
      </p:sp>
    </p:spTree>
    <p:extLst>
      <p:ext uri="{BB962C8B-B14F-4D97-AF65-F5344CB8AC3E}">
        <p14:creationId xmlns:p14="http://schemas.microsoft.com/office/powerpoint/2010/main" val="35437555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GB" sz="1200" u="sng" kern="1200" dirty="0" smtClean="0">
                <a:solidFill>
                  <a:schemeClr val="tx1"/>
                </a:solidFill>
                <a:effectLst/>
                <a:latin typeface="+mn-lt"/>
                <a:ea typeface="+mn-ea"/>
                <a:cs typeface="+mn-cs"/>
              </a:rPr>
              <a:t>Customizing</a:t>
            </a:r>
            <a:r>
              <a:rPr lang="en-GB" sz="1200" u="sng" kern="1200" baseline="0" dirty="0" smtClean="0">
                <a:solidFill>
                  <a:schemeClr val="tx1"/>
                </a:solidFill>
                <a:effectLst/>
                <a:latin typeface="+mn-lt"/>
                <a:ea typeface="+mn-ea"/>
                <a:cs typeface="+mn-cs"/>
              </a:rPr>
              <a:t> </a:t>
            </a:r>
            <a:r>
              <a:rPr lang="en-GB" sz="1200" u="sng" kern="1200" dirty="0" smtClean="0">
                <a:solidFill>
                  <a:schemeClr val="tx1"/>
                </a:solidFill>
                <a:effectLst/>
                <a:latin typeface="+mn-lt"/>
                <a:ea typeface="+mn-ea"/>
                <a:cs typeface="+mn-cs"/>
              </a:rPr>
              <a:t>to the local context</a:t>
            </a:r>
            <a:endParaRPr lang="en-US" sz="1200" u="sng" kern="1200" dirty="0" smtClean="0">
              <a:solidFill>
                <a:schemeClr val="tx1"/>
              </a:solidFill>
              <a:effectLst/>
              <a:latin typeface="+mn-lt"/>
              <a:ea typeface="+mn-ea"/>
              <a:cs typeface="+mn-cs"/>
            </a:endParaRPr>
          </a:p>
          <a:p>
            <a:pPr lvl="0"/>
            <a:r>
              <a:rPr lang="en-GB" sz="1200" kern="1200" dirty="0" smtClean="0">
                <a:solidFill>
                  <a:schemeClr val="tx1"/>
                </a:solidFill>
                <a:effectLst/>
                <a:latin typeface="+mn-lt"/>
                <a:ea typeface="+mn-ea"/>
                <a:cs typeface="+mn-cs"/>
              </a:rPr>
              <a:t>- Requires thorough knowledge of the context and cultural issues</a:t>
            </a:r>
            <a:endParaRPr lang="en-US" sz="1200" kern="1200" dirty="0" smtClean="0">
              <a:solidFill>
                <a:schemeClr val="tx1"/>
              </a:solidFill>
              <a:effectLst/>
              <a:latin typeface="+mn-lt"/>
              <a:ea typeface="+mn-ea"/>
              <a:cs typeface="+mn-cs"/>
            </a:endParaRPr>
          </a:p>
          <a:p>
            <a:pPr lvl="0"/>
            <a:r>
              <a:rPr lang="en-GB" sz="1200" kern="1200" dirty="0" smtClean="0">
                <a:solidFill>
                  <a:schemeClr val="tx1"/>
                </a:solidFill>
                <a:effectLst/>
                <a:latin typeface="+mn-lt"/>
                <a:ea typeface="+mn-ea"/>
                <a:cs typeface="+mn-cs"/>
              </a:rPr>
              <a:t>Could sometimes mean taking a whole section out of the tool (for example sexual violence or association with armed groups have been taken out in some contexts). </a:t>
            </a:r>
            <a:endParaRPr lang="en-US" sz="1200" kern="1200" dirty="0" smtClean="0">
              <a:solidFill>
                <a:schemeClr val="tx1"/>
              </a:solidFill>
              <a:effectLst/>
              <a:latin typeface="+mn-lt"/>
              <a:ea typeface="+mn-ea"/>
              <a:cs typeface="+mn-cs"/>
            </a:endParaRPr>
          </a:p>
          <a:p>
            <a:pPr lvl="0"/>
            <a:r>
              <a:rPr lang="en-GB" sz="1200" kern="1200" dirty="0" smtClean="0">
                <a:solidFill>
                  <a:schemeClr val="tx1"/>
                </a:solidFill>
                <a:effectLst/>
                <a:latin typeface="+mn-lt"/>
                <a:ea typeface="+mn-ea"/>
                <a:cs typeface="+mn-cs"/>
              </a:rPr>
              <a:t>- Often times it means adding or changing questions and/or answer options.</a:t>
            </a:r>
            <a:endParaRPr lang="en-US" sz="1200" kern="1200" dirty="0" smtClean="0">
              <a:solidFill>
                <a:schemeClr val="tx1"/>
              </a:solidFill>
              <a:effectLst/>
              <a:latin typeface="+mn-lt"/>
              <a:ea typeface="+mn-ea"/>
              <a:cs typeface="+mn-cs"/>
            </a:endParaRPr>
          </a:p>
          <a:p>
            <a:pPr lvl="0"/>
            <a:r>
              <a:rPr lang="en-GB" sz="1200" u="sng" kern="1200" dirty="0" smtClean="0">
                <a:solidFill>
                  <a:schemeClr val="tx1"/>
                </a:solidFill>
                <a:effectLst/>
                <a:latin typeface="+mn-lt"/>
                <a:ea typeface="+mn-ea"/>
                <a:cs typeface="+mn-cs"/>
              </a:rPr>
              <a:t>Translation to the local language</a:t>
            </a:r>
            <a:endParaRPr lang="en-US" sz="1200" u="sng" kern="1200" dirty="0" smtClean="0">
              <a:solidFill>
                <a:schemeClr val="tx1"/>
              </a:solidFill>
              <a:effectLst/>
              <a:latin typeface="+mn-lt"/>
              <a:ea typeface="+mn-ea"/>
              <a:cs typeface="+mn-cs"/>
            </a:endParaRPr>
          </a:p>
          <a:p>
            <a:pPr lvl="0"/>
            <a:r>
              <a:rPr lang="en-GB" sz="1200" kern="1200" dirty="0" smtClean="0">
                <a:solidFill>
                  <a:schemeClr val="tx1"/>
                </a:solidFill>
                <a:effectLst/>
                <a:latin typeface="+mn-lt"/>
                <a:ea typeface="+mn-ea"/>
                <a:cs typeface="+mn-cs"/>
              </a:rPr>
              <a:t>- In many cases, a translated version of the tool already exists. Make sure you ask the CPWG before spending the resources to translate.</a:t>
            </a:r>
            <a:endParaRPr lang="en-US" sz="1200" kern="1200" dirty="0" smtClean="0">
              <a:solidFill>
                <a:schemeClr val="tx1"/>
              </a:solidFill>
              <a:effectLst/>
              <a:latin typeface="+mn-lt"/>
              <a:ea typeface="+mn-ea"/>
              <a:cs typeface="+mn-cs"/>
            </a:endParaRPr>
          </a:p>
          <a:p>
            <a:pPr lvl="0"/>
            <a:r>
              <a:rPr lang="en-GB" sz="1200" kern="1200" dirty="0" smtClean="0">
                <a:solidFill>
                  <a:schemeClr val="tx1"/>
                </a:solidFill>
                <a:effectLst/>
                <a:latin typeface="+mn-lt"/>
                <a:ea typeface="+mn-ea"/>
                <a:cs typeface="+mn-cs"/>
              </a:rPr>
              <a:t>- It is best to get help from people who were involved in adaptation of the tool for translation since they understand the reasons behind the questions.</a:t>
            </a:r>
            <a:endParaRPr lang="en-US" sz="1200" kern="1200" dirty="0" smtClean="0">
              <a:solidFill>
                <a:schemeClr val="tx1"/>
              </a:solidFill>
              <a:effectLst/>
              <a:latin typeface="+mn-lt"/>
              <a:ea typeface="+mn-ea"/>
              <a:cs typeface="+mn-cs"/>
            </a:endParaRPr>
          </a:p>
          <a:p>
            <a:pPr lvl="0"/>
            <a:r>
              <a:rPr lang="en-GB" sz="1200" kern="1200" dirty="0" smtClean="0">
                <a:solidFill>
                  <a:schemeClr val="tx1"/>
                </a:solidFill>
                <a:effectLst/>
                <a:latin typeface="+mn-lt"/>
                <a:ea typeface="+mn-ea"/>
                <a:cs typeface="+mn-cs"/>
              </a:rPr>
              <a:t>- If the questions are translated by a non CP specialist, it is best to do a back-translation to makes sure the concepts are well reflected in the translation.</a:t>
            </a:r>
            <a:endParaRPr lang="en-US" sz="1200" kern="1200" dirty="0" smtClean="0">
              <a:solidFill>
                <a:schemeClr val="tx1"/>
              </a:solidFill>
              <a:effectLst/>
              <a:latin typeface="+mn-lt"/>
              <a:ea typeface="+mn-ea"/>
              <a:cs typeface="+mn-cs"/>
            </a:endParaRPr>
          </a:p>
          <a:p>
            <a:pPr lvl="0"/>
            <a:r>
              <a:rPr lang="en-GB" sz="1200" u="sng" kern="1200" dirty="0" smtClean="0">
                <a:solidFill>
                  <a:schemeClr val="tx1"/>
                </a:solidFill>
                <a:effectLst/>
                <a:latin typeface="+mn-lt"/>
                <a:ea typeface="+mn-ea"/>
                <a:cs typeface="+mn-cs"/>
              </a:rPr>
              <a:t>Operationalization of key terms</a:t>
            </a:r>
            <a:endParaRPr lang="en-US" sz="1200" u="sng" kern="1200" dirty="0" smtClean="0">
              <a:solidFill>
                <a:schemeClr val="tx1"/>
              </a:solidFill>
              <a:effectLst/>
              <a:latin typeface="+mn-lt"/>
              <a:ea typeface="+mn-ea"/>
              <a:cs typeface="+mn-cs"/>
            </a:endParaRPr>
          </a:p>
          <a:p>
            <a:pPr lvl="0"/>
            <a:r>
              <a:rPr lang="en-GB" sz="1200" kern="1200" dirty="0" smtClean="0">
                <a:solidFill>
                  <a:schemeClr val="tx1"/>
                </a:solidFill>
                <a:effectLst/>
                <a:latin typeface="+mn-lt"/>
                <a:ea typeface="+mn-ea"/>
                <a:cs typeface="+mn-cs"/>
              </a:rPr>
              <a:t>- This is the process through which we ensure all key terms reflect the intended meaning.  Terms such as child, violence, separation, foster care, child labour </a:t>
            </a:r>
            <a:r>
              <a:rPr lang="en-GB" sz="1200" kern="1200" dirty="0" err="1" smtClean="0">
                <a:solidFill>
                  <a:schemeClr val="tx1"/>
                </a:solidFill>
                <a:effectLst/>
                <a:latin typeface="+mn-lt"/>
                <a:ea typeface="+mn-ea"/>
                <a:cs typeface="+mn-cs"/>
              </a:rPr>
              <a:t>etc</a:t>
            </a:r>
            <a:r>
              <a:rPr lang="en-GB" sz="1200" kern="1200" dirty="0" smtClean="0">
                <a:solidFill>
                  <a:schemeClr val="tx1"/>
                </a:solidFill>
                <a:effectLst/>
                <a:latin typeface="+mn-lt"/>
                <a:ea typeface="+mn-ea"/>
                <a:cs typeface="+mn-cs"/>
              </a:rPr>
              <a:t> can have very different meanings in different languages. So simple translation is not always enough. Sometimes one word in a language needs to be translated into a whole sentence in another language. </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1CC6DC85-7626-4B79-85C7-92B8FD4B6E52}" type="slidenum">
              <a:rPr lang="en-US" smtClean="0"/>
              <a:pPr/>
              <a:t>7</a:t>
            </a:fld>
            <a:endParaRPr lang="en-US"/>
          </a:p>
        </p:txBody>
      </p:sp>
    </p:spTree>
    <p:extLst>
      <p:ext uri="{BB962C8B-B14F-4D97-AF65-F5344CB8AC3E}">
        <p14:creationId xmlns:p14="http://schemas.microsoft.com/office/powerpoint/2010/main" val="28522441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Tx/>
              <a:buNone/>
            </a:pPr>
            <a:r>
              <a:rPr lang="en-US" sz="1200" dirty="0" smtClean="0">
                <a:solidFill>
                  <a:srgbClr val="FFFFFF"/>
                </a:solidFill>
              </a:rPr>
              <a:t>Field testing will provide the assessment team with invaluable information about the context that may not be available otherwise. This will ensure an effective adaptation of the tools that will in turn increase the reliability of the information collected during the assessment.</a:t>
            </a:r>
          </a:p>
          <a:p>
            <a:pPr>
              <a:buFontTx/>
              <a:buNone/>
            </a:pPr>
            <a:r>
              <a:rPr lang="en-US" sz="1200" dirty="0" smtClean="0">
                <a:solidFill>
                  <a:srgbClr val="FFFFFF"/>
                </a:solidFill>
              </a:rPr>
              <a:t>	If time and resources do not allow for field testing it can be replaced with mock-interviews with individuals who have in-depth knowledge of the context.</a:t>
            </a:r>
          </a:p>
        </p:txBody>
      </p:sp>
      <p:sp>
        <p:nvSpPr>
          <p:cNvPr id="4" name="Slide Number Placeholder 3"/>
          <p:cNvSpPr>
            <a:spLocks noGrp="1"/>
          </p:cNvSpPr>
          <p:nvPr>
            <p:ph type="sldNum" sz="quarter" idx="10"/>
          </p:nvPr>
        </p:nvSpPr>
        <p:spPr/>
        <p:txBody>
          <a:bodyPr/>
          <a:lstStyle/>
          <a:p>
            <a:fld id="{1CC6DC85-7626-4B79-85C7-92B8FD4B6E52}" type="slidenum">
              <a:rPr lang="en-US" smtClean="0"/>
              <a:pPr/>
              <a:t>8</a:t>
            </a:fld>
            <a:endParaRPr lang="en-US"/>
          </a:p>
        </p:txBody>
      </p:sp>
    </p:spTree>
    <p:extLst>
      <p:ext uri="{BB962C8B-B14F-4D97-AF65-F5344CB8AC3E}">
        <p14:creationId xmlns:p14="http://schemas.microsoft.com/office/powerpoint/2010/main" val="20454358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Facilitator explain</a:t>
            </a:r>
            <a:r>
              <a:rPr lang="en-GB" baseline="0" dirty="0" smtClean="0"/>
              <a:t> why FGDs and interviewing children are not included in the methodology used for this toolkit. In short, while FGDs are a very useful methodology to get at the real issues, they are too demanding in terms of time to train FGD facilitators and analysing the resulting data for them to be a useful methodology for a rapid assessment. As for interviewing children, this methodology requires highly skilled interviewers who are often not available in large enough quantity in post-emergency contexts. Therefore to respect the “do no harm” principle, we opted for not engaging with children directly during a rapid assessment exercise.</a:t>
            </a:r>
            <a:endParaRPr lang="en-US" dirty="0"/>
          </a:p>
        </p:txBody>
      </p:sp>
      <p:sp>
        <p:nvSpPr>
          <p:cNvPr id="4" name="Slide Number Placeholder 3"/>
          <p:cNvSpPr>
            <a:spLocks noGrp="1"/>
          </p:cNvSpPr>
          <p:nvPr>
            <p:ph type="sldNum" sz="quarter" idx="10"/>
          </p:nvPr>
        </p:nvSpPr>
        <p:spPr/>
        <p:txBody>
          <a:bodyPr/>
          <a:lstStyle/>
          <a:p>
            <a:fld id="{1CC6DC85-7626-4B79-85C7-92B8FD4B6E52}" type="slidenum">
              <a:rPr lang="en-US" smtClean="0"/>
              <a:pPr/>
              <a:t>12</a:t>
            </a:fld>
            <a:endParaRPr lang="en-US"/>
          </a:p>
        </p:txBody>
      </p:sp>
    </p:spTree>
    <p:extLst>
      <p:ext uri="{BB962C8B-B14F-4D97-AF65-F5344CB8AC3E}">
        <p14:creationId xmlns:p14="http://schemas.microsoft.com/office/powerpoint/2010/main" val="6788376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432C9A5-8565-2F4C-B269-427D06223746}" type="datetimeFigureOut">
              <a:rPr lang="en-US" smtClean="0"/>
              <a:pPr/>
              <a:t>24-Aug-13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FFA6F3-95E1-BB41-BBF2-475C6E26894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432C9A5-8565-2F4C-B269-427D06223746}" type="datetimeFigureOut">
              <a:rPr lang="en-US" smtClean="0"/>
              <a:pPr/>
              <a:t>24-Aug-13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FFA6F3-95E1-BB41-BBF2-475C6E26894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432C9A5-8565-2F4C-B269-427D06223746}" type="datetimeFigureOut">
              <a:rPr lang="en-US" smtClean="0"/>
              <a:pPr/>
              <a:t>24-Aug-13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FFA6F3-95E1-BB41-BBF2-475C6E26894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432C9A5-8565-2F4C-B269-427D06223746}" type="datetimeFigureOut">
              <a:rPr lang="en-US" smtClean="0"/>
              <a:pPr/>
              <a:t>24-Aug-13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FFA6F3-95E1-BB41-BBF2-475C6E26894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432C9A5-8565-2F4C-B269-427D06223746}" type="datetimeFigureOut">
              <a:rPr lang="en-US" smtClean="0"/>
              <a:pPr/>
              <a:t>24-Aug-13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FFA6F3-95E1-BB41-BBF2-475C6E26894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432C9A5-8565-2F4C-B269-427D06223746}" type="datetimeFigureOut">
              <a:rPr lang="en-US" smtClean="0"/>
              <a:pPr/>
              <a:t>24-Aug-13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FFA6F3-95E1-BB41-BBF2-475C6E26894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432C9A5-8565-2F4C-B269-427D06223746}" type="datetimeFigureOut">
              <a:rPr lang="en-US" smtClean="0"/>
              <a:pPr/>
              <a:t>24-Aug-13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FFA6F3-95E1-BB41-BBF2-475C6E26894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432C9A5-8565-2F4C-B269-427D06223746}" type="datetimeFigureOut">
              <a:rPr lang="en-US" smtClean="0"/>
              <a:pPr/>
              <a:t>24-Aug-13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FFA6F3-95E1-BB41-BBF2-475C6E26894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32C9A5-8565-2F4C-B269-427D06223746}" type="datetimeFigureOut">
              <a:rPr lang="en-US" smtClean="0"/>
              <a:pPr/>
              <a:t>24-Aug-13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FFA6F3-95E1-BB41-BBF2-475C6E26894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432C9A5-8565-2F4C-B269-427D06223746}" type="datetimeFigureOut">
              <a:rPr lang="en-US" smtClean="0"/>
              <a:pPr/>
              <a:t>24-Aug-13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FFA6F3-95E1-BB41-BBF2-475C6E26894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432C9A5-8565-2F4C-B269-427D06223746}" type="datetimeFigureOut">
              <a:rPr lang="en-US" smtClean="0"/>
              <a:pPr/>
              <a:t>24-Aug-13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FFA6F3-95E1-BB41-BBF2-475C6E26894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8FCFF"/>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32C9A5-8565-2F4C-B269-427D06223746}" type="datetimeFigureOut">
              <a:rPr lang="en-US" smtClean="0"/>
              <a:pPr/>
              <a:t>24-Aug-13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FFA6F3-95E1-BB41-BBF2-475C6E26894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2130425"/>
            <a:ext cx="8382000" cy="2136775"/>
          </a:xfrm>
        </p:spPr>
        <p:txBody>
          <a:bodyPr>
            <a:noAutofit/>
          </a:bodyPr>
          <a:lstStyle/>
          <a:p>
            <a:r>
              <a:rPr lang="fr-SN" sz="3200" b="1" dirty="0" smtClean="0">
                <a:solidFill>
                  <a:srgbClr val="2A358C"/>
                </a:solidFill>
                <a:cs typeface="Engravers MT"/>
              </a:rPr>
              <a:t>Evaluation </a:t>
            </a:r>
            <a:r>
              <a:rPr lang="fr-SN" sz="3200" b="1" dirty="0" smtClean="0">
                <a:solidFill>
                  <a:srgbClr val="2A358C"/>
                </a:solidFill>
                <a:cs typeface="Engravers MT"/>
              </a:rPr>
              <a:t>rapide </a:t>
            </a:r>
            <a:r>
              <a:rPr lang="fr-SN" sz="3200" b="1" dirty="0">
                <a:solidFill>
                  <a:srgbClr val="2A358C"/>
                </a:solidFill>
                <a:cs typeface="Engravers MT"/>
              </a:rPr>
              <a:t>de la situation en </a:t>
            </a:r>
            <a:r>
              <a:rPr lang="fr-SN" sz="3200" b="1" dirty="0" smtClean="0">
                <a:solidFill>
                  <a:srgbClr val="2A358C"/>
                </a:solidFill>
                <a:cs typeface="Engravers MT"/>
              </a:rPr>
              <a:t>matière </a:t>
            </a:r>
            <a:r>
              <a:rPr lang="fr-SN" sz="3200" b="1" dirty="0">
                <a:solidFill>
                  <a:srgbClr val="2A358C"/>
                </a:solidFill>
                <a:cs typeface="Engravers MT"/>
              </a:rPr>
              <a:t>de protection de </a:t>
            </a:r>
            <a:r>
              <a:rPr lang="fr-SN" sz="3200" b="1" dirty="0" smtClean="0">
                <a:solidFill>
                  <a:srgbClr val="2A358C"/>
                </a:solidFill>
                <a:cs typeface="Engravers MT"/>
              </a:rPr>
              <a:t>l’enfance (ER-PE</a:t>
            </a:r>
            <a:r>
              <a:rPr lang="fr-SN" sz="3200" b="1" dirty="0">
                <a:solidFill>
                  <a:srgbClr val="2A358C"/>
                </a:solidFill>
                <a:cs typeface="Engravers MT"/>
              </a:rPr>
              <a:t>)</a:t>
            </a:r>
            <a:r>
              <a:rPr lang="en-US" sz="3200" b="1" dirty="0" smtClean="0">
                <a:solidFill>
                  <a:srgbClr val="2A358C"/>
                </a:solidFill>
                <a:cs typeface="Engravers MT"/>
              </a:rPr>
              <a:t/>
            </a:r>
            <a:br>
              <a:rPr lang="en-US" sz="3200" b="1" dirty="0" smtClean="0">
                <a:solidFill>
                  <a:srgbClr val="2A358C"/>
                </a:solidFill>
                <a:cs typeface="Engravers MT"/>
              </a:rPr>
            </a:br>
            <a:r>
              <a:rPr lang="en-US" sz="3600" b="1" dirty="0" smtClean="0">
                <a:solidFill>
                  <a:srgbClr val="2A358C"/>
                </a:solidFill>
                <a:cs typeface="Engravers MT"/>
              </a:rPr>
              <a:t/>
            </a:r>
            <a:br>
              <a:rPr lang="en-US" sz="3600" b="1" dirty="0" smtClean="0">
                <a:solidFill>
                  <a:srgbClr val="2A358C"/>
                </a:solidFill>
                <a:cs typeface="Engravers MT"/>
              </a:rPr>
            </a:br>
            <a:r>
              <a:rPr lang="en-US" sz="3600" b="1" i="1" dirty="0" err="1" smtClean="0">
                <a:solidFill>
                  <a:srgbClr val="2A358C"/>
                </a:solidFill>
                <a:cs typeface="Engravers MT"/>
              </a:rPr>
              <a:t>Planification</a:t>
            </a:r>
            <a:r>
              <a:rPr lang="en-US" sz="3600" b="1" i="1" dirty="0" smtClean="0">
                <a:solidFill>
                  <a:srgbClr val="2A358C"/>
                </a:solidFill>
                <a:cs typeface="Engravers MT"/>
              </a:rPr>
              <a:t> </a:t>
            </a:r>
            <a:endParaRPr lang="en-US" sz="3600" b="1" i="1" dirty="0">
              <a:solidFill>
                <a:srgbClr val="2A358C"/>
              </a:solidFill>
            </a:endParaRPr>
          </a:p>
        </p:txBody>
      </p:sp>
      <p:sp>
        <p:nvSpPr>
          <p:cNvPr id="3" name="Subtitle 2"/>
          <p:cNvSpPr>
            <a:spLocks noGrp="1"/>
          </p:cNvSpPr>
          <p:nvPr>
            <p:ph type="subTitle" idx="1"/>
          </p:nvPr>
        </p:nvSpPr>
        <p:spPr>
          <a:xfrm>
            <a:off x="304800" y="4267200"/>
            <a:ext cx="8534400" cy="2133600"/>
          </a:xfrm>
        </p:spPr>
        <p:txBody>
          <a:bodyPr>
            <a:normAutofit fontScale="77500" lnSpcReduction="20000"/>
          </a:bodyPr>
          <a:lstStyle/>
          <a:p>
            <a:endParaRPr lang="en-US" sz="2800" b="1" i="1" dirty="0" smtClean="0">
              <a:solidFill>
                <a:srgbClr val="2A358C"/>
              </a:solidFill>
              <a:cs typeface="Book Antiqua"/>
            </a:endParaRPr>
          </a:p>
          <a:p>
            <a:r>
              <a:rPr lang="fr-FR" sz="2800" b="1" i="1" dirty="0" smtClean="0">
                <a:solidFill>
                  <a:srgbClr val="2A358C"/>
                </a:solidFill>
                <a:cs typeface="Book Antiqua"/>
              </a:rPr>
              <a:t>Groupe </a:t>
            </a:r>
            <a:r>
              <a:rPr lang="fr-FR" sz="2800" b="1" i="1" dirty="0">
                <a:solidFill>
                  <a:srgbClr val="2A358C"/>
                </a:solidFill>
                <a:cs typeface="Book Antiqua"/>
              </a:rPr>
              <a:t>de </a:t>
            </a:r>
            <a:r>
              <a:rPr lang="fr-FR" sz="2800" b="1" i="1" dirty="0" smtClean="0">
                <a:solidFill>
                  <a:srgbClr val="2A358C"/>
                </a:solidFill>
                <a:cs typeface="Book Antiqua"/>
              </a:rPr>
              <a:t>Travail de Protection </a:t>
            </a:r>
            <a:r>
              <a:rPr lang="fr-FR" sz="2800" b="1" i="1" dirty="0">
                <a:solidFill>
                  <a:srgbClr val="2A358C"/>
                </a:solidFill>
                <a:cs typeface="Book Antiqua"/>
              </a:rPr>
              <a:t>de </a:t>
            </a:r>
            <a:r>
              <a:rPr lang="fr-FR" sz="2800" b="1" i="1" dirty="0" smtClean="0">
                <a:solidFill>
                  <a:srgbClr val="2A358C"/>
                </a:solidFill>
                <a:cs typeface="Book Antiqua"/>
              </a:rPr>
              <a:t>l‘Enfant</a:t>
            </a:r>
            <a:r>
              <a:rPr lang="en-US" sz="2800" b="1" i="1" dirty="0" smtClean="0">
                <a:solidFill>
                  <a:srgbClr val="2A358C"/>
                </a:solidFill>
                <a:cs typeface="Book Antiqua"/>
              </a:rPr>
              <a:t> (www.cpwg.net)</a:t>
            </a:r>
          </a:p>
          <a:p>
            <a:endParaRPr lang="en-US" sz="2800" b="1" dirty="0" smtClean="0">
              <a:solidFill>
                <a:srgbClr val="2A358C"/>
              </a:solidFill>
              <a:cs typeface="Engravers MT"/>
            </a:endParaRPr>
          </a:p>
          <a:p>
            <a:pPr marL="457200" indent="-457200">
              <a:buFontTx/>
              <a:buChar char="-"/>
            </a:pPr>
            <a:r>
              <a:rPr lang="fr-CA" sz="2800" b="1" dirty="0" smtClean="0">
                <a:solidFill>
                  <a:srgbClr val="2A358C"/>
                </a:solidFill>
                <a:cs typeface="Engravers MT"/>
              </a:rPr>
              <a:t>Formation </a:t>
            </a:r>
            <a:r>
              <a:rPr lang="fr-CA" sz="2800" b="1" dirty="0" smtClean="0">
                <a:solidFill>
                  <a:srgbClr val="2A358C"/>
                </a:solidFill>
                <a:cs typeface="Engravers MT"/>
              </a:rPr>
              <a:t>des Coordinateurs–</a:t>
            </a:r>
            <a:r>
              <a:rPr lang="en-US" sz="2800" b="1" dirty="0">
                <a:solidFill>
                  <a:srgbClr val="2A358C"/>
                </a:solidFill>
                <a:cs typeface="Engravers MT"/>
              </a:rPr>
              <a:t/>
            </a:r>
            <a:br>
              <a:rPr lang="en-US" sz="2800" b="1" dirty="0">
                <a:solidFill>
                  <a:srgbClr val="2A358C"/>
                </a:solidFill>
                <a:cs typeface="Engravers MT"/>
              </a:rPr>
            </a:br>
            <a:endParaRPr lang="en-US" sz="2800" b="1" dirty="0" smtClean="0">
              <a:solidFill>
                <a:srgbClr val="2A358C"/>
              </a:solidFill>
              <a:cs typeface="Engravers MT"/>
            </a:endParaRPr>
          </a:p>
          <a:p>
            <a:r>
              <a:rPr lang="en-US" sz="2800" b="1" dirty="0">
                <a:solidFill>
                  <a:srgbClr val="2A358C"/>
                </a:solidFill>
                <a:cs typeface="Engravers MT"/>
              </a:rPr>
              <a:t>Mali – </a:t>
            </a:r>
            <a:r>
              <a:rPr lang="en-US" sz="2800" b="1" dirty="0" err="1">
                <a:solidFill>
                  <a:srgbClr val="2A358C"/>
                </a:solidFill>
                <a:cs typeface="Engravers MT"/>
              </a:rPr>
              <a:t>Aout</a:t>
            </a:r>
            <a:r>
              <a:rPr lang="en-US" sz="2800" b="1" dirty="0">
                <a:solidFill>
                  <a:srgbClr val="2A358C"/>
                </a:solidFill>
                <a:cs typeface="Engravers MT"/>
              </a:rPr>
              <a:t> 2013</a:t>
            </a:r>
            <a:endParaRPr lang="en-US" sz="2800" b="1" i="1" dirty="0" smtClean="0">
              <a:solidFill>
                <a:srgbClr val="2A358C"/>
              </a:solidFill>
              <a:cs typeface="Book Antiqua"/>
            </a:endParaRPr>
          </a:p>
        </p:txBody>
      </p:sp>
      <p:pic>
        <p:nvPicPr>
          <p:cNvPr id="4" name="Picture 3" descr="CPWG logo.bmp"/>
          <p:cNvPicPr>
            <a:picLocks noChangeAspect="1"/>
          </p:cNvPicPr>
          <p:nvPr/>
        </p:nvPicPr>
        <p:blipFill>
          <a:blip r:embed="rId3"/>
          <a:stretch>
            <a:fillRect/>
          </a:stretch>
        </p:blipFill>
        <p:spPr>
          <a:xfrm>
            <a:off x="3048000" y="301625"/>
            <a:ext cx="2945500" cy="1828800"/>
          </a:xfrm>
          <a:prstGeom prst="rect">
            <a:avLst/>
          </a:prstGeom>
        </p:spPr>
      </p:pic>
      <p:cxnSp>
        <p:nvCxnSpPr>
          <p:cNvPr id="5" name="Straight Connector 4"/>
          <p:cNvCxnSpPr/>
          <p:nvPr/>
        </p:nvCxnSpPr>
        <p:spPr>
          <a:xfrm rot="10800000">
            <a:off x="0" y="1067942"/>
            <a:ext cx="3048000" cy="3530"/>
          </a:xfrm>
          <a:prstGeom prst="line">
            <a:avLst/>
          </a:prstGeom>
          <a:ln w="63500" cap="flat">
            <a:solidFill>
              <a:srgbClr val="007DFF"/>
            </a:solidFill>
            <a:round/>
          </a:ln>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rot="10800000">
            <a:off x="6096000" y="1064412"/>
            <a:ext cx="3048000" cy="3530"/>
          </a:xfrm>
          <a:prstGeom prst="line">
            <a:avLst/>
          </a:prstGeom>
          <a:ln w="63500" cap="flat">
            <a:solidFill>
              <a:srgbClr val="007DFF"/>
            </a:solidFill>
            <a:roun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82937664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2590800" y="1066800"/>
            <a:ext cx="6553200" cy="1138"/>
          </a:xfrm>
          <a:prstGeom prst="line">
            <a:avLst/>
          </a:prstGeom>
          <a:ln w="63500" cap="flat">
            <a:solidFill>
              <a:srgbClr val="007DFF"/>
            </a:solidFill>
            <a:round/>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0" y="1066800"/>
            <a:ext cx="986134" cy="1142"/>
          </a:xfrm>
          <a:prstGeom prst="line">
            <a:avLst/>
          </a:prstGeom>
          <a:ln w="63500" cap="flat">
            <a:solidFill>
              <a:srgbClr val="007DFF"/>
            </a:solidFill>
            <a:round/>
          </a:ln>
        </p:spPr>
        <p:style>
          <a:lnRef idx="2">
            <a:schemeClr val="accent1"/>
          </a:lnRef>
          <a:fillRef idx="0">
            <a:schemeClr val="accent1"/>
          </a:fillRef>
          <a:effectRef idx="1">
            <a:schemeClr val="accent1"/>
          </a:effectRef>
          <a:fontRef idx="minor">
            <a:schemeClr val="tx1"/>
          </a:fontRef>
        </p:style>
      </p:cxnSp>
      <p:pic>
        <p:nvPicPr>
          <p:cNvPr id="10" name="Picture 9" descr="CPWG logo.bmp"/>
          <p:cNvPicPr>
            <a:picLocks noChangeAspect="1"/>
          </p:cNvPicPr>
          <p:nvPr/>
        </p:nvPicPr>
        <p:blipFill>
          <a:blip r:embed="rId2">
            <a:alphaModFix amt="67000"/>
          </a:blip>
          <a:stretch>
            <a:fillRect/>
          </a:stretch>
        </p:blipFill>
        <p:spPr>
          <a:xfrm>
            <a:off x="986134" y="0"/>
            <a:ext cx="1570724" cy="975230"/>
          </a:xfrm>
          <a:prstGeom prst="rect">
            <a:avLst/>
          </a:prstGeom>
          <a:solidFill>
            <a:srgbClr val="F3FFFF"/>
          </a:solidFill>
          <a:effectLst/>
        </p:spPr>
      </p:pic>
      <p:sp>
        <p:nvSpPr>
          <p:cNvPr id="14" name="TextBox 13"/>
          <p:cNvSpPr txBox="1"/>
          <p:nvPr/>
        </p:nvSpPr>
        <p:spPr>
          <a:xfrm>
            <a:off x="2590800" y="10562"/>
            <a:ext cx="6493858" cy="954107"/>
          </a:xfrm>
          <a:prstGeom prst="rect">
            <a:avLst/>
          </a:prstGeom>
          <a:noFill/>
        </p:spPr>
        <p:txBody>
          <a:bodyPr wrap="square" rtlCol="0" anchor="ctr">
            <a:spAutoFit/>
          </a:bodyPr>
          <a:lstStyle/>
          <a:p>
            <a:pPr algn="ctr"/>
            <a:r>
              <a:rPr lang="en-US" sz="2800" b="1" dirty="0" err="1" smtClean="0">
                <a:solidFill>
                  <a:srgbClr val="2A358C"/>
                </a:solidFill>
              </a:rPr>
              <a:t>Étape</a:t>
            </a:r>
            <a:r>
              <a:rPr lang="en-US" sz="2800" b="1" dirty="0" smtClean="0">
                <a:solidFill>
                  <a:srgbClr val="2A358C"/>
                </a:solidFill>
              </a:rPr>
              <a:t> 5: </a:t>
            </a:r>
            <a:r>
              <a:rPr lang="fr-FR" sz="2800" b="1" dirty="0">
                <a:solidFill>
                  <a:srgbClr val="2A358C"/>
                </a:solidFill>
              </a:rPr>
              <a:t>La </a:t>
            </a:r>
            <a:r>
              <a:rPr lang="fr-FR" sz="2800" b="1" dirty="0" smtClean="0">
                <a:solidFill>
                  <a:srgbClr val="2A358C"/>
                </a:solidFill>
              </a:rPr>
              <a:t>collecte </a:t>
            </a:r>
            <a:r>
              <a:rPr lang="fr-FR" sz="2800" b="1" dirty="0">
                <a:solidFill>
                  <a:srgbClr val="2A358C"/>
                </a:solidFill>
              </a:rPr>
              <a:t>et </a:t>
            </a:r>
            <a:r>
              <a:rPr lang="fr-FR" sz="2800" b="1" dirty="0" smtClean="0">
                <a:solidFill>
                  <a:srgbClr val="2A358C"/>
                </a:solidFill>
              </a:rPr>
              <a:t>la </a:t>
            </a:r>
            <a:r>
              <a:rPr lang="fr-FR" sz="2800" b="1" dirty="0">
                <a:solidFill>
                  <a:srgbClr val="2A358C"/>
                </a:solidFill>
              </a:rPr>
              <a:t>gestion</a:t>
            </a:r>
            <a:endParaRPr lang="en-US" sz="2800" b="1" dirty="0">
              <a:solidFill>
                <a:srgbClr val="2A358C"/>
              </a:solidFill>
            </a:endParaRPr>
          </a:p>
          <a:p>
            <a:pPr algn="ctr"/>
            <a:r>
              <a:rPr lang="fr-FR" sz="2800" b="1" dirty="0" smtClean="0">
                <a:solidFill>
                  <a:srgbClr val="2A358C"/>
                </a:solidFill>
              </a:rPr>
              <a:t> </a:t>
            </a:r>
            <a:r>
              <a:rPr lang="fr-FR" sz="2800" b="1" dirty="0">
                <a:solidFill>
                  <a:srgbClr val="2A358C"/>
                </a:solidFill>
              </a:rPr>
              <a:t>des </a:t>
            </a:r>
            <a:r>
              <a:rPr lang="fr-FR" sz="2800" b="1" dirty="0" smtClean="0">
                <a:solidFill>
                  <a:srgbClr val="2A358C"/>
                </a:solidFill>
              </a:rPr>
              <a:t>données</a:t>
            </a:r>
            <a:endParaRPr lang="en-US" sz="2800" b="1" dirty="0">
              <a:solidFill>
                <a:srgbClr val="2A358C"/>
              </a:solidFill>
            </a:endParaRPr>
          </a:p>
        </p:txBody>
      </p:sp>
      <p:sp>
        <p:nvSpPr>
          <p:cNvPr id="7" name="Rectangle 3"/>
          <p:cNvSpPr txBox="1">
            <a:spLocks noChangeArrowheads="1"/>
          </p:cNvSpPr>
          <p:nvPr/>
        </p:nvSpPr>
        <p:spPr bwMode="auto">
          <a:xfrm>
            <a:off x="1062334" y="1435700"/>
            <a:ext cx="7853066" cy="5422300"/>
          </a:xfrm>
          <a:prstGeom prst="rect">
            <a:avLst/>
          </a:prstGeom>
          <a:noFill/>
          <a:ln w="9525">
            <a:noFill/>
            <a:miter lim="800000"/>
            <a:headEnd/>
            <a:tailEnd/>
          </a:ln>
        </p:spPr>
        <p:txBody>
          <a:bodyPr/>
          <a:lstStyle>
            <a:lvl1pPr marL="342900" indent="-342900"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marL="0" indent="0" eaLnBrk="1" hangingPunct="1"/>
            <a:r>
              <a:rPr lang="fr-FR" dirty="0">
                <a:solidFill>
                  <a:srgbClr val="2A358C"/>
                </a:solidFill>
              </a:rPr>
              <a:t>Un organisme ou </a:t>
            </a:r>
            <a:r>
              <a:rPr lang="fr-FR" dirty="0" smtClean="0">
                <a:solidFill>
                  <a:srgbClr val="2A358C"/>
                </a:solidFill>
              </a:rPr>
              <a:t>une personne devrait </a:t>
            </a:r>
            <a:r>
              <a:rPr lang="fr-FR" dirty="0">
                <a:solidFill>
                  <a:srgbClr val="2A358C"/>
                </a:solidFill>
              </a:rPr>
              <a:t>être </a:t>
            </a:r>
            <a:r>
              <a:rPr lang="fr-FR" dirty="0" smtClean="0">
                <a:solidFill>
                  <a:srgbClr val="2A358C"/>
                </a:solidFill>
              </a:rPr>
              <a:t>nommé(e) comme responsable de la gestion de données;</a:t>
            </a:r>
            <a:r>
              <a:rPr lang="fr-FR" dirty="0">
                <a:solidFill>
                  <a:srgbClr val="2A358C"/>
                </a:solidFill>
              </a:rPr>
              <a:t/>
            </a:r>
            <a:br>
              <a:rPr lang="fr-FR" dirty="0">
                <a:solidFill>
                  <a:srgbClr val="2A358C"/>
                </a:solidFill>
              </a:rPr>
            </a:br>
            <a:r>
              <a:rPr lang="fr-FR" sz="2000" dirty="0">
                <a:solidFill>
                  <a:srgbClr val="2A358C"/>
                </a:solidFill>
              </a:rPr>
              <a:t/>
            </a:r>
            <a:br>
              <a:rPr lang="fr-FR" sz="2000" dirty="0">
                <a:solidFill>
                  <a:srgbClr val="2A358C"/>
                </a:solidFill>
              </a:rPr>
            </a:br>
            <a:r>
              <a:rPr lang="fr-FR" dirty="0">
                <a:solidFill>
                  <a:srgbClr val="2A358C"/>
                </a:solidFill>
              </a:rPr>
              <a:t>Si la collecte des données est réalisée </a:t>
            </a:r>
            <a:r>
              <a:rPr lang="fr-FR" dirty="0" smtClean="0">
                <a:solidFill>
                  <a:srgbClr val="2A358C"/>
                </a:solidFill>
              </a:rPr>
              <a:t>dans </a:t>
            </a:r>
            <a:r>
              <a:rPr lang="fr-FR" dirty="0">
                <a:solidFill>
                  <a:srgbClr val="2A358C"/>
                </a:solidFill>
              </a:rPr>
              <a:t>une </a:t>
            </a:r>
            <a:r>
              <a:rPr lang="fr-FR" dirty="0" smtClean="0">
                <a:solidFill>
                  <a:srgbClr val="2A358C"/>
                </a:solidFill>
              </a:rPr>
              <a:t>zone géographiquement vaste, formaliser un mode de gestion locale de données;</a:t>
            </a:r>
            <a:r>
              <a:rPr lang="fr-FR" dirty="0">
                <a:solidFill>
                  <a:srgbClr val="2A358C"/>
                </a:solidFill>
              </a:rPr>
              <a:t/>
            </a:r>
            <a:br>
              <a:rPr lang="fr-FR" dirty="0">
                <a:solidFill>
                  <a:srgbClr val="2A358C"/>
                </a:solidFill>
              </a:rPr>
            </a:br>
            <a:r>
              <a:rPr lang="fr-FR" sz="1800" dirty="0">
                <a:solidFill>
                  <a:srgbClr val="2A358C"/>
                </a:solidFill>
              </a:rPr>
              <a:t/>
            </a:r>
            <a:br>
              <a:rPr lang="fr-FR" sz="1800" dirty="0">
                <a:solidFill>
                  <a:srgbClr val="2A358C"/>
                </a:solidFill>
              </a:rPr>
            </a:br>
            <a:r>
              <a:rPr lang="fr-FR" dirty="0">
                <a:solidFill>
                  <a:srgbClr val="2A358C"/>
                </a:solidFill>
              </a:rPr>
              <a:t>La saisie des données devrait idéalement être </a:t>
            </a:r>
            <a:r>
              <a:rPr lang="fr-FR" dirty="0" smtClean="0">
                <a:solidFill>
                  <a:srgbClr val="2A358C"/>
                </a:solidFill>
              </a:rPr>
              <a:t>faite </a:t>
            </a:r>
            <a:r>
              <a:rPr lang="fr-FR" dirty="0">
                <a:solidFill>
                  <a:srgbClr val="2A358C"/>
                </a:solidFill>
              </a:rPr>
              <a:t>en même temps que la collecte des données;</a:t>
            </a:r>
            <a:br>
              <a:rPr lang="fr-FR" dirty="0">
                <a:solidFill>
                  <a:srgbClr val="2A358C"/>
                </a:solidFill>
              </a:rPr>
            </a:br>
            <a:r>
              <a:rPr lang="fr-FR" sz="2000" dirty="0">
                <a:solidFill>
                  <a:srgbClr val="2A358C"/>
                </a:solidFill>
              </a:rPr>
              <a:t/>
            </a:r>
            <a:br>
              <a:rPr lang="fr-FR" sz="2000" dirty="0">
                <a:solidFill>
                  <a:srgbClr val="2A358C"/>
                </a:solidFill>
              </a:rPr>
            </a:br>
            <a:r>
              <a:rPr lang="fr-FR" dirty="0" smtClean="0">
                <a:solidFill>
                  <a:srgbClr val="2A358C"/>
                </a:solidFill>
              </a:rPr>
              <a:t>Une expertise en techniques </a:t>
            </a:r>
            <a:r>
              <a:rPr lang="fr-FR" dirty="0">
                <a:solidFill>
                  <a:srgbClr val="2A358C"/>
                </a:solidFill>
              </a:rPr>
              <a:t>de </a:t>
            </a:r>
            <a:r>
              <a:rPr lang="fr-FR" dirty="0" smtClean="0">
                <a:solidFill>
                  <a:srgbClr val="2A358C"/>
                </a:solidFill>
              </a:rPr>
              <a:t>base, </a:t>
            </a:r>
            <a:r>
              <a:rPr lang="fr-FR" dirty="0">
                <a:solidFill>
                  <a:srgbClr val="2A358C"/>
                </a:solidFill>
              </a:rPr>
              <a:t>y compris la connaissance d'Excel et des </a:t>
            </a:r>
            <a:r>
              <a:rPr lang="fr-FR" dirty="0" smtClean="0">
                <a:solidFill>
                  <a:srgbClr val="2A358C"/>
                </a:solidFill>
              </a:rPr>
              <a:t>statistiques, </a:t>
            </a:r>
            <a:r>
              <a:rPr lang="fr-FR" dirty="0">
                <a:solidFill>
                  <a:srgbClr val="2A358C"/>
                </a:solidFill>
              </a:rPr>
              <a:t>est nécessaire pour la gestion des données.</a:t>
            </a:r>
            <a:endParaRPr lang="en-US" dirty="0" smtClean="0">
              <a:solidFill>
                <a:srgbClr val="2A358C"/>
              </a:solidFill>
            </a:endParaRPr>
          </a:p>
          <a:p>
            <a:pPr eaLnBrk="1" hangingPunct="1">
              <a:buFontTx/>
              <a:buAutoNum type="arabicPeriod"/>
            </a:pPr>
            <a:endParaRPr lang="en-US" dirty="0">
              <a:solidFill>
                <a:srgbClr val="2A358C"/>
              </a:solidFill>
            </a:endParaRPr>
          </a:p>
          <a:p>
            <a:pPr eaLnBrk="1" hangingPunct="1">
              <a:buFontTx/>
              <a:buAutoNum type="arabicPeriod"/>
            </a:pPr>
            <a:endParaRPr lang="en-GB" dirty="0">
              <a:solidFill>
                <a:srgbClr val="2A358C"/>
              </a:solidFill>
            </a:endParaRPr>
          </a:p>
          <a:p>
            <a:pPr eaLnBrk="1" hangingPunct="1">
              <a:lnSpc>
                <a:spcPct val="80000"/>
              </a:lnSpc>
              <a:spcBef>
                <a:spcPct val="20000"/>
              </a:spcBef>
            </a:pPr>
            <a:endParaRPr lang="en-GB" dirty="0">
              <a:solidFill>
                <a:srgbClr val="2A358C"/>
              </a:solidFill>
            </a:endParaRPr>
          </a:p>
          <a:p>
            <a:pPr eaLnBrk="1" hangingPunct="1">
              <a:lnSpc>
                <a:spcPct val="80000"/>
              </a:lnSpc>
              <a:spcBef>
                <a:spcPct val="20000"/>
              </a:spcBef>
              <a:buFontTx/>
              <a:buChar char="•"/>
            </a:pPr>
            <a:endParaRPr lang="en-GB" dirty="0">
              <a:solidFill>
                <a:srgbClr val="2A358C"/>
              </a:solidFill>
            </a:endParaRPr>
          </a:p>
          <a:p>
            <a:pPr eaLnBrk="1" hangingPunct="1">
              <a:lnSpc>
                <a:spcPct val="80000"/>
              </a:lnSpc>
              <a:spcBef>
                <a:spcPct val="20000"/>
              </a:spcBef>
            </a:pPr>
            <a:endParaRPr lang="en-GB" dirty="0">
              <a:solidFill>
                <a:srgbClr val="2A358C"/>
              </a:solidFill>
            </a:endParaRPr>
          </a:p>
          <a:p>
            <a:pPr eaLnBrk="1" hangingPunct="1">
              <a:lnSpc>
                <a:spcPct val="80000"/>
              </a:lnSpc>
              <a:spcBef>
                <a:spcPct val="20000"/>
              </a:spcBef>
              <a:buFontTx/>
              <a:buChar char="•"/>
            </a:pPr>
            <a:endParaRPr lang="en-GB" dirty="0">
              <a:solidFill>
                <a:srgbClr val="2A358C"/>
              </a:solidFill>
            </a:endParaRPr>
          </a:p>
        </p:txBody>
      </p:sp>
      <p:grpSp>
        <p:nvGrpSpPr>
          <p:cNvPr id="8" name="Group 7"/>
          <p:cNvGrpSpPr/>
          <p:nvPr/>
        </p:nvGrpSpPr>
        <p:grpSpPr>
          <a:xfrm>
            <a:off x="570312" y="1600200"/>
            <a:ext cx="314761" cy="314579"/>
            <a:chOff x="755411" y="4415354"/>
            <a:chExt cx="461446" cy="461446"/>
          </a:xfrm>
        </p:grpSpPr>
        <p:sp>
          <p:nvSpPr>
            <p:cNvPr id="11" name="Oval 10"/>
            <p:cNvSpPr/>
            <p:nvPr/>
          </p:nvSpPr>
          <p:spPr>
            <a:xfrm>
              <a:off x="755411" y="4415354"/>
              <a:ext cx="461446" cy="461446"/>
            </a:xfrm>
            <a:prstGeom prst="ellipse">
              <a:avLst/>
            </a:prstGeom>
            <a:solidFill>
              <a:srgbClr val="007D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2" name="Picture 11" descr="CPWG logo.bmp"/>
            <p:cNvPicPr>
              <a:picLocks noChangeAspect="1"/>
            </p:cNvPicPr>
            <p:nvPr/>
          </p:nvPicPr>
          <p:blipFill>
            <a:blip r:embed="rId2">
              <a:alphaModFix amt="67000"/>
            </a:blip>
            <a:srcRect l="3649" r="9029" b="32120"/>
            <a:stretch>
              <a:fillRect/>
            </a:stretch>
          </p:blipFill>
          <p:spPr>
            <a:xfrm>
              <a:off x="837980" y="4495800"/>
              <a:ext cx="296307" cy="304800"/>
            </a:xfrm>
            <a:prstGeom prst="rect">
              <a:avLst/>
            </a:prstGeom>
            <a:solidFill>
              <a:srgbClr val="007DFF"/>
            </a:solidFill>
            <a:effectLst>
              <a:outerShdw blurRad="50800" dist="38100" dir="9720000" sx="110000" sy="110000" algn="tl" rotWithShape="0">
                <a:srgbClr val="007DFF">
                  <a:alpha val="43000"/>
                </a:srgbClr>
              </a:outerShdw>
            </a:effectLst>
          </p:spPr>
        </p:pic>
      </p:grpSp>
      <p:grpSp>
        <p:nvGrpSpPr>
          <p:cNvPr id="17" name="Group 16"/>
          <p:cNvGrpSpPr/>
          <p:nvPr/>
        </p:nvGrpSpPr>
        <p:grpSpPr>
          <a:xfrm>
            <a:off x="533400" y="4028821"/>
            <a:ext cx="314761" cy="314579"/>
            <a:chOff x="755411" y="4415354"/>
            <a:chExt cx="461446" cy="461446"/>
          </a:xfrm>
        </p:grpSpPr>
        <p:sp>
          <p:nvSpPr>
            <p:cNvPr id="18" name="Oval 17"/>
            <p:cNvSpPr/>
            <p:nvPr/>
          </p:nvSpPr>
          <p:spPr>
            <a:xfrm>
              <a:off x="755411" y="4415354"/>
              <a:ext cx="461446" cy="461446"/>
            </a:xfrm>
            <a:prstGeom prst="ellipse">
              <a:avLst/>
            </a:prstGeom>
            <a:solidFill>
              <a:srgbClr val="007D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9" name="Picture 18" descr="CPWG logo.bmp"/>
            <p:cNvPicPr>
              <a:picLocks noChangeAspect="1"/>
            </p:cNvPicPr>
            <p:nvPr/>
          </p:nvPicPr>
          <p:blipFill>
            <a:blip r:embed="rId2">
              <a:alphaModFix amt="67000"/>
            </a:blip>
            <a:srcRect l="3649" r="9029" b="32120"/>
            <a:stretch>
              <a:fillRect/>
            </a:stretch>
          </p:blipFill>
          <p:spPr>
            <a:xfrm>
              <a:off x="837980" y="4495800"/>
              <a:ext cx="296307" cy="304800"/>
            </a:xfrm>
            <a:prstGeom prst="rect">
              <a:avLst/>
            </a:prstGeom>
            <a:solidFill>
              <a:srgbClr val="007DFF"/>
            </a:solidFill>
            <a:effectLst>
              <a:outerShdw blurRad="50800" dist="38100" dir="9720000" sx="110000" sy="110000" algn="tl" rotWithShape="0">
                <a:srgbClr val="007DFF">
                  <a:alpha val="43000"/>
                </a:srgbClr>
              </a:outerShdw>
            </a:effectLst>
          </p:spPr>
        </p:pic>
      </p:grpSp>
      <p:grpSp>
        <p:nvGrpSpPr>
          <p:cNvPr id="23" name="Group 22"/>
          <p:cNvGrpSpPr/>
          <p:nvPr/>
        </p:nvGrpSpPr>
        <p:grpSpPr>
          <a:xfrm>
            <a:off x="533400" y="2581021"/>
            <a:ext cx="314761" cy="314579"/>
            <a:chOff x="755411" y="4415354"/>
            <a:chExt cx="461446" cy="461446"/>
          </a:xfrm>
        </p:grpSpPr>
        <p:sp>
          <p:nvSpPr>
            <p:cNvPr id="24" name="Oval 23"/>
            <p:cNvSpPr/>
            <p:nvPr/>
          </p:nvSpPr>
          <p:spPr>
            <a:xfrm>
              <a:off x="755411" y="4415354"/>
              <a:ext cx="461446" cy="461446"/>
            </a:xfrm>
            <a:prstGeom prst="ellipse">
              <a:avLst/>
            </a:prstGeom>
            <a:solidFill>
              <a:srgbClr val="007D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25" name="Picture 24" descr="CPWG logo.bmp"/>
            <p:cNvPicPr>
              <a:picLocks noChangeAspect="1"/>
            </p:cNvPicPr>
            <p:nvPr/>
          </p:nvPicPr>
          <p:blipFill>
            <a:blip r:embed="rId2">
              <a:alphaModFix amt="67000"/>
            </a:blip>
            <a:srcRect l="3649" r="9029" b="32120"/>
            <a:stretch>
              <a:fillRect/>
            </a:stretch>
          </p:blipFill>
          <p:spPr>
            <a:xfrm>
              <a:off x="837980" y="4495800"/>
              <a:ext cx="296307" cy="304800"/>
            </a:xfrm>
            <a:prstGeom prst="rect">
              <a:avLst/>
            </a:prstGeom>
            <a:solidFill>
              <a:srgbClr val="007DFF"/>
            </a:solidFill>
            <a:effectLst>
              <a:outerShdw blurRad="50800" dist="38100" dir="9720000" sx="110000" sy="110000" algn="tl" rotWithShape="0">
                <a:srgbClr val="007DFF">
                  <a:alpha val="43000"/>
                </a:srgbClr>
              </a:outerShdw>
            </a:effectLst>
          </p:spPr>
        </p:pic>
      </p:grpSp>
      <p:grpSp>
        <p:nvGrpSpPr>
          <p:cNvPr id="26" name="Group 25"/>
          <p:cNvGrpSpPr/>
          <p:nvPr/>
        </p:nvGrpSpPr>
        <p:grpSpPr>
          <a:xfrm>
            <a:off x="533400" y="4943221"/>
            <a:ext cx="314761" cy="314579"/>
            <a:chOff x="755411" y="4415354"/>
            <a:chExt cx="461446" cy="461446"/>
          </a:xfrm>
        </p:grpSpPr>
        <p:sp>
          <p:nvSpPr>
            <p:cNvPr id="27" name="Oval 26"/>
            <p:cNvSpPr/>
            <p:nvPr/>
          </p:nvSpPr>
          <p:spPr>
            <a:xfrm>
              <a:off x="755411" y="4415354"/>
              <a:ext cx="461446" cy="461446"/>
            </a:xfrm>
            <a:prstGeom prst="ellipse">
              <a:avLst/>
            </a:prstGeom>
            <a:solidFill>
              <a:srgbClr val="007D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28" name="Picture 27" descr="CPWG logo.bmp"/>
            <p:cNvPicPr>
              <a:picLocks noChangeAspect="1"/>
            </p:cNvPicPr>
            <p:nvPr/>
          </p:nvPicPr>
          <p:blipFill>
            <a:blip r:embed="rId2">
              <a:alphaModFix amt="67000"/>
            </a:blip>
            <a:srcRect l="3649" r="9029" b="32120"/>
            <a:stretch>
              <a:fillRect/>
            </a:stretch>
          </p:blipFill>
          <p:spPr>
            <a:xfrm>
              <a:off x="837980" y="4495800"/>
              <a:ext cx="296307" cy="304800"/>
            </a:xfrm>
            <a:prstGeom prst="rect">
              <a:avLst/>
            </a:prstGeom>
            <a:solidFill>
              <a:srgbClr val="007DFF"/>
            </a:solidFill>
            <a:effectLst>
              <a:outerShdw blurRad="50800" dist="38100" dir="9720000" sx="110000" sy="110000" algn="tl" rotWithShape="0">
                <a:srgbClr val="007DFF">
                  <a:alpha val="43000"/>
                </a:srgbClr>
              </a:outerShdw>
            </a:effectLst>
          </p:spPr>
        </p:pic>
      </p:grpSp>
    </p:spTree>
    <p:extLst>
      <p:ext uri="{BB962C8B-B14F-4D97-AF65-F5344CB8AC3E}">
        <p14:creationId xmlns:p14="http://schemas.microsoft.com/office/powerpoint/2010/main" val="2427189084"/>
      </p:ext>
    </p:extLst>
  </p:cSld>
  <p:clrMapOvr>
    <a:masterClrMapping/>
  </p:clrMapOvr>
  <p:transition>
    <p:pull dir="l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2590800" y="1066800"/>
            <a:ext cx="6553200" cy="1138"/>
          </a:xfrm>
          <a:prstGeom prst="line">
            <a:avLst/>
          </a:prstGeom>
          <a:ln w="63500" cap="flat">
            <a:solidFill>
              <a:srgbClr val="007DFF"/>
            </a:solidFill>
            <a:round/>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0" y="1066800"/>
            <a:ext cx="986134" cy="1142"/>
          </a:xfrm>
          <a:prstGeom prst="line">
            <a:avLst/>
          </a:prstGeom>
          <a:ln w="63500" cap="flat">
            <a:solidFill>
              <a:srgbClr val="007DFF"/>
            </a:solidFill>
            <a:round/>
          </a:ln>
        </p:spPr>
        <p:style>
          <a:lnRef idx="2">
            <a:schemeClr val="accent1"/>
          </a:lnRef>
          <a:fillRef idx="0">
            <a:schemeClr val="accent1"/>
          </a:fillRef>
          <a:effectRef idx="1">
            <a:schemeClr val="accent1"/>
          </a:effectRef>
          <a:fontRef idx="minor">
            <a:schemeClr val="tx1"/>
          </a:fontRef>
        </p:style>
      </p:cxnSp>
      <p:pic>
        <p:nvPicPr>
          <p:cNvPr id="10" name="Picture 9" descr="CPWG logo.bmp"/>
          <p:cNvPicPr>
            <a:picLocks noChangeAspect="1"/>
          </p:cNvPicPr>
          <p:nvPr/>
        </p:nvPicPr>
        <p:blipFill>
          <a:blip r:embed="rId2">
            <a:alphaModFix amt="67000"/>
          </a:blip>
          <a:stretch>
            <a:fillRect/>
          </a:stretch>
        </p:blipFill>
        <p:spPr>
          <a:xfrm>
            <a:off x="986134" y="0"/>
            <a:ext cx="1570724" cy="975230"/>
          </a:xfrm>
          <a:prstGeom prst="rect">
            <a:avLst/>
          </a:prstGeom>
          <a:solidFill>
            <a:srgbClr val="F3FFFF"/>
          </a:solidFill>
          <a:effectLst/>
        </p:spPr>
      </p:pic>
      <p:sp>
        <p:nvSpPr>
          <p:cNvPr id="14" name="TextBox 13"/>
          <p:cNvSpPr txBox="1"/>
          <p:nvPr/>
        </p:nvSpPr>
        <p:spPr>
          <a:xfrm>
            <a:off x="2531458" y="25950"/>
            <a:ext cx="6553200" cy="923330"/>
          </a:xfrm>
          <a:prstGeom prst="rect">
            <a:avLst/>
          </a:prstGeom>
          <a:noFill/>
        </p:spPr>
        <p:txBody>
          <a:bodyPr wrap="square" rtlCol="0" anchor="ctr">
            <a:spAutoFit/>
          </a:bodyPr>
          <a:lstStyle/>
          <a:p>
            <a:pPr algn="ctr"/>
            <a:r>
              <a:rPr lang="fr-CA" sz="2700" b="1" dirty="0" smtClean="0">
                <a:solidFill>
                  <a:srgbClr val="2A358C"/>
                </a:solidFill>
              </a:rPr>
              <a:t>Étape 6: </a:t>
            </a:r>
            <a:r>
              <a:rPr lang="fr-CA" sz="2700" b="1" dirty="0" smtClean="0">
                <a:solidFill>
                  <a:srgbClr val="2A358C"/>
                </a:solidFill>
              </a:rPr>
              <a:t>Analyse des </a:t>
            </a:r>
            <a:r>
              <a:rPr lang="fr-CA" sz="2700" b="1" dirty="0" smtClean="0">
                <a:solidFill>
                  <a:srgbClr val="2A358C"/>
                </a:solidFill>
              </a:rPr>
              <a:t>données, interprétation et écriture du rapport</a:t>
            </a:r>
            <a:endParaRPr lang="fr-CA" sz="2700" b="1" dirty="0">
              <a:solidFill>
                <a:srgbClr val="2A358C"/>
              </a:solidFill>
            </a:endParaRPr>
          </a:p>
        </p:txBody>
      </p:sp>
      <p:sp>
        <p:nvSpPr>
          <p:cNvPr id="7" name="Rectangle 3"/>
          <p:cNvSpPr txBox="1">
            <a:spLocks noChangeArrowheads="1"/>
          </p:cNvSpPr>
          <p:nvPr/>
        </p:nvSpPr>
        <p:spPr bwMode="auto">
          <a:xfrm>
            <a:off x="986134" y="1435700"/>
            <a:ext cx="8098524" cy="5422300"/>
          </a:xfrm>
          <a:prstGeom prst="rect">
            <a:avLst/>
          </a:prstGeom>
          <a:noFill/>
          <a:ln w="9525">
            <a:noFill/>
            <a:miter lim="800000"/>
            <a:headEnd/>
            <a:tailEnd/>
          </a:ln>
        </p:spPr>
        <p:txBody>
          <a:bodyPr/>
          <a:lstStyle>
            <a:lvl1pPr marL="342900" indent="-342900"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marL="0" indent="0" eaLnBrk="1" hangingPunct="1">
              <a:spcBef>
                <a:spcPts val="1800"/>
              </a:spcBef>
            </a:pPr>
            <a:r>
              <a:rPr lang="fr-FR" sz="2000" dirty="0" smtClean="0">
                <a:solidFill>
                  <a:srgbClr val="2A358C"/>
                </a:solidFill>
              </a:rPr>
              <a:t>L'interprétation </a:t>
            </a:r>
            <a:r>
              <a:rPr lang="fr-FR" sz="2000" dirty="0">
                <a:solidFill>
                  <a:srgbClr val="2A358C"/>
                </a:solidFill>
              </a:rPr>
              <a:t>est le processus </a:t>
            </a:r>
            <a:r>
              <a:rPr lang="fr-FR" sz="2000" dirty="0" smtClean="0">
                <a:solidFill>
                  <a:srgbClr val="2A358C"/>
                </a:solidFill>
              </a:rPr>
              <a:t>qui consiste à </a:t>
            </a:r>
            <a:r>
              <a:rPr lang="fr-FR" sz="2000" dirty="0">
                <a:solidFill>
                  <a:srgbClr val="2A358C"/>
                </a:solidFill>
              </a:rPr>
              <a:t>donner un sens </a:t>
            </a:r>
            <a:r>
              <a:rPr lang="fr-FR" sz="2000" dirty="0" smtClean="0">
                <a:solidFill>
                  <a:srgbClr val="2A358C"/>
                </a:solidFill>
              </a:rPr>
              <a:t>aux </a:t>
            </a:r>
            <a:r>
              <a:rPr lang="fr-FR" sz="2000" dirty="0">
                <a:solidFill>
                  <a:srgbClr val="2A358C"/>
                </a:solidFill>
              </a:rPr>
              <a:t>données analysées et </a:t>
            </a:r>
            <a:r>
              <a:rPr lang="fr-FR" sz="2000" dirty="0" smtClean="0">
                <a:solidFill>
                  <a:srgbClr val="2A358C"/>
                </a:solidFill>
              </a:rPr>
              <a:t>les connecter </a:t>
            </a:r>
            <a:r>
              <a:rPr lang="fr-FR" sz="2000" dirty="0">
                <a:solidFill>
                  <a:srgbClr val="2A358C"/>
                </a:solidFill>
              </a:rPr>
              <a:t>à la programmation</a:t>
            </a:r>
            <a:r>
              <a:rPr lang="fr-FR" sz="2000" dirty="0" smtClean="0">
                <a:solidFill>
                  <a:srgbClr val="2A358C"/>
                </a:solidFill>
              </a:rPr>
              <a:t>;</a:t>
            </a:r>
          </a:p>
          <a:p>
            <a:pPr marL="0" indent="0" eaLnBrk="1" hangingPunct="1">
              <a:spcBef>
                <a:spcPts val="1800"/>
              </a:spcBef>
            </a:pPr>
            <a:r>
              <a:rPr lang="fr-FR" sz="2000" dirty="0" smtClean="0">
                <a:solidFill>
                  <a:srgbClr val="2A358C"/>
                </a:solidFill>
              </a:rPr>
              <a:t>L’interprétation </a:t>
            </a:r>
            <a:r>
              <a:rPr lang="fr-FR" sz="2000" dirty="0">
                <a:solidFill>
                  <a:srgbClr val="2A358C"/>
                </a:solidFill>
              </a:rPr>
              <a:t>est seulement possible avec </a:t>
            </a:r>
            <a:r>
              <a:rPr lang="fr-FR" sz="2000" dirty="0" smtClean="0">
                <a:solidFill>
                  <a:srgbClr val="2A358C"/>
                </a:solidFill>
              </a:rPr>
              <a:t>une </a:t>
            </a:r>
            <a:r>
              <a:rPr lang="fr-FR" sz="2000" dirty="0">
                <a:solidFill>
                  <a:srgbClr val="2A358C"/>
                </a:solidFill>
              </a:rPr>
              <a:t>connaissance </a:t>
            </a:r>
            <a:r>
              <a:rPr lang="fr-FR" sz="2000" dirty="0" smtClean="0">
                <a:solidFill>
                  <a:srgbClr val="2A358C"/>
                </a:solidFill>
              </a:rPr>
              <a:t>locale;</a:t>
            </a:r>
          </a:p>
          <a:p>
            <a:pPr marL="0" indent="0" eaLnBrk="1" hangingPunct="1">
              <a:spcBef>
                <a:spcPts val="1800"/>
              </a:spcBef>
            </a:pPr>
            <a:r>
              <a:rPr lang="fr-FR" sz="2000" dirty="0" smtClean="0">
                <a:solidFill>
                  <a:srgbClr val="2A358C"/>
                </a:solidFill>
              </a:rPr>
              <a:t>L’équipe </a:t>
            </a:r>
            <a:r>
              <a:rPr lang="fr-FR" sz="2000" dirty="0">
                <a:solidFill>
                  <a:srgbClr val="2A358C"/>
                </a:solidFill>
              </a:rPr>
              <a:t>de collecte de données devrait idéalement être </a:t>
            </a:r>
            <a:r>
              <a:rPr lang="fr-FR" sz="2000" dirty="0" smtClean="0">
                <a:solidFill>
                  <a:srgbClr val="2A358C"/>
                </a:solidFill>
              </a:rPr>
              <a:t>impliquée </a:t>
            </a:r>
            <a:r>
              <a:rPr lang="fr-FR" sz="2000" dirty="0">
                <a:solidFill>
                  <a:srgbClr val="2A358C"/>
                </a:solidFill>
              </a:rPr>
              <a:t>dans le processus </a:t>
            </a:r>
            <a:r>
              <a:rPr lang="fr-FR" sz="2000" dirty="0" smtClean="0">
                <a:solidFill>
                  <a:srgbClr val="2A358C"/>
                </a:solidFill>
              </a:rPr>
              <a:t>d'interprétation;</a:t>
            </a:r>
          </a:p>
          <a:p>
            <a:pPr marL="0" indent="0" eaLnBrk="1" hangingPunct="1">
              <a:spcBef>
                <a:spcPts val="1800"/>
              </a:spcBef>
            </a:pPr>
            <a:r>
              <a:rPr lang="fr-FR" sz="2000" dirty="0" smtClean="0">
                <a:solidFill>
                  <a:srgbClr val="2A358C"/>
                </a:solidFill>
              </a:rPr>
              <a:t>Une expertise en gestion d’informations </a:t>
            </a:r>
            <a:r>
              <a:rPr lang="fr-FR" sz="2000" dirty="0">
                <a:solidFill>
                  <a:srgbClr val="2A358C"/>
                </a:solidFill>
              </a:rPr>
              <a:t>est nécessaire pour l'analyse et la </a:t>
            </a:r>
            <a:r>
              <a:rPr lang="fr-FR" sz="2000" dirty="0" smtClean="0">
                <a:solidFill>
                  <a:srgbClr val="2A358C"/>
                </a:solidFill>
              </a:rPr>
              <a:t>préparation </a:t>
            </a:r>
            <a:r>
              <a:rPr lang="fr-FR" sz="2000" dirty="0">
                <a:solidFill>
                  <a:srgbClr val="2A358C"/>
                </a:solidFill>
              </a:rPr>
              <a:t>du rapport. </a:t>
            </a:r>
            <a:r>
              <a:rPr lang="fr-FR" sz="2000" dirty="0" smtClean="0">
                <a:solidFill>
                  <a:srgbClr val="2A358C"/>
                </a:solidFill>
              </a:rPr>
              <a:t>Si cette compétence n’est pas disponible chez vous, </a:t>
            </a:r>
            <a:r>
              <a:rPr lang="fr-FR" sz="2000" dirty="0">
                <a:solidFill>
                  <a:srgbClr val="2A358C"/>
                </a:solidFill>
              </a:rPr>
              <a:t>demander de l'aide extérieure (par exemple </a:t>
            </a:r>
            <a:r>
              <a:rPr lang="fr-FR" sz="2000" dirty="0" smtClean="0">
                <a:solidFill>
                  <a:srgbClr val="2A358C"/>
                </a:solidFill>
              </a:rPr>
              <a:t>GTPE);</a:t>
            </a:r>
            <a:endParaRPr lang="fr-FR" sz="2000" dirty="0">
              <a:solidFill>
                <a:srgbClr val="2A358C"/>
              </a:solidFill>
            </a:endParaRPr>
          </a:p>
          <a:p>
            <a:pPr marL="0" indent="0" eaLnBrk="1" hangingPunct="1">
              <a:spcBef>
                <a:spcPts val="1800"/>
              </a:spcBef>
            </a:pPr>
            <a:r>
              <a:rPr lang="fr-FR" sz="2000" dirty="0" smtClean="0">
                <a:solidFill>
                  <a:srgbClr val="2A358C"/>
                </a:solidFill>
              </a:rPr>
              <a:t>Plusieurs </a:t>
            </a:r>
            <a:r>
              <a:rPr lang="fr-FR" sz="2000" dirty="0">
                <a:solidFill>
                  <a:srgbClr val="2A358C"/>
                </a:solidFill>
              </a:rPr>
              <a:t>rapports contenant différents niveaux de détails peuvent être </a:t>
            </a:r>
            <a:r>
              <a:rPr lang="fr-FR" sz="2000" dirty="0" smtClean="0">
                <a:solidFill>
                  <a:srgbClr val="2A358C"/>
                </a:solidFill>
              </a:rPr>
              <a:t>produits </a:t>
            </a:r>
            <a:r>
              <a:rPr lang="fr-FR" sz="2000" dirty="0">
                <a:solidFill>
                  <a:srgbClr val="2A358C"/>
                </a:solidFill>
              </a:rPr>
              <a:t>pour différents </a:t>
            </a:r>
            <a:r>
              <a:rPr lang="fr-FR" sz="2000" dirty="0" smtClean="0">
                <a:solidFill>
                  <a:srgbClr val="2A358C"/>
                </a:solidFill>
              </a:rPr>
              <a:t>buts;</a:t>
            </a:r>
            <a:endParaRPr lang="fr-FR" sz="2000" dirty="0">
              <a:solidFill>
                <a:srgbClr val="2A358C"/>
              </a:solidFill>
            </a:endParaRPr>
          </a:p>
          <a:p>
            <a:pPr marL="0" indent="0" eaLnBrk="1" hangingPunct="1">
              <a:spcBef>
                <a:spcPts val="1800"/>
              </a:spcBef>
            </a:pPr>
            <a:r>
              <a:rPr lang="fr-FR" sz="2000" dirty="0" smtClean="0">
                <a:solidFill>
                  <a:srgbClr val="2A358C"/>
                </a:solidFill>
              </a:rPr>
              <a:t>La préparation </a:t>
            </a:r>
            <a:r>
              <a:rPr lang="fr-FR" sz="2000" dirty="0">
                <a:solidFill>
                  <a:srgbClr val="2A358C"/>
                </a:solidFill>
              </a:rPr>
              <a:t>du rapport devrait être </a:t>
            </a:r>
            <a:r>
              <a:rPr lang="fr-FR" sz="2000" dirty="0" smtClean="0">
                <a:solidFill>
                  <a:srgbClr val="2A358C"/>
                </a:solidFill>
              </a:rPr>
              <a:t>considérée </a:t>
            </a:r>
            <a:r>
              <a:rPr lang="fr-FR" sz="2000" dirty="0">
                <a:solidFill>
                  <a:srgbClr val="2A358C"/>
                </a:solidFill>
              </a:rPr>
              <a:t>comme une partie intégrante du processus d'évaluation et non </a:t>
            </a:r>
            <a:r>
              <a:rPr lang="fr-FR" sz="2000" dirty="0" smtClean="0">
                <a:solidFill>
                  <a:srgbClr val="2A358C"/>
                </a:solidFill>
              </a:rPr>
              <a:t>comme une réflexion après </a:t>
            </a:r>
            <a:r>
              <a:rPr lang="fr-FR" sz="2000" dirty="0">
                <a:solidFill>
                  <a:srgbClr val="2A358C"/>
                </a:solidFill>
              </a:rPr>
              <a:t>coup</a:t>
            </a:r>
            <a:r>
              <a:rPr lang="fr-FR" sz="2000" dirty="0" smtClean="0">
                <a:solidFill>
                  <a:srgbClr val="2A358C"/>
                </a:solidFill>
              </a:rPr>
              <a:t>.</a:t>
            </a:r>
            <a:endParaRPr lang="en-GB" sz="2200" dirty="0">
              <a:solidFill>
                <a:srgbClr val="2A358C"/>
              </a:solidFill>
            </a:endParaRPr>
          </a:p>
          <a:p>
            <a:pPr eaLnBrk="1" hangingPunct="1">
              <a:lnSpc>
                <a:spcPct val="80000"/>
              </a:lnSpc>
              <a:spcBef>
                <a:spcPts val="1800"/>
              </a:spcBef>
              <a:buFontTx/>
              <a:buChar char="•"/>
            </a:pPr>
            <a:endParaRPr lang="en-GB" sz="2200" dirty="0">
              <a:solidFill>
                <a:srgbClr val="2A358C"/>
              </a:solidFill>
            </a:endParaRPr>
          </a:p>
        </p:txBody>
      </p:sp>
      <p:grpSp>
        <p:nvGrpSpPr>
          <p:cNvPr id="8" name="Group 7"/>
          <p:cNvGrpSpPr/>
          <p:nvPr/>
        </p:nvGrpSpPr>
        <p:grpSpPr>
          <a:xfrm>
            <a:off x="570312" y="1514221"/>
            <a:ext cx="314761" cy="314579"/>
            <a:chOff x="755411" y="4415354"/>
            <a:chExt cx="461446" cy="461446"/>
          </a:xfrm>
        </p:grpSpPr>
        <p:sp>
          <p:nvSpPr>
            <p:cNvPr id="11" name="Oval 10"/>
            <p:cNvSpPr/>
            <p:nvPr/>
          </p:nvSpPr>
          <p:spPr>
            <a:xfrm>
              <a:off x="755411" y="4415354"/>
              <a:ext cx="461446" cy="461446"/>
            </a:xfrm>
            <a:prstGeom prst="ellipse">
              <a:avLst/>
            </a:prstGeom>
            <a:solidFill>
              <a:srgbClr val="007D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2" name="Picture 11" descr="CPWG logo.bmp"/>
            <p:cNvPicPr>
              <a:picLocks noChangeAspect="1"/>
            </p:cNvPicPr>
            <p:nvPr/>
          </p:nvPicPr>
          <p:blipFill>
            <a:blip r:embed="rId2">
              <a:alphaModFix amt="67000"/>
            </a:blip>
            <a:srcRect l="3649" r="9029" b="32120"/>
            <a:stretch>
              <a:fillRect/>
            </a:stretch>
          </p:blipFill>
          <p:spPr>
            <a:xfrm>
              <a:off x="837980" y="4495800"/>
              <a:ext cx="296307" cy="304800"/>
            </a:xfrm>
            <a:prstGeom prst="rect">
              <a:avLst/>
            </a:prstGeom>
            <a:solidFill>
              <a:srgbClr val="007DFF"/>
            </a:solidFill>
            <a:effectLst>
              <a:outerShdw blurRad="50800" dist="38100" dir="9720000" sx="110000" sy="110000" algn="tl" rotWithShape="0">
                <a:srgbClr val="007DFF">
                  <a:alpha val="43000"/>
                </a:srgbClr>
              </a:outerShdw>
            </a:effectLst>
          </p:spPr>
        </p:pic>
      </p:grpSp>
      <p:grpSp>
        <p:nvGrpSpPr>
          <p:cNvPr id="17" name="Group 16"/>
          <p:cNvGrpSpPr/>
          <p:nvPr/>
        </p:nvGrpSpPr>
        <p:grpSpPr>
          <a:xfrm>
            <a:off x="533400" y="3724021"/>
            <a:ext cx="314761" cy="314579"/>
            <a:chOff x="755411" y="4415354"/>
            <a:chExt cx="461446" cy="461446"/>
          </a:xfrm>
        </p:grpSpPr>
        <p:sp>
          <p:nvSpPr>
            <p:cNvPr id="18" name="Oval 17"/>
            <p:cNvSpPr/>
            <p:nvPr/>
          </p:nvSpPr>
          <p:spPr>
            <a:xfrm>
              <a:off x="755411" y="4415354"/>
              <a:ext cx="461446" cy="461446"/>
            </a:xfrm>
            <a:prstGeom prst="ellipse">
              <a:avLst/>
            </a:prstGeom>
            <a:solidFill>
              <a:srgbClr val="007D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9" name="Picture 18" descr="CPWG logo.bmp"/>
            <p:cNvPicPr>
              <a:picLocks noChangeAspect="1"/>
            </p:cNvPicPr>
            <p:nvPr/>
          </p:nvPicPr>
          <p:blipFill>
            <a:blip r:embed="rId2">
              <a:alphaModFix amt="67000"/>
            </a:blip>
            <a:srcRect l="3649" r="9029" b="32120"/>
            <a:stretch>
              <a:fillRect/>
            </a:stretch>
          </p:blipFill>
          <p:spPr>
            <a:xfrm>
              <a:off x="837980" y="4495800"/>
              <a:ext cx="296307" cy="304800"/>
            </a:xfrm>
            <a:prstGeom prst="rect">
              <a:avLst/>
            </a:prstGeom>
            <a:solidFill>
              <a:srgbClr val="007DFF"/>
            </a:solidFill>
            <a:effectLst>
              <a:outerShdw blurRad="50800" dist="38100" dir="9720000" sx="110000" sy="110000" algn="tl" rotWithShape="0">
                <a:srgbClr val="007DFF">
                  <a:alpha val="43000"/>
                </a:srgbClr>
              </a:outerShdw>
            </a:effectLst>
          </p:spPr>
        </p:pic>
      </p:grpSp>
      <p:grpSp>
        <p:nvGrpSpPr>
          <p:cNvPr id="23" name="Group 22"/>
          <p:cNvGrpSpPr/>
          <p:nvPr/>
        </p:nvGrpSpPr>
        <p:grpSpPr>
          <a:xfrm>
            <a:off x="533400" y="2885821"/>
            <a:ext cx="314761" cy="314579"/>
            <a:chOff x="755411" y="4415354"/>
            <a:chExt cx="461446" cy="461446"/>
          </a:xfrm>
        </p:grpSpPr>
        <p:sp>
          <p:nvSpPr>
            <p:cNvPr id="24" name="Oval 23"/>
            <p:cNvSpPr/>
            <p:nvPr/>
          </p:nvSpPr>
          <p:spPr>
            <a:xfrm>
              <a:off x="755411" y="4415354"/>
              <a:ext cx="461446" cy="461446"/>
            </a:xfrm>
            <a:prstGeom prst="ellipse">
              <a:avLst/>
            </a:prstGeom>
            <a:solidFill>
              <a:srgbClr val="007D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25" name="Picture 24" descr="CPWG logo.bmp"/>
            <p:cNvPicPr>
              <a:picLocks noChangeAspect="1"/>
            </p:cNvPicPr>
            <p:nvPr/>
          </p:nvPicPr>
          <p:blipFill>
            <a:blip r:embed="rId2">
              <a:alphaModFix amt="67000"/>
            </a:blip>
            <a:srcRect l="3649" r="9029" b="32120"/>
            <a:stretch>
              <a:fillRect/>
            </a:stretch>
          </p:blipFill>
          <p:spPr>
            <a:xfrm>
              <a:off x="837980" y="4495800"/>
              <a:ext cx="296307" cy="304800"/>
            </a:xfrm>
            <a:prstGeom prst="rect">
              <a:avLst/>
            </a:prstGeom>
            <a:solidFill>
              <a:srgbClr val="007DFF"/>
            </a:solidFill>
            <a:effectLst>
              <a:outerShdw blurRad="50800" dist="38100" dir="9720000" sx="110000" sy="110000" algn="tl" rotWithShape="0">
                <a:srgbClr val="007DFF">
                  <a:alpha val="43000"/>
                </a:srgbClr>
              </a:outerShdw>
            </a:effectLst>
          </p:spPr>
        </p:pic>
      </p:grpSp>
      <p:grpSp>
        <p:nvGrpSpPr>
          <p:cNvPr id="26" name="Group 25"/>
          <p:cNvGrpSpPr/>
          <p:nvPr/>
        </p:nvGrpSpPr>
        <p:grpSpPr>
          <a:xfrm>
            <a:off x="533400" y="4867021"/>
            <a:ext cx="314761" cy="314579"/>
            <a:chOff x="755411" y="4415354"/>
            <a:chExt cx="461446" cy="461446"/>
          </a:xfrm>
        </p:grpSpPr>
        <p:sp>
          <p:nvSpPr>
            <p:cNvPr id="27" name="Oval 26"/>
            <p:cNvSpPr/>
            <p:nvPr/>
          </p:nvSpPr>
          <p:spPr>
            <a:xfrm>
              <a:off x="755411" y="4415354"/>
              <a:ext cx="461446" cy="461446"/>
            </a:xfrm>
            <a:prstGeom prst="ellipse">
              <a:avLst/>
            </a:prstGeom>
            <a:solidFill>
              <a:srgbClr val="007D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28" name="Picture 27" descr="CPWG logo.bmp"/>
            <p:cNvPicPr>
              <a:picLocks noChangeAspect="1"/>
            </p:cNvPicPr>
            <p:nvPr/>
          </p:nvPicPr>
          <p:blipFill>
            <a:blip r:embed="rId2">
              <a:alphaModFix amt="67000"/>
            </a:blip>
            <a:srcRect l="3649" r="9029" b="32120"/>
            <a:stretch>
              <a:fillRect/>
            </a:stretch>
          </p:blipFill>
          <p:spPr>
            <a:xfrm>
              <a:off x="837980" y="4495800"/>
              <a:ext cx="296307" cy="304800"/>
            </a:xfrm>
            <a:prstGeom prst="rect">
              <a:avLst/>
            </a:prstGeom>
            <a:solidFill>
              <a:srgbClr val="007DFF"/>
            </a:solidFill>
            <a:effectLst>
              <a:outerShdw blurRad="50800" dist="38100" dir="9720000" sx="110000" sy="110000" algn="tl" rotWithShape="0">
                <a:srgbClr val="007DFF">
                  <a:alpha val="43000"/>
                </a:srgbClr>
              </a:outerShdw>
            </a:effectLst>
          </p:spPr>
        </p:pic>
      </p:grpSp>
      <p:grpSp>
        <p:nvGrpSpPr>
          <p:cNvPr id="29" name="Group 28"/>
          <p:cNvGrpSpPr/>
          <p:nvPr/>
        </p:nvGrpSpPr>
        <p:grpSpPr>
          <a:xfrm>
            <a:off x="533400" y="5705221"/>
            <a:ext cx="314761" cy="314579"/>
            <a:chOff x="755411" y="4415354"/>
            <a:chExt cx="461446" cy="461446"/>
          </a:xfrm>
        </p:grpSpPr>
        <p:sp>
          <p:nvSpPr>
            <p:cNvPr id="30" name="Oval 29"/>
            <p:cNvSpPr/>
            <p:nvPr/>
          </p:nvSpPr>
          <p:spPr>
            <a:xfrm>
              <a:off x="755411" y="4415354"/>
              <a:ext cx="461446" cy="461446"/>
            </a:xfrm>
            <a:prstGeom prst="ellipse">
              <a:avLst/>
            </a:prstGeom>
            <a:solidFill>
              <a:srgbClr val="007D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31" name="Picture 30" descr="CPWG logo.bmp"/>
            <p:cNvPicPr>
              <a:picLocks noChangeAspect="1"/>
            </p:cNvPicPr>
            <p:nvPr/>
          </p:nvPicPr>
          <p:blipFill>
            <a:blip r:embed="rId2">
              <a:alphaModFix amt="67000"/>
            </a:blip>
            <a:srcRect l="3649" r="9029" b="32120"/>
            <a:stretch>
              <a:fillRect/>
            </a:stretch>
          </p:blipFill>
          <p:spPr>
            <a:xfrm>
              <a:off x="837980" y="4495800"/>
              <a:ext cx="296307" cy="304800"/>
            </a:xfrm>
            <a:prstGeom prst="rect">
              <a:avLst/>
            </a:prstGeom>
            <a:solidFill>
              <a:srgbClr val="007DFF"/>
            </a:solidFill>
            <a:effectLst>
              <a:outerShdw blurRad="50800" dist="38100" dir="9720000" sx="110000" sy="110000" algn="tl" rotWithShape="0">
                <a:srgbClr val="007DFF">
                  <a:alpha val="43000"/>
                </a:srgbClr>
              </a:outerShdw>
            </a:effectLst>
          </p:spPr>
        </p:pic>
      </p:grpSp>
      <p:grpSp>
        <p:nvGrpSpPr>
          <p:cNvPr id="22" name="Group 21"/>
          <p:cNvGrpSpPr/>
          <p:nvPr/>
        </p:nvGrpSpPr>
        <p:grpSpPr>
          <a:xfrm>
            <a:off x="533400" y="2352421"/>
            <a:ext cx="314761" cy="314579"/>
            <a:chOff x="755411" y="4415354"/>
            <a:chExt cx="461446" cy="461446"/>
          </a:xfrm>
        </p:grpSpPr>
        <p:sp>
          <p:nvSpPr>
            <p:cNvPr id="32" name="Oval 31"/>
            <p:cNvSpPr/>
            <p:nvPr/>
          </p:nvSpPr>
          <p:spPr>
            <a:xfrm>
              <a:off x="755411" y="4415354"/>
              <a:ext cx="461446" cy="461446"/>
            </a:xfrm>
            <a:prstGeom prst="ellipse">
              <a:avLst/>
            </a:prstGeom>
            <a:solidFill>
              <a:srgbClr val="007D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33" name="Picture 32" descr="CPWG logo.bmp"/>
            <p:cNvPicPr>
              <a:picLocks noChangeAspect="1"/>
            </p:cNvPicPr>
            <p:nvPr/>
          </p:nvPicPr>
          <p:blipFill>
            <a:blip r:embed="rId2">
              <a:alphaModFix amt="67000"/>
            </a:blip>
            <a:srcRect l="3649" r="9029" b="32120"/>
            <a:stretch>
              <a:fillRect/>
            </a:stretch>
          </p:blipFill>
          <p:spPr>
            <a:xfrm>
              <a:off x="837980" y="4495800"/>
              <a:ext cx="296307" cy="304800"/>
            </a:xfrm>
            <a:prstGeom prst="rect">
              <a:avLst/>
            </a:prstGeom>
            <a:solidFill>
              <a:srgbClr val="007DFF"/>
            </a:solidFill>
            <a:effectLst>
              <a:outerShdw blurRad="50800" dist="38100" dir="9720000" sx="110000" sy="110000" algn="tl" rotWithShape="0">
                <a:srgbClr val="007DFF">
                  <a:alpha val="43000"/>
                </a:srgbClr>
              </a:outerShdw>
            </a:effectLst>
          </p:spPr>
        </p:pic>
      </p:grpSp>
    </p:spTree>
    <p:extLst>
      <p:ext uri="{BB962C8B-B14F-4D97-AF65-F5344CB8AC3E}">
        <p14:creationId xmlns:p14="http://schemas.microsoft.com/office/powerpoint/2010/main" val="3502487963"/>
      </p:ext>
    </p:extLst>
  </p:cSld>
  <p:clrMapOvr>
    <a:masterClrMapping/>
  </p:clrMapOvr>
  <p:transition>
    <p:pull dir="l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2590800" y="1066800"/>
            <a:ext cx="6553200" cy="1138"/>
          </a:xfrm>
          <a:prstGeom prst="line">
            <a:avLst/>
          </a:prstGeom>
          <a:ln w="63500" cap="flat">
            <a:solidFill>
              <a:srgbClr val="007DFF"/>
            </a:solidFill>
            <a:round/>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0" y="1066800"/>
            <a:ext cx="986134" cy="1142"/>
          </a:xfrm>
          <a:prstGeom prst="line">
            <a:avLst/>
          </a:prstGeom>
          <a:ln w="63500" cap="flat">
            <a:solidFill>
              <a:srgbClr val="007DFF"/>
            </a:solidFill>
            <a:round/>
          </a:ln>
        </p:spPr>
        <p:style>
          <a:lnRef idx="2">
            <a:schemeClr val="accent1"/>
          </a:lnRef>
          <a:fillRef idx="0">
            <a:schemeClr val="accent1"/>
          </a:fillRef>
          <a:effectRef idx="1">
            <a:schemeClr val="accent1"/>
          </a:effectRef>
          <a:fontRef idx="minor">
            <a:schemeClr val="tx1"/>
          </a:fontRef>
        </p:style>
      </p:cxnSp>
      <p:pic>
        <p:nvPicPr>
          <p:cNvPr id="10" name="Picture 9" descr="CPWG logo.bmp"/>
          <p:cNvPicPr>
            <a:picLocks noChangeAspect="1"/>
          </p:cNvPicPr>
          <p:nvPr/>
        </p:nvPicPr>
        <p:blipFill>
          <a:blip r:embed="rId3">
            <a:alphaModFix amt="67000"/>
          </a:blip>
          <a:stretch>
            <a:fillRect/>
          </a:stretch>
        </p:blipFill>
        <p:spPr>
          <a:xfrm>
            <a:off x="986134" y="0"/>
            <a:ext cx="1570724" cy="975230"/>
          </a:xfrm>
          <a:prstGeom prst="rect">
            <a:avLst/>
          </a:prstGeom>
          <a:solidFill>
            <a:srgbClr val="F3FFFF"/>
          </a:solidFill>
          <a:effectLst/>
        </p:spPr>
      </p:pic>
      <p:sp>
        <p:nvSpPr>
          <p:cNvPr id="14" name="TextBox 13"/>
          <p:cNvSpPr txBox="1"/>
          <p:nvPr/>
        </p:nvSpPr>
        <p:spPr>
          <a:xfrm>
            <a:off x="2590800" y="208003"/>
            <a:ext cx="6553200" cy="584775"/>
          </a:xfrm>
          <a:prstGeom prst="rect">
            <a:avLst/>
          </a:prstGeom>
          <a:noFill/>
        </p:spPr>
        <p:txBody>
          <a:bodyPr wrap="square" rtlCol="0" anchor="ctr">
            <a:spAutoFit/>
          </a:bodyPr>
          <a:lstStyle/>
          <a:p>
            <a:pPr algn="ctr"/>
            <a:r>
              <a:rPr lang="fr-FR" sz="3200" b="1" dirty="0">
                <a:solidFill>
                  <a:srgbClr val="2A358C"/>
                </a:solidFill>
                <a:latin typeface="+mj-lt"/>
                <a:cs typeface="Engravers MT"/>
              </a:rPr>
              <a:t>Leçons </a:t>
            </a:r>
            <a:r>
              <a:rPr lang="fr-FR" sz="3200" b="1" dirty="0" smtClean="0">
                <a:solidFill>
                  <a:srgbClr val="2A358C"/>
                </a:solidFill>
                <a:latin typeface="+mj-lt"/>
                <a:cs typeface="Engravers MT"/>
              </a:rPr>
              <a:t>Apprises</a:t>
            </a:r>
            <a:endParaRPr lang="en-US" sz="3200" b="1" dirty="0">
              <a:solidFill>
                <a:srgbClr val="2A358C"/>
              </a:solidFill>
              <a:latin typeface="+mj-lt"/>
              <a:cs typeface="Engravers MT"/>
            </a:endParaRPr>
          </a:p>
        </p:txBody>
      </p:sp>
      <p:sp>
        <p:nvSpPr>
          <p:cNvPr id="8" name="TextBox 7"/>
          <p:cNvSpPr txBox="1"/>
          <p:nvPr/>
        </p:nvSpPr>
        <p:spPr>
          <a:xfrm>
            <a:off x="533400" y="1873508"/>
            <a:ext cx="8422333" cy="4862870"/>
          </a:xfrm>
          <a:prstGeom prst="rect">
            <a:avLst/>
          </a:prstGeom>
          <a:noFill/>
        </p:spPr>
        <p:txBody>
          <a:bodyPr wrap="square" rtlCol="0">
            <a:spAutoFit/>
          </a:bodyPr>
          <a:lstStyle/>
          <a:p>
            <a:pPr lvl="1"/>
            <a:r>
              <a:rPr lang="fr-FR" sz="2200" b="1" dirty="0">
                <a:solidFill>
                  <a:srgbClr val="2A358C"/>
                </a:solidFill>
              </a:rPr>
              <a:t>Suivez les étapes: </a:t>
            </a:r>
            <a:r>
              <a:rPr lang="fr-FR" sz="2200" dirty="0" smtClean="0">
                <a:solidFill>
                  <a:srgbClr val="2A358C"/>
                </a:solidFill>
              </a:rPr>
              <a:t>Dans certains cas où </a:t>
            </a:r>
            <a:r>
              <a:rPr lang="fr-FR" sz="2200" dirty="0">
                <a:solidFill>
                  <a:srgbClr val="2A358C"/>
                </a:solidFill>
              </a:rPr>
              <a:t>l'outil a été utilisé, les étapes décrites dans le guide </a:t>
            </a:r>
            <a:r>
              <a:rPr lang="fr-FR" sz="2200" dirty="0" smtClean="0">
                <a:solidFill>
                  <a:srgbClr val="2A358C"/>
                </a:solidFill>
              </a:rPr>
              <a:t>n’ont pas été suivies;</a:t>
            </a:r>
            <a:r>
              <a:rPr lang="fr-FR" sz="2200" dirty="0">
                <a:solidFill>
                  <a:srgbClr val="2A358C"/>
                </a:solidFill>
              </a:rPr>
              <a:t/>
            </a:r>
            <a:br>
              <a:rPr lang="fr-FR" sz="2200" dirty="0">
                <a:solidFill>
                  <a:srgbClr val="2A358C"/>
                </a:solidFill>
              </a:rPr>
            </a:br>
            <a:r>
              <a:rPr lang="fr-FR" sz="1200" dirty="0" smtClean="0">
                <a:solidFill>
                  <a:srgbClr val="2A358C"/>
                </a:solidFill>
              </a:rPr>
              <a:t>  </a:t>
            </a:r>
            <a:r>
              <a:rPr lang="fr-FR" sz="2200" dirty="0">
                <a:solidFill>
                  <a:srgbClr val="2A358C"/>
                </a:solidFill>
              </a:rPr>
              <a:t/>
            </a:r>
            <a:br>
              <a:rPr lang="fr-FR" sz="2200" dirty="0">
                <a:solidFill>
                  <a:srgbClr val="2A358C"/>
                </a:solidFill>
              </a:rPr>
            </a:br>
            <a:r>
              <a:rPr lang="fr-FR" sz="2200" b="1" dirty="0">
                <a:solidFill>
                  <a:srgbClr val="2A358C"/>
                </a:solidFill>
              </a:rPr>
              <a:t>Utilisez l'outil en entier: </a:t>
            </a:r>
            <a:r>
              <a:rPr lang="fr-FR" sz="2200" dirty="0">
                <a:solidFill>
                  <a:srgbClr val="2A358C"/>
                </a:solidFill>
              </a:rPr>
              <a:t>Souvent, </a:t>
            </a:r>
            <a:r>
              <a:rPr lang="fr-FR" sz="2200" dirty="0" smtClean="0">
                <a:solidFill>
                  <a:srgbClr val="2A358C"/>
                </a:solidFill>
              </a:rPr>
              <a:t>seulement le questionnaire d’entretien </a:t>
            </a:r>
            <a:r>
              <a:rPr lang="fr-FR" sz="2200" dirty="0">
                <a:solidFill>
                  <a:srgbClr val="2A358C"/>
                </a:solidFill>
              </a:rPr>
              <a:t>avec les informateurs clés est utilisé et le reste de l'outil est </a:t>
            </a:r>
            <a:r>
              <a:rPr lang="fr-FR" sz="2200" dirty="0" smtClean="0">
                <a:solidFill>
                  <a:srgbClr val="2A358C"/>
                </a:solidFill>
              </a:rPr>
              <a:t>rejeté;</a:t>
            </a:r>
            <a:r>
              <a:rPr lang="fr-FR" sz="2200" dirty="0">
                <a:solidFill>
                  <a:srgbClr val="2A358C"/>
                </a:solidFill>
              </a:rPr>
              <a:t/>
            </a:r>
            <a:br>
              <a:rPr lang="fr-FR" sz="2200" dirty="0">
                <a:solidFill>
                  <a:srgbClr val="2A358C"/>
                </a:solidFill>
              </a:rPr>
            </a:br>
            <a:r>
              <a:rPr lang="fr-FR" sz="1200" dirty="0" smtClean="0">
                <a:solidFill>
                  <a:srgbClr val="2A358C"/>
                </a:solidFill>
              </a:rPr>
              <a:t>  </a:t>
            </a:r>
            <a:r>
              <a:rPr lang="fr-FR" sz="2200" dirty="0">
                <a:solidFill>
                  <a:srgbClr val="2A358C"/>
                </a:solidFill>
              </a:rPr>
              <a:t/>
            </a:r>
            <a:br>
              <a:rPr lang="fr-FR" sz="2200" dirty="0">
                <a:solidFill>
                  <a:srgbClr val="2A358C"/>
                </a:solidFill>
              </a:rPr>
            </a:br>
            <a:r>
              <a:rPr lang="fr-FR" sz="2200" b="1" dirty="0">
                <a:solidFill>
                  <a:srgbClr val="2A358C"/>
                </a:solidFill>
              </a:rPr>
              <a:t>Erreurs </a:t>
            </a:r>
            <a:r>
              <a:rPr lang="fr-FR" sz="2200" b="1" dirty="0" smtClean="0">
                <a:solidFill>
                  <a:srgbClr val="2A358C"/>
                </a:solidFill>
              </a:rPr>
              <a:t>méthodologiques </a:t>
            </a:r>
            <a:r>
              <a:rPr lang="fr-FR" sz="2200" b="1" dirty="0">
                <a:solidFill>
                  <a:srgbClr val="2A358C"/>
                </a:solidFill>
              </a:rPr>
              <a:t>fréquentes </a:t>
            </a:r>
            <a:r>
              <a:rPr lang="fr-FR" sz="2200" dirty="0" smtClean="0">
                <a:solidFill>
                  <a:srgbClr val="2A358C"/>
                </a:solidFill>
              </a:rPr>
              <a:t>:</a:t>
            </a:r>
            <a:r>
              <a:rPr lang="fr-FR" sz="2200" dirty="0">
                <a:solidFill>
                  <a:srgbClr val="2A358C"/>
                </a:solidFill>
              </a:rPr>
              <a:t/>
            </a:r>
            <a:br>
              <a:rPr lang="fr-FR" sz="2200" dirty="0">
                <a:solidFill>
                  <a:srgbClr val="2A358C"/>
                </a:solidFill>
              </a:rPr>
            </a:br>
            <a:r>
              <a:rPr lang="fr-FR" sz="2200" dirty="0">
                <a:solidFill>
                  <a:srgbClr val="2A358C"/>
                </a:solidFill>
              </a:rPr>
              <a:t>- Pas de stratégie </a:t>
            </a:r>
            <a:r>
              <a:rPr lang="fr-FR" sz="2200" dirty="0" smtClean="0">
                <a:solidFill>
                  <a:srgbClr val="2A358C"/>
                </a:solidFill>
              </a:rPr>
              <a:t>d'échantillonnage;</a:t>
            </a:r>
            <a:r>
              <a:rPr lang="fr-FR" sz="2200" dirty="0">
                <a:solidFill>
                  <a:srgbClr val="2A358C"/>
                </a:solidFill>
              </a:rPr>
              <a:t/>
            </a:r>
            <a:br>
              <a:rPr lang="fr-FR" sz="2200" dirty="0">
                <a:solidFill>
                  <a:srgbClr val="2A358C"/>
                </a:solidFill>
              </a:rPr>
            </a:br>
            <a:r>
              <a:rPr lang="fr-FR" sz="2200" dirty="0">
                <a:solidFill>
                  <a:srgbClr val="2A358C"/>
                </a:solidFill>
              </a:rPr>
              <a:t>- Unité de mesure </a:t>
            </a:r>
            <a:r>
              <a:rPr lang="fr-FR" sz="2200" dirty="0" smtClean="0">
                <a:solidFill>
                  <a:srgbClr val="2A358C"/>
                </a:solidFill>
              </a:rPr>
              <a:t>non </a:t>
            </a:r>
            <a:r>
              <a:rPr lang="fr-FR" sz="2200" dirty="0">
                <a:solidFill>
                  <a:srgbClr val="2A358C"/>
                </a:solidFill>
              </a:rPr>
              <a:t>définie et utilisée;</a:t>
            </a:r>
            <a:br>
              <a:rPr lang="fr-FR" sz="2200" dirty="0">
                <a:solidFill>
                  <a:srgbClr val="2A358C"/>
                </a:solidFill>
              </a:rPr>
            </a:br>
            <a:r>
              <a:rPr lang="fr-FR" sz="2200" dirty="0">
                <a:solidFill>
                  <a:srgbClr val="2A358C"/>
                </a:solidFill>
              </a:rPr>
              <a:t>- L'outil </a:t>
            </a:r>
            <a:r>
              <a:rPr lang="fr-FR" sz="2200" dirty="0" smtClean="0">
                <a:solidFill>
                  <a:srgbClr val="2A358C"/>
                </a:solidFill>
              </a:rPr>
              <a:t>des Informateurs clés </a:t>
            </a:r>
            <a:r>
              <a:rPr lang="fr-FR" sz="2200" dirty="0">
                <a:solidFill>
                  <a:srgbClr val="2A358C"/>
                </a:solidFill>
              </a:rPr>
              <a:t>est utilisé pour </a:t>
            </a:r>
            <a:r>
              <a:rPr lang="fr-FR" sz="2200" dirty="0" smtClean="0">
                <a:solidFill>
                  <a:srgbClr val="2A358C"/>
                </a:solidFill>
              </a:rPr>
              <a:t>des discussions en focus groupe </a:t>
            </a:r>
            <a:r>
              <a:rPr lang="fr-FR" sz="2200" dirty="0">
                <a:solidFill>
                  <a:srgbClr val="2A358C"/>
                </a:solidFill>
              </a:rPr>
              <a:t>et </a:t>
            </a:r>
            <a:r>
              <a:rPr lang="fr-FR" sz="2200" dirty="0" smtClean="0">
                <a:solidFill>
                  <a:srgbClr val="2A358C"/>
                </a:solidFill>
              </a:rPr>
              <a:t>pour interroger </a:t>
            </a:r>
            <a:r>
              <a:rPr lang="fr-FR" sz="2200" dirty="0">
                <a:solidFill>
                  <a:srgbClr val="2A358C"/>
                </a:solidFill>
              </a:rPr>
              <a:t>les </a:t>
            </a:r>
            <a:r>
              <a:rPr lang="fr-FR" sz="2200" dirty="0" smtClean="0">
                <a:solidFill>
                  <a:srgbClr val="2A358C"/>
                </a:solidFill>
              </a:rPr>
              <a:t>enfants;</a:t>
            </a:r>
            <a:r>
              <a:rPr lang="fr-FR" sz="2200" dirty="0">
                <a:solidFill>
                  <a:srgbClr val="2A358C"/>
                </a:solidFill>
              </a:rPr>
              <a:t/>
            </a:r>
            <a:br>
              <a:rPr lang="fr-FR" sz="2200" dirty="0">
                <a:solidFill>
                  <a:srgbClr val="2A358C"/>
                </a:solidFill>
              </a:rPr>
            </a:br>
            <a:r>
              <a:rPr lang="fr-FR" sz="2200" dirty="0">
                <a:solidFill>
                  <a:srgbClr val="2A358C"/>
                </a:solidFill>
              </a:rPr>
              <a:t>- Les enfants sont </a:t>
            </a:r>
            <a:r>
              <a:rPr lang="fr-FR" sz="2200" dirty="0" smtClean="0">
                <a:solidFill>
                  <a:srgbClr val="2A358C"/>
                </a:solidFill>
              </a:rPr>
              <a:t>interrogés;</a:t>
            </a:r>
            <a:r>
              <a:rPr lang="fr-FR" sz="2200" dirty="0">
                <a:solidFill>
                  <a:srgbClr val="2A358C"/>
                </a:solidFill>
              </a:rPr>
              <a:t/>
            </a:r>
            <a:br>
              <a:rPr lang="fr-FR" sz="2200" dirty="0">
                <a:solidFill>
                  <a:srgbClr val="2A358C"/>
                </a:solidFill>
              </a:rPr>
            </a:br>
            <a:r>
              <a:rPr lang="fr-FR" sz="2200" dirty="0">
                <a:solidFill>
                  <a:srgbClr val="2A358C"/>
                </a:solidFill>
              </a:rPr>
              <a:t>- Trop de données sont </a:t>
            </a:r>
            <a:r>
              <a:rPr lang="fr-FR" sz="2200" dirty="0" smtClean="0">
                <a:solidFill>
                  <a:srgbClr val="2A358C"/>
                </a:solidFill>
              </a:rPr>
              <a:t>collectées; </a:t>
            </a:r>
            <a:r>
              <a:rPr lang="fr-FR" sz="2200" dirty="0">
                <a:solidFill>
                  <a:srgbClr val="2A358C"/>
                </a:solidFill>
              </a:rPr>
              <a:t>et </a:t>
            </a:r>
            <a:endParaRPr lang="fr-FR" sz="2200" dirty="0" smtClean="0">
              <a:solidFill>
                <a:srgbClr val="2A358C"/>
              </a:solidFill>
            </a:endParaRPr>
          </a:p>
          <a:p>
            <a:pPr lvl="1"/>
            <a:r>
              <a:rPr lang="fr-FR" sz="2200" dirty="0" smtClean="0">
                <a:solidFill>
                  <a:srgbClr val="2A358C"/>
                </a:solidFill>
              </a:rPr>
              <a:t>- Le rapport </a:t>
            </a:r>
            <a:r>
              <a:rPr lang="fr-FR" sz="2200" dirty="0">
                <a:solidFill>
                  <a:srgbClr val="2A358C"/>
                </a:solidFill>
              </a:rPr>
              <a:t>de site </a:t>
            </a:r>
            <a:r>
              <a:rPr lang="fr-FR" sz="2200" dirty="0" smtClean="0">
                <a:solidFill>
                  <a:srgbClr val="2A358C"/>
                </a:solidFill>
              </a:rPr>
              <a:t>n’est pas utilisé.</a:t>
            </a:r>
            <a:endParaRPr lang="en-US" sz="2200" dirty="0" smtClean="0">
              <a:solidFill>
                <a:srgbClr val="2A358C"/>
              </a:solidFill>
              <a:ea typeface="Arial" pitchFamily="-111" charset="-52"/>
            </a:endParaRPr>
          </a:p>
        </p:txBody>
      </p:sp>
      <p:grpSp>
        <p:nvGrpSpPr>
          <p:cNvPr id="12" name="Group 11"/>
          <p:cNvGrpSpPr/>
          <p:nvPr/>
        </p:nvGrpSpPr>
        <p:grpSpPr>
          <a:xfrm>
            <a:off x="523439" y="2743200"/>
            <a:ext cx="314761" cy="314579"/>
            <a:chOff x="755411" y="4415354"/>
            <a:chExt cx="461446" cy="461446"/>
          </a:xfrm>
        </p:grpSpPr>
        <p:sp>
          <p:nvSpPr>
            <p:cNvPr id="13" name="Oval 12"/>
            <p:cNvSpPr/>
            <p:nvPr/>
          </p:nvSpPr>
          <p:spPr>
            <a:xfrm>
              <a:off x="755411" y="4415354"/>
              <a:ext cx="461446" cy="461446"/>
            </a:xfrm>
            <a:prstGeom prst="ellipse">
              <a:avLst/>
            </a:prstGeom>
            <a:solidFill>
              <a:srgbClr val="007D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5" name="Picture 14" descr="CPWG logo.bmp"/>
            <p:cNvPicPr>
              <a:picLocks noChangeAspect="1"/>
            </p:cNvPicPr>
            <p:nvPr/>
          </p:nvPicPr>
          <p:blipFill>
            <a:blip r:embed="rId3">
              <a:alphaModFix amt="67000"/>
            </a:blip>
            <a:srcRect l="3649" r="9029" b="32120"/>
            <a:stretch>
              <a:fillRect/>
            </a:stretch>
          </p:blipFill>
          <p:spPr>
            <a:xfrm>
              <a:off x="837980" y="4495800"/>
              <a:ext cx="296307" cy="304800"/>
            </a:xfrm>
            <a:prstGeom prst="rect">
              <a:avLst/>
            </a:prstGeom>
            <a:solidFill>
              <a:srgbClr val="007DFF"/>
            </a:solidFill>
            <a:effectLst>
              <a:outerShdw blurRad="50800" dist="38100" dir="9720000" sx="110000" sy="110000" algn="tl" rotWithShape="0">
                <a:srgbClr val="007DFF">
                  <a:alpha val="43000"/>
                </a:srgbClr>
              </a:outerShdw>
            </a:effectLst>
          </p:spPr>
        </p:pic>
      </p:grpSp>
      <p:grpSp>
        <p:nvGrpSpPr>
          <p:cNvPr id="16" name="Group 15"/>
          <p:cNvGrpSpPr/>
          <p:nvPr/>
        </p:nvGrpSpPr>
        <p:grpSpPr>
          <a:xfrm>
            <a:off x="523439" y="3962400"/>
            <a:ext cx="314761" cy="314579"/>
            <a:chOff x="755411" y="4415354"/>
            <a:chExt cx="461446" cy="461446"/>
          </a:xfrm>
        </p:grpSpPr>
        <p:sp>
          <p:nvSpPr>
            <p:cNvPr id="18" name="Oval 17"/>
            <p:cNvSpPr/>
            <p:nvPr/>
          </p:nvSpPr>
          <p:spPr>
            <a:xfrm>
              <a:off x="755411" y="4415354"/>
              <a:ext cx="461446" cy="461446"/>
            </a:xfrm>
            <a:prstGeom prst="ellipse">
              <a:avLst/>
            </a:prstGeom>
            <a:solidFill>
              <a:srgbClr val="007D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9" name="Picture 18" descr="CPWG logo.bmp"/>
            <p:cNvPicPr>
              <a:picLocks noChangeAspect="1"/>
            </p:cNvPicPr>
            <p:nvPr/>
          </p:nvPicPr>
          <p:blipFill>
            <a:blip r:embed="rId3">
              <a:alphaModFix amt="67000"/>
            </a:blip>
            <a:srcRect l="3649" r="9029" b="32120"/>
            <a:stretch>
              <a:fillRect/>
            </a:stretch>
          </p:blipFill>
          <p:spPr>
            <a:xfrm>
              <a:off x="837980" y="4495800"/>
              <a:ext cx="296307" cy="304800"/>
            </a:xfrm>
            <a:prstGeom prst="rect">
              <a:avLst/>
            </a:prstGeom>
            <a:solidFill>
              <a:srgbClr val="007DFF"/>
            </a:solidFill>
            <a:effectLst>
              <a:outerShdw blurRad="50800" dist="38100" dir="9720000" sx="110000" sy="110000" algn="tl" rotWithShape="0">
                <a:srgbClr val="007DFF">
                  <a:alpha val="43000"/>
                </a:srgbClr>
              </a:outerShdw>
            </a:effectLst>
          </p:spPr>
        </p:pic>
      </p:grpSp>
      <p:grpSp>
        <p:nvGrpSpPr>
          <p:cNvPr id="20" name="Group 19"/>
          <p:cNvGrpSpPr/>
          <p:nvPr/>
        </p:nvGrpSpPr>
        <p:grpSpPr>
          <a:xfrm>
            <a:off x="533400" y="1971421"/>
            <a:ext cx="314761" cy="314579"/>
            <a:chOff x="755411" y="4415354"/>
            <a:chExt cx="461446" cy="461446"/>
          </a:xfrm>
        </p:grpSpPr>
        <p:sp>
          <p:nvSpPr>
            <p:cNvPr id="21" name="Oval 20"/>
            <p:cNvSpPr/>
            <p:nvPr/>
          </p:nvSpPr>
          <p:spPr>
            <a:xfrm>
              <a:off x="755411" y="4415354"/>
              <a:ext cx="461446" cy="461446"/>
            </a:xfrm>
            <a:prstGeom prst="ellipse">
              <a:avLst/>
            </a:prstGeom>
            <a:solidFill>
              <a:srgbClr val="007D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22" name="Picture 21" descr="CPWG logo.bmp"/>
            <p:cNvPicPr>
              <a:picLocks noChangeAspect="1"/>
            </p:cNvPicPr>
            <p:nvPr/>
          </p:nvPicPr>
          <p:blipFill>
            <a:blip r:embed="rId3">
              <a:alphaModFix amt="67000"/>
            </a:blip>
            <a:srcRect l="3649" r="9029" b="32120"/>
            <a:stretch>
              <a:fillRect/>
            </a:stretch>
          </p:blipFill>
          <p:spPr>
            <a:xfrm>
              <a:off x="837980" y="4495800"/>
              <a:ext cx="296307" cy="304800"/>
            </a:xfrm>
            <a:prstGeom prst="rect">
              <a:avLst/>
            </a:prstGeom>
            <a:solidFill>
              <a:srgbClr val="007DFF"/>
            </a:solidFill>
            <a:effectLst>
              <a:outerShdw blurRad="50800" dist="38100" dir="9720000" sx="110000" sy="110000" algn="tl" rotWithShape="0">
                <a:srgbClr val="007DFF">
                  <a:alpha val="43000"/>
                </a:srgbClr>
              </a:outerShdw>
            </a:effectLst>
          </p:spPr>
        </p:pic>
      </p:grpSp>
      <p:sp>
        <p:nvSpPr>
          <p:cNvPr id="17" name="TextBox 16"/>
          <p:cNvSpPr txBox="1"/>
          <p:nvPr/>
        </p:nvSpPr>
        <p:spPr>
          <a:xfrm>
            <a:off x="381000" y="1219200"/>
            <a:ext cx="8229600" cy="523220"/>
          </a:xfrm>
          <a:prstGeom prst="rect">
            <a:avLst/>
          </a:prstGeom>
          <a:noFill/>
        </p:spPr>
        <p:txBody>
          <a:bodyPr wrap="square" rtlCol="0">
            <a:spAutoFit/>
          </a:bodyPr>
          <a:lstStyle/>
          <a:p>
            <a:pPr algn="ctr"/>
            <a:r>
              <a:rPr lang="fr-FR" sz="2800" b="1" dirty="0" smtClean="0">
                <a:solidFill>
                  <a:srgbClr val="C00000"/>
                </a:solidFill>
              </a:rPr>
              <a:t>Passons </a:t>
            </a:r>
            <a:r>
              <a:rPr lang="fr-FR" sz="2800" b="1" dirty="0">
                <a:solidFill>
                  <a:srgbClr val="C00000"/>
                </a:solidFill>
              </a:rPr>
              <a:t>en revue les leçons apprises une fois de plus</a:t>
            </a:r>
            <a:r>
              <a:rPr lang="en-US" sz="2800" b="1" dirty="0">
                <a:solidFill>
                  <a:srgbClr val="C00000"/>
                </a:solidFill>
              </a:rPr>
              <a:t>:</a:t>
            </a:r>
          </a:p>
        </p:txBody>
      </p:sp>
    </p:spTree>
    <p:extLst>
      <p:ext uri="{BB962C8B-B14F-4D97-AF65-F5344CB8AC3E}">
        <p14:creationId xmlns:p14="http://schemas.microsoft.com/office/powerpoint/2010/main" val="3297086260"/>
      </p:ext>
    </p:extLst>
  </p:cSld>
  <p:clrMapOvr>
    <a:masterClrMapping/>
  </p:clrMapOvr>
  <p:transition>
    <p:pull dir="l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2590800" y="1066800"/>
            <a:ext cx="6553200" cy="1138"/>
          </a:xfrm>
          <a:prstGeom prst="line">
            <a:avLst/>
          </a:prstGeom>
          <a:ln w="63500" cap="flat">
            <a:solidFill>
              <a:srgbClr val="007DFF"/>
            </a:solidFill>
            <a:round/>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0" y="1066800"/>
            <a:ext cx="986134" cy="1142"/>
          </a:xfrm>
          <a:prstGeom prst="line">
            <a:avLst/>
          </a:prstGeom>
          <a:ln w="63500" cap="flat">
            <a:solidFill>
              <a:srgbClr val="007DFF"/>
            </a:solidFill>
            <a:round/>
          </a:ln>
        </p:spPr>
        <p:style>
          <a:lnRef idx="2">
            <a:schemeClr val="accent1"/>
          </a:lnRef>
          <a:fillRef idx="0">
            <a:schemeClr val="accent1"/>
          </a:fillRef>
          <a:effectRef idx="1">
            <a:schemeClr val="accent1"/>
          </a:effectRef>
          <a:fontRef idx="minor">
            <a:schemeClr val="tx1"/>
          </a:fontRef>
        </p:style>
      </p:cxnSp>
      <p:pic>
        <p:nvPicPr>
          <p:cNvPr id="10" name="Picture 9" descr="CPWG logo.bmp"/>
          <p:cNvPicPr>
            <a:picLocks noChangeAspect="1"/>
          </p:cNvPicPr>
          <p:nvPr/>
        </p:nvPicPr>
        <p:blipFill>
          <a:blip r:embed="rId2">
            <a:alphaModFix amt="67000"/>
          </a:blip>
          <a:stretch>
            <a:fillRect/>
          </a:stretch>
        </p:blipFill>
        <p:spPr>
          <a:xfrm>
            <a:off x="986134" y="0"/>
            <a:ext cx="1570724" cy="975230"/>
          </a:xfrm>
          <a:prstGeom prst="rect">
            <a:avLst/>
          </a:prstGeom>
          <a:solidFill>
            <a:srgbClr val="F3FFFF"/>
          </a:solidFill>
          <a:effectLst/>
        </p:spPr>
      </p:pic>
      <p:sp>
        <p:nvSpPr>
          <p:cNvPr id="14" name="TextBox 13"/>
          <p:cNvSpPr txBox="1"/>
          <p:nvPr/>
        </p:nvSpPr>
        <p:spPr>
          <a:xfrm>
            <a:off x="2590800" y="238780"/>
            <a:ext cx="6553200" cy="523220"/>
          </a:xfrm>
          <a:prstGeom prst="rect">
            <a:avLst/>
          </a:prstGeom>
          <a:noFill/>
        </p:spPr>
        <p:txBody>
          <a:bodyPr wrap="square" rtlCol="0" anchor="ctr">
            <a:spAutoFit/>
          </a:bodyPr>
          <a:lstStyle/>
          <a:p>
            <a:pPr algn="ctr"/>
            <a:r>
              <a:rPr lang="fr-FR" sz="2800" b="1" dirty="0">
                <a:solidFill>
                  <a:srgbClr val="2A358C"/>
                </a:solidFill>
                <a:cs typeface="Engravers MT"/>
              </a:rPr>
              <a:t>Leçons Apprises</a:t>
            </a:r>
            <a:endParaRPr lang="en-US" sz="2800" b="1" dirty="0">
              <a:solidFill>
                <a:srgbClr val="2A358C"/>
              </a:solidFill>
              <a:cs typeface="Engravers MT"/>
            </a:endParaRPr>
          </a:p>
        </p:txBody>
      </p:sp>
      <p:sp>
        <p:nvSpPr>
          <p:cNvPr id="17" name="TextBox 16"/>
          <p:cNvSpPr txBox="1"/>
          <p:nvPr/>
        </p:nvSpPr>
        <p:spPr>
          <a:xfrm>
            <a:off x="724188" y="1219200"/>
            <a:ext cx="7848600" cy="523220"/>
          </a:xfrm>
          <a:prstGeom prst="rect">
            <a:avLst/>
          </a:prstGeom>
          <a:noFill/>
        </p:spPr>
        <p:txBody>
          <a:bodyPr wrap="square" rtlCol="0">
            <a:spAutoFit/>
          </a:bodyPr>
          <a:lstStyle/>
          <a:p>
            <a:pPr algn="ctr"/>
            <a:r>
              <a:rPr lang="fr-FR" sz="2800" b="1" dirty="0" smtClean="0">
                <a:solidFill>
                  <a:srgbClr val="C00000"/>
                </a:solidFill>
              </a:rPr>
              <a:t>Quelques </a:t>
            </a:r>
            <a:r>
              <a:rPr lang="fr-FR" sz="2800" b="1" smtClean="0">
                <a:solidFill>
                  <a:srgbClr val="C00000"/>
                </a:solidFill>
              </a:rPr>
              <a:t>notes d’avertissements</a:t>
            </a:r>
            <a:r>
              <a:rPr lang="fr-FR" sz="2800" b="1" dirty="0" smtClean="0">
                <a:solidFill>
                  <a:srgbClr val="C00000"/>
                </a:solidFill>
              </a:rPr>
              <a:t>:</a:t>
            </a:r>
            <a:endParaRPr lang="fr-FR" sz="2800" b="1" dirty="0">
              <a:solidFill>
                <a:srgbClr val="C00000"/>
              </a:solidFill>
            </a:endParaRPr>
          </a:p>
        </p:txBody>
      </p:sp>
      <p:sp>
        <p:nvSpPr>
          <p:cNvPr id="8" name="TextBox 7"/>
          <p:cNvSpPr txBox="1"/>
          <p:nvPr/>
        </p:nvSpPr>
        <p:spPr>
          <a:xfrm>
            <a:off x="437322" y="1828800"/>
            <a:ext cx="8422333" cy="4832092"/>
          </a:xfrm>
          <a:prstGeom prst="rect">
            <a:avLst/>
          </a:prstGeom>
          <a:noFill/>
        </p:spPr>
        <p:txBody>
          <a:bodyPr wrap="square" rtlCol="0">
            <a:spAutoFit/>
          </a:bodyPr>
          <a:lstStyle/>
          <a:p>
            <a:pPr marL="0" lvl="1"/>
            <a:r>
              <a:rPr lang="fr-FR" sz="2800" b="1" dirty="0">
                <a:solidFill>
                  <a:srgbClr val="2A358C"/>
                </a:solidFill>
              </a:rPr>
              <a:t>Ne </a:t>
            </a:r>
            <a:r>
              <a:rPr lang="fr-FR" sz="2800" b="1" dirty="0" smtClean="0">
                <a:solidFill>
                  <a:srgbClr val="2A358C"/>
                </a:solidFill>
              </a:rPr>
              <a:t>collectez des </a:t>
            </a:r>
            <a:r>
              <a:rPr lang="fr-FR" sz="2800" b="1" dirty="0">
                <a:solidFill>
                  <a:srgbClr val="2A358C"/>
                </a:solidFill>
              </a:rPr>
              <a:t>données </a:t>
            </a:r>
            <a:r>
              <a:rPr lang="fr-FR" sz="2800" b="1" dirty="0" smtClean="0">
                <a:solidFill>
                  <a:srgbClr val="2A358C"/>
                </a:solidFill>
              </a:rPr>
              <a:t>du </a:t>
            </a:r>
            <a:r>
              <a:rPr lang="fr-FR" sz="2800" b="1" dirty="0">
                <a:solidFill>
                  <a:srgbClr val="2A358C"/>
                </a:solidFill>
              </a:rPr>
              <a:t>terrain</a:t>
            </a:r>
            <a:r>
              <a:rPr lang="fr-FR" sz="2800" b="1">
                <a:solidFill>
                  <a:srgbClr val="2A358C"/>
                </a:solidFill>
              </a:rPr>
              <a:t>, </a:t>
            </a:r>
            <a:r>
              <a:rPr lang="fr-FR" sz="2800" b="1" smtClean="0">
                <a:solidFill>
                  <a:srgbClr val="2A358C"/>
                </a:solidFill>
              </a:rPr>
              <a:t>que si:</a:t>
            </a:r>
            <a:endParaRPr lang="fr-FR" sz="2800" b="1" dirty="0" smtClean="0">
              <a:solidFill>
                <a:srgbClr val="2A358C"/>
              </a:solidFill>
            </a:endParaRPr>
          </a:p>
          <a:p>
            <a:pPr lvl="1"/>
            <a:endParaRPr lang="fr-FR" sz="2800" b="1" dirty="0">
              <a:solidFill>
                <a:srgbClr val="2A358C"/>
              </a:solidFill>
            </a:endParaRPr>
          </a:p>
          <a:p>
            <a:pPr lvl="1" indent="-457200">
              <a:buFont typeface="Arial" pitchFamily="34" charset="0"/>
              <a:buChar char="•"/>
            </a:pPr>
            <a:r>
              <a:rPr lang="fr-FR" sz="2800" dirty="0" smtClean="0">
                <a:solidFill>
                  <a:srgbClr val="2A358C"/>
                </a:solidFill>
              </a:rPr>
              <a:t>Les </a:t>
            </a:r>
            <a:r>
              <a:rPr lang="fr-FR" sz="2800" dirty="0">
                <a:solidFill>
                  <a:srgbClr val="2A358C"/>
                </a:solidFill>
              </a:rPr>
              <a:t>informations dont vous avez besoin </a:t>
            </a:r>
            <a:r>
              <a:rPr lang="fr-FR" sz="2800" dirty="0" smtClean="0">
                <a:solidFill>
                  <a:srgbClr val="2A358C"/>
                </a:solidFill>
              </a:rPr>
              <a:t>ne sont </a:t>
            </a:r>
            <a:r>
              <a:rPr lang="fr-FR" sz="2800" dirty="0">
                <a:solidFill>
                  <a:srgbClr val="2A358C"/>
                </a:solidFill>
              </a:rPr>
              <a:t>pas </a:t>
            </a:r>
            <a:r>
              <a:rPr lang="fr-FR" sz="2800" dirty="0" smtClean="0">
                <a:solidFill>
                  <a:srgbClr val="2A358C"/>
                </a:solidFill>
              </a:rPr>
              <a:t>disponibles </a:t>
            </a:r>
            <a:r>
              <a:rPr lang="fr-FR" sz="2800" dirty="0">
                <a:solidFill>
                  <a:srgbClr val="2A358C"/>
                </a:solidFill>
              </a:rPr>
              <a:t>à partir d'autres </a:t>
            </a:r>
            <a:r>
              <a:rPr lang="fr-FR" sz="2800" dirty="0" smtClean="0">
                <a:solidFill>
                  <a:srgbClr val="2A358C"/>
                </a:solidFill>
              </a:rPr>
              <a:t>sources;</a:t>
            </a:r>
          </a:p>
          <a:p>
            <a:pPr lvl="1" indent="-457200">
              <a:buFont typeface="Arial" pitchFamily="34" charset="0"/>
              <a:buChar char="•"/>
            </a:pPr>
            <a:r>
              <a:rPr lang="fr-FR" sz="2800" dirty="0" smtClean="0">
                <a:solidFill>
                  <a:srgbClr val="2A358C"/>
                </a:solidFill>
              </a:rPr>
              <a:t>Vous </a:t>
            </a:r>
            <a:r>
              <a:rPr lang="fr-FR" sz="2800" dirty="0">
                <a:solidFill>
                  <a:srgbClr val="2A358C"/>
                </a:solidFill>
              </a:rPr>
              <a:t>êtes familier avec l'outil et la </a:t>
            </a:r>
            <a:r>
              <a:rPr lang="fr-FR" sz="2800" dirty="0" smtClean="0">
                <a:solidFill>
                  <a:srgbClr val="2A358C"/>
                </a:solidFill>
              </a:rPr>
              <a:t>méthodologie;</a:t>
            </a:r>
          </a:p>
          <a:p>
            <a:pPr lvl="1" indent="-457200">
              <a:buFont typeface="Arial" pitchFamily="34" charset="0"/>
              <a:buChar char="•"/>
            </a:pPr>
            <a:r>
              <a:rPr lang="fr-FR" sz="2800" dirty="0" smtClean="0">
                <a:solidFill>
                  <a:srgbClr val="2A358C"/>
                </a:solidFill>
              </a:rPr>
              <a:t>Vous </a:t>
            </a:r>
            <a:r>
              <a:rPr lang="fr-FR" sz="2800" dirty="0">
                <a:solidFill>
                  <a:srgbClr val="2A358C"/>
                </a:solidFill>
              </a:rPr>
              <a:t>pouvez assigner une personne </a:t>
            </a:r>
            <a:r>
              <a:rPr lang="fr-FR" sz="2800" dirty="0" smtClean="0">
                <a:solidFill>
                  <a:srgbClr val="2A358C"/>
                </a:solidFill>
              </a:rPr>
              <a:t>qui prendra </a:t>
            </a:r>
            <a:r>
              <a:rPr lang="fr-FR" sz="2800" dirty="0">
                <a:solidFill>
                  <a:srgbClr val="2A358C"/>
                </a:solidFill>
              </a:rPr>
              <a:t>la responsabilité de la gestion de la mise en œuvre de l'évaluation du début à la </a:t>
            </a:r>
            <a:r>
              <a:rPr lang="fr-FR" sz="2800" dirty="0" smtClean="0">
                <a:solidFill>
                  <a:srgbClr val="2A358C"/>
                </a:solidFill>
              </a:rPr>
              <a:t>fin;</a:t>
            </a:r>
          </a:p>
          <a:p>
            <a:pPr lvl="1" indent="-457200">
              <a:buFont typeface="Arial" pitchFamily="34" charset="0"/>
              <a:buChar char="•"/>
            </a:pPr>
            <a:r>
              <a:rPr lang="fr-FR" sz="2800" dirty="0" smtClean="0">
                <a:solidFill>
                  <a:srgbClr val="2A358C"/>
                </a:solidFill>
              </a:rPr>
              <a:t>Vous avez </a:t>
            </a:r>
            <a:r>
              <a:rPr lang="fr-FR" sz="2800" dirty="0">
                <a:solidFill>
                  <a:srgbClr val="2A358C"/>
                </a:solidFill>
              </a:rPr>
              <a:t>le temps de </a:t>
            </a:r>
            <a:r>
              <a:rPr lang="fr-FR" sz="2800" dirty="0" smtClean="0">
                <a:solidFill>
                  <a:srgbClr val="2A358C"/>
                </a:solidFill>
              </a:rPr>
              <a:t>vous </a:t>
            </a:r>
            <a:r>
              <a:rPr lang="fr-FR" sz="2800" dirty="0">
                <a:solidFill>
                  <a:srgbClr val="2A358C"/>
                </a:solidFill>
              </a:rPr>
              <a:t>préparer adéquatement pour </a:t>
            </a:r>
            <a:r>
              <a:rPr lang="fr-FR" sz="2800" dirty="0" smtClean="0">
                <a:solidFill>
                  <a:srgbClr val="2A358C"/>
                </a:solidFill>
              </a:rPr>
              <a:t>l'évaluation, former les équipes d’évaluations </a:t>
            </a:r>
            <a:r>
              <a:rPr lang="fr-FR" sz="2800" dirty="0">
                <a:solidFill>
                  <a:srgbClr val="2A358C"/>
                </a:solidFill>
              </a:rPr>
              <a:t>et adapter les outils.</a:t>
            </a:r>
            <a:endParaRPr lang="en-GB" sz="2600" dirty="0" smtClean="0">
              <a:solidFill>
                <a:srgbClr val="2A358C"/>
              </a:solidFill>
              <a:ea typeface="Arial" pitchFamily="-111" charset="-52"/>
            </a:endParaRPr>
          </a:p>
        </p:txBody>
      </p:sp>
    </p:spTree>
    <p:extLst>
      <p:ext uri="{BB962C8B-B14F-4D97-AF65-F5344CB8AC3E}">
        <p14:creationId xmlns:p14="http://schemas.microsoft.com/office/powerpoint/2010/main" val="2316722985"/>
      </p:ext>
    </p:extLst>
  </p:cSld>
  <p:clrMapOvr>
    <a:masterClrMapping/>
  </p:clrMapOvr>
  <p:transition>
    <p:pull dir="l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2590800" y="1066800"/>
            <a:ext cx="6553200" cy="1138"/>
          </a:xfrm>
          <a:prstGeom prst="line">
            <a:avLst/>
          </a:prstGeom>
          <a:ln w="63500" cap="flat">
            <a:solidFill>
              <a:srgbClr val="007DFF"/>
            </a:solidFill>
            <a:round/>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0" y="1066800"/>
            <a:ext cx="986134" cy="1142"/>
          </a:xfrm>
          <a:prstGeom prst="line">
            <a:avLst/>
          </a:prstGeom>
          <a:ln w="63500" cap="flat">
            <a:solidFill>
              <a:srgbClr val="007DFF"/>
            </a:solidFill>
            <a:round/>
          </a:ln>
        </p:spPr>
        <p:style>
          <a:lnRef idx="2">
            <a:schemeClr val="accent1"/>
          </a:lnRef>
          <a:fillRef idx="0">
            <a:schemeClr val="accent1"/>
          </a:fillRef>
          <a:effectRef idx="1">
            <a:schemeClr val="accent1"/>
          </a:effectRef>
          <a:fontRef idx="minor">
            <a:schemeClr val="tx1"/>
          </a:fontRef>
        </p:style>
      </p:cxnSp>
      <p:pic>
        <p:nvPicPr>
          <p:cNvPr id="10" name="Picture 9" descr="CPWG logo.bmp"/>
          <p:cNvPicPr>
            <a:picLocks noChangeAspect="1"/>
          </p:cNvPicPr>
          <p:nvPr/>
        </p:nvPicPr>
        <p:blipFill>
          <a:blip r:embed="rId2">
            <a:alphaModFix amt="67000"/>
          </a:blip>
          <a:stretch>
            <a:fillRect/>
          </a:stretch>
        </p:blipFill>
        <p:spPr>
          <a:xfrm>
            <a:off x="986134" y="0"/>
            <a:ext cx="1570724" cy="975230"/>
          </a:xfrm>
          <a:prstGeom prst="rect">
            <a:avLst/>
          </a:prstGeom>
          <a:solidFill>
            <a:srgbClr val="F3FFFF"/>
          </a:solidFill>
          <a:effectLst/>
        </p:spPr>
      </p:pic>
      <p:sp>
        <p:nvSpPr>
          <p:cNvPr id="14" name="TextBox 13"/>
          <p:cNvSpPr txBox="1"/>
          <p:nvPr/>
        </p:nvSpPr>
        <p:spPr>
          <a:xfrm>
            <a:off x="2590800" y="238780"/>
            <a:ext cx="6553200" cy="523220"/>
          </a:xfrm>
          <a:prstGeom prst="rect">
            <a:avLst/>
          </a:prstGeom>
          <a:noFill/>
        </p:spPr>
        <p:txBody>
          <a:bodyPr wrap="square" rtlCol="0" anchor="ctr">
            <a:spAutoFit/>
          </a:bodyPr>
          <a:lstStyle/>
          <a:p>
            <a:pPr algn="ctr"/>
            <a:r>
              <a:rPr lang="en-US" sz="2800" b="1" dirty="0" err="1" smtClean="0">
                <a:solidFill>
                  <a:srgbClr val="2A358C"/>
                </a:solidFill>
                <a:cs typeface="Engravers MT"/>
              </a:rPr>
              <a:t>Objectifs</a:t>
            </a:r>
            <a:r>
              <a:rPr lang="en-US" sz="2800" b="1" dirty="0" smtClean="0">
                <a:solidFill>
                  <a:srgbClr val="2A358C"/>
                </a:solidFill>
                <a:cs typeface="Engravers MT"/>
              </a:rPr>
              <a:t> </a:t>
            </a:r>
            <a:r>
              <a:rPr lang="en-US" sz="2800" b="1" dirty="0" err="1" smtClean="0">
                <a:solidFill>
                  <a:srgbClr val="2A358C"/>
                </a:solidFill>
                <a:cs typeface="Engravers MT"/>
              </a:rPr>
              <a:t>d’apprentissage</a:t>
            </a:r>
            <a:endParaRPr lang="en-US" sz="2800" b="1" dirty="0">
              <a:solidFill>
                <a:srgbClr val="2A358C"/>
              </a:solidFill>
              <a:cs typeface="Engravers MT"/>
            </a:endParaRPr>
          </a:p>
        </p:txBody>
      </p:sp>
      <p:sp>
        <p:nvSpPr>
          <p:cNvPr id="23" name="TextBox 22"/>
          <p:cNvSpPr txBox="1"/>
          <p:nvPr/>
        </p:nvSpPr>
        <p:spPr>
          <a:xfrm>
            <a:off x="381000" y="1219200"/>
            <a:ext cx="8534400" cy="3508653"/>
          </a:xfrm>
          <a:prstGeom prst="rect">
            <a:avLst/>
          </a:prstGeom>
          <a:noFill/>
        </p:spPr>
        <p:txBody>
          <a:bodyPr wrap="square" rtlCol="0">
            <a:spAutoFit/>
          </a:bodyPr>
          <a:lstStyle/>
          <a:p>
            <a:pPr>
              <a:buFontTx/>
              <a:buNone/>
            </a:pPr>
            <a:r>
              <a:rPr lang="fr-FR" sz="3000" b="1" u="sng" dirty="0" smtClean="0">
                <a:solidFill>
                  <a:srgbClr val="2A358C"/>
                </a:solidFill>
              </a:rPr>
              <a:t>A la fin de cette formation, vous serez en mesure de:</a:t>
            </a:r>
          </a:p>
          <a:p>
            <a:pPr>
              <a:buFontTx/>
              <a:buChar char="-"/>
            </a:pPr>
            <a:endParaRPr lang="fr-FR" sz="3200" dirty="0" smtClean="0">
              <a:solidFill>
                <a:srgbClr val="2A358C"/>
              </a:solidFill>
            </a:endParaRPr>
          </a:p>
          <a:p>
            <a:pPr>
              <a:buFontTx/>
              <a:buChar char="-"/>
            </a:pPr>
            <a:r>
              <a:rPr lang="fr-FR" sz="3200" dirty="0" smtClean="0">
                <a:solidFill>
                  <a:srgbClr val="2A358C"/>
                </a:solidFill>
              </a:rPr>
              <a:t>Décrire les étapes de la planification d'une </a:t>
            </a:r>
            <a:r>
              <a:rPr lang="fr-FR" sz="3200" dirty="0" smtClean="0">
                <a:solidFill>
                  <a:srgbClr val="2A358C"/>
                </a:solidFill>
              </a:rPr>
              <a:t>ER-PE</a:t>
            </a:r>
            <a:r>
              <a:rPr lang="fr-FR" sz="3200" dirty="0" smtClean="0">
                <a:solidFill>
                  <a:srgbClr val="2A358C"/>
                </a:solidFill>
              </a:rPr>
              <a:t>;</a:t>
            </a:r>
          </a:p>
          <a:p>
            <a:pPr>
              <a:buFontTx/>
              <a:buChar char="-"/>
            </a:pPr>
            <a:r>
              <a:rPr lang="fr-FR" sz="3200" dirty="0" smtClean="0">
                <a:solidFill>
                  <a:srgbClr val="2A358C"/>
                </a:solidFill>
              </a:rPr>
              <a:t>Elaborer les principaux points qui devraient être inclus dans un plan d'évaluation;</a:t>
            </a:r>
          </a:p>
          <a:p>
            <a:pPr>
              <a:buFontTx/>
              <a:buChar char="-"/>
            </a:pPr>
            <a:r>
              <a:rPr lang="fr-FR" sz="3200" dirty="0" smtClean="0">
                <a:solidFill>
                  <a:srgbClr val="2A358C"/>
                </a:solidFill>
              </a:rPr>
              <a:t>Expliquer les leçons apprises des expériences précédentes avec </a:t>
            </a:r>
            <a:r>
              <a:rPr lang="fr-FR" sz="3200" dirty="0" smtClean="0">
                <a:solidFill>
                  <a:srgbClr val="2A358C"/>
                </a:solidFill>
              </a:rPr>
              <a:t>l’ER-PE</a:t>
            </a:r>
            <a:r>
              <a:rPr lang="fr-FR" sz="3200" dirty="0" smtClean="0">
                <a:solidFill>
                  <a:srgbClr val="2A358C"/>
                </a:solidFill>
              </a:rPr>
              <a:t>.</a:t>
            </a:r>
          </a:p>
        </p:txBody>
      </p:sp>
    </p:spTree>
    <p:extLst>
      <p:ext uri="{BB962C8B-B14F-4D97-AF65-F5344CB8AC3E}">
        <p14:creationId xmlns:p14="http://schemas.microsoft.com/office/powerpoint/2010/main" val="2910466276"/>
      </p:ext>
    </p:extLst>
  </p:cSld>
  <p:clrMapOvr>
    <a:masterClrMapping/>
  </p:clrMapOvr>
  <p:transition>
    <p:pull dir="l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7" presetClass="entr" presetSubtype="0" fill="hold" grpId="0" nodeType="afterEffect">
                                  <p:stCondLst>
                                    <p:cond delay="0"/>
                                  </p:stCondLst>
                                  <p:iterate type="lt">
                                    <p:tmPct val="50000"/>
                                  </p:iterate>
                                  <p:childTnLst>
                                    <p:set>
                                      <p:cBhvr>
                                        <p:cTn id="6" dur="1" fill="hold">
                                          <p:stCondLst>
                                            <p:cond delay="0"/>
                                          </p:stCondLst>
                                        </p:cTn>
                                        <p:tgtEl>
                                          <p:spTgt spid="23"/>
                                        </p:tgtEl>
                                        <p:attrNameLst>
                                          <p:attrName>style.visibility</p:attrName>
                                        </p:attrNameLst>
                                      </p:cBhvr>
                                      <p:to>
                                        <p:strVal val="visible"/>
                                      </p:to>
                                    </p:set>
                                    <p:anim calcmode="discrete" valueType="clr">
                                      <p:cBhvr override="childStyle">
                                        <p:cTn id="7" dur="80"/>
                                        <p:tgtEl>
                                          <p:spTgt spid="23"/>
                                        </p:tgtEl>
                                        <p:attrNameLst>
                                          <p:attrName>style.color</p:attrName>
                                        </p:attrNameLst>
                                      </p:cBhvr>
                                      <p:tavLst>
                                        <p:tav tm="0">
                                          <p:val>
                                            <p:clrVal>
                                              <a:schemeClr val="tx2"/>
                                            </p:clrVal>
                                          </p:val>
                                        </p:tav>
                                        <p:tav tm="50000">
                                          <p:val>
                                            <p:clrVal>
                                              <a:schemeClr val="tx2"/>
                                            </p:clrVal>
                                          </p:val>
                                        </p:tav>
                                      </p:tavLst>
                                    </p:anim>
                                    <p:anim calcmode="discrete" valueType="clr">
                                      <p:cBhvr>
                                        <p:cTn id="8" dur="80"/>
                                        <p:tgtEl>
                                          <p:spTgt spid="23"/>
                                        </p:tgtEl>
                                        <p:attrNameLst>
                                          <p:attrName>fillcolor</p:attrName>
                                        </p:attrNameLst>
                                      </p:cBhvr>
                                      <p:tavLst>
                                        <p:tav tm="0">
                                          <p:val>
                                            <p:clrVal>
                                              <a:schemeClr val="accent2"/>
                                            </p:clrVal>
                                          </p:val>
                                        </p:tav>
                                        <p:tav tm="50000">
                                          <p:val>
                                            <p:clrVal>
                                              <a:schemeClr val="hlink"/>
                                            </p:clrVal>
                                          </p:val>
                                        </p:tav>
                                      </p:tavLst>
                                    </p:anim>
                                    <p:set>
                                      <p:cBhvr>
                                        <p:cTn id="9" dur="80"/>
                                        <p:tgtEl>
                                          <p:spTgt spid="23"/>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2590800" y="1066800"/>
            <a:ext cx="6553200" cy="1138"/>
          </a:xfrm>
          <a:prstGeom prst="line">
            <a:avLst/>
          </a:prstGeom>
          <a:ln w="63500" cap="flat">
            <a:solidFill>
              <a:srgbClr val="007DFF"/>
            </a:solidFill>
            <a:round/>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0" y="1066800"/>
            <a:ext cx="986134" cy="1142"/>
          </a:xfrm>
          <a:prstGeom prst="line">
            <a:avLst/>
          </a:prstGeom>
          <a:ln w="63500" cap="flat">
            <a:solidFill>
              <a:srgbClr val="007DFF"/>
            </a:solidFill>
            <a:round/>
          </a:ln>
        </p:spPr>
        <p:style>
          <a:lnRef idx="2">
            <a:schemeClr val="accent1"/>
          </a:lnRef>
          <a:fillRef idx="0">
            <a:schemeClr val="accent1"/>
          </a:fillRef>
          <a:effectRef idx="1">
            <a:schemeClr val="accent1"/>
          </a:effectRef>
          <a:fontRef idx="minor">
            <a:schemeClr val="tx1"/>
          </a:fontRef>
        </p:style>
      </p:cxnSp>
      <p:pic>
        <p:nvPicPr>
          <p:cNvPr id="10" name="Picture 9" descr="CPWG logo.bmp"/>
          <p:cNvPicPr>
            <a:picLocks noChangeAspect="1"/>
          </p:cNvPicPr>
          <p:nvPr/>
        </p:nvPicPr>
        <p:blipFill>
          <a:blip r:embed="rId3">
            <a:alphaModFix amt="67000"/>
          </a:blip>
          <a:stretch>
            <a:fillRect/>
          </a:stretch>
        </p:blipFill>
        <p:spPr>
          <a:xfrm>
            <a:off x="986134" y="0"/>
            <a:ext cx="1570724" cy="975230"/>
          </a:xfrm>
          <a:prstGeom prst="rect">
            <a:avLst/>
          </a:prstGeom>
          <a:solidFill>
            <a:srgbClr val="F3FFFF"/>
          </a:solidFill>
          <a:effectLst/>
        </p:spPr>
      </p:pic>
      <p:sp>
        <p:nvSpPr>
          <p:cNvPr id="14" name="TextBox 13"/>
          <p:cNvSpPr txBox="1"/>
          <p:nvPr/>
        </p:nvSpPr>
        <p:spPr>
          <a:xfrm>
            <a:off x="2590800" y="238780"/>
            <a:ext cx="6553200" cy="523220"/>
          </a:xfrm>
          <a:prstGeom prst="rect">
            <a:avLst/>
          </a:prstGeom>
          <a:noFill/>
        </p:spPr>
        <p:txBody>
          <a:bodyPr wrap="square" rtlCol="0" anchor="ctr">
            <a:spAutoFit/>
          </a:bodyPr>
          <a:lstStyle/>
          <a:p>
            <a:pPr algn="ctr"/>
            <a:r>
              <a:rPr lang="fr-CA" sz="2800" b="1" dirty="0" smtClean="0">
                <a:solidFill>
                  <a:srgbClr val="2A358C"/>
                </a:solidFill>
                <a:cs typeface="Engravers MT"/>
              </a:rPr>
              <a:t>Planifier et mettre en œuvre une AR-PE</a:t>
            </a:r>
            <a:endParaRPr lang="fr-CA" sz="2800" b="1" dirty="0">
              <a:solidFill>
                <a:srgbClr val="2A358C"/>
              </a:solidFill>
              <a:cs typeface="Engravers MT"/>
            </a:endParaRPr>
          </a:p>
        </p:txBody>
      </p:sp>
      <p:sp>
        <p:nvSpPr>
          <p:cNvPr id="23" name="TextBox 22"/>
          <p:cNvSpPr txBox="1"/>
          <p:nvPr/>
        </p:nvSpPr>
        <p:spPr>
          <a:xfrm>
            <a:off x="685800" y="2057400"/>
            <a:ext cx="7772400" cy="2039020"/>
          </a:xfrm>
          <a:prstGeom prst="rect">
            <a:avLst/>
          </a:prstGeom>
          <a:noFill/>
        </p:spPr>
        <p:txBody>
          <a:bodyPr wrap="square" rtlCol="0">
            <a:spAutoFit/>
          </a:bodyPr>
          <a:lstStyle/>
          <a:p>
            <a:pPr>
              <a:lnSpc>
                <a:spcPct val="150000"/>
              </a:lnSpc>
            </a:pPr>
            <a:r>
              <a:rPr lang="fr-FR" sz="4400" b="1" dirty="0">
                <a:solidFill>
                  <a:srgbClr val="2A358C"/>
                </a:solidFill>
              </a:rPr>
              <a:t>Avant toute chose, </a:t>
            </a:r>
            <a:r>
              <a:rPr lang="fr-FR" sz="4400" b="1" dirty="0" smtClean="0">
                <a:solidFill>
                  <a:srgbClr val="2A358C"/>
                </a:solidFill>
              </a:rPr>
              <a:t>lisez </a:t>
            </a:r>
            <a:r>
              <a:rPr lang="fr-FR" sz="4400" b="1" dirty="0">
                <a:solidFill>
                  <a:srgbClr val="2A358C"/>
                </a:solidFill>
              </a:rPr>
              <a:t>le </a:t>
            </a:r>
            <a:r>
              <a:rPr lang="fr-FR" sz="4400" b="1" dirty="0" smtClean="0">
                <a:solidFill>
                  <a:srgbClr val="2A358C"/>
                </a:solidFill>
              </a:rPr>
              <a:t>guide. </a:t>
            </a:r>
            <a:r>
              <a:rPr lang="fr-FR" sz="4400" b="1" dirty="0">
                <a:solidFill>
                  <a:srgbClr val="2A358C"/>
                </a:solidFill>
              </a:rPr>
              <a:t>Il est </a:t>
            </a:r>
            <a:r>
              <a:rPr lang="fr-FR" sz="4400" b="1" dirty="0" smtClean="0">
                <a:solidFill>
                  <a:srgbClr val="2A358C"/>
                </a:solidFill>
              </a:rPr>
              <a:t>court.</a:t>
            </a:r>
            <a:endParaRPr lang="en-US" sz="4400" b="1" dirty="0">
              <a:solidFill>
                <a:srgbClr val="2A358C"/>
              </a:solidFill>
              <a:latin typeface="Segoe Script" pitchFamily="34" charset="0"/>
              <a:cs typeface="Handwriting - Dakota"/>
            </a:endParaRPr>
          </a:p>
        </p:txBody>
      </p:sp>
    </p:spTree>
    <p:extLst>
      <p:ext uri="{BB962C8B-B14F-4D97-AF65-F5344CB8AC3E}">
        <p14:creationId xmlns:p14="http://schemas.microsoft.com/office/powerpoint/2010/main" val="2741600723"/>
      </p:ext>
    </p:extLst>
  </p:cSld>
  <p:clrMapOvr>
    <a:masterClrMapping/>
  </p:clrMapOvr>
  <p:transition>
    <p:pull dir="l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7" presetClass="entr" presetSubtype="0" fill="hold" grpId="0" nodeType="afterEffect">
                                  <p:stCondLst>
                                    <p:cond delay="0"/>
                                  </p:stCondLst>
                                  <p:iterate type="lt">
                                    <p:tmPct val="50000"/>
                                  </p:iterate>
                                  <p:childTnLst>
                                    <p:set>
                                      <p:cBhvr>
                                        <p:cTn id="6" dur="1" fill="hold">
                                          <p:stCondLst>
                                            <p:cond delay="0"/>
                                          </p:stCondLst>
                                        </p:cTn>
                                        <p:tgtEl>
                                          <p:spTgt spid="23"/>
                                        </p:tgtEl>
                                        <p:attrNameLst>
                                          <p:attrName>style.visibility</p:attrName>
                                        </p:attrNameLst>
                                      </p:cBhvr>
                                      <p:to>
                                        <p:strVal val="visible"/>
                                      </p:to>
                                    </p:set>
                                    <p:anim calcmode="discrete" valueType="clr">
                                      <p:cBhvr override="childStyle">
                                        <p:cTn id="7" dur="80"/>
                                        <p:tgtEl>
                                          <p:spTgt spid="23"/>
                                        </p:tgtEl>
                                        <p:attrNameLst>
                                          <p:attrName>style.color</p:attrName>
                                        </p:attrNameLst>
                                      </p:cBhvr>
                                      <p:tavLst>
                                        <p:tav tm="0">
                                          <p:val>
                                            <p:clrVal>
                                              <a:schemeClr val="tx2"/>
                                            </p:clrVal>
                                          </p:val>
                                        </p:tav>
                                        <p:tav tm="50000">
                                          <p:val>
                                            <p:clrVal>
                                              <a:schemeClr val="tx2"/>
                                            </p:clrVal>
                                          </p:val>
                                        </p:tav>
                                      </p:tavLst>
                                    </p:anim>
                                    <p:anim calcmode="discrete" valueType="clr">
                                      <p:cBhvr>
                                        <p:cTn id="8" dur="80"/>
                                        <p:tgtEl>
                                          <p:spTgt spid="23"/>
                                        </p:tgtEl>
                                        <p:attrNameLst>
                                          <p:attrName>fillcolor</p:attrName>
                                        </p:attrNameLst>
                                      </p:cBhvr>
                                      <p:tavLst>
                                        <p:tav tm="0">
                                          <p:val>
                                            <p:clrVal>
                                              <a:schemeClr val="accent2"/>
                                            </p:clrVal>
                                          </p:val>
                                        </p:tav>
                                        <p:tav tm="50000">
                                          <p:val>
                                            <p:clrVal>
                                              <a:schemeClr val="hlink"/>
                                            </p:clrVal>
                                          </p:val>
                                        </p:tav>
                                      </p:tavLst>
                                    </p:anim>
                                    <p:set>
                                      <p:cBhvr>
                                        <p:cTn id="9" dur="80"/>
                                        <p:tgtEl>
                                          <p:spTgt spid="23"/>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2590800" y="1066800"/>
            <a:ext cx="6553200" cy="1138"/>
          </a:xfrm>
          <a:prstGeom prst="line">
            <a:avLst/>
          </a:prstGeom>
          <a:ln w="63500" cap="flat">
            <a:solidFill>
              <a:srgbClr val="007DFF"/>
            </a:solidFill>
            <a:round/>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0" y="1066800"/>
            <a:ext cx="986134" cy="1142"/>
          </a:xfrm>
          <a:prstGeom prst="line">
            <a:avLst/>
          </a:prstGeom>
          <a:ln w="63500" cap="flat">
            <a:solidFill>
              <a:srgbClr val="007DFF"/>
            </a:solidFill>
            <a:round/>
          </a:ln>
        </p:spPr>
        <p:style>
          <a:lnRef idx="2">
            <a:schemeClr val="accent1"/>
          </a:lnRef>
          <a:fillRef idx="0">
            <a:schemeClr val="accent1"/>
          </a:fillRef>
          <a:effectRef idx="1">
            <a:schemeClr val="accent1"/>
          </a:effectRef>
          <a:fontRef idx="minor">
            <a:schemeClr val="tx1"/>
          </a:fontRef>
        </p:style>
      </p:cxnSp>
      <p:pic>
        <p:nvPicPr>
          <p:cNvPr id="10" name="Picture 9" descr="CPWG logo.bmp"/>
          <p:cNvPicPr>
            <a:picLocks noChangeAspect="1"/>
          </p:cNvPicPr>
          <p:nvPr/>
        </p:nvPicPr>
        <p:blipFill>
          <a:blip r:embed="rId2">
            <a:alphaModFix amt="67000"/>
          </a:blip>
          <a:stretch>
            <a:fillRect/>
          </a:stretch>
        </p:blipFill>
        <p:spPr>
          <a:xfrm>
            <a:off x="986134" y="0"/>
            <a:ext cx="1570724" cy="975230"/>
          </a:xfrm>
          <a:prstGeom prst="rect">
            <a:avLst/>
          </a:prstGeom>
          <a:solidFill>
            <a:srgbClr val="F3FFFF"/>
          </a:solidFill>
          <a:effectLst/>
        </p:spPr>
      </p:pic>
      <p:sp>
        <p:nvSpPr>
          <p:cNvPr id="14" name="TextBox 13"/>
          <p:cNvSpPr txBox="1"/>
          <p:nvPr/>
        </p:nvSpPr>
        <p:spPr>
          <a:xfrm>
            <a:off x="2590800" y="23337"/>
            <a:ext cx="6553200" cy="954107"/>
          </a:xfrm>
          <a:prstGeom prst="rect">
            <a:avLst/>
          </a:prstGeom>
          <a:noFill/>
        </p:spPr>
        <p:txBody>
          <a:bodyPr wrap="square" rtlCol="0" anchor="ctr">
            <a:spAutoFit/>
          </a:bodyPr>
          <a:lstStyle/>
          <a:p>
            <a:pPr algn="ctr"/>
            <a:r>
              <a:rPr lang="en-US" sz="2800" b="1" dirty="0" err="1" smtClean="0">
                <a:solidFill>
                  <a:srgbClr val="2A358C"/>
                </a:solidFill>
                <a:latin typeface="+mj-lt"/>
                <a:cs typeface="Engravers MT"/>
              </a:rPr>
              <a:t>Analyse</a:t>
            </a:r>
            <a:r>
              <a:rPr lang="en-US" sz="2800" b="1" dirty="0" smtClean="0">
                <a:solidFill>
                  <a:srgbClr val="2A358C"/>
                </a:solidFill>
                <a:latin typeface="+mj-lt"/>
                <a:cs typeface="Engravers MT"/>
              </a:rPr>
              <a:t> </a:t>
            </a:r>
            <a:r>
              <a:rPr lang="en-US" sz="2800" b="1" dirty="0" err="1" smtClean="0">
                <a:solidFill>
                  <a:srgbClr val="2A358C"/>
                </a:solidFill>
                <a:latin typeface="+mj-lt"/>
                <a:cs typeface="Engravers MT"/>
              </a:rPr>
              <a:t>rapide</a:t>
            </a:r>
            <a:r>
              <a:rPr lang="en-US" sz="2800" b="1" dirty="0" smtClean="0">
                <a:solidFill>
                  <a:srgbClr val="2A358C"/>
                </a:solidFill>
                <a:latin typeface="+mj-lt"/>
                <a:cs typeface="Engravers MT"/>
              </a:rPr>
              <a:t> des </a:t>
            </a:r>
            <a:r>
              <a:rPr lang="en-US" sz="2800" b="1" dirty="0" err="1" smtClean="0">
                <a:solidFill>
                  <a:srgbClr val="2A358C"/>
                </a:solidFill>
                <a:latin typeface="+mj-lt"/>
                <a:cs typeface="Engravers MT"/>
              </a:rPr>
              <a:t>besoins</a:t>
            </a:r>
            <a:r>
              <a:rPr lang="en-US" sz="2800" b="1" dirty="0" smtClean="0">
                <a:solidFill>
                  <a:srgbClr val="2A358C"/>
                </a:solidFill>
                <a:latin typeface="+mj-lt"/>
                <a:cs typeface="Engravers MT"/>
              </a:rPr>
              <a:t> </a:t>
            </a:r>
          </a:p>
          <a:p>
            <a:pPr algn="ctr"/>
            <a:r>
              <a:rPr lang="en-US" sz="2800" b="1" dirty="0" smtClean="0">
                <a:solidFill>
                  <a:srgbClr val="2A358C"/>
                </a:solidFill>
                <a:latin typeface="+mj-lt"/>
                <a:cs typeface="Engravers MT"/>
              </a:rPr>
              <a:t>de Protection des </a:t>
            </a:r>
            <a:r>
              <a:rPr lang="en-US" sz="2800" b="1" dirty="0" err="1" smtClean="0">
                <a:solidFill>
                  <a:srgbClr val="2A358C"/>
                </a:solidFill>
                <a:latin typeface="+mj-lt"/>
                <a:cs typeface="Engravers MT"/>
              </a:rPr>
              <a:t>enfants</a:t>
            </a:r>
            <a:endParaRPr lang="en-US" sz="2800" b="1" dirty="0">
              <a:solidFill>
                <a:srgbClr val="2A358C"/>
              </a:solidFill>
              <a:latin typeface="+mj-lt"/>
              <a:cs typeface="Engravers MT"/>
            </a:endParaRPr>
          </a:p>
        </p:txBody>
      </p:sp>
      <p:sp>
        <p:nvSpPr>
          <p:cNvPr id="17" name="TextBox 16"/>
          <p:cNvSpPr txBox="1"/>
          <p:nvPr/>
        </p:nvSpPr>
        <p:spPr>
          <a:xfrm>
            <a:off x="609600" y="1219200"/>
            <a:ext cx="7848600" cy="1200329"/>
          </a:xfrm>
          <a:prstGeom prst="rect">
            <a:avLst/>
          </a:prstGeom>
          <a:noFill/>
        </p:spPr>
        <p:txBody>
          <a:bodyPr wrap="square" rtlCol="0">
            <a:spAutoFit/>
          </a:bodyPr>
          <a:lstStyle/>
          <a:p>
            <a:pPr algn="ctr"/>
            <a:r>
              <a:rPr lang="fr-CA" sz="3600" b="1" dirty="0" smtClean="0">
                <a:solidFill>
                  <a:srgbClr val="2A358C"/>
                </a:solidFill>
              </a:rPr>
              <a:t>Étapes pour planifier et mettre en œuvre une </a:t>
            </a:r>
            <a:r>
              <a:rPr lang="fr-CA" sz="3600" b="1" dirty="0" smtClean="0">
                <a:solidFill>
                  <a:srgbClr val="2A358C"/>
                </a:solidFill>
              </a:rPr>
              <a:t>ER-PE</a:t>
            </a:r>
            <a:endParaRPr lang="fr-CA" sz="3600" b="1" dirty="0">
              <a:solidFill>
                <a:srgbClr val="2A358C"/>
              </a:solidFill>
            </a:endParaRPr>
          </a:p>
        </p:txBody>
      </p:sp>
      <p:graphicFrame>
        <p:nvGraphicFramePr>
          <p:cNvPr id="11" name="Diagram 10"/>
          <p:cNvGraphicFramePr/>
          <p:nvPr>
            <p:extLst>
              <p:ext uri="{D42A27DB-BD31-4B8C-83A1-F6EECF244321}">
                <p14:modId xmlns:p14="http://schemas.microsoft.com/office/powerpoint/2010/main" val="4044110942"/>
              </p:ext>
            </p:extLst>
          </p:nvPr>
        </p:nvGraphicFramePr>
        <p:xfrm>
          <a:off x="381000" y="1971020"/>
          <a:ext cx="8305800" cy="488698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94274713"/>
      </p:ext>
    </p:extLst>
  </p:cSld>
  <p:clrMapOvr>
    <a:masterClrMapping/>
  </p:clrMapOvr>
  <p:transition>
    <p:pull dir="l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2590800" y="1066800"/>
            <a:ext cx="6553200" cy="1138"/>
          </a:xfrm>
          <a:prstGeom prst="line">
            <a:avLst/>
          </a:prstGeom>
          <a:ln w="63500" cap="flat">
            <a:solidFill>
              <a:srgbClr val="007DFF"/>
            </a:solidFill>
            <a:round/>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0" y="1066800"/>
            <a:ext cx="986134" cy="1142"/>
          </a:xfrm>
          <a:prstGeom prst="line">
            <a:avLst/>
          </a:prstGeom>
          <a:ln w="63500" cap="flat">
            <a:solidFill>
              <a:srgbClr val="007DFF"/>
            </a:solidFill>
            <a:round/>
          </a:ln>
        </p:spPr>
        <p:style>
          <a:lnRef idx="2">
            <a:schemeClr val="accent1"/>
          </a:lnRef>
          <a:fillRef idx="0">
            <a:schemeClr val="accent1"/>
          </a:fillRef>
          <a:effectRef idx="1">
            <a:schemeClr val="accent1"/>
          </a:effectRef>
          <a:fontRef idx="minor">
            <a:schemeClr val="tx1"/>
          </a:fontRef>
        </p:style>
      </p:cxnSp>
      <p:pic>
        <p:nvPicPr>
          <p:cNvPr id="10" name="Picture 9" descr="CPWG logo.bmp"/>
          <p:cNvPicPr>
            <a:picLocks noChangeAspect="1"/>
          </p:cNvPicPr>
          <p:nvPr/>
        </p:nvPicPr>
        <p:blipFill>
          <a:blip r:embed="rId2">
            <a:alphaModFix amt="67000"/>
          </a:blip>
          <a:stretch>
            <a:fillRect/>
          </a:stretch>
        </p:blipFill>
        <p:spPr>
          <a:xfrm>
            <a:off x="986134" y="0"/>
            <a:ext cx="1570724" cy="975230"/>
          </a:xfrm>
          <a:prstGeom prst="rect">
            <a:avLst/>
          </a:prstGeom>
          <a:solidFill>
            <a:srgbClr val="F3FFFF"/>
          </a:solidFill>
          <a:effectLst/>
        </p:spPr>
      </p:pic>
      <p:sp>
        <p:nvSpPr>
          <p:cNvPr id="14" name="TextBox 13"/>
          <p:cNvSpPr txBox="1"/>
          <p:nvPr/>
        </p:nvSpPr>
        <p:spPr>
          <a:xfrm>
            <a:off x="2438400" y="238780"/>
            <a:ext cx="6705600" cy="523220"/>
          </a:xfrm>
          <a:prstGeom prst="rect">
            <a:avLst/>
          </a:prstGeom>
          <a:noFill/>
        </p:spPr>
        <p:txBody>
          <a:bodyPr wrap="square" rtlCol="0" anchor="ctr">
            <a:spAutoFit/>
          </a:bodyPr>
          <a:lstStyle/>
          <a:p>
            <a:pPr lvl="0" algn="ctr"/>
            <a:r>
              <a:rPr lang="en-US" sz="2800" b="1" dirty="0" err="1">
                <a:solidFill>
                  <a:srgbClr val="2A358C"/>
                </a:solidFill>
                <a:latin typeface="+mj-lt"/>
                <a:cs typeface="Engravers MT"/>
              </a:rPr>
              <a:t>É</a:t>
            </a:r>
            <a:r>
              <a:rPr lang="en-US" sz="2800" b="1" dirty="0" err="1" smtClean="0">
                <a:solidFill>
                  <a:srgbClr val="2A358C"/>
                </a:solidFill>
                <a:latin typeface="+mj-lt"/>
                <a:cs typeface="Engravers MT"/>
              </a:rPr>
              <a:t>tape</a:t>
            </a:r>
            <a:r>
              <a:rPr lang="en-US" sz="2800" b="1" dirty="0" smtClean="0">
                <a:solidFill>
                  <a:srgbClr val="2A358C"/>
                </a:solidFill>
                <a:latin typeface="+mj-lt"/>
                <a:cs typeface="Engravers MT"/>
              </a:rPr>
              <a:t> 1: </a:t>
            </a:r>
            <a:r>
              <a:rPr lang="fr-FR" sz="2800" b="1" dirty="0">
                <a:solidFill>
                  <a:srgbClr val="2A358C"/>
                </a:solidFill>
              </a:rPr>
              <a:t>Établir une groupe de travail </a:t>
            </a:r>
            <a:r>
              <a:rPr lang="fr-FR" sz="2800" b="1" dirty="0">
                <a:solidFill>
                  <a:srgbClr val="2A358C"/>
                </a:solidFill>
              </a:rPr>
              <a:t>E</a:t>
            </a:r>
            <a:r>
              <a:rPr lang="fr-FR" sz="2800" b="1" dirty="0" smtClean="0">
                <a:solidFill>
                  <a:srgbClr val="2A358C"/>
                </a:solidFill>
              </a:rPr>
              <a:t>R-PE</a:t>
            </a:r>
            <a:endParaRPr lang="fr-FR" sz="2800" b="1" dirty="0">
              <a:solidFill>
                <a:srgbClr val="2A358C"/>
              </a:solidFill>
            </a:endParaRPr>
          </a:p>
        </p:txBody>
      </p:sp>
      <p:sp>
        <p:nvSpPr>
          <p:cNvPr id="22" name="TextBox 21"/>
          <p:cNvSpPr txBox="1"/>
          <p:nvPr/>
        </p:nvSpPr>
        <p:spPr>
          <a:xfrm>
            <a:off x="493067" y="1371600"/>
            <a:ext cx="7965133" cy="5293757"/>
          </a:xfrm>
          <a:prstGeom prst="rect">
            <a:avLst/>
          </a:prstGeom>
          <a:noFill/>
        </p:spPr>
        <p:txBody>
          <a:bodyPr wrap="square" rtlCol="0">
            <a:spAutoFit/>
          </a:bodyPr>
          <a:lstStyle/>
          <a:p>
            <a:pPr marL="571500" indent="-571500">
              <a:buFontTx/>
              <a:buChar char="-"/>
            </a:pPr>
            <a:r>
              <a:rPr lang="fr-FR" sz="3200" dirty="0">
                <a:solidFill>
                  <a:srgbClr val="2A358C"/>
                </a:solidFill>
              </a:rPr>
              <a:t>Tous les organismes </a:t>
            </a:r>
            <a:r>
              <a:rPr lang="fr-FR" sz="3200" dirty="0" smtClean="0">
                <a:solidFill>
                  <a:srgbClr val="2A358C"/>
                </a:solidFill>
              </a:rPr>
              <a:t>participants </a:t>
            </a:r>
            <a:r>
              <a:rPr lang="fr-FR" sz="3200" dirty="0">
                <a:solidFill>
                  <a:srgbClr val="2A358C"/>
                </a:solidFill>
              </a:rPr>
              <a:t>doivent s'engager à </a:t>
            </a:r>
            <a:r>
              <a:rPr lang="fr-FR" sz="3200" dirty="0" smtClean="0">
                <a:solidFill>
                  <a:srgbClr val="2A358C"/>
                </a:solidFill>
              </a:rPr>
              <a:t>répondre à la situation des enfants affectés sur la base des </a:t>
            </a:r>
            <a:r>
              <a:rPr lang="fr-FR" sz="3200" dirty="0">
                <a:solidFill>
                  <a:srgbClr val="2A358C"/>
                </a:solidFill>
              </a:rPr>
              <a:t>résultats de </a:t>
            </a:r>
            <a:r>
              <a:rPr lang="fr-FR" sz="3200" dirty="0" smtClean="0">
                <a:solidFill>
                  <a:srgbClr val="2A358C"/>
                </a:solidFill>
              </a:rPr>
              <a:t>l‘ER-PE </a:t>
            </a:r>
            <a:r>
              <a:rPr lang="fr-FR" sz="3200" dirty="0">
                <a:solidFill>
                  <a:srgbClr val="2A358C"/>
                </a:solidFill>
              </a:rPr>
              <a:t>et d'une manière </a:t>
            </a:r>
            <a:r>
              <a:rPr lang="fr-FR" sz="3200" dirty="0" smtClean="0">
                <a:solidFill>
                  <a:srgbClr val="2A358C"/>
                </a:solidFill>
              </a:rPr>
              <a:t>coordonnée inter-agence</a:t>
            </a:r>
          </a:p>
          <a:p>
            <a:pPr marL="571500" indent="-571500">
              <a:buFontTx/>
              <a:buChar char="-"/>
            </a:pPr>
            <a:endParaRPr lang="fr-FR" dirty="0">
              <a:solidFill>
                <a:srgbClr val="2A358C"/>
              </a:solidFill>
            </a:endParaRPr>
          </a:p>
          <a:p>
            <a:pPr marL="571500" indent="-571500">
              <a:buFontTx/>
              <a:buChar char="-"/>
            </a:pPr>
            <a:r>
              <a:rPr lang="fr-FR" sz="3200" dirty="0" smtClean="0">
                <a:solidFill>
                  <a:srgbClr val="2A358C"/>
                </a:solidFill>
              </a:rPr>
              <a:t>Définir </a:t>
            </a:r>
            <a:r>
              <a:rPr lang="fr-FR" sz="3200" dirty="0">
                <a:solidFill>
                  <a:srgbClr val="2A358C"/>
                </a:solidFill>
              </a:rPr>
              <a:t>les rôles et les responsabilités des membres de l'Equipe de gestion des données (par exemple, la </a:t>
            </a:r>
            <a:r>
              <a:rPr lang="fr-FR" sz="3200" dirty="0" smtClean="0">
                <a:solidFill>
                  <a:srgbClr val="2A358C"/>
                </a:solidFill>
              </a:rPr>
              <a:t>préparation </a:t>
            </a:r>
            <a:r>
              <a:rPr lang="fr-FR" sz="3200" dirty="0">
                <a:solidFill>
                  <a:srgbClr val="2A358C"/>
                </a:solidFill>
              </a:rPr>
              <a:t>de rapports, </a:t>
            </a:r>
            <a:r>
              <a:rPr lang="fr-FR" sz="3200" dirty="0" smtClean="0">
                <a:solidFill>
                  <a:srgbClr val="2A358C"/>
                </a:solidFill>
              </a:rPr>
              <a:t>etc.)</a:t>
            </a:r>
            <a:endParaRPr lang="en-US" sz="3200" b="1" dirty="0" smtClean="0">
              <a:solidFill>
                <a:srgbClr val="2A358C"/>
              </a:solidFill>
              <a:cs typeface="Handwriting - Dakota"/>
            </a:endParaRPr>
          </a:p>
          <a:p>
            <a:endParaRPr lang="en-US" sz="3200" b="1" dirty="0">
              <a:solidFill>
                <a:srgbClr val="2A358C"/>
              </a:solidFill>
              <a:cs typeface="Handwriting - Dakota"/>
            </a:endParaRPr>
          </a:p>
        </p:txBody>
      </p:sp>
    </p:spTree>
    <p:extLst>
      <p:ext uri="{BB962C8B-B14F-4D97-AF65-F5344CB8AC3E}">
        <p14:creationId xmlns:p14="http://schemas.microsoft.com/office/powerpoint/2010/main" val="3025920447"/>
      </p:ext>
    </p:extLst>
  </p:cSld>
  <p:clrMapOvr>
    <a:masterClrMapping/>
  </p:clrMapOvr>
  <p:transition>
    <p:pull dir="l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2590800" y="1066800"/>
            <a:ext cx="6553200" cy="1138"/>
          </a:xfrm>
          <a:prstGeom prst="line">
            <a:avLst/>
          </a:prstGeom>
          <a:ln w="63500" cap="flat">
            <a:solidFill>
              <a:srgbClr val="007DFF"/>
            </a:solidFill>
            <a:round/>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0" y="1066800"/>
            <a:ext cx="986134" cy="1142"/>
          </a:xfrm>
          <a:prstGeom prst="line">
            <a:avLst/>
          </a:prstGeom>
          <a:ln w="63500" cap="flat">
            <a:solidFill>
              <a:srgbClr val="007DFF"/>
            </a:solidFill>
            <a:round/>
          </a:ln>
        </p:spPr>
        <p:style>
          <a:lnRef idx="2">
            <a:schemeClr val="accent1"/>
          </a:lnRef>
          <a:fillRef idx="0">
            <a:schemeClr val="accent1"/>
          </a:fillRef>
          <a:effectRef idx="1">
            <a:schemeClr val="accent1"/>
          </a:effectRef>
          <a:fontRef idx="minor">
            <a:schemeClr val="tx1"/>
          </a:fontRef>
        </p:style>
      </p:cxnSp>
      <p:pic>
        <p:nvPicPr>
          <p:cNvPr id="10" name="Picture 9" descr="CPWG logo.bmp"/>
          <p:cNvPicPr>
            <a:picLocks noChangeAspect="1"/>
          </p:cNvPicPr>
          <p:nvPr/>
        </p:nvPicPr>
        <p:blipFill>
          <a:blip r:embed="rId2">
            <a:alphaModFix amt="67000"/>
          </a:blip>
          <a:stretch>
            <a:fillRect/>
          </a:stretch>
        </p:blipFill>
        <p:spPr>
          <a:xfrm>
            <a:off x="986134" y="0"/>
            <a:ext cx="1570724" cy="975230"/>
          </a:xfrm>
          <a:prstGeom prst="rect">
            <a:avLst/>
          </a:prstGeom>
          <a:solidFill>
            <a:srgbClr val="F3FFFF"/>
          </a:solidFill>
          <a:effectLst/>
        </p:spPr>
      </p:pic>
      <p:sp>
        <p:nvSpPr>
          <p:cNvPr id="14" name="TextBox 13"/>
          <p:cNvSpPr txBox="1"/>
          <p:nvPr/>
        </p:nvSpPr>
        <p:spPr>
          <a:xfrm>
            <a:off x="2590800" y="238780"/>
            <a:ext cx="6553200" cy="523220"/>
          </a:xfrm>
          <a:prstGeom prst="rect">
            <a:avLst/>
          </a:prstGeom>
          <a:noFill/>
        </p:spPr>
        <p:txBody>
          <a:bodyPr wrap="square" rtlCol="0" anchor="ctr">
            <a:spAutoFit/>
          </a:bodyPr>
          <a:lstStyle/>
          <a:p>
            <a:pPr lvl="0" algn="ctr"/>
            <a:r>
              <a:rPr lang="en-US" sz="2800" b="1" dirty="0" err="1">
                <a:solidFill>
                  <a:srgbClr val="2A358C"/>
                </a:solidFill>
                <a:cs typeface="Engravers MT"/>
              </a:rPr>
              <a:t>Étape</a:t>
            </a:r>
            <a:r>
              <a:rPr lang="en-US" sz="2800" b="1" dirty="0" smtClean="0">
                <a:solidFill>
                  <a:srgbClr val="2A358C"/>
                </a:solidFill>
              </a:rPr>
              <a:t> 2</a:t>
            </a:r>
            <a:r>
              <a:rPr lang="en-US" sz="2800" b="1" dirty="0">
                <a:solidFill>
                  <a:srgbClr val="2A358C"/>
                </a:solidFill>
                <a:cs typeface="Engravers MT"/>
              </a:rPr>
              <a:t>: </a:t>
            </a:r>
            <a:r>
              <a:rPr lang="fr-FR" sz="2800" b="1" dirty="0">
                <a:solidFill>
                  <a:srgbClr val="2A358C"/>
                </a:solidFill>
                <a:cs typeface="Engravers MT"/>
              </a:rPr>
              <a:t>Développer un plan d’évaluation</a:t>
            </a:r>
          </a:p>
        </p:txBody>
      </p:sp>
      <p:sp>
        <p:nvSpPr>
          <p:cNvPr id="2" name="Rectangle 1"/>
          <p:cNvSpPr/>
          <p:nvPr/>
        </p:nvSpPr>
        <p:spPr>
          <a:xfrm>
            <a:off x="228600" y="1981200"/>
            <a:ext cx="8610600" cy="3693319"/>
          </a:xfrm>
          <a:prstGeom prst="rect">
            <a:avLst/>
          </a:prstGeom>
        </p:spPr>
        <p:txBody>
          <a:bodyPr wrap="square">
            <a:spAutoFit/>
          </a:bodyPr>
          <a:lstStyle/>
          <a:p>
            <a:pPr>
              <a:buFont typeface="Wingdings" pitchFamily="2" charset="2"/>
              <a:buChar char="ü"/>
            </a:pPr>
            <a:r>
              <a:rPr lang="fr-FR" sz="2600" dirty="0" smtClean="0">
                <a:solidFill>
                  <a:srgbClr val="2A358C"/>
                </a:solidFill>
              </a:rPr>
              <a:t>Description de la méthodologie d'échantillonnage utilisée (y compris la grille d’échantillon);</a:t>
            </a:r>
          </a:p>
          <a:p>
            <a:pPr>
              <a:buFont typeface="Wingdings" pitchFamily="2" charset="2"/>
              <a:buChar char="ü"/>
            </a:pPr>
            <a:r>
              <a:rPr lang="fr-FR" sz="2600" dirty="0" smtClean="0">
                <a:solidFill>
                  <a:srgbClr val="2A358C"/>
                </a:solidFill>
              </a:rPr>
              <a:t>Répartition et composition des équipes d'évaluation par site;</a:t>
            </a:r>
          </a:p>
          <a:p>
            <a:pPr>
              <a:buFont typeface="Wingdings" pitchFamily="2" charset="2"/>
              <a:buChar char="ü"/>
            </a:pPr>
            <a:r>
              <a:rPr lang="fr-FR" sz="2600" dirty="0" smtClean="0">
                <a:solidFill>
                  <a:srgbClr val="2A358C"/>
                </a:solidFill>
              </a:rPr>
              <a:t>Les rôles et responsabilités clairement définis;</a:t>
            </a:r>
          </a:p>
          <a:p>
            <a:pPr>
              <a:buFont typeface="Wingdings" pitchFamily="2" charset="2"/>
              <a:buChar char="ü"/>
            </a:pPr>
            <a:r>
              <a:rPr lang="fr-FR" sz="2600" dirty="0" smtClean="0">
                <a:solidFill>
                  <a:srgbClr val="2A358C"/>
                </a:solidFill>
              </a:rPr>
              <a:t>Plan de gestion de données;</a:t>
            </a:r>
          </a:p>
          <a:p>
            <a:pPr>
              <a:buFont typeface="Wingdings" pitchFamily="2" charset="2"/>
              <a:buChar char="ü"/>
            </a:pPr>
            <a:r>
              <a:rPr lang="fr-FR" sz="2600" dirty="0" smtClean="0">
                <a:solidFill>
                  <a:srgbClr val="2A358C"/>
                </a:solidFill>
              </a:rPr>
              <a:t>Logistique et arrangements de sécurité;</a:t>
            </a:r>
          </a:p>
          <a:p>
            <a:pPr>
              <a:buFont typeface="Wingdings" pitchFamily="2" charset="2"/>
              <a:buChar char="ü"/>
            </a:pPr>
            <a:r>
              <a:rPr lang="fr-FR" sz="2600" dirty="0" smtClean="0">
                <a:solidFill>
                  <a:srgbClr val="2A358C"/>
                </a:solidFill>
              </a:rPr>
              <a:t>Procédures standards pour les cas d'action urgente;</a:t>
            </a:r>
          </a:p>
          <a:p>
            <a:pPr>
              <a:buFont typeface="Wingdings" pitchFamily="2" charset="2"/>
              <a:buChar char="ü"/>
            </a:pPr>
            <a:r>
              <a:rPr lang="fr-FR" sz="2600" dirty="0" smtClean="0">
                <a:solidFill>
                  <a:srgbClr val="2A358C"/>
                </a:solidFill>
              </a:rPr>
              <a:t>Budget et liste d'approvisionnement;</a:t>
            </a:r>
          </a:p>
          <a:p>
            <a:pPr>
              <a:buFont typeface="Wingdings" pitchFamily="2" charset="2"/>
              <a:buChar char="ü"/>
            </a:pPr>
            <a:r>
              <a:rPr lang="fr-FR" sz="2600" dirty="0" smtClean="0">
                <a:solidFill>
                  <a:srgbClr val="2A358C"/>
                </a:solidFill>
              </a:rPr>
              <a:t>Accord sur les conditions de partage des résultats.</a:t>
            </a:r>
            <a:endParaRPr lang="fr-FR" sz="2600" dirty="0">
              <a:solidFill>
                <a:srgbClr val="2A358C"/>
              </a:solidFill>
            </a:endParaRPr>
          </a:p>
        </p:txBody>
      </p:sp>
      <p:sp>
        <p:nvSpPr>
          <p:cNvPr id="17" name="TextBox 16"/>
          <p:cNvSpPr txBox="1"/>
          <p:nvPr/>
        </p:nvSpPr>
        <p:spPr>
          <a:xfrm>
            <a:off x="152400" y="1219200"/>
            <a:ext cx="8686800" cy="553998"/>
          </a:xfrm>
          <a:prstGeom prst="rect">
            <a:avLst/>
          </a:prstGeom>
          <a:noFill/>
        </p:spPr>
        <p:txBody>
          <a:bodyPr wrap="square" rtlCol="0">
            <a:spAutoFit/>
          </a:bodyPr>
          <a:lstStyle/>
          <a:p>
            <a:pPr algn="ctr"/>
            <a:r>
              <a:rPr lang="fr-FR" sz="3000" b="1" dirty="0">
                <a:solidFill>
                  <a:srgbClr val="2A358C"/>
                </a:solidFill>
              </a:rPr>
              <a:t>Les </a:t>
            </a:r>
            <a:r>
              <a:rPr lang="fr-FR" sz="3000" b="1" dirty="0" smtClean="0">
                <a:solidFill>
                  <a:srgbClr val="2A358C"/>
                </a:solidFill>
              </a:rPr>
              <a:t>composantes</a:t>
            </a:r>
            <a:r>
              <a:rPr lang="fr-FR" sz="3000" b="1" dirty="0">
                <a:solidFill>
                  <a:srgbClr val="2A358C"/>
                </a:solidFill>
              </a:rPr>
              <a:t> principales</a:t>
            </a:r>
            <a:r>
              <a:rPr lang="fr-FR" sz="3000" b="1" dirty="0" smtClean="0">
                <a:solidFill>
                  <a:srgbClr val="2A358C"/>
                </a:solidFill>
              </a:rPr>
              <a:t> </a:t>
            </a:r>
            <a:r>
              <a:rPr lang="fr-FR" sz="3000" b="1" dirty="0">
                <a:solidFill>
                  <a:srgbClr val="2A358C"/>
                </a:solidFill>
              </a:rPr>
              <a:t>d'un plan d'évaluation</a:t>
            </a:r>
            <a:endParaRPr lang="en-US" sz="3000" b="1" dirty="0">
              <a:solidFill>
                <a:srgbClr val="2A358C"/>
              </a:solidFill>
            </a:endParaRPr>
          </a:p>
        </p:txBody>
      </p:sp>
    </p:spTree>
    <p:extLst>
      <p:ext uri="{BB962C8B-B14F-4D97-AF65-F5344CB8AC3E}">
        <p14:creationId xmlns:p14="http://schemas.microsoft.com/office/powerpoint/2010/main" val="2824156786"/>
      </p:ext>
    </p:extLst>
  </p:cSld>
  <p:clrMapOvr>
    <a:masterClrMapping/>
  </p:clrMapOvr>
  <p:transition>
    <p:pull dir="l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2590800" y="1066800"/>
            <a:ext cx="6553200" cy="1138"/>
          </a:xfrm>
          <a:prstGeom prst="line">
            <a:avLst/>
          </a:prstGeom>
          <a:ln w="63500" cap="flat">
            <a:solidFill>
              <a:srgbClr val="007DFF"/>
            </a:solidFill>
            <a:round/>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0" y="1066800"/>
            <a:ext cx="986134" cy="1142"/>
          </a:xfrm>
          <a:prstGeom prst="line">
            <a:avLst/>
          </a:prstGeom>
          <a:ln w="63500" cap="flat">
            <a:solidFill>
              <a:srgbClr val="007DFF"/>
            </a:solidFill>
            <a:round/>
          </a:ln>
        </p:spPr>
        <p:style>
          <a:lnRef idx="2">
            <a:schemeClr val="accent1"/>
          </a:lnRef>
          <a:fillRef idx="0">
            <a:schemeClr val="accent1"/>
          </a:fillRef>
          <a:effectRef idx="1">
            <a:schemeClr val="accent1"/>
          </a:effectRef>
          <a:fontRef idx="minor">
            <a:schemeClr val="tx1"/>
          </a:fontRef>
        </p:style>
      </p:cxnSp>
      <p:pic>
        <p:nvPicPr>
          <p:cNvPr id="10" name="Picture 9" descr="CPWG logo.bmp"/>
          <p:cNvPicPr>
            <a:picLocks noChangeAspect="1"/>
          </p:cNvPicPr>
          <p:nvPr/>
        </p:nvPicPr>
        <p:blipFill>
          <a:blip r:embed="rId3">
            <a:alphaModFix amt="67000"/>
          </a:blip>
          <a:stretch>
            <a:fillRect/>
          </a:stretch>
        </p:blipFill>
        <p:spPr>
          <a:xfrm>
            <a:off x="986134" y="0"/>
            <a:ext cx="1570724" cy="975230"/>
          </a:xfrm>
          <a:prstGeom prst="rect">
            <a:avLst/>
          </a:prstGeom>
          <a:solidFill>
            <a:srgbClr val="F3FFFF"/>
          </a:solidFill>
          <a:effectLst/>
        </p:spPr>
      </p:pic>
      <p:sp>
        <p:nvSpPr>
          <p:cNvPr id="21" name="TextBox 20"/>
          <p:cNvSpPr txBox="1"/>
          <p:nvPr/>
        </p:nvSpPr>
        <p:spPr>
          <a:xfrm>
            <a:off x="152400" y="1371600"/>
            <a:ext cx="8458200" cy="4524315"/>
          </a:xfrm>
          <a:prstGeom prst="rect">
            <a:avLst/>
          </a:prstGeom>
          <a:noFill/>
        </p:spPr>
        <p:txBody>
          <a:bodyPr wrap="square" rtlCol="0">
            <a:spAutoFit/>
          </a:bodyPr>
          <a:lstStyle/>
          <a:p>
            <a:r>
              <a:rPr lang="fr-FR" sz="3200" dirty="0">
                <a:solidFill>
                  <a:srgbClr val="2A358C"/>
                </a:solidFill>
              </a:rPr>
              <a:t>L'adaptation est probablement la partie la plus importante de l'ensemble du processus de planification et la préparation d'une évaluation</a:t>
            </a:r>
            <a:r>
              <a:rPr lang="fr-FR" sz="3200" dirty="0" smtClean="0">
                <a:solidFill>
                  <a:srgbClr val="2A358C"/>
                </a:solidFill>
              </a:rPr>
              <a:t>.</a:t>
            </a:r>
          </a:p>
          <a:p>
            <a:endParaRPr lang="fr-FR" sz="3200" dirty="0" smtClean="0">
              <a:solidFill>
                <a:srgbClr val="2A358C"/>
              </a:solidFill>
            </a:endParaRPr>
          </a:p>
          <a:p>
            <a:r>
              <a:rPr lang="fr-FR" sz="3200" u="sng" dirty="0">
                <a:solidFill>
                  <a:srgbClr val="2A358C"/>
                </a:solidFill>
              </a:rPr>
              <a:t>Il </a:t>
            </a:r>
            <a:r>
              <a:rPr lang="fr-FR" sz="3200" u="sng" dirty="0" smtClean="0">
                <a:solidFill>
                  <a:srgbClr val="2A358C"/>
                </a:solidFill>
              </a:rPr>
              <a:t>y a </a:t>
            </a:r>
            <a:r>
              <a:rPr lang="fr-FR" sz="3200" u="sng" dirty="0">
                <a:solidFill>
                  <a:srgbClr val="2A358C"/>
                </a:solidFill>
              </a:rPr>
              <a:t>trois étapes principales dans l'adaptation de l'outil </a:t>
            </a:r>
            <a:r>
              <a:rPr lang="fr-FR" sz="3200" u="sng" dirty="0" smtClean="0">
                <a:solidFill>
                  <a:srgbClr val="2A358C"/>
                </a:solidFill>
              </a:rPr>
              <a:t>modèle de </a:t>
            </a:r>
            <a:r>
              <a:rPr lang="fr-FR" sz="3200" u="sng" dirty="0" smtClean="0">
                <a:solidFill>
                  <a:srgbClr val="2A358C"/>
                </a:solidFill>
              </a:rPr>
              <a:t>l‘ER-PE </a:t>
            </a:r>
            <a:r>
              <a:rPr lang="fr-FR" sz="3200" u="sng" dirty="0">
                <a:solidFill>
                  <a:srgbClr val="2A358C"/>
                </a:solidFill>
              </a:rPr>
              <a:t>au contexte local:</a:t>
            </a:r>
            <a:r>
              <a:rPr lang="fr-FR" sz="3200" dirty="0">
                <a:solidFill>
                  <a:srgbClr val="2A358C"/>
                </a:solidFill>
              </a:rPr>
              <a:t/>
            </a:r>
            <a:br>
              <a:rPr lang="fr-FR" sz="3200" dirty="0">
                <a:solidFill>
                  <a:srgbClr val="2A358C"/>
                </a:solidFill>
              </a:rPr>
            </a:br>
            <a:r>
              <a:rPr lang="fr-FR" sz="3200" dirty="0">
                <a:solidFill>
                  <a:srgbClr val="2A358C"/>
                </a:solidFill>
              </a:rPr>
              <a:t>- </a:t>
            </a:r>
            <a:r>
              <a:rPr lang="fr-FR" sz="3200" dirty="0" smtClean="0">
                <a:solidFill>
                  <a:srgbClr val="2A358C"/>
                </a:solidFill>
              </a:rPr>
              <a:t>Révision sur la base du </a:t>
            </a:r>
            <a:r>
              <a:rPr lang="fr-FR" sz="3200" dirty="0">
                <a:solidFill>
                  <a:srgbClr val="2A358C"/>
                </a:solidFill>
              </a:rPr>
              <a:t>contexte local</a:t>
            </a:r>
            <a:br>
              <a:rPr lang="fr-FR" sz="3200" dirty="0">
                <a:solidFill>
                  <a:srgbClr val="2A358C"/>
                </a:solidFill>
              </a:rPr>
            </a:br>
            <a:r>
              <a:rPr lang="fr-FR" sz="3200" dirty="0">
                <a:solidFill>
                  <a:srgbClr val="2A358C"/>
                </a:solidFill>
              </a:rPr>
              <a:t>- Traduction </a:t>
            </a:r>
            <a:r>
              <a:rPr lang="fr-FR" sz="3200" dirty="0" smtClean="0">
                <a:solidFill>
                  <a:srgbClr val="2A358C"/>
                </a:solidFill>
              </a:rPr>
              <a:t>dans </a:t>
            </a:r>
            <a:r>
              <a:rPr lang="fr-FR" sz="3200" dirty="0">
                <a:solidFill>
                  <a:srgbClr val="2A358C"/>
                </a:solidFill>
              </a:rPr>
              <a:t>la langue locale</a:t>
            </a:r>
            <a:br>
              <a:rPr lang="fr-FR" sz="3200" dirty="0">
                <a:solidFill>
                  <a:srgbClr val="2A358C"/>
                </a:solidFill>
              </a:rPr>
            </a:br>
            <a:r>
              <a:rPr lang="fr-FR" sz="3200" dirty="0">
                <a:solidFill>
                  <a:srgbClr val="2A358C"/>
                </a:solidFill>
              </a:rPr>
              <a:t>- </a:t>
            </a:r>
            <a:r>
              <a:rPr lang="fr-FR" sz="3200" dirty="0" smtClean="0">
                <a:solidFill>
                  <a:srgbClr val="2A358C"/>
                </a:solidFill>
              </a:rPr>
              <a:t>Opérationnalisation </a:t>
            </a:r>
            <a:r>
              <a:rPr lang="fr-FR" sz="3200" dirty="0">
                <a:solidFill>
                  <a:srgbClr val="2A358C"/>
                </a:solidFill>
              </a:rPr>
              <a:t>des termes clés</a:t>
            </a:r>
            <a:endParaRPr lang="fr-FR" sz="3200" dirty="0" smtClean="0">
              <a:solidFill>
                <a:srgbClr val="2A358C"/>
              </a:solidFill>
              <a:ea typeface="Arial" pitchFamily="-111" charset="-52"/>
            </a:endParaRPr>
          </a:p>
        </p:txBody>
      </p:sp>
      <p:sp>
        <p:nvSpPr>
          <p:cNvPr id="7" name="TextBox 6"/>
          <p:cNvSpPr txBox="1"/>
          <p:nvPr/>
        </p:nvSpPr>
        <p:spPr>
          <a:xfrm>
            <a:off x="2743200" y="314980"/>
            <a:ext cx="6553200" cy="523220"/>
          </a:xfrm>
          <a:prstGeom prst="rect">
            <a:avLst/>
          </a:prstGeom>
          <a:noFill/>
        </p:spPr>
        <p:txBody>
          <a:bodyPr wrap="square" rtlCol="0" anchor="ctr">
            <a:spAutoFit/>
          </a:bodyPr>
          <a:lstStyle/>
          <a:p>
            <a:pPr algn="ctr"/>
            <a:r>
              <a:rPr lang="fr-FR" sz="2800" b="1" dirty="0" smtClean="0">
                <a:solidFill>
                  <a:srgbClr val="2A358C"/>
                </a:solidFill>
              </a:rPr>
              <a:t>Étape 3: Adaptation des outils</a:t>
            </a:r>
            <a:endParaRPr lang="fr-FR" sz="2800" b="1" dirty="0">
              <a:solidFill>
                <a:srgbClr val="2A358C"/>
              </a:solidFill>
            </a:endParaRPr>
          </a:p>
        </p:txBody>
      </p:sp>
    </p:spTree>
    <p:extLst>
      <p:ext uri="{BB962C8B-B14F-4D97-AF65-F5344CB8AC3E}">
        <p14:creationId xmlns:p14="http://schemas.microsoft.com/office/powerpoint/2010/main" val="4132427463"/>
      </p:ext>
    </p:extLst>
  </p:cSld>
  <p:clrMapOvr>
    <a:masterClrMapping/>
  </p:clrMapOvr>
  <p:transition>
    <p:pull dir="l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2590800" y="1066800"/>
            <a:ext cx="6553200" cy="1138"/>
          </a:xfrm>
          <a:prstGeom prst="line">
            <a:avLst/>
          </a:prstGeom>
          <a:ln w="63500" cap="flat">
            <a:solidFill>
              <a:srgbClr val="007DFF"/>
            </a:solidFill>
            <a:round/>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0" y="1066800"/>
            <a:ext cx="986134" cy="1142"/>
          </a:xfrm>
          <a:prstGeom prst="line">
            <a:avLst/>
          </a:prstGeom>
          <a:ln w="63500" cap="flat">
            <a:solidFill>
              <a:srgbClr val="007DFF"/>
            </a:solidFill>
            <a:round/>
          </a:ln>
        </p:spPr>
        <p:style>
          <a:lnRef idx="2">
            <a:schemeClr val="accent1"/>
          </a:lnRef>
          <a:fillRef idx="0">
            <a:schemeClr val="accent1"/>
          </a:fillRef>
          <a:effectRef idx="1">
            <a:schemeClr val="accent1"/>
          </a:effectRef>
          <a:fontRef idx="minor">
            <a:schemeClr val="tx1"/>
          </a:fontRef>
        </p:style>
      </p:cxnSp>
      <p:pic>
        <p:nvPicPr>
          <p:cNvPr id="10" name="Picture 9" descr="CPWG logo.bmp"/>
          <p:cNvPicPr>
            <a:picLocks noChangeAspect="1"/>
          </p:cNvPicPr>
          <p:nvPr/>
        </p:nvPicPr>
        <p:blipFill>
          <a:blip r:embed="rId3">
            <a:alphaModFix amt="67000"/>
          </a:blip>
          <a:stretch>
            <a:fillRect/>
          </a:stretch>
        </p:blipFill>
        <p:spPr>
          <a:xfrm>
            <a:off x="986134" y="0"/>
            <a:ext cx="1570724" cy="975230"/>
          </a:xfrm>
          <a:prstGeom prst="rect">
            <a:avLst/>
          </a:prstGeom>
          <a:solidFill>
            <a:srgbClr val="F3FFFF"/>
          </a:solidFill>
          <a:effectLst/>
        </p:spPr>
      </p:pic>
      <p:sp>
        <p:nvSpPr>
          <p:cNvPr id="14" name="TextBox 13"/>
          <p:cNvSpPr txBox="1"/>
          <p:nvPr/>
        </p:nvSpPr>
        <p:spPr>
          <a:xfrm>
            <a:off x="2590800" y="238780"/>
            <a:ext cx="6553200" cy="523220"/>
          </a:xfrm>
          <a:prstGeom prst="rect">
            <a:avLst/>
          </a:prstGeom>
          <a:noFill/>
        </p:spPr>
        <p:txBody>
          <a:bodyPr wrap="square" rtlCol="0" anchor="ctr">
            <a:spAutoFit/>
          </a:bodyPr>
          <a:lstStyle/>
          <a:p>
            <a:pPr algn="ctr"/>
            <a:r>
              <a:rPr lang="fr-FR" sz="2800" b="1" dirty="0" smtClean="0">
                <a:solidFill>
                  <a:srgbClr val="2A358C"/>
                </a:solidFill>
              </a:rPr>
              <a:t>Étape 3: Adaptation des outils (suite)</a:t>
            </a:r>
            <a:endParaRPr lang="fr-FR" sz="2800" b="1" dirty="0">
              <a:solidFill>
                <a:srgbClr val="2A358C"/>
              </a:solidFill>
            </a:endParaRPr>
          </a:p>
        </p:txBody>
      </p:sp>
      <p:grpSp>
        <p:nvGrpSpPr>
          <p:cNvPr id="12" name="Group 11"/>
          <p:cNvGrpSpPr/>
          <p:nvPr/>
        </p:nvGrpSpPr>
        <p:grpSpPr>
          <a:xfrm>
            <a:off x="727694" y="2590800"/>
            <a:ext cx="314761" cy="314579"/>
            <a:chOff x="755411" y="4415354"/>
            <a:chExt cx="461446" cy="461446"/>
          </a:xfrm>
        </p:grpSpPr>
        <p:sp>
          <p:nvSpPr>
            <p:cNvPr id="13" name="Oval 12"/>
            <p:cNvSpPr/>
            <p:nvPr/>
          </p:nvSpPr>
          <p:spPr>
            <a:xfrm>
              <a:off x="755411" y="4415354"/>
              <a:ext cx="461446" cy="461446"/>
            </a:xfrm>
            <a:prstGeom prst="ellipse">
              <a:avLst/>
            </a:prstGeom>
            <a:solidFill>
              <a:srgbClr val="007D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5" name="Picture 14" descr="CPWG logo.bmp"/>
            <p:cNvPicPr>
              <a:picLocks noChangeAspect="1"/>
            </p:cNvPicPr>
            <p:nvPr/>
          </p:nvPicPr>
          <p:blipFill>
            <a:blip r:embed="rId3">
              <a:alphaModFix amt="67000"/>
            </a:blip>
            <a:srcRect l="3649" r="9029" b="32120"/>
            <a:stretch>
              <a:fillRect/>
            </a:stretch>
          </p:blipFill>
          <p:spPr>
            <a:xfrm>
              <a:off x="837980" y="4495800"/>
              <a:ext cx="296307" cy="304800"/>
            </a:xfrm>
            <a:prstGeom prst="rect">
              <a:avLst/>
            </a:prstGeom>
            <a:solidFill>
              <a:srgbClr val="007DFF"/>
            </a:solidFill>
            <a:effectLst>
              <a:outerShdw blurRad="50800" dist="38100" dir="9720000" sx="110000" sy="110000" algn="tl" rotWithShape="0">
                <a:srgbClr val="007DFF">
                  <a:alpha val="43000"/>
                </a:srgbClr>
              </a:outerShdw>
            </a:effectLst>
          </p:spPr>
        </p:pic>
      </p:grpSp>
      <p:grpSp>
        <p:nvGrpSpPr>
          <p:cNvPr id="16" name="Group 15"/>
          <p:cNvGrpSpPr/>
          <p:nvPr/>
        </p:nvGrpSpPr>
        <p:grpSpPr>
          <a:xfrm>
            <a:off x="727693" y="3200400"/>
            <a:ext cx="314761" cy="314579"/>
            <a:chOff x="755411" y="4415354"/>
            <a:chExt cx="461446" cy="461446"/>
          </a:xfrm>
        </p:grpSpPr>
        <p:sp>
          <p:nvSpPr>
            <p:cNvPr id="18" name="Oval 17"/>
            <p:cNvSpPr/>
            <p:nvPr/>
          </p:nvSpPr>
          <p:spPr>
            <a:xfrm>
              <a:off x="755411" y="4415354"/>
              <a:ext cx="461446" cy="461446"/>
            </a:xfrm>
            <a:prstGeom prst="ellipse">
              <a:avLst/>
            </a:prstGeom>
            <a:solidFill>
              <a:srgbClr val="007D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9" name="Picture 18" descr="CPWG logo.bmp"/>
            <p:cNvPicPr>
              <a:picLocks noChangeAspect="1"/>
            </p:cNvPicPr>
            <p:nvPr/>
          </p:nvPicPr>
          <p:blipFill>
            <a:blip r:embed="rId3">
              <a:alphaModFix amt="67000"/>
            </a:blip>
            <a:srcRect l="3649" r="9029" b="32120"/>
            <a:stretch>
              <a:fillRect/>
            </a:stretch>
          </p:blipFill>
          <p:spPr>
            <a:xfrm>
              <a:off x="837980" y="4495800"/>
              <a:ext cx="296307" cy="304800"/>
            </a:xfrm>
            <a:prstGeom prst="rect">
              <a:avLst/>
            </a:prstGeom>
            <a:solidFill>
              <a:srgbClr val="007DFF"/>
            </a:solidFill>
            <a:effectLst>
              <a:outerShdw blurRad="50800" dist="38100" dir="9720000" sx="110000" sy="110000" algn="tl" rotWithShape="0">
                <a:srgbClr val="007DFF">
                  <a:alpha val="43000"/>
                </a:srgbClr>
              </a:outerShdw>
            </a:effectLst>
          </p:spPr>
        </p:pic>
      </p:grpSp>
      <p:sp>
        <p:nvSpPr>
          <p:cNvPr id="2" name="Rectangle 1"/>
          <p:cNvSpPr/>
          <p:nvPr/>
        </p:nvSpPr>
        <p:spPr>
          <a:xfrm>
            <a:off x="897774" y="1295400"/>
            <a:ext cx="8170026" cy="4343400"/>
          </a:xfrm>
          <a:prstGeom prst="rect">
            <a:avLst/>
          </a:prstGeom>
        </p:spPr>
        <p:txBody>
          <a:bodyPr wrap="square">
            <a:spAutoFit/>
          </a:bodyPr>
          <a:lstStyle/>
          <a:p>
            <a:r>
              <a:rPr lang="fr-FR" sz="2400" b="1" dirty="0">
                <a:solidFill>
                  <a:srgbClr val="2A358C"/>
                </a:solidFill>
              </a:rPr>
              <a:t>Les outils ont toujours besoin d'adaptation au contexte local. </a:t>
            </a:r>
            <a:r>
              <a:rPr lang="fr-FR" sz="2400" b="1" dirty="0" smtClean="0">
                <a:solidFill>
                  <a:srgbClr val="2A358C"/>
                </a:solidFill>
              </a:rPr>
              <a:t>Les principales </a:t>
            </a:r>
            <a:r>
              <a:rPr lang="fr-FR" sz="2400" b="1" dirty="0">
                <a:solidFill>
                  <a:srgbClr val="2A358C"/>
                </a:solidFill>
              </a:rPr>
              <a:t>étapes de l'adaptation de la </a:t>
            </a:r>
            <a:r>
              <a:rPr lang="fr-FR" sz="2400" b="1" dirty="0" smtClean="0">
                <a:solidFill>
                  <a:srgbClr val="2A358C"/>
                </a:solidFill>
              </a:rPr>
              <a:t>boite à </a:t>
            </a:r>
            <a:r>
              <a:rPr lang="fr-FR" sz="2400" b="1" dirty="0">
                <a:solidFill>
                  <a:srgbClr val="2A358C"/>
                </a:solidFill>
              </a:rPr>
              <a:t>outils sont les suivants</a:t>
            </a:r>
            <a:r>
              <a:rPr lang="fr-FR" sz="2400" b="1" dirty="0" smtClean="0">
                <a:solidFill>
                  <a:srgbClr val="2A358C"/>
                </a:solidFill>
              </a:rPr>
              <a:t>:</a:t>
            </a:r>
          </a:p>
          <a:p>
            <a:endParaRPr lang="fr-FR" sz="1000" b="1" dirty="0" smtClean="0">
              <a:solidFill>
                <a:srgbClr val="2A358C"/>
              </a:solidFill>
            </a:endParaRPr>
          </a:p>
          <a:p>
            <a:pPr marL="444500"/>
            <a:r>
              <a:rPr lang="fr-FR" sz="2400" dirty="0" smtClean="0">
                <a:solidFill>
                  <a:srgbClr val="2A358C"/>
                </a:solidFill>
              </a:rPr>
              <a:t>Réviser « ce qu’on doit savoir »;</a:t>
            </a:r>
          </a:p>
          <a:p>
            <a:pPr marL="444500"/>
            <a:r>
              <a:rPr lang="fr-FR" sz="1200" dirty="0" smtClean="0">
                <a:solidFill>
                  <a:srgbClr val="2A358C"/>
                </a:solidFill>
              </a:rPr>
              <a:t>    	</a:t>
            </a:r>
          </a:p>
          <a:p>
            <a:pPr marL="444500"/>
            <a:r>
              <a:rPr lang="fr-FR" sz="2400" dirty="0" smtClean="0">
                <a:solidFill>
                  <a:srgbClr val="2A358C"/>
                </a:solidFill>
              </a:rPr>
              <a:t>Faire une revue documentaire</a:t>
            </a:r>
          </a:p>
          <a:p>
            <a:pPr marL="444500">
              <a:buFont typeface="Arial" charset="0"/>
              <a:buChar char="•"/>
            </a:pPr>
            <a:endParaRPr lang="fr-FR" sz="2000" dirty="0" smtClean="0">
              <a:solidFill>
                <a:srgbClr val="2A358C"/>
              </a:solidFill>
            </a:endParaRPr>
          </a:p>
          <a:p>
            <a:pPr marL="444500"/>
            <a:r>
              <a:rPr lang="fr-FR" sz="2400" dirty="0">
                <a:solidFill>
                  <a:srgbClr val="2A358C"/>
                </a:solidFill>
              </a:rPr>
              <a:t>Adapter le rapport </a:t>
            </a:r>
            <a:r>
              <a:rPr lang="fr-FR" sz="2400" dirty="0" smtClean="0">
                <a:solidFill>
                  <a:srgbClr val="2A358C"/>
                </a:solidFill>
              </a:rPr>
              <a:t>de site </a:t>
            </a:r>
            <a:r>
              <a:rPr lang="fr-FR" sz="2400" dirty="0">
                <a:solidFill>
                  <a:srgbClr val="2A358C"/>
                </a:solidFill>
              </a:rPr>
              <a:t>et l'outil de gestion des données;</a:t>
            </a:r>
            <a:br>
              <a:rPr lang="fr-FR" sz="2400" dirty="0">
                <a:solidFill>
                  <a:srgbClr val="2A358C"/>
                </a:solidFill>
              </a:rPr>
            </a:br>
            <a:r>
              <a:rPr lang="fr-FR" dirty="0">
                <a:solidFill>
                  <a:srgbClr val="2A358C"/>
                </a:solidFill>
              </a:rPr>
              <a:t/>
            </a:r>
            <a:br>
              <a:rPr lang="fr-FR" dirty="0">
                <a:solidFill>
                  <a:srgbClr val="2A358C"/>
                </a:solidFill>
              </a:rPr>
            </a:br>
            <a:r>
              <a:rPr lang="fr-FR" sz="2400" dirty="0">
                <a:solidFill>
                  <a:srgbClr val="2A358C"/>
                </a:solidFill>
              </a:rPr>
              <a:t>Traduire les questionnaires et </a:t>
            </a:r>
            <a:r>
              <a:rPr lang="fr-FR" sz="2400" dirty="0" err="1" smtClean="0">
                <a:solidFill>
                  <a:srgbClr val="2A358C"/>
                </a:solidFill>
              </a:rPr>
              <a:t>contextualiser</a:t>
            </a:r>
            <a:r>
              <a:rPr lang="fr-FR" sz="2400" dirty="0" smtClean="0">
                <a:solidFill>
                  <a:srgbClr val="2A358C"/>
                </a:solidFill>
              </a:rPr>
              <a:t> </a:t>
            </a:r>
            <a:r>
              <a:rPr lang="fr-FR" sz="2400" dirty="0">
                <a:solidFill>
                  <a:srgbClr val="2A358C"/>
                </a:solidFill>
              </a:rPr>
              <a:t>les termes clés;</a:t>
            </a:r>
            <a:br>
              <a:rPr lang="fr-FR" sz="2400" dirty="0">
                <a:solidFill>
                  <a:srgbClr val="2A358C"/>
                </a:solidFill>
              </a:rPr>
            </a:br>
            <a:r>
              <a:rPr lang="fr-FR" sz="1400" dirty="0">
                <a:solidFill>
                  <a:srgbClr val="2A358C"/>
                </a:solidFill>
              </a:rPr>
              <a:t/>
            </a:r>
            <a:br>
              <a:rPr lang="fr-FR" sz="1400" dirty="0">
                <a:solidFill>
                  <a:srgbClr val="2A358C"/>
                </a:solidFill>
              </a:rPr>
            </a:br>
            <a:r>
              <a:rPr lang="fr-FR" sz="2400" dirty="0" smtClean="0">
                <a:solidFill>
                  <a:srgbClr val="2A358C"/>
                </a:solidFill>
              </a:rPr>
              <a:t>Faire un essai </a:t>
            </a:r>
            <a:r>
              <a:rPr lang="fr-FR" sz="2400" dirty="0">
                <a:solidFill>
                  <a:srgbClr val="2A358C"/>
                </a:solidFill>
              </a:rPr>
              <a:t>sur le terrain.</a:t>
            </a:r>
          </a:p>
        </p:txBody>
      </p:sp>
      <p:grpSp>
        <p:nvGrpSpPr>
          <p:cNvPr id="20" name="Group 19"/>
          <p:cNvGrpSpPr/>
          <p:nvPr/>
        </p:nvGrpSpPr>
        <p:grpSpPr>
          <a:xfrm>
            <a:off x="727694" y="3886200"/>
            <a:ext cx="314761" cy="314579"/>
            <a:chOff x="755411" y="4415354"/>
            <a:chExt cx="461446" cy="461446"/>
          </a:xfrm>
        </p:grpSpPr>
        <p:sp>
          <p:nvSpPr>
            <p:cNvPr id="21" name="Oval 20"/>
            <p:cNvSpPr/>
            <p:nvPr/>
          </p:nvSpPr>
          <p:spPr>
            <a:xfrm>
              <a:off x="755411" y="4415354"/>
              <a:ext cx="461446" cy="461446"/>
            </a:xfrm>
            <a:prstGeom prst="ellipse">
              <a:avLst/>
            </a:prstGeom>
            <a:solidFill>
              <a:srgbClr val="007D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22" name="Picture 21" descr="CPWG logo.bmp"/>
            <p:cNvPicPr>
              <a:picLocks noChangeAspect="1"/>
            </p:cNvPicPr>
            <p:nvPr/>
          </p:nvPicPr>
          <p:blipFill>
            <a:blip r:embed="rId3">
              <a:alphaModFix amt="67000"/>
            </a:blip>
            <a:srcRect l="3649" r="9029" b="32120"/>
            <a:stretch>
              <a:fillRect/>
            </a:stretch>
          </p:blipFill>
          <p:spPr>
            <a:xfrm>
              <a:off x="837980" y="4495800"/>
              <a:ext cx="296307" cy="304800"/>
            </a:xfrm>
            <a:prstGeom prst="rect">
              <a:avLst/>
            </a:prstGeom>
            <a:solidFill>
              <a:srgbClr val="007DFF"/>
            </a:solidFill>
            <a:effectLst>
              <a:outerShdw blurRad="50800" dist="38100" dir="9720000" sx="110000" sy="110000" algn="tl" rotWithShape="0">
                <a:srgbClr val="007DFF">
                  <a:alpha val="43000"/>
                </a:srgbClr>
              </a:outerShdw>
            </a:effectLst>
          </p:spPr>
        </p:pic>
      </p:grpSp>
      <p:grpSp>
        <p:nvGrpSpPr>
          <p:cNvPr id="23" name="Group 22"/>
          <p:cNvGrpSpPr/>
          <p:nvPr/>
        </p:nvGrpSpPr>
        <p:grpSpPr>
          <a:xfrm>
            <a:off x="727694" y="4495800"/>
            <a:ext cx="314761" cy="314579"/>
            <a:chOff x="755411" y="4415354"/>
            <a:chExt cx="461446" cy="461446"/>
          </a:xfrm>
        </p:grpSpPr>
        <p:sp>
          <p:nvSpPr>
            <p:cNvPr id="24" name="Oval 23"/>
            <p:cNvSpPr/>
            <p:nvPr/>
          </p:nvSpPr>
          <p:spPr>
            <a:xfrm>
              <a:off x="755411" y="4415354"/>
              <a:ext cx="461446" cy="461446"/>
            </a:xfrm>
            <a:prstGeom prst="ellipse">
              <a:avLst/>
            </a:prstGeom>
            <a:solidFill>
              <a:srgbClr val="007D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25" name="Picture 24" descr="CPWG logo.bmp"/>
            <p:cNvPicPr>
              <a:picLocks noChangeAspect="1"/>
            </p:cNvPicPr>
            <p:nvPr/>
          </p:nvPicPr>
          <p:blipFill>
            <a:blip r:embed="rId3">
              <a:alphaModFix amt="67000"/>
            </a:blip>
            <a:srcRect l="3649" r="9029" b="32120"/>
            <a:stretch>
              <a:fillRect/>
            </a:stretch>
          </p:blipFill>
          <p:spPr>
            <a:xfrm>
              <a:off x="837980" y="4495800"/>
              <a:ext cx="296307" cy="304800"/>
            </a:xfrm>
            <a:prstGeom prst="rect">
              <a:avLst/>
            </a:prstGeom>
            <a:solidFill>
              <a:srgbClr val="007DFF"/>
            </a:solidFill>
            <a:effectLst>
              <a:outerShdw blurRad="50800" dist="38100" dir="9720000" sx="110000" sy="110000" algn="tl" rotWithShape="0">
                <a:srgbClr val="007DFF">
                  <a:alpha val="43000"/>
                </a:srgbClr>
              </a:outerShdw>
            </a:effectLst>
          </p:spPr>
        </p:pic>
      </p:grpSp>
      <p:grpSp>
        <p:nvGrpSpPr>
          <p:cNvPr id="26" name="Group 25"/>
          <p:cNvGrpSpPr/>
          <p:nvPr/>
        </p:nvGrpSpPr>
        <p:grpSpPr>
          <a:xfrm>
            <a:off x="727694" y="5105400"/>
            <a:ext cx="314761" cy="314579"/>
            <a:chOff x="755411" y="4415354"/>
            <a:chExt cx="461446" cy="461446"/>
          </a:xfrm>
        </p:grpSpPr>
        <p:sp>
          <p:nvSpPr>
            <p:cNvPr id="27" name="Oval 26"/>
            <p:cNvSpPr/>
            <p:nvPr/>
          </p:nvSpPr>
          <p:spPr>
            <a:xfrm>
              <a:off x="755411" y="4415354"/>
              <a:ext cx="461446" cy="461446"/>
            </a:xfrm>
            <a:prstGeom prst="ellipse">
              <a:avLst/>
            </a:prstGeom>
            <a:solidFill>
              <a:srgbClr val="007D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28" name="Picture 27" descr="CPWG logo.bmp"/>
            <p:cNvPicPr>
              <a:picLocks noChangeAspect="1"/>
            </p:cNvPicPr>
            <p:nvPr/>
          </p:nvPicPr>
          <p:blipFill>
            <a:blip r:embed="rId3">
              <a:alphaModFix amt="67000"/>
            </a:blip>
            <a:srcRect l="3649" r="9029" b="32120"/>
            <a:stretch>
              <a:fillRect/>
            </a:stretch>
          </p:blipFill>
          <p:spPr>
            <a:xfrm>
              <a:off x="837980" y="4495800"/>
              <a:ext cx="296307" cy="304800"/>
            </a:xfrm>
            <a:prstGeom prst="rect">
              <a:avLst/>
            </a:prstGeom>
            <a:solidFill>
              <a:srgbClr val="007DFF"/>
            </a:solidFill>
            <a:effectLst>
              <a:outerShdw blurRad="50800" dist="38100" dir="9720000" sx="110000" sy="110000" algn="tl" rotWithShape="0">
                <a:srgbClr val="007DFF">
                  <a:alpha val="43000"/>
                </a:srgbClr>
              </a:outerShdw>
            </a:effectLst>
          </p:spPr>
        </p:pic>
      </p:grpSp>
      <p:sp>
        <p:nvSpPr>
          <p:cNvPr id="3" name="TextBox 2"/>
          <p:cNvSpPr txBox="1"/>
          <p:nvPr/>
        </p:nvSpPr>
        <p:spPr>
          <a:xfrm>
            <a:off x="1042455" y="2590800"/>
            <a:ext cx="6148606" cy="1446550"/>
          </a:xfrm>
          <a:prstGeom prst="rect">
            <a:avLst/>
          </a:prstGeom>
          <a:noFill/>
        </p:spPr>
        <p:txBody>
          <a:bodyPr wrap="square" rtlCol="0">
            <a:spAutoFit/>
          </a:bodyPr>
          <a:lstStyle/>
          <a:p>
            <a:r>
              <a:rPr lang="en-US" sz="4400" dirty="0" err="1" smtClean="0">
                <a:solidFill>
                  <a:srgbClr val="FF0000"/>
                </a:solidFill>
                <a:latin typeface="Segoe Script" pitchFamily="34" charset="0"/>
              </a:rPr>
              <a:t>N’utilisez</a:t>
            </a:r>
            <a:r>
              <a:rPr lang="en-US" sz="4400" dirty="0" smtClean="0">
                <a:solidFill>
                  <a:srgbClr val="FF0000"/>
                </a:solidFill>
                <a:latin typeface="Segoe Script" pitchFamily="34" charset="0"/>
              </a:rPr>
              <a:t> pas </a:t>
            </a:r>
            <a:r>
              <a:rPr lang="en-US" sz="4400" dirty="0" err="1" smtClean="0">
                <a:solidFill>
                  <a:srgbClr val="FF0000"/>
                </a:solidFill>
                <a:latin typeface="Segoe Script" pitchFamily="34" charset="0"/>
              </a:rPr>
              <a:t>l’outil</a:t>
            </a:r>
            <a:r>
              <a:rPr lang="en-US" sz="4400" dirty="0" smtClean="0">
                <a:solidFill>
                  <a:srgbClr val="FF0000"/>
                </a:solidFill>
                <a:latin typeface="Segoe Script" pitchFamily="34" charset="0"/>
              </a:rPr>
              <a:t> </a:t>
            </a:r>
            <a:r>
              <a:rPr lang="en-US" sz="4400" dirty="0" err="1" smtClean="0">
                <a:solidFill>
                  <a:srgbClr val="FF0000"/>
                </a:solidFill>
                <a:latin typeface="Segoe Script" pitchFamily="34" charset="0"/>
              </a:rPr>
              <a:t>avant</a:t>
            </a:r>
            <a:r>
              <a:rPr lang="en-US" sz="4400" dirty="0" smtClean="0">
                <a:solidFill>
                  <a:srgbClr val="FF0000"/>
                </a:solidFill>
                <a:latin typeface="Segoe Script" pitchFamily="34" charset="0"/>
              </a:rPr>
              <a:t> de </a:t>
            </a:r>
            <a:r>
              <a:rPr lang="en-US" sz="4400" dirty="0" err="1" smtClean="0">
                <a:solidFill>
                  <a:srgbClr val="FF0000"/>
                </a:solidFill>
                <a:latin typeface="Segoe Script" pitchFamily="34" charset="0"/>
              </a:rPr>
              <a:t>l’adpater</a:t>
            </a:r>
            <a:r>
              <a:rPr lang="en-US" sz="4400" dirty="0" smtClean="0">
                <a:solidFill>
                  <a:srgbClr val="FF0000"/>
                </a:solidFill>
                <a:latin typeface="Segoe Script" pitchFamily="34" charset="0"/>
              </a:rPr>
              <a:t>!</a:t>
            </a:r>
            <a:endParaRPr lang="en-US" sz="4400" dirty="0">
              <a:solidFill>
                <a:srgbClr val="FF0000"/>
              </a:solidFill>
              <a:latin typeface="Segoe Script" pitchFamily="34" charset="0"/>
            </a:endParaRPr>
          </a:p>
        </p:txBody>
      </p:sp>
    </p:spTree>
    <p:extLst>
      <p:ext uri="{BB962C8B-B14F-4D97-AF65-F5344CB8AC3E}">
        <p14:creationId xmlns:p14="http://schemas.microsoft.com/office/powerpoint/2010/main" val="2763459301"/>
      </p:ext>
    </p:extLst>
  </p:cSld>
  <p:clrMapOvr>
    <a:masterClrMapping/>
  </p:clrMapOvr>
  <p:transition>
    <p:pull dir="l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2"/>
                                        </p:tgtEl>
                                      </p:cBhvr>
                                    </p:animEffect>
                                    <p:set>
                                      <p:cBhvr>
                                        <p:cTn id="7" dur="1" fill="hold">
                                          <p:stCondLst>
                                            <p:cond delay="499"/>
                                          </p:stCondLst>
                                        </p:cTn>
                                        <p:tgtEl>
                                          <p:spTgt spid="2"/>
                                        </p:tgtEl>
                                        <p:attrNameLst>
                                          <p:attrName>style.visibility</p:attrName>
                                        </p:attrNameLst>
                                      </p:cBhvr>
                                      <p:to>
                                        <p:strVal val="hidden"/>
                                      </p:to>
                                    </p:set>
                                  </p:childTnLst>
                                </p:cTn>
                              </p:par>
                              <p:par>
                                <p:cTn id="8" presetID="10" presetClass="entr" presetSubtype="0"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fade">
                                      <p:cBhvr>
                                        <p:cTn id="10" dur="500"/>
                                        <p:tgtEl>
                                          <p:spTgt spid="3"/>
                                        </p:tgtEl>
                                      </p:cBhvr>
                                    </p:animEffect>
                                  </p:childTnLst>
                                </p:cTn>
                              </p:par>
                              <p:par>
                                <p:cTn id="11" presetID="31" presetClass="exit" presetSubtype="0" fill="hold" nodeType="withEffect">
                                  <p:stCondLst>
                                    <p:cond delay="0"/>
                                  </p:stCondLst>
                                  <p:childTnLst>
                                    <p:anim calcmode="lin" valueType="num">
                                      <p:cBhvr>
                                        <p:cTn id="12" dur="1000"/>
                                        <p:tgtEl>
                                          <p:spTgt spid="12"/>
                                        </p:tgtEl>
                                        <p:attrNameLst>
                                          <p:attrName>ppt_w</p:attrName>
                                        </p:attrNameLst>
                                      </p:cBhvr>
                                      <p:tavLst>
                                        <p:tav tm="0">
                                          <p:val>
                                            <p:strVal val="ppt_w"/>
                                          </p:val>
                                        </p:tav>
                                        <p:tav tm="100000">
                                          <p:val>
                                            <p:fltVal val="0"/>
                                          </p:val>
                                        </p:tav>
                                      </p:tavLst>
                                    </p:anim>
                                    <p:anim calcmode="lin" valueType="num">
                                      <p:cBhvr>
                                        <p:cTn id="13" dur="1000"/>
                                        <p:tgtEl>
                                          <p:spTgt spid="12"/>
                                        </p:tgtEl>
                                        <p:attrNameLst>
                                          <p:attrName>ppt_h</p:attrName>
                                        </p:attrNameLst>
                                      </p:cBhvr>
                                      <p:tavLst>
                                        <p:tav tm="0">
                                          <p:val>
                                            <p:strVal val="ppt_h"/>
                                          </p:val>
                                        </p:tav>
                                        <p:tav tm="100000">
                                          <p:val>
                                            <p:fltVal val="0"/>
                                          </p:val>
                                        </p:tav>
                                      </p:tavLst>
                                    </p:anim>
                                    <p:anim calcmode="lin" valueType="num">
                                      <p:cBhvr>
                                        <p:cTn id="14" dur="1000"/>
                                        <p:tgtEl>
                                          <p:spTgt spid="12"/>
                                        </p:tgtEl>
                                        <p:attrNameLst>
                                          <p:attrName>style.rotation</p:attrName>
                                        </p:attrNameLst>
                                      </p:cBhvr>
                                      <p:tavLst>
                                        <p:tav tm="0">
                                          <p:val>
                                            <p:fltVal val="0"/>
                                          </p:val>
                                        </p:tav>
                                        <p:tav tm="100000">
                                          <p:val>
                                            <p:fltVal val="90"/>
                                          </p:val>
                                        </p:tav>
                                      </p:tavLst>
                                    </p:anim>
                                    <p:animEffect transition="out" filter="fade">
                                      <p:cBhvr>
                                        <p:cTn id="15" dur="1000"/>
                                        <p:tgtEl>
                                          <p:spTgt spid="12"/>
                                        </p:tgtEl>
                                      </p:cBhvr>
                                    </p:animEffect>
                                    <p:set>
                                      <p:cBhvr>
                                        <p:cTn id="16" dur="1" fill="hold">
                                          <p:stCondLst>
                                            <p:cond delay="999"/>
                                          </p:stCondLst>
                                        </p:cTn>
                                        <p:tgtEl>
                                          <p:spTgt spid="12"/>
                                        </p:tgtEl>
                                        <p:attrNameLst>
                                          <p:attrName>style.visibility</p:attrName>
                                        </p:attrNameLst>
                                      </p:cBhvr>
                                      <p:to>
                                        <p:strVal val="hidden"/>
                                      </p:to>
                                    </p:set>
                                  </p:childTnLst>
                                </p:cTn>
                              </p:par>
                              <p:par>
                                <p:cTn id="17" presetID="31" presetClass="exit" presetSubtype="0" fill="hold" nodeType="withEffect">
                                  <p:stCondLst>
                                    <p:cond delay="0"/>
                                  </p:stCondLst>
                                  <p:childTnLst>
                                    <p:anim calcmode="lin" valueType="num">
                                      <p:cBhvr>
                                        <p:cTn id="18" dur="1000"/>
                                        <p:tgtEl>
                                          <p:spTgt spid="16"/>
                                        </p:tgtEl>
                                        <p:attrNameLst>
                                          <p:attrName>ppt_w</p:attrName>
                                        </p:attrNameLst>
                                      </p:cBhvr>
                                      <p:tavLst>
                                        <p:tav tm="0">
                                          <p:val>
                                            <p:strVal val="ppt_w"/>
                                          </p:val>
                                        </p:tav>
                                        <p:tav tm="100000">
                                          <p:val>
                                            <p:fltVal val="0"/>
                                          </p:val>
                                        </p:tav>
                                      </p:tavLst>
                                    </p:anim>
                                    <p:anim calcmode="lin" valueType="num">
                                      <p:cBhvr>
                                        <p:cTn id="19" dur="1000"/>
                                        <p:tgtEl>
                                          <p:spTgt spid="16"/>
                                        </p:tgtEl>
                                        <p:attrNameLst>
                                          <p:attrName>ppt_h</p:attrName>
                                        </p:attrNameLst>
                                      </p:cBhvr>
                                      <p:tavLst>
                                        <p:tav tm="0">
                                          <p:val>
                                            <p:strVal val="ppt_h"/>
                                          </p:val>
                                        </p:tav>
                                        <p:tav tm="100000">
                                          <p:val>
                                            <p:fltVal val="0"/>
                                          </p:val>
                                        </p:tav>
                                      </p:tavLst>
                                    </p:anim>
                                    <p:anim calcmode="lin" valueType="num">
                                      <p:cBhvr>
                                        <p:cTn id="20" dur="1000"/>
                                        <p:tgtEl>
                                          <p:spTgt spid="16"/>
                                        </p:tgtEl>
                                        <p:attrNameLst>
                                          <p:attrName>style.rotation</p:attrName>
                                        </p:attrNameLst>
                                      </p:cBhvr>
                                      <p:tavLst>
                                        <p:tav tm="0">
                                          <p:val>
                                            <p:fltVal val="0"/>
                                          </p:val>
                                        </p:tav>
                                        <p:tav tm="100000">
                                          <p:val>
                                            <p:fltVal val="90"/>
                                          </p:val>
                                        </p:tav>
                                      </p:tavLst>
                                    </p:anim>
                                    <p:animEffect transition="out" filter="fade">
                                      <p:cBhvr>
                                        <p:cTn id="21" dur="1000"/>
                                        <p:tgtEl>
                                          <p:spTgt spid="16"/>
                                        </p:tgtEl>
                                      </p:cBhvr>
                                    </p:animEffect>
                                    <p:set>
                                      <p:cBhvr>
                                        <p:cTn id="22" dur="1" fill="hold">
                                          <p:stCondLst>
                                            <p:cond delay="999"/>
                                          </p:stCondLst>
                                        </p:cTn>
                                        <p:tgtEl>
                                          <p:spTgt spid="16"/>
                                        </p:tgtEl>
                                        <p:attrNameLst>
                                          <p:attrName>style.visibility</p:attrName>
                                        </p:attrNameLst>
                                      </p:cBhvr>
                                      <p:to>
                                        <p:strVal val="hidden"/>
                                      </p:to>
                                    </p:set>
                                  </p:childTnLst>
                                </p:cTn>
                              </p:par>
                              <p:par>
                                <p:cTn id="23" presetID="31" presetClass="exit" presetSubtype="0" fill="hold" nodeType="withEffect">
                                  <p:stCondLst>
                                    <p:cond delay="0"/>
                                  </p:stCondLst>
                                  <p:childTnLst>
                                    <p:anim calcmode="lin" valueType="num">
                                      <p:cBhvr>
                                        <p:cTn id="24" dur="1000"/>
                                        <p:tgtEl>
                                          <p:spTgt spid="20"/>
                                        </p:tgtEl>
                                        <p:attrNameLst>
                                          <p:attrName>ppt_w</p:attrName>
                                        </p:attrNameLst>
                                      </p:cBhvr>
                                      <p:tavLst>
                                        <p:tav tm="0">
                                          <p:val>
                                            <p:strVal val="ppt_w"/>
                                          </p:val>
                                        </p:tav>
                                        <p:tav tm="100000">
                                          <p:val>
                                            <p:fltVal val="0"/>
                                          </p:val>
                                        </p:tav>
                                      </p:tavLst>
                                    </p:anim>
                                    <p:anim calcmode="lin" valueType="num">
                                      <p:cBhvr>
                                        <p:cTn id="25" dur="1000"/>
                                        <p:tgtEl>
                                          <p:spTgt spid="20"/>
                                        </p:tgtEl>
                                        <p:attrNameLst>
                                          <p:attrName>ppt_h</p:attrName>
                                        </p:attrNameLst>
                                      </p:cBhvr>
                                      <p:tavLst>
                                        <p:tav tm="0">
                                          <p:val>
                                            <p:strVal val="ppt_h"/>
                                          </p:val>
                                        </p:tav>
                                        <p:tav tm="100000">
                                          <p:val>
                                            <p:fltVal val="0"/>
                                          </p:val>
                                        </p:tav>
                                      </p:tavLst>
                                    </p:anim>
                                    <p:anim calcmode="lin" valueType="num">
                                      <p:cBhvr>
                                        <p:cTn id="26" dur="1000"/>
                                        <p:tgtEl>
                                          <p:spTgt spid="20"/>
                                        </p:tgtEl>
                                        <p:attrNameLst>
                                          <p:attrName>style.rotation</p:attrName>
                                        </p:attrNameLst>
                                      </p:cBhvr>
                                      <p:tavLst>
                                        <p:tav tm="0">
                                          <p:val>
                                            <p:fltVal val="0"/>
                                          </p:val>
                                        </p:tav>
                                        <p:tav tm="100000">
                                          <p:val>
                                            <p:fltVal val="90"/>
                                          </p:val>
                                        </p:tav>
                                      </p:tavLst>
                                    </p:anim>
                                    <p:animEffect transition="out" filter="fade">
                                      <p:cBhvr>
                                        <p:cTn id="27" dur="1000"/>
                                        <p:tgtEl>
                                          <p:spTgt spid="20"/>
                                        </p:tgtEl>
                                      </p:cBhvr>
                                    </p:animEffect>
                                    <p:set>
                                      <p:cBhvr>
                                        <p:cTn id="28" dur="1" fill="hold">
                                          <p:stCondLst>
                                            <p:cond delay="999"/>
                                          </p:stCondLst>
                                        </p:cTn>
                                        <p:tgtEl>
                                          <p:spTgt spid="20"/>
                                        </p:tgtEl>
                                        <p:attrNameLst>
                                          <p:attrName>style.visibility</p:attrName>
                                        </p:attrNameLst>
                                      </p:cBhvr>
                                      <p:to>
                                        <p:strVal val="hidden"/>
                                      </p:to>
                                    </p:set>
                                  </p:childTnLst>
                                </p:cTn>
                              </p:par>
                              <p:par>
                                <p:cTn id="29" presetID="31" presetClass="exit" presetSubtype="0" fill="hold" nodeType="withEffect">
                                  <p:stCondLst>
                                    <p:cond delay="0"/>
                                  </p:stCondLst>
                                  <p:childTnLst>
                                    <p:anim calcmode="lin" valueType="num">
                                      <p:cBhvr>
                                        <p:cTn id="30" dur="1000"/>
                                        <p:tgtEl>
                                          <p:spTgt spid="23"/>
                                        </p:tgtEl>
                                        <p:attrNameLst>
                                          <p:attrName>ppt_w</p:attrName>
                                        </p:attrNameLst>
                                      </p:cBhvr>
                                      <p:tavLst>
                                        <p:tav tm="0">
                                          <p:val>
                                            <p:strVal val="ppt_w"/>
                                          </p:val>
                                        </p:tav>
                                        <p:tav tm="100000">
                                          <p:val>
                                            <p:fltVal val="0"/>
                                          </p:val>
                                        </p:tav>
                                      </p:tavLst>
                                    </p:anim>
                                    <p:anim calcmode="lin" valueType="num">
                                      <p:cBhvr>
                                        <p:cTn id="31" dur="1000"/>
                                        <p:tgtEl>
                                          <p:spTgt spid="23"/>
                                        </p:tgtEl>
                                        <p:attrNameLst>
                                          <p:attrName>ppt_h</p:attrName>
                                        </p:attrNameLst>
                                      </p:cBhvr>
                                      <p:tavLst>
                                        <p:tav tm="0">
                                          <p:val>
                                            <p:strVal val="ppt_h"/>
                                          </p:val>
                                        </p:tav>
                                        <p:tav tm="100000">
                                          <p:val>
                                            <p:fltVal val="0"/>
                                          </p:val>
                                        </p:tav>
                                      </p:tavLst>
                                    </p:anim>
                                    <p:anim calcmode="lin" valueType="num">
                                      <p:cBhvr>
                                        <p:cTn id="32" dur="1000"/>
                                        <p:tgtEl>
                                          <p:spTgt spid="23"/>
                                        </p:tgtEl>
                                        <p:attrNameLst>
                                          <p:attrName>style.rotation</p:attrName>
                                        </p:attrNameLst>
                                      </p:cBhvr>
                                      <p:tavLst>
                                        <p:tav tm="0">
                                          <p:val>
                                            <p:fltVal val="0"/>
                                          </p:val>
                                        </p:tav>
                                        <p:tav tm="100000">
                                          <p:val>
                                            <p:fltVal val="90"/>
                                          </p:val>
                                        </p:tav>
                                      </p:tavLst>
                                    </p:anim>
                                    <p:animEffect transition="out" filter="fade">
                                      <p:cBhvr>
                                        <p:cTn id="33" dur="1000"/>
                                        <p:tgtEl>
                                          <p:spTgt spid="23"/>
                                        </p:tgtEl>
                                      </p:cBhvr>
                                    </p:animEffect>
                                    <p:set>
                                      <p:cBhvr>
                                        <p:cTn id="34" dur="1" fill="hold">
                                          <p:stCondLst>
                                            <p:cond delay="999"/>
                                          </p:stCondLst>
                                        </p:cTn>
                                        <p:tgtEl>
                                          <p:spTgt spid="23"/>
                                        </p:tgtEl>
                                        <p:attrNameLst>
                                          <p:attrName>style.visibility</p:attrName>
                                        </p:attrNameLst>
                                      </p:cBhvr>
                                      <p:to>
                                        <p:strVal val="hidden"/>
                                      </p:to>
                                    </p:set>
                                  </p:childTnLst>
                                </p:cTn>
                              </p:par>
                              <p:par>
                                <p:cTn id="35" presetID="31" presetClass="exit" presetSubtype="0" fill="hold" nodeType="withEffect">
                                  <p:stCondLst>
                                    <p:cond delay="0"/>
                                  </p:stCondLst>
                                  <p:childTnLst>
                                    <p:anim calcmode="lin" valueType="num">
                                      <p:cBhvr>
                                        <p:cTn id="36" dur="1000"/>
                                        <p:tgtEl>
                                          <p:spTgt spid="26"/>
                                        </p:tgtEl>
                                        <p:attrNameLst>
                                          <p:attrName>ppt_w</p:attrName>
                                        </p:attrNameLst>
                                      </p:cBhvr>
                                      <p:tavLst>
                                        <p:tav tm="0">
                                          <p:val>
                                            <p:strVal val="ppt_w"/>
                                          </p:val>
                                        </p:tav>
                                        <p:tav tm="100000">
                                          <p:val>
                                            <p:fltVal val="0"/>
                                          </p:val>
                                        </p:tav>
                                      </p:tavLst>
                                    </p:anim>
                                    <p:anim calcmode="lin" valueType="num">
                                      <p:cBhvr>
                                        <p:cTn id="37" dur="1000"/>
                                        <p:tgtEl>
                                          <p:spTgt spid="26"/>
                                        </p:tgtEl>
                                        <p:attrNameLst>
                                          <p:attrName>ppt_h</p:attrName>
                                        </p:attrNameLst>
                                      </p:cBhvr>
                                      <p:tavLst>
                                        <p:tav tm="0">
                                          <p:val>
                                            <p:strVal val="ppt_h"/>
                                          </p:val>
                                        </p:tav>
                                        <p:tav tm="100000">
                                          <p:val>
                                            <p:fltVal val="0"/>
                                          </p:val>
                                        </p:tav>
                                      </p:tavLst>
                                    </p:anim>
                                    <p:anim calcmode="lin" valueType="num">
                                      <p:cBhvr>
                                        <p:cTn id="38" dur="1000"/>
                                        <p:tgtEl>
                                          <p:spTgt spid="26"/>
                                        </p:tgtEl>
                                        <p:attrNameLst>
                                          <p:attrName>style.rotation</p:attrName>
                                        </p:attrNameLst>
                                      </p:cBhvr>
                                      <p:tavLst>
                                        <p:tav tm="0">
                                          <p:val>
                                            <p:fltVal val="0"/>
                                          </p:val>
                                        </p:tav>
                                        <p:tav tm="100000">
                                          <p:val>
                                            <p:fltVal val="90"/>
                                          </p:val>
                                        </p:tav>
                                      </p:tavLst>
                                    </p:anim>
                                    <p:animEffect transition="out" filter="fade">
                                      <p:cBhvr>
                                        <p:cTn id="39" dur="1000"/>
                                        <p:tgtEl>
                                          <p:spTgt spid="26"/>
                                        </p:tgtEl>
                                      </p:cBhvr>
                                    </p:animEffect>
                                    <p:set>
                                      <p:cBhvr>
                                        <p:cTn id="40" dur="1" fill="hold">
                                          <p:stCondLst>
                                            <p:cond delay="999"/>
                                          </p:stCondLst>
                                        </p:cTn>
                                        <p:tgtEl>
                                          <p:spTgt spid="2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2590800" y="1066800"/>
            <a:ext cx="6553200" cy="1138"/>
          </a:xfrm>
          <a:prstGeom prst="line">
            <a:avLst/>
          </a:prstGeom>
          <a:ln w="63500" cap="flat">
            <a:solidFill>
              <a:srgbClr val="007DFF"/>
            </a:solidFill>
            <a:round/>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0" y="1066800"/>
            <a:ext cx="986134" cy="1142"/>
          </a:xfrm>
          <a:prstGeom prst="line">
            <a:avLst/>
          </a:prstGeom>
          <a:ln w="63500" cap="flat">
            <a:solidFill>
              <a:srgbClr val="007DFF"/>
            </a:solidFill>
            <a:round/>
          </a:ln>
        </p:spPr>
        <p:style>
          <a:lnRef idx="2">
            <a:schemeClr val="accent1"/>
          </a:lnRef>
          <a:fillRef idx="0">
            <a:schemeClr val="accent1"/>
          </a:fillRef>
          <a:effectRef idx="1">
            <a:schemeClr val="accent1"/>
          </a:effectRef>
          <a:fontRef idx="minor">
            <a:schemeClr val="tx1"/>
          </a:fontRef>
        </p:style>
      </p:cxnSp>
      <p:pic>
        <p:nvPicPr>
          <p:cNvPr id="10" name="Picture 9" descr="CPWG logo.bmp"/>
          <p:cNvPicPr>
            <a:picLocks noChangeAspect="1"/>
          </p:cNvPicPr>
          <p:nvPr/>
        </p:nvPicPr>
        <p:blipFill>
          <a:blip r:embed="rId2">
            <a:alphaModFix amt="67000"/>
          </a:blip>
          <a:stretch>
            <a:fillRect/>
          </a:stretch>
        </p:blipFill>
        <p:spPr>
          <a:xfrm>
            <a:off x="986134" y="0"/>
            <a:ext cx="1570724" cy="975230"/>
          </a:xfrm>
          <a:prstGeom prst="rect">
            <a:avLst/>
          </a:prstGeom>
          <a:solidFill>
            <a:srgbClr val="F3FFFF"/>
          </a:solidFill>
          <a:effectLst/>
        </p:spPr>
      </p:pic>
      <p:sp>
        <p:nvSpPr>
          <p:cNvPr id="14" name="TextBox 13"/>
          <p:cNvSpPr txBox="1"/>
          <p:nvPr/>
        </p:nvSpPr>
        <p:spPr>
          <a:xfrm>
            <a:off x="2590800" y="-7441"/>
            <a:ext cx="6553200" cy="1015663"/>
          </a:xfrm>
          <a:prstGeom prst="rect">
            <a:avLst/>
          </a:prstGeom>
          <a:noFill/>
        </p:spPr>
        <p:txBody>
          <a:bodyPr wrap="square" rtlCol="0" anchor="ctr">
            <a:spAutoFit/>
          </a:bodyPr>
          <a:lstStyle/>
          <a:p>
            <a:pPr algn="ctr"/>
            <a:r>
              <a:rPr lang="fr-FR" sz="3000" b="1" dirty="0">
                <a:solidFill>
                  <a:srgbClr val="2A358C"/>
                </a:solidFill>
              </a:rPr>
              <a:t>Étape</a:t>
            </a:r>
            <a:r>
              <a:rPr lang="en-US" sz="3000" b="1" dirty="0" smtClean="0">
                <a:solidFill>
                  <a:srgbClr val="2A358C"/>
                </a:solidFill>
              </a:rPr>
              <a:t> 4: </a:t>
            </a:r>
            <a:r>
              <a:rPr lang="en-US" sz="3000" b="1" dirty="0" err="1" smtClean="0">
                <a:solidFill>
                  <a:srgbClr val="2A358C"/>
                </a:solidFill>
              </a:rPr>
              <a:t>Recruter</a:t>
            </a:r>
            <a:r>
              <a:rPr lang="en-US" sz="3000" b="1" dirty="0" smtClean="0">
                <a:solidFill>
                  <a:srgbClr val="2A358C"/>
                </a:solidFill>
              </a:rPr>
              <a:t> et former </a:t>
            </a:r>
            <a:r>
              <a:rPr lang="en-US" sz="3000" b="1" dirty="0" err="1" smtClean="0">
                <a:solidFill>
                  <a:srgbClr val="2A358C"/>
                </a:solidFill>
              </a:rPr>
              <a:t>l’équipe</a:t>
            </a:r>
            <a:r>
              <a:rPr lang="en-US" sz="3000" b="1" dirty="0" smtClean="0">
                <a:solidFill>
                  <a:srgbClr val="2A358C"/>
                </a:solidFill>
              </a:rPr>
              <a:t> </a:t>
            </a:r>
            <a:r>
              <a:rPr lang="en-US" sz="3000" b="1" dirty="0" err="1" smtClean="0">
                <a:solidFill>
                  <a:srgbClr val="2A358C"/>
                </a:solidFill>
              </a:rPr>
              <a:t>d’évaluation</a:t>
            </a:r>
            <a:endParaRPr lang="en-US" sz="3000" b="1" dirty="0">
              <a:solidFill>
                <a:srgbClr val="2A358C"/>
              </a:solidFill>
            </a:endParaRPr>
          </a:p>
        </p:txBody>
      </p:sp>
      <p:sp>
        <p:nvSpPr>
          <p:cNvPr id="23" name="Rectangle 3"/>
          <p:cNvSpPr txBox="1">
            <a:spLocks noChangeArrowheads="1"/>
          </p:cNvSpPr>
          <p:nvPr/>
        </p:nvSpPr>
        <p:spPr bwMode="auto">
          <a:xfrm>
            <a:off x="304800" y="1219200"/>
            <a:ext cx="8610600" cy="5181600"/>
          </a:xfrm>
          <a:prstGeom prst="rect">
            <a:avLst/>
          </a:prstGeom>
          <a:noFill/>
          <a:ln w="9525">
            <a:noFill/>
            <a:miter lim="800000"/>
            <a:headEnd/>
            <a:tailEnd/>
          </a:ln>
        </p:spPr>
        <p:txBody>
          <a:bodyPr/>
          <a:lstStyle>
            <a:lvl1pPr marL="342900" indent="-342900" eaLnBrk="0" hangingPunct="0">
              <a:defRPr sz="2400">
                <a:solidFill>
                  <a:schemeClr val="tx1"/>
                </a:solidFill>
                <a:latin typeface="Arial" charset="0"/>
                <a:cs typeface="Arial" charset="0"/>
              </a:defRPr>
            </a:lvl1pPr>
            <a:lvl2pPr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marL="0" indent="0" eaLnBrk="1" hangingPunct="1"/>
            <a:r>
              <a:rPr lang="fr-FR" sz="2800" b="1" dirty="0" smtClean="0">
                <a:solidFill>
                  <a:srgbClr val="2A358C"/>
                </a:solidFill>
              </a:rPr>
              <a:t>La </a:t>
            </a:r>
            <a:r>
              <a:rPr lang="fr-FR" sz="2800" b="1" dirty="0">
                <a:solidFill>
                  <a:srgbClr val="2A358C"/>
                </a:solidFill>
              </a:rPr>
              <a:t>formation de l'équipe d'évaluation se concentrera </a:t>
            </a:r>
            <a:r>
              <a:rPr lang="fr-FR" sz="2800" b="1" dirty="0" smtClean="0">
                <a:solidFill>
                  <a:srgbClr val="2A358C"/>
                </a:solidFill>
              </a:rPr>
              <a:t>sur:</a:t>
            </a:r>
          </a:p>
          <a:p>
            <a:pPr marL="0" indent="0" eaLnBrk="1" hangingPunct="1"/>
            <a:endParaRPr lang="fr-FR" sz="2000" b="1" dirty="0">
              <a:solidFill>
                <a:srgbClr val="2A358C"/>
              </a:solidFill>
            </a:endParaRPr>
          </a:p>
          <a:p>
            <a:pPr eaLnBrk="1" hangingPunct="1">
              <a:buFont typeface="Arial" pitchFamily="34" charset="0"/>
              <a:buChar char="•"/>
            </a:pPr>
            <a:r>
              <a:rPr lang="fr-FR" sz="2600" dirty="0" smtClean="0">
                <a:solidFill>
                  <a:srgbClr val="2A358C"/>
                </a:solidFill>
              </a:rPr>
              <a:t>Des </a:t>
            </a:r>
            <a:r>
              <a:rPr lang="fr-FR" sz="2600" dirty="0">
                <a:solidFill>
                  <a:srgbClr val="2A358C"/>
                </a:solidFill>
              </a:rPr>
              <a:t>informations générales sur la situation d'urgence et le contexte de la protection des enfants</a:t>
            </a:r>
            <a:r>
              <a:rPr lang="fr-FR" sz="2600" dirty="0" smtClean="0">
                <a:solidFill>
                  <a:srgbClr val="2A358C"/>
                </a:solidFill>
              </a:rPr>
              <a:t>;</a:t>
            </a:r>
          </a:p>
          <a:p>
            <a:pPr eaLnBrk="1" hangingPunct="1">
              <a:buFont typeface="Arial" pitchFamily="34" charset="0"/>
              <a:buChar char="•"/>
            </a:pPr>
            <a:r>
              <a:rPr lang="fr-FR" sz="2600" dirty="0" smtClean="0">
                <a:solidFill>
                  <a:srgbClr val="2A358C"/>
                </a:solidFill>
              </a:rPr>
              <a:t>Les définitions clés </a:t>
            </a:r>
            <a:r>
              <a:rPr lang="fr-FR" sz="2600" dirty="0">
                <a:solidFill>
                  <a:srgbClr val="2A358C"/>
                </a:solidFill>
              </a:rPr>
              <a:t>et les principes </a:t>
            </a:r>
            <a:r>
              <a:rPr lang="fr-FR" sz="2600" dirty="0" smtClean="0">
                <a:solidFill>
                  <a:srgbClr val="2A358C"/>
                </a:solidFill>
              </a:rPr>
              <a:t>de protection </a:t>
            </a:r>
            <a:r>
              <a:rPr lang="fr-FR" sz="2600" dirty="0">
                <a:solidFill>
                  <a:srgbClr val="2A358C"/>
                </a:solidFill>
              </a:rPr>
              <a:t>de </a:t>
            </a:r>
            <a:r>
              <a:rPr lang="fr-FR" sz="2600" dirty="0" smtClean="0">
                <a:solidFill>
                  <a:srgbClr val="2A358C"/>
                </a:solidFill>
              </a:rPr>
              <a:t>l'enfant;</a:t>
            </a:r>
          </a:p>
          <a:p>
            <a:pPr eaLnBrk="1" hangingPunct="1">
              <a:buFont typeface="Arial" pitchFamily="34" charset="0"/>
              <a:buChar char="•"/>
            </a:pPr>
            <a:r>
              <a:rPr lang="fr-FR" sz="2600" dirty="0" smtClean="0">
                <a:solidFill>
                  <a:srgbClr val="2A358C"/>
                </a:solidFill>
              </a:rPr>
              <a:t>La confidentialité </a:t>
            </a:r>
            <a:r>
              <a:rPr lang="fr-FR" sz="2600" dirty="0">
                <a:solidFill>
                  <a:srgbClr val="2A358C"/>
                </a:solidFill>
              </a:rPr>
              <a:t>et les considérations </a:t>
            </a:r>
            <a:r>
              <a:rPr lang="fr-FR" sz="2600" dirty="0" smtClean="0">
                <a:solidFill>
                  <a:srgbClr val="2A358C"/>
                </a:solidFill>
              </a:rPr>
              <a:t>éthiques;</a:t>
            </a:r>
          </a:p>
          <a:p>
            <a:pPr eaLnBrk="1" hangingPunct="1">
              <a:buFont typeface="Arial" pitchFamily="34" charset="0"/>
              <a:buChar char="•"/>
            </a:pPr>
            <a:r>
              <a:rPr lang="fr-FR" sz="2600" dirty="0" smtClean="0">
                <a:solidFill>
                  <a:srgbClr val="2A358C"/>
                </a:solidFill>
              </a:rPr>
              <a:t>L’orientation </a:t>
            </a:r>
            <a:r>
              <a:rPr lang="fr-FR" sz="2600" dirty="0">
                <a:solidFill>
                  <a:srgbClr val="2A358C"/>
                </a:solidFill>
              </a:rPr>
              <a:t>sur les outils </a:t>
            </a:r>
            <a:r>
              <a:rPr lang="fr-FR" sz="2600" dirty="0" smtClean="0">
                <a:solidFill>
                  <a:srgbClr val="2A358C"/>
                </a:solidFill>
              </a:rPr>
              <a:t>d'évaluation;</a:t>
            </a:r>
          </a:p>
          <a:p>
            <a:pPr eaLnBrk="1" hangingPunct="1">
              <a:buFont typeface="Arial" pitchFamily="34" charset="0"/>
              <a:buChar char="•"/>
            </a:pPr>
            <a:r>
              <a:rPr lang="fr-FR" sz="2600" dirty="0" smtClean="0">
                <a:solidFill>
                  <a:srgbClr val="2A358C"/>
                </a:solidFill>
              </a:rPr>
              <a:t>Les rôles </a:t>
            </a:r>
            <a:r>
              <a:rPr lang="fr-FR" sz="2600" dirty="0">
                <a:solidFill>
                  <a:srgbClr val="2A358C"/>
                </a:solidFill>
              </a:rPr>
              <a:t>et responsabilités des membres de </a:t>
            </a:r>
            <a:r>
              <a:rPr lang="fr-FR" sz="2600" dirty="0" smtClean="0">
                <a:solidFill>
                  <a:srgbClr val="2A358C"/>
                </a:solidFill>
              </a:rPr>
              <a:t>l'équipe</a:t>
            </a:r>
            <a:r>
              <a:rPr lang="fr-FR" sz="2600" dirty="0">
                <a:solidFill>
                  <a:srgbClr val="2A358C"/>
                </a:solidFill>
              </a:rPr>
              <a:t> </a:t>
            </a:r>
            <a:r>
              <a:rPr lang="fr-FR" sz="2600" dirty="0" smtClean="0">
                <a:solidFill>
                  <a:srgbClr val="2A358C"/>
                </a:solidFill>
              </a:rPr>
              <a:t>d’évaluation;</a:t>
            </a:r>
          </a:p>
          <a:p>
            <a:pPr eaLnBrk="1" hangingPunct="1">
              <a:buFont typeface="Arial" pitchFamily="34" charset="0"/>
              <a:buChar char="•"/>
            </a:pPr>
            <a:r>
              <a:rPr lang="fr-FR" sz="2600" dirty="0" smtClean="0">
                <a:solidFill>
                  <a:srgbClr val="2A358C"/>
                </a:solidFill>
              </a:rPr>
              <a:t>La </a:t>
            </a:r>
            <a:r>
              <a:rPr lang="fr-FR" sz="2600" dirty="0">
                <a:solidFill>
                  <a:srgbClr val="2A358C"/>
                </a:solidFill>
              </a:rPr>
              <a:t>logistique de la collecte des données et </a:t>
            </a:r>
            <a:r>
              <a:rPr lang="fr-FR" sz="2600" dirty="0" smtClean="0">
                <a:solidFill>
                  <a:srgbClr val="2A358C"/>
                </a:solidFill>
              </a:rPr>
              <a:t>de la compilation des données.</a:t>
            </a:r>
            <a:endParaRPr lang="en-US" sz="2600" u="sng" dirty="0">
              <a:solidFill>
                <a:srgbClr val="2A358C"/>
              </a:solidFill>
            </a:endParaRPr>
          </a:p>
          <a:p>
            <a:pPr eaLnBrk="1" hangingPunct="1">
              <a:buFontTx/>
              <a:buAutoNum type="arabicPeriod"/>
            </a:pPr>
            <a:endParaRPr lang="en-US" dirty="0">
              <a:solidFill>
                <a:srgbClr val="2A358C"/>
              </a:solidFill>
            </a:endParaRPr>
          </a:p>
          <a:p>
            <a:pPr eaLnBrk="1" hangingPunct="1">
              <a:buFontTx/>
              <a:buAutoNum type="arabicPeriod"/>
            </a:pPr>
            <a:endParaRPr lang="en-US" dirty="0">
              <a:solidFill>
                <a:srgbClr val="2A358C"/>
              </a:solidFill>
            </a:endParaRPr>
          </a:p>
          <a:p>
            <a:pPr eaLnBrk="1" hangingPunct="1">
              <a:buFontTx/>
              <a:buAutoNum type="arabicPeriod"/>
            </a:pPr>
            <a:endParaRPr lang="en-GB" dirty="0">
              <a:solidFill>
                <a:srgbClr val="2A358C"/>
              </a:solidFill>
            </a:endParaRPr>
          </a:p>
          <a:p>
            <a:pPr eaLnBrk="1" hangingPunct="1">
              <a:lnSpc>
                <a:spcPct val="80000"/>
              </a:lnSpc>
              <a:spcBef>
                <a:spcPct val="20000"/>
              </a:spcBef>
            </a:pPr>
            <a:endParaRPr lang="en-GB" dirty="0">
              <a:solidFill>
                <a:srgbClr val="2A358C"/>
              </a:solidFill>
            </a:endParaRPr>
          </a:p>
          <a:p>
            <a:pPr eaLnBrk="1" hangingPunct="1">
              <a:lnSpc>
                <a:spcPct val="80000"/>
              </a:lnSpc>
              <a:spcBef>
                <a:spcPct val="20000"/>
              </a:spcBef>
              <a:buFontTx/>
              <a:buChar char="•"/>
            </a:pPr>
            <a:endParaRPr lang="en-GB" sz="2800" dirty="0">
              <a:solidFill>
                <a:srgbClr val="2A358C"/>
              </a:solidFill>
            </a:endParaRPr>
          </a:p>
          <a:p>
            <a:pPr eaLnBrk="1" hangingPunct="1">
              <a:lnSpc>
                <a:spcPct val="80000"/>
              </a:lnSpc>
              <a:spcBef>
                <a:spcPct val="20000"/>
              </a:spcBef>
            </a:pPr>
            <a:endParaRPr lang="en-GB" sz="2800" dirty="0">
              <a:solidFill>
                <a:srgbClr val="2A358C"/>
              </a:solidFill>
            </a:endParaRPr>
          </a:p>
          <a:p>
            <a:pPr eaLnBrk="1" hangingPunct="1">
              <a:lnSpc>
                <a:spcPct val="80000"/>
              </a:lnSpc>
              <a:spcBef>
                <a:spcPct val="20000"/>
              </a:spcBef>
              <a:buFontTx/>
              <a:buChar char="•"/>
            </a:pPr>
            <a:endParaRPr lang="en-GB" sz="2800" dirty="0">
              <a:solidFill>
                <a:srgbClr val="2A358C"/>
              </a:solidFill>
            </a:endParaRPr>
          </a:p>
        </p:txBody>
      </p:sp>
    </p:spTree>
    <p:extLst>
      <p:ext uri="{BB962C8B-B14F-4D97-AF65-F5344CB8AC3E}">
        <p14:creationId xmlns:p14="http://schemas.microsoft.com/office/powerpoint/2010/main" val="681653492"/>
      </p:ext>
    </p:extLst>
  </p:cSld>
  <p:clrMapOvr>
    <a:masterClrMapping/>
  </p:clrMapOvr>
  <p:transition>
    <p:pull dir="ld"/>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2193</TotalTime>
  <Words>1125</Words>
  <Application>Microsoft Office PowerPoint</Application>
  <PresentationFormat>On-screen Show (4:3)</PresentationFormat>
  <Paragraphs>112</Paragraphs>
  <Slides>13</Slides>
  <Notes>5</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Evaluation rapide de la situation en matière de protection de l’enfance (ER-PE)  Planification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NA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Hani M</dc:creator>
  <cp:lastModifiedBy>Hani Mansourian</cp:lastModifiedBy>
  <cp:revision>168</cp:revision>
  <dcterms:created xsi:type="dcterms:W3CDTF">2011-08-18T12:34:50Z</dcterms:created>
  <dcterms:modified xsi:type="dcterms:W3CDTF">2013-08-24T12:10:41Z</dcterms:modified>
</cp:coreProperties>
</file>