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2" r:id="rId2"/>
    <p:sldMasterId id="2147483720" r:id="rId3"/>
  </p:sldMasterIdLst>
  <p:notesMasterIdLst>
    <p:notesMasterId r:id="rId10"/>
  </p:notesMasterIdLst>
  <p:sldIdLst>
    <p:sldId id="288" r:id="rId4"/>
    <p:sldId id="285" r:id="rId5"/>
    <p:sldId id="282" r:id="rId6"/>
    <p:sldId id="290" r:id="rId7"/>
    <p:sldId id="287" r:id="rId8"/>
    <p:sldId id="284"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fld id="{63465446-B50B-4371-A11D-5F5D4A99B1B1}" type="datetime1">
              <a:rPr lang="en-US"/>
              <a:pPr/>
              <a:t>24-Aug-13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fld id="{1435044F-E898-474A-BB9A-D62955C66E42}" type="slidenum">
              <a:rPr lang="en-US"/>
              <a:pPr/>
              <a:t>‹#›</a:t>
            </a:fld>
            <a:endParaRPr lang="en-US"/>
          </a:p>
        </p:txBody>
      </p:sp>
    </p:spTree>
    <p:extLst>
      <p:ext uri="{BB962C8B-B14F-4D97-AF65-F5344CB8AC3E}">
        <p14:creationId xmlns:p14="http://schemas.microsoft.com/office/powerpoint/2010/main" val="69905327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ＭＳ Ｐゴシック" pitchFamily="-10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session</a:t>
            </a:r>
            <a:r>
              <a:rPr lang="en-GB" baseline="0" dirty="0" smtClean="0"/>
              <a:t> should take about 30 minutes.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a:t>
            </a:fld>
            <a:endParaRPr lang="en-US"/>
          </a:p>
        </p:txBody>
      </p:sp>
    </p:spTree>
    <p:extLst>
      <p:ext uri="{BB962C8B-B14F-4D97-AF65-F5344CB8AC3E}">
        <p14:creationId xmlns:p14="http://schemas.microsoft.com/office/powerpoint/2010/main" val="1816979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2</a:t>
            </a:fld>
            <a:endParaRPr lang="en-US" dirty="0"/>
          </a:p>
        </p:txBody>
      </p:sp>
    </p:spTree>
    <p:extLst>
      <p:ext uri="{BB962C8B-B14F-4D97-AF65-F5344CB8AC3E}">
        <p14:creationId xmlns:p14="http://schemas.microsoft.com/office/powerpoint/2010/main" val="357523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3</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 printouts</a:t>
            </a:r>
            <a:r>
              <a:rPr lang="en-GB" baseline="0" dirty="0" smtClean="0"/>
              <a:t> are prepared of different tools, they should be distributed at this point. Also, it would be helpful if the facilitator could project the data analysis tool (with some data in it) and show the group how it works by changing different answers and showing how they change in the analysis and graph pages.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4</a:t>
            </a:fld>
            <a:endParaRPr lang="en-US"/>
          </a:p>
        </p:txBody>
      </p:sp>
    </p:spTree>
    <p:extLst>
      <p:ext uri="{BB962C8B-B14F-4D97-AF65-F5344CB8AC3E}">
        <p14:creationId xmlns:p14="http://schemas.microsoft.com/office/powerpoint/2010/main" val="2134009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defRPr/>
            </a:pPr>
            <a:endParaRPr lang="en-US" sz="1200" dirty="0" smtClean="0">
              <a:solidFill>
                <a:srgbClr val="2A358C"/>
              </a:solidFill>
            </a:endParaRPr>
          </a:p>
        </p:txBody>
      </p:sp>
      <p:sp>
        <p:nvSpPr>
          <p:cNvPr id="512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039C37D8-FF9E-45B4-9B71-2B9131ACD819}"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6</a:t>
            </a:fld>
            <a:endParaRPr lang="en-US"/>
          </a:p>
        </p:txBody>
      </p:sp>
    </p:spTree>
    <p:extLst>
      <p:ext uri="{BB962C8B-B14F-4D97-AF65-F5344CB8AC3E}">
        <p14:creationId xmlns:p14="http://schemas.microsoft.com/office/powerpoint/2010/main" val="1309103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59F1EA4-A833-492E-933C-DAAD75197245}" type="slidenum">
              <a:rPr lang="en-GB"/>
              <a:pPr/>
              <a:t>‹#›</a:t>
            </a:fld>
            <a:endParaRPr lang="en-GB"/>
          </a:p>
        </p:txBody>
      </p:sp>
    </p:spTree>
    <p:extLst>
      <p:ext uri="{BB962C8B-B14F-4D97-AF65-F5344CB8AC3E}">
        <p14:creationId xmlns:p14="http://schemas.microsoft.com/office/powerpoint/2010/main" val="165877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EEBAC96-76C9-421B-B278-881604CC84A4}" type="slidenum">
              <a:rPr lang="en-GB"/>
              <a:pPr/>
              <a:t>‹#›</a:t>
            </a:fld>
            <a:endParaRPr lang="en-GB"/>
          </a:p>
        </p:txBody>
      </p:sp>
    </p:spTree>
    <p:extLst>
      <p:ext uri="{BB962C8B-B14F-4D97-AF65-F5344CB8AC3E}">
        <p14:creationId xmlns:p14="http://schemas.microsoft.com/office/powerpoint/2010/main" val="2179897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3D01C4D-8125-462D-98B6-0AC870FE5BC7}" type="slidenum">
              <a:rPr lang="en-GB"/>
              <a:pPr/>
              <a:t>‹#›</a:t>
            </a:fld>
            <a:endParaRPr lang="en-GB"/>
          </a:p>
        </p:txBody>
      </p:sp>
    </p:spTree>
    <p:extLst>
      <p:ext uri="{BB962C8B-B14F-4D97-AF65-F5344CB8AC3E}">
        <p14:creationId xmlns:p14="http://schemas.microsoft.com/office/powerpoint/2010/main" val="1680266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725DBCDE-6DEA-472D-BDB9-E42680077FDB}"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16109A9-6322-4179-854E-3FA9D667227A}" type="slidenum">
              <a:rPr lang="en-US"/>
              <a:pPr/>
              <a:t>‹#›</a:t>
            </a:fld>
            <a:endParaRPr lang="en-US"/>
          </a:p>
        </p:txBody>
      </p:sp>
    </p:spTree>
    <p:extLst>
      <p:ext uri="{BB962C8B-B14F-4D97-AF65-F5344CB8AC3E}">
        <p14:creationId xmlns:p14="http://schemas.microsoft.com/office/powerpoint/2010/main" val="209741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2176FAE-5BBC-4704-81D7-5E6D10894D0B}"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7C23EF-C138-44BA-8431-800754BE9B72}" type="slidenum">
              <a:rPr lang="en-US"/>
              <a:pPr/>
              <a:t>‹#›</a:t>
            </a:fld>
            <a:endParaRPr lang="en-US"/>
          </a:p>
        </p:txBody>
      </p:sp>
    </p:spTree>
    <p:extLst>
      <p:ext uri="{BB962C8B-B14F-4D97-AF65-F5344CB8AC3E}">
        <p14:creationId xmlns:p14="http://schemas.microsoft.com/office/powerpoint/2010/main" val="13138638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8EA8459F-3726-48A6-BA90-7E52E128948A}"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25AB1BC-0BBE-4640-826A-DF929F50B7D3}" type="slidenum">
              <a:rPr lang="en-US"/>
              <a:pPr/>
              <a:t>‹#›</a:t>
            </a:fld>
            <a:endParaRPr lang="en-US"/>
          </a:p>
        </p:txBody>
      </p:sp>
    </p:spTree>
    <p:extLst>
      <p:ext uri="{BB962C8B-B14F-4D97-AF65-F5344CB8AC3E}">
        <p14:creationId xmlns:p14="http://schemas.microsoft.com/office/powerpoint/2010/main" val="3245236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61C52801-1F35-4A2C-AA85-E45EBE5E6716}"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0BC0AA0-1475-41DC-A323-2F4180930728}" type="slidenum">
              <a:rPr lang="en-US"/>
              <a:pPr/>
              <a:t>‹#›</a:t>
            </a:fld>
            <a:endParaRPr lang="en-US"/>
          </a:p>
        </p:txBody>
      </p:sp>
    </p:spTree>
    <p:extLst>
      <p:ext uri="{BB962C8B-B14F-4D97-AF65-F5344CB8AC3E}">
        <p14:creationId xmlns:p14="http://schemas.microsoft.com/office/powerpoint/2010/main" val="2127438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2700DD9E-6B0B-4036-966B-D54358403AEF}" type="datetimeFigureOut">
              <a:rPr lang="en-US"/>
              <a:pPr/>
              <a:t>24-Aug-13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4DDFE04-1855-4C56-AA88-8479E328E0A6}" type="slidenum">
              <a:rPr lang="en-US"/>
              <a:pPr/>
              <a:t>‹#›</a:t>
            </a:fld>
            <a:endParaRPr lang="en-US"/>
          </a:p>
        </p:txBody>
      </p:sp>
    </p:spTree>
    <p:extLst>
      <p:ext uri="{BB962C8B-B14F-4D97-AF65-F5344CB8AC3E}">
        <p14:creationId xmlns:p14="http://schemas.microsoft.com/office/powerpoint/2010/main" val="2691030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C96FB48-F8BF-4B8C-8223-55ADCA4855ED}" type="datetimeFigureOut">
              <a:rPr lang="en-US"/>
              <a:pPr/>
              <a:t>24-Aug-13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D106AD3-23AE-4226-A8CE-DDF3F96D8E29}" type="slidenum">
              <a:rPr lang="en-US"/>
              <a:pPr/>
              <a:t>‹#›</a:t>
            </a:fld>
            <a:endParaRPr lang="en-US"/>
          </a:p>
        </p:txBody>
      </p:sp>
    </p:spTree>
    <p:extLst>
      <p:ext uri="{BB962C8B-B14F-4D97-AF65-F5344CB8AC3E}">
        <p14:creationId xmlns:p14="http://schemas.microsoft.com/office/powerpoint/2010/main" val="636364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74F6DF6-CC27-417A-8FF1-B81C9751CC59}" type="datetimeFigureOut">
              <a:rPr lang="en-US"/>
              <a:pPr/>
              <a:t>24-Aug-13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FAD4A7F-A30A-4DEF-9D95-492DA4EC1332}" type="slidenum">
              <a:rPr lang="en-US"/>
              <a:pPr/>
              <a:t>‹#›</a:t>
            </a:fld>
            <a:endParaRPr lang="en-US"/>
          </a:p>
        </p:txBody>
      </p:sp>
    </p:spTree>
    <p:extLst>
      <p:ext uri="{BB962C8B-B14F-4D97-AF65-F5344CB8AC3E}">
        <p14:creationId xmlns:p14="http://schemas.microsoft.com/office/powerpoint/2010/main" val="38243534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AD273F2-8DA5-4CDF-89CA-A9FDCEBF9F0E}"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E5EEB73-101F-4790-8D70-E1BFFC6FE0B1}" type="slidenum">
              <a:rPr lang="en-US"/>
              <a:pPr/>
              <a:t>‹#›</a:t>
            </a:fld>
            <a:endParaRPr lang="en-US"/>
          </a:p>
        </p:txBody>
      </p:sp>
    </p:spTree>
    <p:extLst>
      <p:ext uri="{BB962C8B-B14F-4D97-AF65-F5344CB8AC3E}">
        <p14:creationId xmlns:p14="http://schemas.microsoft.com/office/powerpoint/2010/main" val="242611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1BC2020-29BD-4C89-990D-0A930A8F257D}" type="slidenum">
              <a:rPr lang="en-GB"/>
              <a:pPr/>
              <a:t>‹#›</a:t>
            </a:fld>
            <a:endParaRPr lang="en-GB"/>
          </a:p>
        </p:txBody>
      </p:sp>
    </p:spTree>
    <p:extLst>
      <p:ext uri="{BB962C8B-B14F-4D97-AF65-F5344CB8AC3E}">
        <p14:creationId xmlns:p14="http://schemas.microsoft.com/office/powerpoint/2010/main" val="606271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A30F618-A753-4988-A8A7-870B8951885D}"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4FA450C-1F8A-44C7-B122-1F9AA589AB8B}" type="slidenum">
              <a:rPr lang="en-US"/>
              <a:pPr/>
              <a:t>‹#›</a:t>
            </a:fld>
            <a:endParaRPr lang="en-US"/>
          </a:p>
        </p:txBody>
      </p:sp>
    </p:spTree>
    <p:extLst>
      <p:ext uri="{BB962C8B-B14F-4D97-AF65-F5344CB8AC3E}">
        <p14:creationId xmlns:p14="http://schemas.microsoft.com/office/powerpoint/2010/main" val="34186376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CA9433B-ABED-4E0B-9DBB-B3EED522349C}"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524DA9E-3825-4E07-962A-65EBF23F0DF6}" type="slidenum">
              <a:rPr lang="en-US"/>
              <a:pPr/>
              <a:t>‹#›</a:t>
            </a:fld>
            <a:endParaRPr lang="en-US"/>
          </a:p>
        </p:txBody>
      </p:sp>
    </p:spTree>
    <p:extLst>
      <p:ext uri="{BB962C8B-B14F-4D97-AF65-F5344CB8AC3E}">
        <p14:creationId xmlns:p14="http://schemas.microsoft.com/office/powerpoint/2010/main" val="10094889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53AFF5F-C5FD-4E9F-9A70-A6A872D67FA8}"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8E49E25-C617-48E3-AE9F-B8D7A3AB6ED0}" type="slidenum">
              <a:rPr lang="en-US"/>
              <a:pPr/>
              <a:t>‹#›</a:t>
            </a:fld>
            <a:endParaRPr lang="en-US"/>
          </a:p>
        </p:txBody>
      </p:sp>
    </p:spTree>
    <p:extLst>
      <p:ext uri="{BB962C8B-B14F-4D97-AF65-F5344CB8AC3E}">
        <p14:creationId xmlns:p14="http://schemas.microsoft.com/office/powerpoint/2010/main" val="12284483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94C6AC9A-6383-49DE-992D-C9B8FE7683BF}"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8B1D41E-865F-46AC-A496-4B6EF9D814F9}" type="slidenum">
              <a:rPr lang="en-US"/>
              <a:pPr/>
              <a:t>‹#›</a:t>
            </a:fld>
            <a:endParaRPr lang="en-US"/>
          </a:p>
        </p:txBody>
      </p:sp>
    </p:spTree>
    <p:extLst>
      <p:ext uri="{BB962C8B-B14F-4D97-AF65-F5344CB8AC3E}">
        <p14:creationId xmlns:p14="http://schemas.microsoft.com/office/powerpoint/2010/main" val="14516628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67B7EC6-056A-45CF-AE63-0E56A4EBFB47}"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0769F25-A631-4955-AA87-27E39AC052CA}" type="slidenum">
              <a:rPr lang="en-US"/>
              <a:pPr/>
              <a:t>‹#›</a:t>
            </a:fld>
            <a:endParaRPr lang="en-US"/>
          </a:p>
        </p:txBody>
      </p:sp>
    </p:spTree>
    <p:extLst>
      <p:ext uri="{BB962C8B-B14F-4D97-AF65-F5344CB8AC3E}">
        <p14:creationId xmlns:p14="http://schemas.microsoft.com/office/powerpoint/2010/main" val="20700255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E6318A8-4A24-4BA0-965B-FCC9F2F3682F}"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033F24B-B6BA-44F1-9912-8C53B4DE5E9E}" type="slidenum">
              <a:rPr lang="en-US"/>
              <a:pPr/>
              <a:t>‹#›</a:t>
            </a:fld>
            <a:endParaRPr lang="en-US"/>
          </a:p>
        </p:txBody>
      </p:sp>
    </p:spTree>
    <p:extLst>
      <p:ext uri="{BB962C8B-B14F-4D97-AF65-F5344CB8AC3E}">
        <p14:creationId xmlns:p14="http://schemas.microsoft.com/office/powerpoint/2010/main" val="36411220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DCCE3A9-BF23-4165-A96E-0289132D5314}"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0FB1B4F-67DF-438C-898F-29C871437643}" type="slidenum">
              <a:rPr lang="en-US"/>
              <a:pPr/>
              <a:t>‹#›</a:t>
            </a:fld>
            <a:endParaRPr lang="en-US"/>
          </a:p>
        </p:txBody>
      </p:sp>
    </p:spTree>
    <p:extLst>
      <p:ext uri="{BB962C8B-B14F-4D97-AF65-F5344CB8AC3E}">
        <p14:creationId xmlns:p14="http://schemas.microsoft.com/office/powerpoint/2010/main" val="32090498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B81A4EEA-E3B5-4446-B29F-953D19F115BA}" type="datetimeFigureOut">
              <a:rPr lang="en-US"/>
              <a:pPr/>
              <a:t>24-Aug-13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D3949EF-1845-4510-B4C3-A22625C027B7}" type="slidenum">
              <a:rPr lang="en-US"/>
              <a:pPr/>
              <a:t>‹#›</a:t>
            </a:fld>
            <a:endParaRPr lang="en-US"/>
          </a:p>
        </p:txBody>
      </p:sp>
    </p:spTree>
    <p:extLst>
      <p:ext uri="{BB962C8B-B14F-4D97-AF65-F5344CB8AC3E}">
        <p14:creationId xmlns:p14="http://schemas.microsoft.com/office/powerpoint/2010/main" val="17075210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A3E78C1C-5127-421B-9F61-034A6BF95E64}" type="datetimeFigureOut">
              <a:rPr lang="en-US"/>
              <a:pPr/>
              <a:t>24-Aug-13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DF70FB8-43B0-4E10-8B9C-FCCC7C959D84}" type="slidenum">
              <a:rPr lang="en-US"/>
              <a:pPr/>
              <a:t>‹#›</a:t>
            </a:fld>
            <a:endParaRPr lang="en-US"/>
          </a:p>
        </p:txBody>
      </p:sp>
    </p:spTree>
    <p:extLst>
      <p:ext uri="{BB962C8B-B14F-4D97-AF65-F5344CB8AC3E}">
        <p14:creationId xmlns:p14="http://schemas.microsoft.com/office/powerpoint/2010/main" val="34876485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03D323F-CA49-4690-90D7-14A9B55B8716}" type="datetimeFigureOut">
              <a:rPr lang="en-US"/>
              <a:pPr/>
              <a:t>24-Aug-13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F19B6DF1-826F-47F6-906A-314FC798F437}" type="slidenum">
              <a:rPr lang="en-US"/>
              <a:pPr/>
              <a:t>‹#›</a:t>
            </a:fld>
            <a:endParaRPr lang="en-US"/>
          </a:p>
        </p:txBody>
      </p:sp>
    </p:spTree>
    <p:extLst>
      <p:ext uri="{BB962C8B-B14F-4D97-AF65-F5344CB8AC3E}">
        <p14:creationId xmlns:p14="http://schemas.microsoft.com/office/powerpoint/2010/main" val="3757767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567C2B5-E61A-4D38-9D79-4E0B63EA3EC1}" type="slidenum">
              <a:rPr lang="en-GB"/>
              <a:pPr/>
              <a:t>‹#›</a:t>
            </a:fld>
            <a:endParaRPr lang="en-GB"/>
          </a:p>
        </p:txBody>
      </p:sp>
    </p:spTree>
    <p:extLst>
      <p:ext uri="{BB962C8B-B14F-4D97-AF65-F5344CB8AC3E}">
        <p14:creationId xmlns:p14="http://schemas.microsoft.com/office/powerpoint/2010/main" val="12973356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6C5B1B1-C243-4451-8CBE-6D54076516D5}"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33D5D85-BB05-4F43-8CD6-4676C611A8F2}" type="slidenum">
              <a:rPr lang="en-US"/>
              <a:pPr/>
              <a:t>‹#›</a:t>
            </a:fld>
            <a:endParaRPr lang="en-US"/>
          </a:p>
        </p:txBody>
      </p:sp>
    </p:spTree>
    <p:extLst>
      <p:ext uri="{BB962C8B-B14F-4D97-AF65-F5344CB8AC3E}">
        <p14:creationId xmlns:p14="http://schemas.microsoft.com/office/powerpoint/2010/main" val="30863879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A02107E1-01E5-4372-B812-6B61C68CED77}" type="datetimeFigureOut">
              <a:rPr lang="en-US"/>
              <a:pPr/>
              <a:t>24-Aug-13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D4A50B0-B90A-4C3F-BF80-66846F608295}" type="slidenum">
              <a:rPr lang="en-US"/>
              <a:pPr/>
              <a:t>‹#›</a:t>
            </a:fld>
            <a:endParaRPr lang="en-US"/>
          </a:p>
        </p:txBody>
      </p:sp>
    </p:spTree>
    <p:extLst>
      <p:ext uri="{BB962C8B-B14F-4D97-AF65-F5344CB8AC3E}">
        <p14:creationId xmlns:p14="http://schemas.microsoft.com/office/powerpoint/2010/main" val="32291737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7EF8C42-9DEB-45FA-A993-D1D74F19C62A}"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1152C2D-E00A-4F4B-8BA3-B42CEE387671}" type="slidenum">
              <a:rPr lang="en-US"/>
              <a:pPr/>
              <a:t>‹#›</a:t>
            </a:fld>
            <a:endParaRPr lang="en-US"/>
          </a:p>
        </p:txBody>
      </p:sp>
    </p:spTree>
    <p:extLst>
      <p:ext uri="{BB962C8B-B14F-4D97-AF65-F5344CB8AC3E}">
        <p14:creationId xmlns:p14="http://schemas.microsoft.com/office/powerpoint/2010/main" val="35723847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8793BA3-6353-4BCE-8AC2-982F332EF6B2}" type="datetimeFigureOut">
              <a:rPr lang="en-US"/>
              <a:pPr/>
              <a:t>24-Aug-13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D3BD302-01CB-4F53-8D3F-E84564526554}" type="slidenum">
              <a:rPr lang="en-US"/>
              <a:pPr/>
              <a:t>‹#›</a:t>
            </a:fld>
            <a:endParaRPr lang="en-US"/>
          </a:p>
        </p:txBody>
      </p:sp>
    </p:spTree>
    <p:extLst>
      <p:ext uri="{BB962C8B-B14F-4D97-AF65-F5344CB8AC3E}">
        <p14:creationId xmlns:p14="http://schemas.microsoft.com/office/powerpoint/2010/main" val="2545521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EB51417-687A-4F25-B98E-655F897A72D5}" type="slidenum">
              <a:rPr lang="en-GB"/>
              <a:pPr/>
              <a:t>‹#›</a:t>
            </a:fld>
            <a:endParaRPr lang="en-GB"/>
          </a:p>
        </p:txBody>
      </p:sp>
    </p:spTree>
    <p:extLst>
      <p:ext uri="{BB962C8B-B14F-4D97-AF65-F5344CB8AC3E}">
        <p14:creationId xmlns:p14="http://schemas.microsoft.com/office/powerpoint/2010/main" val="261999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5A4299B-217D-45A6-9F85-742A789D8BA2}" type="slidenum">
              <a:rPr lang="en-GB"/>
              <a:pPr/>
              <a:t>‹#›</a:t>
            </a:fld>
            <a:endParaRPr lang="en-GB"/>
          </a:p>
        </p:txBody>
      </p:sp>
    </p:spTree>
    <p:extLst>
      <p:ext uri="{BB962C8B-B14F-4D97-AF65-F5344CB8AC3E}">
        <p14:creationId xmlns:p14="http://schemas.microsoft.com/office/powerpoint/2010/main" val="272169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7E85F86-6C14-425D-A439-3972387BCFDF}" type="slidenum">
              <a:rPr lang="en-GB"/>
              <a:pPr/>
              <a:t>‹#›</a:t>
            </a:fld>
            <a:endParaRPr lang="en-GB"/>
          </a:p>
        </p:txBody>
      </p:sp>
    </p:spTree>
    <p:extLst>
      <p:ext uri="{BB962C8B-B14F-4D97-AF65-F5344CB8AC3E}">
        <p14:creationId xmlns:p14="http://schemas.microsoft.com/office/powerpoint/2010/main" val="51484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B0429EA-F8B6-489A-AE71-1014C32220D6}" type="slidenum">
              <a:rPr lang="en-GB"/>
              <a:pPr/>
              <a:t>‹#›</a:t>
            </a:fld>
            <a:endParaRPr lang="en-GB"/>
          </a:p>
        </p:txBody>
      </p:sp>
    </p:spTree>
    <p:extLst>
      <p:ext uri="{BB962C8B-B14F-4D97-AF65-F5344CB8AC3E}">
        <p14:creationId xmlns:p14="http://schemas.microsoft.com/office/powerpoint/2010/main" val="610186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76DB1EA-81A8-4E85-A4D8-A5EE7E562258}" type="slidenum">
              <a:rPr lang="en-GB"/>
              <a:pPr/>
              <a:t>‹#›</a:t>
            </a:fld>
            <a:endParaRPr lang="en-GB"/>
          </a:p>
        </p:txBody>
      </p:sp>
    </p:spTree>
    <p:extLst>
      <p:ext uri="{BB962C8B-B14F-4D97-AF65-F5344CB8AC3E}">
        <p14:creationId xmlns:p14="http://schemas.microsoft.com/office/powerpoint/2010/main" val="100661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A4C72D7-A7FE-4BF1-A449-1B89068BD5F4}" type="slidenum">
              <a:rPr lang="en-GB"/>
              <a:pPr/>
              <a:t>‹#›</a:t>
            </a:fld>
            <a:endParaRPr lang="en-GB"/>
          </a:p>
        </p:txBody>
      </p:sp>
    </p:spTree>
    <p:extLst>
      <p:ext uri="{BB962C8B-B14F-4D97-AF65-F5344CB8AC3E}">
        <p14:creationId xmlns:p14="http://schemas.microsoft.com/office/powerpoint/2010/main" val="176613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0"/>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fld id="{B2116564-D299-4A6B-8551-7951CDFEFA28}" type="slidenum">
              <a:rPr lang="en-GB"/>
              <a:pPr/>
              <a:t>‹#›</a:t>
            </a:fld>
            <a:endParaRPr lang="en-GB"/>
          </a:p>
        </p:txBody>
      </p:sp>
      <p:pic>
        <p:nvPicPr>
          <p:cNvPr id="1031" name="Picture 6" descr="CPWG logo.bmp"/>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85838" y="222250"/>
            <a:ext cx="1571625" cy="974725"/>
          </a:xfrm>
          <a:prstGeom prst="rect">
            <a:avLst/>
          </a:prstGeom>
          <a:solidFill>
            <a:srgbClr val="F3FFFF"/>
          </a:solidFill>
          <a:ln>
            <a:noFill/>
          </a:ln>
          <a:extLst>
            <a:ext uri="{91240B29-F687-4F45-9708-019B960494DF}">
              <a14:hiddenLine xmlns:a14="http://schemas.microsoft.com/office/drawing/2010/main" w="9525">
                <a:solidFill>
                  <a:srgbClr val="000000"/>
                </a:solidFill>
                <a:miter lim="800000"/>
                <a:headEnd/>
                <a:tailEnd/>
              </a14:hiddenLine>
            </a:ext>
          </a:extLst>
        </p:spPr>
      </p:pic>
      <p:cxnSp>
        <p:nvCxnSpPr>
          <p:cNvPr id="8" name="Straight Connector 7"/>
          <p:cNvCxnSpPr>
            <a:cxnSpLocks noChangeShapeType="1"/>
          </p:cNvCxnSpPr>
          <p:nvPr userDrawn="1"/>
        </p:nvCxnSpPr>
        <p:spPr bwMode="auto">
          <a:xfrm>
            <a:off x="2590800" y="1066800"/>
            <a:ext cx="6553200" cy="1588"/>
          </a:xfrm>
          <a:prstGeom prst="line">
            <a:avLst/>
          </a:prstGeom>
          <a:noFill/>
          <a:ln w="63500">
            <a:solidFill>
              <a:srgbClr val="007D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 name="Straight Connector 8"/>
          <p:cNvCxnSpPr>
            <a:cxnSpLocks noChangeShapeType="1"/>
          </p:cNvCxnSpPr>
          <p:nvPr userDrawn="1"/>
        </p:nvCxnSpPr>
        <p:spPr bwMode="auto">
          <a:xfrm rot="10800000" flipV="1">
            <a:off x="0" y="1066800"/>
            <a:ext cx="985838" cy="1588"/>
          </a:xfrm>
          <a:prstGeom prst="line">
            <a:avLst/>
          </a:prstGeom>
          <a:noFill/>
          <a:ln w="63500">
            <a:solidFill>
              <a:srgbClr val="007D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8FCFF"/>
        </a:solidFill>
        <a:effectLst/>
      </p:bgPr>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cs typeface="Arial" pitchFamily="34" charset="0"/>
              </a:defRPr>
            </a:lvl1pPr>
          </a:lstStyle>
          <a:p>
            <a:fld id="{1842CF95-D61C-43D8-982A-B43F0909C7DD}" type="datetimeFigureOut">
              <a:rPr lang="en-US"/>
              <a:pPr/>
              <a:t>24-Aug-13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fld id="{282B8DDE-28D4-4834-8275-DE817C42A13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8FCFF"/>
        </a:solidFill>
        <a:effectLst/>
      </p:bgPr>
    </p:bg>
    <p:spTree>
      <p:nvGrpSpPr>
        <p:cNvPr id="1" name=""/>
        <p:cNvGrpSpPr/>
        <p:nvPr/>
      </p:nvGrpSpPr>
      <p:grpSpPr>
        <a:xfrm>
          <a:off x="0" y="0"/>
          <a:ext cx="0" cy="0"/>
          <a:chOff x="0" y="0"/>
          <a:chExt cx="0" cy="0"/>
        </a:xfrm>
      </p:grpSpPr>
      <p:sp>
        <p:nvSpPr>
          <p:cNvPr id="2560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60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cs typeface="Arial" pitchFamily="34" charset="0"/>
              </a:defRPr>
            </a:lvl1pPr>
          </a:lstStyle>
          <a:p>
            <a:fld id="{B6EB9847-50BC-4B35-AE65-ACC4EA86AA22}" type="datetimeFigureOut">
              <a:rPr lang="en-US"/>
              <a:pPr/>
              <a:t>24-Aug-13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fld id="{AAB3C5BC-A4A6-47F5-BF5F-22423EF54C6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382000" cy="2136775"/>
          </a:xfrm>
        </p:spPr>
        <p:txBody>
          <a:bodyPr>
            <a:noAutofit/>
          </a:bodyPr>
          <a:lstStyle/>
          <a:p>
            <a:r>
              <a:rPr lang="fr-SN" sz="3600" b="1" dirty="0" smtClean="0">
                <a:solidFill>
                  <a:srgbClr val="2A358C"/>
                </a:solidFill>
                <a:cs typeface="Engravers MT"/>
              </a:rPr>
              <a:t>Evaluation</a:t>
            </a:r>
            <a:r>
              <a:rPr lang="fr-SN" sz="3600" b="1" dirty="0" smtClean="0">
                <a:solidFill>
                  <a:srgbClr val="2A358C"/>
                </a:solidFill>
                <a:cs typeface="Engravers MT"/>
              </a:rPr>
              <a:t> </a:t>
            </a:r>
            <a:r>
              <a:rPr lang="fr-SN" sz="3600" b="1" dirty="0">
                <a:solidFill>
                  <a:srgbClr val="2A358C"/>
                </a:solidFill>
                <a:cs typeface="Engravers MT"/>
              </a:rPr>
              <a:t>rapide de la situation en </a:t>
            </a:r>
            <a:r>
              <a:rPr lang="fr-SN" sz="3600" b="1" dirty="0" smtClean="0">
                <a:solidFill>
                  <a:srgbClr val="2A358C"/>
                </a:solidFill>
                <a:cs typeface="Engravers MT"/>
              </a:rPr>
              <a:t>matière </a:t>
            </a:r>
            <a:r>
              <a:rPr lang="fr-SN" sz="3600" b="1" dirty="0">
                <a:solidFill>
                  <a:srgbClr val="2A358C"/>
                </a:solidFill>
                <a:cs typeface="Engravers MT"/>
              </a:rPr>
              <a:t>de protection de </a:t>
            </a:r>
            <a:r>
              <a:rPr lang="fr-SN" sz="3600" b="1" dirty="0" smtClean="0">
                <a:solidFill>
                  <a:srgbClr val="2A358C"/>
                </a:solidFill>
                <a:cs typeface="Engravers MT"/>
              </a:rPr>
              <a:t>l’enfance (ER-PE</a:t>
            </a:r>
            <a:r>
              <a:rPr lang="fr-SN" sz="3600" b="1" dirty="0">
                <a:solidFill>
                  <a:srgbClr val="2A358C"/>
                </a:solidFill>
                <a:cs typeface="Engravers MT"/>
              </a:rPr>
              <a:t>)</a:t>
            </a:r>
            <a:r>
              <a:rPr lang="en-US" sz="3600" b="1" dirty="0" smtClean="0">
                <a:solidFill>
                  <a:srgbClr val="2A358C"/>
                </a:solidFill>
                <a:cs typeface="Engravers MT"/>
              </a:rPr>
              <a:t/>
            </a:r>
            <a:br>
              <a:rPr lang="en-US" sz="3600" b="1" dirty="0" smtClean="0">
                <a:solidFill>
                  <a:srgbClr val="2A358C"/>
                </a:solidFill>
                <a:cs typeface="Engravers MT"/>
              </a:rPr>
            </a:br>
            <a:r>
              <a:rPr lang="en-US" sz="3600" b="1" dirty="0" smtClean="0">
                <a:solidFill>
                  <a:srgbClr val="2A358C"/>
                </a:solidFill>
                <a:cs typeface="Engravers MT"/>
              </a:rPr>
              <a:t/>
            </a:r>
            <a:br>
              <a:rPr lang="en-US" sz="3600" b="1" dirty="0" smtClean="0">
                <a:solidFill>
                  <a:srgbClr val="2A358C"/>
                </a:solidFill>
                <a:cs typeface="Engravers MT"/>
              </a:rPr>
            </a:br>
            <a:r>
              <a:rPr lang="en-US" sz="3600" b="1" dirty="0" smtClean="0">
                <a:solidFill>
                  <a:srgbClr val="2A358C"/>
                </a:solidFill>
                <a:cs typeface="Engravers MT"/>
              </a:rPr>
              <a:t>Mali – </a:t>
            </a:r>
            <a:r>
              <a:rPr lang="en-US" sz="3600" b="1" dirty="0" err="1" smtClean="0">
                <a:solidFill>
                  <a:srgbClr val="2A358C"/>
                </a:solidFill>
                <a:cs typeface="Engravers MT"/>
              </a:rPr>
              <a:t>Aout</a:t>
            </a:r>
            <a:r>
              <a:rPr lang="en-US" sz="3600" b="1" dirty="0" smtClean="0">
                <a:solidFill>
                  <a:srgbClr val="2A358C"/>
                </a:solidFill>
                <a:cs typeface="Engravers MT"/>
              </a:rPr>
              <a:t> 2013</a:t>
            </a:r>
            <a:endParaRPr lang="en-US" sz="3600" b="1" dirty="0">
              <a:solidFill>
                <a:srgbClr val="2A358C"/>
              </a:solidFill>
            </a:endParaRPr>
          </a:p>
        </p:txBody>
      </p:sp>
      <p:sp>
        <p:nvSpPr>
          <p:cNvPr id="3" name="Subtitle 2"/>
          <p:cNvSpPr>
            <a:spLocks noGrp="1"/>
          </p:cNvSpPr>
          <p:nvPr>
            <p:ph type="subTitle" idx="1"/>
          </p:nvPr>
        </p:nvSpPr>
        <p:spPr>
          <a:xfrm>
            <a:off x="304800" y="4267200"/>
            <a:ext cx="8534400" cy="2133600"/>
          </a:xfrm>
        </p:spPr>
        <p:txBody>
          <a:bodyPr>
            <a:normAutofit fontScale="92500" lnSpcReduction="10000"/>
          </a:bodyPr>
          <a:lstStyle/>
          <a:p>
            <a:endParaRPr lang="en-US" sz="2800" b="1" i="1" dirty="0" smtClean="0">
              <a:solidFill>
                <a:srgbClr val="2A358C"/>
              </a:solidFill>
              <a:cs typeface="Book Antiqua"/>
            </a:endParaRPr>
          </a:p>
          <a:p>
            <a:r>
              <a:rPr lang="fr-FR" sz="2800" b="1" i="1" dirty="0" smtClean="0">
                <a:solidFill>
                  <a:srgbClr val="2A358C"/>
                </a:solidFill>
                <a:cs typeface="Book Antiqua"/>
              </a:rPr>
              <a:t>Groupe </a:t>
            </a:r>
            <a:r>
              <a:rPr lang="fr-FR" sz="2800" b="1" i="1" dirty="0">
                <a:solidFill>
                  <a:srgbClr val="2A358C"/>
                </a:solidFill>
                <a:cs typeface="Book Antiqua"/>
              </a:rPr>
              <a:t>de </a:t>
            </a:r>
            <a:r>
              <a:rPr lang="fr-FR" sz="2800" b="1" i="1" dirty="0" smtClean="0">
                <a:solidFill>
                  <a:srgbClr val="2A358C"/>
                </a:solidFill>
                <a:cs typeface="Book Antiqua"/>
              </a:rPr>
              <a:t>Travail de Protection </a:t>
            </a:r>
            <a:r>
              <a:rPr lang="fr-FR" sz="2800" b="1" i="1" dirty="0">
                <a:solidFill>
                  <a:srgbClr val="2A358C"/>
                </a:solidFill>
                <a:cs typeface="Book Antiqua"/>
              </a:rPr>
              <a:t>de </a:t>
            </a:r>
            <a:r>
              <a:rPr lang="fr-FR" sz="2800" b="1" i="1" dirty="0" smtClean="0">
                <a:solidFill>
                  <a:srgbClr val="2A358C"/>
                </a:solidFill>
                <a:cs typeface="Book Antiqua"/>
              </a:rPr>
              <a:t>l‘Enfant</a:t>
            </a:r>
            <a:r>
              <a:rPr lang="en-US" sz="2800" b="1" i="1" dirty="0" smtClean="0">
                <a:solidFill>
                  <a:srgbClr val="2A358C"/>
                </a:solidFill>
                <a:cs typeface="Book Antiqua"/>
              </a:rPr>
              <a:t> (www.cpwg.net)</a:t>
            </a:r>
          </a:p>
          <a:p>
            <a:endParaRPr lang="en-US" sz="2800" b="1" dirty="0" smtClean="0">
              <a:solidFill>
                <a:srgbClr val="2A358C"/>
              </a:solidFill>
              <a:cs typeface="Engravers MT"/>
            </a:endParaRPr>
          </a:p>
          <a:p>
            <a:r>
              <a:rPr lang="en-US" sz="2800" b="1" dirty="0" smtClean="0">
                <a:solidFill>
                  <a:srgbClr val="2A358C"/>
                </a:solidFill>
                <a:cs typeface="Engravers MT"/>
              </a:rPr>
              <a:t>- Formation des </a:t>
            </a:r>
            <a:r>
              <a:rPr lang="fr-FR" sz="2800" b="1" dirty="0" smtClean="0">
                <a:solidFill>
                  <a:srgbClr val="2A358C"/>
                </a:solidFill>
                <a:cs typeface="Engravers MT"/>
              </a:rPr>
              <a:t>Coordinateurs</a:t>
            </a:r>
            <a:r>
              <a:rPr lang="en-US" sz="2800" b="1" dirty="0" smtClean="0">
                <a:solidFill>
                  <a:srgbClr val="2A358C"/>
                </a:solidFill>
                <a:cs typeface="Engravers MT"/>
              </a:rPr>
              <a:t>–</a:t>
            </a:r>
            <a:r>
              <a:rPr lang="en-US" sz="2800" b="1" dirty="0">
                <a:solidFill>
                  <a:srgbClr val="2A358C"/>
                </a:solidFill>
                <a:cs typeface="Engravers MT"/>
              </a:rPr>
              <a:t/>
            </a:r>
            <a:br>
              <a:rPr lang="en-US" sz="2800" b="1" dirty="0">
                <a:solidFill>
                  <a:srgbClr val="2A358C"/>
                </a:solidFill>
                <a:cs typeface="Engravers MT"/>
              </a:rPr>
            </a:br>
            <a:endParaRPr lang="en-US" sz="2800" b="1" i="1" dirty="0" smtClean="0">
              <a:solidFill>
                <a:srgbClr val="2A358C"/>
              </a:solidFill>
              <a:cs typeface="Book Antiqua"/>
            </a:endParaRPr>
          </a:p>
        </p:txBody>
      </p:sp>
      <p:pic>
        <p:nvPicPr>
          <p:cNvPr id="4" name="Picture 3" descr="CPWG logo.bmp"/>
          <p:cNvPicPr>
            <a:picLocks noChangeAspect="1"/>
          </p:cNvPicPr>
          <p:nvPr/>
        </p:nvPicPr>
        <p:blipFill>
          <a:blip r:embed="rId3" cstate="print"/>
          <a:stretch>
            <a:fillRect/>
          </a:stretch>
        </p:blipFill>
        <p:spPr>
          <a:xfrm>
            <a:off x="3048000" y="301625"/>
            <a:ext cx="2945500" cy="1828800"/>
          </a:xfrm>
          <a:prstGeom prst="rect">
            <a:avLst/>
          </a:prstGeom>
        </p:spPr>
      </p:pic>
      <p:cxnSp>
        <p:nvCxnSpPr>
          <p:cNvPr id="5" name="Straight Connector 4"/>
          <p:cNvCxnSpPr/>
          <p:nvPr/>
        </p:nvCxnSpPr>
        <p:spPr>
          <a:xfrm rot="10800000">
            <a:off x="0" y="106794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6096000" y="106441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7150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90800" y="23337"/>
            <a:ext cx="6553200" cy="954107"/>
          </a:xfrm>
          <a:prstGeom prst="rect">
            <a:avLst/>
          </a:prstGeom>
          <a:noFill/>
        </p:spPr>
        <p:txBody>
          <a:bodyPr wrap="square" rtlCol="0" anchor="ctr">
            <a:spAutoFit/>
          </a:bodyPr>
          <a:lstStyle/>
          <a:p>
            <a:pPr algn="ctr"/>
            <a:r>
              <a:rPr lang="fr-FR" sz="2800" b="1" dirty="0" smtClean="0">
                <a:solidFill>
                  <a:srgbClr val="2A358C"/>
                </a:solidFill>
              </a:rPr>
              <a:t>Impacts </a:t>
            </a:r>
            <a:r>
              <a:rPr lang="fr-FR" sz="2800" b="1" dirty="0">
                <a:solidFill>
                  <a:srgbClr val="2A358C"/>
                </a:solidFill>
              </a:rPr>
              <a:t>des situations d’urgence sur les enfants</a:t>
            </a:r>
            <a:endParaRPr lang="en-US" sz="2800" b="1" dirty="0">
              <a:solidFill>
                <a:srgbClr val="2A358C"/>
              </a:solidFill>
              <a:cs typeface="Engravers MT"/>
            </a:endParaRPr>
          </a:p>
        </p:txBody>
      </p:sp>
      <p:sp>
        <p:nvSpPr>
          <p:cNvPr id="21" name="Content Placeholder 2"/>
          <p:cNvSpPr>
            <a:spLocks noGrp="1"/>
          </p:cNvSpPr>
          <p:nvPr>
            <p:ph idx="1"/>
          </p:nvPr>
        </p:nvSpPr>
        <p:spPr>
          <a:xfrm>
            <a:off x="241300" y="1371600"/>
            <a:ext cx="8686800" cy="5334000"/>
          </a:xfrm>
        </p:spPr>
        <p:txBody>
          <a:bodyPr>
            <a:normAutofit lnSpcReduction="10000"/>
          </a:bodyPr>
          <a:lstStyle/>
          <a:p>
            <a:pPr>
              <a:buFontTx/>
              <a:buNone/>
            </a:pPr>
            <a:r>
              <a:rPr lang="en-US" sz="1800" b="1" dirty="0" smtClean="0"/>
              <a:t>	</a:t>
            </a:r>
            <a:endParaRPr lang="en-US" sz="1600" b="1" u="sng" dirty="0" smtClean="0">
              <a:solidFill>
                <a:srgbClr val="2A358C"/>
              </a:solidFill>
            </a:endParaRPr>
          </a:p>
          <a:p>
            <a:r>
              <a:rPr lang="en-GB" b="1" dirty="0" smtClean="0">
                <a:solidFill>
                  <a:srgbClr val="2A358C"/>
                </a:solidFill>
              </a:rPr>
              <a:t>La PE en situation </a:t>
            </a:r>
            <a:r>
              <a:rPr lang="en-GB" b="1" dirty="0" err="1" smtClean="0">
                <a:solidFill>
                  <a:srgbClr val="2A358C"/>
                </a:solidFill>
              </a:rPr>
              <a:t>d’urgence</a:t>
            </a:r>
            <a:r>
              <a:rPr lang="en-GB" b="1" dirty="0" smtClean="0">
                <a:solidFill>
                  <a:srgbClr val="2A358C"/>
                </a:solidFill>
              </a:rPr>
              <a:t> </a:t>
            </a:r>
            <a:r>
              <a:rPr lang="en-GB" b="1" dirty="0" err="1" smtClean="0">
                <a:solidFill>
                  <a:srgbClr val="2A358C"/>
                </a:solidFill>
              </a:rPr>
              <a:t>est</a:t>
            </a:r>
            <a:r>
              <a:rPr lang="en-GB" b="1" dirty="0" smtClean="0">
                <a:solidFill>
                  <a:srgbClr val="2A358C"/>
                </a:solidFill>
              </a:rPr>
              <a:t>: </a:t>
            </a:r>
            <a:r>
              <a:rPr lang="fr-FR" sz="2800" i="1" dirty="0">
                <a:solidFill>
                  <a:srgbClr val="2A358C"/>
                </a:solidFill>
              </a:rPr>
              <a:t>La prévention et la réponse à l’abus, la négligence, l'exploitation et la violence contre les enfants dans les situations d'urgence</a:t>
            </a:r>
            <a:r>
              <a:rPr lang="en-US" sz="2800" i="1" dirty="0" smtClean="0">
                <a:solidFill>
                  <a:srgbClr val="2A358C"/>
                </a:solidFill>
              </a:rPr>
              <a:t>.</a:t>
            </a:r>
          </a:p>
          <a:p>
            <a:pPr marL="0" indent="0">
              <a:buNone/>
            </a:pPr>
            <a:endParaRPr lang="en-US" sz="2400" i="1" dirty="0">
              <a:solidFill>
                <a:srgbClr val="2A358C"/>
              </a:solidFill>
            </a:endParaRPr>
          </a:p>
          <a:p>
            <a:r>
              <a:rPr lang="fr-FR" b="1" dirty="0">
                <a:solidFill>
                  <a:srgbClr val="2A358C"/>
                </a:solidFill>
              </a:rPr>
              <a:t>Les situations d’urgence peuvent </a:t>
            </a:r>
            <a:r>
              <a:rPr lang="fr-FR" b="1" dirty="0" smtClean="0">
                <a:solidFill>
                  <a:srgbClr val="2A358C"/>
                </a:solidFill>
              </a:rPr>
              <a:t>affecter les </a:t>
            </a:r>
            <a:r>
              <a:rPr lang="fr-FR" b="1" dirty="0">
                <a:solidFill>
                  <a:srgbClr val="2A358C"/>
                </a:solidFill>
              </a:rPr>
              <a:t>enfants de trois manières différentes:</a:t>
            </a:r>
            <a:endParaRPr lang="en-US" b="1" dirty="0">
              <a:solidFill>
                <a:srgbClr val="2A358C"/>
              </a:solidFill>
            </a:endParaRPr>
          </a:p>
          <a:p>
            <a:pPr lvl="1">
              <a:lnSpc>
                <a:spcPct val="150000"/>
              </a:lnSpc>
            </a:pPr>
            <a:r>
              <a:rPr lang="fr-FR" i="1" dirty="0" smtClean="0">
                <a:solidFill>
                  <a:srgbClr val="2A358C"/>
                </a:solidFill>
              </a:rPr>
              <a:t>Présenter </a:t>
            </a:r>
            <a:r>
              <a:rPr lang="fr-FR" i="1" dirty="0">
                <a:solidFill>
                  <a:srgbClr val="2A358C"/>
                </a:solidFill>
              </a:rPr>
              <a:t>de nouveaux risques et menaces;</a:t>
            </a:r>
          </a:p>
          <a:p>
            <a:pPr lvl="1">
              <a:lnSpc>
                <a:spcPct val="150000"/>
              </a:lnSpc>
            </a:pPr>
            <a:r>
              <a:rPr lang="fr-FR" i="1" dirty="0">
                <a:solidFill>
                  <a:srgbClr val="2A358C"/>
                </a:solidFill>
              </a:rPr>
              <a:t>Exacerber les risques et les menaces existants;</a:t>
            </a:r>
          </a:p>
          <a:p>
            <a:pPr lvl="1">
              <a:lnSpc>
                <a:spcPct val="150000"/>
              </a:lnSpc>
            </a:pPr>
            <a:r>
              <a:rPr lang="en-US" i="1" dirty="0" err="1">
                <a:solidFill>
                  <a:srgbClr val="2A358C"/>
                </a:solidFill>
              </a:rPr>
              <a:t>Affaiblir</a:t>
            </a:r>
            <a:r>
              <a:rPr lang="en-US" i="1" dirty="0">
                <a:solidFill>
                  <a:srgbClr val="2A358C"/>
                </a:solidFill>
              </a:rPr>
              <a:t> </a:t>
            </a:r>
            <a:r>
              <a:rPr lang="fr-FR" i="1" dirty="0">
                <a:solidFill>
                  <a:srgbClr val="2A358C"/>
                </a:solidFill>
              </a:rPr>
              <a:t>les mécanismes de protection.</a:t>
            </a:r>
            <a:endParaRPr lang="en-US" i="1" dirty="0">
              <a:solidFill>
                <a:srgbClr val="2A358C"/>
              </a:solidFill>
            </a:endParaRPr>
          </a:p>
          <a:p>
            <a:pPr>
              <a:buFontTx/>
              <a:buChar char="-"/>
            </a:pPr>
            <a:endParaRPr lang="en-US" b="1" dirty="0" smtClean="0">
              <a:solidFill>
                <a:srgbClr val="2A358C"/>
              </a:solidFill>
            </a:endParaRPr>
          </a:p>
        </p:txBody>
      </p:sp>
    </p:spTree>
    <p:extLst>
      <p:ext uri="{BB962C8B-B14F-4D97-AF65-F5344CB8AC3E}">
        <p14:creationId xmlns:p14="http://schemas.microsoft.com/office/powerpoint/2010/main" val="4051179649"/>
      </p:ext>
    </p:extLst>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US" sz="2800" b="1" dirty="0" smtClean="0">
                <a:solidFill>
                  <a:srgbClr val="2A358C"/>
                </a:solidFill>
              </a:rPr>
              <a:t>Introduction à </a:t>
            </a:r>
            <a:r>
              <a:rPr lang="en-US" sz="2800" b="1" dirty="0" err="1" smtClean="0">
                <a:solidFill>
                  <a:srgbClr val="2A358C"/>
                </a:solidFill>
              </a:rPr>
              <a:t>l’ER</a:t>
            </a:r>
            <a:r>
              <a:rPr lang="en-US" sz="2800" b="1" dirty="0" smtClean="0">
                <a:solidFill>
                  <a:srgbClr val="2A358C"/>
                </a:solidFill>
              </a:rPr>
              <a:t>-PE</a:t>
            </a:r>
            <a:endParaRPr lang="en-US" sz="2800" b="1" dirty="0">
              <a:solidFill>
                <a:srgbClr val="2A358C"/>
              </a:solidFill>
            </a:endParaRPr>
          </a:p>
        </p:txBody>
      </p:sp>
      <p:sp>
        <p:nvSpPr>
          <p:cNvPr id="17" name="Content Placeholder 2"/>
          <p:cNvSpPr>
            <a:spLocks noGrp="1"/>
          </p:cNvSpPr>
          <p:nvPr>
            <p:ph idx="1"/>
          </p:nvPr>
        </p:nvSpPr>
        <p:spPr>
          <a:xfrm>
            <a:off x="395536" y="1412776"/>
            <a:ext cx="8568431" cy="5040560"/>
          </a:xfrm>
        </p:spPr>
        <p:txBody>
          <a:bodyPr>
            <a:noAutofit/>
          </a:bodyPr>
          <a:lstStyle/>
          <a:p>
            <a:r>
              <a:rPr lang="fr-FR" b="1" dirty="0" smtClean="0">
                <a:solidFill>
                  <a:srgbClr val="2A358C"/>
                </a:solidFill>
              </a:rPr>
              <a:t>L’ER-PE </a:t>
            </a:r>
            <a:r>
              <a:rPr lang="fr-FR" b="1" dirty="0" smtClean="0">
                <a:solidFill>
                  <a:srgbClr val="2A358C"/>
                </a:solidFill>
              </a:rPr>
              <a:t>nous donne une idée générale de la protection des enfants en situation d’urgence. </a:t>
            </a:r>
          </a:p>
          <a:p>
            <a:r>
              <a:rPr lang="fr-FR" b="1" dirty="0" smtClean="0">
                <a:solidFill>
                  <a:srgbClr val="2A358C"/>
                </a:solidFill>
              </a:rPr>
              <a:t>Quelques principes de </a:t>
            </a:r>
            <a:r>
              <a:rPr lang="fr-FR" b="1" dirty="0" smtClean="0">
                <a:solidFill>
                  <a:srgbClr val="2A358C"/>
                </a:solidFill>
              </a:rPr>
              <a:t>l’ER-PE</a:t>
            </a:r>
            <a:r>
              <a:rPr lang="fr-FR" b="1" dirty="0" smtClean="0">
                <a:solidFill>
                  <a:srgbClr val="2A358C"/>
                </a:solidFill>
              </a:rPr>
              <a:t>:</a:t>
            </a:r>
          </a:p>
          <a:p>
            <a:pPr lvl="1">
              <a:spcBef>
                <a:spcPts val="1200"/>
              </a:spcBef>
            </a:pPr>
            <a:r>
              <a:rPr lang="en-GB" dirty="0" err="1">
                <a:solidFill>
                  <a:schemeClr val="tx2"/>
                </a:solidFill>
              </a:rPr>
              <a:t>L’intérêt</a:t>
            </a:r>
            <a:r>
              <a:rPr lang="en-GB" dirty="0">
                <a:solidFill>
                  <a:schemeClr val="tx2"/>
                </a:solidFill>
              </a:rPr>
              <a:t> </a:t>
            </a:r>
            <a:r>
              <a:rPr lang="en-GB" dirty="0" err="1">
                <a:solidFill>
                  <a:schemeClr val="tx2"/>
                </a:solidFill>
              </a:rPr>
              <a:t>supérieur</a:t>
            </a:r>
            <a:r>
              <a:rPr lang="en-GB" dirty="0">
                <a:solidFill>
                  <a:schemeClr val="tx2"/>
                </a:solidFill>
              </a:rPr>
              <a:t> des </a:t>
            </a:r>
            <a:r>
              <a:rPr lang="en-GB" dirty="0" err="1">
                <a:solidFill>
                  <a:schemeClr val="tx2"/>
                </a:solidFill>
              </a:rPr>
              <a:t>enfants</a:t>
            </a:r>
            <a:r>
              <a:rPr lang="en-GB" dirty="0">
                <a:solidFill>
                  <a:schemeClr val="tx2"/>
                </a:solidFill>
              </a:rPr>
              <a:t>;</a:t>
            </a:r>
          </a:p>
          <a:p>
            <a:pPr lvl="1">
              <a:spcBef>
                <a:spcPts val="1200"/>
              </a:spcBef>
            </a:pPr>
            <a:r>
              <a:rPr lang="en-GB" dirty="0">
                <a:solidFill>
                  <a:schemeClr val="tx2"/>
                </a:solidFill>
              </a:rPr>
              <a:t>Le </a:t>
            </a:r>
            <a:r>
              <a:rPr lang="en-GB" dirty="0" err="1">
                <a:solidFill>
                  <a:schemeClr val="tx2"/>
                </a:solidFill>
              </a:rPr>
              <a:t>principe</a:t>
            </a:r>
            <a:r>
              <a:rPr lang="en-GB" dirty="0">
                <a:solidFill>
                  <a:schemeClr val="tx2"/>
                </a:solidFill>
              </a:rPr>
              <a:t> de “Ne pas </a:t>
            </a:r>
            <a:r>
              <a:rPr lang="en-GB" dirty="0" err="1">
                <a:solidFill>
                  <a:schemeClr val="tx2"/>
                </a:solidFill>
              </a:rPr>
              <a:t>nuire</a:t>
            </a:r>
            <a:r>
              <a:rPr lang="en-GB" dirty="0">
                <a:solidFill>
                  <a:schemeClr val="tx2"/>
                </a:solidFill>
              </a:rPr>
              <a:t>”;</a:t>
            </a:r>
          </a:p>
          <a:p>
            <a:pPr lvl="1">
              <a:spcBef>
                <a:spcPts val="1200"/>
              </a:spcBef>
            </a:pPr>
            <a:r>
              <a:rPr lang="fr-FR" dirty="0" smtClean="0">
                <a:solidFill>
                  <a:schemeClr val="tx2"/>
                </a:solidFill>
              </a:rPr>
              <a:t>La confidentialité des informations;</a:t>
            </a:r>
            <a:endParaRPr lang="fr-FR" dirty="0">
              <a:solidFill>
                <a:schemeClr val="tx2"/>
              </a:solidFill>
            </a:endParaRPr>
          </a:p>
          <a:p>
            <a:pPr defTabSz="228600">
              <a:spcBef>
                <a:spcPts val="1800"/>
              </a:spcBef>
              <a:tabLst>
                <a:tab pos="6642100" algn="l"/>
                <a:tab pos="7175500" algn="l"/>
              </a:tabLst>
            </a:pPr>
            <a:r>
              <a:rPr lang="fr-FR" b="1" dirty="0">
                <a:solidFill>
                  <a:srgbClr val="2A358C"/>
                </a:solidFill>
              </a:rPr>
              <a:t>« Ce qu’on doit savoir » est la base de l’analyse rapide de situation de protection des enfants en situation d’urgence.</a:t>
            </a:r>
          </a:p>
        </p:txBody>
      </p:sp>
    </p:spTree>
    <p:extLst>
      <p:ext uri="{BB962C8B-B14F-4D97-AF65-F5344CB8AC3E}">
        <p14:creationId xmlns:p14="http://schemas.microsoft.com/office/powerpoint/2010/main" val="90773800"/>
      </p:ext>
    </p:extLst>
  </p:cSld>
  <p:clrMapOvr>
    <a:masterClrMapping/>
  </p:clrMapOvr>
  <p:transition>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cstate="print">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FR" sz="2800" b="1" dirty="0" smtClean="0">
                <a:solidFill>
                  <a:srgbClr val="2A358C"/>
                </a:solidFill>
                <a:latin typeface="+mj-lt"/>
                <a:cs typeface="Engravers MT"/>
              </a:rPr>
              <a:t>Introduction à la boîte à outils</a:t>
            </a:r>
            <a:endParaRPr lang="fr-FR" sz="2800" b="1" dirty="0">
              <a:solidFill>
                <a:srgbClr val="2A358C"/>
              </a:solidFill>
              <a:latin typeface="+mj-lt"/>
              <a:cs typeface="Engravers MT"/>
            </a:endParaRPr>
          </a:p>
        </p:txBody>
      </p:sp>
      <p:sp>
        <p:nvSpPr>
          <p:cNvPr id="2" name="Rounded Rectangle 1"/>
          <p:cNvSpPr/>
          <p:nvPr/>
        </p:nvSpPr>
        <p:spPr>
          <a:xfrm>
            <a:off x="441499" y="1447800"/>
            <a:ext cx="8117533"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216000" rtlCol="0" anchor="ctr"/>
          <a:lstStyle/>
          <a:p>
            <a:pPr algn="ctr"/>
            <a:r>
              <a:rPr lang="fr-FR" sz="3600" b="1" dirty="0"/>
              <a:t>Composants de </a:t>
            </a:r>
            <a:r>
              <a:rPr lang="fr-FR" sz="3600" b="1" dirty="0" smtClean="0"/>
              <a:t>l’Outils </a:t>
            </a:r>
            <a:r>
              <a:rPr lang="fr-FR" sz="3600" b="1" dirty="0"/>
              <a:t>de </a:t>
            </a:r>
            <a:r>
              <a:rPr lang="fr-FR" sz="3600" b="1" dirty="0" smtClean="0"/>
              <a:t>l’ER-EP</a:t>
            </a:r>
            <a:endParaRPr lang="en-US" b="1" dirty="0"/>
          </a:p>
        </p:txBody>
      </p:sp>
      <p:sp>
        <p:nvSpPr>
          <p:cNvPr id="23" name="Down Arrow 22"/>
          <p:cNvSpPr/>
          <p:nvPr/>
        </p:nvSpPr>
        <p:spPr>
          <a:xfrm>
            <a:off x="13716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ounded Rectangle 23"/>
          <p:cNvSpPr/>
          <p:nvPr/>
        </p:nvSpPr>
        <p:spPr>
          <a:xfrm>
            <a:off x="304800" y="3048000"/>
            <a:ext cx="2823866"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144000" rtlCol="0" anchor="ctr"/>
          <a:lstStyle/>
          <a:p>
            <a:pPr algn="ctr"/>
            <a:r>
              <a:rPr lang="en-GB" sz="2400" b="1" dirty="0" smtClean="0"/>
              <a:t>Guide </a:t>
            </a:r>
            <a:r>
              <a:rPr lang="en-GB" sz="2400" b="1" dirty="0" err="1" smtClean="0"/>
              <a:t>Aberge</a:t>
            </a:r>
            <a:endParaRPr lang="en-US" sz="2400" b="1" dirty="0"/>
          </a:p>
        </p:txBody>
      </p:sp>
      <p:sp>
        <p:nvSpPr>
          <p:cNvPr id="25" name="Down Arrow 24"/>
          <p:cNvSpPr/>
          <p:nvPr/>
        </p:nvSpPr>
        <p:spPr>
          <a:xfrm>
            <a:off x="3810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ounded Rectangle 25"/>
          <p:cNvSpPr/>
          <p:nvPr/>
        </p:nvSpPr>
        <p:spPr>
          <a:xfrm>
            <a:off x="2286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smtClean="0"/>
              <a:t>Coordination et </a:t>
            </a:r>
            <a:r>
              <a:rPr lang="en-GB" b="1" dirty="0" err="1" smtClean="0"/>
              <a:t>planification</a:t>
            </a:r>
            <a:endParaRPr lang="en-US" b="1" dirty="0"/>
          </a:p>
        </p:txBody>
      </p:sp>
      <p:sp>
        <p:nvSpPr>
          <p:cNvPr id="27" name="Down Arrow 26"/>
          <p:cNvSpPr/>
          <p:nvPr/>
        </p:nvSpPr>
        <p:spPr>
          <a:xfrm>
            <a:off x="9906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smtClean="0"/>
              <a:t>Echantillonnage</a:t>
            </a:r>
            <a:endParaRPr lang="en-US" b="1" dirty="0"/>
          </a:p>
        </p:txBody>
      </p:sp>
      <p:sp>
        <p:nvSpPr>
          <p:cNvPr id="29" name="Down Arrow 28"/>
          <p:cNvSpPr/>
          <p:nvPr/>
        </p:nvSpPr>
        <p:spPr>
          <a:xfrm>
            <a:off x="1595734"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ounded Rectangle 29"/>
          <p:cNvSpPr/>
          <p:nvPr/>
        </p:nvSpPr>
        <p:spPr>
          <a:xfrm>
            <a:off x="1443334" y="4267200"/>
            <a:ext cx="528934" cy="22860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smtClean="0"/>
              <a:t>L’équipe de collecte de données</a:t>
            </a:r>
            <a:endParaRPr lang="fr-FR" b="1"/>
          </a:p>
        </p:txBody>
      </p:sp>
      <p:sp>
        <p:nvSpPr>
          <p:cNvPr id="31" name="Down Arrow 30"/>
          <p:cNvSpPr/>
          <p:nvPr/>
        </p:nvSpPr>
        <p:spPr>
          <a:xfrm>
            <a:off x="22098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20574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t>Analyse et interprétation</a:t>
            </a:r>
            <a:endParaRPr lang="en-US" b="1" dirty="0"/>
          </a:p>
        </p:txBody>
      </p:sp>
      <p:sp>
        <p:nvSpPr>
          <p:cNvPr id="33" name="Rounded Rectangle 32"/>
          <p:cNvSpPr/>
          <p:nvPr/>
        </p:nvSpPr>
        <p:spPr>
          <a:xfrm>
            <a:off x="3327400" y="3048000"/>
            <a:ext cx="2971800"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72000" rtlCol="0" anchor="ctr"/>
          <a:lstStyle/>
          <a:p>
            <a:pPr algn="ctr"/>
            <a:r>
              <a:rPr lang="en-GB" sz="2400" b="1" dirty="0" smtClean="0"/>
              <a:t>Les </a:t>
            </a:r>
            <a:r>
              <a:rPr lang="en-GB" sz="2400" b="1" dirty="0" err="1" smtClean="0"/>
              <a:t>Outils</a:t>
            </a:r>
            <a:r>
              <a:rPr lang="en-GB" sz="2400" b="1" dirty="0" smtClean="0"/>
              <a:t> </a:t>
            </a:r>
            <a:r>
              <a:rPr lang="en-GB" sz="2400" b="1" dirty="0" err="1" smtClean="0"/>
              <a:t>Modèles</a:t>
            </a:r>
            <a:endParaRPr lang="en-US" sz="2400" b="1" dirty="0"/>
          </a:p>
        </p:txBody>
      </p:sp>
      <p:sp>
        <p:nvSpPr>
          <p:cNvPr id="34" name="Down Arrow 33"/>
          <p:cNvSpPr/>
          <p:nvPr/>
        </p:nvSpPr>
        <p:spPr>
          <a:xfrm>
            <a:off x="35052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ounded Rectangle 34"/>
          <p:cNvSpPr/>
          <p:nvPr/>
        </p:nvSpPr>
        <p:spPr>
          <a:xfrm>
            <a:off x="33528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solidFill>
                  <a:srgbClr val="FFFFFF"/>
                </a:solidFill>
              </a:rPr>
              <a:t>Revue </a:t>
            </a:r>
            <a:r>
              <a:rPr lang="fr-FR" b="1" dirty="0" smtClean="0">
                <a:solidFill>
                  <a:srgbClr val="FFFFFF"/>
                </a:solidFill>
              </a:rPr>
              <a:t>documentaire</a:t>
            </a:r>
            <a:endParaRPr lang="en-US" b="1" dirty="0"/>
          </a:p>
        </p:txBody>
      </p:sp>
      <p:sp>
        <p:nvSpPr>
          <p:cNvPr id="36" name="Down Arrow 35"/>
          <p:cNvSpPr/>
          <p:nvPr/>
        </p:nvSpPr>
        <p:spPr>
          <a:xfrm>
            <a:off x="41192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ounded Rectangle 36"/>
          <p:cNvSpPr/>
          <p:nvPr/>
        </p:nvSpPr>
        <p:spPr>
          <a:xfrm>
            <a:off x="39668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a:t>Observation </a:t>
            </a:r>
            <a:r>
              <a:rPr lang="en-GB" b="1" dirty="0" err="1" smtClean="0"/>
              <a:t>directe</a:t>
            </a:r>
            <a:endParaRPr lang="en-US" b="1" dirty="0"/>
          </a:p>
        </p:txBody>
      </p:sp>
      <p:sp>
        <p:nvSpPr>
          <p:cNvPr id="38" name="Down Arrow 37"/>
          <p:cNvSpPr/>
          <p:nvPr/>
        </p:nvSpPr>
        <p:spPr>
          <a:xfrm>
            <a:off x="47244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ounded Rectangle 38"/>
          <p:cNvSpPr/>
          <p:nvPr/>
        </p:nvSpPr>
        <p:spPr>
          <a:xfrm>
            <a:off x="4572000" y="4267200"/>
            <a:ext cx="528934" cy="20574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smtClean="0"/>
              <a:t>Entretien avec  les informateurs clés </a:t>
            </a:r>
            <a:endParaRPr lang="fr-FR" b="1"/>
          </a:p>
        </p:txBody>
      </p:sp>
      <p:sp>
        <p:nvSpPr>
          <p:cNvPr id="40" name="Down Arrow 39"/>
          <p:cNvSpPr/>
          <p:nvPr/>
        </p:nvSpPr>
        <p:spPr>
          <a:xfrm>
            <a:off x="53384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ounded Rectangle 40"/>
          <p:cNvSpPr/>
          <p:nvPr/>
        </p:nvSpPr>
        <p:spPr>
          <a:xfrm>
            <a:off x="51860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smtClean="0"/>
              <a:t>Rapport de site</a:t>
            </a:r>
            <a:endParaRPr lang="en-US" b="1" dirty="0"/>
          </a:p>
        </p:txBody>
      </p:sp>
      <p:sp>
        <p:nvSpPr>
          <p:cNvPr id="42" name="Rounded Rectangle 41"/>
          <p:cNvSpPr/>
          <p:nvPr/>
        </p:nvSpPr>
        <p:spPr>
          <a:xfrm>
            <a:off x="6477000" y="3048000"/>
            <a:ext cx="2514600"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36000" tIns="108000" rIns="36000" rtlCol="0" anchor="ctr"/>
          <a:lstStyle/>
          <a:p>
            <a:pPr algn="ctr"/>
            <a:r>
              <a:rPr lang="en-GB" sz="2200" b="1" dirty="0" err="1" smtClean="0"/>
              <a:t>L’Outil</a:t>
            </a:r>
            <a:r>
              <a:rPr lang="en-GB" sz="2200" b="1" smtClean="0"/>
              <a:t> de </a:t>
            </a:r>
            <a:r>
              <a:rPr lang="en-GB" sz="2200" b="1" dirty="0" err="1" smtClean="0"/>
              <a:t>Gestion</a:t>
            </a:r>
            <a:r>
              <a:rPr lang="en-GB" sz="2200" b="1" dirty="0" smtClean="0"/>
              <a:t> de </a:t>
            </a:r>
            <a:r>
              <a:rPr lang="en-GB" sz="2200" b="1" dirty="0" err="1" smtClean="0"/>
              <a:t>Données</a:t>
            </a:r>
            <a:endParaRPr lang="en-US" sz="2200" b="1" dirty="0"/>
          </a:p>
        </p:txBody>
      </p:sp>
      <p:sp>
        <p:nvSpPr>
          <p:cNvPr id="45" name="Down Arrow 44"/>
          <p:cNvSpPr/>
          <p:nvPr/>
        </p:nvSpPr>
        <p:spPr>
          <a:xfrm>
            <a:off x="69386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Rounded Rectangle 45"/>
          <p:cNvSpPr/>
          <p:nvPr/>
        </p:nvSpPr>
        <p:spPr>
          <a:xfrm>
            <a:off x="67862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solidFill>
                  <a:schemeClr val="bg1"/>
                </a:solidFill>
              </a:rPr>
              <a:t>Saisie </a:t>
            </a:r>
            <a:r>
              <a:rPr lang="fr-FR" b="1" dirty="0" smtClean="0">
                <a:solidFill>
                  <a:schemeClr val="bg1"/>
                </a:solidFill>
              </a:rPr>
              <a:t>des </a:t>
            </a:r>
            <a:r>
              <a:rPr lang="fr-FR" b="1" dirty="0">
                <a:solidFill>
                  <a:schemeClr val="bg1"/>
                </a:solidFill>
              </a:rPr>
              <a:t>données</a:t>
            </a:r>
            <a:endParaRPr lang="en-US" b="1" dirty="0">
              <a:solidFill>
                <a:schemeClr val="bg1"/>
              </a:solidFill>
            </a:endParaRPr>
          </a:p>
        </p:txBody>
      </p:sp>
      <p:sp>
        <p:nvSpPr>
          <p:cNvPr id="47" name="Down Arrow 46"/>
          <p:cNvSpPr/>
          <p:nvPr/>
        </p:nvSpPr>
        <p:spPr>
          <a:xfrm>
            <a:off x="75438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ounded Rectangle 47"/>
          <p:cNvSpPr/>
          <p:nvPr/>
        </p:nvSpPr>
        <p:spPr>
          <a:xfrm>
            <a:off x="73914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smtClean="0"/>
              <a:t>Analyse des données</a:t>
            </a:r>
            <a:endParaRPr lang="fr-FR" b="1"/>
          </a:p>
        </p:txBody>
      </p:sp>
      <p:sp>
        <p:nvSpPr>
          <p:cNvPr id="49" name="Down Arrow 48"/>
          <p:cNvSpPr/>
          <p:nvPr/>
        </p:nvSpPr>
        <p:spPr>
          <a:xfrm>
            <a:off x="81578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ounded Rectangle 49"/>
          <p:cNvSpPr/>
          <p:nvPr/>
        </p:nvSpPr>
        <p:spPr>
          <a:xfrm>
            <a:off x="80054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smtClean="0"/>
              <a:t>Diagramme d’analyse</a:t>
            </a:r>
            <a:endParaRPr lang="fr-FR" b="1"/>
          </a:p>
        </p:txBody>
      </p:sp>
      <p:sp>
        <p:nvSpPr>
          <p:cNvPr id="51" name="Down Arrow 50"/>
          <p:cNvSpPr/>
          <p:nvPr/>
        </p:nvSpPr>
        <p:spPr>
          <a:xfrm>
            <a:off x="44196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Down Arrow 51"/>
          <p:cNvSpPr/>
          <p:nvPr/>
        </p:nvSpPr>
        <p:spPr>
          <a:xfrm>
            <a:off x="73914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Down Arrow 52"/>
          <p:cNvSpPr/>
          <p:nvPr/>
        </p:nvSpPr>
        <p:spPr>
          <a:xfrm>
            <a:off x="28238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ounded Rectangle 53"/>
          <p:cNvSpPr/>
          <p:nvPr/>
        </p:nvSpPr>
        <p:spPr>
          <a:xfrm>
            <a:off x="26714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smtClean="0"/>
              <a:t>Rapportage</a:t>
            </a:r>
            <a:endParaRPr lang="fr-FR" b="1"/>
          </a:p>
        </p:txBody>
      </p:sp>
      <p:sp>
        <p:nvSpPr>
          <p:cNvPr id="43" name="Down Arrow 42"/>
          <p:cNvSpPr/>
          <p:nvPr/>
        </p:nvSpPr>
        <p:spPr>
          <a:xfrm>
            <a:off x="59480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Rounded Rectangle 43"/>
          <p:cNvSpPr/>
          <p:nvPr/>
        </p:nvSpPr>
        <p:spPr>
          <a:xfrm>
            <a:off x="5795666" y="4267200"/>
            <a:ext cx="528934" cy="20574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smtClean="0"/>
              <a:t>Formulaire d’action urgente</a:t>
            </a:r>
            <a:endParaRPr lang="fr-FR" b="1" dirty="0"/>
          </a:p>
        </p:txBody>
      </p:sp>
    </p:spTree>
    <p:extLst>
      <p:ext uri="{BB962C8B-B14F-4D97-AF65-F5344CB8AC3E}">
        <p14:creationId xmlns:p14="http://schemas.microsoft.com/office/powerpoint/2010/main" val="146288223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up)">
                                      <p:cBhvr>
                                        <p:cTn id="7" dur="500"/>
                                        <p:tgtEl>
                                          <p:spTgt spid="2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wipe(up)">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up)">
                                      <p:cBhvr>
                                        <p:cTn id="15" dur="500"/>
                                        <p:tgtEl>
                                          <p:spTgt spid="51"/>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wipe(up)">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52"/>
                                        </p:tgtEl>
                                        <p:attrNameLst>
                                          <p:attrName>style.visibility</p:attrName>
                                        </p:attrNameLst>
                                      </p:cBhvr>
                                      <p:to>
                                        <p:strVal val="visible"/>
                                      </p:to>
                                    </p:set>
                                    <p:animEffect transition="in" filter="wipe(up)">
                                      <p:cBhvr>
                                        <p:cTn id="23" dur="500"/>
                                        <p:tgtEl>
                                          <p:spTgt spid="52"/>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wipe(up)">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up)">
                                      <p:cBhvr>
                                        <p:cTn id="31" dur="500"/>
                                        <p:tgtEl>
                                          <p:spTgt spid="2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wipe(up)">
                                      <p:cBhvr>
                                        <p:cTn id="34" dur="500"/>
                                        <p:tgtEl>
                                          <p:spTgt spid="2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up)">
                                      <p:cBhvr>
                                        <p:cTn id="39" dur="500"/>
                                        <p:tgtEl>
                                          <p:spTgt spid="27"/>
                                        </p:tgtEl>
                                      </p:cBhvr>
                                    </p:animEffect>
                                  </p:childTnLst>
                                </p:cTn>
                              </p:par>
                              <p:par>
                                <p:cTn id="40" presetID="22" presetClass="entr" presetSubtype="1"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wipe(up)">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up)">
                                      <p:cBhvr>
                                        <p:cTn id="47" dur="500"/>
                                        <p:tgtEl>
                                          <p:spTgt spid="29"/>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wipe(up)">
                                      <p:cBhvr>
                                        <p:cTn id="50" dur="500"/>
                                        <p:tgtEl>
                                          <p:spTgt spid="30"/>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wipe(up)">
                                      <p:cBhvr>
                                        <p:cTn id="55" dur="500"/>
                                        <p:tgtEl>
                                          <p:spTgt spid="31"/>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wipe(up)">
                                      <p:cBhvr>
                                        <p:cTn id="58" dur="500"/>
                                        <p:tgtEl>
                                          <p:spTgt spid="3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53"/>
                                        </p:tgtEl>
                                        <p:attrNameLst>
                                          <p:attrName>style.visibility</p:attrName>
                                        </p:attrNameLst>
                                      </p:cBhvr>
                                      <p:to>
                                        <p:strVal val="visible"/>
                                      </p:to>
                                    </p:set>
                                    <p:animEffect transition="in" filter="wipe(up)">
                                      <p:cBhvr>
                                        <p:cTn id="63" dur="500"/>
                                        <p:tgtEl>
                                          <p:spTgt spid="53"/>
                                        </p:tgtEl>
                                      </p:cBhvr>
                                    </p:animEffect>
                                  </p:childTnLst>
                                </p:cTn>
                              </p:par>
                              <p:par>
                                <p:cTn id="64" presetID="22" presetClass="entr" presetSubtype="1" fill="hold" grpId="0" nodeType="withEffect">
                                  <p:stCondLst>
                                    <p:cond delay="0"/>
                                  </p:stCondLst>
                                  <p:childTnLst>
                                    <p:set>
                                      <p:cBhvr>
                                        <p:cTn id="65" dur="1" fill="hold">
                                          <p:stCondLst>
                                            <p:cond delay="0"/>
                                          </p:stCondLst>
                                        </p:cTn>
                                        <p:tgtEl>
                                          <p:spTgt spid="54"/>
                                        </p:tgtEl>
                                        <p:attrNameLst>
                                          <p:attrName>style.visibility</p:attrName>
                                        </p:attrNameLst>
                                      </p:cBhvr>
                                      <p:to>
                                        <p:strVal val="visible"/>
                                      </p:to>
                                    </p:set>
                                    <p:animEffect transition="in" filter="wipe(up)">
                                      <p:cBhvr>
                                        <p:cTn id="66" dur="500"/>
                                        <p:tgtEl>
                                          <p:spTgt spid="54"/>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wipe(up)">
                                      <p:cBhvr>
                                        <p:cTn id="71" dur="500"/>
                                        <p:tgtEl>
                                          <p:spTgt spid="34"/>
                                        </p:tgtEl>
                                      </p:cBhvr>
                                    </p:animEffect>
                                  </p:childTnLst>
                                </p:cTn>
                              </p:par>
                              <p:par>
                                <p:cTn id="72" presetID="22" presetClass="entr" presetSubtype="1" fill="hold" grpId="0" nodeType="withEffect">
                                  <p:stCondLst>
                                    <p:cond delay="0"/>
                                  </p:stCondLst>
                                  <p:childTnLst>
                                    <p:set>
                                      <p:cBhvr>
                                        <p:cTn id="73" dur="1" fill="hold">
                                          <p:stCondLst>
                                            <p:cond delay="0"/>
                                          </p:stCondLst>
                                        </p:cTn>
                                        <p:tgtEl>
                                          <p:spTgt spid="35"/>
                                        </p:tgtEl>
                                        <p:attrNameLst>
                                          <p:attrName>style.visibility</p:attrName>
                                        </p:attrNameLst>
                                      </p:cBhvr>
                                      <p:to>
                                        <p:strVal val="visible"/>
                                      </p:to>
                                    </p:set>
                                    <p:animEffect transition="in" filter="wipe(up)">
                                      <p:cBhvr>
                                        <p:cTn id="74" dur="500"/>
                                        <p:tgtEl>
                                          <p:spTgt spid="35"/>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1" fill="hold" grpId="0" nodeType="clickEffect">
                                  <p:stCondLst>
                                    <p:cond delay="0"/>
                                  </p:stCondLst>
                                  <p:childTnLst>
                                    <p:set>
                                      <p:cBhvr>
                                        <p:cTn id="78" dur="1" fill="hold">
                                          <p:stCondLst>
                                            <p:cond delay="0"/>
                                          </p:stCondLst>
                                        </p:cTn>
                                        <p:tgtEl>
                                          <p:spTgt spid="36"/>
                                        </p:tgtEl>
                                        <p:attrNameLst>
                                          <p:attrName>style.visibility</p:attrName>
                                        </p:attrNameLst>
                                      </p:cBhvr>
                                      <p:to>
                                        <p:strVal val="visible"/>
                                      </p:to>
                                    </p:set>
                                    <p:animEffect transition="in" filter="wipe(up)">
                                      <p:cBhvr>
                                        <p:cTn id="79" dur="500"/>
                                        <p:tgtEl>
                                          <p:spTgt spid="36"/>
                                        </p:tgtEl>
                                      </p:cBhvr>
                                    </p:animEffect>
                                  </p:childTnLst>
                                </p:cTn>
                              </p:par>
                              <p:par>
                                <p:cTn id="80" presetID="22" presetClass="entr" presetSubtype="1" fill="hold" grpId="0" nodeType="withEffect">
                                  <p:stCondLst>
                                    <p:cond delay="0"/>
                                  </p:stCondLst>
                                  <p:childTnLst>
                                    <p:set>
                                      <p:cBhvr>
                                        <p:cTn id="81" dur="1" fill="hold">
                                          <p:stCondLst>
                                            <p:cond delay="0"/>
                                          </p:stCondLst>
                                        </p:cTn>
                                        <p:tgtEl>
                                          <p:spTgt spid="37"/>
                                        </p:tgtEl>
                                        <p:attrNameLst>
                                          <p:attrName>style.visibility</p:attrName>
                                        </p:attrNameLst>
                                      </p:cBhvr>
                                      <p:to>
                                        <p:strVal val="visible"/>
                                      </p:to>
                                    </p:set>
                                    <p:animEffect transition="in" filter="wipe(up)">
                                      <p:cBhvr>
                                        <p:cTn id="82" dur="500"/>
                                        <p:tgtEl>
                                          <p:spTgt spid="37"/>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1" fill="hold" grpId="0" nodeType="clickEffect">
                                  <p:stCondLst>
                                    <p:cond delay="0"/>
                                  </p:stCondLst>
                                  <p:childTnLst>
                                    <p:set>
                                      <p:cBhvr>
                                        <p:cTn id="86" dur="1" fill="hold">
                                          <p:stCondLst>
                                            <p:cond delay="0"/>
                                          </p:stCondLst>
                                        </p:cTn>
                                        <p:tgtEl>
                                          <p:spTgt spid="38"/>
                                        </p:tgtEl>
                                        <p:attrNameLst>
                                          <p:attrName>style.visibility</p:attrName>
                                        </p:attrNameLst>
                                      </p:cBhvr>
                                      <p:to>
                                        <p:strVal val="visible"/>
                                      </p:to>
                                    </p:set>
                                    <p:animEffect transition="in" filter="wipe(up)">
                                      <p:cBhvr>
                                        <p:cTn id="87" dur="500"/>
                                        <p:tgtEl>
                                          <p:spTgt spid="38"/>
                                        </p:tgtEl>
                                      </p:cBhvr>
                                    </p:animEffect>
                                  </p:childTnLst>
                                </p:cTn>
                              </p:par>
                              <p:par>
                                <p:cTn id="88" presetID="22" presetClass="entr" presetSubtype="1" fill="hold" grpId="0" nodeType="withEffect">
                                  <p:stCondLst>
                                    <p:cond delay="0"/>
                                  </p:stCondLst>
                                  <p:childTnLst>
                                    <p:set>
                                      <p:cBhvr>
                                        <p:cTn id="89" dur="1" fill="hold">
                                          <p:stCondLst>
                                            <p:cond delay="0"/>
                                          </p:stCondLst>
                                        </p:cTn>
                                        <p:tgtEl>
                                          <p:spTgt spid="39"/>
                                        </p:tgtEl>
                                        <p:attrNameLst>
                                          <p:attrName>style.visibility</p:attrName>
                                        </p:attrNameLst>
                                      </p:cBhvr>
                                      <p:to>
                                        <p:strVal val="visible"/>
                                      </p:to>
                                    </p:set>
                                    <p:animEffect transition="in" filter="wipe(up)">
                                      <p:cBhvr>
                                        <p:cTn id="90" dur="500"/>
                                        <p:tgtEl>
                                          <p:spTgt spid="39"/>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grpId="0" nodeType="clickEffect">
                                  <p:stCondLst>
                                    <p:cond delay="0"/>
                                  </p:stCondLst>
                                  <p:childTnLst>
                                    <p:set>
                                      <p:cBhvr>
                                        <p:cTn id="94" dur="1" fill="hold">
                                          <p:stCondLst>
                                            <p:cond delay="0"/>
                                          </p:stCondLst>
                                        </p:cTn>
                                        <p:tgtEl>
                                          <p:spTgt spid="40"/>
                                        </p:tgtEl>
                                        <p:attrNameLst>
                                          <p:attrName>style.visibility</p:attrName>
                                        </p:attrNameLst>
                                      </p:cBhvr>
                                      <p:to>
                                        <p:strVal val="visible"/>
                                      </p:to>
                                    </p:set>
                                    <p:animEffect transition="in" filter="wipe(up)">
                                      <p:cBhvr>
                                        <p:cTn id="95" dur="500"/>
                                        <p:tgtEl>
                                          <p:spTgt spid="40"/>
                                        </p:tgtEl>
                                      </p:cBhvr>
                                    </p:animEffect>
                                  </p:childTnLst>
                                </p:cTn>
                              </p:par>
                              <p:par>
                                <p:cTn id="96" presetID="22" presetClass="entr" presetSubtype="1" fill="hold" grpId="0" nodeType="withEffect">
                                  <p:stCondLst>
                                    <p:cond delay="0"/>
                                  </p:stCondLst>
                                  <p:childTnLst>
                                    <p:set>
                                      <p:cBhvr>
                                        <p:cTn id="97" dur="1" fill="hold">
                                          <p:stCondLst>
                                            <p:cond delay="0"/>
                                          </p:stCondLst>
                                        </p:cTn>
                                        <p:tgtEl>
                                          <p:spTgt spid="41"/>
                                        </p:tgtEl>
                                        <p:attrNameLst>
                                          <p:attrName>style.visibility</p:attrName>
                                        </p:attrNameLst>
                                      </p:cBhvr>
                                      <p:to>
                                        <p:strVal val="visible"/>
                                      </p:to>
                                    </p:set>
                                    <p:animEffect transition="in" filter="wipe(up)">
                                      <p:cBhvr>
                                        <p:cTn id="98" dur="500"/>
                                        <p:tgtEl>
                                          <p:spTgt spid="41"/>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1" fill="hold" grpId="0" nodeType="clickEffect">
                                  <p:stCondLst>
                                    <p:cond delay="0"/>
                                  </p:stCondLst>
                                  <p:childTnLst>
                                    <p:set>
                                      <p:cBhvr>
                                        <p:cTn id="102" dur="1" fill="hold">
                                          <p:stCondLst>
                                            <p:cond delay="0"/>
                                          </p:stCondLst>
                                        </p:cTn>
                                        <p:tgtEl>
                                          <p:spTgt spid="43"/>
                                        </p:tgtEl>
                                        <p:attrNameLst>
                                          <p:attrName>style.visibility</p:attrName>
                                        </p:attrNameLst>
                                      </p:cBhvr>
                                      <p:to>
                                        <p:strVal val="visible"/>
                                      </p:to>
                                    </p:set>
                                    <p:animEffect transition="in" filter="wipe(up)">
                                      <p:cBhvr>
                                        <p:cTn id="103" dur="500"/>
                                        <p:tgtEl>
                                          <p:spTgt spid="43"/>
                                        </p:tgtEl>
                                      </p:cBhvr>
                                    </p:animEffect>
                                  </p:childTnLst>
                                </p:cTn>
                              </p:par>
                              <p:par>
                                <p:cTn id="104" presetID="22" presetClass="entr" presetSubtype="1" fill="hold" grpId="0" nodeType="withEffect">
                                  <p:stCondLst>
                                    <p:cond delay="0"/>
                                  </p:stCondLst>
                                  <p:childTnLst>
                                    <p:set>
                                      <p:cBhvr>
                                        <p:cTn id="105" dur="1" fill="hold">
                                          <p:stCondLst>
                                            <p:cond delay="0"/>
                                          </p:stCondLst>
                                        </p:cTn>
                                        <p:tgtEl>
                                          <p:spTgt spid="44"/>
                                        </p:tgtEl>
                                        <p:attrNameLst>
                                          <p:attrName>style.visibility</p:attrName>
                                        </p:attrNameLst>
                                      </p:cBhvr>
                                      <p:to>
                                        <p:strVal val="visible"/>
                                      </p:to>
                                    </p:set>
                                    <p:animEffect transition="in" filter="wipe(up)">
                                      <p:cBhvr>
                                        <p:cTn id="106" dur="500"/>
                                        <p:tgtEl>
                                          <p:spTgt spid="44"/>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1" fill="hold" grpId="0" nodeType="clickEffect">
                                  <p:stCondLst>
                                    <p:cond delay="0"/>
                                  </p:stCondLst>
                                  <p:childTnLst>
                                    <p:set>
                                      <p:cBhvr>
                                        <p:cTn id="110" dur="1" fill="hold">
                                          <p:stCondLst>
                                            <p:cond delay="0"/>
                                          </p:stCondLst>
                                        </p:cTn>
                                        <p:tgtEl>
                                          <p:spTgt spid="45"/>
                                        </p:tgtEl>
                                        <p:attrNameLst>
                                          <p:attrName>style.visibility</p:attrName>
                                        </p:attrNameLst>
                                      </p:cBhvr>
                                      <p:to>
                                        <p:strVal val="visible"/>
                                      </p:to>
                                    </p:set>
                                    <p:animEffect transition="in" filter="wipe(up)">
                                      <p:cBhvr>
                                        <p:cTn id="111" dur="500"/>
                                        <p:tgtEl>
                                          <p:spTgt spid="45"/>
                                        </p:tgtEl>
                                      </p:cBhvr>
                                    </p:animEffect>
                                  </p:childTnLst>
                                </p:cTn>
                              </p:par>
                              <p:par>
                                <p:cTn id="112" presetID="22" presetClass="entr" presetSubtype="1" fill="hold" grpId="0" nodeType="withEffect">
                                  <p:stCondLst>
                                    <p:cond delay="0"/>
                                  </p:stCondLst>
                                  <p:childTnLst>
                                    <p:set>
                                      <p:cBhvr>
                                        <p:cTn id="113" dur="1" fill="hold">
                                          <p:stCondLst>
                                            <p:cond delay="0"/>
                                          </p:stCondLst>
                                        </p:cTn>
                                        <p:tgtEl>
                                          <p:spTgt spid="46"/>
                                        </p:tgtEl>
                                        <p:attrNameLst>
                                          <p:attrName>style.visibility</p:attrName>
                                        </p:attrNameLst>
                                      </p:cBhvr>
                                      <p:to>
                                        <p:strVal val="visible"/>
                                      </p:to>
                                    </p:set>
                                    <p:animEffect transition="in" filter="wipe(up)">
                                      <p:cBhvr>
                                        <p:cTn id="114" dur="500"/>
                                        <p:tgtEl>
                                          <p:spTgt spid="46"/>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1" fill="hold" grpId="0" nodeType="clickEffect">
                                  <p:stCondLst>
                                    <p:cond delay="0"/>
                                  </p:stCondLst>
                                  <p:childTnLst>
                                    <p:set>
                                      <p:cBhvr>
                                        <p:cTn id="118" dur="1" fill="hold">
                                          <p:stCondLst>
                                            <p:cond delay="0"/>
                                          </p:stCondLst>
                                        </p:cTn>
                                        <p:tgtEl>
                                          <p:spTgt spid="47"/>
                                        </p:tgtEl>
                                        <p:attrNameLst>
                                          <p:attrName>style.visibility</p:attrName>
                                        </p:attrNameLst>
                                      </p:cBhvr>
                                      <p:to>
                                        <p:strVal val="visible"/>
                                      </p:to>
                                    </p:set>
                                    <p:animEffect transition="in" filter="wipe(up)">
                                      <p:cBhvr>
                                        <p:cTn id="119" dur="500"/>
                                        <p:tgtEl>
                                          <p:spTgt spid="47"/>
                                        </p:tgtEl>
                                      </p:cBhvr>
                                    </p:animEffect>
                                  </p:childTnLst>
                                </p:cTn>
                              </p:par>
                              <p:par>
                                <p:cTn id="120" presetID="22" presetClass="entr" presetSubtype="1" fill="hold" grpId="0" nodeType="withEffect">
                                  <p:stCondLst>
                                    <p:cond delay="0"/>
                                  </p:stCondLst>
                                  <p:childTnLst>
                                    <p:set>
                                      <p:cBhvr>
                                        <p:cTn id="121" dur="1" fill="hold">
                                          <p:stCondLst>
                                            <p:cond delay="0"/>
                                          </p:stCondLst>
                                        </p:cTn>
                                        <p:tgtEl>
                                          <p:spTgt spid="48"/>
                                        </p:tgtEl>
                                        <p:attrNameLst>
                                          <p:attrName>style.visibility</p:attrName>
                                        </p:attrNameLst>
                                      </p:cBhvr>
                                      <p:to>
                                        <p:strVal val="visible"/>
                                      </p:to>
                                    </p:set>
                                    <p:animEffect transition="in" filter="wipe(up)">
                                      <p:cBhvr>
                                        <p:cTn id="122" dur="500"/>
                                        <p:tgtEl>
                                          <p:spTgt spid="48"/>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grpId="0" nodeType="clickEffect">
                                  <p:stCondLst>
                                    <p:cond delay="0"/>
                                  </p:stCondLst>
                                  <p:childTnLst>
                                    <p:set>
                                      <p:cBhvr>
                                        <p:cTn id="126" dur="1" fill="hold">
                                          <p:stCondLst>
                                            <p:cond delay="0"/>
                                          </p:stCondLst>
                                        </p:cTn>
                                        <p:tgtEl>
                                          <p:spTgt spid="49"/>
                                        </p:tgtEl>
                                        <p:attrNameLst>
                                          <p:attrName>style.visibility</p:attrName>
                                        </p:attrNameLst>
                                      </p:cBhvr>
                                      <p:to>
                                        <p:strVal val="visible"/>
                                      </p:to>
                                    </p:set>
                                    <p:animEffect transition="in" filter="wipe(up)">
                                      <p:cBhvr>
                                        <p:cTn id="127" dur="500"/>
                                        <p:tgtEl>
                                          <p:spTgt spid="49"/>
                                        </p:tgtEl>
                                      </p:cBhvr>
                                    </p:animEffect>
                                  </p:childTnLst>
                                </p:cTn>
                              </p:par>
                              <p:par>
                                <p:cTn id="128" presetID="22" presetClass="entr" presetSubtype="1" fill="hold" grpId="0" nodeType="withEffect">
                                  <p:stCondLst>
                                    <p:cond delay="0"/>
                                  </p:stCondLst>
                                  <p:childTnLst>
                                    <p:set>
                                      <p:cBhvr>
                                        <p:cTn id="129" dur="1" fill="hold">
                                          <p:stCondLst>
                                            <p:cond delay="0"/>
                                          </p:stCondLst>
                                        </p:cTn>
                                        <p:tgtEl>
                                          <p:spTgt spid="50"/>
                                        </p:tgtEl>
                                        <p:attrNameLst>
                                          <p:attrName>style.visibility</p:attrName>
                                        </p:attrNameLst>
                                      </p:cBhvr>
                                      <p:to>
                                        <p:strVal val="visible"/>
                                      </p:to>
                                    </p:set>
                                    <p:animEffect transition="in" filter="wipe(up)">
                                      <p:cBhvr>
                                        <p:cTn id="130"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43" grpId="0" animBg="1"/>
      <p:bldP spid="4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Box 13"/>
          <p:cNvSpPr txBox="1">
            <a:spLocks noChangeArrowheads="1"/>
          </p:cNvSpPr>
          <p:nvPr/>
        </p:nvSpPr>
        <p:spPr bwMode="auto">
          <a:xfrm>
            <a:off x="2590800" y="23009"/>
            <a:ext cx="6553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fr-FR" sz="2800" b="1" smtClean="0">
                <a:solidFill>
                  <a:srgbClr val="2A358C"/>
                </a:solidFill>
              </a:rPr>
              <a:t>Techniques d’entrevue avec les informateurs clés</a:t>
            </a:r>
            <a:endParaRPr lang="fr-FR" sz="2800" b="1">
              <a:solidFill>
                <a:srgbClr val="2A358C"/>
              </a:solidFill>
            </a:endParaRPr>
          </a:p>
        </p:txBody>
      </p:sp>
      <p:sp>
        <p:nvSpPr>
          <p:cNvPr id="17" name="Content Placeholder 2"/>
          <p:cNvSpPr>
            <a:spLocks noGrp="1"/>
          </p:cNvSpPr>
          <p:nvPr>
            <p:ph idx="1"/>
          </p:nvPr>
        </p:nvSpPr>
        <p:spPr>
          <a:xfrm>
            <a:off x="107504" y="1268760"/>
            <a:ext cx="8807896" cy="5328592"/>
          </a:xfrm>
        </p:spPr>
        <p:txBody>
          <a:bodyPr>
            <a:noAutofit/>
          </a:bodyPr>
          <a:lstStyle/>
          <a:p>
            <a:r>
              <a:rPr lang="fr-FR" sz="2400" b="1" dirty="0" smtClean="0">
                <a:solidFill>
                  <a:srgbClr val="2A358C"/>
                </a:solidFill>
              </a:rPr>
              <a:t>L’objectif principal d’un évaluateur est d'aider l'informateur clé à bien comprendre chaque question. Mais ceci, sans influencer sa réponse.</a:t>
            </a:r>
          </a:p>
          <a:p>
            <a:pPr lvl="0"/>
            <a:endParaRPr lang="fr-FR" sz="1100" b="1" dirty="0" smtClean="0">
              <a:solidFill>
                <a:srgbClr val="2A358C"/>
              </a:solidFill>
            </a:endParaRPr>
          </a:p>
          <a:p>
            <a:r>
              <a:rPr lang="fr-FR" sz="2400" b="1" dirty="0" smtClean="0">
                <a:solidFill>
                  <a:srgbClr val="2A358C"/>
                </a:solidFill>
              </a:rPr>
              <a:t>La principale technique pour aider l’informateur-clé est le sondage.</a:t>
            </a:r>
          </a:p>
          <a:p>
            <a:pPr lvl="1"/>
            <a:r>
              <a:rPr lang="fr-FR" sz="2000" dirty="0" smtClean="0">
                <a:solidFill>
                  <a:srgbClr val="2A358C"/>
                </a:solidFill>
              </a:rPr>
              <a:t>Si un informateur clé ne comprend pas une question, ou ne répond pas directement à la question, expliquez-lui de nouveau la question. Si nécessaire, demandez-lui de fournir plus de détails.</a:t>
            </a:r>
          </a:p>
          <a:p>
            <a:pPr lvl="1"/>
            <a:r>
              <a:rPr lang="fr-FR" sz="2000" dirty="0" smtClean="0">
                <a:solidFill>
                  <a:srgbClr val="2A358C"/>
                </a:solidFill>
              </a:rPr>
              <a:t>Si il y a certains mots ou phrases qui sont difficiles à comprendre, expliquez les mots ou l'expression d'une manière plus simple et compréhensible.</a:t>
            </a:r>
          </a:p>
          <a:p>
            <a:pPr marL="457200" lvl="1" indent="0">
              <a:buNone/>
            </a:pPr>
            <a:endParaRPr lang="fr-FR" sz="1100" b="1" dirty="0" smtClean="0">
              <a:solidFill>
                <a:srgbClr val="2A358C"/>
              </a:solidFill>
            </a:endParaRPr>
          </a:p>
          <a:p>
            <a:r>
              <a:rPr lang="fr-FR" sz="2400" b="1" dirty="0" smtClean="0">
                <a:solidFill>
                  <a:srgbClr val="2A358C"/>
                </a:solidFill>
              </a:rPr>
              <a:t>Les techniques de sondage:</a:t>
            </a:r>
          </a:p>
          <a:p>
            <a:pPr marL="0" indent="0">
              <a:buNone/>
            </a:pPr>
            <a:endParaRPr lang="fr-FR" sz="800" b="1" dirty="0" smtClean="0">
              <a:solidFill>
                <a:srgbClr val="2A358C"/>
              </a:solidFill>
            </a:endParaRPr>
          </a:p>
          <a:p>
            <a:pPr marL="457200" lvl="1" indent="0">
              <a:buNone/>
            </a:pPr>
            <a:r>
              <a:rPr lang="fr-FR" sz="2000" i="1" dirty="0" smtClean="0">
                <a:solidFill>
                  <a:srgbClr val="2A358C"/>
                </a:solidFill>
              </a:rPr>
              <a:t>Élaboration</a:t>
            </a:r>
            <a:r>
              <a:rPr lang="fr-FR" sz="2000" dirty="0" smtClean="0">
                <a:solidFill>
                  <a:srgbClr val="2A358C"/>
                </a:solidFill>
              </a:rPr>
              <a:t>, </a:t>
            </a:r>
            <a:r>
              <a:rPr lang="fr-FR" sz="2000" i="1" dirty="0" smtClean="0">
                <a:solidFill>
                  <a:srgbClr val="2A358C"/>
                </a:solidFill>
              </a:rPr>
              <a:t>détail</a:t>
            </a:r>
            <a:r>
              <a:rPr lang="fr-FR" sz="2000" dirty="0" smtClean="0">
                <a:solidFill>
                  <a:srgbClr val="2A358C"/>
                </a:solidFill>
              </a:rPr>
              <a:t>, </a:t>
            </a:r>
            <a:r>
              <a:rPr lang="fr-FR" sz="2000" i="1" dirty="0" smtClean="0">
                <a:solidFill>
                  <a:srgbClr val="2A358C"/>
                </a:solidFill>
              </a:rPr>
              <a:t>clarification</a:t>
            </a:r>
            <a:r>
              <a:rPr lang="fr-FR" sz="2000" dirty="0" smtClean="0">
                <a:solidFill>
                  <a:srgbClr val="2A358C"/>
                </a:solidFill>
              </a:rPr>
              <a:t>, et </a:t>
            </a:r>
            <a:r>
              <a:rPr lang="fr-FR" sz="2000" i="1" dirty="0" smtClean="0">
                <a:solidFill>
                  <a:srgbClr val="2A358C"/>
                </a:solidFill>
              </a:rPr>
              <a:t>soutien</a:t>
            </a:r>
            <a:r>
              <a:rPr lang="fr-FR" sz="1600" dirty="0" smtClean="0">
                <a:solidFill>
                  <a:srgbClr val="2A358C"/>
                </a:solidFill>
              </a:rPr>
              <a:t/>
            </a:r>
            <a:br>
              <a:rPr lang="fr-FR" sz="1600" dirty="0" smtClean="0">
                <a:solidFill>
                  <a:srgbClr val="2A358C"/>
                </a:solidFill>
              </a:rPr>
            </a:br>
            <a:endParaRPr lang="fr-FR" sz="400" b="1" dirty="0">
              <a:solidFill>
                <a:srgbClr val="2A358C"/>
              </a:solidFill>
            </a:endParaRPr>
          </a:p>
        </p:txBody>
      </p:sp>
    </p:spTree>
    <p:extLst>
      <p:ext uri="{BB962C8B-B14F-4D97-AF65-F5344CB8AC3E}">
        <p14:creationId xmlns:p14="http://schemas.microsoft.com/office/powerpoint/2010/main" val="932118935"/>
      </p:ext>
    </p:extLst>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590800" y="269558"/>
            <a:ext cx="6553200" cy="461665"/>
          </a:xfrm>
          <a:prstGeom prst="rect">
            <a:avLst/>
          </a:prstGeom>
          <a:noFill/>
        </p:spPr>
        <p:txBody>
          <a:bodyPr wrap="square" rtlCol="0" anchor="ctr">
            <a:spAutoFit/>
          </a:bodyPr>
          <a:lstStyle/>
          <a:p>
            <a:pPr algn="ctr"/>
            <a:r>
              <a:rPr lang="fr-FR" sz="2400" b="1" smtClean="0">
                <a:solidFill>
                  <a:srgbClr val="2A358C"/>
                </a:solidFill>
              </a:rPr>
              <a:t>Confidentialité et considérations éthiques</a:t>
            </a:r>
            <a:endParaRPr lang="fr-FR" sz="2400" b="1">
              <a:solidFill>
                <a:srgbClr val="2A358C"/>
              </a:solidFill>
            </a:endParaRPr>
          </a:p>
        </p:txBody>
      </p:sp>
      <p:sp>
        <p:nvSpPr>
          <p:cNvPr id="17" name="Content Placeholder 2"/>
          <p:cNvSpPr>
            <a:spLocks noGrp="1"/>
          </p:cNvSpPr>
          <p:nvPr>
            <p:ph idx="1"/>
          </p:nvPr>
        </p:nvSpPr>
        <p:spPr>
          <a:xfrm>
            <a:off x="251520" y="1556792"/>
            <a:ext cx="8712447" cy="4968552"/>
          </a:xfrm>
        </p:spPr>
        <p:txBody>
          <a:bodyPr>
            <a:noAutofit/>
          </a:bodyPr>
          <a:lstStyle/>
          <a:p>
            <a:pPr eaLnBrk="1" fontAlgn="auto" hangingPunct="1">
              <a:spcBef>
                <a:spcPts val="1200"/>
              </a:spcBef>
              <a:spcAft>
                <a:spcPts val="0"/>
              </a:spcAft>
              <a:defRPr/>
            </a:pPr>
            <a:r>
              <a:rPr lang="fr-FR" sz="2400" b="1" dirty="0">
                <a:solidFill>
                  <a:srgbClr val="2A358C"/>
                </a:solidFill>
                <a:ea typeface="ＭＳ Ｐゴシック" pitchFamily="34" charset="-128"/>
              </a:rPr>
              <a:t>La confidentialité peut être définie comme la gestion restrictive des informations sensibles recueillies pendant une évaluation;</a:t>
            </a:r>
          </a:p>
          <a:p>
            <a:pPr eaLnBrk="1" fontAlgn="auto" hangingPunct="1">
              <a:spcBef>
                <a:spcPts val="1200"/>
              </a:spcBef>
              <a:spcAft>
                <a:spcPts val="0"/>
              </a:spcAft>
              <a:defRPr/>
            </a:pPr>
            <a:r>
              <a:rPr lang="fr-FR" sz="2400" b="1" dirty="0">
                <a:solidFill>
                  <a:srgbClr val="2A358C"/>
                </a:solidFill>
                <a:ea typeface="ＭＳ Ｐゴシック" pitchFamily="34" charset="-128"/>
              </a:rPr>
              <a:t>Il est de notre responsabilité d'assurer la confidentialité de l'information qui nous a été donnée par les informateurs et de l'utiliser uniquement dans le but de l'évaluation;</a:t>
            </a:r>
          </a:p>
          <a:p>
            <a:pPr eaLnBrk="1" fontAlgn="auto" hangingPunct="1">
              <a:spcBef>
                <a:spcPts val="1200"/>
              </a:spcBef>
              <a:spcAft>
                <a:spcPts val="0"/>
              </a:spcAft>
              <a:defRPr/>
            </a:pPr>
            <a:r>
              <a:rPr lang="fr-FR" sz="2400" b="1" dirty="0">
                <a:solidFill>
                  <a:srgbClr val="2A358C"/>
                </a:solidFill>
                <a:ea typeface="ＭＳ Ｐゴシック" pitchFamily="34" charset="-128"/>
              </a:rPr>
              <a:t>La révélation de la source d'information pourrait mettre en danger les informateurs et constitue une violation de votre contrat de travail.</a:t>
            </a:r>
            <a:endParaRPr lang="en-US" sz="2400" b="1" dirty="0">
              <a:solidFill>
                <a:srgbClr val="2A358C"/>
              </a:solidFill>
              <a:ea typeface="ＭＳ Ｐゴシック" pitchFamily="34" charset="-128"/>
            </a:endParaRPr>
          </a:p>
          <a:p>
            <a:pPr eaLnBrk="1" hangingPunct="1">
              <a:spcBef>
                <a:spcPts val="1800"/>
              </a:spcBef>
            </a:pPr>
            <a:r>
              <a:rPr lang="fr-FR" sz="2400" b="1" dirty="0">
                <a:solidFill>
                  <a:srgbClr val="2A358C"/>
                </a:solidFill>
              </a:rPr>
              <a:t>L</a:t>
            </a:r>
            <a:r>
              <a:rPr lang="fr-FR" sz="2400" b="1" dirty="0">
                <a:solidFill>
                  <a:srgbClr val="2A358C"/>
                </a:solidFill>
                <a:ea typeface="ＭＳ Ｐゴシック" pitchFamily="34" charset="-128"/>
              </a:rPr>
              <a:t>'acquisition de consentement éclairé est une partie intégrée du processus d’entretien avec l’informateur-clé</a:t>
            </a:r>
            <a:r>
              <a:rPr lang="en-GB" sz="2400" b="1" dirty="0">
                <a:solidFill>
                  <a:srgbClr val="2A358C"/>
                </a:solidFill>
                <a:ea typeface="ＭＳ Ｐゴシック" pitchFamily="34" charset="-128"/>
              </a:rPr>
              <a:t>.</a:t>
            </a:r>
            <a:endParaRPr lang="en-US" sz="2400" b="1" dirty="0">
              <a:solidFill>
                <a:srgbClr val="2A358C"/>
              </a:solidFill>
              <a:ea typeface="ＭＳ Ｐゴシック" pitchFamily="34" charset="-128"/>
            </a:endParaRPr>
          </a:p>
        </p:txBody>
      </p:sp>
    </p:spTree>
    <p:extLst>
      <p:ext uri="{BB962C8B-B14F-4D97-AF65-F5344CB8AC3E}">
        <p14:creationId xmlns:p14="http://schemas.microsoft.com/office/powerpoint/2010/main" val="169082418"/>
      </p:ext>
    </p:extLst>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4108</TotalTime>
  <Words>407</Words>
  <Application>Microsoft Office PowerPoint</Application>
  <PresentationFormat>On-screen Show (4:3)</PresentationFormat>
  <Paragraphs>61</Paragraphs>
  <Slides>6</Slides>
  <Notes>6</Notes>
  <HiddenSlides>0</HiddenSlides>
  <MMClips>0</MMClips>
  <ScaleCrop>false</ScaleCrop>
  <HeadingPairs>
    <vt:vector size="4" baseType="variant">
      <vt:variant>
        <vt:lpstr>Theme</vt:lpstr>
      </vt:variant>
      <vt:variant>
        <vt:i4>3</vt:i4>
      </vt:variant>
      <vt:variant>
        <vt:lpstr>Slide Titles</vt:lpstr>
      </vt:variant>
      <vt:variant>
        <vt:i4>6</vt:i4>
      </vt:variant>
    </vt:vector>
  </HeadingPairs>
  <TitlesOfParts>
    <vt:vector size="9" baseType="lpstr">
      <vt:lpstr>Office Theme</vt:lpstr>
      <vt:lpstr>2_Office Theme</vt:lpstr>
      <vt:lpstr>1_Office Theme</vt:lpstr>
      <vt:lpstr>Evaluation rapide de la situation en matière de protection de l’enfance (ER-PE)  Mali – Aout 2013</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 Agency First Phase Child Protection Assessment</dc:title>
  <dc:creator>Hani Mansourian</dc:creator>
  <cp:lastModifiedBy>Hani Mansourian</cp:lastModifiedBy>
  <cp:revision>297</cp:revision>
  <cp:lastPrinted>2011-04-08T04:14:49Z</cp:lastPrinted>
  <dcterms:created xsi:type="dcterms:W3CDTF">2011-04-09T23:59:23Z</dcterms:created>
  <dcterms:modified xsi:type="dcterms:W3CDTF">2013-08-24T12:06:02Z</dcterms:modified>
</cp:coreProperties>
</file>