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32" r:id="rId2"/>
    <p:sldMasterId id="2147483720" r:id="rId3"/>
  </p:sldMasterIdLst>
  <p:notesMasterIdLst>
    <p:notesMasterId r:id="rId11"/>
  </p:notesMasterIdLst>
  <p:sldIdLst>
    <p:sldId id="288" r:id="rId4"/>
    <p:sldId id="287" r:id="rId5"/>
    <p:sldId id="290" r:id="rId6"/>
    <p:sldId id="281" r:id="rId7"/>
    <p:sldId id="282" r:id="rId8"/>
    <p:sldId id="283" r:id="rId9"/>
    <p:sldId id="285" r:id="rId10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358C"/>
    <a:srgbClr val="99CCF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fld id="{63465446-B50B-4371-A11D-5F5D4A99B1B1}" type="datetime1">
              <a:rPr lang="en-US"/>
              <a:pPr/>
              <a:t>24-Aug-13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fld id="{1435044F-E898-474A-BB9A-D62955C66E4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0532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5" charset="-128"/>
        <a:cs typeface="ＭＳ Ｐゴシック" pitchFamily="-10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5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5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5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 session</a:t>
            </a:r>
            <a:r>
              <a:rPr lang="en-GB" baseline="0" dirty="0" smtClean="0"/>
              <a:t> should take about 30 minutes.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6DC85-7626-4B79-85C7-92B8FD4B6E5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9795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REVISE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6DC85-7626-4B79-85C7-92B8FD4B6E5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233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As</a:t>
            </a:r>
            <a:r>
              <a:rPr lang="en-GB" baseline="0" dirty="0" smtClean="0">
                <a:ea typeface="ＭＳ Ｐゴシック" pitchFamily="34" charset="-128"/>
              </a:rPr>
              <a:t>k participants if they know what a “positive coping mechanism” is. Then explain for the group.</a:t>
            </a:r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D85A30BD-9838-499F-A7ED-94141219AC37}" type="slidenum">
              <a:rPr lang="en-US" sz="1200"/>
              <a:pPr eaLnBrk="1" hangingPunct="1"/>
              <a:t>5</a:t>
            </a:fld>
            <a:endParaRPr 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Distribute handout #8 and ask the participants to read through on their own.</a:t>
            </a:r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053F0E5B-445C-4DAC-867A-EE58D6FB8FB1}" type="slidenum">
              <a:rPr lang="en-US" sz="1200"/>
              <a:pPr eaLnBrk="1" hangingPunct="1"/>
              <a:t>6</a:t>
            </a:fld>
            <a:endParaRPr 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Facilitator</a:t>
            </a:r>
            <a:r>
              <a:rPr lang="en-GB" baseline="0" dirty="0" smtClean="0"/>
              <a:t> to verify if the CPWG has recommended an oral or written informed consent and change this accordingly.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35044F-E898-474A-BB9A-D62955C66E4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882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9F1EA4-A833-492E-933C-DAAD7519724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8771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BAC96-76C9-421B-B278-881604CC84A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9897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D01C4D-8125-462D-98B6-0AC870FE5BC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02660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5DBCDE-6DEA-472D-BDB9-E42680077FDB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6109A9-6322-4179-854E-3FA9D66722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414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176FAE-5BBC-4704-81D7-5E6D10894D0B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7C23EF-C138-44BA-8431-800754BE9B7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8638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EA8459F-3726-48A6-BA90-7E52E128948A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5AB1BC-0BBE-4640-826A-DF929F50B7D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2366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C52801-1F35-4A2C-AA85-E45EBE5E6716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BC0AA0-1475-41DC-A323-2F41809307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438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00DD9E-6B0B-4036-966B-D54358403AEF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DDFE04-1855-4C56-AA88-8479E328E0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0301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96FB48-F8BF-4B8C-8223-55ADCA4855ED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106AD3-23AE-4226-A8CE-DDF3F96D8E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3641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4F6DF6-CC27-417A-8FF1-B81C9751CC59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AD4A7F-A30A-4DEF-9D95-492DA4EC133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3534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D273F2-8DA5-4CDF-89CA-A9FDCEBF9F0E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5EEB73-101F-4790-8D70-E1BFFC6FE0B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118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BC2020-29BD-4C89-990D-0A930A8F257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62719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30F618-A753-4988-A8A7-870B8951885D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FA450C-1F8A-44C7-B122-1F9AA589AB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6376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A9433B-ABED-4E0B-9DBB-B3EED522349C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24DA9E-3825-4E07-962A-65EBF23F0D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4889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3AFF5F-C5FD-4E9F-9A70-A6A872D67FA8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E49E25-C617-48E3-AE9F-B8D7A3AB6ED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4483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C6AC9A-6383-49DE-992D-C9B8FE7683BF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B1D41E-865F-46AC-A496-4B6EF9D814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6628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7B7EC6-056A-45CF-AE63-0E56A4EBFB47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769F25-A631-4955-AA87-27E39AC052C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0255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6318A8-4A24-4BA0-965B-FCC9F2F3682F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33F24B-B6BA-44F1-9912-8C53B4DE5E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1220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CCE3A9-BF23-4165-A96E-0289132D5314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FB1B4F-67DF-438C-898F-29C87143764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04981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1A4EEA-E3B5-4446-B29F-953D19F115BA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3949EF-1845-4510-B4C3-A22625C027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52100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E78C1C-5127-421B-9F61-034A6BF95E64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F70FB8-43B0-4E10-8B9C-FCCC7C959D8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6485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3D323F-CA49-4690-90D7-14A9B55B8716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B6DF1-826F-47F6-906A-314FC798F43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767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67C2B5-E61A-4D38-9D79-4E0B63EA3EC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733564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C5B1B1-C243-4451-8CBE-6D54076516D5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3D5D85-BB05-4F43-8CD6-4676C611A8F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38797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2107E1-01E5-4372-B812-6B61C68CED77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4A50B0-B90A-4C3F-BF80-66846F60829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1737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EF8C42-9DEB-45FA-A993-D1D74F19C62A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152C2D-E00A-4F4B-8BA3-B42CEE38767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38474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8793BA3-6353-4BCE-8AC2-982F332EF6B2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3BD302-01CB-4F53-8D3F-E845645265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521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B51417-687A-4F25-B98E-655F897A72D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9993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A4299B-217D-45A6-9F85-742A789D8BA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1691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E85F86-6C14-425D-A439-3972387BCFD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4849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0429EA-F8B6-489A-AE71-1014C32220D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186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6DB1EA-81A8-4E85-A4D8-A5EE7E56225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6613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4C72D7-A7FE-4BF1-A449-1B89068BD5F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6135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fld id="{B2116564-D299-4A6B-8551-7951CDFEFA28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031" name="Picture 6" descr="CPWG logo.bmp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838" y="222250"/>
            <a:ext cx="1571625" cy="974725"/>
          </a:xfrm>
          <a:prstGeom prst="rect">
            <a:avLst/>
          </a:prstGeom>
          <a:solidFill>
            <a:srgbClr val="F3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Connector 7"/>
          <p:cNvCxnSpPr>
            <a:cxnSpLocks noChangeShapeType="1"/>
          </p:cNvCxnSpPr>
          <p:nvPr userDrawn="1"/>
        </p:nvCxnSpPr>
        <p:spPr bwMode="auto">
          <a:xfrm>
            <a:off x="2590800" y="1066800"/>
            <a:ext cx="6553200" cy="1588"/>
          </a:xfrm>
          <a:prstGeom prst="line">
            <a:avLst/>
          </a:prstGeom>
          <a:noFill/>
          <a:ln w="63500">
            <a:solidFill>
              <a:srgbClr val="007DFF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Straight Connector 8"/>
          <p:cNvCxnSpPr>
            <a:cxnSpLocks noChangeShapeType="1"/>
          </p:cNvCxnSpPr>
          <p:nvPr userDrawn="1"/>
        </p:nvCxnSpPr>
        <p:spPr bwMode="auto">
          <a:xfrm rot="10800000" flipV="1">
            <a:off x="0" y="1066800"/>
            <a:ext cx="985838" cy="1588"/>
          </a:xfrm>
          <a:prstGeom prst="line">
            <a:avLst/>
          </a:prstGeom>
          <a:noFill/>
          <a:ln w="63500">
            <a:solidFill>
              <a:srgbClr val="007DFF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8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fld id="{1842CF95-D61C-43D8-982A-B43F0909C7DD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fld id="{282B8DDE-28D4-4834-8275-DE817C42A13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8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560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fld id="{B6EB9847-50BC-4B35-AE65-ACC4EA86AA22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fld id="{AAB3C5BC-A4A6-47F5-BF5F-22423EF54C6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130425"/>
            <a:ext cx="8382000" cy="2136775"/>
          </a:xfrm>
        </p:spPr>
        <p:txBody>
          <a:bodyPr>
            <a:noAutofit/>
          </a:bodyPr>
          <a:lstStyle/>
          <a:p>
            <a:r>
              <a:rPr lang="fr-SN" sz="3600" b="1" dirty="0" smtClean="0">
                <a:solidFill>
                  <a:srgbClr val="2A358C"/>
                </a:solidFill>
                <a:cs typeface="Engravers MT"/>
              </a:rPr>
              <a:t>Evaluation</a:t>
            </a:r>
            <a:r>
              <a:rPr lang="fr-SN" sz="3600" b="1" dirty="0" smtClean="0">
                <a:solidFill>
                  <a:srgbClr val="2A358C"/>
                </a:solidFill>
                <a:cs typeface="Engravers MT"/>
              </a:rPr>
              <a:t> </a:t>
            </a:r>
            <a:r>
              <a:rPr lang="fr-SN" sz="3600" b="1" dirty="0">
                <a:solidFill>
                  <a:srgbClr val="2A358C"/>
                </a:solidFill>
                <a:cs typeface="Engravers MT"/>
              </a:rPr>
              <a:t>rapide de la situation en </a:t>
            </a:r>
            <a:r>
              <a:rPr lang="fr-SN" sz="3600" b="1" dirty="0" smtClean="0">
                <a:solidFill>
                  <a:srgbClr val="2A358C"/>
                </a:solidFill>
                <a:cs typeface="Engravers MT"/>
              </a:rPr>
              <a:t>matière </a:t>
            </a:r>
            <a:r>
              <a:rPr lang="fr-SN" sz="3600" b="1" dirty="0">
                <a:solidFill>
                  <a:srgbClr val="2A358C"/>
                </a:solidFill>
                <a:cs typeface="Engravers MT"/>
              </a:rPr>
              <a:t>de protection de </a:t>
            </a:r>
            <a:r>
              <a:rPr lang="fr-SN" sz="3600" b="1" dirty="0" smtClean="0">
                <a:solidFill>
                  <a:srgbClr val="2A358C"/>
                </a:solidFill>
                <a:cs typeface="Engravers MT"/>
              </a:rPr>
              <a:t>l’enfance (ER-PE</a:t>
            </a:r>
            <a:r>
              <a:rPr lang="fr-SN" sz="3600" b="1" dirty="0">
                <a:solidFill>
                  <a:srgbClr val="2A358C"/>
                </a:solidFill>
                <a:cs typeface="Engravers MT"/>
              </a:rPr>
              <a:t>)</a:t>
            </a:r>
            <a:r>
              <a:rPr lang="en-US" sz="3600" b="1" dirty="0" smtClean="0">
                <a:solidFill>
                  <a:srgbClr val="2A358C"/>
                </a:solidFill>
                <a:cs typeface="Engravers MT"/>
              </a:rPr>
              <a:t/>
            </a:r>
            <a:br>
              <a:rPr lang="en-US" sz="3600" b="1" dirty="0" smtClean="0">
                <a:solidFill>
                  <a:srgbClr val="2A358C"/>
                </a:solidFill>
                <a:cs typeface="Engravers MT"/>
              </a:rPr>
            </a:br>
            <a:r>
              <a:rPr lang="en-US" sz="3600" b="1" dirty="0" smtClean="0">
                <a:solidFill>
                  <a:srgbClr val="2A358C"/>
                </a:solidFill>
                <a:cs typeface="Engravers MT"/>
              </a:rPr>
              <a:t/>
            </a:r>
            <a:br>
              <a:rPr lang="en-US" sz="3600" b="1" dirty="0" smtClean="0">
                <a:solidFill>
                  <a:srgbClr val="2A358C"/>
                </a:solidFill>
                <a:cs typeface="Engravers MT"/>
              </a:rPr>
            </a:br>
            <a:r>
              <a:rPr lang="en-US" sz="3600" b="1" dirty="0" smtClean="0">
                <a:solidFill>
                  <a:srgbClr val="2A358C"/>
                </a:solidFill>
                <a:cs typeface="Engravers MT"/>
              </a:rPr>
              <a:t>Mali</a:t>
            </a:r>
            <a:r>
              <a:rPr lang="en-US" sz="3600" b="1" dirty="0" smtClean="0">
                <a:solidFill>
                  <a:srgbClr val="2A358C"/>
                </a:solidFill>
                <a:cs typeface="Engravers MT"/>
              </a:rPr>
              <a:t>– </a:t>
            </a:r>
            <a:r>
              <a:rPr lang="en-US" sz="3600" b="1" dirty="0" err="1" smtClean="0">
                <a:solidFill>
                  <a:srgbClr val="2A358C"/>
                </a:solidFill>
                <a:cs typeface="Engravers MT"/>
              </a:rPr>
              <a:t>Aout</a:t>
            </a:r>
            <a:r>
              <a:rPr lang="en-US" sz="3600" b="1" dirty="0" smtClean="0">
                <a:solidFill>
                  <a:srgbClr val="2A358C"/>
                </a:solidFill>
                <a:cs typeface="Engravers MT"/>
              </a:rPr>
              <a:t> 2013</a:t>
            </a:r>
            <a:endParaRPr lang="en-US" sz="3600" b="1" dirty="0">
              <a:solidFill>
                <a:srgbClr val="2A358C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4267200"/>
            <a:ext cx="8534400" cy="2133600"/>
          </a:xfrm>
        </p:spPr>
        <p:txBody>
          <a:bodyPr>
            <a:normAutofit fontScale="92500" lnSpcReduction="10000"/>
          </a:bodyPr>
          <a:lstStyle/>
          <a:p>
            <a:endParaRPr lang="en-US" sz="2800" b="1" i="1" dirty="0" smtClean="0">
              <a:solidFill>
                <a:srgbClr val="2A358C"/>
              </a:solidFill>
              <a:cs typeface="Book Antiqua"/>
            </a:endParaRPr>
          </a:p>
          <a:p>
            <a:r>
              <a:rPr lang="fr-FR" sz="2800" b="1" i="1" dirty="0" smtClean="0">
                <a:solidFill>
                  <a:srgbClr val="2A358C"/>
                </a:solidFill>
                <a:cs typeface="Book Antiqua"/>
              </a:rPr>
              <a:t>Groupe </a:t>
            </a:r>
            <a:r>
              <a:rPr lang="fr-FR" sz="2800" b="1" i="1" dirty="0">
                <a:solidFill>
                  <a:srgbClr val="2A358C"/>
                </a:solidFill>
                <a:cs typeface="Book Antiqua"/>
              </a:rPr>
              <a:t>de </a:t>
            </a:r>
            <a:r>
              <a:rPr lang="fr-FR" sz="2800" b="1" i="1" dirty="0" smtClean="0">
                <a:solidFill>
                  <a:srgbClr val="2A358C"/>
                </a:solidFill>
                <a:cs typeface="Book Antiqua"/>
              </a:rPr>
              <a:t>Travail de Protection </a:t>
            </a:r>
            <a:r>
              <a:rPr lang="fr-FR" sz="2800" b="1" i="1" dirty="0">
                <a:solidFill>
                  <a:srgbClr val="2A358C"/>
                </a:solidFill>
                <a:cs typeface="Book Antiqua"/>
              </a:rPr>
              <a:t>de </a:t>
            </a:r>
            <a:r>
              <a:rPr lang="fr-FR" sz="2800" b="1" i="1" dirty="0" smtClean="0">
                <a:solidFill>
                  <a:srgbClr val="2A358C"/>
                </a:solidFill>
                <a:cs typeface="Book Antiqua"/>
              </a:rPr>
              <a:t>l‘Enfant</a:t>
            </a:r>
            <a:r>
              <a:rPr lang="en-US" sz="2800" b="1" i="1" dirty="0" smtClean="0">
                <a:solidFill>
                  <a:srgbClr val="2A358C"/>
                </a:solidFill>
                <a:cs typeface="Book Antiqua"/>
              </a:rPr>
              <a:t> (www.cpwg.net)</a:t>
            </a:r>
          </a:p>
          <a:p>
            <a:endParaRPr lang="en-US" sz="2800" b="1" dirty="0" smtClean="0">
              <a:solidFill>
                <a:srgbClr val="2A358C"/>
              </a:solidFill>
              <a:cs typeface="Engravers MT"/>
            </a:endParaRPr>
          </a:p>
          <a:p>
            <a:r>
              <a:rPr lang="en-US" sz="2800" b="1" dirty="0" smtClean="0">
                <a:solidFill>
                  <a:srgbClr val="2A358C"/>
                </a:solidFill>
                <a:cs typeface="Engravers MT"/>
              </a:rPr>
              <a:t>- Formation des </a:t>
            </a:r>
            <a:r>
              <a:rPr lang="en-US" sz="2800" b="1" dirty="0" err="1" smtClean="0">
                <a:solidFill>
                  <a:srgbClr val="2A358C"/>
                </a:solidFill>
                <a:cs typeface="Engravers MT"/>
              </a:rPr>
              <a:t>Coordinateurs</a:t>
            </a:r>
            <a:r>
              <a:rPr lang="en-US" sz="2800" b="1" dirty="0" smtClean="0">
                <a:solidFill>
                  <a:srgbClr val="2A358C"/>
                </a:solidFill>
                <a:cs typeface="Engravers MT"/>
              </a:rPr>
              <a:t>–</a:t>
            </a:r>
            <a:r>
              <a:rPr lang="en-US" sz="2800" b="1" dirty="0">
                <a:solidFill>
                  <a:srgbClr val="2A358C"/>
                </a:solidFill>
                <a:cs typeface="Engravers MT"/>
              </a:rPr>
              <a:t/>
            </a:r>
            <a:br>
              <a:rPr lang="en-US" sz="2800" b="1" dirty="0">
                <a:solidFill>
                  <a:srgbClr val="2A358C"/>
                </a:solidFill>
                <a:cs typeface="Engravers MT"/>
              </a:rPr>
            </a:br>
            <a:endParaRPr lang="en-US" sz="2800" b="1" i="1" dirty="0" smtClean="0">
              <a:solidFill>
                <a:srgbClr val="2A358C"/>
              </a:solidFill>
              <a:cs typeface="Book Antiqua"/>
            </a:endParaRPr>
          </a:p>
        </p:txBody>
      </p:sp>
      <p:pic>
        <p:nvPicPr>
          <p:cNvPr id="4" name="Picture 3" descr="CPWG logo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0" y="301625"/>
            <a:ext cx="2945500" cy="1828800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rot="10800000">
            <a:off x="0" y="1067942"/>
            <a:ext cx="3048000" cy="3530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0800000">
            <a:off x="6096000" y="1064412"/>
            <a:ext cx="3048000" cy="3530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0009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2590800" y="1066800"/>
            <a:ext cx="6553200" cy="1138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0" y="1066800"/>
            <a:ext cx="986134" cy="1142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CPWG logo.bmp"/>
          <p:cNvPicPr>
            <a:picLocks noChangeAspect="1"/>
          </p:cNvPicPr>
          <p:nvPr/>
        </p:nvPicPr>
        <p:blipFill>
          <a:blip r:embed="rId3" cstate="print">
            <a:alphaModFix amt="67000"/>
          </a:blip>
          <a:stretch>
            <a:fillRect/>
          </a:stretch>
        </p:blipFill>
        <p:spPr>
          <a:xfrm>
            <a:off x="986134" y="0"/>
            <a:ext cx="1570724" cy="975230"/>
          </a:xfrm>
          <a:prstGeom prst="rect">
            <a:avLst/>
          </a:prstGeom>
          <a:solidFill>
            <a:srgbClr val="F3FFFF"/>
          </a:solidFill>
          <a:effectLst/>
        </p:spPr>
      </p:pic>
      <p:sp>
        <p:nvSpPr>
          <p:cNvPr id="14" name="TextBox 13"/>
          <p:cNvSpPr txBox="1"/>
          <p:nvPr/>
        </p:nvSpPr>
        <p:spPr>
          <a:xfrm>
            <a:off x="2590800" y="238780"/>
            <a:ext cx="65532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2A358C"/>
                </a:solidFill>
                <a:latin typeface="+mj-lt"/>
                <a:cs typeface="Engravers MT"/>
              </a:rPr>
              <a:t>Objectifs</a:t>
            </a:r>
            <a:r>
              <a:rPr lang="en-US" sz="2800" b="1" dirty="0" smtClean="0">
                <a:solidFill>
                  <a:srgbClr val="2A358C"/>
                </a:solidFill>
                <a:latin typeface="+mj-lt"/>
                <a:cs typeface="Engravers MT"/>
              </a:rPr>
              <a:t> </a:t>
            </a:r>
            <a:r>
              <a:rPr lang="en-US" sz="2800" b="1" dirty="0" err="1" smtClean="0">
                <a:solidFill>
                  <a:srgbClr val="2A358C"/>
                </a:solidFill>
                <a:latin typeface="+mj-lt"/>
                <a:cs typeface="Engravers MT"/>
              </a:rPr>
              <a:t>d’apprentissage</a:t>
            </a:r>
            <a:endParaRPr lang="en-US" sz="2800" b="1" dirty="0">
              <a:solidFill>
                <a:srgbClr val="2A358C"/>
              </a:solidFill>
              <a:latin typeface="+mj-lt"/>
              <a:cs typeface="Engravers MT"/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241300" y="1371600"/>
            <a:ext cx="8686800" cy="5334000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fr-SN" sz="3000" b="1" u="sng" dirty="0" smtClean="0">
                <a:solidFill>
                  <a:srgbClr val="2A358C"/>
                </a:solidFill>
              </a:rPr>
              <a:t>A </a:t>
            </a:r>
            <a:r>
              <a:rPr lang="fr-SN" sz="3000" b="1" u="sng" dirty="0">
                <a:solidFill>
                  <a:srgbClr val="2A358C"/>
                </a:solidFill>
              </a:rPr>
              <a:t>la fin de cette formation, vous serez en mesure de </a:t>
            </a:r>
            <a:r>
              <a:rPr lang="en-US" sz="3000" b="1" u="sng" dirty="0">
                <a:solidFill>
                  <a:srgbClr val="2A358C"/>
                </a:solidFill>
              </a:rPr>
              <a:t>:</a:t>
            </a:r>
          </a:p>
          <a:p>
            <a:pPr>
              <a:buFontTx/>
              <a:buNone/>
            </a:pPr>
            <a:endParaRPr lang="en-US" sz="1600" b="1" u="sng" dirty="0" smtClean="0">
              <a:solidFill>
                <a:srgbClr val="2A358C"/>
              </a:solidFill>
            </a:endParaRPr>
          </a:p>
          <a:p>
            <a:pPr>
              <a:buFontTx/>
              <a:buChar char="-"/>
            </a:pPr>
            <a:r>
              <a:rPr lang="fr-FR" dirty="0">
                <a:solidFill>
                  <a:srgbClr val="2A358C"/>
                </a:solidFill>
              </a:rPr>
              <a:t>Articuler les considérations éthiques au cours d'une </a:t>
            </a:r>
            <a:r>
              <a:rPr lang="fr-FR" dirty="0">
                <a:solidFill>
                  <a:srgbClr val="2A358C"/>
                </a:solidFill>
              </a:rPr>
              <a:t>E</a:t>
            </a:r>
            <a:r>
              <a:rPr lang="fr-FR" dirty="0" smtClean="0">
                <a:solidFill>
                  <a:srgbClr val="2A358C"/>
                </a:solidFill>
              </a:rPr>
              <a:t>R-PE</a:t>
            </a:r>
            <a:r>
              <a:rPr lang="fr-FR" dirty="0" smtClean="0">
                <a:solidFill>
                  <a:srgbClr val="2A358C"/>
                </a:solidFill>
              </a:rPr>
              <a:t>;</a:t>
            </a:r>
          </a:p>
          <a:p>
            <a:pPr>
              <a:buFontTx/>
              <a:buChar char="-"/>
            </a:pPr>
            <a:r>
              <a:rPr lang="fr-FR" dirty="0" smtClean="0">
                <a:solidFill>
                  <a:srgbClr val="2A358C"/>
                </a:solidFill>
              </a:rPr>
              <a:t>Décrire les principes de </a:t>
            </a:r>
            <a:r>
              <a:rPr lang="fr-FR" dirty="0">
                <a:solidFill>
                  <a:srgbClr val="2A358C"/>
                </a:solidFill>
              </a:rPr>
              <a:t>confidentialité dans le contexte d'une </a:t>
            </a:r>
            <a:r>
              <a:rPr lang="fr-FR" dirty="0" smtClean="0">
                <a:solidFill>
                  <a:srgbClr val="2A358C"/>
                </a:solidFill>
              </a:rPr>
              <a:t>évaluation;</a:t>
            </a:r>
          </a:p>
          <a:p>
            <a:pPr>
              <a:buFontTx/>
              <a:buChar char="-"/>
            </a:pPr>
            <a:r>
              <a:rPr lang="fr-FR" dirty="0" smtClean="0">
                <a:solidFill>
                  <a:srgbClr val="2A358C"/>
                </a:solidFill>
              </a:rPr>
              <a:t>Expliquer </a:t>
            </a:r>
            <a:r>
              <a:rPr lang="fr-FR" dirty="0">
                <a:solidFill>
                  <a:srgbClr val="2A358C"/>
                </a:solidFill>
              </a:rPr>
              <a:t>la nécessité du consentement éclairé.</a:t>
            </a:r>
            <a:endParaRPr lang="en-GB" dirty="0" smtClean="0">
              <a:solidFill>
                <a:srgbClr val="2A3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915522"/>
      </p:ext>
    </p:extLst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2590800" y="1066800"/>
            <a:ext cx="6553200" cy="1138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0" y="1066800"/>
            <a:ext cx="986134" cy="1142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CPWG logo.bmp"/>
          <p:cNvPicPr>
            <a:picLocks noChangeAspect="1"/>
          </p:cNvPicPr>
          <p:nvPr/>
        </p:nvPicPr>
        <p:blipFill>
          <a:blip r:embed="rId2">
            <a:alphaModFix amt="67000"/>
          </a:blip>
          <a:stretch>
            <a:fillRect/>
          </a:stretch>
        </p:blipFill>
        <p:spPr>
          <a:xfrm>
            <a:off x="986134" y="0"/>
            <a:ext cx="1570724" cy="975230"/>
          </a:xfrm>
          <a:prstGeom prst="rect">
            <a:avLst/>
          </a:prstGeom>
          <a:solidFill>
            <a:srgbClr val="F3FFFF"/>
          </a:solidFill>
          <a:effectLst/>
        </p:spPr>
      </p:pic>
      <p:sp>
        <p:nvSpPr>
          <p:cNvPr id="14" name="TextBox 13"/>
          <p:cNvSpPr txBox="1"/>
          <p:nvPr/>
        </p:nvSpPr>
        <p:spPr>
          <a:xfrm>
            <a:off x="2590800" y="84892"/>
            <a:ext cx="6553200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400" b="1" dirty="0" err="1">
                <a:solidFill>
                  <a:srgbClr val="2A358C"/>
                </a:solidFill>
              </a:rPr>
              <a:t>Principes</a:t>
            </a:r>
            <a:r>
              <a:rPr lang="en-GB" sz="2400" b="1" dirty="0">
                <a:solidFill>
                  <a:srgbClr val="2A358C"/>
                </a:solidFill>
              </a:rPr>
              <a:t> </a:t>
            </a:r>
            <a:r>
              <a:rPr lang="en-GB" sz="2400" b="1" dirty="0" err="1">
                <a:solidFill>
                  <a:srgbClr val="2A358C"/>
                </a:solidFill>
              </a:rPr>
              <a:t>guidant</a:t>
            </a:r>
            <a:r>
              <a:rPr lang="en-GB" sz="2400" b="1" dirty="0">
                <a:solidFill>
                  <a:srgbClr val="2A358C"/>
                </a:solidFill>
              </a:rPr>
              <a:t> </a:t>
            </a:r>
            <a:r>
              <a:rPr lang="en-GB" sz="2400" b="1" dirty="0" smtClean="0">
                <a:solidFill>
                  <a:srgbClr val="2A358C"/>
                </a:solidFill>
              </a:rPr>
              <a:t>l’</a:t>
            </a:r>
            <a:r>
              <a:rPr lang="en-US" sz="2400" b="1" dirty="0" smtClean="0">
                <a:solidFill>
                  <a:srgbClr val="2A358C"/>
                </a:solidFill>
              </a:rPr>
              <a:t>Evaluation </a:t>
            </a:r>
            <a:r>
              <a:rPr lang="en-US" sz="2400" b="1" dirty="0" err="1" smtClean="0">
                <a:solidFill>
                  <a:srgbClr val="2A358C"/>
                </a:solidFill>
              </a:rPr>
              <a:t>Ra</a:t>
            </a:r>
            <a:r>
              <a:rPr lang="en-US" sz="2400" b="1" dirty="0" err="1" smtClean="0">
                <a:solidFill>
                  <a:srgbClr val="2A358C"/>
                </a:solidFill>
              </a:rPr>
              <a:t>pide</a:t>
            </a:r>
            <a:r>
              <a:rPr lang="en-US" sz="2400" b="1" dirty="0" smtClean="0">
                <a:solidFill>
                  <a:srgbClr val="2A358C"/>
                </a:solidFill>
              </a:rPr>
              <a:t> </a:t>
            </a:r>
            <a:r>
              <a:rPr lang="en-US" sz="2400" b="1" dirty="0">
                <a:solidFill>
                  <a:srgbClr val="2A358C"/>
                </a:solidFill>
              </a:rPr>
              <a:t>de Situation </a:t>
            </a:r>
            <a:r>
              <a:rPr lang="en-US" sz="2400" b="1" dirty="0" smtClean="0">
                <a:solidFill>
                  <a:srgbClr val="2A358C"/>
                </a:solidFill>
              </a:rPr>
              <a:t>de </a:t>
            </a:r>
            <a:r>
              <a:rPr lang="en-US" sz="2400" b="1" dirty="0">
                <a:solidFill>
                  <a:srgbClr val="2A358C"/>
                </a:solidFill>
              </a:rPr>
              <a:t>protection </a:t>
            </a:r>
            <a:r>
              <a:rPr lang="en-US" sz="2400" b="1" dirty="0" smtClean="0">
                <a:solidFill>
                  <a:srgbClr val="2A358C"/>
                </a:solidFill>
              </a:rPr>
              <a:t>de </a:t>
            </a:r>
            <a:r>
              <a:rPr lang="en-US" sz="2400" b="1" dirty="0" err="1" smtClean="0">
                <a:solidFill>
                  <a:srgbClr val="2A358C"/>
                </a:solidFill>
              </a:rPr>
              <a:t>l’Enfance</a:t>
            </a:r>
            <a:endParaRPr lang="en-US" sz="2400" b="1" dirty="0">
              <a:solidFill>
                <a:srgbClr val="2A358C"/>
              </a:solidFill>
              <a:latin typeface="+mj-lt"/>
              <a:cs typeface="Engravers MT"/>
            </a:endParaRPr>
          </a:p>
        </p:txBody>
      </p:sp>
      <p:pic>
        <p:nvPicPr>
          <p:cNvPr id="18" name="Picture 5" descr="F:\UNICEF SUDAN\CP SUBSECTOR\Capacity Building\Training on CP Rapid Assessment\0343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2313" y="1095629"/>
            <a:ext cx="2071687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49225" dist="139700" dir="13020000" sx="108000" sy="108000" algn="tl" rotWithShape="0">
              <a:srgbClr val="2A358C">
                <a:alpha val="23000"/>
              </a:srgbClr>
            </a:outerShdw>
          </a:effectLst>
        </p:spPr>
      </p:pic>
      <p:sp>
        <p:nvSpPr>
          <p:cNvPr id="15" name="Rectangle 3"/>
          <p:cNvSpPr txBox="1">
            <a:spLocks noChangeArrowheads="1"/>
          </p:cNvSpPr>
          <p:nvPr/>
        </p:nvSpPr>
        <p:spPr>
          <a:xfrm>
            <a:off x="76200" y="1524000"/>
            <a:ext cx="9067800" cy="5181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fr-FR" sz="2600" dirty="0" smtClean="0">
                <a:solidFill>
                  <a:schemeClr val="tx2"/>
                </a:solidFill>
              </a:rPr>
              <a:t>L’intérêt supérieur des enfants;</a:t>
            </a:r>
          </a:p>
          <a:p>
            <a:pPr>
              <a:spcBef>
                <a:spcPts val="1200"/>
              </a:spcBef>
            </a:pPr>
            <a:r>
              <a:rPr lang="fr-FR" sz="2600" dirty="0" smtClean="0">
                <a:solidFill>
                  <a:schemeClr val="tx2"/>
                </a:solidFill>
              </a:rPr>
              <a:t>Le principe de “Ne pas nuire”;</a:t>
            </a:r>
          </a:p>
          <a:p>
            <a:pPr>
              <a:spcBef>
                <a:spcPts val="1200"/>
              </a:spcBef>
            </a:pPr>
            <a:r>
              <a:rPr lang="fr-FR" sz="2600" dirty="0" smtClean="0">
                <a:solidFill>
                  <a:schemeClr val="tx2"/>
                </a:solidFill>
              </a:rPr>
              <a:t>Confidentialité d’information;</a:t>
            </a:r>
          </a:p>
          <a:p>
            <a:pPr>
              <a:spcBef>
                <a:spcPts val="1200"/>
              </a:spcBef>
            </a:pPr>
            <a:r>
              <a:rPr lang="fr-FR" sz="2600" dirty="0" smtClean="0">
                <a:solidFill>
                  <a:schemeClr val="tx2"/>
                </a:solidFill>
              </a:rPr>
              <a:t>La reconnaissance des capacités des enfants et des communautés;</a:t>
            </a:r>
          </a:p>
          <a:p>
            <a:pPr>
              <a:spcBef>
                <a:spcPts val="1200"/>
              </a:spcBef>
            </a:pPr>
            <a:r>
              <a:rPr lang="fr-FR" sz="2600" dirty="0" smtClean="0">
                <a:solidFill>
                  <a:schemeClr val="tx2"/>
                </a:solidFill>
              </a:rPr>
              <a:t>La considération de l’âge, l’ethnicité, les handicaps et le statut social des enfants;</a:t>
            </a:r>
          </a:p>
          <a:p>
            <a:pPr>
              <a:spcBef>
                <a:spcPts val="1200"/>
              </a:spcBef>
            </a:pPr>
            <a:r>
              <a:rPr lang="fr-FR" sz="2600" dirty="0" smtClean="0">
                <a:solidFill>
                  <a:schemeClr val="tx2"/>
                </a:solidFill>
              </a:rPr>
              <a:t>L’application de l’outil ne doit pas retarder l’action urgente;</a:t>
            </a:r>
          </a:p>
          <a:p>
            <a:pPr>
              <a:spcBef>
                <a:spcPts val="1200"/>
              </a:spcBef>
            </a:pPr>
            <a:r>
              <a:rPr lang="fr-FR" sz="2600" dirty="0" smtClean="0">
                <a:solidFill>
                  <a:schemeClr val="tx2"/>
                </a:solidFill>
              </a:rPr>
              <a:t>Il est important de considérer l’information déjà disponible.</a:t>
            </a:r>
          </a:p>
        </p:txBody>
      </p:sp>
    </p:spTree>
    <p:extLst>
      <p:ext uri="{BB962C8B-B14F-4D97-AF65-F5344CB8AC3E}">
        <p14:creationId xmlns:p14="http://schemas.microsoft.com/office/powerpoint/2010/main" val="2415903362"/>
      </p:ext>
    </p:extLst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5029200"/>
          </a:xfrm>
        </p:spPr>
        <p:txBody>
          <a:bodyPr>
            <a:normAutofit/>
          </a:bodyPr>
          <a:lstStyle/>
          <a:p>
            <a:pPr eaLnBrk="1" hangingPunct="1"/>
            <a:r>
              <a:rPr lang="fr-FR" sz="2800" dirty="0" smtClean="0">
                <a:solidFill>
                  <a:srgbClr val="2A358C"/>
                </a:solidFill>
              </a:rPr>
              <a:t>Les </a:t>
            </a:r>
            <a:r>
              <a:rPr lang="fr-FR" sz="2800" dirty="0">
                <a:solidFill>
                  <a:srgbClr val="2A358C"/>
                </a:solidFill>
              </a:rPr>
              <a:t>évaluations peuvent être </a:t>
            </a:r>
            <a:r>
              <a:rPr lang="fr-FR" sz="2800" dirty="0" smtClean="0">
                <a:solidFill>
                  <a:srgbClr val="2A358C"/>
                </a:solidFill>
              </a:rPr>
              <a:t>soit des </a:t>
            </a:r>
            <a:r>
              <a:rPr lang="fr-FR" sz="2800" dirty="0">
                <a:solidFill>
                  <a:srgbClr val="2A358C"/>
                </a:solidFill>
              </a:rPr>
              <a:t>expériences </a:t>
            </a:r>
            <a:r>
              <a:rPr lang="fr-FR" sz="2800" dirty="0" smtClean="0">
                <a:solidFill>
                  <a:srgbClr val="2A358C"/>
                </a:solidFill>
              </a:rPr>
              <a:t>positives, soit une perturbation </a:t>
            </a:r>
            <a:r>
              <a:rPr lang="fr-FR" sz="2800" dirty="0">
                <a:solidFill>
                  <a:srgbClr val="2A358C"/>
                </a:solidFill>
              </a:rPr>
              <a:t>pour la population. </a:t>
            </a:r>
            <a:r>
              <a:rPr lang="fr-FR" sz="2800" dirty="0" smtClean="0">
                <a:solidFill>
                  <a:srgbClr val="2A358C"/>
                </a:solidFill>
              </a:rPr>
              <a:t>Ceci </a:t>
            </a:r>
            <a:r>
              <a:rPr lang="fr-FR" sz="2800" dirty="0">
                <a:solidFill>
                  <a:srgbClr val="2A358C"/>
                </a:solidFill>
              </a:rPr>
              <a:t>est particulièrement </a:t>
            </a:r>
            <a:r>
              <a:rPr lang="fr-FR" sz="2800" dirty="0" smtClean="0">
                <a:solidFill>
                  <a:srgbClr val="2A358C"/>
                </a:solidFill>
              </a:rPr>
              <a:t>vrai lors de la </a:t>
            </a:r>
            <a:r>
              <a:rPr lang="fr-FR" sz="2800" dirty="0">
                <a:solidFill>
                  <a:srgbClr val="2A358C"/>
                </a:solidFill>
              </a:rPr>
              <a:t>suite immédiate d'une situation </a:t>
            </a:r>
            <a:r>
              <a:rPr lang="fr-FR" sz="2800" dirty="0" smtClean="0">
                <a:solidFill>
                  <a:srgbClr val="2A358C"/>
                </a:solidFill>
              </a:rPr>
              <a:t>d'urgence;</a:t>
            </a:r>
          </a:p>
          <a:p>
            <a:pPr marL="0" indent="0" eaLnBrk="1" hangingPunct="1">
              <a:buNone/>
            </a:pPr>
            <a:endParaRPr lang="fr-FR" sz="2800" dirty="0" smtClean="0">
              <a:solidFill>
                <a:srgbClr val="2A358C"/>
              </a:solidFill>
            </a:endParaRPr>
          </a:p>
          <a:p>
            <a:pPr eaLnBrk="1" hangingPunct="1"/>
            <a:r>
              <a:rPr lang="fr-FR" sz="2800" dirty="0" smtClean="0">
                <a:solidFill>
                  <a:srgbClr val="2A358C"/>
                </a:solidFill>
              </a:rPr>
              <a:t>Souvenez-vous des </a:t>
            </a:r>
            <a:r>
              <a:rPr lang="fr-FR" sz="2800" dirty="0">
                <a:solidFill>
                  <a:srgbClr val="2A358C"/>
                </a:solidFill>
              </a:rPr>
              <a:t>deux principes de «ne pas nuire» et </a:t>
            </a:r>
            <a:r>
              <a:rPr lang="fr-FR" sz="2800" dirty="0" smtClean="0">
                <a:solidFill>
                  <a:srgbClr val="2A358C"/>
                </a:solidFill>
              </a:rPr>
              <a:t>de «</a:t>
            </a:r>
            <a:r>
              <a:rPr lang="en-GB" sz="2800" dirty="0" err="1" smtClean="0">
                <a:solidFill>
                  <a:schemeClr val="tx2"/>
                </a:solidFill>
              </a:rPr>
              <a:t>l’intérêt</a:t>
            </a:r>
            <a:r>
              <a:rPr lang="en-GB" sz="2800" dirty="0" smtClean="0">
                <a:solidFill>
                  <a:schemeClr val="tx2"/>
                </a:solidFill>
              </a:rPr>
              <a:t> </a:t>
            </a:r>
            <a:r>
              <a:rPr lang="en-GB" sz="2800" dirty="0" err="1">
                <a:solidFill>
                  <a:schemeClr val="tx2"/>
                </a:solidFill>
              </a:rPr>
              <a:t>supérieur</a:t>
            </a:r>
            <a:r>
              <a:rPr lang="en-GB" sz="2800" dirty="0">
                <a:solidFill>
                  <a:schemeClr val="tx2"/>
                </a:solidFill>
              </a:rPr>
              <a:t> des </a:t>
            </a:r>
            <a:r>
              <a:rPr lang="en-GB" sz="2800" dirty="0" err="1" smtClean="0">
                <a:solidFill>
                  <a:schemeClr val="tx2"/>
                </a:solidFill>
              </a:rPr>
              <a:t>enfants</a:t>
            </a:r>
            <a:r>
              <a:rPr lang="fr-FR" sz="2800" dirty="0" smtClean="0">
                <a:solidFill>
                  <a:srgbClr val="2A358C"/>
                </a:solidFill>
              </a:rPr>
              <a:t>» </a:t>
            </a:r>
            <a:r>
              <a:rPr lang="fr-FR" sz="2800" dirty="0">
                <a:solidFill>
                  <a:srgbClr val="2A358C"/>
                </a:solidFill>
              </a:rPr>
              <a:t>pendant le processus de collecte de données.</a:t>
            </a:r>
            <a:endParaRPr lang="en-US" sz="2800" b="1" dirty="0">
              <a:solidFill>
                <a:srgbClr val="2A358C"/>
              </a:solidFill>
              <a:ea typeface="ＭＳ Ｐゴシック" pitchFamily="34" charset="-128"/>
            </a:endParaRPr>
          </a:p>
        </p:txBody>
      </p:sp>
      <p:sp>
        <p:nvSpPr>
          <p:cNvPr id="41986" name="Title 1"/>
          <p:cNvSpPr txBox="1">
            <a:spLocks/>
          </p:cNvSpPr>
          <p:nvPr/>
        </p:nvSpPr>
        <p:spPr bwMode="auto">
          <a:xfrm>
            <a:off x="2555875" y="274638"/>
            <a:ext cx="6588125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200" b="1" dirty="0" err="1" smtClean="0">
                <a:solidFill>
                  <a:srgbClr val="2A358C"/>
                </a:solidFill>
                <a:latin typeface="Calibri" pitchFamily="34" charset="0"/>
              </a:rPr>
              <a:t>L’éthique</a:t>
            </a:r>
            <a:r>
              <a:rPr lang="en-US" sz="3200" b="1" dirty="0" smtClean="0">
                <a:solidFill>
                  <a:srgbClr val="2A358C"/>
                </a:solidFill>
                <a:latin typeface="Calibri" pitchFamily="34" charset="0"/>
              </a:rPr>
              <a:t> </a:t>
            </a:r>
            <a:r>
              <a:rPr lang="en-US" sz="3200" b="1" dirty="0" err="1" smtClean="0">
                <a:solidFill>
                  <a:srgbClr val="2A358C"/>
                </a:solidFill>
                <a:latin typeface="Calibri" pitchFamily="34" charset="0"/>
              </a:rPr>
              <a:t>d’évaluation</a:t>
            </a:r>
            <a:endParaRPr lang="en-US" sz="3200" b="1" dirty="0">
              <a:solidFill>
                <a:srgbClr val="2A358C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179512" y="1412776"/>
            <a:ext cx="8712968" cy="4953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lnSpc>
                <a:spcPct val="160000"/>
              </a:lnSpc>
              <a:spcAft>
                <a:spcPts val="0"/>
              </a:spcAft>
              <a:buNone/>
              <a:defRPr/>
            </a:pPr>
            <a:r>
              <a:rPr lang="en-GB" sz="2400" b="1" u="sng" dirty="0" smtClean="0">
                <a:solidFill>
                  <a:srgbClr val="2A358C"/>
                </a:solidFill>
                <a:latin typeface="+mj-lt"/>
                <a:cs typeface="Engravers MT"/>
              </a:rPr>
              <a:t>Il </a:t>
            </a:r>
            <a:r>
              <a:rPr lang="en-GB" sz="2400" b="1" u="sng" dirty="0" err="1" smtClean="0">
                <a:solidFill>
                  <a:srgbClr val="2A358C"/>
                </a:solidFill>
                <a:latin typeface="+mj-lt"/>
                <a:cs typeface="Engravers MT"/>
              </a:rPr>
              <a:t>est</a:t>
            </a:r>
            <a:r>
              <a:rPr lang="en-GB" sz="2400" b="1" u="sng" dirty="0" smtClean="0">
                <a:solidFill>
                  <a:srgbClr val="2A358C"/>
                </a:solidFill>
                <a:latin typeface="+mj-lt"/>
                <a:cs typeface="Engravers MT"/>
              </a:rPr>
              <a:t> </a:t>
            </a:r>
            <a:r>
              <a:rPr lang="en-GB" sz="2400" b="1" u="sng" dirty="0" err="1" smtClean="0">
                <a:solidFill>
                  <a:srgbClr val="2A358C"/>
                </a:solidFill>
                <a:latin typeface="+mj-lt"/>
                <a:cs typeface="Engravers MT"/>
              </a:rPr>
              <a:t>nécessaire</a:t>
            </a:r>
            <a:r>
              <a:rPr lang="en-GB" sz="2400" b="1" u="sng" dirty="0" smtClean="0">
                <a:solidFill>
                  <a:srgbClr val="2A358C"/>
                </a:solidFill>
                <a:latin typeface="+mj-lt"/>
                <a:cs typeface="Engravers MT"/>
              </a:rPr>
              <a:t> de </a:t>
            </a:r>
            <a:r>
              <a:rPr lang="en-GB" sz="2400" b="1" u="sng" dirty="0" err="1" smtClean="0">
                <a:solidFill>
                  <a:srgbClr val="2A358C"/>
                </a:solidFill>
                <a:latin typeface="+mj-lt"/>
                <a:cs typeface="Engravers MT"/>
              </a:rPr>
              <a:t>s’engager</a:t>
            </a:r>
            <a:r>
              <a:rPr lang="en-GB" sz="2400" b="1" u="sng" dirty="0" smtClean="0">
                <a:solidFill>
                  <a:srgbClr val="2A358C"/>
                </a:solidFill>
                <a:latin typeface="+mj-lt"/>
                <a:cs typeface="Engravers MT"/>
              </a:rPr>
              <a:t> </a:t>
            </a:r>
            <a:r>
              <a:rPr lang="en-GB" sz="2400" b="1" u="sng" dirty="0" err="1" smtClean="0">
                <a:solidFill>
                  <a:srgbClr val="2A358C"/>
                </a:solidFill>
                <a:latin typeface="+mj-lt"/>
                <a:cs typeface="Engravers MT"/>
              </a:rPr>
              <a:t>sur</a:t>
            </a:r>
            <a:r>
              <a:rPr lang="en-GB" sz="2400" b="1" u="sng" dirty="0" smtClean="0">
                <a:solidFill>
                  <a:srgbClr val="2A358C"/>
                </a:solidFill>
                <a:latin typeface="+mj-lt"/>
                <a:cs typeface="Engravers MT"/>
              </a:rPr>
              <a:t> les aspects </a:t>
            </a:r>
            <a:r>
              <a:rPr lang="en-GB" sz="2400" b="1" u="sng" dirty="0" err="1" smtClean="0">
                <a:solidFill>
                  <a:srgbClr val="2A358C"/>
                </a:solidFill>
                <a:latin typeface="+mj-lt"/>
                <a:cs typeface="Engravers MT"/>
              </a:rPr>
              <a:t>suivants</a:t>
            </a:r>
            <a:r>
              <a:rPr lang="en-GB" sz="2400" b="1" u="sng" dirty="0" smtClean="0">
                <a:solidFill>
                  <a:srgbClr val="2A358C"/>
                </a:solidFill>
                <a:latin typeface="+mj-lt"/>
                <a:cs typeface="Engravers MT"/>
              </a:rPr>
              <a:t>:</a:t>
            </a:r>
          </a:p>
          <a:p>
            <a:pPr eaLnBrk="1" fontAlgn="auto" hangingPunct="1">
              <a:spcBef>
                <a:spcPts val="12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fr-FR" sz="2200" dirty="0" smtClean="0">
                <a:solidFill>
                  <a:srgbClr val="2A358C"/>
                </a:solidFill>
                <a:latin typeface="+mj-lt"/>
                <a:cs typeface="Engravers MT"/>
              </a:rPr>
              <a:t>Assurer des actions de suivi basées sur les résultats de l’analyse de situation;</a:t>
            </a:r>
          </a:p>
          <a:p>
            <a:pPr eaLnBrk="1" fontAlgn="auto" hangingPunct="1">
              <a:spcBef>
                <a:spcPts val="12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fr-FR" sz="2200" dirty="0" smtClean="0">
                <a:solidFill>
                  <a:srgbClr val="2A358C"/>
                </a:solidFill>
              </a:rPr>
              <a:t>Renforcer les </a:t>
            </a:r>
            <a:r>
              <a:rPr lang="fr-FR" sz="2200" dirty="0">
                <a:solidFill>
                  <a:srgbClr val="2A358C"/>
                </a:solidFill>
              </a:rPr>
              <a:t>mécanismes </a:t>
            </a:r>
            <a:r>
              <a:rPr lang="fr-FR" sz="2200" dirty="0" smtClean="0">
                <a:solidFill>
                  <a:srgbClr val="2A358C"/>
                </a:solidFill>
              </a:rPr>
              <a:t>positifs d'adaptation existant dans </a:t>
            </a:r>
            <a:r>
              <a:rPr lang="fr-FR" sz="2200" dirty="0">
                <a:solidFill>
                  <a:srgbClr val="2A358C"/>
                </a:solidFill>
              </a:rPr>
              <a:t>la </a:t>
            </a:r>
            <a:r>
              <a:rPr lang="fr-FR" sz="2200" dirty="0" smtClean="0">
                <a:solidFill>
                  <a:srgbClr val="2A358C"/>
                </a:solidFill>
              </a:rPr>
              <a:t>communauté;</a:t>
            </a:r>
          </a:p>
          <a:p>
            <a:pPr eaLnBrk="1" fontAlgn="auto" hangingPunct="1">
              <a:spcBef>
                <a:spcPts val="12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fr-FR" sz="2200" dirty="0" smtClean="0">
                <a:solidFill>
                  <a:srgbClr val="2A358C"/>
                </a:solidFill>
              </a:rPr>
              <a:t>Considérer </a:t>
            </a:r>
            <a:r>
              <a:rPr lang="fr-FR" sz="2200" dirty="0">
                <a:solidFill>
                  <a:srgbClr val="2A358C"/>
                </a:solidFill>
              </a:rPr>
              <a:t>les effets négatifs potentiels de l'exercice d'évaluation, tels que la </a:t>
            </a:r>
            <a:r>
              <a:rPr lang="fr-FR" sz="2200" dirty="0" smtClean="0">
                <a:solidFill>
                  <a:srgbClr val="2A358C"/>
                </a:solidFill>
              </a:rPr>
              <a:t>stigmatisation, </a:t>
            </a:r>
            <a:r>
              <a:rPr lang="fr-FR" sz="2200" dirty="0">
                <a:solidFill>
                  <a:srgbClr val="2A358C"/>
                </a:solidFill>
              </a:rPr>
              <a:t>ou </a:t>
            </a:r>
            <a:r>
              <a:rPr lang="fr-FR" sz="2200" dirty="0" smtClean="0">
                <a:solidFill>
                  <a:srgbClr val="2A358C"/>
                </a:solidFill>
              </a:rPr>
              <a:t>des peurs injustifiées;</a:t>
            </a:r>
          </a:p>
          <a:p>
            <a:pPr eaLnBrk="1" fontAlgn="auto" hangingPunct="1">
              <a:spcBef>
                <a:spcPts val="12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fr-FR" sz="2200" dirty="0" smtClean="0">
                <a:solidFill>
                  <a:srgbClr val="2A358C"/>
                </a:solidFill>
              </a:rPr>
              <a:t>Assurer </a:t>
            </a:r>
            <a:r>
              <a:rPr lang="fr-FR" sz="2200" dirty="0">
                <a:solidFill>
                  <a:srgbClr val="2A358C"/>
                </a:solidFill>
              </a:rPr>
              <a:t>une communication honnête avec les communautés sur les objectifs de </a:t>
            </a:r>
            <a:r>
              <a:rPr lang="fr-FR" sz="2200" dirty="0" smtClean="0">
                <a:solidFill>
                  <a:srgbClr val="2A358C"/>
                </a:solidFill>
              </a:rPr>
              <a:t>l'évaluation </a:t>
            </a:r>
            <a:r>
              <a:rPr lang="fr-FR" sz="2200" smtClean="0">
                <a:solidFill>
                  <a:srgbClr val="2A358C"/>
                </a:solidFill>
              </a:rPr>
              <a:t>pour ne </a:t>
            </a:r>
            <a:r>
              <a:rPr lang="fr-FR" sz="2200" dirty="0" smtClean="0">
                <a:solidFill>
                  <a:srgbClr val="2A358C"/>
                </a:solidFill>
              </a:rPr>
              <a:t>pas </a:t>
            </a:r>
            <a:r>
              <a:rPr lang="fr-FR" sz="2200" dirty="0">
                <a:solidFill>
                  <a:srgbClr val="2A358C"/>
                </a:solidFill>
              </a:rPr>
              <a:t>créer de </a:t>
            </a:r>
            <a:r>
              <a:rPr lang="fr-FR" sz="2200">
                <a:solidFill>
                  <a:srgbClr val="2A358C"/>
                </a:solidFill>
              </a:rPr>
              <a:t>fausses </a:t>
            </a:r>
            <a:r>
              <a:rPr lang="fr-FR" sz="2200" smtClean="0">
                <a:solidFill>
                  <a:srgbClr val="2A358C"/>
                </a:solidFill>
              </a:rPr>
              <a:t>attentes.</a:t>
            </a:r>
            <a:endParaRPr lang="fr-FR" sz="2200" b="1" dirty="0" smtClean="0">
              <a:solidFill>
                <a:srgbClr val="2A358C"/>
              </a:solidFill>
              <a:latin typeface="+mj-lt"/>
              <a:cs typeface="Engravers MT"/>
            </a:endParaRPr>
          </a:p>
        </p:txBody>
      </p:sp>
      <p:sp>
        <p:nvSpPr>
          <p:cNvPr id="43010" name="Title 1"/>
          <p:cNvSpPr txBox="1">
            <a:spLocks/>
          </p:cNvSpPr>
          <p:nvPr/>
        </p:nvSpPr>
        <p:spPr bwMode="auto">
          <a:xfrm>
            <a:off x="2627784" y="274638"/>
            <a:ext cx="6516216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800" b="1" dirty="0" err="1" smtClean="0">
                <a:solidFill>
                  <a:srgbClr val="2A358C"/>
                </a:solidFill>
                <a:cs typeface="Engravers MT"/>
              </a:rPr>
              <a:t>Une</a:t>
            </a:r>
            <a:r>
              <a:rPr lang="en-US" sz="2800" b="1" dirty="0" smtClean="0">
                <a:solidFill>
                  <a:srgbClr val="2A358C"/>
                </a:solidFill>
                <a:cs typeface="Engravers MT"/>
              </a:rPr>
              <a:t> </a:t>
            </a:r>
            <a:r>
              <a:rPr lang="en-US" sz="2800" b="1" dirty="0" err="1" smtClean="0">
                <a:solidFill>
                  <a:srgbClr val="2A358C"/>
                </a:solidFill>
                <a:cs typeface="Engravers MT"/>
              </a:rPr>
              <a:t>approche</a:t>
            </a:r>
            <a:r>
              <a:rPr lang="en-US" sz="2800" b="1" dirty="0" smtClean="0">
                <a:solidFill>
                  <a:srgbClr val="2A358C"/>
                </a:solidFill>
                <a:cs typeface="Engravers MT"/>
              </a:rPr>
              <a:t> </a:t>
            </a:r>
            <a:r>
              <a:rPr lang="en-US" sz="2800" b="1" dirty="0" err="1" smtClean="0">
                <a:solidFill>
                  <a:srgbClr val="2A358C"/>
                </a:solidFill>
                <a:cs typeface="Engravers MT"/>
              </a:rPr>
              <a:t>éthique</a:t>
            </a:r>
            <a:r>
              <a:rPr lang="en-US" sz="2800" b="1" dirty="0" smtClean="0">
                <a:solidFill>
                  <a:srgbClr val="2A358C"/>
                </a:solidFill>
                <a:cs typeface="Engravers MT"/>
              </a:rPr>
              <a:t> de </a:t>
            </a:r>
            <a:r>
              <a:rPr lang="en-US" sz="2800" b="1" dirty="0" err="1" smtClean="0">
                <a:solidFill>
                  <a:srgbClr val="2A358C"/>
                </a:solidFill>
                <a:cs typeface="Engravers MT"/>
              </a:rPr>
              <a:t>l’évaluation</a:t>
            </a:r>
            <a:endParaRPr lang="en-US" sz="2800" b="1" dirty="0">
              <a:solidFill>
                <a:srgbClr val="2A358C"/>
              </a:solidFill>
              <a:cs typeface="Engravers M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152400" y="1341438"/>
            <a:ext cx="8763000" cy="5364162"/>
          </a:xfrm>
        </p:spPr>
        <p:txBody>
          <a:bodyPr rtlCol="0">
            <a:normAutofit/>
          </a:bodyPr>
          <a:lstStyle/>
          <a:p>
            <a:pPr eaLnBrk="1" fontAlgn="auto" hangingPunct="1">
              <a:spcBef>
                <a:spcPts val="1200"/>
              </a:spcBef>
              <a:spcAft>
                <a:spcPts val="0"/>
              </a:spcAft>
              <a:buFontTx/>
              <a:buChar char="-"/>
              <a:defRPr/>
            </a:pPr>
            <a:r>
              <a:rPr lang="fr-FR" sz="2800" dirty="0">
                <a:solidFill>
                  <a:srgbClr val="2A358C"/>
                </a:solidFill>
              </a:rPr>
              <a:t>La confidentialité peut être définie comme la gestion restrictive des informations sensibles recueillies </a:t>
            </a:r>
            <a:r>
              <a:rPr lang="fr-FR" sz="2800" dirty="0" smtClean="0">
                <a:solidFill>
                  <a:srgbClr val="2A358C"/>
                </a:solidFill>
              </a:rPr>
              <a:t>pendant une évaluation;</a:t>
            </a:r>
          </a:p>
          <a:p>
            <a:pPr eaLnBrk="1" fontAlgn="auto" hangingPunct="1">
              <a:spcBef>
                <a:spcPts val="1200"/>
              </a:spcBef>
              <a:spcAft>
                <a:spcPts val="0"/>
              </a:spcAft>
              <a:buFontTx/>
              <a:buChar char="-"/>
              <a:defRPr/>
            </a:pPr>
            <a:r>
              <a:rPr lang="fr-FR" sz="2800" dirty="0" smtClean="0">
                <a:solidFill>
                  <a:srgbClr val="2A358C"/>
                </a:solidFill>
              </a:rPr>
              <a:t>Il </a:t>
            </a:r>
            <a:r>
              <a:rPr lang="fr-FR" sz="2800" dirty="0">
                <a:solidFill>
                  <a:srgbClr val="2A358C"/>
                </a:solidFill>
              </a:rPr>
              <a:t>est </a:t>
            </a:r>
            <a:r>
              <a:rPr lang="fr-FR" sz="2800" dirty="0" smtClean="0">
                <a:solidFill>
                  <a:srgbClr val="2A358C"/>
                </a:solidFill>
              </a:rPr>
              <a:t>de notre </a:t>
            </a:r>
            <a:r>
              <a:rPr lang="fr-FR" sz="2800" dirty="0">
                <a:solidFill>
                  <a:srgbClr val="2A358C"/>
                </a:solidFill>
              </a:rPr>
              <a:t>responsabilité d'assurer la confidentialité de l'information </a:t>
            </a:r>
            <a:r>
              <a:rPr lang="fr-FR" sz="2800" dirty="0" smtClean="0">
                <a:solidFill>
                  <a:srgbClr val="2A358C"/>
                </a:solidFill>
              </a:rPr>
              <a:t>qui nous </a:t>
            </a:r>
            <a:r>
              <a:rPr lang="fr-FR" sz="2800" dirty="0">
                <a:solidFill>
                  <a:srgbClr val="2A358C"/>
                </a:solidFill>
              </a:rPr>
              <a:t>a été </a:t>
            </a:r>
            <a:r>
              <a:rPr lang="fr-FR" sz="2800" dirty="0" smtClean="0">
                <a:solidFill>
                  <a:srgbClr val="2A358C"/>
                </a:solidFill>
              </a:rPr>
              <a:t>donnée par les informateurs et de l'utiliser </a:t>
            </a:r>
            <a:r>
              <a:rPr lang="fr-FR" sz="2800" dirty="0">
                <a:solidFill>
                  <a:srgbClr val="2A358C"/>
                </a:solidFill>
              </a:rPr>
              <a:t>uniquement dans le but de </a:t>
            </a:r>
            <a:r>
              <a:rPr lang="fr-FR" sz="2800" dirty="0" smtClean="0">
                <a:solidFill>
                  <a:srgbClr val="2A358C"/>
                </a:solidFill>
              </a:rPr>
              <a:t>l'évaluation;</a:t>
            </a:r>
          </a:p>
          <a:p>
            <a:pPr eaLnBrk="1" fontAlgn="auto" hangingPunct="1">
              <a:spcBef>
                <a:spcPts val="1200"/>
              </a:spcBef>
              <a:spcAft>
                <a:spcPts val="0"/>
              </a:spcAft>
              <a:buFontTx/>
              <a:buChar char="-"/>
              <a:defRPr/>
            </a:pPr>
            <a:r>
              <a:rPr lang="fr-FR" sz="2800" dirty="0" smtClean="0">
                <a:solidFill>
                  <a:srgbClr val="2A358C"/>
                </a:solidFill>
              </a:rPr>
              <a:t>La révélation de </a:t>
            </a:r>
            <a:r>
              <a:rPr lang="fr-FR" sz="2800" dirty="0">
                <a:solidFill>
                  <a:srgbClr val="2A358C"/>
                </a:solidFill>
              </a:rPr>
              <a:t>la source d'information </a:t>
            </a:r>
            <a:r>
              <a:rPr lang="fr-FR" sz="2800" dirty="0" smtClean="0">
                <a:solidFill>
                  <a:srgbClr val="2A358C"/>
                </a:solidFill>
              </a:rPr>
              <a:t>pourrait </a:t>
            </a:r>
            <a:r>
              <a:rPr lang="fr-FR" sz="2800" dirty="0">
                <a:solidFill>
                  <a:srgbClr val="2A358C"/>
                </a:solidFill>
              </a:rPr>
              <a:t>mettre en danger </a:t>
            </a:r>
            <a:r>
              <a:rPr lang="fr-FR" sz="2800" dirty="0" smtClean="0">
                <a:solidFill>
                  <a:srgbClr val="2A358C"/>
                </a:solidFill>
              </a:rPr>
              <a:t>les informateurs et </a:t>
            </a:r>
            <a:r>
              <a:rPr lang="fr-FR" sz="2800" dirty="0">
                <a:solidFill>
                  <a:srgbClr val="2A358C"/>
                </a:solidFill>
              </a:rPr>
              <a:t>constitue une violation de votre contrat de travail.</a:t>
            </a:r>
            <a:endParaRPr lang="en-US" sz="2800" b="1" dirty="0" smtClean="0">
              <a:solidFill>
                <a:srgbClr val="2A358C"/>
              </a:solidFill>
              <a:ea typeface="+mn-ea"/>
              <a:cs typeface="Arial" charset="0"/>
            </a:endParaRP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en-US" sz="2800" b="1" dirty="0" smtClean="0">
              <a:solidFill>
                <a:srgbClr val="2A358C"/>
              </a:solidFill>
              <a:ea typeface="+mn-ea"/>
              <a:cs typeface="Arial" charset="0"/>
            </a:endParaRPr>
          </a:p>
        </p:txBody>
      </p:sp>
      <p:sp>
        <p:nvSpPr>
          <p:cNvPr id="45058" name="Title 1"/>
          <p:cNvSpPr txBox="1">
            <a:spLocks/>
          </p:cNvSpPr>
          <p:nvPr/>
        </p:nvSpPr>
        <p:spPr bwMode="auto">
          <a:xfrm>
            <a:off x="2555875" y="274638"/>
            <a:ext cx="6588125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200" b="1" dirty="0" err="1" smtClean="0">
                <a:solidFill>
                  <a:srgbClr val="2A358C"/>
                </a:solidFill>
                <a:latin typeface="Calibri" pitchFamily="34" charset="0"/>
              </a:rPr>
              <a:t>Confidentialité</a:t>
            </a:r>
            <a:endParaRPr lang="en-US" sz="3200" b="1" dirty="0">
              <a:solidFill>
                <a:srgbClr val="2A358C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Content Placeholder 2"/>
          <p:cNvSpPr>
            <a:spLocks noGrp="1"/>
          </p:cNvSpPr>
          <p:nvPr>
            <p:ph idx="1"/>
          </p:nvPr>
        </p:nvSpPr>
        <p:spPr>
          <a:xfrm>
            <a:off x="179388" y="1341438"/>
            <a:ext cx="8713787" cy="5327650"/>
          </a:xfrm>
        </p:spPr>
        <p:txBody>
          <a:bodyPr/>
          <a:lstStyle/>
          <a:p>
            <a:pPr eaLnBrk="1" hangingPunct="1">
              <a:buFontTx/>
              <a:buChar char="-"/>
            </a:pPr>
            <a:r>
              <a:rPr lang="fr-FR" sz="2800" dirty="0" smtClean="0">
                <a:solidFill>
                  <a:srgbClr val="2A358C"/>
                </a:solidFill>
              </a:rPr>
              <a:t>Le </a:t>
            </a:r>
            <a:r>
              <a:rPr lang="fr-FR" sz="2800" dirty="0">
                <a:solidFill>
                  <a:srgbClr val="2A358C"/>
                </a:solidFill>
              </a:rPr>
              <a:t>consentement éclairé </a:t>
            </a:r>
            <a:r>
              <a:rPr lang="fr-FR" sz="2800" dirty="0" smtClean="0">
                <a:solidFill>
                  <a:srgbClr val="2A358C"/>
                </a:solidFill>
              </a:rPr>
              <a:t>requiert </a:t>
            </a:r>
            <a:r>
              <a:rPr lang="fr-FR" sz="2800" dirty="0">
                <a:solidFill>
                  <a:srgbClr val="2A358C"/>
                </a:solidFill>
              </a:rPr>
              <a:t>que les personnes </a:t>
            </a:r>
            <a:r>
              <a:rPr lang="fr-FR" sz="2800" dirty="0" smtClean="0">
                <a:solidFill>
                  <a:srgbClr val="2A358C"/>
                </a:solidFill>
              </a:rPr>
              <a:t>interrogées comprennent la manière dont l’information </a:t>
            </a:r>
            <a:r>
              <a:rPr lang="fr-FR" sz="2800" dirty="0">
                <a:solidFill>
                  <a:srgbClr val="2A358C"/>
                </a:solidFill>
              </a:rPr>
              <a:t>sera </a:t>
            </a:r>
            <a:r>
              <a:rPr lang="fr-FR" sz="2800" dirty="0" smtClean="0">
                <a:solidFill>
                  <a:srgbClr val="2A358C"/>
                </a:solidFill>
              </a:rPr>
              <a:t>utilisée;</a:t>
            </a:r>
          </a:p>
          <a:p>
            <a:pPr eaLnBrk="1" hangingPunct="1">
              <a:buFontTx/>
              <a:buChar char="-"/>
            </a:pPr>
            <a:endParaRPr lang="fr-FR" sz="2800" dirty="0" smtClean="0">
              <a:solidFill>
                <a:srgbClr val="2A358C"/>
              </a:solidFill>
            </a:endParaRPr>
          </a:p>
          <a:p>
            <a:pPr eaLnBrk="1" hangingPunct="1">
              <a:buFontTx/>
              <a:buChar char="-"/>
            </a:pPr>
            <a:r>
              <a:rPr lang="fr-FR" sz="2800" dirty="0" smtClean="0">
                <a:solidFill>
                  <a:srgbClr val="2A358C"/>
                </a:solidFill>
              </a:rPr>
              <a:t>L'acquisition </a:t>
            </a:r>
            <a:r>
              <a:rPr lang="fr-FR" sz="2800" dirty="0">
                <a:solidFill>
                  <a:srgbClr val="2A358C"/>
                </a:solidFill>
              </a:rPr>
              <a:t>de consentement éclairé est une partie </a:t>
            </a:r>
            <a:r>
              <a:rPr lang="fr-FR" sz="2800" dirty="0" smtClean="0">
                <a:solidFill>
                  <a:srgbClr val="2A358C"/>
                </a:solidFill>
              </a:rPr>
              <a:t>intégrée du processus d’entretien avec l’informateur-clé;</a:t>
            </a:r>
          </a:p>
          <a:p>
            <a:pPr eaLnBrk="1" hangingPunct="1">
              <a:buFontTx/>
              <a:buChar char="-"/>
            </a:pPr>
            <a:endParaRPr lang="fr-FR" sz="2800" dirty="0" smtClean="0">
              <a:solidFill>
                <a:srgbClr val="2A358C"/>
              </a:solidFill>
            </a:endParaRPr>
          </a:p>
          <a:p>
            <a:pPr eaLnBrk="1" hangingPunct="1">
              <a:buFontTx/>
              <a:buChar char="-"/>
            </a:pPr>
            <a:r>
              <a:rPr lang="fr-FR" sz="2800" dirty="0" smtClean="0">
                <a:solidFill>
                  <a:srgbClr val="2A358C"/>
                </a:solidFill>
              </a:rPr>
              <a:t>L'outil pour l'entrevue avec </a:t>
            </a:r>
            <a:r>
              <a:rPr lang="fr-FR" sz="2800" dirty="0">
                <a:solidFill>
                  <a:srgbClr val="2A358C"/>
                </a:solidFill>
              </a:rPr>
              <a:t>des </a:t>
            </a:r>
            <a:r>
              <a:rPr lang="fr-FR" sz="2800" dirty="0" smtClean="0">
                <a:solidFill>
                  <a:srgbClr val="2A358C"/>
                </a:solidFill>
              </a:rPr>
              <a:t>informateurs-clés </a:t>
            </a:r>
            <a:r>
              <a:rPr lang="fr-FR" sz="2800" dirty="0">
                <a:solidFill>
                  <a:srgbClr val="2A358C"/>
                </a:solidFill>
              </a:rPr>
              <a:t>comprend un formulaire de consentement </a:t>
            </a:r>
            <a:r>
              <a:rPr lang="fr-FR" sz="2800" dirty="0" smtClean="0">
                <a:solidFill>
                  <a:srgbClr val="2A358C"/>
                </a:solidFill>
              </a:rPr>
              <a:t>oral.</a:t>
            </a:r>
            <a:r>
              <a:rPr lang="en-US" sz="2400" b="1" dirty="0" smtClean="0">
                <a:solidFill>
                  <a:srgbClr val="2A358C"/>
                </a:solidFill>
                <a:ea typeface="ＭＳ Ｐゴシック" pitchFamily="34" charset="-128"/>
                <a:cs typeface="Arial" pitchFamily="34" charset="0"/>
              </a:rPr>
              <a:t>	</a:t>
            </a:r>
          </a:p>
        </p:txBody>
      </p:sp>
      <p:sp>
        <p:nvSpPr>
          <p:cNvPr id="47106" name="Title 1"/>
          <p:cNvSpPr txBox="1">
            <a:spLocks/>
          </p:cNvSpPr>
          <p:nvPr/>
        </p:nvSpPr>
        <p:spPr bwMode="auto">
          <a:xfrm>
            <a:off x="2555875" y="274638"/>
            <a:ext cx="6588125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fr-FR" sz="2800" b="1" dirty="0" smtClean="0">
                <a:solidFill>
                  <a:srgbClr val="2A358C"/>
                </a:solidFill>
              </a:rPr>
              <a:t>Consentement éclairé</a:t>
            </a:r>
            <a:endParaRPr lang="en-US" sz="2800" b="1" dirty="0">
              <a:solidFill>
                <a:srgbClr val="2A358C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4136</TotalTime>
  <Words>459</Words>
  <Application>Microsoft Office PowerPoint</Application>
  <PresentationFormat>On-screen Show (4:3)</PresentationFormat>
  <Paragraphs>49</Paragraphs>
  <Slides>7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Office Theme</vt:lpstr>
      <vt:lpstr>2_Office Theme</vt:lpstr>
      <vt:lpstr>1_Office Theme</vt:lpstr>
      <vt:lpstr>Evaluation rapide de la situation en matière de protection de l’enfance (ER-PE)  Mali– Aout 2013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 Agency First Phase Child Protection Assessment</dc:title>
  <dc:creator>Hani Mansourian</dc:creator>
  <cp:lastModifiedBy>Hani Mansourian</cp:lastModifiedBy>
  <cp:revision>288</cp:revision>
  <cp:lastPrinted>2011-04-08T04:14:49Z</cp:lastPrinted>
  <dcterms:created xsi:type="dcterms:W3CDTF">2011-04-09T23:59:23Z</dcterms:created>
  <dcterms:modified xsi:type="dcterms:W3CDTF">2013-08-24T11:11:40Z</dcterms:modified>
</cp:coreProperties>
</file>