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32" r:id="rId2"/>
    <p:sldMasterId id="2147483720" r:id="rId3"/>
  </p:sldMasterIdLst>
  <p:notesMasterIdLst>
    <p:notesMasterId r:id="rId14"/>
  </p:notesMasterIdLst>
  <p:sldIdLst>
    <p:sldId id="287" r:id="rId4"/>
    <p:sldId id="285" r:id="rId5"/>
    <p:sldId id="263" r:id="rId6"/>
    <p:sldId id="288" r:id="rId7"/>
    <p:sldId id="289" r:id="rId8"/>
    <p:sldId id="290" r:id="rId9"/>
    <p:sldId id="282" r:id="rId10"/>
    <p:sldId id="291" r:id="rId11"/>
    <p:sldId id="292" r:id="rId12"/>
    <p:sldId id="279" r:id="rId1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358C"/>
    <a:srgbClr val="99CC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fld id="{63465446-B50B-4371-A11D-5F5D4A99B1B1}" type="datetime1">
              <a:rPr lang="en-US"/>
              <a:pPr/>
              <a:t>24-Aug-13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fld id="{1435044F-E898-474A-BB9A-D62955C66E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0532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ＭＳ Ｐゴシック" pitchFamily="-10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session</a:t>
            </a:r>
            <a:r>
              <a:rPr lang="en-GB" baseline="0" dirty="0" smtClean="0"/>
              <a:t> should take about 30 minutes.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6DC85-7626-4B79-85C7-92B8FD4B6E5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979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REVISE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6DC85-7626-4B79-85C7-92B8FD4B6E5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23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6DC85-7626-4B79-85C7-92B8FD4B6E5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038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6DC85-7626-4B79-85C7-92B8FD4B6E5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038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6DC85-7626-4B79-85C7-92B8FD4B6E5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038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1200" dirty="0" smtClean="0">
                <a:solidFill>
                  <a:srgbClr val="2A358C"/>
                </a:solidFill>
              </a:rPr>
              <a:t>We need one volunteer to role play in front of the class.</a:t>
            </a:r>
          </a:p>
          <a:p>
            <a:pPr eaLnBrk="1" hangingPunct="1">
              <a:buFontTx/>
              <a:buNone/>
              <a:defRPr/>
            </a:pPr>
            <a:r>
              <a:rPr lang="en-US" sz="1200" dirty="0" smtClean="0">
                <a:solidFill>
                  <a:srgbClr val="2A358C"/>
                </a:solidFill>
              </a:rPr>
              <a:t>The situation is described in handout #7</a:t>
            </a:r>
          </a:p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solidFill>
                  <a:srgbClr val="2A358C"/>
                </a:solidFill>
              </a:rPr>
              <a:t>The assessor together with the facilitator will then go through the questions and verify if everyone marked the same answer options. (max 60 min)</a:t>
            </a:r>
          </a:p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rgbClr val="2A358C"/>
                </a:solidFill>
              </a:rPr>
              <a:t>An alternative way of doing</a:t>
            </a:r>
            <a:r>
              <a:rPr lang="en-GB" sz="1200" baseline="0" dirty="0" smtClean="0">
                <a:solidFill>
                  <a:srgbClr val="2A358C"/>
                </a:solidFill>
              </a:rPr>
              <a:t> this is to have each interviewer ask questions up to 15 to 20 minutes and then ask a new person to take on the task. This way, you get more involvement of participants and it will be less boring.</a:t>
            </a:r>
            <a:endParaRPr lang="en-US" sz="1200" dirty="0" smtClean="0">
              <a:solidFill>
                <a:srgbClr val="2A358C"/>
              </a:solidFill>
            </a:endParaRPr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039C37D8-FF9E-45B4-9B71-2B9131ACD819}" type="slidenum">
              <a:rPr lang="en-US" sz="1200"/>
              <a:pPr eaLnBrk="1" hangingPunct="1"/>
              <a:t>10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9F1EA4-A833-492E-933C-DAAD7519724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771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BAC96-76C9-421B-B278-881604CC84A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9897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D01C4D-8125-462D-98B6-0AC870FE5BC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266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5DBCDE-6DEA-472D-BDB9-E42680077FDB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6109A9-6322-4179-854E-3FA9D66722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41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176FAE-5BBC-4704-81D7-5E6D10894D0B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7C23EF-C138-44BA-8431-800754BE9B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8638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A8459F-3726-48A6-BA90-7E52E128948A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5AB1BC-0BBE-4640-826A-DF929F50B7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2366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C52801-1F35-4A2C-AA85-E45EBE5E6716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BC0AA0-1475-41DC-A323-2F41809307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38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00DD9E-6B0B-4036-966B-D54358403AEF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DDFE04-1855-4C56-AA88-8479E328E0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0301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96FB48-F8BF-4B8C-8223-55ADCA4855ED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106AD3-23AE-4226-A8CE-DDF3F96D8E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3641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4F6DF6-CC27-417A-8FF1-B81C9751CC59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AD4A7F-A30A-4DEF-9D95-492DA4EC133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3534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D273F2-8DA5-4CDF-89CA-A9FDCEBF9F0E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5EEB73-101F-4790-8D70-E1BFFC6FE0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118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BC2020-29BD-4C89-990D-0A930A8F257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2719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30F618-A753-4988-A8A7-870B8951885D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FA450C-1F8A-44C7-B122-1F9AA589AB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6376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A9433B-ABED-4E0B-9DBB-B3EED522349C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24DA9E-3825-4E07-962A-65EBF23F0D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4889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3AFF5F-C5FD-4E9F-9A70-A6A872D67FA8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E49E25-C617-48E3-AE9F-B8D7A3AB6E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483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C6AC9A-6383-49DE-992D-C9B8FE7683BF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B1D41E-865F-46AC-A496-4B6EF9D814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628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7B7EC6-056A-45CF-AE63-0E56A4EBFB47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769F25-A631-4955-AA87-27E39AC052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255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6318A8-4A24-4BA0-965B-FCC9F2F3682F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33F24B-B6BA-44F1-9912-8C53B4DE5E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1220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CCE3A9-BF23-4165-A96E-0289132D5314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FB1B4F-67DF-438C-898F-29C8714376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0498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1A4EEA-E3B5-4446-B29F-953D19F115BA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3949EF-1845-4510-B4C3-A22625C027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5210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E78C1C-5127-421B-9F61-034A6BF95E64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F70FB8-43B0-4E10-8B9C-FCCC7C959D8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6485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3D323F-CA49-4690-90D7-14A9B55B8716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B6DF1-826F-47F6-906A-314FC798F43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767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67C2B5-E61A-4D38-9D79-4E0B63EA3EC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33564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C5B1B1-C243-4451-8CBE-6D54076516D5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D5D85-BB05-4F43-8CD6-4676C611A8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3879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2107E1-01E5-4372-B812-6B61C68CED77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A50B0-B90A-4C3F-BF80-66846F6082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1737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EF8C42-9DEB-45FA-A993-D1D74F19C62A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52C2D-E00A-4F4B-8BA3-B42CEE3876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3847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793BA3-6353-4BCE-8AC2-982F332EF6B2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3BD302-01CB-4F53-8D3F-E845645265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521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B51417-687A-4F25-B98E-655F897A72D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993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A4299B-217D-45A6-9F85-742A789D8BA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691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E85F86-6C14-425D-A439-3972387BCFD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849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0429EA-F8B6-489A-AE71-1014C32220D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186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6DB1EA-81A8-4E85-A4D8-A5EE7E56225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613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4C72D7-A7FE-4BF1-A449-1B89068BD5F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135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fld id="{B2116564-D299-4A6B-8551-7951CDFEFA28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1031" name="Picture 6" descr="CPWG logo.bmp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838" y="222250"/>
            <a:ext cx="1571625" cy="974725"/>
          </a:xfrm>
          <a:prstGeom prst="rect">
            <a:avLst/>
          </a:prstGeom>
          <a:solidFill>
            <a:srgbClr val="F3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/>
          <p:cNvCxnSpPr>
            <a:cxnSpLocks noChangeShapeType="1"/>
          </p:cNvCxnSpPr>
          <p:nvPr userDrawn="1"/>
        </p:nvCxnSpPr>
        <p:spPr bwMode="auto">
          <a:xfrm>
            <a:off x="2590800" y="1066800"/>
            <a:ext cx="6553200" cy="1588"/>
          </a:xfrm>
          <a:prstGeom prst="line">
            <a:avLst/>
          </a:prstGeom>
          <a:noFill/>
          <a:ln w="63500">
            <a:solidFill>
              <a:srgbClr val="007D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Connector 8"/>
          <p:cNvCxnSpPr>
            <a:cxnSpLocks noChangeShapeType="1"/>
          </p:cNvCxnSpPr>
          <p:nvPr userDrawn="1"/>
        </p:nvCxnSpPr>
        <p:spPr bwMode="auto">
          <a:xfrm rot="10800000" flipV="1">
            <a:off x="0" y="1066800"/>
            <a:ext cx="985838" cy="1588"/>
          </a:xfrm>
          <a:prstGeom prst="line">
            <a:avLst/>
          </a:prstGeom>
          <a:noFill/>
          <a:ln w="63500">
            <a:solidFill>
              <a:srgbClr val="007D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8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fld id="{1842CF95-D61C-43D8-982A-B43F0909C7DD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fld id="{282B8DDE-28D4-4834-8275-DE817C42A13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8F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560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fld id="{B6EB9847-50BC-4B35-AE65-ACC4EA86AA22}" type="datetimeFigureOut">
              <a:rPr lang="en-US"/>
              <a:pPr/>
              <a:t>24-Aug-13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fld id="{AAB3C5BC-A4A6-47F5-BF5F-22423EF54C6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130425"/>
            <a:ext cx="8382000" cy="2136775"/>
          </a:xfrm>
        </p:spPr>
        <p:txBody>
          <a:bodyPr>
            <a:noAutofit/>
          </a:bodyPr>
          <a:lstStyle/>
          <a:p>
            <a:r>
              <a:rPr lang="fr-SN" sz="3600" b="1" dirty="0" smtClean="0">
                <a:solidFill>
                  <a:srgbClr val="2A358C"/>
                </a:solidFill>
                <a:cs typeface="Engravers MT"/>
              </a:rPr>
              <a:t>Evaluation </a:t>
            </a:r>
            <a:r>
              <a:rPr lang="fr-SN" sz="3600" b="1" dirty="0">
                <a:solidFill>
                  <a:srgbClr val="2A358C"/>
                </a:solidFill>
                <a:cs typeface="Engravers MT"/>
              </a:rPr>
              <a:t>rapide de la situation en </a:t>
            </a:r>
            <a:r>
              <a:rPr lang="fr-SN" sz="3600" b="1" dirty="0" smtClean="0">
                <a:solidFill>
                  <a:srgbClr val="2A358C"/>
                </a:solidFill>
                <a:cs typeface="Engravers MT"/>
              </a:rPr>
              <a:t>matière </a:t>
            </a:r>
            <a:r>
              <a:rPr lang="fr-SN" sz="3600" b="1" dirty="0">
                <a:solidFill>
                  <a:srgbClr val="2A358C"/>
                </a:solidFill>
                <a:cs typeface="Engravers MT"/>
              </a:rPr>
              <a:t>de protection de </a:t>
            </a:r>
            <a:r>
              <a:rPr lang="fr-SN" sz="3600" b="1" dirty="0" smtClean="0">
                <a:solidFill>
                  <a:srgbClr val="2A358C"/>
                </a:solidFill>
                <a:cs typeface="Engravers MT"/>
              </a:rPr>
              <a:t>l’enfant </a:t>
            </a:r>
            <a:r>
              <a:rPr lang="fr-SN" sz="3600" b="1" dirty="0" smtClean="0">
                <a:solidFill>
                  <a:srgbClr val="2A358C"/>
                </a:solidFill>
                <a:cs typeface="Engravers MT"/>
              </a:rPr>
              <a:t>(ER-PE</a:t>
            </a:r>
            <a:r>
              <a:rPr lang="fr-SN" sz="3600" b="1" dirty="0">
                <a:solidFill>
                  <a:srgbClr val="2A358C"/>
                </a:solidFill>
                <a:cs typeface="Engravers MT"/>
              </a:rPr>
              <a:t>)</a:t>
            </a:r>
            <a:r>
              <a:rPr lang="en-US" sz="3600" b="1" dirty="0" smtClean="0">
                <a:solidFill>
                  <a:srgbClr val="2A358C"/>
                </a:solidFill>
                <a:cs typeface="Engravers MT"/>
              </a:rPr>
              <a:t/>
            </a:r>
            <a:br>
              <a:rPr lang="en-US" sz="3600" b="1" dirty="0" smtClean="0">
                <a:solidFill>
                  <a:srgbClr val="2A358C"/>
                </a:solidFill>
                <a:cs typeface="Engravers MT"/>
              </a:rPr>
            </a:br>
            <a:r>
              <a:rPr lang="en-US" sz="3600" b="1" dirty="0" smtClean="0">
                <a:solidFill>
                  <a:srgbClr val="2A358C"/>
                </a:solidFill>
                <a:cs typeface="Engravers MT"/>
              </a:rPr>
              <a:t/>
            </a:r>
            <a:br>
              <a:rPr lang="en-US" sz="3600" b="1" dirty="0" smtClean="0">
                <a:solidFill>
                  <a:srgbClr val="2A358C"/>
                </a:solidFill>
                <a:cs typeface="Engravers MT"/>
              </a:rPr>
            </a:br>
            <a:r>
              <a:rPr lang="en-US" sz="3600" b="1" dirty="0" err="1" smtClean="0">
                <a:solidFill>
                  <a:srgbClr val="2A358C"/>
                </a:solidFill>
                <a:cs typeface="Engravers MT"/>
              </a:rPr>
              <a:t>Entertien</a:t>
            </a:r>
            <a:r>
              <a:rPr lang="en-US" sz="3600" b="1" dirty="0" smtClean="0">
                <a:solidFill>
                  <a:srgbClr val="2A358C"/>
                </a:solidFill>
                <a:cs typeface="Engravers MT"/>
              </a:rPr>
              <a:t> avec les </a:t>
            </a:r>
            <a:r>
              <a:rPr lang="en-US" sz="3600" b="1" dirty="0" err="1" smtClean="0">
                <a:solidFill>
                  <a:srgbClr val="2A358C"/>
                </a:solidFill>
                <a:cs typeface="Engravers MT"/>
              </a:rPr>
              <a:t>informateurs</a:t>
            </a:r>
            <a:r>
              <a:rPr lang="en-US" sz="3600" b="1" dirty="0" smtClean="0">
                <a:solidFill>
                  <a:srgbClr val="2A358C"/>
                </a:solidFill>
                <a:cs typeface="Engravers MT"/>
              </a:rPr>
              <a:t> </a:t>
            </a:r>
            <a:r>
              <a:rPr lang="en-US" sz="3600" b="1" dirty="0" err="1" smtClean="0">
                <a:solidFill>
                  <a:srgbClr val="2A358C"/>
                </a:solidFill>
                <a:cs typeface="Engravers MT"/>
              </a:rPr>
              <a:t>cles</a:t>
            </a:r>
            <a:endParaRPr lang="en-US" sz="3600" b="1" dirty="0">
              <a:solidFill>
                <a:srgbClr val="2A358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4437112"/>
            <a:ext cx="8534400" cy="2232248"/>
          </a:xfrm>
        </p:spPr>
        <p:txBody>
          <a:bodyPr>
            <a:normAutofit fontScale="85000" lnSpcReduction="20000"/>
          </a:bodyPr>
          <a:lstStyle/>
          <a:p>
            <a:endParaRPr lang="en-US" sz="2800" b="1" i="1" dirty="0" smtClean="0">
              <a:solidFill>
                <a:srgbClr val="2A358C"/>
              </a:solidFill>
              <a:cs typeface="Book Antiqua"/>
            </a:endParaRPr>
          </a:p>
          <a:p>
            <a:r>
              <a:rPr lang="fr-FR" sz="2800" b="1" i="1" dirty="0" smtClean="0">
                <a:solidFill>
                  <a:srgbClr val="2A358C"/>
                </a:solidFill>
                <a:cs typeface="Book Antiqua"/>
              </a:rPr>
              <a:t>Groupe </a:t>
            </a:r>
            <a:r>
              <a:rPr lang="fr-FR" sz="2800" b="1" i="1" dirty="0">
                <a:solidFill>
                  <a:srgbClr val="2A358C"/>
                </a:solidFill>
                <a:cs typeface="Book Antiqua"/>
              </a:rPr>
              <a:t>de </a:t>
            </a:r>
            <a:r>
              <a:rPr lang="fr-FR" sz="2800" b="1" i="1" dirty="0" smtClean="0">
                <a:solidFill>
                  <a:srgbClr val="2A358C"/>
                </a:solidFill>
                <a:cs typeface="Book Antiqua"/>
              </a:rPr>
              <a:t>Travail de Protection </a:t>
            </a:r>
            <a:r>
              <a:rPr lang="fr-FR" sz="2800" b="1" i="1" dirty="0">
                <a:solidFill>
                  <a:srgbClr val="2A358C"/>
                </a:solidFill>
                <a:cs typeface="Book Antiqua"/>
              </a:rPr>
              <a:t>de </a:t>
            </a:r>
            <a:r>
              <a:rPr lang="fr-FR" sz="2800" b="1" i="1" dirty="0" smtClean="0">
                <a:solidFill>
                  <a:srgbClr val="2A358C"/>
                </a:solidFill>
                <a:cs typeface="Book Antiqua"/>
              </a:rPr>
              <a:t>l‘Enfance</a:t>
            </a:r>
            <a:r>
              <a:rPr lang="en-US" sz="2800" b="1" i="1" dirty="0" smtClean="0">
                <a:solidFill>
                  <a:srgbClr val="2A358C"/>
                </a:solidFill>
                <a:cs typeface="Book Antiqua"/>
              </a:rPr>
              <a:t> </a:t>
            </a:r>
            <a:r>
              <a:rPr lang="en-US" sz="2800" b="1" i="1" dirty="0" smtClean="0">
                <a:solidFill>
                  <a:srgbClr val="2A358C"/>
                </a:solidFill>
                <a:cs typeface="Book Antiqua"/>
              </a:rPr>
              <a:t>(www.cpwg.net)</a:t>
            </a:r>
          </a:p>
          <a:p>
            <a:endParaRPr lang="en-US" sz="2800" b="1" dirty="0" smtClean="0">
              <a:solidFill>
                <a:srgbClr val="2A358C"/>
              </a:solidFill>
              <a:cs typeface="Engravers MT"/>
            </a:endParaRPr>
          </a:p>
          <a:p>
            <a:r>
              <a:rPr lang="en-US" sz="2800" b="1" dirty="0" smtClean="0">
                <a:solidFill>
                  <a:srgbClr val="2A358C"/>
                </a:solidFill>
                <a:cs typeface="Engravers MT"/>
              </a:rPr>
              <a:t>Formation </a:t>
            </a:r>
            <a:r>
              <a:rPr lang="en-US" sz="2800" b="1" dirty="0" smtClean="0">
                <a:solidFill>
                  <a:srgbClr val="2A358C"/>
                </a:solidFill>
                <a:cs typeface="Engravers MT"/>
              </a:rPr>
              <a:t>des </a:t>
            </a:r>
            <a:r>
              <a:rPr lang="en-US" sz="2800" b="1" dirty="0" err="1" smtClean="0">
                <a:solidFill>
                  <a:srgbClr val="2A358C"/>
                </a:solidFill>
                <a:cs typeface="Engravers MT"/>
              </a:rPr>
              <a:t>Coordinateurs</a:t>
            </a:r>
            <a:endParaRPr lang="en-US" sz="2800" b="1" dirty="0" smtClean="0">
              <a:solidFill>
                <a:srgbClr val="2A358C"/>
              </a:solidFill>
              <a:cs typeface="Engravers MT"/>
            </a:endParaRPr>
          </a:p>
          <a:p>
            <a:r>
              <a:rPr lang="en-US" sz="2800" b="1" dirty="0">
                <a:solidFill>
                  <a:srgbClr val="2A358C"/>
                </a:solidFill>
                <a:cs typeface="Engravers MT"/>
              </a:rPr>
              <a:t/>
            </a:r>
            <a:br>
              <a:rPr lang="en-US" sz="2800" b="1" dirty="0">
                <a:solidFill>
                  <a:srgbClr val="2A358C"/>
                </a:solidFill>
                <a:cs typeface="Engravers MT"/>
              </a:rPr>
            </a:br>
            <a:r>
              <a:rPr lang="en-US" sz="2800" b="1" dirty="0">
                <a:solidFill>
                  <a:srgbClr val="2A358C"/>
                </a:solidFill>
                <a:cs typeface="Engravers MT"/>
              </a:rPr>
              <a:t>Mali– </a:t>
            </a:r>
            <a:r>
              <a:rPr lang="en-US" sz="2800" b="1" dirty="0" err="1">
                <a:solidFill>
                  <a:srgbClr val="2A358C"/>
                </a:solidFill>
                <a:cs typeface="Engravers MT"/>
              </a:rPr>
              <a:t>Aout</a:t>
            </a:r>
            <a:r>
              <a:rPr lang="en-US" sz="2800" b="1" dirty="0">
                <a:solidFill>
                  <a:srgbClr val="2A358C"/>
                </a:solidFill>
                <a:cs typeface="Engravers MT"/>
              </a:rPr>
              <a:t> 2013</a:t>
            </a:r>
            <a:endParaRPr lang="en-US" sz="2800" b="1" i="1" dirty="0" smtClean="0">
              <a:solidFill>
                <a:srgbClr val="2A358C"/>
              </a:solidFill>
              <a:cs typeface="Book Antiqua"/>
            </a:endParaRPr>
          </a:p>
        </p:txBody>
      </p:sp>
      <p:pic>
        <p:nvPicPr>
          <p:cNvPr id="4" name="Picture 3" descr="CPWG logo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0" y="301625"/>
            <a:ext cx="2945500" cy="1828800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rot="10800000">
            <a:off x="0" y="1067942"/>
            <a:ext cx="3048000" cy="3530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0800000">
            <a:off x="6096000" y="1064412"/>
            <a:ext cx="3048000" cy="3530"/>
          </a:xfrm>
          <a:prstGeom prst="line">
            <a:avLst/>
          </a:prstGeom>
          <a:ln w="63500" cap="flat">
            <a:solidFill>
              <a:srgbClr val="007DFF"/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578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TextBox 13"/>
          <p:cNvSpPr txBox="1">
            <a:spLocks noChangeArrowheads="1"/>
          </p:cNvSpPr>
          <p:nvPr/>
        </p:nvSpPr>
        <p:spPr bwMode="auto">
          <a:xfrm>
            <a:off x="2590800" y="23009"/>
            <a:ext cx="52578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US" sz="2800" b="1" dirty="0" err="1" smtClean="0">
                <a:solidFill>
                  <a:srgbClr val="2A358C"/>
                </a:solidFill>
              </a:rPr>
              <a:t>Entrevue</a:t>
            </a:r>
            <a:r>
              <a:rPr lang="en-US" sz="2800" b="1" dirty="0" smtClean="0">
                <a:solidFill>
                  <a:srgbClr val="2A358C"/>
                </a:solidFill>
              </a:rPr>
              <a:t> avec </a:t>
            </a:r>
          </a:p>
          <a:p>
            <a:pPr algn="ctr" eaLnBrk="1" hangingPunct="1"/>
            <a:r>
              <a:rPr lang="en-US" sz="2800" b="1" dirty="0" err="1" smtClean="0">
                <a:solidFill>
                  <a:srgbClr val="2A358C"/>
                </a:solidFill>
              </a:rPr>
              <a:t>l’informateur-clé</a:t>
            </a:r>
            <a:endParaRPr lang="en-US" sz="2800" b="1" dirty="0">
              <a:solidFill>
                <a:srgbClr val="2A358C"/>
              </a:solidFill>
            </a:endParaRPr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629150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Char char="•"/>
              <a:defRPr/>
            </a:pPr>
            <a:r>
              <a:rPr lang="fr-FR" sz="2800" dirty="0" smtClean="0">
                <a:solidFill>
                  <a:srgbClr val="2A358C"/>
                </a:solidFill>
              </a:rPr>
              <a:t>Lisez le scénario (polycopie #2);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fr-FR" sz="2800" dirty="0" smtClean="0">
                <a:solidFill>
                  <a:srgbClr val="2A358C"/>
                </a:solidFill>
              </a:rPr>
              <a:t>Dans une simulation d’entrevue avec un informateur-clé, </a:t>
            </a:r>
            <a:r>
              <a:rPr lang="fr-FR" sz="2800" dirty="0">
                <a:solidFill>
                  <a:srgbClr val="2A358C"/>
                </a:solidFill>
              </a:rPr>
              <a:t>l'évaluateur </a:t>
            </a:r>
            <a:r>
              <a:rPr lang="fr-FR" sz="2800" dirty="0" smtClean="0">
                <a:solidFill>
                  <a:srgbClr val="2A358C"/>
                </a:solidFill>
              </a:rPr>
              <a:t>pose </a:t>
            </a:r>
            <a:r>
              <a:rPr lang="fr-FR" sz="2800" dirty="0">
                <a:solidFill>
                  <a:srgbClr val="2A358C"/>
                </a:solidFill>
              </a:rPr>
              <a:t>toutes les questions de l'outil </a:t>
            </a:r>
            <a:r>
              <a:rPr lang="fr-FR" sz="2800" dirty="0" smtClean="0">
                <a:solidFill>
                  <a:srgbClr val="2A358C"/>
                </a:solidFill>
              </a:rPr>
              <a:t>destiné à l’informateur-clé </a:t>
            </a:r>
            <a:r>
              <a:rPr lang="fr-FR" sz="2800" dirty="0">
                <a:solidFill>
                  <a:srgbClr val="2A358C"/>
                </a:solidFill>
              </a:rPr>
              <a:t>et l'informateur clé </a:t>
            </a:r>
            <a:r>
              <a:rPr lang="fr-FR" sz="2800" dirty="0" smtClean="0">
                <a:solidFill>
                  <a:srgbClr val="2A358C"/>
                </a:solidFill>
              </a:rPr>
              <a:t>répond;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fr-FR" sz="2800" dirty="0" smtClean="0">
                <a:solidFill>
                  <a:srgbClr val="2A358C"/>
                </a:solidFill>
              </a:rPr>
              <a:t>Enregistrez toutes </a:t>
            </a:r>
            <a:r>
              <a:rPr lang="fr-FR" sz="2800" dirty="0">
                <a:solidFill>
                  <a:srgbClr val="2A358C"/>
                </a:solidFill>
              </a:rPr>
              <a:t>les réponses </a:t>
            </a:r>
            <a:r>
              <a:rPr lang="fr-FR" sz="2800" dirty="0" smtClean="0">
                <a:solidFill>
                  <a:srgbClr val="2A358C"/>
                </a:solidFill>
              </a:rPr>
              <a:t>du formulaire sur la base de votre compréhension des réponses fournies;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fr-FR" sz="2800" dirty="0" smtClean="0">
                <a:solidFill>
                  <a:srgbClr val="2A358C"/>
                </a:solidFill>
              </a:rPr>
              <a:t>Si </a:t>
            </a:r>
            <a:r>
              <a:rPr lang="fr-FR" sz="2800" dirty="0">
                <a:solidFill>
                  <a:srgbClr val="2A358C"/>
                </a:solidFill>
              </a:rPr>
              <a:t>vous avez des commentaires sur la façon </a:t>
            </a:r>
            <a:r>
              <a:rPr lang="fr-FR" sz="2800" dirty="0" smtClean="0">
                <a:solidFill>
                  <a:srgbClr val="2A358C"/>
                </a:solidFill>
              </a:rPr>
              <a:t>avec laquelle l‘évaluateur pourrait </a:t>
            </a:r>
            <a:r>
              <a:rPr lang="fr-FR" sz="2800" dirty="0">
                <a:solidFill>
                  <a:srgbClr val="2A358C"/>
                </a:solidFill>
              </a:rPr>
              <a:t>établir une meilleure relation, </a:t>
            </a:r>
            <a:r>
              <a:rPr lang="fr-FR" sz="2800" dirty="0" smtClean="0">
                <a:solidFill>
                  <a:srgbClr val="2A358C"/>
                </a:solidFill>
              </a:rPr>
              <a:t>notez-les au </a:t>
            </a:r>
            <a:r>
              <a:rPr lang="fr-FR" sz="2800" dirty="0">
                <a:solidFill>
                  <a:srgbClr val="2A358C"/>
                </a:solidFill>
              </a:rPr>
              <a:t>cours </a:t>
            </a:r>
            <a:r>
              <a:rPr lang="fr-FR" sz="2800" dirty="0" smtClean="0">
                <a:solidFill>
                  <a:srgbClr val="2A358C"/>
                </a:solidFill>
              </a:rPr>
              <a:t>du </a:t>
            </a:r>
            <a:r>
              <a:rPr lang="fr-FR" sz="2800" dirty="0">
                <a:solidFill>
                  <a:srgbClr val="2A358C"/>
                </a:solidFill>
              </a:rPr>
              <a:t>jeu de </a:t>
            </a:r>
            <a:r>
              <a:rPr lang="fr-FR" sz="2800" dirty="0" smtClean="0">
                <a:solidFill>
                  <a:srgbClr val="2A358C"/>
                </a:solidFill>
              </a:rPr>
              <a:t>rôle. Cela fera l’objet d’une discussion par la suite.</a:t>
            </a:r>
            <a:endParaRPr lang="en-US" sz="2000" dirty="0" smtClean="0">
              <a:solidFill>
                <a:srgbClr val="2A358C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38332"/>
            <a:ext cx="1295400" cy="983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590800" y="218665"/>
            <a:ext cx="65532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SN" sz="2800" b="1" dirty="0">
                <a:solidFill>
                  <a:srgbClr val="2A358C"/>
                </a:solidFill>
              </a:rPr>
              <a:t>Objectifs d’apprentissage</a:t>
            </a:r>
            <a:endParaRPr lang="en-US" sz="2800" b="1" dirty="0">
              <a:solidFill>
                <a:srgbClr val="2A358C"/>
              </a:solidFill>
              <a:cs typeface="Engravers MT"/>
            </a:endParaRP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241300" y="1371600"/>
            <a:ext cx="8686800" cy="533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SN" sz="3000" b="1" u="sng" dirty="0" smtClean="0">
                <a:solidFill>
                  <a:srgbClr val="2A358C"/>
                </a:solidFill>
              </a:rPr>
              <a:t>A </a:t>
            </a:r>
            <a:r>
              <a:rPr lang="fr-SN" sz="3000" b="1" u="sng" dirty="0">
                <a:solidFill>
                  <a:srgbClr val="2A358C"/>
                </a:solidFill>
              </a:rPr>
              <a:t>la fin de cette formation, vous serez en mesure de</a:t>
            </a:r>
            <a:r>
              <a:rPr lang="fr-SN" sz="3000" b="1" u="sng" dirty="0" smtClean="0">
                <a:solidFill>
                  <a:srgbClr val="2A358C"/>
                </a:solidFill>
              </a:rPr>
              <a:t>:</a:t>
            </a:r>
            <a:endParaRPr lang="en-US" sz="3000" b="1" u="sng" dirty="0" smtClean="0">
              <a:solidFill>
                <a:srgbClr val="2A358C"/>
              </a:solidFill>
            </a:endParaRPr>
          </a:p>
          <a:p>
            <a:pPr>
              <a:buFontTx/>
              <a:buNone/>
            </a:pPr>
            <a:endParaRPr lang="en-US" sz="1600" b="1" u="sng" dirty="0" smtClean="0">
              <a:solidFill>
                <a:srgbClr val="2A358C"/>
              </a:solidFill>
            </a:endParaRPr>
          </a:p>
          <a:p>
            <a:pPr>
              <a:buFontTx/>
              <a:buChar char="-"/>
            </a:pPr>
            <a:r>
              <a:rPr lang="fr-FR" dirty="0">
                <a:solidFill>
                  <a:srgbClr val="2A358C"/>
                </a:solidFill>
              </a:rPr>
              <a:t>Expliquer comment </a:t>
            </a:r>
            <a:r>
              <a:rPr lang="fr-FR" dirty="0" smtClean="0">
                <a:solidFill>
                  <a:srgbClr val="2A358C"/>
                </a:solidFill>
              </a:rPr>
              <a:t>initier et clore une entrevue avec </a:t>
            </a:r>
            <a:r>
              <a:rPr lang="fr-FR" dirty="0">
                <a:solidFill>
                  <a:srgbClr val="2A358C"/>
                </a:solidFill>
              </a:rPr>
              <a:t>des informateurs </a:t>
            </a:r>
            <a:r>
              <a:rPr lang="fr-FR" dirty="0" smtClean="0">
                <a:solidFill>
                  <a:srgbClr val="2A358C"/>
                </a:solidFill>
              </a:rPr>
              <a:t>clés;</a:t>
            </a:r>
          </a:p>
          <a:p>
            <a:pPr>
              <a:buFontTx/>
              <a:buChar char="-"/>
            </a:pPr>
            <a:r>
              <a:rPr lang="fr-FR" dirty="0" smtClean="0">
                <a:solidFill>
                  <a:srgbClr val="2A358C"/>
                </a:solidFill>
              </a:rPr>
              <a:t>Décrire </a:t>
            </a:r>
            <a:r>
              <a:rPr lang="fr-FR" dirty="0">
                <a:solidFill>
                  <a:srgbClr val="2A358C"/>
                </a:solidFill>
              </a:rPr>
              <a:t>les </a:t>
            </a:r>
            <a:r>
              <a:rPr lang="fr-FR" dirty="0" smtClean="0">
                <a:solidFill>
                  <a:srgbClr val="2A358C"/>
                </a:solidFill>
              </a:rPr>
              <a:t>techniques principales d’une entrevue efficace;</a:t>
            </a:r>
          </a:p>
          <a:p>
            <a:pPr>
              <a:buFontTx/>
              <a:buChar char="-"/>
            </a:pPr>
            <a:r>
              <a:rPr lang="fr-FR" dirty="0" smtClean="0">
                <a:solidFill>
                  <a:srgbClr val="2A358C"/>
                </a:solidFill>
              </a:rPr>
              <a:t>Articuler </a:t>
            </a:r>
            <a:r>
              <a:rPr lang="fr-FR" dirty="0">
                <a:solidFill>
                  <a:srgbClr val="2A358C"/>
                </a:solidFill>
              </a:rPr>
              <a:t>différentes façons de sonder et de recueillir des informations plus précises </a:t>
            </a:r>
            <a:r>
              <a:rPr lang="fr-FR" dirty="0" smtClean="0">
                <a:solidFill>
                  <a:srgbClr val="2A358C"/>
                </a:solidFill>
              </a:rPr>
              <a:t>d'un </a:t>
            </a:r>
            <a:r>
              <a:rPr lang="fr-FR" dirty="0">
                <a:solidFill>
                  <a:srgbClr val="2A358C"/>
                </a:solidFill>
              </a:rPr>
              <a:t>informateur clé.</a:t>
            </a:r>
            <a:endParaRPr lang="en-US" dirty="0" smtClean="0">
              <a:solidFill>
                <a:srgbClr val="2A3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179649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 smtClean="0">
                <a:solidFill>
                  <a:srgbClr val="2A358C"/>
                </a:solidFill>
              </a:rPr>
              <a:t>Avant de commencer:</a:t>
            </a:r>
          </a:p>
          <a:p>
            <a:r>
              <a:rPr lang="fr-FR" dirty="0" smtClean="0">
                <a:solidFill>
                  <a:srgbClr val="2A358C"/>
                </a:solidFill>
              </a:rPr>
              <a:t>Ne conduisez une entrevue que dans </a:t>
            </a:r>
            <a:r>
              <a:rPr lang="fr-FR" dirty="0">
                <a:solidFill>
                  <a:srgbClr val="2A358C"/>
                </a:solidFill>
              </a:rPr>
              <a:t>un endroit </a:t>
            </a:r>
            <a:r>
              <a:rPr lang="fr-FR" dirty="0" smtClean="0">
                <a:solidFill>
                  <a:srgbClr val="2A358C"/>
                </a:solidFill>
              </a:rPr>
              <a:t>sécurisé </a:t>
            </a:r>
            <a:r>
              <a:rPr lang="fr-FR" dirty="0">
                <a:solidFill>
                  <a:srgbClr val="2A358C"/>
                </a:solidFill>
              </a:rPr>
              <a:t>et </a:t>
            </a:r>
            <a:r>
              <a:rPr lang="fr-FR" dirty="0" smtClean="0">
                <a:solidFill>
                  <a:srgbClr val="2A358C"/>
                </a:solidFill>
              </a:rPr>
              <a:t>privé;</a:t>
            </a:r>
          </a:p>
          <a:p>
            <a:r>
              <a:rPr lang="fr-FR" dirty="0" smtClean="0">
                <a:solidFill>
                  <a:srgbClr val="2A358C"/>
                </a:solidFill>
              </a:rPr>
              <a:t>Assurez-vous </a:t>
            </a:r>
            <a:r>
              <a:rPr lang="fr-FR" dirty="0">
                <a:solidFill>
                  <a:srgbClr val="2A358C"/>
                </a:solidFill>
              </a:rPr>
              <a:t>d'examiner </a:t>
            </a:r>
            <a:r>
              <a:rPr lang="fr-FR" dirty="0" smtClean="0">
                <a:solidFill>
                  <a:srgbClr val="2A358C"/>
                </a:solidFill>
              </a:rPr>
              <a:t>et de respecter les questions culturelles</a:t>
            </a:r>
            <a:r>
              <a:rPr lang="fr-FR" dirty="0">
                <a:solidFill>
                  <a:srgbClr val="2A358C"/>
                </a:solidFill>
              </a:rPr>
              <a:t>, telles </a:t>
            </a:r>
            <a:r>
              <a:rPr lang="fr-FR" dirty="0" smtClean="0">
                <a:solidFill>
                  <a:srgbClr val="2A358C"/>
                </a:solidFill>
              </a:rPr>
              <a:t>que les questions de genre masculin/féminin, jeunes/personnes âgées, etc. ...</a:t>
            </a:r>
          </a:p>
        </p:txBody>
      </p:sp>
      <p:sp>
        <p:nvSpPr>
          <p:cNvPr id="48131" name="Title 1"/>
          <p:cNvSpPr txBox="1">
            <a:spLocks/>
          </p:cNvSpPr>
          <p:nvPr/>
        </p:nvSpPr>
        <p:spPr bwMode="auto">
          <a:xfrm>
            <a:off x="2411761" y="0"/>
            <a:ext cx="673224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r-FR" sz="2700" b="1" dirty="0" smtClean="0">
                <a:solidFill>
                  <a:srgbClr val="2A358C"/>
                </a:solidFill>
              </a:rPr>
              <a:t>Comment initier </a:t>
            </a:r>
            <a:r>
              <a:rPr lang="fr-FR" sz="2700" b="1" dirty="0">
                <a:solidFill>
                  <a:srgbClr val="2A358C"/>
                </a:solidFill>
              </a:rPr>
              <a:t>et </a:t>
            </a:r>
            <a:r>
              <a:rPr lang="fr-FR" sz="2700" b="1" dirty="0" smtClean="0">
                <a:solidFill>
                  <a:srgbClr val="2A358C"/>
                </a:solidFill>
              </a:rPr>
              <a:t>clore une entrevue</a:t>
            </a:r>
            <a:endParaRPr lang="en-US" sz="2700" b="1" dirty="0">
              <a:solidFill>
                <a:srgbClr val="2A358C"/>
              </a:solidFill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 smtClean="0">
                <a:solidFill>
                  <a:srgbClr val="2A358C"/>
                </a:solidFill>
              </a:rPr>
              <a:t>Pour commencer :</a:t>
            </a:r>
          </a:p>
          <a:p>
            <a:r>
              <a:rPr lang="fr-FR" dirty="0" smtClean="0">
                <a:solidFill>
                  <a:srgbClr val="2A358C"/>
                </a:solidFill>
              </a:rPr>
              <a:t>Présentez-vous et </a:t>
            </a:r>
            <a:r>
              <a:rPr lang="fr-FR" dirty="0">
                <a:solidFill>
                  <a:srgbClr val="2A358C"/>
                </a:solidFill>
              </a:rPr>
              <a:t>votre organisation </a:t>
            </a:r>
            <a:r>
              <a:rPr lang="fr-FR" dirty="0" smtClean="0">
                <a:solidFill>
                  <a:srgbClr val="2A358C"/>
                </a:solidFill>
              </a:rPr>
              <a:t>á l’informateur clé et </a:t>
            </a:r>
            <a:r>
              <a:rPr lang="fr-FR" dirty="0">
                <a:solidFill>
                  <a:srgbClr val="2A358C"/>
                </a:solidFill>
              </a:rPr>
              <a:t>expliquer le but de </a:t>
            </a:r>
            <a:r>
              <a:rPr lang="fr-FR" dirty="0" smtClean="0">
                <a:solidFill>
                  <a:srgbClr val="2A358C"/>
                </a:solidFill>
              </a:rPr>
              <a:t>l‘analyse de situation;</a:t>
            </a:r>
          </a:p>
          <a:p>
            <a:r>
              <a:rPr lang="fr-FR" dirty="0" smtClean="0">
                <a:solidFill>
                  <a:srgbClr val="2A358C"/>
                </a:solidFill>
              </a:rPr>
              <a:t>En </a:t>
            </a:r>
            <a:r>
              <a:rPr lang="fr-FR" dirty="0">
                <a:solidFill>
                  <a:srgbClr val="2A358C"/>
                </a:solidFill>
              </a:rPr>
              <a:t>cas de déplacement, </a:t>
            </a:r>
            <a:r>
              <a:rPr lang="fr-FR" dirty="0" smtClean="0">
                <a:solidFill>
                  <a:srgbClr val="2A358C"/>
                </a:solidFill>
              </a:rPr>
              <a:t>clarifiez le fait que </a:t>
            </a:r>
            <a:r>
              <a:rPr lang="fr-FR" dirty="0">
                <a:solidFill>
                  <a:srgbClr val="2A358C"/>
                </a:solidFill>
              </a:rPr>
              <a:t>les questions </a:t>
            </a:r>
            <a:r>
              <a:rPr lang="fr-FR" dirty="0" smtClean="0">
                <a:solidFill>
                  <a:srgbClr val="2A358C"/>
                </a:solidFill>
              </a:rPr>
              <a:t>concernent la </a:t>
            </a:r>
            <a:r>
              <a:rPr lang="fr-FR" dirty="0">
                <a:solidFill>
                  <a:srgbClr val="2A358C"/>
                </a:solidFill>
              </a:rPr>
              <a:t>situation des enfants </a:t>
            </a:r>
            <a:r>
              <a:rPr lang="fr-FR" dirty="0" smtClean="0">
                <a:solidFill>
                  <a:srgbClr val="2A358C"/>
                </a:solidFill>
              </a:rPr>
              <a:t>là où l’informateur clé </a:t>
            </a:r>
            <a:r>
              <a:rPr lang="fr-FR" dirty="0">
                <a:solidFill>
                  <a:srgbClr val="2A358C"/>
                </a:solidFill>
              </a:rPr>
              <a:t>vit actuellement (et non pas son </a:t>
            </a:r>
            <a:r>
              <a:rPr lang="fr-FR" dirty="0" smtClean="0">
                <a:solidFill>
                  <a:srgbClr val="2A358C"/>
                </a:solidFill>
              </a:rPr>
              <a:t>lieu de résidence habituel).</a:t>
            </a:r>
          </a:p>
        </p:txBody>
      </p:sp>
      <p:sp>
        <p:nvSpPr>
          <p:cNvPr id="48131" name="Title 1"/>
          <p:cNvSpPr txBox="1">
            <a:spLocks/>
          </p:cNvSpPr>
          <p:nvPr/>
        </p:nvSpPr>
        <p:spPr bwMode="auto">
          <a:xfrm>
            <a:off x="2411761" y="0"/>
            <a:ext cx="673224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r-FR" sz="2700" b="1" dirty="0" smtClean="0">
                <a:solidFill>
                  <a:srgbClr val="2A358C"/>
                </a:solidFill>
              </a:rPr>
              <a:t>Comment initier et clore une entrevue</a:t>
            </a:r>
            <a:endParaRPr lang="en-US" sz="2700" b="1" dirty="0">
              <a:solidFill>
                <a:srgbClr val="2A358C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419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 smtClean="0">
                <a:solidFill>
                  <a:srgbClr val="2A358C"/>
                </a:solidFill>
              </a:rPr>
              <a:t>Pendant l’entrevue:</a:t>
            </a:r>
          </a:p>
          <a:p>
            <a:r>
              <a:rPr lang="fr-FR" dirty="0" smtClean="0">
                <a:solidFill>
                  <a:srgbClr val="2A358C"/>
                </a:solidFill>
              </a:rPr>
              <a:t>Prendre des notes de manière claire </a:t>
            </a:r>
            <a:r>
              <a:rPr lang="fr-FR" dirty="0">
                <a:solidFill>
                  <a:srgbClr val="2A358C"/>
                </a:solidFill>
              </a:rPr>
              <a:t>et </a:t>
            </a:r>
            <a:r>
              <a:rPr lang="fr-FR" dirty="0" smtClean="0">
                <a:solidFill>
                  <a:srgbClr val="2A358C"/>
                </a:solidFill>
              </a:rPr>
              <a:t>brève;</a:t>
            </a:r>
          </a:p>
          <a:p>
            <a:r>
              <a:rPr lang="fr-FR" dirty="0">
                <a:solidFill>
                  <a:srgbClr val="2A358C"/>
                </a:solidFill>
              </a:rPr>
              <a:t>N'oubliez pas d'être gentil et </a:t>
            </a:r>
            <a:r>
              <a:rPr lang="fr-FR" dirty="0" smtClean="0">
                <a:solidFill>
                  <a:srgbClr val="2A358C"/>
                </a:solidFill>
              </a:rPr>
              <a:t>patient;</a:t>
            </a:r>
          </a:p>
          <a:p>
            <a:r>
              <a:rPr lang="fr-FR" dirty="0" smtClean="0">
                <a:solidFill>
                  <a:srgbClr val="2A358C"/>
                </a:solidFill>
              </a:rPr>
              <a:t>N’insistez pas pour </a:t>
            </a:r>
            <a:r>
              <a:rPr lang="fr-FR" dirty="0">
                <a:solidFill>
                  <a:srgbClr val="2A358C"/>
                </a:solidFill>
              </a:rPr>
              <a:t>que </a:t>
            </a:r>
            <a:r>
              <a:rPr lang="fr-FR" dirty="0" smtClean="0">
                <a:solidFill>
                  <a:srgbClr val="2A358C"/>
                </a:solidFill>
              </a:rPr>
              <a:t>l’informateur clé réponde </a:t>
            </a:r>
            <a:r>
              <a:rPr lang="fr-FR" dirty="0">
                <a:solidFill>
                  <a:srgbClr val="2A358C"/>
                </a:solidFill>
              </a:rPr>
              <a:t>à une question si vous </a:t>
            </a:r>
            <a:r>
              <a:rPr lang="fr-FR" dirty="0" smtClean="0">
                <a:solidFill>
                  <a:srgbClr val="2A358C"/>
                </a:solidFill>
              </a:rPr>
              <a:t>sentez </a:t>
            </a:r>
            <a:r>
              <a:rPr lang="fr-FR" dirty="0">
                <a:solidFill>
                  <a:srgbClr val="2A358C"/>
                </a:solidFill>
              </a:rPr>
              <a:t>qu'il est </a:t>
            </a:r>
            <a:r>
              <a:rPr lang="fr-FR" dirty="0" smtClean="0">
                <a:solidFill>
                  <a:srgbClr val="2A358C"/>
                </a:solidFill>
              </a:rPr>
              <a:t>mal </a:t>
            </a:r>
            <a:r>
              <a:rPr lang="fr-FR" dirty="0">
                <a:solidFill>
                  <a:srgbClr val="2A358C"/>
                </a:solidFill>
              </a:rPr>
              <a:t>à </a:t>
            </a:r>
            <a:r>
              <a:rPr lang="fr-FR" dirty="0" smtClean="0">
                <a:solidFill>
                  <a:srgbClr val="2A358C"/>
                </a:solidFill>
              </a:rPr>
              <a:t>l'aise.</a:t>
            </a:r>
          </a:p>
        </p:txBody>
      </p:sp>
      <p:sp>
        <p:nvSpPr>
          <p:cNvPr id="48131" name="Title 1"/>
          <p:cNvSpPr txBox="1">
            <a:spLocks/>
          </p:cNvSpPr>
          <p:nvPr/>
        </p:nvSpPr>
        <p:spPr bwMode="auto">
          <a:xfrm>
            <a:off x="2411761" y="0"/>
            <a:ext cx="673224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r-FR" sz="2700" b="1" dirty="0" smtClean="0">
                <a:solidFill>
                  <a:srgbClr val="2A358C"/>
                </a:solidFill>
              </a:rPr>
              <a:t>Comment initier et clore une entrevue</a:t>
            </a:r>
            <a:endParaRPr lang="en-US" sz="2700" b="1" dirty="0">
              <a:solidFill>
                <a:srgbClr val="2A358C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127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 smtClean="0">
                <a:solidFill>
                  <a:srgbClr val="2A358C"/>
                </a:solidFill>
              </a:rPr>
              <a:t>Pour terminer:</a:t>
            </a:r>
          </a:p>
          <a:p>
            <a:r>
              <a:rPr lang="fr-FR" dirty="0" smtClean="0">
                <a:solidFill>
                  <a:srgbClr val="2A358C"/>
                </a:solidFill>
              </a:rPr>
              <a:t>Demandez </a:t>
            </a:r>
            <a:r>
              <a:rPr lang="fr-FR" dirty="0">
                <a:solidFill>
                  <a:srgbClr val="2A358C"/>
                </a:solidFill>
              </a:rPr>
              <a:t>à </a:t>
            </a:r>
            <a:r>
              <a:rPr lang="fr-FR" dirty="0" smtClean="0">
                <a:solidFill>
                  <a:srgbClr val="2A358C"/>
                </a:solidFill>
              </a:rPr>
              <a:t>l‘informateur clé de </a:t>
            </a:r>
            <a:r>
              <a:rPr lang="fr-FR" dirty="0">
                <a:solidFill>
                  <a:srgbClr val="2A358C"/>
                </a:solidFill>
              </a:rPr>
              <a:t>vous permettre de passer rapidement en revue le questionnaire pour s'assurer que tout est couvert avant qu'il / elle </a:t>
            </a:r>
            <a:r>
              <a:rPr lang="fr-FR" dirty="0" smtClean="0">
                <a:solidFill>
                  <a:srgbClr val="2A358C"/>
                </a:solidFill>
              </a:rPr>
              <a:t>ne vous quitte </a:t>
            </a:r>
            <a:r>
              <a:rPr lang="fr-FR" dirty="0">
                <a:solidFill>
                  <a:srgbClr val="2A358C"/>
                </a:solidFill>
              </a:rPr>
              <a:t>(env. 5 min</a:t>
            </a:r>
            <a:r>
              <a:rPr lang="fr-FR" dirty="0" smtClean="0">
                <a:solidFill>
                  <a:srgbClr val="2A358C"/>
                </a:solidFill>
              </a:rPr>
              <a:t>);</a:t>
            </a:r>
          </a:p>
          <a:p>
            <a:r>
              <a:rPr lang="fr-FR" dirty="0" smtClean="0">
                <a:solidFill>
                  <a:srgbClr val="2A358C"/>
                </a:solidFill>
              </a:rPr>
              <a:t>Terminez </a:t>
            </a:r>
            <a:r>
              <a:rPr lang="fr-FR" dirty="0">
                <a:solidFill>
                  <a:srgbClr val="2A358C"/>
                </a:solidFill>
              </a:rPr>
              <a:t>l'entrevue en remerciant </a:t>
            </a:r>
            <a:r>
              <a:rPr lang="fr-FR" dirty="0" smtClean="0">
                <a:solidFill>
                  <a:srgbClr val="2A358C"/>
                </a:solidFill>
              </a:rPr>
              <a:t>votre informateur clé pour le </a:t>
            </a:r>
            <a:r>
              <a:rPr lang="fr-FR" dirty="0">
                <a:solidFill>
                  <a:srgbClr val="2A358C"/>
                </a:solidFill>
              </a:rPr>
              <a:t>temps et </a:t>
            </a:r>
            <a:r>
              <a:rPr lang="fr-FR" dirty="0" smtClean="0">
                <a:solidFill>
                  <a:srgbClr val="2A358C"/>
                </a:solidFill>
              </a:rPr>
              <a:t>la </a:t>
            </a:r>
            <a:r>
              <a:rPr lang="fr-FR" dirty="0">
                <a:solidFill>
                  <a:srgbClr val="2A358C"/>
                </a:solidFill>
              </a:rPr>
              <a:t>contribution.</a:t>
            </a:r>
          </a:p>
          <a:p>
            <a:endParaRPr lang="fr-FR" dirty="0">
              <a:solidFill>
                <a:srgbClr val="2A358C"/>
              </a:solidFill>
              <a:effectLst/>
            </a:endParaRPr>
          </a:p>
        </p:txBody>
      </p:sp>
      <p:sp>
        <p:nvSpPr>
          <p:cNvPr id="48131" name="Title 1"/>
          <p:cNvSpPr txBox="1">
            <a:spLocks/>
          </p:cNvSpPr>
          <p:nvPr/>
        </p:nvSpPr>
        <p:spPr bwMode="auto">
          <a:xfrm>
            <a:off x="2411761" y="0"/>
            <a:ext cx="673224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fr-FR" sz="2700" b="1" dirty="0" smtClean="0">
                <a:solidFill>
                  <a:srgbClr val="2A358C"/>
                </a:solidFill>
              </a:rPr>
              <a:t>Comment initier et clore une entrevue</a:t>
            </a:r>
            <a:endParaRPr lang="en-US" sz="2700" b="1" dirty="0">
              <a:solidFill>
                <a:srgbClr val="2A358C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475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590800" y="238780"/>
            <a:ext cx="65532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2A358C"/>
                </a:solidFill>
              </a:rPr>
              <a:t>Entrevue</a:t>
            </a:r>
            <a:r>
              <a:rPr lang="en-US" sz="2800" b="1" dirty="0" smtClean="0">
                <a:solidFill>
                  <a:srgbClr val="2A358C"/>
                </a:solidFill>
              </a:rPr>
              <a:t> avec </a:t>
            </a:r>
            <a:r>
              <a:rPr lang="en-US" sz="2800" b="1" dirty="0" err="1" smtClean="0">
                <a:solidFill>
                  <a:srgbClr val="2A358C"/>
                </a:solidFill>
              </a:rPr>
              <a:t>l’informateur-clé</a:t>
            </a:r>
            <a:endParaRPr lang="en-US" sz="2800" b="1" dirty="0">
              <a:solidFill>
                <a:srgbClr val="2A358C"/>
              </a:solidFill>
            </a:endParaRPr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568431" cy="5040560"/>
          </a:xfrm>
        </p:spPr>
        <p:txBody>
          <a:bodyPr>
            <a:noAutofit/>
          </a:bodyPr>
          <a:lstStyle/>
          <a:p>
            <a:pPr>
              <a:buFontTx/>
              <a:buNone/>
            </a:pPr>
            <a:r>
              <a:rPr lang="en-GB" b="1" u="sng" dirty="0" err="1" smtClean="0">
                <a:solidFill>
                  <a:srgbClr val="2A358C"/>
                </a:solidFill>
              </a:rPr>
              <a:t>L’objectif</a:t>
            </a:r>
            <a:r>
              <a:rPr lang="en-GB" b="1" u="sng" dirty="0" smtClean="0">
                <a:solidFill>
                  <a:srgbClr val="2A358C"/>
                </a:solidFill>
              </a:rPr>
              <a:t> </a:t>
            </a:r>
            <a:r>
              <a:rPr lang="en-GB" b="1" u="sng" dirty="0" smtClean="0">
                <a:solidFill>
                  <a:srgbClr val="2A358C"/>
                </a:solidFill>
              </a:rPr>
              <a:t>principal d’un </a:t>
            </a:r>
            <a:r>
              <a:rPr lang="en-GB" b="1" u="sng" dirty="0" err="1" smtClean="0">
                <a:solidFill>
                  <a:srgbClr val="2A358C"/>
                </a:solidFill>
              </a:rPr>
              <a:t>enqeteur</a:t>
            </a:r>
            <a:r>
              <a:rPr lang="en-GB" b="1" u="sng" dirty="0" smtClean="0">
                <a:solidFill>
                  <a:srgbClr val="2A358C"/>
                </a:solidFill>
              </a:rPr>
              <a:t>:</a:t>
            </a:r>
            <a:endParaRPr lang="en-GB" b="1" u="sng" dirty="0" smtClean="0">
              <a:solidFill>
                <a:srgbClr val="2A358C"/>
              </a:solidFill>
            </a:endParaRPr>
          </a:p>
          <a:p>
            <a:pPr>
              <a:buFontTx/>
              <a:buNone/>
            </a:pPr>
            <a:endParaRPr lang="en-GB" b="1" u="sng" dirty="0" smtClean="0">
              <a:solidFill>
                <a:srgbClr val="2A358C"/>
              </a:solidFill>
            </a:endParaRPr>
          </a:p>
          <a:p>
            <a:pPr>
              <a:buFontTx/>
              <a:buNone/>
            </a:pPr>
            <a:r>
              <a:rPr lang="fr-FR" dirty="0" smtClean="0">
                <a:solidFill>
                  <a:srgbClr val="2A358C"/>
                </a:solidFill>
              </a:rPr>
              <a:t>	</a:t>
            </a:r>
            <a:r>
              <a:rPr lang="fr-FR" dirty="0" smtClean="0">
                <a:solidFill>
                  <a:srgbClr val="2A358C"/>
                </a:solidFill>
              </a:rPr>
              <a:t>L’</a:t>
            </a:r>
            <a:r>
              <a:rPr lang="fr-FR" dirty="0" smtClean="0">
                <a:solidFill>
                  <a:srgbClr val="2A358C"/>
                </a:solidFill>
              </a:rPr>
              <a:t>objectif </a:t>
            </a:r>
            <a:r>
              <a:rPr lang="fr-FR" dirty="0" smtClean="0">
                <a:solidFill>
                  <a:srgbClr val="2A358C"/>
                </a:solidFill>
              </a:rPr>
              <a:t>principal </a:t>
            </a:r>
            <a:r>
              <a:rPr lang="fr-FR" dirty="0" smtClean="0">
                <a:solidFill>
                  <a:srgbClr val="2A358C"/>
                </a:solidFill>
              </a:rPr>
              <a:t>d’un </a:t>
            </a:r>
            <a:r>
              <a:rPr lang="fr-FR" dirty="0" err="1" smtClean="0">
                <a:solidFill>
                  <a:srgbClr val="2A358C"/>
                </a:solidFill>
              </a:rPr>
              <a:t>enqueteur</a:t>
            </a:r>
            <a:r>
              <a:rPr lang="fr-FR" dirty="0" smtClean="0">
                <a:solidFill>
                  <a:srgbClr val="2A358C"/>
                </a:solidFill>
              </a:rPr>
              <a:t> est </a:t>
            </a:r>
            <a:r>
              <a:rPr lang="fr-FR" dirty="0">
                <a:solidFill>
                  <a:srgbClr val="2A358C"/>
                </a:solidFill>
              </a:rPr>
              <a:t>d'aider l'informateur </a:t>
            </a:r>
            <a:r>
              <a:rPr lang="fr-FR" dirty="0" smtClean="0">
                <a:solidFill>
                  <a:srgbClr val="2A358C"/>
                </a:solidFill>
              </a:rPr>
              <a:t>clé à </a:t>
            </a:r>
            <a:r>
              <a:rPr lang="fr-FR" dirty="0">
                <a:solidFill>
                  <a:srgbClr val="2A358C"/>
                </a:solidFill>
              </a:rPr>
              <a:t>bien comprendre chaque question. </a:t>
            </a:r>
            <a:r>
              <a:rPr lang="fr-FR" dirty="0" smtClean="0">
                <a:solidFill>
                  <a:srgbClr val="2A358C"/>
                </a:solidFill>
              </a:rPr>
              <a:t>Mais, vous </a:t>
            </a:r>
            <a:r>
              <a:rPr lang="fr-FR" dirty="0">
                <a:solidFill>
                  <a:srgbClr val="2A358C"/>
                </a:solidFill>
              </a:rPr>
              <a:t>ne voulez pas </a:t>
            </a:r>
            <a:r>
              <a:rPr lang="fr-FR" dirty="0" smtClean="0">
                <a:solidFill>
                  <a:srgbClr val="2A358C"/>
                </a:solidFill>
              </a:rPr>
              <a:t>influencer sa </a:t>
            </a:r>
            <a:r>
              <a:rPr lang="fr-FR" dirty="0">
                <a:solidFill>
                  <a:srgbClr val="2A358C"/>
                </a:solidFill>
              </a:rPr>
              <a:t>réponse</a:t>
            </a:r>
            <a:r>
              <a:rPr lang="fr-FR" dirty="0" smtClean="0">
                <a:solidFill>
                  <a:srgbClr val="2A358C"/>
                </a:solidFill>
              </a:rPr>
              <a:t>.</a:t>
            </a:r>
            <a:endParaRPr lang="en-US" b="1" dirty="0" smtClean="0">
              <a:solidFill>
                <a:srgbClr val="2A3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73800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590800" y="238780"/>
            <a:ext cx="65532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2A358C"/>
                </a:solidFill>
              </a:rPr>
              <a:t>Entrevue</a:t>
            </a:r>
            <a:r>
              <a:rPr lang="en-US" sz="2800" b="1" dirty="0" smtClean="0">
                <a:solidFill>
                  <a:srgbClr val="2A358C"/>
                </a:solidFill>
              </a:rPr>
              <a:t> avec </a:t>
            </a:r>
            <a:r>
              <a:rPr lang="en-US" sz="2800" b="1" dirty="0" err="1" smtClean="0">
                <a:solidFill>
                  <a:srgbClr val="2A358C"/>
                </a:solidFill>
              </a:rPr>
              <a:t>l’informateur-clé</a:t>
            </a:r>
            <a:endParaRPr lang="en-US" sz="2800" b="1" dirty="0">
              <a:solidFill>
                <a:srgbClr val="2A358C"/>
              </a:solidFill>
            </a:endParaRPr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568431" cy="5040560"/>
          </a:xfrm>
        </p:spPr>
        <p:txBody>
          <a:bodyPr>
            <a:noAutofit/>
          </a:bodyPr>
          <a:lstStyle/>
          <a:p>
            <a:pPr>
              <a:buFontTx/>
              <a:buNone/>
            </a:pPr>
            <a:r>
              <a:rPr lang="en-US" b="1" u="sng" dirty="0" smtClean="0">
                <a:solidFill>
                  <a:srgbClr val="2A358C"/>
                </a:solidFill>
              </a:rPr>
              <a:t>Les techniques:</a:t>
            </a:r>
            <a:endParaRPr lang="en-US" b="1" u="sng" dirty="0">
              <a:solidFill>
                <a:srgbClr val="2A358C"/>
              </a:solidFill>
            </a:endParaRPr>
          </a:p>
          <a:p>
            <a:pPr marL="0" indent="0">
              <a:buNone/>
            </a:pPr>
            <a:endParaRPr lang="en-US" sz="800" b="1" dirty="0">
              <a:solidFill>
                <a:srgbClr val="2A358C"/>
              </a:solidFill>
            </a:endParaRPr>
          </a:p>
          <a:p>
            <a:pPr marL="0" lvl="0" indent="0">
              <a:buNone/>
            </a:pPr>
            <a:r>
              <a:rPr lang="fr-FR" sz="2800" dirty="0">
                <a:solidFill>
                  <a:srgbClr val="2A358C"/>
                </a:solidFill>
              </a:rPr>
              <a:t>La principale technique pour aider </a:t>
            </a:r>
            <a:r>
              <a:rPr lang="fr-FR" sz="2800" dirty="0" smtClean="0">
                <a:solidFill>
                  <a:srgbClr val="2A358C"/>
                </a:solidFill>
              </a:rPr>
              <a:t>l’informateur-clé </a:t>
            </a:r>
            <a:r>
              <a:rPr lang="fr-FR" sz="2800" dirty="0">
                <a:solidFill>
                  <a:srgbClr val="2A358C"/>
                </a:solidFill>
              </a:rPr>
              <a:t>est </a:t>
            </a:r>
            <a:r>
              <a:rPr lang="fr-FR" sz="2800" dirty="0" smtClean="0">
                <a:solidFill>
                  <a:srgbClr val="2A358C"/>
                </a:solidFill>
              </a:rPr>
              <a:t>la relance.</a:t>
            </a:r>
          </a:p>
          <a:p>
            <a:r>
              <a:rPr lang="fr-FR" sz="2800" dirty="0" smtClean="0">
                <a:solidFill>
                  <a:srgbClr val="2A358C"/>
                </a:solidFill>
              </a:rPr>
              <a:t>Si </a:t>
            </a:r>
            <a:r>
              <a:rPr lang="fr-FR" sz="2800" dirty="0">
                <a:solidFill>
                  <a:srgbClr val="2A358C"/>
                </a:solidFill>
              </a:rPr>
              <a:t>un informateur clé ne </a:t>
            </a:r>
            <a:r>
              <a:rPr lang="fr-FR" sz="2800" dirty="0" smtClean="0">
                <a:solidFill>
                  <a:srgbClr val="2A358C"/>
                </a:solidFill>
              </a:rPr>
              <a:t>comprend </a:t>
            </a:r>
            <a:r>
              <a:rPr lang="fr-FR" sz="2800" dirty="0">
                <a:solidFill>
                  <a:srgbClr val="2A358C"/>
                </a:solidFill>
              </a:rPr>
              <a:t>pas une question, ou ne répond pas </a:t>
            </a:r>
            <a:r>
              <a:rPr lang="fr-FR" sz="2800" dirty="0" smtClean="0">
                <a:solidFill>
                  <a:srgbClr val="2A358C"/>
                </a:solidFill>
              </a:rPr>
              <a:t>directement à </a:t>
            </a:r>
            <a:r>
              <a:rPr lang="fr-FR" sz="2800" dirty="0">
                <a:solidFill>
                  <a:srgbClr val="2A358C"/>
                </a:solidFill>
              </a:rPr>
              <a:t>la question, </a:t>
            </a:r>
            <a:r>
              <a:rPr lang="fr-FR" sz="2800" dirty="0" smtClean="0">
                <a:solidFill>
                  <a:srgbClr val="2A358C"/>
                </a:solidFill>
              </a:rPr>
              <a:t>expliquez-lui </a:t>
            </a:r>
            <a:r>
              <a:rPr lang="fr-FR" sz="2800" dirty="0">
                <a:solidFill>
                  <a:srgbClr val="2A358C"/>
                </a:solidFill>
              </a:rPr>
              <a:t>de nouveau la </a:t>
            </a:r>
            <a:r>
              <a:rPr lang="fr-FR" sz="2800" dirty="0" smtClean="0">
                <a:solidFill>
                  <a:srgbClr val="2A358C"/>
                </a:solidFill>
              </a:rPr>
              <a:t>question. Si nécessaire, demandez-lui de </a:t>
            </a:r>
            <a:r>
              <a:rPr lang="fr-FR" sz="2800" dirty="0">
                <a:solidFill>
                  <a:srgbClr val="2A358C"/>
                </a:solidFill>
              </a:rPr>
              <a:t>fournir plus de détails</a:t>
            </a:r>
            <a:r>
              <a:rPr lang="fr-FR" sz="2800" dirty="0" smtClean="0">
                <a:solidFill>
                  <a:srgbClr val="2A358C"/>
                </a:solidFill>
              </a:rPr>
              <a:t>.</a:t>
            </a:r>
          </a:p>
          <a:p>
            <a:r>
              <a:rPr lang="fr-FR" sz="2800" dirty="0" smtClean="0">
                <a:solidFill>
                  <a:srgbClr val="2A358C"/>
                </a:solidFill>
              </a:rPr>
              <a:t>Si </a:t>
            </a:r>
            <a:r>
              <a:rPr lang="fr-FR" sz="2800" dirty="0">
                <a:solidFill>
                  <a:srgbClr val="2A358C"/>
                </a:solidFill>
              </a:rPr>
              <a:t>il </a:t>
            </a:r>
            <a:r>
              <a:rPr lang="fr-FR" sz="2800" dirty="0" smtClean="0">
                <a:solidFill>
                  <a:srgbClr val="2A358C"/>
                </a:solidFill>
              </a:rPr>
              <a:t>y a </a:t>
            </a:r>
            <a:r>
              <a:rPr lang="fr-FR" sz="2800" dirty="0">
                <a:solidFill>
                  <a:srgbClr val="2A358C"/>
                </a:solidFill>
              </a:rPr>
              <a:t>certains mots ou phrases qui sont difficiles à comprendre, </a:t>
            </a:r>
            <a:r>
              <a:rPr lang="fr-FR" sz="2800" dirty="0" smtClean="0">
                <a:solidFill>
                  <a:srgbClr val="2A358C"/>
                </a:solidFill>
              </a:rPr>
              <a:t>expliquez </a:t>
            </a:r>
            <a:r>
              <a:rPr lang="fr-FR" sz="2800" dirty="0">
                <a:solidFill>
                  <a:srgbClr val="2A358C"/>
                </a:solidFill>
              </a:rPr>
              <a:t>les mots ou l'expression d'une manière </a:t>
            </a:r>
            <a:r>
              <a:rPr lang="fr-FR" sz="2800" dirty="0" smtClean="0">
                <a:solidFill>
                  <a:srgbClr val="2A358C"/>
                </a:solidFill>
              </a:rPr>
              <a:t>plus simple et </a:t>
            </a:r>
            <a:r>
              <a:rPr lang="fr-FR" sz="2800" dirty="0">
                <a:solidFill>
                  <a:srgbClr val="2A358C"/>
                </a:solidFill>
              </a:rPr>
              <a:t>compréhensible.</a:t>
            </a:r>
            <a:endParaRPr lang="en-US" sz="2800" b="1" dirty="0" smtClean="0">
              <a:solidFill>
                <a:srgbClr val="2A3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1551166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590800" y="238780"/>
            <a:ext cx="65532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2A358C"/>
                </a:solidFill>
              </a:rPr>
              <a:t>Entrevue</a:t>
            </a:r>
            <a:r>
              <a:rPr lang="en-US" sz="2800" b="1" dirty="0" smtClean="0">
                <a:solidFill>
                  <a:srgbClr val="2A358C"/>
                </a:solidFill>
              </a:rPr>
              <a:t> avec </a:t>
            </a:r>
            <a:r>
              <a:rPr lang="en-US" sz="2800" b="1" dirty="0" err="1" smtClean="0">
                <a:solidFill>
                  <a:srgbClr val="2A358C"/>
                </a:solidFill>
              </a:rPr>
              <a:t>l’informateur-clé</a:t>
            </a:r>
            <a:endParaRPr lang="en-US" sz="2800" b="1" dirty="0">
              <a:solidFill>
                <a:srgbClr val="2A358C"/>
              </a:solidFill>
            </a:endParaRPr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455" cy="5112568"/>
          </a:xfrm>
        </p:spPr>
        <p:txBody>
          <a:bodyPr>
            <a:noAutofit/>
          </a:bodyPr>
          <a:lstStyle/>
          <a:p>
            <a:pPr>
              <a:buFontTx/>
              <a:buNone/>
            </a:pPr>
            <a:r>
              <a:rPr lang="en-US" b="1" u="sng" dirty="0" smtClean="0">
                <a:solidFill>
                  <a:srgbClr val="2A358C"/>
                </a:solidFill>
              </a:rPr>
              <a:t>Les techniques de </a:t>
            </a:r>
            <a:r>
              <a:rPr lang="en-US" b="1" u="sng" dirty="0" err="1" smtClean="0">
                <a:solidFill>
                  <a:srgbClr val="2A358C"/>
                </a:solidFill>
              </a:rPr>
              <a:t>relance</a:t>
            </a:r>
            <a:r>
              <a:rPr lang="en-US" b="1" u="sng" dirty="0" smtClean="0">
                <a:solidFill>
                  <a:srgbClr val="2A358C"/>
                </a:solidFill>
              </a:rPr>
              <a:t>:</a:t>
            </a:r>
            <a:endParaRPr lang="en-US" b="1" u="sng" dirty="0">
              <a:solidFill>
                <a:srgbClr val="2A358C"/>
              </a:solidFill>
            </a:endParaRPr>
          </a:p>
          <a:p>
            <a:pPr marL="0" indent="0">
              <a:buNone/>
            </a:pPr>
            <a:endParaRPr lang="en-GB" sz="800" b="1" dirty="0" smtClean="0">
              <a:solidFill>
                <a:srgbClr val="2A358C"/>
              </a:solidFill>
            </a:endParaRPr>
          </a:p>
          <a:p>
            <a:pPr marL="0" indent="0">
              <a:buNone/>
            </a:pPr>
            <a:r>
              <a:rPr lang="fr-FR" sz="2800" i="1" dirty="0">
                <a:solidFill>
                  <a:srgbClr val="2A358C"/>
                </a:solidFill>
              </a:rPr>
              <a:t>élaboration</a:t>
            </a:r>
            <a:r>
              <a:rPr lang="fr-FR" sz="2800" dirty="0">
                <a:solidFill>
                  <a:srgbClr val="2A358C"/>
                </a:solidFill>
              </a:rPr>
              <a:t/>
            </a:r>
            <a:br>
              <a:rPr lang="fr-FR" sz="2800" dirty="0">
                <a:solidFill>
                  <a:srgbClr val="2A358C"/>
                </a:solidFill>
              </a:rPr>
            </a:br>
            <a:r>
              <a:rPr lang="fr-FR" sz="2800" dirty="0" smtClean="0">
                <a:solidFill>
                  <a:srgbClr val="2A358C"/>
                </a:solidFill>
              </a:rPr>
              <a:t>« Pouvez-vous </a:t>
            </a:r>
            <a:r>
              <a:rPr lang="fr-FR" sz="2800" dirty="0">
                <a:solidFill>
                  <a:srgbClr val="2A358C"/>
                </a:solidFill>
              </a:rPr>
              <a:t>nous en dire </a:t>
            </a:r>
            <a:r>
              <a:rPr lang="fr-FR" sz="2800" dirty="0" smtClean="0">
                <a:solidFill>
                  <a:srgbClr val="2A358C"/>
                </a:solidFill>
              </a:rPr>
              <a:t>plus ... »  </a:t>
            </a:r>
          </a:p>
          <a:p>
            <a:pPr marL="0" indent="0">
              <a:buNone/>
            </a:pPr>
            <a:r>
              <a:rPr lang="fr-FR" sz="800" dirty="0">
                <a:solidFill>
                  <a:srgbClr val="2A358C"/>
                </a:solidFill>
              </a:rPr>
              <a:t/>
            </a:r>
            <a:br>
              <a:rPr lang="fr-FR" sz="800" dirty="0">
                <a:solidFill>
                  <a:srgbClr val="2A358C"/>
                </a:solidFill>
              </a:rPr>
            </a:br>
            <a:r>
              <a:rPr lang="fr-FR" sz="2800" i="1" dirty="0">
                <a:solidFill>
                  <a:srgbClr val="2A358C"/>
                </a:solidFill>
              </a:rPr>
              <a:t>détail</a:t>
            </a:r>
            <a:r>
              <a:rPr lang="fr-FR" sz="2800" dirty="0">
                <a:solidFill>
                  <a:srgbClr val="2A358C"/>
                </a:solidFill>
              </a:rPr>
              <a:t/>
            </a:r>
            <a:br>
              <a:rPr lang="fr-FR" sz="2800" dirty="0">
                <a:solidFill>
                  <a:srgbClr val="2A358C"/>
                </a:solidFill>
              </a:rPr>
            </a:br>
            <a:r>
              <a:rPr lang="fr-FR" sz="2800" dirty="0" smtClean="0">
                <a:solidFill>
                  <a:srgbClr val="2A358C"/>
                </a:solidFill>
              </a:rPr>
              <a:t>« Pourriez-vous </a:t>
            </a:r>
            <a:r>
              <a:rPr lang="fr-FR" sz="2800" dirty="0">
                <a:solidFill>
                  <a:srgbClr val="2A358C"/>
                </a:solidFill>
              </a:rPr>
              <a:t>être plus précis sur </a:t>
            </a:r>
            <a:r>
              <a:rPr lang="fr-FR" sz="2800" dirty="0" smtClean="0">
                <a:solidFill>
                  <a:srgbClr val="2A358C"/>
                </a:solidFill>
              </a:rPr>
              <a:t>… »  </a:t>
            </a:r>
          </a:p>
          <a:p>
            <a:pPr marL="0" indent="0">
              <a:buNone/>
            </a:pPr>
            <a:r>
              <a:rPr lang="fr-FR" sz="800" dirty="0">
                <a:solidFill>
                  <a:srgbClr val="2A358C"/>
                </a:solidFill>
              </a:rPr>
              <a:t/>
            </a:r>
            <a:br>
              <a:rPr lang="fr-FR" sz="800" dirty="0">
                <a:solidFill>
                  <a:srgbClr val="2A358C"/>
                </a:solidFill>
              </a:rPr>
            </a:br>
            <a:r>
              <a:rPr lang="fr-FR" sz="2800" i="1" dirty="0">
                <a:solidFill>
                  <a:srgbClr val="2A358C"/>
                </a:solidFill>
              </a:rPr>
              <a:t>clarification</a:t>
            </a:r>
            <a:r>
              <a:rPr lang="fr-FR" sz="2800" dirty="0">
                <a:solidFill>
                  <a:srgbClr val="2A358C"/>
                </a:solidFill>
              </a:rPr>
              <a:t/>
            </a:r>
            <a:br>
              <a:rPr lang="fr-FR" sz="2800" dirty="0">
                <a:solidFill>
                  <a:srgbClr val="2A358C"/>
                </a:solidFill>
              </a:rPr>
            </a:br>
            <a:r>
              <a:rPr lang="fr-FR" sz="2800" dirty="0" smtClean="0">
                <a:solidFill>
                  <a:srgbClr val="2A358C"/>
                </a:solidFill>
              </a:rPr>
              <a:t>« Je </a:t>
            </a:r>
            <a:r>
              <a:rPr lang="fr-FR" sz="2800" dirty="0">
                <a:solidFill>
                  <a:srgbClr val="2A358C"/>
                </a:solidFill>
              </a:rPr>
              <a:t>vous ai entendu dire. ___ Vouliez-vous dire? </a:t>
            </a:r>
            <a:r>
              <a:rPr lang="fr-FR" sz="2800" dirty="0" smtClean="0">
                <a:solidFill>
                  <a:srgbClr val="2A358C"/>
                </a:solidFill>
              </a:rPr>
              <a:t>____ »</a:t>
            </a:r>
          </a:p>
          <a:p>
            <a:pPr marL="0" indent="0">
              <a:buNone/>
            </a:pPr>
            <a:r>
              <a:rPr lang="fr-FR" sz="800" dirty="0">
                <a:solidFill>
                  <a:srgbClr val="2A358C"/>
                </a:solidFill>
              </a:rPr>
              <a:t/>
            </a:r>
            <a:br>
              <a:rPr lang="fr-FR" sz="800" dirty="0">
                <a:solidFill>
                  <a:srgbClr val="2A358C"/>
                </a:solidFill>
              </a:rPr>
            </a:br>
            <a:r>
              <a:rPr lang="fr-FR" sz="2800" i="1" dirty="0">
                <a:solidFill>
                  <a:srgbClr val="2A358C"/>
                </a:solidFill>
              </a:rPr>
              <a:t>de soutien</a:t>
            </a:r>
            <a:r>
              <a:rPr lang="fr-FR" sz="2800" dirty="0">
                <a:solidFill>
                  <a:srgbClr val="2A358C"/>
                </a:solidFill>
              </a:rPr>
              <a:t/>
            </a:r>
            <a:br>
              <a:rPr lang="fr-FR" sz="2800" dirty="0">
                <a:solidFill>
                  <a:srgbClr val="2A358C"/>
                </a:solidFill>
              </a:rPr>
            </a:br>
            <a:r>
              <a:rPr lang="fr-FR" sz="2800" dirty="0" smtClean="0">
                <a:solidFill>
                  <a:srgbClr val="2A358C"/>
                </a:solidFill>
              </a:rPr>
              <a:t>« Je comprend que ça </a:t>
            </a:r>
            <a:r>
              <a:rPr lang="fr-FR" sz="2800" dirty="0">
                <a:solidFill>
                  <a:srgbClr val="2A358C"/>
                </a:solidFill>
              </a:rPr>
              <a:t>pourrait être difficile de parler de </a:t>
            </a:r>
            <a:r>
              <a:rPr lang="fr-FR" sz="2800" dirty="0" smtClean="0">
                <a:solidFill>
                  <a:srgbClr val="2A358C"/>
                </a:solidFill>
              </a:rPr>
              <a:t>_ »</a:t>
            </a:r>
            <a:endParaRPr lang="en-GB" sz="2800" b="1" dirty="0" smtClean="0">
              <a:solidFill>
                <a:srgbClr val="2A358C"/>
              </a:solidFill>
            </a:endParaRPr>
          </a:p>
          <a:p>
            <a:pPr marL="0" indent="0">
              <a:buNone/>
            </a:pPr>
            <a:endParaRPr lang="en-US" sz="800" b="1" dirty="0">
              <a:solidFill>
                <a:srgbClr val="2A3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407371"/>
      </p:ext>
    </p:extLst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4261</TotalTime>
  <Words>568</Words>
  <Application>Microsoft Office PowerPoint</Application>
  <PresentationFormat>On-screen Show (4:3)</PresentationFormat>
  <Paragraphs>64</Paragraphs>
  <Slides>10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Office Theme</vt:lpstr>
      <vt:lpstr>2_Office Theme</vt:lpstr>
      <vt:lpstr>1_Office Theme</vt:lpstr>
      <vt:lpstr>Evaluation rapide de la situation en matière de protection de l’enfant (ER-PE)  Entertien avec les informateurs cles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 Agency First Phase Child Protection Assessment</dc:title>
  <dc:creator>Hani Mansourian</dc:creator>
  <cp:lastModifiedBy>Hani Mansourian</cp:lastModifiedBy>
  <cp:revision>301</cp:revision>
  <cp:lastPrinted>2011-04-08T04:14:49Z</cp:lastPrinted>
  <dcterms:created xsi:type="dcterms:W3CDTF">2011-04-09T23:59:23Z</dcterms:created>
  <dcterms:modified xsi:type="dcterms:W3CDTF">2013-08-24T10:57:45Z</dcterms:modified>
</cp:coreProperties>
</file>