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7"/>
  </p:notesMasterIdLst>
  <p:sldIdLst>
    <p:sldId id="306" r:id="rId2"/>
    <p:sldId id="286" r:id="rId3"/>
    <p:sldId id="284" r:id="rId4"/>
    <p:sldId id="301" r:id="rId5"/>
    <p:sldId id="295" r:id="rId6"/>
    <p:sldId id="289" r:id="rId7"/>
    <p:sldId id="296" r:id="rId8"/>
    <p:sldId id="305" r:id="rId9"/>
    <p:sldId id="287" r:id="rId10"/>
    <p:sldId id="288" r:id="rId11"/>
    <p:sldId id="297" r:id="rId12"/>
    <p:sldId id="304" r:id="rId13"/>
    <p:sldId id="291" r:id="rId14"/>
    <p:sldId id="292" r:id="rId15"/>
    <p:sldId id="298"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A358C"/>
    <a:srgbClr val="2D6AFF"/>
    <a:srgbClr val="007DFF"/>
    <a:srgbClr val="F0FFFF"/>
    <a:srgbClr val="F8FCFF"/>
    <a:srgbClr val="F3FFFF"/>
    <a:srgbClr val="D9F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42" autoAdjust="0"/>
    <p:restoredTop sz="89643" autoAdjust="0"/>
  </p:normalViewPr>
  <p:slideViewPr>
    <p:cSldViewPr snapToObjects="1">
      <p:cViewPr>
        <p:scale>
          <a:sx n="70" d="100"/>
          <a:sy n="70" d="100"/>
        </p:scale>
        <p:origin x="-510"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346B926-2C7D-4B92-A8C2-CE2FDD3F8897}" type="datetimeFigureOut">
              <a:rPr lang="en-US" smtClean="0"/>
              <a:pPr/>
              <a:t>26-Aug-13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CC6DC85-7626-4B79-85C7-92B8FD4B6E52}" type="slidenum">
              <a:rPr lang="en-US" smtClean="0"/>
              <a:pPr/>
              <a:t>‹#›</a:t>
            </a:fld>
            <a:endParaRPr lang="en-US"/>
          </a:p>
        </p:txBody>
      </p:sp>
    </p:spTree>
    <p:extLst>
      <p:ext uri="{BB962C8B-B14F-4D97-AF65-F5344CB8AC3E}">
        <p14:creationId xmlns:p14="http://schemas.microsoft.com/office/powerpoint/2010/main" val="26741868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 session</a:t>
            </a:r>
            <a:r>
              <a:rPr lang="en-GB" baseline="0" dirty="0" smtClean="0"/>
              <a:t> should take about 30 minutes.</a:t>
            </a:r>
            <a:endParaRPr lang="en-US" dirty="0"/>
          </a:p>
        </p:txBody>
      </p:sp>
      <p:sp>
        <p:nvSpPr>
          <p:cNvPr id="4" name="Slide Number Placeholder 3"/>
          <p:cNvSpPr>
            <a:spLocks noGrp="1"/>
          </p:cNvSpPr>
          <p:nvPr>
            <p:ph type="sldNum" sz="quarter" idx="10"/>
          </p:nvPr>
        </p:nvSpPr>
        <p:spPr/>
        <p:txBody>
          <a:bodyPr/>
          <a:lstStyle/>
          <a:p>
            <a:fld id="{1CC6DC85-7626-4B79-85C7-92B8FD4B6E52}" type="slidenum">
              <a:rPr lang="en-US" smtClean="0"/>
              <a:pPr/>
              <a:t>1</a:t>
            </a:fld>
            <a:endParaRPr lang="en-US"/>
          </a:p>
        </p:txBody>
      </p:sp>
    </p:spTree>
    <p:extLst>
      <p:ext uri="{BB962C8B-B14F-4D97-AF65-F5344CB8AC3E}">
        <p14:creationId xmlns:p14="http://schemas.microsoft.com/office/powerpoint/2010/main" val="181697950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CC6DC85-7626-4B79-85C7-92B8FD4B6E52}" type="slidenum">
              <a:rPr lang="en-US" smtClean="0"/>
              <a:pPr/>
              <a:t>10</a:t>
            </a:fld>
            <a:endParaRPr lang="en-US"/>
          </a:p>
        </p:txBody>
      </p:sp>
    </p:spTree>
    <p:extLst>
      <p:ext uri="{BB962C8B-B14F-4D97-AF65-F5344CB8AC3E}">
        <p14:creationId xmlns:p14="http://schemas.microsoft.com/office/powerpoint/2010/main" val="130910385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mtClean="0"/>
              <a:t>- Approximate</a:t>
            </a:r>
            <a:r>
              <a:rPr lang="en-GB" baseline="0" smtClean="0"/>
              <a:t> </a:t>
            </a:r>
            <a:r>
              <a:rPr lang="en-GB" baseline="0" dirty="0" smtClean="0"/>
              <a:t>time: 30 minutes</a:t>
            </a:r>
            <a:endParaRPr lang="en-GB" dirty="0" smtClean="0"/>
          </a:p>
          <a:p>
            <a:endParaRPr lang="en-GB" dirty="0" smtClean="0"/>
          </a:p>
          <a:p>
            <a:r>
              <a:rPr lang="en-GB" dirty="0" smtClean="0"/>
              <a:t>- The facilitator will then explain that this will</a:t>
            </a:r>
            <a:r>
              <a:rPr lang="en-GB" baseline="0" dirty="0" smtClean="0"/>
              <a:t> act as the draft version of referral pathway that the task force needs to work on to come up with Standard Operating Procedure (SOP) for urgent action cases.</a:t>
            </a:r>
            <a:endParaRPr lang="en-US" dirty="0"/>
          </a:p>
        </p:txBody>
      </p:sp>
      <p:sp>
        <p:nvSpPr>
          <p:cNvPr id="4" name="Slide Number Placeholder 3"/>
          <p:cNvSpPr>
            <a:spLocks noGrp="1"/>
          </p:cNvSpPr>
          <p:nvPr>
            <p:ph type="sldNum" sz="quarter" idx="10"/>
          </p:nvPr>
        </p:nvSpPr>
        <p:spPr/>
        <p:txBody>
          <a:bodyPr/>
          <a:lstStyle/>
          <a:p>
            <a:fld id="{1CC6DC85-7626-4B79-85C7-92B8FD4B6E52}" type="slidenum">
              <a:rPr lang="en-US" smtClean="0"/>
              <a:pPr/>
              <a:t>11</a:t>
            </a:fld>
            <a:endParaRPr lang="en-US"/>
          </a:p>
        </p:txBody>
      </p:sp>
    </p:spTree>
    <p:extLst>
      <p:ext uri="{BB962C8B-B14F-4D97-AF65-F5344CB8AC3E}">
        <p14:creationId xmlns:p14="http://schemas.microsoft.com/office/powerpoint/2010/main" val="13091038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CC6DC85-7626-4B79-85C7-92B8FD4B6E52}" type="slidenum">
              <a:rPr lang="en-US" smtClean="0"/>
              <a:pPr/>
              <a:t>12</a:t>
            </a:fld>
            <a:endParaRPr lang="en-US"/>
          </a:p>
        </p:txBody>
      </p:sp>
    </p:spTree>
    <p:extLst>
      <p:ext uri="{BB962C8B-B14F-4D97-AF65-F5344CB8AC3E}">
        <p14:creationId xmlns:p14="http://schemas.microsoft.com/office/powerpoint/2010/main" val="130910385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 facilitator should project</a:t>
            </a:r>
            <a:r>
              <a:rPr lang="en-GB" baseline="0" dirty="0" smtClean="0"/>
              <a:t> the data management tool on the screen and show them how it works.</a:t>
            </a:r>
            <a:endParaRPr lang="en-US" dirty="0"/>
          </a:p>
        </p:txBody>
      </p:sp>
      <p:sp>
        <p:nvSpPr>
          <p:cNvPr id="4" name="Slide Number Placeholder 3"/>
          <p:cNvSpPr>
            <a:spLocks noGrp="1"/>
          </p:cNvSpPr>
          <p:nvPr>
            <p:ph type="sldNum" sz="quarter" idx="10"/>
          </p:nvPr>
        </p:nvSpPr>
        <p:spPr/>
        <p:txBody>
          <a:bodyPr/>
          <a:lstStyle/>
          <a:p>
            <a:fld id="{1CC6DC85-7626-4B79-85C7-92B8FD4B6E52}" type="slidenum">
              <a:rPr lang="en-US" smtClean="0"/>
              <a:pPr/>
              <a:t>13</a:t>
            </a:fld>
            <a:endParaRPr lang="en-US"/>
          </a:p>
        </p:txBody>
      </p:sp>
    </p:spTree>
    <p:extLst>
      <p:ext uri="{BB962C8B-B14F-4D97-AF65-F5344CB8AC3E}">
        <p14:creationId xmlns:p14="http://schemas.microsoft.com/office/powerpoint/2010/main" val="130910385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Facilitator should provide examples of how they are different.</a:t>
            </a:r>
            <a:endParaRPr lang="en-US" dirty="0"/>
          </a:p>
        </p:txBody>
      </p:sp>
      <p:sp>
        <p:nvSpPr>
          <p:cNvPr id="4" name="Slide Number Placeholder 3"/>
          <p:cNvSpPr>
            <a:spLocks noGrp="1"/>
          </p:cNvSpPr>
          <p:nvPr>
            <p:ph type="sldNum" sz="quarter" idx="10"/>
          </p:nvPr>
        </p:nvSpPr>
        <p:spPr/>
        <p:txBody>
          <a:bodyPr/>
          <a:lstStyle/>
          <a:p>
            <a:fld id="{1CC6DC85-7626-4B79-85C7-92B8FD4B6E52}" type="slidenum">
              <a:rPr lang="en-US" smtClean="0"/>
              <a:pPr/>
              <a:t>14</a:t>
            </a:fld>
            <a:endParaRPr lang="en-US"/>
          </a:p>
        </p:txBody>
      </p:sp>
    </p:spTree>
    <p:extLst>
      <p:ext uri="{BB962C8B-B14F-4D97-AF65-F5344CB8AC3E}">
        <p14:creationId xmlns:p14="http://schemas.microsoft.com/office/powerpoint/2010/main" val="130910385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Example 1: facilitator</a:t>
            </a:r>
            <a:r>
              <a:rPr lang="en-GB" baseline="0" dirty="0" smtClean="0"/>
              <a:t> should tease out different ways of interpreting this statement by probing. Some examples of probing questions could be: Ask yourself if this can be a correct figure given that close to 50% of the population are girls and the rest 50 % are boys? where has this registration taken place and can that have an impact in the way we interpret? Could this mean that families are voluntarily separating their children for food and education and they tend to value their boys more and therefore send them to transitional </a:t>
            </a:r>
            <a:r>
              <a:rPr lang="en-GB" baseline="0" dirty="0" err="1" smtClean="0"/>
              <a:t>center</a:t>
            </a:r>
            <a:r>
              <a:rPr lang="en-GB" baseline="0" dirty="0" smtClean="0"/>
              <a:t> more often? …..</a:t>
            </a:r>
          </a:p>
          <a:p>
            <a:endParaRPr lang="en-GB" baseline="0" dirty="0" smtClean="0"/>
          </a:p>
          <a:p>
            <a:r>
              <a:rPr lang="en-GB" baseline="0" dirty="0" smtClean="0"/>
              <a:t>Example 2: Does this make sense to you? Why and why not? Is it possible that families tend to generally refer their boys to clinic for any type of injuries or illness more than they refer their girls? Could it be that families see more shame if their girl is sexually assaulted as compared to their son? Could it be that health services are too far from where people live and therefore girls are less likely to have access to them? What about older boys? Does SV stop after a certain age or do they just not seek help any more?</a:t>
            </a:r>
            <a:endParaRPr lang="en-US" dirty="0"/>
          </a:p>
        </p:txBody>
      </p:sp>
      <p:sp>
        <p:nvSpPr>
          <p:cNvPr id="4" name="Slide Number Placeholder 3"/>
          <p:cNvSpPr>
            <a:spLocks noGrp="1"/>
          </p:cNvSpPr>
          <p:nvPr>
            <p:ph type="sldNum" sz="quarter" idx="10"/>
          </p:nvPr>
        </p:nvSpPr>
        <p:spPr/>
        <p:txBody>
          <a:bodyPr/>
          <a:lstStyle/>
          <a:p>
            <a:fld id="{1CC6DC85-7626-4B79-85C7-92B8FD4B6E52}" type="slidenum">
              <a:rPr lang="en-US" smtClean="0"/>
              <a:pPr/>
              <a:t>15</a:t>
            </a:fld>
            <a:endParaRPr lang="en-US"/>
          </a:p>
        </p:txBody>
      </p:sp>
    </p:spTree>
    <p:extLst>
      <p:ext uri="{BB962C8B-B14F-4D97-AF65-F5344CB8AC3E}">
        <p14:creationId xmlns:p14="http://schemas.microsoft.com/office/powerpoint/2010/main" val="13091038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CC6DC85-7626-4B79-85C7-92B8FD4B6E52}" type="slidenum">
              <a:rPr lang="en-US" smtClean="0"/>
              <a:pPr/>
              <a:t>2</a:t>
            </a:fld>
            <a:endParaRPr lang="en-US"/>
          </a:p>
        </p:txBody>
      </p:sp>
    </p:spTree>
    <p:extLst>
      <p:ext uri="{BB962C8B-B14F-4D97-AF65-F5344CB8AC3E}">
        <p14:creationId xmlns:p14="http://schemas.microsoft.com/office/powerpoint/2010/main" val="13091038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If printouts</a:t>
            </a:r>
            <a:r>
              <a:rPr lang="en-GB" baseline="0" dirty="0" smtClean="0"/>
              <a:t> are prepared of different tools, they should be distributed at this point. Also, it would be helpful if the facilitator could project the data analysis tool (with some data in it) and show the group how it works by changing different answers and showing how they change in the analysis and graph pages.</a:t>
            </a:r>
            <a:endParaRPr lang="en-US" dirty="0"/>
          </a:p>
        </p:txBody>
      </p:sp>
      <p:sp>
        <p:nvSpPr>
          <p:cNvPr id="4" name="Slide Number Placeholder 3"/>
          <p:cNvSpPr>
            <a:spLocks noGrp="1"/>
          </p:cNvSpPr>
          <p:nvPr>
            <p:ph type="sldNum" sz="quarter" idx="10"/>
          </p:nvPr>
        </p:nvSpPr>
        <p:spPr/>
        <p:txBody>
          <a:bodyPr/>
          <a:lstStyle/>
          <a:p>
            <a:fld id="{1CC6DC85-7626-4B79-85C7-92B8FD4B6E52}" type="slidenum">
              <a:rPr lang="en-US" smtClean="0"/>
              <a:pPr/>
              <a:t>3</a:t>
            </a:fld>
            <a:endParaRPr lang="en-US"/>
          </a:p>
        </p:txBody>
      </p:sp>
    </p:spTree>
    <p:extLst>
      <p:ext uri="{BB962C8B-B14F-4D97-AF65-F5344CB8AC3E}">
        <p14:creationId xmlns:p14="http://schemas.microsoft.com/office/powerpoint/2010/main" val="21340091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 facilitator or a support needs to have compiled</a:t>
            </a:r>
            <a:r>
              <a:rPr lang="en-GB" baseline="0" dirty="0" smtClean="0"/>
              <a:t> the </a:t>
            </a:r>
            <a:r>
              <a:rPr lang="en-GB" dirty="0" smtClean="0"/>
              <a:t>adapted</a:t>
            </a:r>
            <a:r>
              <a:rPr lang="en-GB" baseline="0" dirty="0" smtClean="0"/>
              <a:t> WWNKs based on the exercise in the previous session.</a:t>
            </a:r>
            <a:endParaRPr lang="en-US" dirty="0"/>
          </a:p>
        </p:txBody>
      </p:sp>
      <p:sp>
        <p:nvSpPr>
          <p:cNvPr id="4" name="Slide Number Placeholder 3"/>
          <p:cNvSpPr>
            <a:spLocks noGrp="1"/>
          </p:cNvSpPr>
          <p:nvPr>
            <p:ph type="sldNum" sz="quarter" idx="10"/>
          </p:nvPr>
        </p:nvSpPr>
        <p:spPr/>
        <p:txBody>
          <a:bodyPr/>
          <a:lstStyle/>
          <a:p>
            <a:fld id="{1CC6DC85-7626-4B79-85C7-92B8FD4B6E52}" type="slidenum">
              <a:rPr lang="en-US" smtClean="0"/>
              <a:pPr/>
              <a:t>4</a:t>
            </a:fld>
            <a:endParaRPr lang="en-US"/>
          </a:p>
        </p:txBody>
      </p:sp>
    </p:spTree>
    <p:extLst>
      <p:ext uri="{BB962C8B-B14F-4D97-AF65-F5344CB8AC3E}">
        <p14:creationId xmlns:p14="http://schemas.microsoft.com/office/powerpoint/2010/main" val="13091038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Approximate time: 25</a:t>
            </a:r>
            <a:r>
              <a:rPr lang="en-GB" baseline="0" dirty="0" smtClean="0"/>
              <a:t> minutes.</a:t>
            </a:r>
            <a:endParaRPr lang="en-GB" dirty="0" smtClean="0"/>
          </a:p>
          <a:p>
            <a:r>
              <a:rPr lang="en-GB" dirty="0" smtClean="0"/>
              <a:t>The facilitator will distribute hand-out</a:t>
            </a:r>
            <a:r>
              <a:rPr lang="en-GB" baseline="0" dirty="0" smtClean="0"/>
              <a:t> 2</a:t>
            </a:r>
          </a:p>
          <a:p>
            <a:r>
              <a:rPr lang="en-GB" baseline="0" dirty="0" smtClean="0"/>
              <a:t>The facilitator should explain that these questions are based on the adapted WWNKs, which we revised earlier.</a:t>
            </a:r>
            <a:endParaRPr lang="en-US" dirty="0"/>
          </a:p>
        </p:txBody>
      </p:sp>
      <p:sp>
        <p:nvSpPr>
          <p:cNvPr id="4" name="Slide Number Placeholder 3"/>
          <p:cNvSpPr>
            <a:spLocks noGrp="1"/>
          </p:cNvSpPr>
          <p:nvPr>
            <p:ph type="sldNum" sz="quarter" idx="10"/>
          </p:nvPr>
        </p:nvSpPr>
        <p:spPr/>
        <p:txBody>
          <a:bodyPr/>
          <a:lstStyle/>
          <a:p>
            <a:fld id="{1CC6DC85-7626-4B79-85C7-92B8FD4B6E52}" type="slidenum">
              <a:rPr lang="en-US" smtClean="0"/>
              <a:pPr/>
              <a:t>5</a:t>
            </a:fld>
            <a:endParaRPr lang="en-US"/>
          </a:p>
        </p:txBody>
      </p:sp>
    </p:spTree>
    <p:extLst>
      <p:ext uri="{BB962C8B-B14F-4D97-AF65-F5344CB8AC3E}">
        <p14:creationId xmlns:p14="http://schemas.microsoft.com/office/powerpoint/2010/main" val="13091038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During a Structured Observation, also referred to as “looking for,” the observer is looking for a specific thing, such as a </a:t>
            </a:r>
            <a:r>
              <a:rPr lang="en-US" sz="1200" kern="1200" dirty="0" err="1" smtClean="0">
                <a:solidFill>
                  <a:schemeClr val="tx1"/>
                </a:solidFill>
                <a:effectLst/>
                <a:latin typeface="+mn-lt"/>
                <a:ea typeface="+mn-ea"/>
                <a:cs typeface="+mn-cs"/>
              </a:rPr>
              <a:t>behaviour</a:t>
            </a:r>
            <a:r>
              <a:rPr lang="en-US" sz="1200" kern="1200" dirty="0" smtClean="0">
                <a:solidFill>
                  <a:schemeClr val="tx1"/>
                </a:solidFill>
                <a:effectLst/>
                <a:latin typeface="+mn-lt"/>
                <a:ea typeface="+mn-ea"/>
                <a:cs typeface="+mn-cs"/>
              </a:rPr>
              <a:t>, an object or an event. For example, looking to see if children are using specific showers marked for the use of children. This method is also used to detect the non-existence of a specific thing, for instance, to see if children are NOT using a designated playground.  To guide a Structured Observation, a checklist is normally developed to function both as a reminder and a recording tool.</a:t>
            </a:r>
          </a:p>
          <a:p>
            <a:r>
              <a:rPr lang="en-US" sz="1200" kern="1200" dirty="0" smtClean="0">
                <a:solidFill>
                  <a:schemeClr val="tx1"/>
                </a:solidFill>
                <a:effectLst/>
                <a:latin typeface="+mn-lt"/>
                <a:ea typeface="+mn-ea"/>
                <a:cs typeface="+mn-cs"/>
              </a:rPr>
              <a:t>During an Unstructured Observation, which is also referred to as “look at,” the observer is looking to see how things are done and what things exist. For instance, if an observer is interested in knowing where in the camps children congregate or play, an Unstructured Observation method would be the appropriate. To guide an Unstructured Observation, we develop a set of open-ended questions that will be answered based on observations.</a:t>
            </a:r>
            <a:endParaRPr lang="en-US" dirty="0"/>
          </a:p>
        </p:txBody>
      </p:sp>
      <p:sp>
        <p:nvSpPr>
          <p:cNvPr id="4" name="Slide Number Placeholder 3"/>
          <p:cNvSpPr>
            <a:spLocks noGrp="1"/>
          </p:cNvSpPr>
          <p:nvPr>
            <p:ph type="sldNum" sz="quarter" idx="10"/>
          </p:nvPr>
        </p:nvSpPr>
        <p:spPr/>
        <p:txBody>
          <a:bodyPr/>
          <a:lstStyle/>
          <a:p>
            <a:fld id="{1CC6DC85-7626-4B79-85C7-92B8FD4B6E52}" type="slidenum">
              <a:rPr lang="en-US" smtClean="0"/>
              <a:pPr/>
              <a:t>6</a:t>
            </a:fld>
            <a:endParaRPr lang="en-US"/>
          </a:p>
        </p:txBody>
      </p:sp>
    </p:spTree>
    <p:extLst>
      <p:ext uri="{BB962C8B-B14F-4D97-AF65-F5344CB8AC3E}">
        <p14:creationId xmlns:p14="http://schemas.microsoft.com/office/powerpoint/2010/main" val="13091038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Facilitator</a:t>
            </a:r>
            <a:r>
              <a:rPr lang="en-GB" baseline="0" dirty="0" smtClean="0"/>
              <a:t> will </a:t>
            </a:r>
            <a:r>
              <a:rPr lang="en-GB" dirty="0" smtClean="0"/>
              <a:t>ask participants to comment on the</a:t>
            </a:r>
            <a:r>
              <a:rPr lang="en-GB" baseline="0" dirty="0" smtClean="0"/>
              <a:t> photos</a:t>
            </a:r>
            <a:endParaRPr lang="en-GB" dirty="0" smtClean="0"/>
          </a:p>
          <a:p>
            <a:r>
              <a:rPr lang="en-GB" dirty="0" smtClean="0"/>
              <a:t>Facilitator</a:t>
            </a:r>
            <a:r>
              <a:rPr lang="en-GB" baseline="0" dirty="0" smtClean="0"/>
              <a:t> should check if the cross-cutting issues (gender, age, environment, and HIV/AIDS) are covered in the comments (as appropriate).</a:t>
            </a:r>
            <a:endParaRPr lang="en-US" dirty="0"/>
          </a:p>
        </p:txBody>
      </p:sp>
      <p:sp>
        <p:nvSpPr>
          <p:cNvPr id="4" name="Slide Number Placeholder 3"/>
          <p:cNvSpPr>
            <a:spLocks noGrp="1"/>
          </p:cNvSpPr>
          <p:nvPr>
            <p:ph type="sldNum" sz="quarter" idx="10"/>
          </p:nvPr>
        </p:nvSpPr>
        <p:spPr/>
        <p:txBody>
          <a:bodyPr/>
          <a:lstStyle/>
          <a:p>
            <a:fld id="{1CC6DC85-7626-4B79-85C7-92B8FD4B6E52}" type="slidenum">
              <a:rPr lang="en-US" smtClean="0"/>
              <a:pPr/>
              <a:t>7</a:t>
            </a:fld>
            <a:endParaRPr lang="en-US"/>
          </a:p>
        </p:txBody>
      </p:sp>
    </p:spTree>
    <p:extLst>
      <p:ext uri="{BB962C8B-B14F-4D97-AF65-F5344CB8AC3E}">
        <p14:creationId xmlns:p14="http://schemas.microsoft.com/office/powerpoint/2010/main" val="13091038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Facilitator</a:t>
            </a:r>
            <a:r>
              <a:rPr lang="en-GB" baseline="0" dirty="0" smtClean="0"/>
              <a:t> will p</a:t>
            </a:r>
            <a:r>
              <a:rPr lang="en-GB" dirty="0" smtClean="0"/>
              <a:t>ost one of the photos and ask participants to comment on it….</a:t>
            </a:r>
          </a:p>
          <a:p>
            <a:r>
              <a:rPr lang="en-GB" dirty="0" smtClean="0"/>
              <a:t>Facilitator</a:t>
            </a:r>
            <a:r>
              <a:rPr lang="en-GB" baseline="0" dirty="0" smtClean="0"/>
              <a:t> should check if the cross-cutting issues (gender, age, environment, and HIV/AIDS) are covered in the comments (as appropriate).</a:t>
            </a:r>
            <a:endParaRPr lang="en-US" dirty="0"/>
          </a:p>
        </p:txBody>
      </p:sp>
      <p:sp>
        <p:nvSpPr>
          <p:cNvPr id="4" name="Slide Number Placeholder 3"/>
          <p:cNvSpPr>
            <a:spLocks noGrp="1"/>
          </p:cNvSpPr>
          <p:nvPr>
            <p:ph type="sldNum" sz="quarter" idx="10"/>
          </p:nvPr>
        </p:nvSpPr>
        <p:spPr/>
        <p:txBody>
          <a:bodyPr/>
          <a:lstStyle/>
          <a:p>
            <a:fld id="{1CC6DC85-7626-4B79-85C7-92B8FD4B6E52}" type="slidenum">
              <a:rPr lang="en-US" smtClean="0"/>
              <a:pPr/>
              <a:t>8</a:t>
            </a:fld>
            <a:endParaRPr lang="en-US"/>
          </a:p>
        </p:txBody>
      </p:sp>
    </p:spTree>
    <p:extLst>
      <p:ext uri="{BB962C8B-B14F-4D97-AF65-F5344CB8AC3E}">
        <p14:creationId xmlns:p14="http://schemas.microsoft.com/office/powerpoint/2010/main" val="13091038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Facilitator will give out hand-out 3 (tip sheet on how run an interview)</a:t>
            </a:r>
            <a:endParaRPr lang="en-US" dirty="0"/>
          </a:p>
        </p:txBody>
      </p:sp>
      <p:sp>
        <p:nvSpPr>
          <p:cNvPr id="4" name="Slide Number Placeholder 3"/>
          <p:cNvSpPr>
            <a:spLocks noGrp="1"/>
          </p:cNvSpPr>
          <p:nvPr>
            <p:ph type="sldNum" sz="quarter" idx="10"/>
          </p:nvPr>
        </p:nvSpPr>
        <p:spPr/>
        <p:txBody>
          <a:bodyPr/>
          <a:lstStyle/>
          <a:p>
            <a:fld id="{1CC6DC85-7626-4B79-85C7-92B8FD4B6E52}" type="slidenum">
              <a:rPr lang="en-US" smtClean="0"/>
              <a:pPr/>
              <a:t>9</a:t>
            </a:fld>
            <a:endParaRPr lang="en-US"/>
          </a:p>
        </p:txBody>
      </p:sp>
    </p:spTree>
    <p:extLst>
      <p:ext uri="{BB962C8B-B14F-4D97-AF65-F5344CB8AC3E}">
        <p14:creationId xmlns:p14="http://schemas.microsoft.com/office/powerpoint/2010/main" val="13091038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432C9A5-8565-2F4C-B269-427D06223746}" type="datetimeFigureOut">
              <a:rPr lang="en-US" smtClean="0"/>
              <a:pPr/>
              <a:t>26-Aug-13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FFA6F3-95E1-BB41-BBF2-475C6E26894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432C9A5-8565-2F4C-B269-427D06223746}" type="datetimeFigureOut">
              <a:rPr lang="en-US" smtClean="0"/>
              <a:pPr/>
              <a:t>26-Aug-13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FFA6F3-95E1-BB41-BBF2-475C6E26894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432C9A5-8565-2F4C-B269-427D06223746}" type="datetimeFigureOut">
              <a:rPr lang="en-US" smtClean="0"/>
              <a:pPr/>
              <a:t>26-Aug-13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FFA6F3-95E1-BB41-BBF2-475C6E26894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432C9A5-8565-2F4C-B269-427D06223746}" type="datetimeFigureOut">
              <a:rPr lang="en-US" smtClean="0"/>
              <a:pPr/>
              <a:t>26-Aug-13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FFA6F3-95E1-BB41-BBF2-475C6E26894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432C9A5-8565-2F4C-B269-427D06223746}" type="datetimeFigureOut">
              <a:rPr lang="en-US" smtClean="0"/>
              <a:pPr/>
              <a:t>26-Aug-13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FFA6F3-95E1-BB41-BBF2-475C6E26894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432C9A5-8565-2F4C-B269-427D06223746}" type="datetimeFigureOut">
              <a:rPr lang="en-US" smtClean="0"/>
              <a:pPr/>
              <a:t>26-Aug-13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FFA6F3-95E1-BB41-BBF2-475C6E26894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432C9A5-8565-2F4C-B269-427D06223746}" type="datetimeFigureOut">
              <a:rPr lang="en-US" smtClean="0"/>
              <a:pPr/>
              <a:t>26-Aug-13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FFA6F3-95E1-BB41-BBF2-475C6E26894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432C9A5-8565-2F4C-B269-427D06223746}" type="datetimeFigureOut">
              <a:rPr lang="en-US" smtClean="0"/>
              <a:pPr/>
              <a:t>26-Aug-13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FFA6F3-95E1-BB41-BBF2-475C6E26894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32C9A5-8565-2F4C-B269-427D06223746}" type="datetimeFigureOut">
              <a:rPr lang="en-US" smtClean="0"/>
              <a:pPr/>
              <a:t>26-Aug-13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FFA6F3-95E1-BB41-BBF2-475C6E26894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432C9A5-8565-2F4C-B269-427D06223746}" type="datetimeFigureOut">
              <a:rPr lang="en-US" smtClean="0"/>
              <a:pPr/>
              <a:t>26-Aug-13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FFA6F3-95E1-BB41-BBF2-475C6E26894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432C9A5-8565-2F4C-B269-427D06223746}" type="datetimeFigureOut">
              <a:rPr lang="en-US" smtClean="0"/>
              <a:pPr/>
              <a:t>26-Aug-13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FFA6F3-95E1-BB41-BBF2-475C6E26894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8FCFF"/>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32C9A5-8565-2F4C-B269-427D06223746}" type="datetimeFigureOut">
              <a:rPr lang="en-US" smtClean="0"/>
              <a:pPr/>
              <a:t>26-Aug-13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FFA6F3-95E1-BB41-BBF2-475C6E26894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2130425"/>
            <a:ext cx="8382000" cy="2136775"/>
          </a:xfrm>
        </p:spPr>
        <p:txBody>
          <a:bodyPr>
            <a:noAutofit/>
          </a:bodyPr>
          <a:lstStyle/>
          <a:p>
            <a:r>
              <a:rPr lang="fr-SN" sz="3600" b="1" dirty="0" smtClean="0">
                <a:solidFill>
                  <a:srgbClr val="2A358C"/>
                </a:solidFill>
                <a:cs typeface="Engravers MT"/>
              </a:rPr>
              <a:t>Evaluation rapide </a:t>
            </a:r>
            <a:r>
              <a:rPr lang="fr-SN" sz="3600" b="1" dirty="0">
                <a:solidFill>
                  <a:srgbClr val="2A358C"/>
                </a:solidFill>
                <a:cs typeface="Engravers MT"/>
              </a:rPr>
              <a:t>de la situation en </a:t>
            </a:r>
            <a:r>
              <a:rPr lang="fr-SN" sz="3600" b="1" dirty="0" smtClean="0">
                <a:solidFill>
                  <a:srgbClr val="2A358C"/>
                </a:solidFill>
                <a:cs typeface="Engravers MT"/>
              </a:rPr>
              <a:t>matière </a:t>
            </a:r>
            <a:r>
              <a:rPr lang="fr-SN" sz="3600" b="1" dirty="0">
                <a:solidFill>
                  <a:srgbClr val="2A358C"/>
                </a:solidFill>
                <a:cs typeface="Engravers MT"/>
              </a:rPr>
              <a:t>de protection de </a:t>
            </a:r>
            <a:r>
              <a:rPr lang="fr-SN" sz="3600" b="1" dirty="0" smtClean="0">
                <a:solidFill>
                  <a:srgbClr val="2A358C"/>
                </a:solidFill>
                <a:cs typeface="Engravers MT"/>
              </a:rPr>
              <a:t>l’enfance (ER-PE</a:t>
            </a:r>
            <a:r>
              <a:rPr lang="fr-SN" sz="3600" b="1" dirty="0">
                <a:solidFill>
                  <a:srgbClr val="2A358C"/>
                </a:solidFill>
                <a:cs typeface="Engravers MT"/>
              </a:rPr>
              <a:t>)</a:t>
            </a:r>
            <a:r>
              <a:rPr lang="en-US" sz="3600" b="1" dirty="0" smtClean="0">
                <a:solidFill>
                  <a:srgbClr val="2A358C"/>
                </a:solidFill>
                <a:cs typeface="Engravers MT"/>
              </a:rPr>
              <a:t/>
            </a:r>
            <a:br>
              <a:rPr lang="en-US" sz="3600" b="1" dirty="0" smtClean="0">
                <a:solidFill>
                  <a:srgbClr val="2A358C"/>
                </a:solidFill>
                <a:cs typeface="Engravers MT"/>
              </a:rPr>
            </a:br>
            <a:r>
              <a:rPr lang="en-US" sz="3600" b="1" dirty="0" smtClean="0">
                <a:solidFill>
                  <a:srgbClr val="2A358C"/>
                </a:solidFill>
                <a:cs typeface="Engravers MT"/>
              </a:rPr>
              <a:t/>
            </a:r>
            <a:br>
              <a:rPr lang="en-US" sz="3600" b="1" dirty="0" smtClean="0">
                <a:solidFill>
                  <a:srgbClr val="2A358C"/>
                </a:solidFill>
                <a:cs typeface="Engravers MT"/>
              </a:rPr>
            </a:br>
            <a:r>
              <a:rPr lang="en-US" sz="3600" b="1" dirty="0" err="1" smtClean="0">
                <a:solidFill>
                  <a:srgbClr val="2A358C"/>
                </a:solidFill>
                <a:cs typeface="Engravers MT"/>
              </a:rPr>
              <a:t>L’outil</a:t>
            </a:r>
            <a:r>
              <a:rPr lang="en-US" sz="3600" b="1" dirty="0" smtClean="0">
                <a:solidFill>
                  <a:srgbClr val="2A358C"/>
                </a:solidFill>
                <a:cs typeface="Engravers MT"/>
              </a:rPr>
              <a:t> </a:t>
            </a:r>
            <a:r>
              <a:rPr lang="en-US" sz="3600" b="1" dirty="0" err="1" smtClean="0">
                <a:solidFill>
                  <a:srgbClr val="2A358C"/>
                </a:solidFill>
                <a:cs typeface="Engravers MT"/>
              </a:rPr>
              <a:t>d’ER</a:t>
            </a:r>
            <a:r>
              <a:rPr lang="en-US" sz="3600" b="1" dirty="0" smtClean="0">
                <a:solidFill>
                  <a:srgbClr val="2A358C"/>
                </a:solidFill>
                <a:cs typeface="Engravers MT"/>
              </a:rPr>
              <a:t>-PE</a:t>
            </a:r>
            <a:endParaRPr lang="en-US" sz="3600" b="1" dirty="0">
              <a:solidFill>
                <a:srgbClr val="2A358C"/>
              </a:solidFill>
            </a:endParaRPr>
          </a:p>
        </p:txBody>
      </p:sp>
      <p:sp>
        <p:nvSpPr>
          <p:cNvPr id="3" name="Subtitle 2"/>
          <p:cNvSpPr>
            <a:spLocks noGrp="1"/>
          </p:cNvSpPr>
          <p:nvPr>
            <p:ph type="subTitle" idx="1"/>
          </p:nvPr>
        </p:nvSpPr>
        <p:spPr>
          <a:xfrm>
            <a:off x="304800" y="4267200"/>
            <a:ext cx="8534400" cy="2133600"/>
          </a:xfrm>
        </p:spPr>
        <p:txBody>
          <a:bodyPr>
            <a:normAutofit fontScale="77500" lnSpcReduction="20000"/>
          </a:bodyPr>
          <a:lstStyle/>
          <a:p>
            <a:endParaRPr lang="en-US" sz="2800" b="1" i="1" dirty="0" smtClean="0">
              <a:solidFill>
                <a:srgbClr val="2A358C"/>
              </a:solidFill>
              <a:cs typeface="Book Antiqua"/>
            </a:endParaRPr>
          </a:p>
          <a:p>
            <a:r>
              <a:rPr lang="fr-FR" sz="2800" b="1" i="1" dirty="0" smtClean="0">
                <a:solidFill>
                  <a:srgbClr val="2A358C"/>
                </a:solidFill>
                <a:cs typeface="Book Antiqua"/>
              </a:rPr>
              <a:t>Groupe </a:t>
            </a:r>
            <a:r>
              <a:rPr lang="fr-FR" sz="2800" b="1" i="1" dirty="0">
                <a:solidFill>
                  <a:srgbClr val="2A358C"/>
                </a:solidFill>
                <a:cs typeface="Book Antiqua"/>
              </a:rPr>
              <a:t>de </a:t>
            </a:r>
            <a:r>
              <a:rPr lang="fr-FR" sz="2800" b="1" i="1" dirty="0" smtClean="0">
                <a:solidFill>
                  <a:srgbClr val="2A358C"/>
                </a:solidFill>
                <a:cs typeface="Book Antiqua"/>
              </a:rPr>
              <a:t>Travail de Protection </a:t>
            </a:r>
            <a:r>
              <a:rPr lang="fr-FR" sz="2800" b="1" i="1" dirty="0">
                <a:solidFill>
                  <a:srgbClr val="2A358C"/>
                </a:solidFill>
                <a:cs typeface="Book Antiqua"/>
              </a:rPr>
              <a:t>de </a:t>
            </a:r>
            <a:r>
              <a:rPr lang="fr-FR" sz="2800" b="1" i="1" dirty="0" smtClean="0">
                <a:solidFill>
                  <a:srgbClr val="2A358C"/>
                </a:solidFill>
                <a:cs typeface="Book Antiqua"/>
              </a:rPr>
              <a:t>l‘Enfance</a:t>
            </a:r>
            <a:r>
              <a:rPr lang="en-US" sz="2800" b="1" i="1" dirty="0" smtClean="0">
                <a:solidFill>
                  <a:srgbClr val="2A358C"/>
                </a:solidFill>
                <a:cs typeface="Book Antiqua"/>
              </a:rPr>
              <a:t> (www.cpwg.net)</a:t>
            </a:r>
          </a:p>
          <a:p>
            <a:endParaRPr lang="en-US" sz="2800" b="1" dirty="0" smtClean="0">
              <a:solidFill>
                <a:srgbClr val="2A358C"/>
              </a:solidFill>
              <a:cs typeface="Engravers MT"/>
            </a:endParaRPr>
          </a:p>
          <a:p>
            <a:r>
              <a:rPr lang="en-US" sz="2800" b="1" dirty="0" smtClean="0">
                <a:solidFill>
                  <a:srgbClr val="2A358C"/>
                </a:solidFill>
                <a:cs typeface="Engravers MT"/>
              </a:rPr>
              <a:t>Formation </a:t>
            </a:r>
            <a:r>
              <a:rPr lang="en-US" sz="2800" b="1" dirty="0" smtClean="0">
                <a:solidFill>
                  <a:srgbClr val="2A358C"/>
                </a:solidFill>
                <a:cs typeface="Engravers MT"/>
              </a:rPr>
              <a:t>des </a:t>
            </a:r>
            <a:r>
              <a:rPr lang="fr-FR" sz="2800" b="1" dirty="0" smtClean="0">
                <a:solidFill>
                  <a:srgbClr val="2A358C"/>
                </a:solidFill>
                <a:cs typeface="Engravers MT"/>
              </a:rPr>
              <a:t>Coordinateurs</a:t>
            </a:r>
            <a:r>
              <a:rPr lang="en-US" sz="2800" b="1" dirty="0">
                <a:solidFill>
                  <a:srgbClr val="2A358C"/>
                </a:solidFill>
                <a:cs typeface="Engravers MT"/>
              </a:rPr>
              <a:t/>
            </a:r>
            <a:br>
              <a:rPr lang="en-US" sz="2800" b="1" dirty="0">
                <a:solidFill>
                  <a:srgbClr val="2A358C"/>
                </a:solidFill>
                <a:cs typeface="Engravers MT"/>
              </a:rPr>
            </a:br>
            <a:endParaRPr lang="en-US" sz="2800" b="1" dirty="0" smtClean="0">
              <a:solidFill>
                <a:srgbClr val="2A358C"/>
              </a:solidFill>
              <a:cs typeface="Engravers MT"/>
            </a:endParaRPr>
          </a:p>
          <a:p>
            <a:r>
              <a:rPr lang="en-US" sz="2800" b="1" dirty="0">
                <a:solidFill>
                  <a:srgbClr val="2A358C"/>
                </a:solidFill>
                <a:cs typeface="Engravers MT"/>
              </a:rPr>
              <a:t>Mali– </a:t>
            </a:r>
            <a:r>
              <a:rPr lang="en-US" sz="2800" b="1" dirty="0" err="1">
                <a:solidFill>
                  <a:srgbClr val="2A358C"/>
                </a:solidFill>
                <a:cs typeface="Engravers MT"/>
              </a:rPr>
              <a:t>Aout</a:t>
            </a:r>
            <a:r>
              <a:rPr lang="en-US" sz="2800" b="1" dirty="0">
                <a:solidFill>
                  <a:srgbClr val="2A358C"/>
                </a:solidFill>
                <a:cs typeface="Engravers MT"/>
              </a:rPr>
              <a:t> 2013</a:t>
            </a:r>
            <a:endParaRPr lang="en-US" sz="2800" b="1" i="1" dirty="0" smtClean="0">
              <a:solidFill>
                <a:srgbClr val="2A358C"/>
              </a:solidFill>
              <a:cs typeface="Book Antiqua"/>
            </a:endParaRPr>
          </a:p>
        </p:txBody>
      </p:sp>
      <p:pic>
        <p:nvPicPr>
          <p:cNvPr id="4" name="Picture 3" descr="CPWG logo.bmp"/>
          <p:cNvPicPr>
            <a:picLocks noChangeAspect="1"/>
          </p:cNvPicPr>
          <p:nvPr/>
        </p:nvPicPr>
        <p:blipFill>
          <a:blip r:embed="rId3"/>
          <a:stretch>
            <a:fillRect/>
          </a:stretch>
        </p:blipFill>
        <p:spPr>
          <a:xfrm>
            <a:off x="3048000" y="301625"/>
            <a:ext cx="2945500" cy="1828800"/>
          </a:xfrm>
          <a:prstGeom prst="rect">
            <a:avLst/>
          </a:prstGeom>
        </p:spPr>
      </p:pic>
      <p:cxnSp>
        <p:nvCxnSpPr>
          <p:cNvPr id="5" name="Straight Connector 4"/>
          <p:cNvCxnSpPr/>
          <p:nvPr/>
        </p:nvCxnSpPr>
        <p:spPr>
          <a:xfrm rot="10800000">
            <a:off x="0" y="1067942"/>
            <a:ext cx="3048000" cy="3530"/>
          </a:xfrm>
          <a:prstGeom prst="line">
            <a:avLst/>
          </a:prstGeom>
          <a:ln w="63500" cap="flat">
            <a:solidFill>
              <a:srgbClr val="007DFF"/>
            </a:solidFill>
            <a:round/>
          </a:ln>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rot="10800000">
            <a:off x="6096000" y="1064412"/>
            <a:ext cx="3048000" cy="3530"/>
          </a:xfrm>
          <a:prstGeom prst="line">
            <a:avLst/>
          </a:prstGeom>
          <a:ln w="63500" cap="flat">
            <a:solidFill>
              <a:srgbClr val="007DFF"/>
            </a:solidFill>
            <a:roun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37891257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2590800" y="1066800"/>
            <a:ext cx="6553200" cy="1138"/>
          </a:xfrm>
          <a:prstGeom prst="line">
            <a:avLst/>
          </a:prstGeom>
          <a:ln w="63500" cap="flat">
            <a:solidFill>
              <a:srgbClr val="007DFF"/>
            </a:solidFill>
            <a:round/>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0" y="1066800"/>
            <a:ext cx="986134" cy="1142"/>
          </a:xfrm>
          <a:prstGeom prst="line">
            <a:avLst/>
          </a:prstGeom>
          <a:ln w="63500" cap="flat">
            <a:solidFill>
              <a:srgbClr val="007DFF"/>
            </a:solidFill>
            <a:round/>
          </a:ln>
        </p:spPr>
        <p:style>
          <a:lnRef idx="2">
            <a:schemeClr val="accent1"/>
          </a:lnRef>
          <a:fillRef idx="0">
            <a:schemeClr val="accent1"/>
          </a:fillRef>
          <a:effectRef idx="1">
            <a:schemeClr val="accent1"/>
          </a:effectRef>
          <a:fontRef idx="minor">
            <a:schemeClr val="tx1"/>
          </a:fontRef>
        </p:style>
      </p:cxnSp>
      <p:pic>
        <p:nvPicPr>
          <p:cNvPr id="10" name="Picture 9" descr="CPWG logo.bmp"/>
          <p:cNvPicPr>
            <a:picLocks noChangeAspect="1"/>
          </p:cNvPicPr>
          <p:nvPr/>
        </p:nvPicPr>
        <p:blipFill>
          <a:blip r:embed="rId3">
            <a:alphaModFix amt="67000"/>
          </a:blip>
          <a:stretch>
            <a:fillRect/>
          </a:stretch>
        </p:blipFill>
        <p:spPr>
          <a:xfrm>
            <a:off x="986134" y="0"/>
            <a:ext cx="1570724" cy="975230"/>
          </a:xfrm>
          <a:prstGeom prst="rect">
            <a:avLst/>
          </a:prstGeom>
          <a:solidFill>
            <a:srgbClr val="F3FFFF"/>
          </a:solidFill>
          <a:effectLst/>
        </p:spPr>
      </p:pic>
      <p:sp>
        <p:nvSpPr>
          <p:cNvPr id="14" name="TextBox 13"/>
          <p:cNvSpPr txBox="1"/>
          <p:nvPr/>
        </p:nvSpPr>
        <p:spPr>
          <a:xfrm>
            <a:off x="2590800" y="238779"/>
            <a:ext cx="6553200" cy="523220"/>
          </a:xfrm>
          <a:prstGeom prst="rect">
            <a:avLst/>
          </a:prstGeom>
          <a:noFill/>
        </p:spPr>
        <p:txBody>
          <a:bodyPr wrap="square" rtlCol="0" anchor="ctr">
            <a:spAutoFit/>
          </a:bodyPr>
          <a:lstStyle/>
          <a:p>
            <a:pPr algn="ctr"/>
            <a:r>
              <a:rPr lang="fr-FR" sz="2800" b="1" dirty="0">
                <a:solidFill>
                  <a:srgbClr val="2A358C"/>
                </a:solidFill>
              </a:rPr>
              <a:t>Procédures </a:t>
            </a:r>
            <a:r>
              <a:rPr lang="fr-FR" sz="2800" b="1" dirty="0" smtClean="0">
                <a:solidFill>
                  <a:srgbClr val="2A358C"/>
                </a:solidFill>
              </a:rPr>
              <a:t>d‘Action urgente</a:t>
            </a:r>
            <a:endParaRPr lang="en-US" sz="2800" b="1" dirty="0" smtClean="0">
              <a:solidFill>
                <a:srgbClr val="2A358C"/>
              </a:solidFill>
            </a:endParaRPr>
          </a:p>
        </p:txBody>
      </p:sp>
      <p:sp>
        <p:nvSpPr>
          <p:cNvPr id="17" name="Content Placeholder 2"/>
          <p:cNvSpPr>
            <a:spLocks noGrp="1"/>
          </p:cNvSpPr>
          <p:nvPr>
            <p:ph idx="1"/>
          </p:nvPr>
        </p:nvSpPr>
        <p:spPr>
          <a:xfrm>
            <a:off x="304800" y="1447800"/>
            <a:ext cx="8659167" cy="4781332"/>
          </a:xfrm>
        </p:spPr>
        <p:txBody>
          <a:bodyPr>
            <a:normAutofit fontScale="92500" lnSpcReduction="20000"/>
          </a:bodyPr>
          <a:lstStyle/>
          <a:p>
            <a:pPr marL="0" indent="0">
              <a:buNone/>
            </a:pPr>
            <a:r>
              <a:rPr lang="fr-FR" sz="2800" dirty="0">
                <a:solidFill>
                  <a:srgbClr val="2A358C"/>
                </a:solidFill>
              </a:rPr>
              <a:t>Avant </a:t>
            </a:r>
            <a:r>
              <a:rPr lang="fr-FR" sz="2800" dirty="0" smtClean="0">
                <a:solidFill>
                  <a:srgbClr val="2A358C"/>
                </a:solidFill>
              </a:rPr>
              <a:t>de commencer la collecte de données, </a:t>
            </a:r>
            <a:r>
              <a:rPr lang="fr-FR" sz="2800" dirty="0">
                <a:solidFill>
                  <a:srgbClr val="2A358C"/>
                </a:solidFill>
              </a:rPr>
              <a:t>le groupe de </a:t>
            </a:r>
            <a:r>
              <a:rPr lang="fr-FR" sz="2800" dirty="0" smtClean="0">
                <a:solidFill>
                  <a:srgbClr val="2A358C"/>
                </a:solidFill>
              </a:rPr>
              <a:t>travail de PE </a:t>
            </a:r>
            <a:r>
              <a:rPr lang="fr-FR" sz="2800" dirty="0">
                <a:solidFill>
                  <a:srgbClr val="2A358C"/>
                </a:solidFill>
              </a:rPr>
              <a:t>devrait </a:t>
            </a:r>
            <a:r>
              <a:rPr lang="fr-FR" sz="2800" dirty="0" smtClean="0">
                <a:solidFill>
                  <a:srgbClr val="2A358C"/>
                </a:solidFill>
              </a:rPr>
              <a:t>décider d’une </a:t>
            </a:r>
            <a:r>
              <a:rPr lang="fr-FR" sz="2800" dirty="0">
                <a:solidFill>
                  <a:srgbClr val="2A358C"/>
                </a:solidFill>
              </a:rPr>
              <a:t>procédure </a:t>
            </a:r>
            <a:r>
              <a:rPr lang="fr-FR" sz="2800" dirty="0" smtClean="0">
                <a:solidFill>
                  <a:srgbClr val="2A358C"/>
                </a:solidFill>
              </a:rPr>
              <a:t>standard pour </a:t>
            </a:r>
            <a:r>
              <a:rPr lang="fr-FR" sz="2800" dirty="0">
                <a:solidFill>
                  <a:srgbClr val="2A358C"/>
                </a:solidFill>
              </a:rPr>
              <a:t>répondre aux </a:t>
            </a:r>
            <a:r>
              <a:rPr lang="fr-FR" sz="2800" dirty="0" smtClean="0">
                <a:solidFill>
                  <a:srgbClr val="2A358C"/>
                </a:solidFill>
              </a:rPr>
              <a:t>situations nécessitant une intervention urgente rencontrées </a:t>
            </a:r>
            <a:r>
              <a:rPr lang="fr-FR" sz="2800" dirty="0">
                <a:solidFill>
                  <a:srgbClr val="2A358C"/>
                </a:solidFill>
              </a:rPr>
              <a:t>lors de l'évaluation. Ce processus devrait </a:t>
            </a:r>
            <a:r>
              <a:rPr lang="fr-FR" sz="2800" dirty="0" smtClean="0">
                <a:solidFill>
                  <a:srgbClr val="2A358C"/>
                </a:solidFill>
              </a:rPr>
              <a:t>inclure:</a:t>
            </a:r>
          </a:p>
          <a:p>
            <a:r>
              <a:rPr lang="fr-FR" sz="2800" dirty="0" smtClean="0">
                <a:solidFill>
                  <a:srgbClr val="2A358C"/>
                </a:solidFill>
              </a:rPr>
              <a:t>Des critères </a:t>
            </a:r>
            <a:r>
              <a:rPr lang="fr-FR" sz="2800" dirty="0">
                <a:solidFill>
                  <a:srgbClr val="2A358C"/>
                </a:solidFill>
              </a:rPr>
              <a:t>pour ce qui constituera une «action urgente» - ceci doit être </a:t>
            </a:r>
            <a:r>
              <a:rPr lang="fr-FR" sz="2800" dirty="0" smtClean="0">
                <a:solidFill>
                  <a:srgbClr val="2A358C"/>
                </a:solidFill>
              </a:rPr>
              <a:t>déterminé </a:t>
            </a:r>
            <a:r>
              <a:rPr lang="fr-FR" sz="2800" dirty="0">
                <a:solidFill>
                  <a:srgbClr val="2A358C"/>
                </a:solidFill>
              </a:rPr>
              <a:t>par </a:t>
            </a:r>
            <a:r>
              <a:rPr lang="fr-FR" sz="2800" dirty="0" smtClean="0">
                <a:solidFill>
                  <a:srgbClr val="2A358C"/>
                </a:solidFill>
              </a:rPr>
              <a:t>les acteurs du groupe de travail sur la PE </a:t>
            </a:r>
            <a:r>
              <a:rPr lang="fr-FR" sz="2800" dirty="0">
                <a:solidFill>
                  <a:srgbClr val="2A358C"/>
                </a:solidFill>
              </a:rPr>
              <a:t>en fonction du contexte local / scénario, mais </a:t>
            </a:r>
            <a:r>
              <a:rPr lang="fr-FR" sz="2800" dirty="0" smtClean="0">
                <a:solidFill>
                  <a:srgbClr val="2A358C"/>
                </a:solidFill>
              </a:rPr>
              <a:t>ceci pourrait </a:t>
            </a:r>
            <a:r>
              <a:rPr lang="fr-FR" sz="2800" dirty="0">
                <a:solidFill>
                  <a:srgbClr val="2A358C"/>
                </a:solidFill>
              </a:rPr>
              <a:t>inclure des choses telles que: un enfant non accompagné </a:t>
            </a:r>
            <a:r>
              <a:rPr lang="fr-FR" sz="2800" dirty="0" smtClean="0">
                <a:solidFill>
                  <a:srgbClr val="2A358C"/>
                </a:solidFill>
              </a:rPr>
              <a:t>qui vit </a:t>
            </a:r>
            <a:r>
              <a:rPr lang="fr-FR" sz="2800" dirty="0">
                <a:solidFill>
                  <a:srgbClr val="2A358C"/>
                </a:solidFill>
              </a:rPr>
              <a:t>dans la rue, le recrutement actif </a:t>
            </a:r>
            <a:r>
              <a:rPr lang="fr-FR" sz="2800" dirty="0" smtClean="0">
                <a:solidFill>
                  <a:srgbClr val="2A358C"/>
                </a:solidFill>
              </a:rPr>
              <a:t>dans des forces ou groupes armés, ou </a:t>
            </a:r>
            <a:r>
              <a:rPr lang="fr-FR" sz="2800" dirty="0">
                <a:solidFill>
                  <a:srgbClr val="2A358C"/>
                </a:solidFill>
              </a:rPr>
              <a:t>l'enlèvement, </a:t>
            </a:r>
            <a:r>
              <a:rPr lang="fr-FR" sz="2800" dirty="0" smtClean="0">
                <a:solidFill>
                  <a:srgbClr val="2A358C"/>
                </a:solidFill>
              </a:rPr>
              <a:t>etc.;</a:t>
            </a:r>
          </a:p>
          <a:p>
            <a:r>
              <a:rPr lang="fr-FR" sz="2800" dirty="0" smtClean="0">
                <a:solidFill>
                  <a:srgbClr val="2A358C"/>
                </a:solidFill>
              </a:rPr>
              <a:t>Un système de référence clair </a:t>
            </a:r>
            <a:r>
              <a:rPr lang="fr-FR" sz="2800" dirty="0">
                <a:solidFill>
                  <a:srgbClr val="2A358C"/>
                </a:solidFill>
              </a:rPr>
              <a:t>et </a:t>
            </a:r>
            <a:r>
              <a:rPr lang="fr-FR" sz="2800" dirty="0" smtClean="0">
                <a:solidFill>
                  <a:srgbClr val="2A358C"/>
                </a:solidFill>
              </a:rPr>
              <a:t>simple;</a:t>
            </a:r>
          </a:p>
          <a:p>
            <a:r>
              <a:rPr lang="fr-FR" sz="2800" dirty="0" smtClean="0">
                <a:solidFill>
                  <a:srgbClr val="2A358C"/>
                </a:solidFill>
              </a:rPr>
              <a:t>Les rôles </a:t>
            </a:r>
            <a:r>
              <a:rPr lang="fr-FR" sz="2800" dirty="0">
                <a:solidFill>
                  <a:srgbClr val="2A358C"/>
                </a:solidFill>
              </a:rPr>
              <a:t>et </a:t>
            </a:r>
            <a:r>
              <a:rPr lang="fr-FR" sz="2800" dirty="0" smtClean="0">
                <a:solidFill>
                  <a:srgbClr val="2A358C"/>
                </a:solidFill>
              </a:rPr>
              <a:t>responsabilités des différentes acteurs PE dans cette procédure.</a:t>
            </a:r>
            <a:endParaRPr lang="en-US" sz="2400" dirty="0">
              <a:solidFill>
                <a:srgbClr val="2A358C"/>
              </a:solidFill>
            </a:endParaRPr>
          </a:p>
        </p:txBody>
      </p:sp>
    </p:spTree>
    <p:extLst>
      <p:ext uri="{BB962C8B-B14F-4D97-AF65-F5344CB8AC3E}">
        <p14:creationId xmlns:p14="http://schemas.microsoft.com/office/powerpoint/2010/main" val="37231901"/>
      </p:ext>
    </p:extLst>
  </p:cSld>
  <p:clrMapOvr>
    <a:masterClrMapping/>
  </p:clrMapOvr>
  <p:transition>
    <p:pull dir="l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2590800" y="1066800"/>
            <a:ext cx="6553200" cy="1138"/>
          </a:xfrm>
          <a:prstGeom prst="line">
            <a:avLst/>
          </a:prstGeom>
          <a:ln w="63500" cap="flat">
            <a:solidFill>
              <a:srgbClr val="007DFF"/>
            </a:solidFill>
            <a:round/>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0" y="1066800"/>
            <a:ext cx="986134" cy="1142"/>
          </a:xfrm>
          <a:prstGeom prst="line">
            <a:avLst/>
          </a:prstGeom>
          <a:ln w="63500" cap="flat">
            <a:solidFill>
              <a:srgbClr val="007DFF"/>
            </a:solidFill>
            <a:round/>
          </a:ln>
        </p:spPr>
        <p:style>
          <a:lnRef idx="2">
            <a:schemeClr val="accent1"/>
          </a:lnRef>
          <a:fillRef idx="0">
            <a:schemeClr val="accent1"/>
          </a:fillRef>
          <a:effectRef idx="1">
            <a:schemeClr val="accent1"/>
          </a:effectRef>
          <a:fontRef idx="minor">
            <a:schemeClr val="tx1"/>
          </a:fontRef>
        </p:style>
      </p:cxnSp>
      <p:pic>
        <p:nvPicPr>
          <p:cNvPr id="10" name="Picture 9" descr="CPWG logo.bmp"/>
          <p:cNvPicPr>
            <a:picLocks noChangeAspect="1"/>
          </p:cNvPicPr>
          <p:nvPr/>
        </p:nvPicPr>
        <p:blipFill>
          <a:blip r:embed="rId3">
            <a:alphaModFix amt="67000"/>
          </a:blip>
          <a:stretch>
            <a:fillRect/>
          </a:stretch>
        </p:blipFill>
        <p:spPr>
          <a:xfrm>
            <a:off x="986134" y="0"/>
            <a:ext cx="1570724" cy="975230"/>
          </a:xfrm>
          <a:prstGeom prst="rect">
            <a:avLst/>
          </a:prstGeom>
          <a:solidFill>
            <a:srgbClr val="F3FFFF"/>
          </a:solidFill>
          <a:effectLst/>
        </p:spPr>
      </p:pic>
      <p:sp>
        <p:nvSpPr>
          <p:cNvPr id="14" name="TextBox 13"/>
          <p:cNvSpPr txBox="1"/>
          <p:nvPr/>
        </p:nvSpPr>
        <p:spPr>
          <a:xfrm>
            <a:off x="2590800" y="238779"/>
            <a:ext cx="5257800" cy="523220"/>
          </a:xfrm>
          <a:prstGeom prst="rect">
            <a:avLst/>
          </a:prstGeom>
          <a:noFill/>
        </p:spPr>
        <p:txBody>
          <a:bodyPr wrap="square" rtlCol="0" anchor="ctr">
            <a:spAutoFit/>
          </a:bodyPr>
          <a:lstStyle/>
          <a:p>
            <a:pPr algn="ctr"/>
            <a:r>
              <a:rPr lang="fr-FR" sz="2800" b="1" dirty="0">
                <a:solidFill>
                  <a:srgbClr val="2A358C"/>
                </a:solidFill>
              </a:rPr>
              <a:t>Procédures d‘Action </a:t>
            </a:r>
            <a:r>
              <a:rPr lang="fr-FR" sz="2800" b="1" dirty="0" smtClean="0">
                <a:solidFill>
                  <a:srgbClr val="2A358C"/>
                </a:solidFill>
              </a:rPr>
              <a:t>urgente</a:t>
            </a:r>
            <a:endParaRPr lang="en-US" sz="2800" b="1" dirty="0">
              <a:solidFill>
                <a:srgbClr val="2A358C"/>
              </a:solidFill>
            </a:endParaRPr>
          </a:p>
        </p:txBody>
      </p:sp>
      <p:sp>
        <p:nvSpPr>
          <p:cNvPr id="17" name="Content Placeholder 2"/>
          <p:cNvSpPr>
            <a:spLocks noGrp="1"/>
          </p:cNvSpPr>
          <p:nvPr>
            <p:ph idx="1"/>
          </p:nvPr>
        </p:nvSpPr>
        <p:spPr>
          <a:xfrm>
            <a:off x="304800" y="1295400"/>
            <a:ext cx="8659167" cy="3124200"/>
          </a:xfrm>
        </p:spPr>
        <p:txBody>
          <a:bodyPr>
            <a:noAutofit/>
          </a:bodyPr>
          <a:lstStyle/>
          <a:p>
            <a:pPr marL="0" indent="0">
              <a:buNone/>
            </a:pPr>
            <a:r>
              <a:rPr lang="fr-FR" sz="2400" dirty="0">
                <a:solidFill>
                  <a:srgbClr val="2A358C"/>
                </a:solidFill>
              </a:rPr>
              <a:t>Vous êtes un </a:t>
            </a:r>
            <a:r>
              <a:rPr lang="fr-FR" sz="2400" dirty="0" smtClean="0">
                <a:solidFill>
                  <a:srgbClr val="2A358C"/>
                </a:solidFill>
              </a:rPr>
              <a:t>évaluateur PE. </a:t>
            </a:r>
            <a:r>
              <a:rPr lang="fr-FR" sz="2400" dirty="0">
                <a:solidFill>
                  <a:srgbClr val="2A358C"/>
                </a:solidFill>
              </a:rPr>
              <a:t>Un de vos informateurs clés vous informe </a:t>
            </a:r>
            <a:r>
              <a:rPr lang="fr-FR" sz="2400" dirty="0" smtClean="0">
                <a:solidFill>
                  <a:srgbClr val="2A358C"/>
                </a:solidFill>
              </a:rPr>
              <a:t>de </a:t>
            </a:r>
            <a:r>
              <a:rPr lang="fr-FR" sz="2400" dirty="0">
                <a:solidFill>
                  <a:srgbClr val="2A358C"/>
                </a:solidFill>
              </a:rPr>
              <a:t>la présence d'une jeune fille non </a:t>
            </a:r>
            <a:r>
              <a:rPr lang="fr-FR" sz="2400" dirty="0" smtClean="0">
                <a:solidFill>
                  <a:srgbClr val="2A358C"/>
                </a:solidFill>
              </a:rPr>
              <a:t>accompagnée </a:t>
            </a:r>
            <a:r>
              <a:rPr lang="fr-FR" sz="2400" dirty="0">
                <a:solidFill>
                  <a:srgbClr val="2A358C"/>
                </a:solidFill>
              </a:rPr>
              <a:t>d'environ 12 ans dans le </a:t>
            </a:r>
            <a:r>
              <a:rPr lang="fr-FR" sz="2400" dirty="0" smtClean="0">
                <a:solidFill>
                  <a:srgbClr val="2A358C"/>
                </a:solidFill>
              </a:rPr>
              <a:t>village. </a:t>
            </a:r>
            <a:r>
              <a:rPr lang="fr-FR" sz="2400" dirty="0">
                <a:solidFill>
                  <a:srgbClr val="2A358C"/>
                </a:solidFill>
              </a:rPr>
              <a:t>L'informateur clé explique comment la jeune fille est </a:t>
            </a:r>
            <a:r>
              <a:rPr lang="fr-FR" sz="2400" dirty="0" smtClean="0">
                <a:solidFill>
                  <a:srgbClr val="2A358C"/>
                </a:solidFill>
              </a:rPr>
              <a:t>exploitée en </a:t>
            </a:r>
            <a:r>
              <a:rPr lang="fr-FR" sz="2400" dirty="0">
                <a:solidFill>
                  <a:srgbClr val="2A358C"/>
                </a:solidFill>
              </a:rPr>
              <a:t>échange </a:t>
            </a:r>
            <a:r>
              <a:rPr lang="fr-FR" sz="2400" dirty="0" smtClean="0">
                <a:solidFill>
                  <a:srgbClr val="2A358C"/>
                </a:solidFill>
              </a:rPr>
              <a:t>de </a:t>
            </a:r>
            <a:r>
              <a:rPr lang="fr-FR" sz="2400" dirty="0">
                <a:solidFill>
                  <a:srgbClr val="2A358C"/>
                </a:solidFill>
              </a:rPr>
              <a:t>nourriture. Vos premières investigations révèlent que la jeune fille a été </a:t>
            </a:r>
            <a:r>
              <a:rPr lang="fr-FR" sz="2400" dirty="0" smtClean="0">
                <a:solidFill>
                  <a:srgbClr val="2A358C"/>
                </a:solidFill>
              </a:rPr>
              <a:t>envoyée avec son frère </a:t>
            </a:r>
            <a:r>
              <a:rPr lang="fr-FR" sz="2400" dirty="0">
                <a:solidFill>
                  <a:srgbClr val="2A358C"/>
                </a:solidFill>
              </a:rPr>
              <a:t>par sa famille </a:t>
            </a:r>
            <a:r>
              <a:rPr lang="fr-FR" sz="2400" dirty="0" smtClean="0">
                <a:solidFill>
                  <a:srgbClr val="2A358C"/>
                </a:solidFill>
              </a:rPr>
              <a:t>qui reste au Mali pour des raisons de protection. Mais son frère a décidé de joindre un des groupes armés au Mali.</a:t>
            </a:r>
            <a:endParaRPr lang="en-US" sz="2000" b="1" dirty="0">
              <a:solidFill>
                <a:srgbClr val="2A358C"/>
              </a:solidFill>
            </a:endParaRPr>
          </a:p>
        </p:txBody>
      </p:sp>
      <p:pic>
        <p:nvPicPr>
          <p:cNvPr id="7" name="Picture 3"/>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848600" y="38332"/>
            <a:ext cx="1295400" cy="983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Content Placeholder 2"/>
          <p:cNvSpPr txBox="1">
            <a:spLocks/>
          </p:cNvSpPr>
          <p:nvPr/>
        </p:nvSpPr>
        <p:spPr>
          <a:xfrm>
            <a:off x="304800" y="4343400"/>
            <a:ext cx="8659167" cy="1295400"/>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fr-FR" sz="3600" b="1" dirty="0" smtClean="0">
                <a:solidFill>
                  <a:srgbClr val="FF0000"/>
                </a:solidFill>
                <a:effectLst>
                  <a:outerShdw blurRad="38100" dist="38100" dir="2700000" algn="tl">
                    <a:srgbClr val="000000">
                      <a:alpha val="43137"/>
                    </a:srgbClr>
                  </a:outerShdw>
                </a:effectLst>
              </a:rPr>
              <a:t>Quelles </a:t>
            </a:r>
            <a:r>
              <a:rPr lang="fr-FR" sz="3600" b="1" dirty="0">
                <a:solidFill>
                  <a:srgbClr val="FF0000"/>
                </a:solidFill>
                <a:effectLst>
                  <a:outerShdw blurRad="38100" dist="38100" dir="2700000" algn="tl">
                    <a:srgbClr val="000000">
                      <a:alpha val="43137"/>
                    </a:srgbClr>
                  </a:outerShdw>
                </a:effectLst>
              </a:rPr>
              <a:t>sont les </a:t>
            </a:r>
            <a:r>
              <a:rPr lang="fr-FR" sz="3600" b="1" dirty="0" smtClean="0">
                <a:solidFill>
                  <a:srgbClr val="FF0000"/>
                </a:solidFill>
                <a:effectLst>
                  <a:outerShdw blurRad="38100" dist="38100" dir="2700000" algn="tl">
                    <a:srgbClr val="000000">
                      <a:alpha val="43137"/>
                    </a:srgbClr>
                  </a:outerShdw>
                </a:effectLst>
              </a:rPr>
              <a:t>4-5 actions que vous allez entreprendre pour aider cette fille?</a:t>
            </a:r>
            <a:endParaRPr lang="en-US" sz="3600" b="1" dirty="0">
              <a:solidFill>
                <a:srgbClr val="FF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873185991"/>
      </p:ext>
    </p:extLst>
  </p:cSld>
  <p:clrMapOvr>
    <a:masterClrMapping/>
  </p:clrMapOvr>
  <p:transition>
    <p:pull dir="l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2590800" y="1066800"/>
            <a:ext cx="6553200" cy="1138"/>
          </a:xfrm>
          <a:prstGeom prst="line">
            <a:avLst/>
          </a:prstGeom>
          <a:ln w="63500" cap="flat">
            <a:solidFill>
              <a:srgbClr val="007DFF"/>
            </a:solidFill>
            <a:round/>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0" y="1066800"/>
            <a:ext cx="986134" cy="1142"/>
          </a:xfrm>
          <a:prstGeom prst="line">
            <a:avLst/>
          </a:prstGeom>
          <a:ln w="63500" cap="flat">
            <a:solidFill>
              <a:srgbClr val="007DFF"/>
            </a:solidFill>
            <a:round/>
          </a:ln>
        </p:spPr>
        <p:style>
          <a:lnRef idx="2">
            <a:schemeClr val="accent1"/>
          </a:lnRef>
          <a:fillRef idx="0">
            <a:schemeClr val="accent1"/>
          </a:fillRef>
          <a:effectRef idx="1">
            <a:schemeClr val="accent1"/>
          </a:effectRef>
          <a:fontRef idx="minor">
            <a:schemeClr val="tx1"/>
          </a:fontRef>
        </p:style>
      </p:cxnSp>
      <p:pic>
        <p:nvPicPr>
          <p:cNvPr id="10" name="Picture 9" descr="CPWG logo.bmp"/>
          <p:cNvPicPr>
            <a:picLocks noChangeAspect="1"/>
          </p:cNvPicPr>
          <p:nvPr/>
        </p:nvPicPr>
        <p:blipFill>
          <a:blip r:embed="rId3">
            <a:alphaModFix amt="67000"/>
          </a:blip>
          <a:stretch>
            <a:fillRect/>
          </a:stretch>
        </p:blipFill>
        <p:spPr>
          <a:xfrm>
            <a:off x="986134" y="0"/>
            <a:ext cx="1570724" cy="975230"/>
          </a:xfrm>
          <a:prstGeom prst="rect">
            <a:avLst/>
          </a:prstGeom>
          <a:solidFill>
            <a:srgbClr val="F3FFFF"/>
          </a:solidFill>
          <a:effectLst/>
        </p:spPr>
      </p:pic>
      <p:sp>
        <p:nvSpPr>
          <p:cNvPr id="14" name="TextBox 13"/>
          <p:cNvSpPr txBox="1"/>
          <p:nvPr/>
        </p:nvSpPr>
        <p:spPr>
          <a:xfrm>
            <a:off x="2590800" y="238780"/>
            <a:ext cx="6553200" cy="523220"/>
          </a:xfrm>
          <a:prstGeom prst="rect">
            <a:avLst/>
          </a:prstGeom>
          <a:noFill/>
        </p:spPr>
        <p:txBody>
          <a:bodyPr wrap="square" rtlCol="0" anchor="ctr">
            <a:spAutoFit/>
          </a:bodyPr>
          <a:lstStyle/>
          <a:p>
            <a:pPr algn="ctr"/>
            <a:r>
              <a:rPr lang="en-US" sz="2800" b="1" dirty="0" smtClean="0">
                <a:solidFill>
                  <a:srgbClr val="2A358C"/>
                </a:solidFill>
              </a:rPr>
              <a:t>Rapport de site</a:t>
            </a:r>
            <a:endParaRPr lang="en-US" b="1" dirty="0">
              <a:solidFill>
                <a:srgbClr val="2A358C"/>
              </a:solidFill>
            </a:endParaRPr>
          </a:p>
        </p:txBody>
      </p:sp>
      <p:sp>
        <p:nvSpPr>
          <p:cNvPr id="17" name="Content Placeholder 2"/>
          <p:cNvSpPr>
            <a:spLocks noGrp="1"/>
          </p:cNvSpPr>
          <p:nvPr>
            <p:ph idx="1"/>
          </p:nvPr>
        </p:nvSpPr>
        <p:spPr>
          <a:xfrm>
            <a:off x="381000" y="1524000"/>
            <a:ext cx="8458200" cy="5059364"/>
          </a:xfrm>
        </p:spPr>
        <p:txBody>
          <a:bodyPr>
            <a:normAutofit fontScale="92500" lnSpcReduction="20000"/>
          </a:bodyPr>
          <a:lstStyle/>
          <a:p>
            <a:pPr marL="0" indent="0">
              <a:buNone/>
            </a:pPr>
            <a:r>
              <a:rPr lang="fr-FR" dirty="0">
                <a:solidFill>
                  <a:srgbClr val="2A358C"/>
                </a:solidFill>
              </a:rPr>
              <a:t>Chaque site </a:t>
            </a:r>
            <a:r>
              <a:rPr lang="fr-FR" dirty="0" smtClean="0">
                <a:solidFill>
                  <a:srgbClr val="2A358C"/>
                </a:solidFill>
              </a:rPr>
              <a:t>produira </a:t>
            </a:r>
            <a:r>
              <a:rPr lang="fr-FR" dirty="0">
                <a:solidFill>
                  <a:srgbClr val="2A358C"/>
                </a:solidFill>
              </a:rPr>
              <a:t>un rapport unique qui reflète l'ensemble des données recueillies dans ce site spécifique. Ce rapport sera une compilation des informations </a:t>
            </a:r>
            <a:r>
              <a:rPr lang="fr-FR" dirty="0" smtClean="0">
                <a:solidFill>
                  <a:srgbClr val="2A358C"/>
                </a:solidFill>
              </a:rPr>
              <a:t>recueillies au cours des entrevues avec les informateurs clés, de l’observation directe </a:t>
            </a:r>
            <a:r>
              <a:rPr lang="fr-FR" dirty="0">
                <a:solidFill>
                  <a:srgbClr val="2A358C"/>
                </a:solidFill>
              </a:rPr>
              <a:t>et </a:t>
            </a:r>
            <a:r>
              <a:rPr lang="fr-FR" dirty="0" smtClean="0">
                <a:solidFill>
                  <a:srgbClr val="2A358C"/>
                </a:solidFill>
              </a:rPr>
              <a:t>de l'observation indirecte effectuées par </a:t>
            </a:r>
            <a:r>
              <a:rPr lang="fr-FR" dirty="0">
                <a:solidFill>
                  <a:srgbClr val="2A358C"/>
                </a:solidFill>
              </a:rPr>
              <a:t>les membres de l'équipe. La compilation des données pour chaque site </a:t>
            </a:r>
            <a:r>
              <a:rPr lang="fr-FR" dirty="0" smtClean="0">
                <a:solidFill>
                  <a:srgbClr val="2A358C"/>
                </a:solidFill>
              </a:rPr>
              <a:t>est faite </a:t>
            </a:r>
            <a:r>
              <a:rPr lang="fr-FR" dirty="0">
                <a:solidFill>
                  <a:srgbClr val="2A358C"/>
                </a:solidFill>
              </a:rPr>
              <a:t>pendant les sessions d'information quotidiennes.</a:t>
            </a:r>
            <a:endParaRPr lang="en-US" dirty="0">
              <a:solidFill>
                <a:srgbClr val="2A358C"/>
              </a:solidFill>
            </a:endParaRPr>
          </a:p>
          <a:p>
            <a:pPr marL="0" indent="0">
              <a:buNone/>
            </a:pPr>
            <a:r>
              <a:rPr lang="en-US" dirty="0" smtClean="0">
                <a:solidFill>
                  <a:srgbClr val="2A358C"/>
                </a:solidFill>
              </a:rPr>
              <a:t>	</a:t>
            </a:r>
            <a:endParaRPr lang="en-US" dirty="0">
              <a:solidFill>
                <a:srgbClr val="2A358C"/>
              </a:solidFill>
            </a:endParaRPr>
          </a:p>
          <a:p>
            <a:pPr marL="0" indent="0">
              <a:buNone/>
            </a:pPr>
            <a:r>
              <a:rPr lang="en-US" dirty="0">
                <a:solidFill>
                  <a:srgbClr val="2A358C"/>
                </a:solidFill>
              </a:rPr>
              <a:t>	</a:t>
            </a:r>
            <a:r>
              <a:rPr lang="en-US" dirty="0" smtClean="0">
                <a:solidFill>
                  <a:srgbClr val="2A358C"/>
                </a:solidFill>
              </a:rPr>
              <a:t>Le r</a:t>
            </a:r>
            <a:r>
              <a:rPr lang="fr-FR" dirty="0" smtClean="0">
                <a:solidFill>
                  <a:srgbClr val="2A358C"/>
                </a:solidFill>
              </a:rPr>
              <a:t>apport de </a:t>
            </a:r>
            <a:r>
              <a:rPr lang="fr-FR" dirty="0">
                <a:solidFill>
                  <a:srgbClr val="2A358C"/>
                </a:solidFill>
              </a:rPr>
              <a:t>site n'est pas une répétition du questionnaire </a:t>
            </a:r>
            <a:r>
              <a:rPr lang="fr-FR" dirty="0" smtClean="0">
                <a:solidFill>
                  <a:srgbClr val="2A358C"/>
                </a:solidFill>
              </a:rPr>
              <a:t>d’informateur clés.</a:t>
            </a:r>
            <a:endParaRPr lang="en-US" dirty="0">
              <a:solidFill>
                <a:srgbClr val="2A358C"/>
              </a:solidFill>
            </a:endParaRPr>
          </a:p>
        </p:txBody>
      </p:sp>
      <p:pic>
        <p:nvPicPr>
          <p:cNvPr id="11" name="Picture 10" descr="MC900434750[2]"/>
          <p:cNvPicPr/>
          <p:nvPr/>
        </p:nvPicPr>
        <p:blipFill>
          <a:blip r:embed="rId4"/>
          <a:srcRect/>
          <a:stretch>
            <a:fillRect/>
          </a:stretch>
        </p:blipFill>
        <p:spPr bwMode="auto">
          <a:xfrm>
            <a:off x="475604" y="5572125"/>
            <a:ext cx="295275" cy="295275"/>
          </a:xfrm>
          <a:prstGeom prst="rect">
            <a:avLst/>
          </a:prstGeom>
          <a:noFill/>
          <a:ln w="9525">
            <a:noFill/>
            <a:miter lim="800000"/>
            <a:headEnd/>
            <a:tailEnd/>
          </a:ln>
        </p:spPr>
      </p:pic>
    </p:spTree>
    <p:extLst>
      <p:ext uri="{BB962C8B-B14F-4D97-AF65-F5344CB8AC3E}">
        <p14:creationId xmlns:p14="http://schemas.microsoft.com/office/powerpoint/2010/main" val="3140248519"/>
      </p:ext>
    </p:extLst>
  </p:cSld>
  <p:clrMapOvr>
    <a:masterClrMapping/>
  </p:clrMapOvr>
  <p:transition>
    <p:pull dir="l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2590800" y="1066800"/>
            <a:ext cx="6553200" cy="1138"/>
          </a:xfrm>
          <a:prstGeom prst="line">
            <a:avLst/>
          </a:prstGeom>
          <a:ln w="63500" cap="flat">
            <a:solidFill>
              <a:srgbClr val="007DFF"/>
            </a:solidFill>
            <a:round/>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0" y="1066800"/>
            <a:ext cx="986134" cy="1142"/>
          </a:xfrm>
          <a:prstGeom prst="line">
            <a:avLst/>
          </a:prstGeom>
          <a:ln w="63500" cap="flat">
            <a:solidFill>
              <a:srgbClr val="007DFF"/>
            </a:solidFill>
            <a:round/>
          </a:ln>
        </p:spPr>
        <p:style>
          <a:lnRef idx="2">
            <a:schemeClr val="accent1"/>
          </a:lnRef>
          <a:fillRef idx="0">
            <a:schemeClr val="accent1"/>
          </a:fillRef>
          <a:effectRef idx="1">
            <a:schemeClr val="accent1"/>
          </a:effectRef>
          <a:fontRef idx="minor">
            <a:schemeClr val="tx1"/>
          </a:fontRef>
        </p:style>
      </p:cxnSp>
      <p:pic>
        <p:nvPicPr>
          <p:cNvPr id="10" name="Picture 9" descr="CPWG logo.bmp"/>
          <p:cNvPicPr>
            <a:picLocks noChangeAspect="1"/>
          </p:cNvPicPr>
          <p:nvPr/>
        </p:nvPicPr>
        <p:blipFill>
          <a:blip r:embed="rId3">
            <a:alphaModFix amt="67000"/>
          </a:blip>
          <a:stretch>
            <a:fillRect/>
          </a:stretch>
        </p:blipFill>
        <p:spPr>
          <a:xfrm>
            <a:off x="986134" y="0"/>
            <a:ext cx="1570724" cy="975230"/>
          </a:xfrm>
          <a:prstGeom prst="rect">
            <a:avLst/>
          </a:prstGeom>
          <a:solidFill>
            <a:srgbClr val="F3FFFF"/>
          </a:solidFill>
          <a:effectLst/>
        </p:spPr>
      </p:pic>
      <p:sp>
        <p:nvSpPr>
          <p:cNvPr id="14" name="TextBox 13"/>
          <p:cNvSpPr txBox="1"/>
          <p:nvPr/>
        </p:nvSpPr>
        <p:spPr>
          <a:xfrm>
            <a:off x="2590800" y="238779"/>
            <a:ext cx="6553200" cy="523220"/>
          </a:xfrm>
          <a:prstGeom prst="rect">
            <a:avLst/>
          </a:prstGeom>
          <a:noFill/>
        </p:spPr>
        <p:txBody>
          <a:bodyPr wrap="square" rtlCol="0" anchor="ctr">
            <a:spAutoFit/>
          </a:bodyPr>
          <a:lstStyle/>
          <a:p>
            <a:pPr algn="ctr"/>
            <a:r>
              <a:rPr lang="en-US" sz="2800" b="1" dirty="0" err="1" smtClean="0">
                <a:solidFill>
                  <a:srgbClr val="2A358C"/>
                </a:solidFill>
              </a:rPr>
              <a:t>Saisie</a:t>
            </a:r>
            <a:r>
              <a:rPr lang="en-US" sz="2800" b="1" dirty="0" smtClean="0">
                <a:solidFill>
                  <a:srgbClr val="2A358C"/>
                </a:solidFill>
              </a:rPr>
              <a:t> des </a:t>
            </a:r>
            <a:r>
              <a:rPr lang="en-US" sz="2800" b="1" dirty="0" err="1" smtClean="0">
                <a:solidFill>
                  <a:srgbClr val="2A358C"/>
                </a:solidFill>
              </a:rPr>
              <a:t>données</a:t>
            </a:r>
            <a:endParaRPr lang="en-US" sz="2800" b="1" dirty="0" smtClean="0">
              <a:solidFill>
                <a:srgbClr val="2A358C"/>
              </a:solidFill>
            </a:endParaRPr>
          </a:p>
        </p:txBody>
      </p:sp>
      <p:sp>
        <p:nvSpPr>
          <p:cNvPr id="17" name="Content Placeholder 2"/>
          <p:cNvSpPr>
            <a:spLocks noGrp="1"/>
          </p:cNvSpPr>
          <p:nvPr>
            <p:ph idx="1"/>
          </p:nvPr>
        </p:nvSpPr>
        <p:spPr>
          <a:xfrm>
            <a:off x="304800" y="1600200"/>
            <a:ext cx="8659167" cy="4628932"/>
          </a:xfrm>
        </p:spPr>
        <p:txBody>
          <a:bodyPr>
            <a:normAutofit/>
          </a:bodyPr>
          <a:lstStyle/>
          <a:p>
            <a:pPr marL="0" indent="0">
              <a:buNone/>
            </a:pPr>
            <a:r>
              <a:rPr lang="fr-FR" sz="2800" dirty="0" smtClean="0">
                <a:solidFill>
                  <a:srgbClr val="2A358C"/>
                </a:solidFill>
              </a:rPr>
              <a:t>Idéalement </a:t>
            </a:r>
            <a:r>
              <a:rPr lang="fr-FR" sz="2800" dirty="0">
                <a:solidFill>
                  <a:srgbClr val="2A358C"/>
                </a:solidFill>
              </a:rPr>
              <a:t>la saisie des données doit être effectuée en parallèle avec la collecte de données. Si possible, des rapports de site doit être transmis par fax, e-mail ou autres moyens </a:t>
            </a:r>
            <a:r>
              <a:rPr lang="fr-FR" sz="2800" dirty="0" smtClean="0">
                <a:solidFill>
                  <a:srgbClr val="2A358C"/>
                </a:solidFill>
              </a:rPr>
              <a:t>disponibles. </a:t>
            </a:r>
            <a:r>
              <a:rPr lang="fr-FR" sz="2800" dirty="0">
                <a:solidFill>
                  <a:srgbClr val="2A358C"/>
                </a:solidFill>
              </a:rPr>
              <a:t>Cela permettra la saisie des données et l'analyse simultanée </a:t>
            </a:r>
            <a:r>
              <a:rPr lang="fr-FR" sz="2800" dirty="0" smtClean="0">
                <a:solidFill>
                  <a:srgbClr val="2A358C"/>
                </a:solidFill>
              </a:rPr>
              <a:t>pour </a:t>
            </a:r>
            <a:r>
              <a:rPr lang="fr-FR" sz="2800" dirty="0">
                <a:solidFill>
                  <a:srgbClr val="2A358C"/>
                </a:solidFill>
              </a:rPr>
              <a:t>non </a:t>
            </a:r>
            <a:r>
              <a:rPr lang="fr-FR" sz="2800" dirty="0" smtClean="0">
                <a:solidFill>
                  <a:srgbClr val="2A358C"/>
                </a:solidFill>
              </a:rPr>
              <a:t>seulement gagner </a:t>
            </a:r>
            <a:r>
              <a:rPr lang="fr-FR" sz="2800" dirty="0">
                <a:solidFill>
                  <a:srgbClr val="2A358C"/>
                </a:solidFill>
              </a:rPr>
              <a:t>du temps, mais </a:t>
            </a:r>
            <a:r>
              <a:rPr lang="fr-FR" sz="2800" dirty="0" smtClean="0">
                <a:solidFill>
                  <a:srgbClr val="2A358C"/>
                </a:solidFill>
              </a:rPr>
              <a:t>également, permettre à </a:t>
            </a:r>
            <a:r>
              <a:rPr lang="fr-FR" sz="2800" dirty="0">
                <a:solidFill>
                  <a:srgbClr val="2A358C"/>
                </a:solidFill>
              </a:rPr>
              <a:t>l'équipe de saisie des données </a:t>
            </a:r>
            <a:r>
              <a:rPr lang="fr-FR" sz="2800" dirty="0" smtClean="0">
                <a:solidFill>
                  <a:srgbClr val="2A358C"/>
                </a:solidFill>
              </a:rPr>
              <a:t>de demander </a:t>
            </a:r>
            <a:r>
              <a:rPr lang="fr-FR" sz="2800" dirty="0">
                <a:solidFill>
                  <a:srgbClr val="2A358C"/>
                </a:solidFill>
              </a:rPr>
              <a:t>des précisions ou des informations complémentaires, si et lorsque cela est nécessaire, </a:t>
            </a:r>
            <a:r>
              <a:rPr lang="fr-FR" sz="2800" dirty="0" smtClean="0">
                <a:solidFill>
                  <a:srgbClr val="2A358C"/>
                </a:solidFill>
              </a:rPr>
              <a:t>alors </a:t>
            </a:r>
            <a:r>
              <a:rPr lang="fr-FR" sz="2800" dirty="0">
                <a:solidFill>
                  <a:srgbClr val="2A358C"/>
                </a:solidFill>
              </a:rPr>
              <a:t>que les équipes sont toujours </a:t>
            </a:r>
            <a:r>
              <a:rPr lang="fr-FR" sz="2800" dirty="0" smtClean="0">
                <a:solidFill>
                  <a:srgbClr val="2A358C"/>
                </a:solidFill>
              </a:rPr>
              <a:t>sur le terrain.</a:t>
            </a:r>
            <a:endParaRPr lang="fr-FR" sz="2800" dirty="0">
              <a:solidFill>
                <a:srgbClr val="2A358C"/>
              </a:solidFill>
              <a:effectLst/>
            </a:endParaRPr>
          </a:p>
        </p:txBody>
      </p:sp>
    </p:spTree>
    <p:extLst>
      <p:ext uri="{BB962C8B-B14F-4D97-AF65-F5344CB8AC3E}">
        <p14:creationId xmlns:p14="http://schemas.microsoft.com/office/powerpoint/2010/main" val="480594708"/>
      </p:ext>
    </p:extLst>
  </p:cSld>
  <p:clrMapOvr>
    <a:masterClrMapping/>
  </p:clrMapOvr>
  <p:transition>
    <p:pull dir="l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2590800" y="1066800"/>
            <a:ext cx="6553200" cy="1138"/>
          </a:xfrm>
          <a:prstGeom prst="line">
            <a:avLst/>
          </a:prstGeom>
          <a:ln w="63500" cap="flat">
            <a:solidFill>
              <a:srgbClr val="007DFF"/>
            </a:solidFill>
            <a:round/>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0" y="1066800"/>
            <a:ext cx="986134" cy="1142"/>
          </a:xfrm>
          <a:prstGeom prst="line">
            <a:avLst/>
          </a:prstGeom>
          <a:ln w="63500" cap="flat">
            <a:solidFill>
              <a:srgbClr val="007DFF"/>
            </a:solidFill>
            <a:round/>
          </a:ln>
        </p:spPr>
        <p:style>
          <a:lnRef idx="2">
            <a:schemeClr val="accent1"/>
          </a:lnRef>
          <a:fillRef idx="0">
            <a:schemeClr val="accent1"/>
          </a:fillRef>
          <a:effectRef idx="1">
            <a:schemeClr val="accent1"/>
          </a:effectRef>
          <a:fontRef idx="minor">
            <a:schemeClr val="tx1"/>
          </a:fontRef>
        </p:style>
      </p:cxnSp>
      <p:pic>
        <p:nvPicPr>
          <p:cNvPr id="10" name="Picture 9" descr="CPWG logo.bmp"/>
          <p:cNvPicPr>
            <a:picLocks noChangeAspect="1"/>
          </p:cNvPicPr>
          <p:nvPr/>
        </p:nvPicPr>
        <p:blipFill>
          <a:blip r:embed="rId3">
            <a:alphaModFix amt="67000"/>
          </a:blip>
          <a:stretch>
            <a:fillRect/>
          </a:stretch>
        </p:blipFill>
        <p:spPr>
          <a:xfrm>
            <a:off x="986134" y="0"/>
            <a:ext cx="1570724" cy="975230"/>
          </a:xfrm>
          <a:prstGeom prst="rect">
            <a:avLst/>
          </a:prstGeom>
          <a:solidFill>
            <a:srgbClr val="F3FFFF"/>
          </a:solidFill>
          <a:effectLst/>
        </p:spPr>
      </p:pic>
      <p:sp>
        <p:nvSpPr>
          <p:cNvPr id="14" name="TextBox 13"/>
          <p:cNvSpPr txBox="1"/>
          <p:nvPr/>
        </p:nvSpPr>
        <p:spPr>
          <a:xfrm>
            <a:off x="2590800" y="238779"/>
            <a:ext cx="6553200" cy="523220"/>
          </a:xfrm>
          <a:prstGeom prst="rect">
            <a:avLst/>
          </a:prstGeom>
          <a:noFill/>
        </p:spPr>
        <p:txBody>
          <a:bodyPr wrap="square" rtlCol="0" anchor="ctr">
            <a:spAutoFit/>
          </a:bodyPr>
          <a:lstStyle/>
          <a:p>
            <a:pPr algn="ctr"/>
            <a:r>
              <a:rPr lang="en-US" sz="2800" b="1" dirty="0" err="1" smtClean="0">
                <a:solidFill>
                  <a:srgbClr val="2A358C"/>
                </a:solidFill>
              </a:rPr>
              <a:t>Analyse</a:t>
            </a:r>
            <a:r>
              <a:rPr lang="en-US" sz="2800" b="1" dirty="0" smtClean="0">
                <a:solidFill>
                  <a:srgbClr val="2A358C"/>
                </a:solidFill>
              </a:rPr>
              <a:t> et </a:t>
            </a:r>
            <a:r>
              <a:rPr lang="en-US" sz="2800" b="1" dirty="0" err="1" smtClean="0">
                <a:solidFill>
                  <a:srgbClr val="2A358C"/>
                </a:solidFill>
              </a:rPr>
              <a:t>interprétation</a:t>
            </a:r>
            <a:r>
              <a:rPr lang="en-US" sz="2800" b="1" dirty="0" smtClean="0">
                <a:solidFill>
                  <a:srgbClr val="2A358C"/>
                </a:solidFill>
              </a:rPr>
              <a:t> des </a:t>
            </a:r>
            <a:r>
              <a:rPr lang="en-US" sz="2800" b="1" dirty="0" err="1" smtClean="0">
                <a:solidFill>
                  <a:srgbClr val="2A358C"/>
                </a:solidFill>
              </a:rPr>
              <a:t>données</a:t>
            </a:r>
            <a:endParaRPr lang="en-US" sz="2800" b="1" dirty="0" smtClean="0">
              <a:solidFill>
                <a:srgbClr val="2A358C"/>
              </a:solidFill>
            </a:endParaRPr>
          </a:p>
        </p:txBody>
      </p:sp>
      <p:sp>
        <p:nvSpPr>
          <p:cNvPr id="17" name="Content Placeholder 2"/>
          <p:cNvSpPr>
            <a:spLocks noGrp="1"/>
          </p:cNvSpPr>
          <p:nvPr>
            <p:ph idx="1"/>
          </p:nvPr>
        </p:nvSpPr>
        <p:spPr>
          <a:xfrm>
            <a:off x="304800" y="1600200"/>
            <a:ext cx="8659167" cy="4628932"/>
          </a:xfrm>
        </p:spPr>
        <p:txBody>
          <a:bodyPr>
            <a:normAutofit/>
          </a:bodyPr>
          <a:lstStyle/>
          <a:p>
            <a:pPr marL="0" indent="0">
              <a:buNone/>
            </a:pPr>
            <a:r>
              <a:rPr lang="fr-FR" sz="2800" b="1" dirty="0">
                <a:solidFill>
                  <a:srgbClr val="2A358C"/>
                </a:solidFill>
              </a:rPr>
              <a:t>L'analyse</a:t>
            </a:r>
            <a:r>
              <a:rPr lang="fr-FR" sz="2800" dirty="0">
                <a:solidFill>
                  <a:srgbClr val="2A358C"/>
                </a:solidFill>
              </a:rPr>
              <a:t> des données est le processus </a:t>
            </a:r>
            <a:r>
              <a:rPr lang="fr-FR" sz="2800" dirty="0" smtClean="0">
                <a:solidFill>
                  <a:srgbClr val="2A358C"/>
                </a:solidFill>
              </a:rPr>
              <a:t>qui consiste à </a:t>
            </a:r>
            <a:r>
              <a:rPr lang="fr-FR" sz="2800" dirty="0">
                <a:solidFill>
                  <a:srgbClr val="2A358C"/>
                </a:solidFill>
              </a:rPr>
              <a:t>donner un sens aux données </a:t>
            </a:r>
            <a:r>
              <a:rPr lang="fr-FR" sz="2800" dirty="0" smtClean="0">
                <a:solidFill>
                  <a:srgbClr val="2A358C"/>
                </a:solidFill>
              </a:rPr>
              <a:t>récoltées. </a:t>
            </a:r>
            <a:r>
              <a:rPr lang="fr-FR" sz="2800" dirty="0">
                <a:solidFill>
                  <a:srgbClr val="2A358C"/>
                </a:solidFill>
              </a:rPr>
              <a:t>C'est </a:t>
            </a:r>
            <a:r>
              <a:rPr lang="fr-FR" sz="2800" dirty="0" smtClean="0">
                <a:solidFill>
                  <a:srgbClr val="2A358C"/>
                </a:solidFill>
              </a:rPr>
              <a:t>par l'analyse </a:t>
            </a:r>
            <a:r>
              <a:rPr lang="fr-FR" sz="2800" dirty="0">
                <a:solidFill>
                  <a:srgbClr val="2A358C"/>
                </a:solidFill>
              </a:rPr>
              <a:t>des données que nous traduisons les données brutes provenant de différentes sources en informations utiles.</a:t>
            </a:r>
            <a:br>
              <a:rPr lang="fr-FR" sz="2800" dirty="0">
                <a:solidFill>
                  <a:srgbClr val="2A358C"/>
                </a:solidFill>
              </a:rPr>
            </a:br>
            <a:r>
              <a:rPr lang="fr-FR" sz="2800" dirty="0">
                <a:solidFill>
                  <a:srgbClr val="2A358C"/>
                </a:solidFill>
              </a:rPr>
              <a:t/>
            </a:r>
            <a:br>
              <a:rPr lang="fr-FR" sz="2800" dirty="0">
                <a:solidFill>
                  <a:srgbClr val="2A358C"/>
                </a:solidFill>
              </a:rPr>
            </a:br>
            <a:r>
              <a:rPr lang="fr-FR" sz="2800" b="1" dirty="0" smtClean="0">
                <a:solidFill>
                  <a:srgbClr val="2A358C"/>
                </a:solidFill>
              </a:rPr>
              <a:t>L’interprétation </a:t>
            </a:r>
            <a:r>
              <a:rPr lang="fr-FR" sz="2800" dirty="0">
                <a:solidFill>
                  <a:srgbClr val="2A358C"/>
                </a:solidFill>
              </a:rPr>
              <a:t>prend en considération le contexte dans lequel les données ont été recueillies. </a:t>
            </a:r>
            <a:r>
              <a:rPr lang="fr-FR" sz="2800" dirty="0" smtClean="0">
                <a:solidFill>
                  <a:srgbClr val="2A358C"/>
                </a:solidFill>
              </a:rPr>
              <a:t>C’est </a:t>
            </a:r>
            <a:r>
              <a:rPr lang="fr-FR" sz="2800" dirty="0">
                <a:solidFill>
                  <a:srgbClr val="2A358C"/>
                </a:solidFill>
              </a:rPr>
              <a:t>le processus </a:t>
            </a:r>
            <a:r>
              <a:rPr lang="fr-FR" sz="2800" dirty="0" smtClean="0">
                <a:solidFill>
                  <a:srgbClr val="2A358C"/>
                </a:solidFill>
              </a:rPr>
              <a:t>qui donne un sens a l’analyse. Au travers de l’interprétation, les données analysées sont traduites en objectifs programmatiques.</a:t>
            </a:r>
            <a:endParaRPr lang="en-US" sz="2800" dirty="0">
              <a:solidFill>
                <a:srgbClr val="2A358C"/>
              </a:solidFill>
            </a:endParaRPr>
          </a:p>
        </p:txBody>
      </p:sp>
    </p:spTree>
    <p:extLst>
      <p:ext uri="{BB962C8B-B14F-4D97-AF65-F5344CB8AC3E}">
        <p14:creationId xmlns:p14="http://schemas.microsoft.com/office/powerpoint/2010/main" val="2585388285"/>
      </p:ext>
    </p:extLst>
  </p:cSld>
  <p:clrMapOvr>
    <a:masterClrMapping/>
  </p:clrMapOvr>
  <p:transition>
    <p:pull dir="ld"/>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2590800" y="1066800"/>
            <a:ext cx="6553200" cy="1138"/>
          </a:xfrm>
          <a:prstGeom prst="line">
            <a:avLst/>
          </a:prstGeom>
          <a:ln w="63500" cap="flat">
            <a:solidFill>
              <a:srgbClr val="007DFF"/>
            </a:solidFill>
            <a:round/>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0" y="1066800"/>
            <a:ext cx="986134" cy="1142"/>
          </a:xfrm>
          <a:prstGeom prst="line">
            <a:avLst/>
          </a:prstGeom>
          <a:ln w="63500" cap="flat">
            <a:solidFill>
              <a:srgbClr val="007DFF"/>
            </a:solidFill>
            <a:round/>
          </a:ln>
        </p:spPr>
        <p:style>
          <a:lnRef idx="2">
            <a:schemeClr val="accent1"/>
          </a:lnRef>
          <a:fillRef idx="0">
            <a:schemeClr val="accent1"/>
          </a:fillRef>
          <a:effectRef idx="1">
            <a:schemeClr val="accent1"/>
          </a:effectRef>
          <a:fontRef idx="minor">
            <a:schemeClr val="tx1"/>
          </a:fontRef>
        </p:style>
      </p:cxnSp>
      <p:pic>
        <p:nvPicPr>
          <p:cNvPr id="10" name="Picture 9" descr="CPWG logo.bmp"/>
          <p:cNvPicPr>
            <a:picLocks noChangeAspect="1"/>
          </p:cNvPicPr>
          <p:nvPr/>
        </p:nvPicPr>
        <p:blipFill>
          <a:blip r:embed="rId3">
            <a:alphaModFix amt="67000"/>
          </a:blip>
          <a:stretch>
            <a:fillRect/>
          </a:stretch>
        </p:blipFill>
        <p:spPr>
          <a:xfrm>
            <a:off x="986134" y="0"/>
            <a:ext cx="1570724" cy="975230"/>
          </a:xfrm>
          <a:prstGeom prst="rect">
            <a:avLst/>
          </a:prstGeom>
          <a:solidFill>
            <a:srgbClr val="F3FFFF"/>
          </a:solidFill>
          <a:effectLst/>
        </p:spPr>
      </p:pic>
      <p:sp>
        <p:nvSpPr>
          <p:cNvPr id="14" name="TextBox 13"/>
          <p:cNvSpPr txBox="1"/>
          <p:nvPr/>
        </p:nvSpPr>
        <p:spPr>
          <a:xfrm>
            <a:off x="2590800" y="238779"/>
            <a:ext cx="6553200" cy="523220"/>
          </a:xfrm>
          <a:prstGeom prst="rect">
            <a:avLst/>
          </a:prstGeom>
          <a:noFill/>
        </p:spPr>
        <p:txBody>
          <a:bodyPr wrap="square" rtlCol="0" anchor="ctr">
            <a:spAutoFit/>
          </a:bodyPr>
          <a:lstStyle/>
          <a:p>
            <a:pPr algn="ctr"/>
            <a:r>
              <a:rPr lang="en-US" sz="2800" b="1" dirty="0" err="1" smtClean="0">
                <a:solidFill>
                  <a:srgbClr val="2A358C"/>
                </a:solidFill>
              </a:rPr>
              <a:t>Analyse</a:t>
            </a:r>
            <a:r>
              <a:rPr lang="en-US" sz="2800" b="1" dirty="0" smtClean="0">
                <a:solidFill>
                  <a:srgbClr val="2A358C"/>
                </a:solidFill>
              </a:rPr>
              <a:t> et </a:t>
            </a:r>
            <a:r>
              <a:rPr lang="en-US" sz="2800" b="1" dirty="0" err="1" smtClean="0">
                <a:solidFill>
                  <a:srgbClr val="2A358C"/>
                </a:solidFill>
              </a:rPr>
              <a:t>interprétation</a:t>
            </a:r>
            <a:r>
              <a:rPr lang="en-US" sz="2800" b="1" dirty="0" smtClean="0">
                <a:solidFill>
                  <a:srgbClr val="2A358C"/>
                </a:solidFill>
              </a:rPr>
              <a:t> des </a:t>
            </a:r>
            <a:r>
              <a:rPr lang="en-US" sz="2800" b="1" dirty="0" err="1" smtClean="0">
                <a:solidFill>
                  <a:srgbClr val="2A358C"/>
                </a:solidFill>
              </a:rPr>
              <a:t>données</a:t>
            </a:r>
            <a:endParaRPr lang="en-US" sz="2800" b="1" dirty="0" smtClean="0">
              <a:solidFill>
                <a:srgbClr val="2A358C"/>
              </a:solidFill>
            </a:endParaRPr>
          </a:p>
        </p:txBody>
      </p:sp>
      <p:sp>
        <p:nvSpPr>
          <p:cNvPr id="17" name="Content Placeholder 2"/>
          <p:cNvSpPr>
            <a:spLocks noGrp="1"/>
          </p:cNvSpPr>
          <p:nvPr>
            <p:ph idx="1"/>
          </p:nvPr>
        </p:nvSpPr>
        <p:spPr>
          <a:xfrm>
            <a:off x="228600" y="1447800"/>
            <a:ext cx="8735367" cy="3657600"/>
          </a:xfrm>
        </p:spPr>
        <p:txBody>
          <a:bodyPr>
            <a:normAutofit lnSpcReduction="10000"/>
          </a:bodyPr>
          <a:lstStyle/>
          <a:p>
            <a:pPr marL="0" indent="0">
              <a:buNone/>
            </a:pPr>
            <a:r>
              <a:rPr lang="en-GB" u="sng" dirty="0" smtClean="0">
                <a:solidFill>
                  <a:srgbClr val="2A358C"/>
                </a:solidFill>
              </a:rPr>
              <a:t>Exemple1:</a:t>
            </a:r>
          </a:p>
          <a:p>
            <a:pPr marL="0" indent="0">
              <a:buNone/>
            </a:pPr>
            <a:r>
              <a:rPr lang="fr-FR" b="1" dirty="0">
                <a:solidFill>
                  <a:srgbClr val="2A358C"/>
                </a:solidFill>
              </a:rPr>
              <a:t>Notre </a:t>
            </a:r>
            <a:r>
              <a:rPr lang="fr-FR" b="1" dirty="0" smtClean="0">
                <a:solidFill>
                  <a:srgbClr val="2A358C"/>
                </a:solidFill>
              </a:rPr>
              <a:t>analyse préliminaire </a:t>
            </a:r>
            <a:r>
              <a:rPr lang="fr-FR" b="1" dirty="0">
                <a:solidFill>
                  <a:srgbClr val="2A358C"/>
                </a:solidFill>
              </a:rPr>
              <a:t>montre que 21% des </a:t>
            </a:r>
            <a:r>
              <a:rPr lang="fr-FR" b="1" dirty="0" smtClean="0">
                <a:solidFill>
                  <a:srgbClr val="2A358C"/>
                </a:solidFill>
              </a:rPr>
              <a:t>enfants séparés enregistrés sont </a:t>
            </a:r>
            <a:r>
              <a:rPr lang="fr-FR" b="1" dirty="0">
                <a:solidFill>
                  <a:srgbClr val="2A358C"/>
                </a:solidFill>
              </a:rPr>
              <a:t>des filles</a:t>
            </a:r>
            <a:r>
              <a:rPr lang="fr-FR" b="1" dirty="0" smtClean="0">
                <a:solidFill>
                  <a:srgbClr val="2A358C"/>
                </a:solidFill>
              </a:rPr>
              <a:t> </a:t>
            </a:r>
            <a:r>
              <a:rPr lang="fr-FR" b="1" dirty="0">
                <a:solidFill>
                  <a:srgbClr val="2A358C"/>
                </a:solidFill>
              </a:rPr>
              <a:t>et 79% sont des garçons</a:t>
            </a:r>
            <a:r>
              <a:rPr lang="fr-FR" b="1" dirty="0" smtClean="0">
                <a:solidFill>
                  <a:srgbClr val="2A358C"/>
                </a:solidFill>
              </a:rPr>
              <a:t>.</a:t>
            </a:r>
          </a:p>
          <a:p>
            <a:pPr marL="0" indent="0">
              <a:buNone/>
            </a:pPr>
            <a:r>
              <a:rPr lang="fr-FR" dirty="0">
                <a:solidFill>
                  <a:srgbClr val="2A358C"/>
                </a:solidFill>
              </a:rPr>
              <a:t/>
            </a:r>
            <a:br>
              <a:rPr lang="fr-FR" dirty="0">
                <a:solidFill>
                  <a:srgbClr val="2A358C"/>
                </a:solidFill>
              </a:rPr>
            </a:br>
            <a:r>
              <a:rPr lang="fr-FR" dirty="0">
                <a:solidFill>
                  <a:srgbClr val="2A358C"/>
                </a:solidFill>
              </a:rPr>
              <a:t>Qu'est-ce que nous comprenons de ce </a:t>
            </a:r>
            <a:r>
              <a:rPr lang="fr-FR" dirty="0" smtClean="0">
                <a:solidFill>
                  <a:srgbClr val="2A358C"/>
                </a:solidFill>
              </a:rPr>
              <a:t>chiffre? </a:t>
            </a:r>
            <a:r>
              <a:rPr lang="fr-FR" dirty="0">
                <a:solidFill>
                  <a:srgbClr val="2A358C"/>
                </a:solidFill>
              </a:rPr>
              <a:t>Comment pourrions-nous l'interpréter?</a:t>
            </a:r>
            <a:endParaRPr lang="en-GB" dirty="0">
              <a:solidFill>
                <a:srgbClr val="2A358C"/>
              </a:solidFill>
            </a:endParaRPr>
          </a:p>
          <a:p>
            <a:pPr marL="0" indent="0">
              <a:buNone/>
            </a:pPr>
            <a:endParaRPr lang="en-US" dirty="0">
              <a:solidFill>
                <a:srgbClr val="2A358C"/>
              </a:solidFill>
            </a:endParaRPr>
          </a:p>
        </p:txBody>
      </p:sp>
    </p:spTree>
    <p:extLst>
      <p:ext uri="{BB962C8B-B14F-4D97-AF65-F5344CB8AC3E}">
        <p14:creationId xmlns:p14="http://schemas.microsoft.com/office/powerpoint/2010/main" val="3314653664"/>
      </p:ext>
    </p:extLst>
  </p:cSld>
  <p:clrMapOvr>
    <a:masterClrMapping/>
  </p:clrMapOvr>
  <p:transition>
    <p:pull dir="l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2590800" y="1066800"/>
            <a:ext cx="6553200" cy="1138"/>
          </a:xfrm>
          <a:prstGeom prst="line">
            <a:avLst/>
          </a:prstGeom>
          <a:ln w="63500" cap="flat">
            <a:solidFill>
              <a:srgbClr val="007DFF"/>
            </a:solidFill>
            <a:round/>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0" y="1066800"/>
            <a:ext cx="986134" cy="1142"/>
          </a:xfrm>
          <a:prstGeom prst="line">
            <a:avLst/>
          </a:prstGeom>
          <a:ln w="63500" cap="flat">
            <a:solidFill>
              <a:srgbClr val="007DFF"/>
            </a:solidFill>
            <a:round/>
          </a:ln>
        </p:spPr>
        <p:style>
          <a:lnRef idx="2">
            <a:schemeClr val="accent1"/>
          </a:lnRef>
          <a:fillRef idx="0">
            <a:schemeClr val="accent1"/>
          </a:fillRef>
          <a:effectRef idx="1">
            <a:schemeClr val="accent1"/>
          </a:effectRef>
          <a:fontRef idx="minor">
            <a:schemeClr val="tx1"/>
          </a:fontRef>
        </p:style>
      </p:cxnSp>
      <p:pic>
        <p:nvPicPr>
          <p:cNvPr id="10" name="Picture 9" descr="CPWG logo.bmp"/>
          <p:cNvPicPr>
            <a:picLocks noChangeAspect="1"/>
          </p:cNvPicPr>
          <p:nvPr/>
        </p:nvPicPr>
        <p:blipFill>
          <a:blip r:embed="rId3">
            <a:alphaModFix amt="67000"/>
          </a:blip>
          <a:stretch>
            <a:fillRect/>
          </a:stretch>
        </p:blipFill>
        <p:spPr>
          <a:xfrm>
            <a:off x="986134" y="0"/>
            <a:ext cx="1570724" cy="975230"/>
          </a:xfrm>
          <a:prstGeom prst="rect">
            <a:avLst/>
          </a:prstGeom>
          <a:solidFill>
            <a:srgbClr val="F3FFFF"/>
          </a:solidFill>
          <a:effectLst/>
        </p:spPr>
      </p:pic>
      <p:sp>
        <p:nvSpPr>
          <p:cNvPr id="17" name="Content Placeholder 2"/>
          <p:cNvSpPr>
            <a:spLocks noGrp="1"/>
          </p:cNvSpPr>
          <p:nvPr>
            <p:ph idx="1"/>
          </p:nvPr>
        </p:nvSpPr>
        <p:spPr>
          <a:xfrm>
            <a:off x="152400" y="1295400"/>
            <a:ext cx="8991600" cy="5181600"/>
          </a:xfrm>
        </p:spPr>
        <p:txBody>
          <a:bodyPr>
            <a:noAutofit/>
          </a:bodyPr>
          <a:lstStyle/>
          <a:p>
            <a:pPr>
              <a:buNone/>
            </a:pPr>
            <a:r>
              <a:rPr lang="fr-SN" sz="3000" b="1" u="sng" dirty="0" smtClean="0">
                <a:solidFill>
                  <a:srgbClr val="2A358C"/>
                </a:solidFill>
              </a:rPr>
              <a:t>A </a:t>
            </a:r>
            <a:r>
              <a:rPr lang="fr-SN" sz="3000" b="1" u="sng" dirty="0">
                <a:solidFill>
                  <a:srgbClr val="2A358C"/>
                </a:solidFill>
              </a:rPr>
              <a:t>la fin de cette formation, vous serez en mesure de</a:t>
            </a:r>
            <a:r>
              <a:rPr lang="fr-SN" sz="3000" b="1" u="sng" dirty="0" smtClean="0">
                <a:solidFill>
                  <a:srgbClr val="2A358C"/>
                </a:solidFill>
              </a:rPr>
              <a:t>:</a:t>
            </a:r>
            <a:endParaRPr lang="en-US" sz="3000" b="1" u="sng" dirty="0">
              <a:solidFill>
                <a:srgbClr val="2A358C"/>
              </a:solidFill>
            </a:endParaRPr>
          </a:p>
          <a:p>
            <a:pPr>
              <a:buFontTx/>
              <a:buNone/>
            </a:pPr>
            <a:endParaRPr lang="en-US" sz="1400" b="1" u="sng" dirty="0">
              <a:solidFill>
                <a:srgbClr val="2A358C"/>
              </a:solidFill>
            </a:endParaRPr>
          </a:p>
          <a:p>
            <a:r>
              <a:rPr lang="en-US" dirty="0" smtClean="0">
                <a:solidFill>
                  <a:srgbClr val="2A358C"/>
                </a:solidFill>
              </a:rPr>
              <a:t>Lister </a:t>
            </a:r>
            <a:r>
              <a:rPr lang="fr-FR" dirty="0" smtClean="0">
                <a:solidFill>
                  <a:srgbClr val="2A358C"/>
                </a:solidFill>
              </a:rPr>
              <a:t>des </a:t>
            </a:r>
            <a:r>
              <a:rPr lang="fr-FR" dirty="0">
                <a:solidFill>
                  <a:srgbClr val="2A358C"/>
                </a:solidFill>
              </a:rPr>
              <a:t>composants de </a:t>
            </a:r>
            <a:r>
              <a:rPr lang="fr-FR" dirty="0" smtClean="0">
                <a:solidFill>
                  <a:srgbClr val="2A358C"/>
                </a:solidFill>
              </a:rPr>
              <a:t>l’outil d’ER-PE</a:t>
            </a:r>
            <a:r>
              <a:rPr lang="en-US" dirty="0" smtClean="0">
                <a:solidFill>
                  <a:srgbClr val="2A358C"/>
                </a:solidFill>
              </a:rPr>
              <a:t>;</a:t>
            </a:r>
            <a:endParaRPr lang="en-US" dirty="0">
              <a:solidFill>
                <a:srgbClr val="2A358C"/>
              </a:solidFill>
            </a:endParaRPr>
          </a:p>
          <a:p>
            <a:r>
              <a:rPr lang="fr-FR" dirty="0">
                <a:solidFill>
                  <a:srgbClr val="2A358C"/>
                </a:solidFill>
              </a:rPr>
              <a:t>Décrire le processus de la conduite </a:t>
            </a:r>
            <a:r>
              <a:rPr lang="fr-FR" dirty="0" smtClean="0">
                <a:solidFill>
                  <a:srgbClr val="2A358C"/>
                </a:solidFill>
              </a:rPr>
              <a:t>de revue documentaire</a:t>
            </a:r>
            <a:r>
              <a:rPr lang="en-GB" dirty="0" smtClean="0">
                <a:solidFill>
                  <a:srgbClr val="2A358C"/>
                </a:solidFill>
              </a:rPr>
              <a:t>;</a:t>
            </a:r>
          </a:p>
          <a:p>
            <a:r>
              <a:rPr lang="fr-FR" dirty="0">
                <a:solidFill>
                  <a:srgbClr val="2A358C"/>
                </a:solidFill>
              </a:rPr>
              <a:t>Expliquer la différence entre deux méthodes d'observation directe: structurées et non structurées</a:t>
            </a:r>
            <a:r>
              <a:rPr lang="en-GB" dirty="0">
                <a:solidFill>
                  <a:srgbClr val="2A358C"/>
                </a:solidFill>
              </a:rPr>
              <a:t>;</a:t>
            </a:r>
          </a:p>
          <a:p>
            <a:r>
              <a:rPr lang="fr-FR" dirty="0">
                <a:solidFill>
                  <a:srgbClr val="2A358C"/>
                </a:solidFill>
              </a:rPr>
              <a:t>Articuler la différence entre l'analyse et l'interprétation.</a:t>
            </a:r>
            <a:r>
              <a:rPr lang="fr-FR" dirty="0"/>
              <a:t/>
            </a:r>
            <a:br>
              <a:rPr lang="fr-FR" dirty="0"/>
            </a:br>
            <a:endParaRPr lang="en-US" dirty="0">
              <a:solidFill>
                <a:srgbClr val="2A358C"/>
              </a:solidFill>
            </a:endParaRPr>
          </a:p>
          <a:p>
            <a:pPr>
              <a:buFontTx/>
              <a:buNone/>
            </a:pPr>
            <a:endParaRPr lang="en-US" dirty="0">
              <a:solidFill>
                <a:srgbClr val="2A358C"/>
              </a:solidFill>
            </a:endParaRPr>
          </a:p>
        </p:txBody>
      </p:sp>
      <p:sp>
        <p:nvSpPr>
          <p:cNvPr id="7" name="TextBox 6"/>
          <p:cNvSpPr txBox="1"/>
          <p:nvPr/>
        </p:nvSpPr>
        <p:spPr>
          <a:xfrm>
            <a:off x="2590800" y="238780"/>
            <a:ext cx="6553200" cy="523220"/>
          </a:xfrm>
          <a:prstGeom prst="rect">
            <a:avLst/>
          </a:prstGeom>
          <a:noFill/>
        </p:spPr>
        <p:txBody>
          <a:bodyPr wrap="square" rtlCol="0" anchor="ctr">
            <a:spAutoFit/>
          </a:bodyPr>
          <a:lstStyle/>
          <a:p>
            <a:pPr algn="ctr"/>
            <a:r>
              <a:rPr lang="fr-SN" sz="2800" b="1" dirty="0">
                <a:solidFill>
                  <a:srgbClr val="2A358C"/>
                </a:solidFill>
              </a:rPr>
              <a:t>Objectifs d’apprentissage</a:t>
            </a:r>
            <a:endParaRPr lang="en-US" sz="2800" b="1" dirty="0">
              <a:solidFill>
                <a:srgbClr val="2A358C"/>
              </a:solidFill>
              <a:latin typeface="+mj-lt"/>
              <a:cs typeface="Engravers MT"/>
            </a:endParaRPr>
          </a:p>
        </p:txBody>
      </p:sp>
    </p:spTree>
    <p:extLst>
      <p:ext uri="{BB962C8B-B14F-4D97-AF65-F5344CB8AC3E}">
        <p14:creationId xmlns:p14="http://schemas.microsoft.com/office/powerpoint/2010/main" val="886640720"/>
      </p:ext>
    </p:extLst>
  </p:cSld>
  <p:clrMapOvr>
    <a:masterClrMapping/>
  </p:clrMapOvr>
  <p:transition>
    <p:pull dir="l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2590800" y="1066800"/>
            <a:ext cx="6553200" cy="1138"/>
          </a:xfrm>
          <a:prstGeom prst="line">
            <a:avLst/>
          </a:prstGeom>
          <a:ln w="63500" cap="flat">
            <a:solidFill>
              <a:srgbClr val="007DFF"/>
            </a:solidFill>
            <a:round/>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0" y="1066800"/>
            <a:ext cx="986134" cy="1142"/>
          </a:xfrm>
          <a:prstGeom prst="line">
            <a:avLst/>
          </a:prstGeom>
          <a:ln w="63500" cap="flat">
            <a:solidFill>
              <a:srgbClr val="007DFF"/>
            </a:solidFill>
            <a:round/>
          </a:ln>
        </p:spPr>
        <p:style>
          <a:lnRef idx="2">
            <a:schemeClr val="accent1"/>
          </a:lnRef>
          <a:fillRef idx="0">
            <a:schemeClr val="accent1"/>
          </a:fillRef>
          <a:effectRef idx="1">
            <a:schemeClr val="accent1"/>
          </a:effectRef>
          <a:fontRef idx="minor">
            <a:schemeClr val="tx1"/>
          </a:fontRef>
        </p:style>
      </p:cxnSp>
      <p:pic>
        <p:nvPicPr>
          <p:cNvPr id="10" name="Picture 9" descr="CPWG logo.bmp"/>
          <p:cNvPicPr>
            <a:picLocks noChangeAspect="1"/>
          </p:cNvPicPr>
          <p:nvPr/>
        </p:nvPicPr>
        <p:blipFill>
          <a:blip r:embed="rId3">
            <a:alphaModFix amt="67000"/>
          </a:blip>
          <a:stretch>
            <a:fillRect/>
          </a:stretch>
        </p:blipFill>
        <p:spPr>
          <a:xfrm>
            <a:off x="986134" y="0"/>
            <a:ext cx="1570724" cy="975230"/>
          </a:xfrm>
          <a:prstGeom prst="rect">
            <a:avLst/>
          </a:prstGeom>
          <a:solidFill>
            <a:srgbClr val="F3FFFF"/>
          </a:solidFill>
          <a:effectLst/>
        </p:spPr>
      </p:pic>
      <p:sp>
        <p:nvSpPr>
          <p:cNvPr id="14" name="TextBox 13"/>
          <p:cNvSpPr txBox="1"/>
          <p:nvPr/>
        </p:nvSpPr>
        <p:spPr>
          <a:xfrm>
            <a:off x="2590800" y="238780"/>
            <a:ext cx="6553200" cy="523220"/>
          </a:xfrm>
          <a:prstGeom prst="rect">
            <a:avLst/>
          </a:prstGeom>
          <a:noFill/>
        </p:spPr>
        <p:txBody>
          <a:bodyPr wrap="square" rtlCol="0" anchor="ctr">
            <a:spAutoFit/>
          </a:bodyPr>
          <a:lstStyle/>
          <a:p>
            <a:pPr algn="ctr"/>
            <a:r>
              <a:rPr lang="fr-CA" sz="2800" b="1" smtClean="0">
                <a:solidFill>
                  <a:srgbClr val="2A358C"/>
                </a:solidFill>
                <a:latin typeface="+mj-lt"/>
                <a:cs typeface="Engravers MT"/>
              </a:rPr>
              <a:t>Introduction à la boîte à outils</a:t>
            </a:r>
            <a:endParaRPr lang="fr-CA" sz="2800" b="1">
              <a:solidFill>
                <a:srgbClr val="2A358C"/>
              </a:solidFill>
              <a:latin typeface="+mj-lt"/>
              <a:cs typeface="Engravers MT"/>
            </a:endParaRPr>
          </a:p>
        </p:txBody>
      </p:sp>
      <p:sp>
        <p:nvSpPr>
          <p:cNvPr id="2" name="Rounded Rectangle 1"/>
          <p:cNvSpPr/>
          <p:nvPr/>
        </p:nvSpPr>
        <p:spPr>
          <a:xfrm>
            <a:off x="441499" y="1447800"/>
            <a:ext cx="8117533" cy="914400"/>
          </a:xfrm>
          <a:prstGeom prst="roundRect">
            <a:avLst/>
          </a:prstGeom>
          <a:gradFill>
            <a:gsLst>
              <a:gs pos="0">
                <a:srgbClr val="2D6AFF"/>
              </a:gs>
              <a:gs pos="67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tIns="216000" rtlCol="0" anchor="ctr"/>
          <a:lstStyle/>
          <a:p>
            <a:pPr algn="ctr"/>
            <a:r>
              <a:rPr lang="fr-FR" sz="3600" b="1" dirty="0"/>
              <a:t>Composants de </a:t>
            </a:r>
            <a:r>
              <a:rPr lang="fr-FR" sz="3600" b="1" dirty="0" smtClean="0"/>
              <a:t>l’Outils </a:t>
            </a:r>
            <a:r>
              <a:rPr lang="fr-FR" sz="3600" b="1" dirty="0"/>
              <a:t>de </a:t>
            </a:r>
            <a:r>
              <a:rPr lang="fr-FR" sz="3600" b="1" dirty="0" smtClean="0"/>
              <a:t>l’ER-EP</a:t>
            </a:r>
            <a:endParaRPr lang="en-US" b="1" dirty="0"/>
          </a:p>
        </p:txBody>
      </p:sp>
      <p:sp>
        <p:nvSpPr>
          <p:cNvPr id="23" name="Down Arrow 22"/>
          <p:cNvSpPr/>
          <p:nvPr/>
        </p:nvSpPr>
        <p:spPr>
          <a:xfrm>
            <a:off x="1371600" y="2387600"/>
            <a:ext cx="457200" cy="609600"/>
          </a:xfrm>
          <a:prstGeom prst="downArrow">
            <a:avLst/>
          </a:prstGeom>
          <a:solidFill>
            <a:srgbClr val="007D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 name="Rounded Rectangle 23"/>
          <p:cNvSpPr/>
          <p:nvPr/>
        </p:nvSpPr>
        <p:spPr>
          <a:xfrm>
            <a:off x="304800" y="3048000"/>
            <a:ext cx="2823866" cy="914400"/>
          </a:xfrm>
          <a:prstGeom prst="roundRect">
            <a:avLst/>
          </a:prstGeom>
          <a:gradFill>
            <a:gsLst>
              <a:gs pos="0">
                <a:srgbClr val="2D6AFF"/>
              </a:gs>
              <a:gs pos="67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tIns="144000" rtlCol="0" anchor="ctr"/>
          <a:lstStyle/>
          <a:p>
            <a:pPr algn="ctr"/>
            <a:r>
              <a:rPr lang="en-GB" sz="2400" b="1" dirty="0" smtClean="0"/>
              <a:t>Guide </a:t>
            </a:r>
            <a:r>
              <a:rPr lang="en-GB" sz="2400" b="1" dirty="0" err="1" smtClean="0"/>
              <a:t>Aberge</a:t>
            </a:r>
            <a:endParaRPr lang="en-US" sz="2400" b="1" dirty="0"/>
          </a:p>
        </p:txBody>
      </p:sp>
      <p:sp>
        <p:nvSpPr>
          <p:cNvPr id="25" name="Down Arrow 24"/>
          <p:cNvSpPr/>
          <p:nvPr/>
        </p:nvSpPr>
        <p:spPr>
          <a:xfrm>
            <a:off x="381000" y="3962400"/>
            <a:ext cx="228600" cy="304800"/>
          </a:xfrm>
          <a:prstGeom prst="downArrow">
            <a:avLst/>
          </a:prstGeom>
          <a:solidFill>
            <a:srgbClr val="007D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 name="Rounded Rectangle 25"/>
          <p:cNvSpPr/>
          <p:nvPr/>
        </p:nvSpPr>
        <p:spPr>
          <a:xfrm>
            <a:off x="228600" y="4267200"/>
            <a:ext cx="528934" cy="1752600"/>
          </a:xfrm>
          <a:prstGeom prst="roundRect">
            <a:avLst/>
          </a:prstGeom>
          <a:solidFill>
            <a:srgbClr val="2D6AFF"/>
          </a:solidFill>
        </p:spPr>
        <p:style>
          <a:lnRef idx="1">
            <a:schemeClr val="accent1"/>
          </a:lnRef>
          <a:fillRef idx="3">
            <a:schemeClr val="accent1"/>
          </a:fillRef>
          <a:effectRef idx="2">
            <a:schemeClr val="accent1"/>
          </a:effectRef>
          <a:fontRef idx="minor">
            <a:schemeClr val="lt1"/>
          </a:fontRef>
        </p:style>
        <p:txBody>
          <a:bodyPr vert="vert270" tIns="144000" rtlCol="0" anchor="ctr"/>
          <a:lstStyle/>
          <a:p>
            <a:pPr algn="ctr"/>
            <a:r>
              <a:rPr lang="en-GB" b="1" dirty="0" smtClean="0"/>
              <a:t>Coordination et </a:t>
            </a:r>
            <a:r>
              <a:rPr lang="en-GB" b="1" dirty="0" err="1" smtClean="0"/>
              <a:t>planification</a:t>
            </a:r>
            <a:endParaRPr lang="en-US" b="1" dirty="0"/>
          </a:p>
        </p:txBody>
      </p:sp>
      <p:sp>
        <p:nvSpPr>
          <p:cNvPr id="27" name="Down Arrow 26"/>
          <p:cNvSpPr/>
          <p:nvPr/>
        </p:nvSpPr>
        <p:spPr>
          <a:xfrm>
            <a:off x="990600" y="3962400"/>
            <a:ext cx="228600" cy="304800"/>
          </a:xfrm>
          <a:prstGeom prst="downArrow">
            <a:avLst/>
          </a:prstGeom>
          <a:solidFill>
            <a:srgbClr val="007D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ounded Rectangle 27"/>
          <p:cNvSpPr/>
          <p:nvPr/>
        </p:nvSpPr>
        <p:spPr>
          <a:xfrm>
            <a:off x="838200" y="4267200"/>
            <a:ext cx="528934" cy="1752600"/>
          </a:xfrm>
          <a:prstGeom prst="roundRect">
            <a:avLst/>
          </a:prstGeom>
          <a:solidFill>
            <a:srgbClr val="2D6AFF"/>
          </a:solidFill>
        </p:spPr>
        <p:style>
          <a:lnRef idx="1">
            <a:schemeClr val="accent1"/>
          </a:lnRef>
          <a:fillRef idx="3">
            <a:schemeClr val="accent1"/>
          </a:fillRef>
          <a:effectRef idx="2">
            <a:schemeClr val="accent1"/>
          </a:effectRef>
          <a:fontRef idx="minor">
            <a:schemeClr val="lt1"/>
          </a:fontRef>
        </p:style>
        <p:txBody>
          <a:bodyPr vert="vert270" tIns="144000" rtlCol="0" anchor="ctr"/>
          <a:lstStyle/>
          <a:p>
            <a:pPr algn="ctr"/>
            <a:r>
              <a:rPr lang="fr-FR" b="1" dirty="0" smtClean="0"/>
              <a:t>Echantillonnage</a:t>
            </a:r>
            <a:endParaRPr lang="en-US" b="1" dirty="0"/>
          </a:p>
        </p:txBody>
      </p:sp>
      <p:sp>
        <p:nvSpPr>
          <p:cNvPr id="29" name="Down Arrow 28"/>
          <p:cNvSpPr/>
          <p:nvPr/>
        </p:nvSpPr>
        <p:spPr>
          <a:xfrm>
            <a:off x="1595734" y="3962400"/>
            <a:ext cx="228600" cy="304800"/>
          </a:xfrm>
          <a:prstGeom prst="downArrow">
            <a:avLst/>
          </a:prstGeom>
          <a:solidFill>
            <a:srgbClr val="007D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Rounded Rectangle 29"/>
          <p:cNvSpPr/>
          <p:nvPr/>
        </p:nvSpPr>
        <p:spPr>
          <a:xfrm>
            <a:off x="1443334" y="4267200"/>
            <a:ext cx="528934" cy="2286000"/>
          </a:xfrm>
          <a:prstGeom prst="roundRect">
            <a:avLst/>
          </a:prstGeom>
          <a:solidFill>
            <a:srgbClr val="2D6AFF"/>
          </a:solidFill>
        </p:spPr>
        <p:style>
          <a:lnRef idx="1">
            <a:schemeClr val="accent1"/>
          </a:lnRef>
          <a:fillRef idx="3">
            <a:schemeClr val="accent1"/>
          </a:fillRef>
          <a:effectRef idx="2">
            <a:schemeClr val="accent1"/>
          </a:effectRef>
          <a:fontRef idx="minor">
            <a:schemeClr val="lt1"/>
          </a:fontRef>
        </p:style>
        <p:txBody>
          <a:bodyPr vert="vert270" tIns="144000" rtlCol="0" anchor="ctr"/>
          <a:lstStyle/>
          <a:p>
            <a:pPr algn="ctr"/>
            <a:r>
              <a:rPr lang="en-GB" b="1" dirty="0" err="1" smtClean="0"/>
              <a:t>L’équipe</a:t>
            </a:r>
            <a:r>
              <a:rPr lang="en-GB" b="1" dirty="0" smtClean="0"/>
              <a:t> de </a:t>
            </a:r>
            <a:r>
              <a:rPr lang="en-GB" b="1" dirty="0" err="1" smtClean="0"/>
              <a:t>collecte</a:t>
            </a:r>
            <a:r>
              <a:rPr lang="en-GB" b="1" dirty="0" smtClean="0"/>
              <a:t> de </a:t>
            </a:r>
            <a:r>
              <a:rPr lang="en-GB" b="1" dirty="0" err="1" smtClean="0"/>
              <a:t>données</a:t>
            </a:r>
            <a:endParaRPr lang="en-US" b="1" dirty="0"/>
          </a:p>
        </p:txBody>
      </p:sp>
      <p:sp>
        <p:nvSpPr>
          <p:cNvPr id="31" name="Down Arrow 30"/>
          <p:cNvSpPr/>
          <p:nvPr/>
        </p:nvSpPr>
        <p:spPr>
          <a:xfrm>
            <a:off x="2209800" y="3962400"/>
            <a:ext cx="228600" cy="304800"/>
          </a:xfrm>
          <a:prstGeom prst="downArrow">
            <a:avLst/>
          </a:prstGeom>
          <a:solidFill>
            <a:srgbClr val="007D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 name="Rounded Rectangle 31"/>
          <p:cNvSpPr/>
          <p:nvPr/>
        </p:nvSpPr>
        <p:spPr>
          <a:xfrm>
            <a:off x="2057400" y="4267200"/>
            <a:ext cx="528934" cy="1752600"/>
          </a:xfrm>
          <a:prstGeom prst="roundRect">
            <a:avLst/>
          </a:prstGeom>
          <a:solidFill>
            <a:srgbClr val="2D6AFF"/>
          </a:solidFill>
        </p:spPr>
        <p:style>
          <a:lnRef idx="1">
            <a:schemeClr val="accent1"/>
          </a:lnRef>
          <a:fillRef idx="3">
            <a:schemeClr val="accent1"/>
          </a:fillRef>
          <a:effectRef idx="2">
            <a:schemeClr val="accent1"/>
          </a:effectRef>
          <a:fontRef idx="minor">
            <a:schemeClr val="lt1"/>
          </a:fontRef>
        </p:style>
        <p:txBody>
          <a:bodyPr vert="vert270" tIns="144000" rtlCol="0" anchor="ctr"/>
          <a:lstStyle/>
          <a:p>
            <a:pPr algn="ctr"/>
            <a:r>
              <a:rPr lang="fr-FR" b="1" dirty="0"/>
              <a:t>Analyse et interprétation</a:t>
            </a:r>
            <a:endParaRPr lang="en-US" b="1" dirty="0"/>
          </a:p>
        </p:txBody>
      </p:sp>
      <p:sp>
        <p:nvSpPr>
          <p:cNvPr id="33" name="Rounded Rectangle 32"/>
          <p:cNvSpPr/>
          <p:nvPr/>
        </p:nvSpPr>
        <p:spPr>
          <a:xfrm>
            <a:off x="3327400" y="3048000"/>
            <a:ext cx="2971800" cy="914400"/>
          </a:xfrm>
          <a:prstGeom prst="roundRect">
            <a:avLst/>
          </a:prstGeom>
          <a:gradFill>
            <a:gsLst>
              <a:gs pos="0">
                <a:srgbClr val="2D6AFF"/>
              </a:gs>
              <a:gs pos="67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tIns="72000" rtlCol="0" anchor="ctr"/>
          <a:lstStyle/>
          <a:p>
            <a:pPr algn="ctr"/>
            <a:r>
              <a:rPr lang="en-GB" sz="2400" b="1" dirty="0" smtClean="0"/>
              <a:t>Les </a:t>
            </a:r>
            <a:r>
              <a:rPr lang="en-GB" sz="2400" b="1" dirty="0" err="1" smtClean="0"/>
              <a:t>Outils</a:t>
            </a:r>
            <a:r>
              <a:rPr lang="en-GB" sz="2400" b="1" dirty="0" smtClean="0"/>
              <a:t> </a:t>
            </a:r>
            <a:r>
              <a:rPr lang="en-GB" sz="2400" b="1" dirty="0" err="1" smtClean="0"/>
              <a:t>Modèles</a:t>
            </a:r>
            <a:endParaRPr lang="en-US" sz="2400" b="1" dirty="0"/>
          </a:p>
        </p:txBody>
      </p:sp>
      <p:sp>
        <p:nvSpPr>
          <p:cNvPr id="34" name="Down Arrow 33"/>
          <p:cNvSpPr/>
          <p:nvPr/>
        </p:nvSpPr>
        <p:spPr>
          <a:xfrm>
            <a:off x="3505200" y="3962400"/>
            <a:ext cx="228600" cy="304800"/>
          </a:xfrm>
          <a:prstGeom prst="downArrow">
            <a:avLst/>
          </a:prstGeom>
          <a:solidFill>
            <a:srgbClr val="007D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Rounded Rectangle 34"/>
          <p:cNvSpPr/>
          <p:nvPr/>
        </p:nvSpPr>
        <p:spPr>
          <a:xfrm>
            <a:off x="3352800" y="4267200"/>
            <a:ext cx="528934" cy="1752600"/>
          </a:xfrm>
          <a:prstGeom prst="roundRect">
            <a:avLst/>
          </a:prstGeom>
          <a:solidFill>
            <a:srgbClr val="2D6AFF"/>
          </a:solidFill>
        </p:spPr>
        <p:style>
          <a:lnRef idx="1">
            <a:schemeClr val="accent1"/>
          </a:lnRef>
          <a:fillRef idx="3">
            <a:schemeClr val="accent1"/>
          </a:fillRef>
          <a:effectRef idx="2">
            <a:schemeClr val="accent1"/>
          </a:effectRef>
          <a:fontRef idx="minor">
            <a:schemeClr val="lt1"/>
          </a:fontRef>
        </p:style>
        <p:txBody>
          <a:bodyPr vert="vert270" tIns="144000" rtlCol="0" anchor="ctr"/>
          <a:lstStyle/>
          <a:p>
            <a:pPr algn="ctr"/>
            <a:r>
              <a:rPr lang="fr-FR" b="1" dirty="0">
                <a:solidFill>
                  <a:srgbClr val="FFFFFF"/>
                </a:solidFill>
              </a:rPr>
              <a:t>Revue </a:t>
            </a:r>
            <a:r>
              <a:rPr lang="fr-FR" b="1" dirty="0" smtClean="0">
                <a:solidFill>
                  <a:srgbClr val="FFFFFF"/>
                </a:solidFill>
              </a:rPr>
              <a:t>documentaire</a:t>
            </a:r>
            <a:endParaRPr lang="en-US" b="1" dirty="0"/>
          </a:p>
        </p:txBody>
      </p:sp>
      <p:sp>
        <p:nvSpPr>
          <p:cNvPr id="36" name="Down Arrow 35"/>
          <p:cNvSpPr/>
          <p:nvPr/>
        </p:nvSpPr>
        <p:spPr>
          <a:xfrm>
            <a:off x="4119266" y="3962400"/>
            <a:ext cx="228600" cy="304800"/>
          </a:xfrm>
          <a:prstGeom prst="downArrow">
            <a:avLst/>
          </a:prstGeom>
          <a:solidFill>
            <a:srgbClr val="007D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 name="Rounded Rectangle 36"/>
          <p:cNvSpPr/>
          <p:nvPr/>
        </p:nvSpPr>
        <p:spPr>
          <a:xfrm>
            <a:off x="3966866" y="4267200"/>
            <a:ext cx="528934" cy="1752600"/>
          </a:xfrm>
          <a:prstGeom prst="roundRect">
            <a:avLst/>
          </a:prstGeom>
          <a:solidFill>
            <a:srgbClr val="2D6AFF"/>
          </a:solidFill>
        </p:spPr>
        <p:style>
          <a:lnRef idx="1">
            <a:schemeClr val="accent1"/>
          </a:lnRef>
          <a:fillRef idx="3">
            <a:schemeClr val="accent1"/>
          </a:fillRef>
          <a:effectRef idx="2">
            <a:schemeClr val="accent1"/>
          </a:effectRef>
          <a:fontRef idx="minor">
            <a:schemeClr val="lt1"/>
          </a:fontRef>
        </p:style>
        <p:txBody>
          <a:bodyPr vert="vert270" tIns="144000" rtlCol="0" anchor="ctr"/>
          <a:lstStyle/>
          <a:p>
            <a:pPr algn="ctr"/>
            <a:r>
              <a:rPr lang="en-GB" b="1" dirty="0"/>
              <a:t>Observation </a:t>
            </a:r>
            <a:r>
              <a:rPr lang="en-GB" b="1" dirty="0" err="1" smtClean="0"/>
              <a:t>directe</a:t>
            </a:r>
            <a:endParaRPr lang="en-US" b="1" dirty="0"/>
          </a:p>
        </p:txBody>
      </p:sp>
      <p:sp>
        <p:nvSpPr>
          <p:cNvPr id="38" name="Down Arrow 37"/>
          <p:cNvSpPr/>
          <p:nvPr/>
        </p:nvSpPr>
        <p:spPr>
          <a:xfrm>
            <a:off x="4724400" y="3962400"/>
            <a:ext cx="228600" cy="304800"/>
          </a:xfrm>
          <a:prstGeom prst="downArrow">
            <a:avLst/>
          </a:prstGeom>
          <a:solidFill>
            <a:srgbClr val="007D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9" name="Rounded Rectangle 38"/>
          <p:cNvSpPr/>
          <p:nvPr/>
        </p:nvSpPr>
        <p:spPr>
          <a:xfrm>
            <a:off x="4572000" y="4267200"/>
            <a:ext cx="528934" cy="2057400"/>
          </a:xfrm>
          <a:prstGeom prst="roundRect">
            <a:avLst/>
          </a:prstGeom>
          <a:solidFill>
            <a:srgbClr val="2D6AFF"/>
          </a:solidFill>
        </p:spPr>
        <p:style>
          <a:lnRef idx="1">
            <a:schemeClr val="accent1"/>
          </a:lnRef>
          <a:fillRef idx="3">
            <a:schemeClr val="accent1"/>
          </a:fillRef>
          <a:effectRef idx="2">
            <a:schemeClr val="accent1"/>
          </a:effectRef>
          <a:fontRef idx="minor">
            <a:schemeClr val="lt1"/>
          </a:fontRef>
        </p:style>
        <p:txBody>
          <a:bodyPr vert="vert270" tIns="144000" rtlCol="0" anchor="ctr"/>
          <a:lstStyle/>
          <a:p>
            <a:pPr algn="ctr"/>
            <a:r>
              <a:rPr lang="en-GB" b="1" dirty="0" err="1" smtClean="0"/>
              <a:t>Entretien</a:t>
            </a:r>
            <a:r>
              <a:rPr lang="en-GB" b="1" dirty="0" smtClean="0"/>
              <a:t> avec  les </a:t>
            </a:r>
            <a:r>
              <a:rPr lang="en-GB" b="1" dirty="0" err="1" smtClean="0"/>
              <a:t>informateurs</a:t>
            </a:r>
            <a:r>
              <a:rPr lang="en-GB" b="1" dirty="0" smtClean="0"/>
              <a:t> </a:t>
            </a:r>
            <a:r>
              <a:rPr lang="en-GB" b="1" dirty="0" err="1" smtClean="0"/>
              <a:t>clés</a:t>
            </a:r>
            <a:r>
              <a:rPr lang="en-GB" b="1" dirty="0" smtClean="0"/>
              <a:t> </a:t>
            </a:r>
            <a:endParaRPr lang="en-US" b="1" dirty="0"/>
          </a:p>
        </p:txBody>
      </p:sp>
      <p:sp>
        <p:nvSpPr>
          <p:cNvPr id="40" name="Down Arrow 39"/>
          <p:cNvSpPr/>
          <p:nvPr/>
        </p:nvSpPr>
        <p:spPr>
          <a:xfrm>
            <a:off x="5338466" y="3962400"/>
            <a:ext cx="228600" cy="304800"/>
          </a:xfrm>
          <a:prstGeom prst="downArrow">
            <a:avLst/>
          </a:prstGeom>
          <a:solidFill>
            <a:srgbClr val="007D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 name="Rounded Rectangle 40"/>
          <p:cNvSpPr/>
          <p:nvPr/>
        </p:nvSpPr>
        <p:spPr>
          <a:xfrm>
            <a:off x="5186066" y="4267200"/>
            <a:ext cx="528934" cy="1752600"/>
          </a:xfrm>
          <a:prstGeom prst="roundRect">
            <a:avLst/>
          </a:prstGeom>
          <a:solidFill>
            <a:srgbClr val="2D6AFF"/>
          </a:solidFill>
        </p:spPr>
        <p:style>
          <a:lnRef idx="1">
            <a:schemeClr val="accent1"/>
          </a:lnRef>
          <a:fillRef idx="3">
            <a:schemeClr val="accent1"/>
          </a:fillRef>
          <a:effectRef idx="2">
            <a:schemeClr val="accent1"/>
          </a:effectRef>
          <a:fontRef idx="minor">
            <a:schemeClr val="lt1"/>
          </a:fontRef>
        </p:style>
        <p:txBody>
          <a:bodyPr vert="vert270" tIns="144000" rtlCol="0" anchor="ctr"/>
          <a:lstStyle/>
          <a:p>
            <a:pPr algn="ctr"/>
            <a:r>
              <a:rPr lang="en-GB" b="1" dirty="0" smtClean="0"/>
              <a:t>Rapport de site</a:t>
            </a:r>
            <a:endParaRPr lang="en-US" b="1" dirty="0"/>
          </a:p>
        </p:txBody>
      </p:sp>
      <p:sp>
        <p:nvSpPr>
          <p:cNvPr id="42" name="Rounded Rectangle 41"/>
          <p:cNvSpPr/>
          <p:nvPr/>
        </p:nvSpPr>
        <p:spPr>
          <a:xfrm>
            <a:off x="6477000" y="3048000"/>
            <a:ext cx="2514600" cy="914400"/>
          </a:xfrm>
          <a:prstGeom prst="roundRect">
            <a:avLst/>
          </a:prstGeom>
          <a:gradFill>
            <a:gsLst>
              <a:gs pos="0">
                <a:srgbClr val="2D6AFF"/>
              </a:gs>
              <a:gs pos="67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lIns="36000" tIns="108000" rIns="36000" rtlCol="0" anchor="ctr"/>
          <a:lstStyle/>
          <a:p>
            <a:pPr algn="ctr"/>
            <a:r>
              <a:rPr lang="en-GB" sz="2200" b="1" dirty="0" err="1" smtClean="0"/>
              <a:t>L’Outil</a:t>
            </a:r>
            <a:r>
              <a:rPr lang="en-GB" sz="2200" b="1" dirty="0" smtClean="0"/>
              <a:t> de </a:t>
            </a:r>
            <a:r>
              <a:rPr lang="en-GB" sz="2200" b="1" dirty="0" err="1" smtClean="0"/>
              <a:t>Gestion</a:t>
            </a:r>
            <a:r>
              <a:rPr lang="en-GB" sz="2200" b="1" dirty="0" smtClean="0"/>
              <a:t> de </a:t>
            </a:r>
            <a:r>
              <a:rPr lang="en-GB" sz="2200" b="1" dirty="0" err="1" smtClean="0"/>
              <a:t>Données</a:t>
            </a:r>
            <a:endParaRPr lang="en-US" sz="2200" b="1" dirty="0"/>
          </a:p>
        </p:txBody>
      </p:sp>
      <p:sp>
        <p:nvSpPr>
          <p:cNvPr id="45" name="Down Arrow 44"/>
          <p:cNvSpPr/>
          <p:nvPr/>
        </p:nvSpPr>
        <p:spPr>
          <a:xfrm>
            <a:off x="6938666" y="3962400"/>
            <a:ext cx="228600" cy="304800"/>
          </a:xfrm>
          <a:prstGeom prst="downArrow">
            <a:avLst/>
          </a:prstGeom>
          <a:solidFill>
            <a:srgbClr val="007D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6" name="Rounded Rectangle 45"/>
          <p:cNvSpPr/>
          <p:nvPr/>
        </p:nvSpPr>
        <p:spPr>
          <a:xfrm>
            <a:off x="6786266" y="4267200"/>
            <a:ext cx="528934" cy="1752600"/>
          </a:xfrm>
          <a:prstGeom prst="roundRect">
            <a:avLst/>
          </a:prstGeom>
          <a:solidFill>
            <a:srgbClr val="2D6AFF"/>
          </a:solidFill>
        </p:spPr>
        <p:style>
          <a:lnRef idx="1">
            <a:schemeClr val="accent1"/>
          </a:lnRef>
          <a:fillRef idx="3">
            <a:schemeClr val="accent1"/>
          </a:fillRef>
          <a:effectRef idx="2">
            <a:schemeClr val="accent1"/>
          </a:effectRef>
          <a:fontRef idx="minor">
            <a:schemeClr val="lt1"/>
          </a:fontRef>
        </p:style>
        <p:txBody>
          <a:bodyPr vert="vert270" tIns="144000" rtlCol="0" anchor="ctr"/>
          <a:lstStyle/>
          <a:p>
            <a:pPr algn="ctr"/>
            <a:r>
              <a:rPr lang="fr-FR" b="1" dirty="0">
                <a:solidFill>
                  <a:schemeClr val="bg1"/>
                </a:solidFill>
              </a:rPr>
              <a:t>Saisie </a:t>
            </a:r>
            <a:r>
              <a:rPr lang="fr-FR" b="1" dirty="0" smtClean="0">
                <a:solidFill>
                  <a:schemeClr val="bg1"/>
                </a:solidFill>
              </a:rPr>
              <a:t>des </a:t>
            </a:r>
            <a:r>
              <a:rPr lang="fr-FR" b="1" dirty="0">
                <a:solidFill>
                  <a:schemeClr val="bg1"/>
                </a:solidFill>
              </a:rPr>
              <a:t>données</a:t>
            </a:r>
            <a:endParaRPr lang="en-US" b="1" dirty="0">
              <a:solidFill>
                <a:schemeClr val="bg1"/>
              </a:solidFill>
            </a:endParaRPr>
          </a:p>
        </p:txBody>
      </p:sp>
      <p:sp>
        <p:nvSpPr>
          <p:cNvPr id="47" name="Down Arrow 46"/>
          <p:cNvSpPr/>
          <p:nvPr/>
        </p:nvSpPr>
        <p:spPr>
          <a:xfrm>
            <a:off x="7543800" y="3962400"/>
            <a:ext cx="228600" cy="304800"/>
          </a:xfrm>
          <a:prstGeom prst="downArrow">
            <a:avLst/>
          </a:prstGeom>
          <a:solidFill>
            <a:srgbClr val="007D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8" name="Rounded Rectangle 47"/>
          <p:cNvSpPr/>
          <p:nvPr/>
        </p:nvSpPr>
        <p:spPr>
          <a:xfrm>
            <a:off x="7391400" y="4267200"/>
            <a:ext cx="528934" cy="1752600"/>
          </a:xfrm>
          <a:prstGeom prst="roundRect">
            <a:avLst/>
          </a:prstGeom>
          <a:solidFill>
            <a:srgbClr val="2D6AFF"/>
          </a:solidFill>
        </p:spPr>
        <p:style>
          <a:lnRef idx="1">
            <a:schemeClr val="accent1"/>
          </a:lnRef>
          <a:fillRef idx="3">
            <a:schemeClr val="accent1"/>
          </a:fillRef>
          <a:effectRef idx="2">
            <a:schemeClr val="accent1"/>
          </a:effectRef>
          <a:fontRef idx="minor">
            <a:schemeClr val="lt1"/>
          </a:fontRef>
        </p:style>
        <p:txBody>
          <a:bodyPr vert="vert270" tIns="144000" rtlCol="0" anchor="ctr"/>
          <a:lstStyle/>
          <a:p>
            <a:pPr algn="ctr"/>
            <a:r>
              <a:rPr lang="en-GB" b="1" dirty="0"/>
              <a:t>Analyse </a:t>
            </a:r>
            <a:r>
              <a:rPr lang="en-GB" b="1" dirty="0" smtClean="0"/>
              <a:t>des </a:t>
            </a:r>
            <a:r>
              <a:rPr lang="en-GB" b="1" dirty="0" err="1"/>
              <a:t>données</a:t>
            </a:r>
            <a:endParaRPr lang="en-US" b="1" dirty="0"/>
          </a:p>
        </p:txBody>
      </p:sp>
      <p:sp>
        <p:nvSpPr>
          <p:cNvPr id="49" name="Down Arrow 48"/>
          <p:cNvSpPr/>
          <p:nvPr/>
        </p:nvSpPr>
        <p:spPr>
          <a:xfrm>
            <a:off x="8157866" y="3962400"/>
            <a:ext cx="228600" cy="304800"/>
          </a:xfrm>
          <a:prstGeom prst="downArrow">
            <a:avLst/>
          </a:prstGeom>
          <a:solidFill>
            <a:srgbClr val="007D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0" name="Rounded Rectangle 49"/>
          <p:cNvSpPr/>
          <p:nvPr/>
        </p:nvSpPr>
        <p:spPr>
          <a:xfrm>
            <a:off x="8005466" y="4267200"/>
            <a:ext cx="528934" cy="1752600"/>
          </a:xfrm>
          <a:prstGeom prst="roundRect">
            <a:avLst/>
          </a:prstGeom>
          <a:solidFill>
            <a:srgbClr val="2D6AFF"/>
          </a:solidFill>
        </p:spPr>
        <p:style>
          <a:lnRef idx="1">
            <a:schemeClr val="accent1"/>
          </a:lnRef>
          <a:fillRef idx="3">
            <a:schemeClr val="accent1"/>
          </a:fillRef>
          <a:effectRef idx="2">
            <a:schemeClr val="accent1"/>
          </a:effectRef>
          <a:fontRef idx="minor">
            <a:schemeClr val="lt1"/>
          </a:fontRef>
        </p:style>
        <p:txBody>
          <a:bodyPr vert="vert270" tIns="144000" rtlCol="0" anchor="ctr"/>
          <a:lstStyle/>
          <a:p>
            <a:pPr algn="ctr"/>
            <a:r>
              <a:rPr lang="en-GB" b="1" dirty="0" err="1"/>
              <a:t>Diagramme</a:t>
            </a:r>
            <a:r>
              <a:rPr lang="en-GB" b="1" dirty="0"/>
              <a:t> </a:t>
            </a:r>
            <a:r>
              <a:rPr lang="en-GB" b="1" dirty="0" err="1"/>
              <a:t>d’analyse</a:t>
            </a:r>
            <a:endParaRPr lang="en-US" b="1" dirty="0"/>
          </a:p>
        </p:txBody>
      </p:sp>
      <p:sp>
        <p:nvSpPr>
          <p:cNvPr id="51" name="Down Arrow 50"/>
          <p:cNvSpPr/>
          <p:nvPr/>
        </p:nvSpPr>
        <p:spPr>
          <a:xfrm>
            <a:off x="4419600" y="2387600"/>
            <a:ext cx="457200" cy="609600"/>
          </a:xfrm>
          <a:prstGeom prst="downArrow">
            <a:avLst/>
          </a:prstGeom>
          <a:solidFill>
            <a:srgbClr val="007D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2" name="Down Arrow 51"/>
          <p:cNvSpPr/>
          <p:nvPr/>
        </p:nvSpPr>
        <p:spPr>
          <a:xfrm>
            <a:off x="7391400" y="2387600"/>
            <a:ext cx="457200" cy="609600"/>
          </a:xfrm>
          <a:prstGeom prst="downArrow">
            <a:avLst/>
          </a:prstGeom>
          <a:solidFill>
            <a:srgbClr val="007D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3" name="Down Arrow 52"/>
          <p:cNvSpPr/>
          <p:nvPr/>
        </p:nvSpPr>
        <p:spPr>
          <a:xfrm>
            <a:off x="2823866" y="3962400"/>
            <a:ext cx="228600" cy="304800"/>
          </a:xfrm>
          <a:prstGeom prst="downArrow">
            <a:avLst/>
          </a:prstGeom>
          <a:solidFill>
            <a:srgbClr val="007D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4" name="Rounded Rectangle 53"/>
          <p:cNvSpPr/>
          <p:nvPr/>
        </p:nvSpPr>
        <p:spPr>
          <a:xfrm>
            <a:off x="2671466" y="4267200"/>
            <a:ext cx="528934" cy="1752600"/>
          </a:xfrm>
          <a:prstGeom prst="roundRect">
            <a:avLst/>
          </a:prstGeom>
          <a:solidFill>
            <a:srgbClr val="2D6AFF"/>
          </a:solidFill>
        </p:spPr>
        <p:style>
          <a:lnRef idx="1">
            <a:schemeClr val="accent1"/>
          </a:lnRef>
          <a:fillRef idx="3">
            <a:schemeClr val="accent1"/>
          </a:fillRef>
          <a:effectRef idx="2">
            <a:schemeClr val="accent1"/>
          </a:effectRef>
          <a:fontRef idx="minor">
            <a:schemeClr val="lt1"/>
          </a:fontRef>
        </p:style>
        <p:txBody>
          <a:bodyPr vert="vert270" tIns="144000" rtlCol="0" anchor="ctr"/>
          <a:lstStyle/>
          <a:p>
            <a:pPr algn="ctr"/>
            <a:r>
              <a:rPr lang="en-GB" b="1" dirty="0" err="1" smtClean="0"/>
              <a:t>Rapportage</a:t>
            </a:r>
            <a:endParaRPr lang="en-US" b="1" dirty="0"/>
          </a:p>
        </p:txBody>
      </p:sp>
      <p:sp>
        <p:nvSpPr>
          <p:cNvPr id="43" name="Down Arrow 42"/>
          <p:cNvSpPr/>
          <p:nvPr/>
        </p:nvSpPr>
        <p:spPr>
          <a:xfrm>
            <a:off x="5948066" y="3962400"/>
            <a:ext cx="228600" cy="304800"/>
          </a:xfrm>
          <a:prstGeom prst="downArrow">
            <a:avLst/>
          </a:prstGeom>
          <a:solidFill>
            <a:srgbClr val="007D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4" name="Rounded Rectangle 43"/>
          <p:cNvSpPr/>
          <p:nvPr/>
        </p:nvSpPr>
        <p:spPr>
          <a:xfrm>
            <a:off x="5795666" y="4267200"/>
            <a:ext cx="528934" cy="2057400"/>
          </a:xfrm>
          <a:prstGeom prst="roundRect">
            <a:avLst/>
          </a:prstGeom>
          <a:solidFill>
            <a:srgbClr val="2D6AFF"/>
          </a:solidFill>
        </p:spPr>
        <p:style>
          <a:lnRef idx="1">
            <a:schemeClr val="accent1"/>
          </a:lnRef>
          <a:fillRef idx="3">
            <a:schemeClr val="accent1"/>
          </a:fillRef>
          <a:effectRef idx="2">
            <a:schemeClr val="accent1"/>
          </a:effectRef>
          <a:fontRef idx="minor">
            <a:schemeClr val="lt1"/>
          </a:fontRef>
        </p:style>
        <p:txBody>
          <a:bodyPr vert="vert270" tIns="144000" rtlCol="0" anchor="ctr"/>
          <a:lstStyle/>
          <a:p>
            <a:pPr algn="ctr"/>
            <a:r>
              <a:rPr lang="en-GB" b="1" dirty="0" err="1" smtClean="0"/>
              <a:t>Formulaire</a:t>
            </a:r>
            <a:r>
              <a:rPr lang="en-GB" b="1" dirty="0" smtClean="0"/>
              <a:t> </a:t>
            </a:r>
            <a:r>
              <a:rPr lang="en-GB" b="1" dirty="0" err="1" smtClean="0"/>
              <a:t>d’Action</a:t>
            </a:r>
            <a:r>
              <a:rPr lang="en-GB" b="1" dirty="0" smtClean="0"/>
              <a:t> </a:t>
            </a:r>
            <a:r>
              <a:rPr lang="en-GB" b="1" dirty="0" err="1" smtClean="0"/>
              <a:t>urgente</a:t>
            </a:r>
            <a:endParaRPr lang="en-US" b="1" dirty="0"/>
          </a:p>
        </p:txBody>
      </p:sp>
    </p:spTree>
    <p:extLst>
      <p:ext uri="{BB962C8B-B14F-4D97-AF65-F5344CB8AC3E}">
        <p14:creationId xmlns:p14="http://schemas.microsoft.com/office/powerpoint/2010/main" val="1462882231"/>
      </p:ext>
    </p:extLst>
  </p:cSld>
  <p:clrMapOvr>
    <a:masterClrMapping/>
  </p:clrMapOvr>
  <p:transition>
    <p:pull dir="l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wipe(up)">
                                      <p:cBhvr>
                                        <p:cTn id="7" dur="500"/>
                                        <p:tgtEl>
                                          <p:spTgt spid="24"/>
                                        </p:tgtEl>
                                      </p:cBhvr>
                                    </p:animEffect>
                                  </p:childTnLst>
                                </p:cTn>
                              </p:par>
                              <p:par>
                                <p:cTn id="8" presetID="22" presetClass="entr" presetSubtype="1" fill="hold" grpId="0" nodeType="withEffect">
                                  <p:stCondLst>
                                    <p:cond delay="0"/>
                                  </p:stCondLst>
                                  <p:childTnLst>
                                    <p:set>
                                      <p:cBhvr>
                                        <p:cTn id="9" dur="1" fill="hold">
                                          <p:stCondLst>
                                            <p:cond delay="0"/>
                                          </p:stCondLst>
                                        </p:cTn>
                                        <p:tgtEl>
                                          <p:spTgt spid="23"/>
                                        </p:tgtEl>
                                        <p:attrNameLst>
                                          <p:attrName>style.visibility</p:attrName>
                                        </p:attrNameLst>
                                      </p:cBhvr>
                                      <p:to>
                                        <p:strVal val="visible"/>
                                      </p:to>
                                    </p:set>
                                    <p:animEffect transition="in" filter="wipe(up)">
                                      <p:cBhvr>
                                        <p:cTn id="10" dur="500"/>
                                        <p:tgtEl>
                                          <p:spTgt spid="23"/>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1" fill="hold" grpId="0" nodeType="clickEffect">
                                  <p:stCondLst>
                                    <p:cond delay="0"/>
                                  </p:stCondLst>
                                  <p:childTnLst>
                                    <p:set>
                                      <p:cBhvr>
                                        <p:cTn id="14" dur="1" fill="hold">
                                          <p:stCondLst>
                                            <p:cond delay="0"/>
                                          </p:stCondLst>
                                        </p:cTn>
                                        <p:tgtEl>
                                          <p:spTgt spid="51"/>
                                        </p:tgtEl>
                                        <p:attrNameLst>
                                          <p:attrName>style.visibility</p:attrName>
                                        </p:attrNameLst>
                                      </p:cBhvr>
                                      <p:to>
                                        <p:strVal val="visible"/>
                                      </p:to>
                                    </p:set>
                                    <p:animEffect transition="in" filter="wipe(up)">
                                      <p:cBhvr>
                                        <p:cTn id="15" dur="500"/>
                                        <p:tgtEl>
                                          <p:spTgt spid="51"/>
                                        </p:tgtEl>
                                      </p:cBhvr>
                                    </p:animEffect>
                                  </p:childTnLst>
                                </p:cTn>
                              </p:par>
                              <p:par>
                                <p:cTn id="16" presetID="22" presetClass="entr" presetSubtype="1" fill="hold" grpId="0" nodeType="withEffect">
                                  <p:stCondLst>
                                    <p:cond delay="0"/>
                                  </p:stCondLst>
                                  <p:childTnLst>
                                    <p:set>
                                      <p:cBhvr>
                                        <p:cTn id="17" dur="1" fill="hold">
                                          <p:stCondLst>
                                            <p:cond delay="0"/>
                                          </p:stCondLst>
                                        </p:cTn>
                                        <p:tgtEl>
                                          <p:spTgt spid="33"/>
                                        </p:tgtEl>
                                        <p:attrNameLst>
                                          <p:attrName>style.visibility</p:attrName>
                                        </p:attrNameLst>
                                      </p:cBhvr>
                                      <p:to>
                                        <p:strVal val="visible"/>
                                      </p:to>
                                    </p:set>
                                    <p:animEffect transition="in" filter="wipe(up)">
                                      <p:cBhvr>
                                        <p:cTn id="18" dur="500"/>
                                        <p:tgtEl>
                                          <p:spTgt spid="33"/>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1" fill="hold" grpId="0" nodeType="clickEffect">
                                  <p:stCondLst>
                                    <p:cond delay="0"/>
                                  </p:stCondLst>
                                  <p:childTnLst>
                                    <p:set>
                                      <p:cBhvr>
                                        <p:cTn id="22" dur="1" fill="hold">
                                          <p:stCondLst>
                                            <p:cond delay="0"/>
                                          </p:stCondLst>
                                        </p:cTn>
                                        <p:tgtEl>
                                          <p:spTgt spid="52"/>
                                        </p:tgtEl>
                                        <p:attrNameLst>
                                          <p:attrName>style.visibility</p:attrName>
                                        </p:attrNameLst>
                                      </p:cBhvr>
                                      <p:to>
                                        <p:strVal val="visible"/>
                                      </p:to>
                                    </p:set>
                                    <p:animEffect transition="in" filter="wipe(up)">
                                      <p:cBhvr>
                                        <p:cTn id="23" dur="500"/>
                                        <p:tgtEl>
                                          <p:spTgt spid="52"/>
                                        </p:tgtEl>
                                      </p:cBhvr>
                                    </p:animEffect>
                                  </p:childTnLst>
                                </p:cTn>
                              </p:par>
                              <p:par>
                                <p:cTn id="24" presetID="22" presetClass="entr" presetSubtype="1" fill="hold" grpId="0" nodeType="withEffect">
                                  <p:stCondLst>
                                    <p:cond delay="0"/>
                                  </p:stCondLst>
                                  <p:childTnLst>
                                    <p:set>
                                      <p:cBhvr>
                                        <p:cTn id="25" dur="1" fill="hold">
                                          <p:stCondLst>
                                            <p:cond delay="0"/>
                                          </p:stCondLst>
                                        </p:cTn>
                                        <p:tgtEl>
                                          <p:spTgt spid="42"/>
                                        </p:tgtEl>
                                        <p:attrNameLst>
                                          <p:attrName>style.visibility</p:attrName>
                                        </p:attrNameLst>
                                      </p:cBhvr>
                                      <p:to>
                                        <p:strVal val="visible"/>
                                      </p:to>
                                    </p:set>
                                    <p:animEffect transition="in" filter="wipe(up)">
                                      <p:cBhvr>
                                        <p:cTn id="26" dur="500"/>
                                        <p:tgtEl>
                                          <p:spTgt spid="42"/>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1" fill="hold" grpId="0" nodeType="clickEffect">
                                  <p:stCondLst>
                                    <p:cond delay="0"/>
                                  </p:stCondLst>
                                  <p:childTnLst>
                                    <p:set>
                                      <p:cBhvr>
                                        <p:cTn id="30" dur="1" fill="hold">
                                          <p:stCondLst>
                                            <p:cond delay="0"/>
                                          </p:stCondLst>
                                        </p:cTn>
                                        <p:tgtEl>
                                          <p:spTgt spid="25"/>
                                        </p:tgtEl>
                                        <p:attrNameLst>
                                          <p:attrName>style.visibility</p:attrName>
                                        </p:attrNameLst>
                                      </p:cBhvr>
                                      <p:to>
                                        <p:strVal val="visible"/>
                                      </p:to>
                                    </p:set>
                                    <p:animEffect transition="in" filter="wipe(up)">
                                      <p:cBhvr>
                                        <p:cTn id="31" dur="500"/>
                                        <p:tgtEl>
                                          <p:spTgt spid="25"/>
                                        </p:tgtEl>
                                      </p:cBhvr>
                                    </p:animEffect>
                                  </p:childTnLst>
                                </p:cTn>
                              </p:par>
                              <p:par>
                                <p:cTn id="32" presetID="22" presetClass="entr" presetSubtype="1" fill="hold" grpId="0" nodeType="withEffect">
                                  <p:stCondLst>
                                    <p:cond delay="0"/>
                                  </p:stCondLst>
                                  <p:childTnLst>
                                    <p:set>
                                      <p:cBhvr>
                                        <p:cTn id="33" dur="1" fill="hold">
                                          <p:stCondLst>
                                            <p:cond delay="0"/>
                                          </p:stCondLst>
                                        </p:cTn>
                                        <p:tgtEl>
                                          <p:spTgt spid="26"/>
                                        </p:tgtEl>
                                        <p:attrNameLst>
                                          <p:attrName>style.visibility</p:attrName>
                                        </p:attrNameLst>
                                      </p:cBhvr>
                                      <p:to>
                                        <p:strVal val="visible"/>
                                      </p:to>
                                    </p:set>
                                    <p:animEffect transition="in" filter="wipe(up)">
                                      <p:cBhvr>
                                        <p:cTn id="34" dur="500"/>
                                        <p:tgtEl>
                                          <p:spTgt spid="26"/>
                                        </p:tgtEl>
                                      </p:cBhvr>
                                    </p:animEffect>
                                  </p:childTnLst>
                                </p:cTn>
                              </p:par>
                            </p:childTnLst>
                          </p:cTn>
                        </p:par>
                      </p:childTnLst>
                    </p:cTn>
                  </p:par>
                  <p:par>
                    <p:cTn id="35" fill="hold">
                      <p:stCondLst>
                        <p:cond delay="indefinite"/>
                      </p:stCondLst>
                      <p:childTnLst>
                        <p:par>
                          <p:cTn id="36" fill="hold">
                            <p:stCondLst>
                              <p:cond delay="0"/>
                            </p:stCondLst>
                            <p:childTnLst>
                              <p:par>
                                <p:cTn id="37" presetID="22" presetClass="entr" presetSubtype="1" fill="hold" grpId="0" nodeType="clickEffect">
                                  <p:stCondLst>
                                    <p:cond delay="0"/>
                                  </p:stCondLst>
                                  <p:childTnLst>
                                    <p:set>
                                      <p:cBhvr>
                                        <p:cTn id="38" dur="1" fill="hold">
                                          <p:stCondLst>
                                            <p:cond delay="0"/>
                                          </p:stCondLst>
                                        </p:cTn>
                                        <p:tgtEl>
                                          <p:spTgt spid="27"/>
                                        </p:tgtEl>
                                        <p:attrNameLst>
                                          <p:attrName>style.visibility</p:attrName>
                                        </p:attrNameLst>
                                      </p:cBhvr>
                                      <p:to>
                                        <p:strVal val="visible"/>
                                      </p:to>
                                    </p:set>
                                    <p:animEffect transition="in" filter="wipe(up)">
                                      <p:cBhvr>
                                        <p:cTn id="39" dur="500"/>
                                        <p:tgtEl>
                                          <p:spTgt spid="27"/>
                                        </p:tgtEl>
                                      </p:cBhvr>
                                    </p:animEffect>
                                  </p:childTnLst>
                                </p:cTn>
                              </p:par>
                              <p:par>
                                <p:cTn id="40" presetID="22" presetClass="entr" presetSubtype="1" fill="hold" grpId="0" nodeType="withEffect">
                                  <p:stCondLst>
                                    <p:cond delay="0"/>
                                  </p:stCondLst>
                                  <p:childTnLst>
                                    <p:set>
                                      <p:cBhvr>
                                        <p:cTn id="41" dur="1" fill="hold">
                                          <p:stCondLst>
                                            <p:cond delay="0"/>
                                          </p:stCondLst>
                                        </p:cTn>
                                        <p:tgtEl>
                                          <p:spTgt spid="28"/>
                                        </p:tgtEl>
                                        <p:attrNameLst>
                                          <p:attrName>style.visibility</p:attrName>
                                        </p:attrNameLst>
                                      </p:cBhvr>
                                      <p:to>
                                        <p:strVal val="visible"/>
                                      </p:to>
                                    </p:set>
                                    <p:animEffect transition="in" filter="wipe(up)">
                                      <p:cBhvr>
                                        <p:cTn id="42" dur="500"/>
                                        <p:tgtEl>
                                          <p:spTgt spid="28"/>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1" fill="hold" grpId="0" nodeType="clickEffect">
                                  <p:stCondLst>
                                    <p:cond delay="0"/>
                                  </p:stCondLst>
                                  <p:childTnLst>
                                    <p:set>
                                      <p:cBhvr>
                                        <p:cTn id="46" dur="1" fill="hold">
                                          <p:stCondLst>
                                            <p:cond delay="0"/>
                                          </p:stCondLst>
                                        </p:cTn>
                                        <p:tgtEl>
                                          <p:spTgt spid="29"/>
                                        </p:tgtEl>
                                        <p:attrNameLst>
                                          <p:attrName>style.visibility</p:attrName>
                                        </p:attrNameLst>
                                      </p:cBhvr>
                                      <p:to>
                                        <p:strVal val="visible"/>
                                      </p:to>
                                    </p:set>
                                    <p:animEffect transition="in" filter="wipe(up)">
                                      <p:cBhvr>
                                        <p:cTn id="47" dur="500"/>
                                        <p:tgtEl>
                                          <p:spTgt spid="29"/>
                                        </p:tgtEl>
                                      </p:cBhvr>
                                    </p:animEffect>
                                  </p:childTnLst>
                                </p:cTn>
                              </p:par>
                              <p:par>
                                <p:cTn id="48" presetID="22" presetClass="entr" presetSubtype="1" fill="hold" grpId="0" nodeType="withEffect">
                                  <p:stCondLst>
                                    <p:cond delay="0"/>
                                  </p:stCondLst>
                                  <p:childTnLst>
                                    <p:set>
                                      <p:cBhvr>
                                        <p:cTn id="49" dur="1" fill="hold">
                                          <p:stCondLst>
                                            <p:cond delay="0"/>
                                          </p:stCondLst>
                                        </p:cTn>
                                        <p:tgtEl>
                                          <p:spTgt spid="30"/>
                                        </p:tgtEl>
                                        <p:attrNameLst>
                                          <p:attrName>style.visibility</p:attrName>
                                        </p:attrNameLst>
                                      </p:cBhvr>
                                      <p:to>
                                        <p:strVal val="visible"/>
                                      </p:to>
                                    </p:set>
                                    <p:animEffect transition="in" filter="wipe(up)">
                                      <p:cBhvr>
                                        <p:cTn id="50" dur="500"/>
                                        <p:tgtEl>
                                          <p:spTgt spid="30"/>
                                        </p:tgtEl>
                                      </p:cBhvr>
                                    </p:animEffect>
                                  </p:childTnLst>
                                </p:cTn>
                              </p:par>
                            </p:childTnLst>
                          </p:cTn>
                        </p:par>
                      </p:childTnLst>
                    </p:cTn>
                  </p:par>
                  <p:par>
                    <p:cTn id="51" fill="hold">
                      <p:stCondLst>
                        <p:cond delay="indefinite"/>
                      </p:stCondLst>
                      <p:childTnLst>
                        <p:par>
                          <p:cTn id="52" fill="hold">
                            <p:stCondLst>
                              <p:cond delay="0"/>
                            </p:stCondLst>
                            <p:childTnLst>
                              <p:par>
                                <p:cTn id="53" presetID="22" presetClass="entr" presetSubtype="1" fill="hold" grpId="0" nodeType="clickEffect">
                                  <p:stCondLst>
                                    <p:cond delay="0"/>
                                  </p:stCondLst>
                                  <p:childTnLst>
                                    <p:set>
                                      <p:cBhvr>
                                        <p:cTn id="54" dur="1" fill="hold">
                                          <p:stCondLst>
                                            <p:cond delay="0"/>
                                          </p:stCondLst>
                                        </p:cTn>
                                        <p:tgtEl>
                                          <p:spTgt spid="31"/>
                                        </p:tgtEl>
                                        <p:attrNameLst>
                                          <p:attrName>style.visibility</p:attrName>
                                        </p:attrNameLst>
                                      </p:cBhvr>
                                      <p:to>
                                        <p:strVal val="visible"/>
                                      </p:to>
                                    </p:set>
                                    <p:animEffect transition="in" filter="wipe(up)">
                                      <p:cBhvr>
                                        <p:cTn id="55" dur="500"/>
                                        <p:tgtEl>
                                          <p:spTgt spid="31"/>
                                        </p:tgtEl>
                                      </p:cBhvr>
                                    </p:animEffect>
                                  </p:childTnLst>
                                </p:cTn>
                              </p:par>
                              <p:par>
                                <p:cTn id="56" presetID="22" presetClass="entr" presetSubtype="1" fill="hold" grpId="0" nodeType="withEffect">
                                  <p:stCondLst>
                                    <p:cond delay="0"/>
                                  </p:stCondLst>
                                  <p:childTnLst>
                                    <p:set>
                                      <p:cBhvr>
                                        <p:cTn id="57" dur="1" fill="hold">
                                          <p:stCondLst>
                                            <p:cond delay="0"/>
                                          </p:stCondLst>
                                        </p:cTn>
                                        <p:tgtEl>
                                          <p:spTgt spid="32"/>
                                        </p:tgtEl>
                                        <p:attrNameLst>
                                          <p:attrName>style.visibility</p:attrName>
                                        </p:attrNameLst>
                                      </p:cBhvr>
                                      <p:to>
                                        <p:strVal val="visible"/>
                                      </p:to>
                                    </p:set>
                                    <p:animEffect transition="in" filter="wipe(up)">
                                      <p:cBhvr>
                                        <p:cTn id="58" dur="500"/>
                                        <p:tgtEl>
                                          <p:spTgt spid="32"/>
                                        </p:tgtEl>
                                      </p:cBhvr>
                                    </p:animEffect>
                                  </p:childTnLst>
                                </p:cTn>
                              </p:par>
                            </p:childTnLst>
                          </p:cTn>
                        </p:par>
                      </p:childTnLst>
                    </p:cTn>
                  </p:par>
                  <p:par>
                    <p:cTn id="59" fill="hold">
                      <p:stCondLst>
                        <p:cond delay="indefinite"/>
                      </p:stCondLst>
                      <p:childTnLst>
                        <p:par>
                          <p:cTn id="60" fill="hold">
                            <p:stCondLst>
                              <p:cond delay="0"/>
                            </p:stCondLst>
                            <p:childTnLst>
                              <p:par>
                                <p:cTn id="61" presetID="22" presetClass="entr" presetSubtype="1" fill="hold" grpId="0" nodeType="clickEffect">
                                  <p:stCondLst>
                                    <p:cond delay="0"/>
                                  </p:stCondLst>
                                  <p:childTnLst>
                                    <p:set>
                                      <p:cBhvr>
                                        <p:cTn id="62" dur="1" fill="hold">
                                          <p:stCondLst>
                                            <p:cond delay="0"/>
                                          </p:stCondLst>
                                        </p:cTn>
                                        <p:tgtEl>
                                          <p:spTgt spid="53"/>
                                        </p:tgtEl>
                                        <p:attrNameLst>
                                          <p:attrName>style.visibility</p:attrName>
                                        </p:attrNameLst>
                                      </p:cBhvr>
                                      <p:to>
                                        <p:strVal val="visible"/>
                                      </p:to>
                                    </p:set>
                                    <p:animEffect transition="in" filter="wipe(up)">
                                      <p:cBhvr>
                                        <p:cTn id="63" dur="500"/>
                                        <p:tgtEl>
                                          <p:spTgt spid="53"/>
                                        </p:tgtEl>
                                      </p:cBhvr>
                                    </p:animEffect>
                                  </p:childTnLst>
                                </p:cTn>
                              </p:par>
                              <p:par>
                                <p:cTn id="64" presetID="22" presetClass="entr" presetSubtype="1" fill="hold" grpId="0" nodeType="withEffect">
                                  <p:stCondLst>
                                    <p:cond delay="0"/>
                                  </p:stCondLst>
                                  <p:childTnLst>
                                    <p:set>
                                      <p:cBhvr>
                                        <p:cTn id="65" dur="1" fill="hold">
                                          <p:stCondLst>
                                            <p:cond delay="0"/>
                                          </p:stCondLst>
                                        </p:cTn>
                                        <p:tgtEl>
                                          <p:spTgt spid="54"/>
                                        </p:tgtEl>
                                        <p:attrNameLst>
                                          <p:attrName>style.visibility</p:attrName>
                                        </p:attrNameLst>
                                      </p:cBhvr>
                                      <p:to>
                                        <p:strVal val="visible"/>
                                      </p:to>
                                    </p:set>
                                    <p:animEffect transition="in" filter="wipe(up)">
                                      <p:cBhvr>
                                        <p:cTn id="66" dur="500"/>
                                        <p:tgtEl>
                                          <p:spTgt spid="54"/>
                                        </p:tgtEl>
                                      </p:cBhvr>
                                    </p:animEffect>
                                  </p:childTnLst>
                                </p:cTn>
                              </p:par>
                            </p:childTnLst>
                          </p:cTn>
                        </p:par>
                      </p:childTnLst>
                    </p:cTn>
                  </p:par>
                  <p:par>
                    <p:cTn id="67" fill="hold">
                      <p:stCondLst>
                        <p:cond delay="indefinite"/>
                      </p:stCondLst>
                      <p:childTnLst>
                        <p:par>
                          <p:cTn id="68" fill="hold">
                            <p:stCondLst>
                              <p:cond delay="0"/>
                            </p:stCondLst>
                            <p:childTnLst>
                              <p:par>
                                <p:cTn id="69" presetID="22" presetClass="entr" presetSubtype="1" fill="hold" grpId="0" nodeType="clickEffect">
                                  <p:stCondLst>
                                    <p:cond delay="0"/>
                                  </p:stCondLst>
                                  <p:childTnLst>
                                    <p:set>
                                      <p:cBhvr>
                                        <p:cTn id="70" dur="1" fill="hold">
                                          <p:stCondLst>
                                            <p:cond delay="0"/>
                                          </p:stCondLst>
                                        </p:cTn>
                                        <p:tgtEl>
                                          <p:spTgt spid="34"/>
                                        </p:tgtEl>
                                        <p:attrNameLst>
                                          <p:attrName>style.visibility</p:attrName>
                                        </p:attrNameLst>
                                      </p:cBhvr>
                                      <p:to>
                                        <p:strVal val="visible"/>
                                      </p:to>
                                    </p:set>
                                    <p:animEffect transition="in" filter="wipe(up)">
                                      <p:cBhvr>
                                        <p:cTn id="71" dur="500"/>
                                        <p:tgtEl>
                                          <p:spTgt spid="34"/>
                                        </p:tgtEl>
                                      </p:cBhvr>
                                    </p:animEffect>
                                  </p:childTnLst>
                                </p:cTn>
                              </p:par>
                              <p:par>
                                <p:cTn id="72" presetID="22" presetClass="entr" presetSubtype="1" fill="hold" grpId="0" nodeType="withEffect">
                                  <p:stCondLst>
                                    <p:cond delay="0"/>
                                  </p:stCondLst>
                                  <p:childTnLst>
                                    <p:set>
                                      <p:cBhvr>
                                        <p:cTn id="73" dur="1" fill="hold">
                                          <p:stCondLst>
                                            <p:cond delay="0"/>
                                          </p:stCondLst>
                                        </p:cTn>
                                        <p:tgtEl>
                                          <p:spTgt spid="35"/>
                                        </p:tgtEl>
                                        <p:attrNameLst>
                                          <p:attrName>style.visibility</p:attrName>
                                        </p:attrNameLst>
                                      </p:cBhvr>
                                      <p:to>
                                        <p:strVal val="visible"/>
                                      </p:to>
                                    </p:set>
                                    <p:animEffect transition="in" filter="wipe(up)">
                                      <p:cBhvr>
                                        <p:cTn id="74" dur="500"/>
                                        <p:tgtEl>
                                          <p:spTgt spid="35"/>
                                        </p:tgtEl>
                                      </p:cBhvr>
                                    </p:animEffect>
                                  </p:childTnLst>
                                </p:cTn>
                              </p:par>
                            </p:childTnLst>
                          </p:cTn>
                        </p:par>
                      </p:childTnLst>
                    </p:cTn>
                  </p:par>
                  <p:par>
                    <p:cTn id="75" fill="hold">
                      <p:stCondLst>
                        <p:cond delay="indefinite"/>
                      </p:stCondLst>
                      <p:childTnLst>
                        <p:par>
                          <p:cTn id="76" fill="hold">
                            <p:stCondLst>
                              <p:cond delay="0"/>
                            </p:stCondLst>
                            <p:childTnLst>
                              <p:par>
                                <p:cTn id="77" presetID="22" presetClass="entr" presetSubtype="1" fill="hold" grpId="0" nodeType="clickEffect">
                                  <p:stCondLst>
                                    <p:cond delay="0"/>
                                  </p:stCondLst>
                                  <p:childTnLst>
                                    <p:set>
                                      <p:cBhvr>
                                        <p:cTn id="78" dur="1" fill="hold">
                                          <p:stCondLst>
                                            <p:cond delay="0"/>
                                          </p:stCondLst>
                                        </p:cTn>
                                        <p:tgtEl>
                                          <p:spTgt spid="36"/>
                                        </p:tgtEl>
                                        <p:attrNameLst>
                                          <p:attrName>style.visibility</p:attrName>
                                        </p:attrNameLst>
                                      </p:cBhvr>
                                      <p:to>
                                        <p:strVal val="visible"/>
                                      </p:to>
                                    </p:set>
                                    <p:animEffect transition="in" filter="wipe(up)">
                                      <p:cBhvr>
                                        <p:cTn id="79" dur="500"/>
                                        <p:tgtEl>
                                          <p:spTgt spid="36"/>
                                        </p:tgtEl>
                                      </p:cBhvr>
                                    </p:animEffect>
                                  </p:childTnLst>
                                </p:cTn>
                              </p:par>
                              <p:par>
                                <p:cTn id="80" presetID="22" presetClass="entr" presetSubtype="1" fill="hold" grpId="0" nodeType="withEffect">
                                  <p:stCondLst>
                                    <p:cond delay="0"/>
                                  </p:stCondLst>
                                  <p:childTnLst>
                                    <p:set>
                                      <p:cBhvr>
                                        <p:cTn id="81" dur="1" fill="hold">
                                          <p:stCondLst>
                                            <p:cond delay="0"/>
                                          </p:stCondLst>
                                        </p:cTn>
                                        <p:tgtEl>
                                          <p:spTgt spid="37"/>
                                        </p:tgtEl>
                                        <p:attrNameLst>
                                          <p:attrName>style.visibility</p:attrName>
                                        </p:attrNameLst>
                                      </p:cBhvr>
                                      <p:to>
                                        <p:strVal val="visible"/>
                                      </p:to>
                                    </p:set>
                                    <p:animEffect transition="in" filter="wipe(up)">
                                      <p:cBhvr>
                                        <p:cTn id="82" dur="500"/>
                                        <p:tgtEl>
                                          <p:spTgt spid="37"/>
                                        </p:tgtEl>
                                      </p:cBhvr>
                                    </p:animEffect>
                                  </p:childTnLst>
                                </p:cTn>
                              </p:par>
                            </p:childTnLst>
                          </p:cTn>
                        </p:par>
                      </p:childTnLst>
                    </p:cTn>
                  </p:par>
                  <p:par>
                    <p:cTn id="83" fill="hold">
                      <p:stCondLst>
                        <p:cond delay="indefinite"/>
                      </p:stCondLst>
                      <p:childTnLst>
                        <p:par>
                          <p:cTn id="84" fill="hold">
                            <p:stCondLst>
                              <p:cond delay="0"/>
                            </p:stCondLst>
                            <p:childTnLst>
                              <p:par>
                                <p:cTn id="85" presetID="22" presetClass="entr" presetSubtype="1" fill="hold" grpId="0" nodeType="clickEffect">
                                  <p:stCondLst>
                                    <p:cond delay="0"/>
                                  </p:stCondLst>
                                  <p:childTnLst>
                                    <p:set>
                                      <p:cBhvr>
                                        <p:cTn id="86" dur="1" fill="hold">
                                          <p:stCondLst>
                                            <p:cond delay="0"/>
                                          </p:stCondLst>
                                        </p:cTn>
                                        <p:tgtEl>
                                          <p:spTgt spid="38"/>
                                        </p:tgtEl>
                                        <p:attrNameLst>
                                          <p:attrName>style.visibility</p:attrName>
                                        </p:attrNameLst>
                                      </p:cBhvr>
                                      <p:to>
                                        <p:strVal val="visible"/>
                                      </p:to>
                                    </p:set>
                                    <p:animEffect transition="in" filter="wipe(up)">
                                      <p:cBhvr>
                                        <p:cTn id="87" dur="500"/>
                                        <p:tgtEl>
                                          <p:spTgt spid="38"/>
                                        </p:tgtEl>
                                      </p:cBhvr>
                                    </p:animEffect>
                                  </p:childTnLst>
                                </p:cTn>
                              </p:par>
                              <p:par>
                                <p:cTn id="88" presetID="22" presetClass="entr" presetSubtype="1" fill="hold" grpId="0" nodeType="withEffect">
                                  <p:stCondLst>
                                    <p:cond delay="0"/>
                                  </p:stCondLst>
                                  <p:childTnLst>
                                    <p:set>
                                      <p:cBhvr>
                                        <p:cTn id="89" dur="1" fill="hold">
                                          <p:stCondLst>
                                            <p:cond delay="0"/>
                                          </p:stCondLst>
                                        </p:cTn>
                                        <p:tgtEl>
                                          <p:spTgt spid="39"/>
                                        </p:tgtEl>
                                        <p:attrNameLst>
                                          <p:attrName>style.visibility</p:attrName>
                                        </p:attrNameLst>
                                      </p:cBhvr>
                                      <p:to>
                                        <p:strVal val="visible"/>
                                      </p:to>
                                    </p:set>
                                    <p:animEffect transition="in" filter="wipe(up)">
                                      <p:cBhvr>
                                        <p:cTn id="90" dur="500"/>
                                        <p:tgtEl>
                                          <p:spTgt spid="39"/>
                                        </p:tgtEl>
                                      </p:cBhvr>
                                    </p:animEffect>
                                  </p:childTnLst>
                                </p:cTn>
                              </p:par>
                            </p:childTnLst>
                          </p:cTn>
                        </p:par>
                      </p:childTnLst>
                    </p:cTn>
                  </p:par>
                  <p:par>
                    <p:cTn id="91" fill="hold">
                      <p:stCondLst>
                        <p:cond delay="indefinite"/>
                      </p:stCondLst>
                      <p:childTnLst>
                        <p:par>
                          <p:cTn id="92" fill="hold">
                            <p:stCondLst>
                              <p:cond delay="0"/>
                            </p:stCondLst>
                            <p:childTnLst>
                              <p:par>
                                <p:cTn id="93" presetID="22" presetClass="entr" presetSubtype="1" fill="hold" grpId="0" nodeType="clickEffect">
                                  <p:stCondLst>
                                    <p:cond delay="0"/>
                                  </p:stCondLst>
                                  <p:childTnLst>
                                    <p:set>
                                      <p:cBhvr>
                                        <p:cTn id="94" dur="1" fill="hold">
                                          <p:stCondLst>
                                            <p:cond delay="0"/>
                                          </p:stCondLst>
                                        </p:cTn>
                                        <p:tgtEl>
                                          <p:spTgt spid="40"/>
                                        </p:tgtEl>
                                        <p:attrNameLst>
                                          <p:attrName>style.visibility</p:attrName>
                                        </p:attrNameLst>
                                      </p:cBhvr>
                                      <p:to>
                                        <p:strVal val="visible"/>
                                      </p:to>
                                    </p:set>
                                    <p:animEffect transition="in" filter="wipe(up)">
                                      <p:cBhvr>
                                        <p:cTn id="95" dur="500"/>
                                        <p:tgtEl>
                                          <p:spTgt spid="40"/>
                                        </p:tgtEl>
                                      </p:cBhvr>
                                    </p:animEffect>
                                  </p:childTnLst>
                                </p:cTn>
                              </p:par>
                              <p:par>
                                <p:cTn id="96" presetID="22" presetClass="entr" presetSubtype="1" fill="hold" grpId="0" nodeType="withEffect">
                                  <p:stCondLst>
                                    <p:cond delay="0"/>
                                  </p:stCondLst>
                                  <p:childTnLst>
                                    <p:set>
                                      <p:cBhvr>
                                        <p:cTn id="97" dur="1" fill="hold">
                                          <p:stCondLst>
                                            <p:cond delay="0"/>
                                          </p:stCondLst>
                                        </p:cTn>
                                        <p:tgtEl>
                                          <p:spTgt spid="41"/>
                                        </p:tgtEl>
                                        <p:attrNameLst>
                                          <p:attrName>style.visibility</p:attrName>
                                        </p:attrNameLst>
                                      </p:cBhvr>
                                      <p:to>
                                        <p:strVal val="visible"/>
                                      </p:to>
                                    </p:set>
                                    <p:animEffect transition="in" filter="wipe(up)">
                                      <p:cBhvr>
                                        <p:cTn id="98" dur="500"/>
                                        <p:tgtEl>
                                          <p:spTgt spid="41"/>
                                        </p:tgtEl>
                                      </p:cBhvr>
                                    </p:animEffect>
                                  </p:childTnLst>
                                </p:cTn>
                              </p:par>
                            </p:childTnLst>
                          </p:cTn>
                        </p:par>
                      </p:childTnLst>
                    </p:cTn>
                  </p:par>
                  <p:par>
                    <p:cTn id="99" fill="hold">
                      <p:stCondLst>
                        <p:cond delay="indefinite"/>
                      </p:stCondLst>
                      <p:childTnLst>
                        <p:par>
                          <p:cTn id="100" fill="hold">
                            <p:stCondLst>
                              <p:cond delay="0"/>
                            </p:stCondLst>
                            <p:childTnLst>
                              <p:par>
                                <p:cTn id="101" presetID="22" presetClass="entr" presetSubtype="1" fill="hold" grpId="0" nodeType="clickEffect">
                                  <p:stCondLst>
                                    <p:cond delay="0"/>
                                  </p:stCondLst>
                                  <p:childTnLst>
                                    <p:set>
                                      <p:cBhvr>
                                        <p:cTn id="102" dur="1" fill="hold">
                                          <p:stCondLst>
                                            <p:cond delay="0"/>
                                          </p:stCondLst>
                                        </p:cTn>
                                        <p:tgtEl>
                                          <p:spTgt spid="43"/>
                                        </p:tgtEl>
                                        <p:attrNameLst>
                                          <p:attrName>style.visibility</p:attrName>
                                        </p:attrNameLst>
                                      </p:cBhvr>
                                      <p:to>
                                        <p:strVal val="visible"/>
                                      </p:to>
                                    </p:set>
                                    <p:animEffect transition="in" filter="wipe(up)">
                                      <p:cBhvr>
                                        <p:cTn id="103" dur="500"/>
                                        <p:tgtEl>
                                          <p:spTgt spid="43"/>
                                        </p:tgtEl>
                                      </p:cBhvr>
                                    </p:animEffect>
                                  </p:childTnLst>
                                </p:cTn>
                              </p:par>
                              <p:par>
                                <p:cTn id="104" presetID="22" presetClass="entr" presetSubtype="1" fill="hold" grpId="0" nodeType="withEffect">
                                  <p:stCondLst>
                                    <p:cond delay="0"/>
                                  </p:stCondLst>
                                  <p:childTnLst>
                                    <p:set>
                                      <p:cBhvr>
                                        <p:cTn id="105" dur="1" fill="hold">
                                          <p:stCondLst>
                                            <p:cond delay="0"/>
                                          </p:stCondLst>
                                        </p:cTn>
                                        <p:tgtEl>
                                          <p:spTgt spid="44"/>
                                        </p:tgtEl>
                                        <p:attrNameLst>
                                          <p:attrName>style.visibility</p:attrName>
                                        </p:attrNameLst>
                                      </p:cBhvr>
                                      <p:to>
                                        <p:strVal val="visible"/>
                                      </p:to>
                                    </p:set>
                                    <p:animEffect transition="in" filter="wipe(up)">
                                      <p:cBhvr>
                                        <p:cTn id="106" dur="500"/>
                                        <p:tgtEl>
                                          <p:spTgt spid="44"/>
                                        </p:tgtEl>
                                      </p:cBhvr>
                                    </p:animEffect>
                                  </p:childTnLst>
                                </p:cTn>
                              </p:par>
                            </p:childTnLst>
                          </p:cTn>
                        </p:par>
                      </p:childTnLst>
                    </p:cTn>
                  </p:par>
                  <p:par>
                    <p:cTn id="107" fill="hold">
                      <p:stCondLst>
                        <p:cond delay="indefinite"/>
                      </p:stCondLst>
                      <p:childTnLst>
                        <p:par>
                          <p:cTn id="108" fill="hold">
                            <p:stCondLst>
                              <p:cond delay="0"/>
                            </p:stCondLst>
                            <p:childTnLst>
                              <p:par>
                                <p:cTn id="109" presetID="22" presetClass="entr" presetSubtype="1" fill="hold" grpId="0" nodeType="clickEffect">
                                  <p:stCondLst>
                                    <p:cond delay="0"/>
                                  </p:stCondLst>
                                  <p:childTnLst>
                                    <p:set>
                                      <p:cBhvr>
                                        <p:cTn id="110" dur="1" fill="hold">
                                          <p:stCondLst>
                                            <p:cond delay="0"/>
                                          </p:stCondLst>
                                        </p:cTn>
                                        <p:tgtEl>
                                          <p:spTgt spid="45"/>
                                        </p:tgtEl>
                                        <p:attrNameLst>
                                          <p:attrName>style.visibility</p:attrName>
                                        </p:attrNameLst>
                                      </p:cBhvr>
                                      <p:to>
                                        <p:strVal val="visible"/>
                                      </p:to>
                                    </p:set>
                                    <p:animEffect transition="in" filter="wipe(up)">
                                      <p:cBhvr>
                                        <p:cTn id="111" dur="500"/>
                                        <p:tgtEl>
                                          <p:spTgt spid="45"/>
                                        </p:tgtEl>
                                      </p:cBhvr>
                                    </p:animEffect>
                                  </p:childTnLst>
                                </p:cTn>
                              </p:par>
                              <p:par>
                                <p:cTn id="112" presetID="22" presetClass="entr" presetSubtype="1" fill="hold" grpId="0" nodeType="withEffect">
                                  <p:stCondLst>
                                    <p:cond delay="0"/>
                                  </p:stCondLst>
                                  <p:childTnLst>
                                    <p:set>
                                      <p:cBhvr>
                                        <p:cTn id="113" dur="1" fill="hold">
                                          <p:stCondLst>
                                            <p:cond delay="0"/>
                                          </p:stCondLst>
                                        </p:cTn>
                                        <p:tgtEl>
                                          <p:spTgt spid="46"/>
                                        </p:tgtEl>
                                        <p:attrNameLst>
                                          <p:attrName>style.visibility</p:attrName>
                                        </p:attrNameLst>
                                      </p:cBhvr>
                                      <p:to>
                                        <p:strVal val="visible"/>
                                      </p:to>
                                    </p:set>
                                    <p:animEffect transition="in" filter="wipe(up)">
                                      <p:cBhvr>
                                        <p:cTn id="114" dur="500"/>
                                        <p:tgtEl>
                                          <p:spTgt spid="46"/>
                                        </p:tgtEl>
                                      </p:cBhvr>
                                    </p:animEffect>
                                  </p:childTnLst>
                                </p:cTn>
                              </p:par>
                            </p:childTnLst>
                          </p:cTn>
                        </p:par>
                      </p:childTnLst>
                    </p:cTn>
                  </p:par>
                  <p:par>
                    <p:cTn id="115" fill="hold">
                      <p:stCondLst>
                        <p:cond delay="indefinite"/>
                      </p:stCondLst>
                      <p:childTnLst>
                        <p:par>
                          <p:cTn id="116" fill="hold">
                            <p:stCondLst>
                              <p:cond delay="0"/>
                            </p:stCondLst>
                            <p:childTnLst>
                              <p:par>
                                <p:cTn id="117" presetID="22" presetClass="entr" presetSubtype="1" fill="hold" grpId="0" nodeType="clickEffect">
                                  <p:stCondLst>
                                    <p:cond delay="0"/>
                                  </p:stCondLst>
                                  <p:childTnLst>
                                    <p:set>
                                      <p:cBhvr>
                                        <p:cTn id="118" dur="1" fill="hold">
                                          <p:stCondLst>
                                            <p:cond delay="0"/>
                                          </p:stCondLst>
                                        </p:cTn>
                                        <p:tgtEl>
                                          <p:spTgt spid="47"/>
                                        </p:tgtEl>
                                        <p:attrNameLst>
                                          <p:attrName>style.visibility</p:attrName>
                                        </p:attrNameLst>
                                      </p:cBhvr>
                                      <p:to>
                                        <p:strVal val="visible"/>
                                      </p:to>
                                    </p:set>
                                    <p:animEffect transition="in" filter="wipe(up)">
                                      <p:cBhvr>
                                        <p:cTn id="119" dur="500"/>
                                        <p:tgtEl>
                                          <p:spTgt spid="47"/>
                                        </p:tgtEl>
                                      </p:cBhvr>
                                    </p:animEffect>
                                  </p:childTnLst>
                                </p:cTn>
                              </p:par>
                              <p:par>
                                <p:cTn id="120" presetID="22" presetClass="entr" presetSubtype="1" fill="hold" grpId="0" nodeType="withEffect">
                                  <p:stCondLst>
                                    <p:cond delay="0"/>
                                  </p:stCondLst>
                                  <p:childTnLst>
                                    <p:set>
                                      <p:cBhvr>
                                        <p:cTn id="121" dur="1" fill="hold">
                                          <p:stCondLst>
                                            <p:cond delay="0"/>
                                          </p:stCondLst>
                                        </p:cTn>
                                        <p:tgtEl>
                                          <p:spTgt spid="48"/>
                                        </p:tgtEl>
                                        <p:attrNameLst>
                                          <p:attrName>style.visibility</p:attrName>
                                        </p:attrNameLst>
                                      </p:cBhvr>
                                      <p:to>
                                        <p:strVal val="visible"/>
                                      </p:to>
                                    </p:set>
                                    <p:animEffect transition="in" filter="wipe(up)">
                                      <p:cBhvr>
                                        <p:cTn id="122" dur="500"/>
                                        <p:tgtEl>
                                          <p:spTgt spid="48"/>
                                        </p:tgtEl>
                                      </p:cBhvr>
                                    </p:animEffect>
                                  </p:childTnLst>
                                </p:cTn>
                              </p:par>
                            </p:childTnLst>
                          </p:cTn>
                        </p:par>
                      </p:childTnLst>
                    </p:cTn>
                  </p:par>
                  <p:par>
                    <p:cTn id="123" fill="hold">
                      <p:stCondLst>
                        <p:cond delay="indefinite"/>
                      </p:stCondLst>
                      <p:childTnLst>
                        <p:par>
                          <p:cTn id="124" fill="hold">
                            <p:stCondLst>
                              <p:cond delay="0"/>
                            </p:stCondLst>
                            <p:childTnLst>
                              <p:par>
                                <p:cTn id="125" presetID="22" presetClass="entr" presetSubtype="1" fill="hold" grpId="0" nodeType="clickEffect">
                                  <p:stCondLst>
                                    <p:cond delay="0"/>
                                  </p:stCondLst>
                                  <p:childTnLst>
                                    <p:set>
                                      <p:cBhvr>
                                        <p:cTn id="126" dur="1" fill="hold">
                                          <p:stCondLst>
                                            <p:cond delay="0"/>
                                          </p:stCondLst>
                                        </p:cTn>
                                        <p:tgtEl>
                                          <p:spTgt spid="49"/>
                                        </p:tgtEl>
                                        <p:attrNameLst>
                                          <p:attrName>style.visibility</p:attrName>
                                        </p:attrNameLst>
                                      </p:cBhvr>
                                      <p:to>
                                        <p:strVal val="visible"/>
                                      </p:to>
                                    </p:set>
                                    <p:animEffect transition="in" filter="wipe(up)">
                                      <p:cBhvr>
                                        <p:cTn id="127" dur="500"/>
                                        <p:tgtEl>
                                          <p:spTgt spid="49"/>
                                        </p:tgtEl>
                                      </p:cBhvr>
                                    </p:animEffect>
                                  </p:childTnLst>
                                </p:cTn>
                              </p:par>
                              <p:par>
                                <p:cTn id="128" presetID="22" presetClass="entr" presetSubtype="1" fill="hold" grpId="0" nodeType="withEffect">
                                  <p:stCondLst>
                                    <p:cond delay="0"/>
                                  </p:stCondLst>
                                  <p:childTnLst>
                                    <p:set>
                                      <p:cBhvr>
                                        <p:cTn id="129" dur="1" fill="hold">
                                          <p:stCondLst>
                                            <p:cond delay="0"/>
                                          </p:stCondLst>
                                        </p:cTn>
                                        <p:tgtEl>
                                          <p:spTgt spid="50"/>
                                        </p:tgtEl>
                                        <p:attrNameLst>
                                          <p:attrName>style.visibility</p:attrName>
                                        </p:attrNameLst>
                                      </p:cBhvr>
                                      <p:to>
                                        <p:strVal val="visible"/>
                                      </p:to>
                                    </p:set>
                                    <p:animEffect transition="in" filter="wipe(up)">
                                      <p:cBhvr>
                                        <p:cTn id="130" dur="500"/>
                                        <p:tgtEl>
                                          <p:spTgt spid="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P spid="24" grpId="0" animBg="1"/>
      <p:bldP spid="25" grpId="0" animBg="1"/>
      <p:bldP spid="26" grpId="0" animBg="1"/>
      <p:bldP spid="27" grpId="0" animBg="1"/>
      <p:bldP spid="28" grpId="0" animBg="1"/>
      <p:bldP spid="29" grpId="0" animBg="1"/>
      <p:bldP spid="30" grpId="0" animBg="1"/>
      <p:bldP spid="31" grpId="0" animBg="1"/>
      <p:bldP spid="32" grpId="0" animBg="1"/>
      <p:bldP spid="33" grpId="0" animBg="1"/>
      <p:bldP spid="34" grpId="0" animBg="1"/>
      <p:bldP spid="35" grpId="0" animBg="1"/>
      <p:bldP spid="36" grpId="0" animBg="1"/>
      <p:bldP spid="37" grpId="0" animBg="1"/>
      <p:bldP spid="38" grpId="0" animBg="1"/>
      <p:bldP spid="39" grpId="0" animBg="1"/>
      <p:bldP spid="40" grpId="0" animBg="1"/>
      <p:bldP spid="41" grpId="0" animBg="1"/>
      <p:bldP spid="42" grpId="0" animBg="1"/>
      <p:bldP spid="45" grpId="0" animBg="1"/>
      <p:bldP spid="46" grpId="0" animBg="1"/>
      <p:bldP spid="47" grpId="0" animBg="1"/>
      <p:bldP spid="48" grpId="0" animBg="1"/>
      <p:bldP spid="49" grpId="0" animBg="1"/>
      <p:bldP spid="50" grpId="0" animBg="1"/>
      <p:bldP spid="51" grpId="0" animBg="1"/>
      <p:bldP spid="52" grpId="0" animBg="1"/>
      <p:bldP spid="53" grpId="0" animBg="1"/>
      <p:bldP spid="54" grpId="0" animBg="1"/>
      <p:bldP spid="43" grpId="0" animBg="1"/>
      <p:bldP spid="4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2590800" y="1066800"/>
            <a:ext cx="6553200" cy="1138"/>
          </a:xfrm>
          <a:prstGeom prst="line">
            <a:avLst/>
          </a:prstGeom>
          <a:ln w="63500" cap="flat">
            <a:solidFill>
              <a:srgbClr val="007DFF"/>
            </a:solidFill>
            <a:round/>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0" y="1066800"/>
            <a:ext cx="986134" cy="1142"/>
          </a:xfrm>
          <a:prstGeom prst="line">
            <a:avLst/>
          </a:prstGeom>
          <a:ln w="63500" cap="flat">
            <a:solidFill>
              <a:srgbClr val="007DFF"/>
            </a:solidFill>
            <a:round/>
          </a:ln>
        </p:spPr>
        <p:style>
          <a:lnRef idx="2">
            <a:schemeClr val="accent1"/>
          </a:lnRef>
          <a:fillRef idx="0">
            <a:schemeClr val="accent1"/>
          </a:fillRef>
          <a:effectRef idx="1">
            <a:schemeClr val="accent1"/>
          </a:effectRef>
          <a:fontRef idx="minor">
            <a:schemeClr val="tx1"/>
          </a:fontRef>
        </p:style>
      </p:cxnSp>
      <p:pic>
        <p:nvPicPr>
          <p:cNvPr id="10" name="Picture 9" descr="CPWG logo.bmp"/>
          <p:cNvPicPr>
            <a:picLocks noChangeAspect="1"/>
          </p:cNvPicPr>
          <p:nvPr/>
        </p:nvPicPr>
        <p:blipFill>
          <a:blip r:embed="rId3">
            <a:alphaModFix amt="67000"/>
          </a:blip>
          <a:stretch>
            <a:fillRect/>
          </a:stretch>
        </p:blipFill>
        <p:spPr>
          <a:xfrm>
            <a:off x="986134" y="0"/>
            <a:ext cx="1570724" cy="975230"/>
          </a:xfrm>
          <a:prstGeom prst="rect">
            <a:avLst/>
          </a:prstGeom>
          <a:solidFill>
            <a:srgbClr val="F3FFFF"/>
          </a:solidFill>
          <a:effectLst/>
        </p:spPr>
      </p:pic>
      <p:sp>
        <p:nvSpPr>
          <p:cNvPr id="14" name="TextBox 13"/>
          <p:cNvSpPr txBox="1"/>
          <p:nvPr/>
        </p:nvSpPr>
        <p:spPr>
          <a:xfrm>
            <a:off x="2590800" y="238780"/>
            <a:ext cx="6553200" cy="523220"/>
          </a:xfrm>
          <a:prstGeom prst="rect">
            <a:avLst/>
          </a:prstGeom>
          <a:noFill/>
        </p:spPr>
        <p:txBody>
          <a:bodyPr wrap="square" rtlCol="0" anchor="ctr">
            <a:spAutoFit/>
          </a:bodyPr>
          <a:lstStyle/>
          <a:p>
            <a:pPr algn="ctr"/>
            <a:r>
              <a:rPr lang="fr-FR" sz="2800" b="1" dirty="0">
                <a:solidFill>
                  <a:srgbClr val="2A358C"/>
                </a:solidFill>
              </a:rPr>
              <a:t>Revue Documentaire</a:t>
            </a:r>
            <a:endParaRPr lang="en-US" b="1" dirty="0">
              <a:solidFill>
                <a:srgbClr val="2A358C"/>
              </a:solidFill>
            </a:endParaRPr>
          </a:p>
        </p:txBody>
      </p:sp>
      <p:sp>
        <p:nvSpPr>
          <p:cNvPr id="17" name="Content Placeholder 2"/>
          <p:cNvSpPr>
            <a:spLocks noGrp="1"/>
          </p:cNvSpPr>
          <p:nvPr>
            <p:ph idx="1"/>
          </p:nvPr>
        </p:nvSpPr>
        <p:spPr>
          <a:xfrm>
            <a:off x="304800" y="1600200"/>
            <a:ext cx="8659167" cy="4876800"/>
          </a:xfrm>
        </p:spPr>
        <p:txBody>
          <a:bodyPr>
            <a:noAutofit/>
          </a:bodyPr>
          <a:lstStyle/>
          <a:p>
            <a:pPr marL="0" indent="0">
              <a:buFontTx/>
              <a:buNone/>
            </a:pPr>
            <a:r>
              <a:rPr lang="en-US" dirty="0" smtClean="0">
                <a:solidFill>
                  <a:srgbClr val="2A358C"/>
                </a:solidFill>
              </a:rPr>
              <a:t>	</a:t>
            </a:r>
            <a:r>
              <a:rPr lang="fr-FR" sz="2800" dirty="0">
                <a:solidFill>
                  <a:srgbClr val="2A358C"/>
                </a:solidFill>
              </a:rPr>
              <a:t>La revue documentaire est une composante essentielle et nécessaire pour une </a:t>
            </a:r>
            <a:r>
              <a:rPr lang="en-US" sz="2800" dirty="0" smtClean="0">
                <a:solidFill>
                  <a:srgbClr val="2A358C"/>
                </a:solidFill>
              </a:rPr>
              <a:t>Evaluation </a:t>
            </a:r>
            <a:r>
              <a:rPr lang="en-US" sz="2800" dirty="0" err="1">
                <a:solidFill>
                  <a:srgbClr val="2A358C"/>
                </a:solidFill>
              </a:rPr>
              <a:t>Rapide</a:t>
            </a:r>
            <a:r>
              <a:rPr lang="en-US" sz="2800" dirty="0">
                <a:solidFill>
                  <a:srgbClr val="2A358C"/>
                </a:solidFill>
              </a:rPr>
              <a:t> </a:t>
            </a:r>
            <a:r>
              <a:rPr lang="fr-FR" sz="2800" dirty="0">
                <a:solidFill>
                  <a:srgbClr val="2A358C"/>
                </a:solidFill>
              </a:rPr>
              <a:t>. Cette revue documentaire nous aidera de deux </a:t>
            </a:r>
            <a:r>
              <a:rPr lang="fr-FR" sz="2800" dirty="0" smtClean="0">
                <a:solidFill>
                  <a:srgbClr val="2A358C"/>
                </a:solidFill>
              </a:rPr>
              <a:t>façons principales:</a:t>
            </a:r>
          </a:p>
          <a:p>
            <a:pPr marL="0" indent="0">
              <a:buFontTx/>
              <a:buNone/>
            </a:pPr>
            <a:endParaRPr lang="fr-FR" sz="2800" dirty="0">
              <a:solidFill>
                <a:srgbClr val="2A358C"/>
              </a:solidFill>
            </a:endParaRPr>
          </a:p>
          <a:p>
            <a:pPr marL="914400" lvl="1" indent="-457200">
              <a:buFontTx/>
              <a:buAutoNum type="arabicPeriod"/>
            </a:pPr>
            <a:r>
              <a:rPr lang="fr-FR" dirty="0">
                <a:solidFill>
                  <a:srgbClr val="2A358C"/>
                </a:solidFill>
              </a:rPr>
              <a:t>Pour réviser et adapter les outils dans le contexte local, et</a:t>
            </a:r>
          </a:p>
          <a:p>
            <a:pPr marL="914400" lvl="1" indent="-457200">
              <a:buFontTx/>
              <a:buAutoNum type="arabicPeriod"/>
            </a:pPr>
            <a:r>
              <a:rPr lang="fr-FR" dirty="0">
                <a:solidFill>
                  <a:srgbClr val="2A358C"/>
                </a:solidFill>
              </a:rPr>
              <a:t>Pour la triangulation et l'interprétation des données pendant et après l'analyse</a:t>
            </a:r>
            <a:r>
              <a:rPr lang="fr-FR" dirty="0" smtClean="0">
                <a:solidFill>
                  <a:srgbClr val="2A358C"/>
                </a:solidFill>
              </a:rPr>
              <a:t>.</a:t>
            </a:r>
            <a:endParaRPr lang="fr-FR" dirty="0">
              <a:solidFill>
                <a:srgbClr val="2A358C"/>
              </a:solidFill>
            </a:endParaRPr>
          </a:p>
        </p:txBody>
      </p:sp>
    </p:spTree>
    <p:extLst>
      <p:ext uri="{BB962C8B-B14F-4D97-AF65-F5344CB8AC3E}">
        <p14:creationId xmlns:p14="http://schemas.microsoft.com/office/powerpoint/2010/main" val="886640720"/>
      </p:ext>
    </p:extLst>
  </p:cSld>
  <p:clrMapOvr>
    <a:masterClrMapping/>
  </p:clrMapOvr>
  <p:transition>
    <p:pull dir="l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2590800" y="1066800"/>
            <a:ext cx="6553200" cy="1138"/>
          </a:xfrm>
          <a:prstGeom prst="line">
            <a:avLst/>
          </a:prstGeom>
          <a:ln w="63500" cap="flat">
            <a:solidFill>
              <a:srgbClr val="007DFF"/>
            </a:solidFill>
            <a:round/>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0" y="1066800"/>
            <a:ext cx="986134" cy="1142"/>
          </a:xfrm>
          <a:prstGeom prst="line">
            <a:avLst/>
          </a:prstGeom>
          <a:ln w="63500" cap="flat">
            <a:solidFill>
              <a:srgbClr val="007DFF"/>
            </a:solidFill>
            <a:round/>
          </a:ln>
        </p:spPr>
        <p:style>
          <a:lnRef idx="2">
            <a:schemeClr val="accent1"/>
          </a:lnRef>
          <a:fillRef idx="0">
            <a:schemeClr val="accent1"/>
          </a:fillRef>
          <a:effectRef idx="1">
            <a:schemeClr val="accent1"/>
          </a:effectRef>
          <a:fontRef idx="minor">
            <a:schemeClr val="tx1"/>
          </a:fontRef>
        </p:style>
      </p:cxnSp>
      <p:pic>
        <p:nvPicPr>
          <p:cNvPr id="10" name="Picture 9" descr="CPWG logo.bmp"/>
          <p:cNvPicPr>
            <a:picLocks noChangeAspect="1"/>
          </p:cNvPicPr>
          <p:nvPr/>
        </p:nvPicPr>
        <p:blipFill>
          <a:blip r:embed="rId3">
            <a:alphaModFix amt="67000"/>
          </a:blip>
          <a:stretch>
            <a:fillRect/>
          </a:stretch>
        </p:blipFill>
        <p:spPr>
          <a:xfrm>
            <a:off x="986134" y="0"/>
            <a:ext cx="1570724" cy="975230"/>
          </a:xfrm>
          <a:prstGeom prst="rect">
            <a:avLst/>
          </a:prstGeom>
          <a:solidFill>
            <a:srgbClr val="F3FFFF"/>
          </a:solidFill>
          <a:effectLst/>
        </p:spPr>
      </p:pic>
      <p:sp>
        <p:nvSpPr>
          <p:cNvPr id="17" name="Content Placeholder 2"/>
          <p:cNvSpPr>
            <a:spLocks noGrp="1"/>
          </p:cNvSpPr>
          <p:nvPr>
            <p:ph idx="1"/>
          </p:nvPr>
        </p:nvSpPr>
        <p:spPr>
          <a:xfrm>
            <a:off x="304800" y="1371600"/>
            <a:ext cx="8659167" cy="5105400"/>
          </a:xfrm>
        </p:spPr>
        <p:txBody>
          <a:bodyPr>
            <a:noAutofit/>
          </a:bodyPr>
          <a:lstStyle/>
          <a:p>
            <a:pPr>
              <a:buNone/>
            </a:pPr>
            <a:r>
              <a:rPr lang="en-US" sz="3600" b="1" dirty="0" smtClean="0">
                <a:solidFill>
                  <a:srgbClr val="2A358C"/>
                </a:solidFill>
              </a:rPr>
              <a:t>	</a:t>
            </a:r>
            <a:r>
              <a:rPr lang="fr-FR" sz="3600" b="1" dirty="0" smtClean="0">
                <a:solidFill>
                  <a:srgbClr val="2A358C"/>
                </a:solidFill>
              </a:rPr>
              <a:t>En </a:t>
            </a:r>
            <a:r>
              <a:rPr lang="fr-FR" sz="3600" b="1" dirty="0">
                <a:solidFill>
                  <a:srgbClr val="2A358C"/>
                </a:solidFill>
              </a:rPr>
              <a:t>groupes, identifier les sources potentielles d'informations pour les </a:t>
            </a:r>
            <a:r>
              <a:rPr lang="fr-FR" sz="3600" b="1" dirty="0" err="1">
                <a:solidFill>
                  <a:srgbClr val="2A358C"/>
                </a:solidFill>
              </a:rPr>
              <a:t>WWNKs</a:t>
            </a:r>
            <a:r>
              <a:rPr lang="fr-FR" sz="3600" b="1" dirty="0">
                <a:solidFill>
                  <a:srgbClr val="2A358C"/>
                </a:solidFill>
              </a:rPr>
              <a:t> figurant sur </a:t>
            </a:r>
            <a:r>
              <a:rPr lang="fr-FR" sz="3600" b="1" dirty="0" smtClean="0">
                <a:solidFill>
                  <a:srgbClr val="2A358C"/>
                </a:solidFill>
              </a:rPr>
              <a:t>le polycopié </a:t>
            </a:r>
            <a:r>
              <a:rPr lang="fr-FR" sz="3600" b="1" dirty="0">
                <a:solidFill>
                  <a:srgbClr val="2A358C"/>
                </a:solidFill>
              </a:rPr>
              <a:t># 4</a:t>
            </a:r>
            <a:br>
              <a:rPr lang="fr-FR" sz="3600" b="1" dirty="0">
                <a:solidFill>
                  <a:srgbClr val="2A358C"/>
                </a:solidFill>
              </a:rPr>
            </a:br>
            <a:r>
              <a:rPr lang="fr-FR" sz="3600" b="1" dirty="0">
                <a:solidFill>
                  <a:srgbClr val="2A358C"/>
                </a:solidFill>
              </a:rPr>
              <a:t/>
            </a:r>
            <a:br>
              <a:rPr lang="fr-FR" sz="3600" b="1" dirty="0">
                <a:solidFill>
                  <a:srgbClr val="2A358C"/>
                </a:solidFill>
              </a:rPr>
            </a:br>
            <a:r>
              <a:rPr lang="fr-FR" sz="3600" b="1" dirty="0">
                <a:solidFill>
                  <a:srgbClr val="2A358C"/>
                </a:solidFill>
              </a:rPr>
              <a:t>par exemple: pour le travail des enfants, on peut citer l'OIT, l'UNICEF, </a:t>
            </a:r>
            <a:r>
              <a:rPr lang="fr-FR" sz="3600" b="1" dirty="0" smtClean="0">
                <a:solidFill>
                  <a:srgbClr val="2A358C"/>
                </a:solidFill>
              </a:rPr>
              <a:t>le Ministère </a:t>
            </a:r>
            <a:r>
              <a:rPr lang="fr-FR" sz="3600" b="1" dirty="0">
                <a:solidFill>
                  <a:srgbClr val="2A358C"/>
                </a:solidFill>
              </a:rPr>
              <a:t>du Travail, </a:t>
            </a:r>
            <a:r>
              <a:rPr lang="fr-FR" sz="3600" b="1" dirty="0" smtClean="0">
                <a:solidFill>
                  <a:srgbClr val="2A358C"/>
                </a:solidFill>
              </a:rPr>
              <a:t>le Ministère </a:t>
            </a:r>
            <a:r>
              <a:rPr lang="fr-FR" sz="3600" b="1" dirty="0">
                <a:solidFill>
                  <a:srgbClr val="2A358C"/>
                </a:solidFill>
              </a:rPr>
              <a:t>de la protection sociale, </a:t>
            </a:r>
            <a:r>
              <a:rPr lang="fr-FR" sz="3600" b="1" dirty="0" smtClean="0">
                <a:solidFill>
                  <a:srgbClr val="2A358C"/>
                </a:solidFill>
              </a:rPr>
              <a:t>etc.</a:t>
            </a:r>
            <a:endParaRPr lang="en-GB" sz="3600" b="1" dirty="0">
              <a:solidFill>
                <a:srgbClr val="2A358C"/>
              </a:solidFill>
            </a:endParaRPr>
          </a:p>
        </p:txBody>
      </p:sp>
      <p:pic>
        <p:nvPicPr>
          <p:cNvPr id="7" name="Picture 3"/>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848600" y="38332"/>
            <a:ext cx="1295400" cy="983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Box 7"/>
          <p:cNvSpPr txBox="1"/>
          <p:nvPr/>
        </p:nvSpPr>
        <p:spPr>
          <a:xfrm>
            <a:off x="2590800" y="314980"/>
            <a:ext cx="5257800" cy="523220"/>
          </a:xfrm>
          <a:prstGeom prst="rect">
            <a:avLst/>
          </a:prstGeom>
          <a:noFill/>
        </p:spPr>
        <p:txBody>
          <a:bodyPr wrap="square" rtlCol="0" anchor="ctr">
            <a:spAutoFit/>
          </a:bodyPr>
          <a:lstStyle/>
          <a:p>
            <a:pPr algn="ctr"/>
            <a:r>
              <a:rPr lang="fr-FR" sz="2800" b="1" dirty="0">
                <a:solidFill>
                  <a:srgbClr val="2A358C"/>
                </a:solidFill>
              </a:rPr>
              <a:t>Revue Documentaire</a:t>
            </a:r>
            <a:endParaRPr lang="en-US" b="1" dirty="0">
              <a:solidFill>
                <a:srgbClr val="2A358C"/>
              </a:solidFill>
            </a:endParaRPr>
          </a:p>
        </p:txBody>
      </p:sp>
    </p:spTree>
    <p:extLst>
      <p:ext uri="{BB962C8B-B14F-4D97-AF65-F5344CB8AC3E}">
        <p14:creationId xmlns:p14="http://schemas.microsoft.com/office/powerpoint/2010/main" val="2445018199"/>
      </p:ext>
    </p:extLst>
  </p:cSld>
  <p:clrMapOvr>
    <a:masterClrMapping/>
  </p:clrMapOvr>
  <p:transition>
    <p:pull dir="l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2590800" y="1066800"/>
            <a:ext cx="6553200" cy="1138"/>
          </a:xfrm>
          <a:prstGeom prst="line">
            <a:avLst/>
          </a:prstGeom>
          <a:ln w="63500" cap="flat">
            <a:solidFill>
              <a:srgbClr val="007DFF"/>
            </a:solidFill>
            <a:round/>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0" y="1066800"/>
            <a:ext cx="986134" cy="1142"/>
          </a:xfrm>
          <a:prstGeom prst="line">
            <a:avLst/>
          </a:prstGeom>
          <a:ln w="63500" cap="flat">
            <a:solidFill>
              <a:srgbClr val="007DFF"/>
            </a:solidFill>
            <a:round/>
          </a:ln>
        </p:spPr>
        <p:style>
          <a:lnRef idx="2">
            <a:schemeClr val="accent1"/>
          </a:lnRef>
          <a:fillRef idx="0">
            <a:schemeClr val="accent1"/>
          </a:fillRef>
          <a:effectRef idx="1">
            <a:schemeClr val="accent1"/>
          </a:effectRef>
          <a:fontRef idx="minor">
            <a:schemeClr val="tx1"/>
          </a:fontRef>
        </p:style>
      </p:cxnSp>
      <p:pic>
        <p:nvPicPr>
          <p:cNvPr id="10" name="Picture 9" descr="CPWG logo.bmp"/>
          <p:cNvPicPr>
            <a:picLocks noChangeAspect="1"/>
          </p:cNvPicPr>
          <p:nvPr/>
        </p:nvPicPr>
        <p:blipFill>
          <a:blip r:embed="rId3">
            <a:alphaModFix amt="67000"/>
          </a:blip>
          <a:stretch>
            <a:fillRect/>
          </a:stretch>
        </p:blipFill>
        <p:spPr>
          <a:xfrm>
            <a:off x="986134" y="0"/>
            <a:ext cx="1570724" cy="975230"/>
          </a:xfrm>
          <a:prstGeom prst="rect">
            <a:avLst/>
          </a:prstGeom>
          <a:solidFill>
            <a:srgbClr val="F3FFFF"/>
          </a:solidFill>
          <a:effectLst/>
        </p:spPr>
      </p:pic>
      <p:sp>
        <p:nvSpPr>
          <p:cNvPr id="14" name="TextBox 13"/>
          <p:cNvSpPr txBox="1"/>
          <p:nvPr/>
        </p:nvSpPr>
        <p:spPr>
          <a:xfrm>
            <a:off x="2590800" y="238780"/>
            <a:ext cx="6553200" cy="523220"/>
          </a:xfrm>
          <a:prstGeom prst="rect">
            <a:avLst/>
          </a:prstGeom>
          <a:noFill/>
        </p:spPr>
        <p:txBody>
          <a:bodyPr wrap="square" rtlCol="0" anchor="ctr">
            <a:spAutoFit/>
          </a:bodyPr>
          <a:lstStyle/>
          <a:p>
            <a:pPr algn="ctr"/>
            <a:r>
              <a:rPr lang="en-US" sz="2800" b="1" dirty="0" smtClean="0">
                <a:solidFill>
                  <a:srgbClr val="2A358C"/>
                </a:solidFill>
              </a:rPr>
              <a:t>Observation </a:t>
            </a:r>
            <a:r>
              <a:rPr lang="en-US" sz="2800" b="1" dirty="0" err="1">
                <a:solidFill>
                  <a:srgbClr val="2A358C"/>
                </a:solidFill>
              </a:rPr>
              <a:t>D</a:t>
            </a:r>
            <a:r>
              <a:rPr lang="en-US" sz="2800" b="1" dirty="0" err="1" smtClean="0">
                <a:solidFill>
                  <a:srgbClr val="2A358C"/>
                </a:solidFill>
              </a:rPr>
              <a:t>irecte</a:t>
            </a:r>
            <a:endParaRPr lang="en-US" sz="1600" b="1" dirty="0">
              <a:solidFill>
                <a:srgbClr val="2A358C"/>
              </a:solidFill>
            </a:endParaRPr>
          </a:p>
        </p:txBody>
      </p:sp>
      <p:sp>
        <p:nvSpPr>
          <p:cNvPr id="17" name="Content Placeholder 2"/>
          <p:cNvSpPr>
            <a:spLocks noGrp="1"/>
          </p:cNvSpPr>
          <p:nvPr>
            <p:ph idx="1"/>
          </p:nvPr>
        </p:nvSpPr>
        <p:spPr>
          <a:xfrm>
            <a:off x="228600" y="1447800"/>
            <a:ext cx="8610600" cy="5135564"/>
          </a:xfrm>
        </p:spPr>
        <p:txBody>
          <a:bodyPr>
            <a:noAutofit/>
          </a:bodyPr>
          <a:lstStyle/>
          <a:p>
            <a:pPr marL="0" indent="0">
              <a:buNone/>
            </a:pPr>
            <a:r>
              <a:rPr lang="fr-FR" sz="2800" dirty="0" smtClean="0">
                <a:solidFill>
                  <a:srgbClr val="2A358C"/>
                </a:solidFill>
              </a:rPr>
              <a:t>Une grande quantités d'informations précieuses est </a:t>
            </a:r>
            <a:r>
              <a:rPr lang="fr-FR" sz="2800" dirty="0">
                <a:solidFill>
                  <a:srgbClr val="2A358C"/>
                </a:solidFill>
              </a:rPr>
              <a:t>à notre disposition par l'observation simple. Grâce à «l'écoute» et </a:t>
            </a:r>
            <a:r>
              <a:rPr lang="fr-FR" sz="2800" dirty="0" smtClean="0">
                <a:solidFill>
                  <a:srgbClr val="2A358C"/>
                </a:solidFill>
              </a:rPr>
              <a:t>«l’observation», sans s’appuyer </a:t>
            </a:r>
            <a:r>
              <a:rPr lang="fr-FR" sz="2800" dirty="0">
                <a:solidFill>
                  <a:srgbClr val="2A358C"/>
                </a:solidFill>
              </a:rPr>
              <a:t>sur des jugements </a:t>
            </a:r>
            <a:r>
              <a:rPr lang="fr-FR" sz="2800" dirty="0" smtClean="0">
                <a:solidFill>
                  <a:srgbClr val="2A358C"/>
                </a:solidFill>
              </a:rPr>
              <a:t>d’autres personnes, </a:t>
            </a:r>
            <a:r>
              <a:rPr lang="fr-FR" sz="2800" dirty="0">
                <a:solidFill>
                  <a:srgbClr val="2A358C"/>
                </a:solidFill>
              </a:rPr>
              <a:t>nous pouvons avoir </a:t>
            </a:r>
            <a:r>
              <a:rPr lang="fr-FR" sz="2800" dirty="0" smtClean="0">
                <a:solidFill>
                  <a:srgbClr val="2A358C"/>
                </a:solidFill>
              </a:rPr>
              <a:t>une idée significative des </a:t>
            </a:r>
            <a:r>
              <a:rPr lang="fr-FR" sz="2800" dirty="0">
                <a:solidFill>
                  <a:srgbClr val="2A358C"/>
                </a:solidFill>
              </a:rPr>
              <a:t>réalités de la vie dans une </a:t>
            </a:r>
            <a:r>
              <a:rPr lang="fr-FR" sz="2800" dirty="0" smtClean="0">
                <a:solidFill>
                  <a:srgbClr val="2A358C"/>
                </a:solidFill>
              </a:rPr>
              <a:t>communauté.</a:t>
            </a:r>
            <a:r>
              <a:rPr lang="fr-FR" sz="2800" dirty="0">
                <a:solidFill>
                  <a:srgbClr val="2A358C"/>
                </a:solidFill>
              </a:rPr>
              <a:t/>
            </a:r>
            <a:br>
              <a:rPr lang="fr-FR" sz="2800" dirty="0">
                <a:solidFill>
                  <a:srgbClr val="2A358C"/>
                </a:solidFill>
              </a:rPr>
            </a:br>
            <a:r>
              <a:rPr lang="fr-FR" sz="1200" dirty="0" smtClean="0">
                <a:solidFill>
                  <a:srgbClr val="2A358C"/>
                </a:solidFill>
              </a:rPr>
              <a:t> </a:t>
            </a:r>
            <a:r>
              <a:rPr lang="fr-FR" sz="2800" dirty="0">
                <a:solidFill>
                  <a:srgbClr val="2A358C"/>
                </a:solidFill>
              </a:rPr>
              <a:t/>
            </a:r>
            <a:br>
              <a:rPr lang="fr-FR" sz="2800" dirty="0">
                <a:solidFill>
                  <a:srgbClr val="2A358C"/>
                </a:solidFill>
              </a:rPr>
            </a:br>
            <a:r>
              <a:rPr lang="fr-FR" sz="2800" dirty="0">
                <a:solidFill>
                  <a:srgbClr val="2A358C"/>
                </a:solidFill>
              </a:rPr>
              <a:t>Il </a:t>
            </a:r>
            <a:r>
              <a:rPr lang="fr-FR" sz="2800" dirty="0" smtClean="0">
                <a:solidFill>
                  <a:srgbClr val="2A358C"/>
                </a:solidFill>
              </a:rPr>
              <a:t>y a </a:t>
            </a:r>
            <a:r>
              <a:rPr lang="fr-FR" sz="2800" dirty="0">
                <a:solidFill>
                  <a:srgbClr val="2A358C"/>
                </a:solidFill>
              </a:rPr>
              <a:t>deux méthodes pour l'observation directe </a:t>
            </a:r>
            <a:r>
              <a:rPr lang="fr-FR" sz="2800" dirty="0" smtClean="0">
                <a:solidFill>
                  <a:srgbClr val="2A358C"/>
                </a:solidFill>
              </a:rPr>
              <a:t>(OD):</a:t>
            </a:r>
            <a:r>
              <a:rPr lang="fr-FR" sz="2800" dirty="0">
                <a:solidFill>
                  <a:srgbClr val="2A358C"/>
                </a:solidFill>
              </a:rPr>
              <a:t/>
            </a:r>
            <a:br>
              <a:rPr lang="fr-FR" sz="2800" dirty="0">
                <a:solidFill>
                  <a:srgbClr val="2A358C"/>
                </a:solidFill>
              </a:rPr>
            </a:br>
            <a:r>
              <a:rPr lang="fr-FR" sz="1400" dirty="0" smtClean="0">
                <a:solidFill>
                  <a:srgbClr val="2A358C"/>
                </a:solidFill>
              </a:rPr>
              <a:t> </a:t>
            </a:r>
            <a:endParaRPr lang="fr-FR" sz="2800" dirty="0" smtClean="0">
              <a:solidFill>
                <a:srgbClr val="2A358C"/>
              </a:solidFill>
            </a:endParaRPr>
          </a:p>
          <a:p>
            <a:r>
              <a:rPr lang="fr-FR" sz="2800" dirty="0" smtClean="0">
                <a:solidFill>
                  <a:srgbClr val="2A358C"/>
                </a:solidFill>
              </a:rPr>
              <a:t>Observation structurée; et</a:t>
            </a:r>
          </a:p>
          <a:p>
            <a:r>
              <a:rPr lang="fr-FR" sz="2800" dirty="0" smtClean="0">
                <a:solidFill>
                  <a:srgbClr val="2A358C"/>
                </a:solidFill>
              </a:rPr>
              <a:t>Observation </a:t>
            </a:r>
            <a:r>
              <a:rPr lang="fr-FR" sz="2800" dirty="0">
                <a:solidFill>
                  <a:srgbClr val="2A358C"/>
                </a:solidFill>
              </a:rPr>
              <a:t>non </a:t>
            </a:r>
            <a:r>
              <a:rPr lang="fr-FR" sz="2800" dirty="0" smtClean="0">
                <a:solidFill>
                  <a:srgbClr val="2A358C"/>
                </a:solidFill>
              </a:rPr>
              <a:t>structurée.</a:t>
            </a:r>
          </a:p>
          <a:p>
            <a:pPr marL="0" indent="0">
              <a:buNone/>
            </a:pPr>
            <a:r>
              <a:rPr lang="fr-FR" sz="2800" dirty="0" smtClean="0">
                <a:solidFill>
                  <a:srgbClr val="2A358C"/>
                </a:solidFill>
              </a:rPr>
              <a:t>Au </a:t>
            </a:r>
            <a:r>
              <a:rPr lang="fr-FR" sz="2800" dirty="0">
                <a:solidFill>
                  <a:srgbClr val="2A358C"/>
                </a:solidFill>
              </a:rPr>
              <a:t>cours de </a:t>
            </a:r>
            <a:r>
              <a:rPr lang="fr-FR" sz="2800" dirty="0" smtClean="0">
                <a:solidFill>
                  <a:srgbClr val="2A358C"/>
                </a:solidFill>
              </a:rPr>
              <a:t>l‘AR-PE, </a:t>
            </a:r>
            <a:r>
              <a:rPr lang="fr-FR" sz="2800" dirty="0">
                <a:solidFill>
                  <a:srgbClr val="2A358C"/>
                </a:solidFill>
              </a:rPr>
              <a:t>nous combinons ces deux méthodes.</a:t>
            </a:r>
          </a:p>
          <a:p>
            <a:pPr marL="0" indent="0">
              <a:buNone/>
            </a:pPr>
            <a:endParaRPr lang="en-US" sz="2800" dirty="0" smtClean="0">
              <a:solidFill>
                <a:srgbClr val="2A358C"/>
              </a:solidFill>
            </a:endParaRPr>
          </a:p>
        </p:txBody>
      </p:sp>
    </p:spTree>
    <p:extLst>
      <p:ext uri="{BB962C8B-B14F-4D97-AF65-F5344CB8AC3E}">
        <p14:creationId xmlns:p14="http://schemas.microsoft.com/office/powerpoint/2010/main" val="2901191221"/>
      </p:ext>
    </p:extLst>
  </p:cSld>
  <p:clrMapOvr>
    <a:masterClrMapping/>
  </p:clrMapOvr>
  <p:transition>
    <p:pull dir="l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2590800" y="1066800"/>
            <a:ext cx="6553200" cy="1138"/>
          </a:xfrm>
          <a:prstGeom prst="line">
            <a:avLst/>
          </a:prstGeom>
          <a:ln w="63500" cap="flat">
            <a:solidFill>
              <a:srgbClr val="007DFF"/>
            </a:solidFill>
            <a:round/>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0" y="1066800"/>
            <a:ext cx="986134" cy="1142"/>
          </a:xfrm>
          <a:prstGeom prst="line">
            <a:avLst/>
          </a:prstGeom>
          <a:ln w="63500" cap="flat">
            <a:solidFill>
              <a:srgbClr val="007DFF"/>
            </a:solidFill>
            <a:round/>
          </a:ln>
        </p:spPr>
        <p:style>
          <a:lnRef idx="2">
            <a:schemeClr val="accent1"/>
          </a:lnRef>
          <a:fillRef idx="0">
            <a:schemeClr val="accent1"/>
          </a:fillRef>
          <a:effectRef idx="1">
            <a:schemeClr val="accent1"/>
          </a:effectRef>
          <a:fontRef idx="minor">
            <a:schemeClr val="tx1"/>
          </a:fontRef>
        </p:style>
      </p:cxnSp>
      <p:pic>
        <p:nvPicPr>
          <p:cNvPr id="10" name="Picture 9" descr="CPWG logo.bmp"/>
          <p:cNvPicPr>
            <a:picLocks noChangeAspect="1"/>
          </p:cNvPicPr>
          <p:nvPr/>
        </p:nvPicPr>
        <p:blipFill>
          <a:blip r:embed="rId3">
            <a:alphaModFix amt="67000"/>
          </a:blip>
          <a:stretch>
            <a:fillRect/>
          </a:stretch>
        </p:blipFill>
        <p:spPr>
          <a:xfrm>
            <a:off x="986134" y="0"/>
            <a:ext cx="1570724" cy="975230"/>
          </a:xfrm>
          <a:prstGeom prst="rect">
            <a:avLst/>
          </a:prstGeom>
          <a:solidFill>
            <a:srgbClr val="F3FFFF"/>
          </a:solidFill>
          <a:effectLst/>
        </p:spPr>
      </p:pic>
      <p:sp>
        <p:nvSpPr>
          <p:cNvPr id="14" name="TextBox 13"/>
          <p:cNvSpPr txBox="1"/>
          <p:nvPr/>
        </p:nvSpPr>
        <p:spPr>
          <a:xfrm>
            <a:off x="2590800" y="238780"/>
            <a:ext cx="5257800" cy="523220"/>
          </a:xfrm>
          <a:prstGeom prst="rect">
            <a:avLst/>
          </a:prstGeom>
          <a:noFill/>
        </p:spPr>
        <p:txBody>
          <a:bodyPr wrap="square" rtlCol="0" anchor="ctr">
            <a:spAutoFit/>
          </a:bodyPr>
          <a:lstStyle/>
          <a:p>
            <a:pPr algn="ctr"/>
            <a:r>
              <a:rPr lang="en-US" sz="2800" b="1" dirty="0">
                <a:solidFill>
                  <a:srgbClr val="2A358C"/>
                </a:solidFill>
              </a:rPr>
              <a:t>Observation </a:t>
            </a:r>
            <a:r>
              <a:rPr lang="en-US" sz="2800" b="1" dirty="0" err="1">
                <a:solidFill>
                  <a:srgbClr val="2A358C"/>
                </a:solidFill>
              </a:rPr>
              <a:t>d</a:t>
            </a:r>
            <a:r>
              <a:rPr lang="en-US" sz="2800" b="1" dirty="0" err="1" smtClean="0">
                <a:solidFill>
                  <a:srgbClr val="2A358C"/>
                </a:solidFill>
              </a:rPr>
              <a:t>irecte</a:t>
            </a:r>
            <a:endParaRPr lang="en-US" sz="1600" b="1" dirty="0">
              <a:solidFill>
                <a:srgbClr val="2A358C"/>
              </a:solidFill>
            </a:endParaRPr>
          </a:p>
        </p:txBody>
      </p:sp>
      <p:pic>
        <p:nvPicPr>
          <p:cNvPr id="7" name="Picture 3"/>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848600" y="38332"/>
            <a:ext cx="1295400" cy="983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6" name="Picture 2" descr="C:\Users\hmansourian\RRT\IM training\Generic CPRA training modules\Phtos for exercise\unprotected water well.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1206500"/>
            <a:ext cx="3657600" cy="5470311"/>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Users\hmansourian\RRT\IM training\Generic CPRA training modules\Phtos for exercise\girls far from home.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57600" y="3002911"/>
            <a:ext cx="5486400" cy="3661200"/>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3810000" y="1785610"/>
            <a:ext cx="5334000" cy="954107"/>
          </a:xfrm>
          <a:prstGeom prst="rect">
            <a:avLst/>
          </a:prstGeom>
          <a:noFill/>
        </p:spPr>
        <p:txBody>
          <a:bodyPr wrap="square" rtlCol="0">
            <a:spAutoFit/>
          </a:bodyPr>
          <a:lstStyle/>
          <a:p>
            <a:r>
              <a:rPr lang="fr-FR" sz="2800" b="1" dirty="0">
                <a:solidFill>
                  <a:srgbClr val="2A358C"/>
                </a:solidFill>
              </a:rPr>
              <a:t>Qu'est-ce que vous voyez sur ces photos?</a:t>
            </a:r>
            <a:endParaRPr lang="en-US" sz="2800" b="1" dirty="0">
              <a:solidFill>
                <a:srgbClr val="2A358C"/>
              </a:solidFill>
            </a:endParaRPr>
          </a:p>
        </p:txBody>
      </p:sp>
    </p:spTree>
    <p:extLst>
      <p:ext uri="{BB962C8B-B14F-4D97-AF65-F5344CB8AC3E}">
        <p14:creationId xmlns:p14="http://schemas.microsoft.com/office/powerpoint/2010/main" val="971454802"/>
      </p:ext>
    </p:extLst>
  </p:cSld>
  <p:clrMapOvr>
    <a:masterClrMapping/>
  </p:clrMapOvr>
  <p:transition>
    <p:pull dir="l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2590800" y="1066800"/>
            <a:ext cx="6553200" cy="1138"/>
          </a:xfrm>
          <a:prstGeom prst="line">
            <a:avLst/>
          </a:prstGeom>
          <a:ln w="63500" cap="flat">
            <a:solidFill>
              <a:srgbClr val="007DFF"/>
            </a:solidFill>
            <a:round/>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0" y="1066800"/>
            <a:ext cx="986134" cy="1142"/>
          </a:xfrm>
          <a:prstGeom prst="line">
            <a:avLst/>
          </a:prstGeom>
          <a:ln w="63500" cap="flat">
            <a:solidFill>
              <a:srgbClr val="007DFF"/>
            </a:solidFill>
            <a:round/>
          </a:ln>
        </p:spPr>
        <p:style>
          <a:lnRef idx="2">
            <a:schemeClr val="accent1"/>
          </a:lnRef>
          <a:fillRef idx="0">
            <a:schemeClr val="accent1"/>
          </a:fillRef>
          <a:effectRef idx="1">
            <a:schemeClr val="accent1"/>
          </a:effectRef>
          <a:fontRef idx="minor">
            <a:schemeClr val="tx1"/>
          </a:fontRef>
        </p:style>
      </p:cxnSp>
      <p:pic>
        <p:nvPicPr>
          <p:cNvPr id="10" name="Picture 9" descr="CPWG logo.bmp"/>
          <p:cNvPicPr>
            <a:picLocks noChangeAspect="1"/>
          </p:cNvPicPr>
          <p:nvPr/>
        </p:nvPicPr>
        <p:blipFill>
          <a:blip r:embed="rId3">
            <a:alphaModFix amt="67000"/>
          </a:blip>
          <a:stretch>
            <a:fillRect/>
          </a:stretch>
        </p:blipFill>
        <p:spPr>
          <a:xfrm>
            <a:off x="986134" y="0"/>
            <a:ext cx="1570724" cy="975230"/>
          </a:xfrm>
          <a:prstGeom prst="rect">
            <a:avLst/>
          </a:prstGeom>
          <a:solidFill>
            <a:srgbClr val="F3FFFF"/>
          </a:solidFill>
          <a:effectLst/>
        </p:spPr>
      </p:pic>
      <p:sp>
        <p:nvSpPr>
          <p:cNvPr id="14" name="TextBox 13"/>
          <p:cNvSpPr txBox="1"/>
          <p:nvPr/>
        </p:nvSpPr>
        <p:spPr>
          <a:xfrm>
            <a:off x="2590800" y="238780"/>
            <a:ext cx="5257800" cy="523220"/>
          </a:xfrm>
          <a:prstGeom prst="rect">
            <a:avLst/>
          </a:prstGeom>
          <a:noFill/>
        </p:spPr>
        <p:txBody>
          <a:bodyPr wrap="square" rtlCol="0" anchor="ctr">
            <a:spAutoFit/>
          </a:bodyPr>
          <a:lstStyle/>
          <a:p>
            <a:pPr algn="ctr"/>
            <a:r>
              <a:rPr lang="en-US" sz="2800" b="1" dirty="0" smtClean="0">
                <a:solidFill>
                  <a:srgbClr val="2A358C"/>
                </a:solidFill>
              </a:rPr>
              <a:t>Observation </a:t>
            </a:r>
            <a:r>
              <a:rPr lang="en-US" sz="2800" b="1" dirty="0" err="1" smtClean="0">
                <a:solidFill>
                  <a:srgbClr val="2A358C"/>
                </a:solidFill>
              </a:rPr>
              <a:t>directe</a:t>
            </a:r>
            <a:endParaRPr lang="en-US" b="1" dirty="0">
              <a:solidFill>
                <a:srgbClr val="2A358C"/>
              </a:solidFill>
            </a:endParaRPr>
          </a:p>
        </p:txBody>
      </p:sp>
      <p:pic>
        <p:nvPicPr>
          <p:cNvPr id="7" name="Picture 3"/>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848600" y="38332"/>
            <a:ext cx="1295400" cy="983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p:cNvSpPr txBox="1"/>
          <p:nvPr/>
        </p:nvSpPr>
        <p:spPr>
          <a:xfrm>
            <a:off x="1981200" y="1295400"/>
            <a:ext cx="5334000" cy="523220"/>
          </a:xfrm>
          <a:prstGeom prst="rect">
            <a:avLst/>
          </a:prstGeom>
          <a:noFill/>
        </p:spPr>
        <p:txBody>
          <a:bodyPr wrap="square" rtlCol="0">
            <a:spAutoFit/>
          </a:bodyPr>
          <a:lstStyle/>
          <a:p>
            <a:pPr algn="ctr"/>
            <a:r>
              <a:rPr lang="en-GB" sz="2800" b="1" dirty="0" smtClean="0">
                <a:solidFill>
                  <a:srgbClr val="2A358C"/>
                </a:solidFill>
              </a:rPr>
              <a:t>Et </a:t>
            </a:r>
            <a:r>
              <a:rPr lang="fr-FR" sz="2800" b="1" dirty="0" smtClean="0">
                <a:solidFill>
                  <a:srgbClr val="2A358C"/>
                </a:solidFill>
              </a:rPr>
              <a:t>sur</a:t>
            </a:r>
            <a:r>
              <a:rPr lang="en-GB" sz="2800" b="1" dirty="0" smtClean="0">
                <a:solidFill>
                  <a:srgbClr val="2A358C"/>
                </a:solidFill>
              </a:rPr>
              <a:t> </a:t>
            </a:r>
            <a:r>
              <a:rPr lang="fr-FR" sz="2800" b="1" dirty="0" smtClean="0">
                <a:solidFill>
                  <a:srgbClr val="2A358C"/>
                </a:solidFill>
              </a:rPr>
              <a:t>celle-ci?</a:t>
            </a:r>
            <a:endParaRPr lang="fr-FR" sz="2800" b="1" dirty="0">
              <a:solidFill>
                <a:srgbClr val="2A358C"/>
              </a:solidFill>
            </a:endParaRPr>
          </a:p>
        </p:txBody>
      </p:sp>
      <p:pic>
        <p:nvPicPr>
          <p:cNvPr id="2050" name="Picture 2" descr="C:\Users\hmansourian\RRT\IM training\Generic CPRA training modules\Phtos for exercise\open fire.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66801" y="2021820"/>
            <a:ext cx="6934200" cy="46137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2833790"/>
      </p:ext>
    </p:extLst>
  </p:cSld>
  <p:clrMapOvr>
    <a:masterClrMapping/>
  </p:clrMapOvr>
  <p:transition>
    <p:pull dir="l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2590800" y="1066800"/>
            <a:ext cx="6553200" cy="1138"/>
          </a:xfrm>
          <a:prstGeom prst="line">
            <a:avLst/>
          </a:prstGeom>
          <a:ln w="63500" cap="flat">
            <a:solidFill>
              <a:srgbClr val="007DFF"/>
            </a:solidFill>
            <a:round/>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0" y="1066800"/>
            <a:ext cx="986134" cy="1142"/>
          </a:xfrm>
          <a:prstGeom prst="line">
            <a:avLst/>
          </a:prstGeom>
          <a:ln w="63500" cap="flat">
            <a:solidFill>
              <a:srgbClr val="007DFF"/>
            </a:solidFill>
            <a:round/>
          </a:ln>
        </p:spPr>
        <p:style>
          <a:lnRef idx="2">
            <a:schemeClr val="accent1"/>
          </a:lnRef>
          <a:fillRef idx="0">
            <a:schemeClr val="accent1"/>
          </a:fillRef>
          <a:effectRef idx="1">
            <a:schemeClr val="accent1"/>
          </a:effectRef>
          <a:fontRef idx="minor">
            <a:schemeClr val="tx1"/>
          </a:fontRef>
        </p:style>
      </p:cxnSp>
      <p:pic>
        <p:nvPicPr>
          <p:cNvPr id="10" name="Picture 9" descr="CPWG logo.bmp"/>
          <p:cNvPicPr>
            <a:picLocks noChangeAspect="1"/>
          </p:cNvPicPr>
          <p:nvPr/>
        </p:nvPicPr>
        <p:blipFill>
          <a:blip r:embed="rId3">
            <a:alphaModFix amt="67000"/>
          </a:blip>
          <a:stretch>
            <a:fillRect/>
          </a:stretch>
        </p:blipFill>
        <p:spPr>
          <a:xfrm>
            <a:off x="986134" y="0"/>
            <a:ext cx="1570724" cy="975230"/>
          </a:xfrm>
          <a:prstGeom prst="rect">
            <a:avLst/>
          </a:prstGeom>
          <a:solidFill>
            <a:srgbClr val="F3FFFF"/>
          </a:solidFill>
          <a:effectLst/>
        </p:spPr>
      </p:pic>
      <p:sp>
        <p:nvSpPr>
          <p:cNvPr id="14" name="TextBox 13"/>
          <p:cNvSpPr txBox="1"/>
          <p:nvPr/>
        </p:nvSpPr>
        <p:spPr>
          <a:xfrm>
            <a:off x="2590800" y="238780"/>
            <a:ext cx="6553200" cy="523220"/>
          </a:xfrm>
          <a:prstGeom prst="rect">
            <a:avLst/>
          </a:prstGeom>
          <a:noFill/>
        </p:spPr>
        <p:txBody>
          <a:bodyPr wrap="square" rtlCol="0" anchor="ctr">
            <a:spAutoFit/>
          </a:bodyPr>
          <a:lstStyle/>
          <a:p>
            <a:pPr algn="ctr"/>
            <a:r>
              <a:rPr lang="en-GB" sz="2800" b="1" dirty="0" err="1">
                <a:solidFill>
                  <a:srgbClr val="2A358C"/>
                </a:solidFill>
              </a:rPr>
              <a:t>Entretien</a:t>
            </a:r>
            <a:r>
              <a:rPr lang="en-GB" sz="2800" b="1" dirty="0">
                <a:solidFill>
                  <a:srgbClr val="2A358C"/>
                </a:solidFill>
              </a:rPr>
              <a:t> </a:t>
            </a:r>
            <a:r>
              <a:rPr lang="en-GB" sz="2800" b="1" dirty="0" smtClean="0">
                <a:solidFill>
                  <a:srgbClr val="2A358C"/>
                </a:solidFill>
              </a:rPr>
              <a:t>avec les </a:t>
            </a:r>
            <a:r>
              <a:rPr lang="en-GB" sz="2800" b="1" dirty="0" err="1" smtClean="0">
                <a:solidFill>
                  <a:srgbClr val="2A358C"/>
                </a:solidFill>
              </a:rPr>
              <a:t>informateurs</a:t>
            </a:r>
            <a:r>
              <a:rPr lang="en-GB" sz="2800" b="1" dirty="0" smtClean="0">
                <a:solidFill>
                  <a:srgbClr val="2A358C"/>
                </a:solidFill>
              </a:rPr>
              <a:t> </a:t>
            </a:r>
            <a:r>
              <a:rPr lang="en-GB" sz="2800" b="1" dirty="0" err="1" smtClean="0">
                <a:solidFill>
                  <a:srgbClr val="2A358C"/>
                </a:solidFill>
              </a:rPr>
              <a:t>clés</a:t>
            </a:r>
            <a:r>
              <a:rPr lang="en-GB" sz="2800" b="1" dirty="0" smtClean="0">
                <a:solidFill>
                  <a:srgbClr val="2A358C"/>
                </a:solidFill>
              </a:rPr>
              <a:t> </a:t>
            </a:r>
            <a:endParaRPr lang="en-US" sz="2800" b="1" dirty="0">
              <a:solidFill>
                <a:srgbClr val="2A358C"/>
              </a:solidFill>
            </a:endParaRPr>
          </a:p>
        </p:txBody>
      </p:sp>
      <p:sp>
        <p:nvSpPr>
          <p:cNvPr id="17" name="Content Placeholder 2"/>
          <p:cNvSpPr>
            <a:spLocks noGrp="1"/>
          </p:cNvSpPr>
          <p:nvPr>
            <p:ph idx="1"/>
          </p:nvPr>
        </p:nvSpPr>
        <p:spPr>
          <a:xfrm>
            <a:off x="505767" y="1600200"/>
            <a:ext cx="8458200" cy="4628932"/>
          </a:xfrm>
        </p:spPr>
        <p:txBody>
          <a:bodyPr>
            <a:noAutofit/>
          </a:bodyPr>
          <a:lstStyle/>
          <a:p>
            <a:pPr marL="0" indent="0">
              <a:buFontTx/>
              <a:buNone/>
            </a:pPr>
            <a:r>
              <a:rPr lang="en-US" sz="2600" dirty="0" smtClean="0">
                <a:solidFill>
                  <a:srgbClr val="2A358C"/>
                </a:solidFill>
              </a:rPr>
              <a:t>Un </a:t>
            </a:r>
            <a:r>
              <a:rPr lang="fr-FR" sz="2600" dirty="0" smtClean="0">
                <a:solidFill>
                  <a:srgbClr val="2A358C"/>
                </a:solidFill>
              </a:rPr>
              <a:t>informateur clé </a:t>
            </a:r>
            <a:r>
              <a:rPr lang="fr-FR" sz="2600" dirty="0">
                <a:solidFill>
                  <a:srgbClr val="2A358C"/>
                </a:solidFill>
              </a:rPr>
              <a:t>est une personne qui peut nous fournir des informations sur la population de la </a:t>
            </a:r>
            <a:r>
              <a:rPr lang="fr-FR" sz="2600" dirty="0" smtClean="0">
                <a:solidFill>
                  <a:srgbClr val="2A358C"/>
                </a:solidFill>
              </a:rPr>
              <a:t>communauté. </a:t>
            </a:r>
            <a:r>
              <a:rPr lang="fr-FR" sz="2600" dirty="0">
                <a:solidFill>
                  <a:srgbClr val="2A358C"/>
                </a:solidFill>
              </a:rPr>
              <a:t>En choisissant les informateurs clés, </a:t>
            </a:r>
            <a:r>
              <a:rPr lang="fr-FR" sz="2600" dirty="0" smtClean="0">
                <a:solidFill>
                  <a:srgbClr val="2A358C"/>
                </a:solidFill>
              </a:rPr>
              <a:t>il vous faut examiner si:</a:t>
            </a:r>
            <a:endParaRPr lang="fr-FR" sz="2600" dirty="0">
              <a:solidFill>
                <a:srgbClr val="2A358C"/>
              </a:solidFill>
            </a:endParaRPr>
          </a:p>
          <a:p>
            <a:r>
              <a:rPr lang="fr-FR" sz="2600" dirty="0" smtClean="0">
                <a:solidFill>
                  <a:srgbClr val="2A358C"/>
                </a:solidFill>
              </a:rPr>
              <a:t>Ils </a:t>
            </a:r>
            <a:r>
              <a:rPr lang="fr-FR" sz="2600" dirty="0">
                <a:solidFill>
                  <a:srgbClr val="2A358C"/>
                </a:solidFill>
              </a:rPr>
              <a:t>ont une connaissance approfondie de la situation de la population d'intérêt</a:t>
            </a:r>
            <a:r>
              <a:rPr lang="fr-FR" sz="2600" dirty="0" smtClean="0">
                <a:solidFill>
                  <a:srgbClr val="2A358C"/>
                </a:solidFill>
              </a:rPr>
              <a:t>;</a:t>
            </a:r>
          </a:p>
          <a:p>
            <a:r>
              <a:rPr lang="fr-FR" sz="2600" dirty="0" smtClean="0">
                <a:solidFill>
                  <a:srgbClr val="2A358C"/>
                </a:solidFill>
              </a:rPr>
              <a:t>Ils peuvent comprendre </a:t>
            </a:r>
            <a:r>
              <a:rPr lang="fr-FR" sz="2600" dirty="0">
                <a:solidFill>
                  <a:srgbClr val="2A358C"/>
                </a:solidFill>
              </a:rPr>
              <a:t>les </a:t>
            </a:r>
            <a:r>
              <a:rPr lang="fr-FR" sz="2600" dirty="0" smtClean="0">
                <a:solidFill>
                  <a:srgbClr val="2A358C"/>
                </a:solidFill>
              </a:rPr>
              <a:t>questions;</a:t>
            </a:r>
          </a:p>
          <a:p>
            <a:r>
              <a:rPr lang="fr-FR" sz="2600" dirty="0" smtClean="0">
                <a:solidFill>
                  <a:srgbClr val="2A358C"/>
                </a:solidFill>
              </a:rPr>
              <a:t>Leur </a:t>
            </a:r>
            <a:r>
              <a:rPr lang="fr-FR" sz="2600" dirty="0">
                <a:solidFill>
                  <a:srgbClr val="2A358C"/>
                </a:solidFill>
              </a:rPr>
              <a:t>expérience personnelle est </a:t>
            </a:r>
            <a:r>
              <a:rPr lang="fr-FR" sz="2600" dirty="0" smtClean="0">
                <a:solidFill>
                  <a:srgbClr val="2A358C"/>
                </a:solidFill>
              </a:rPr>
              <a:t>représentative de </a:t>
            </a:r>
            <a:r>
              <a:rPr lang="fr-FR" sz="2600" dirty="0">
                <a:solidFill>
                  <a:srgbClr val="2A358C"/>
                </a:solidFill>
              </a:rPr>
              <a:t>la </a:t>
            </a:r>
            <a:r>
              <a:rPr lang="fr-FR" sz="2600" dirty="0" smtClean="0">
                <a:solidFill>
                  <a:srgbClr val="2A358C"/>
                </a:solidFill>
              </a:rPr>
              <a:t>communauté;</a:t>
            </a:r>
            <a:endParaRPr lang="fr-FR" sz="2600" dirty="0">
              <a:solidFill>
                <a:srgbClr val="2A358C"/>
              </a:solidFill>
            </a:endParaRPr>
          </a:p>
          <a:p>
            <a:r>
              <a:rPr lang="fr-FR" sz="2600" dirty="0" smtClean="0">
                <a:solidFill>
                  <a:srgbClr val="2A358C"/>
                </a:solidFill>
              </a:rPr>
              <a:t>Ils </a:t>
            </a:r>
            <a:r>
              <a:rPr lang="fr-FR" sz="2600" dirty="0">
                <a:solidFill>
                  <a:srgbClr val="2A358C"/>
                </a:solidFill>
              </a:rPr>
              <a:t>pourraient avoir </a:t>
            </a:r>
            <a:r>
              <a:rPr lang="fr-FR" sz="2600" dirty="0" smtClean="0">
                <a:solidFill>
                  <a:srgbClr val="2A358C"/>
                </a:solidFill>
              </a:rPr>
              <a:t>un préjugé</a:t>
            </a:r>
            <a:r>
              <a:rPr lang="en-US" sz="2600" dirty="0" smtClean="0">
                <a:solidFill>
                  <a:srgbClr val="2A358C"/>
                </a:solidFill>
              </a:rPr>
              <a:t> </a:t>
            </a:r>
            <a:r>
              <a:rPr lang="fr-FR" sz="2600" dirty="0" smtClean="0">
                <a:solidFill>
                  <a:srgbClr val="2A358C"/>
                </a:solidFill>
              </a:rPr>
              <a:t>dominant. </a:t>
            </a:r>
            <a:endParaRPr lang="en-US" sz="2600" dirty="0">
              <a:solidFill>
                <a:srgbClr val="2A358C"/>
              </a:solidFill>
            </a:endParaRPr>
          </a:p>
        </p:txBody>
      </p:sp>
    </p:spTree>
    <p:extLst>
      <p:ext uri="{BB962C8B-B14F-4D97-AF65-F5344CB8AC3E}">
        <p14:creationId xmlns:p14="http://schemas.microsoft.com/office/powerpoint/2010/main" val="1123018279"/>
      </p:ext>
    </p:extLst>
  </p:cSld>
  <p:clrMapOvr>
    <a:masterClrMapping/>
  </p:clrMapOvr>
  <p:transition>
    <p:pull dir="ld"/>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3153</TotalTime>
  <Words>1422</Words>
  <Application>Microsoft Office PowerPoint</Application>
  <PresentationFormat>On-screen Show (4:3)</PresentationFormat>
  <Paragraphs>109</Paragraphs>
  <Slides>15</Slides>
  <Notes>15</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Evaluation rapide de la situation en matière de protection de l’enfance (ER-PE)  L’outil d’ER-PE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NA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Hani M</dc:creator>
  <cp:lastModifiedBy>Hani Mansourian</cp:lastModifiedBy>
  <cp:revision>190</cp:revision>
  <dcterms:created xsi:type="dcterms:W3CDTF">2011-08-18T12:34:50Z</dcterms:created>
  <dcterms:modified xsi:type="dcterms:W3CDTF">2013-08-26T12:52:31Z</dcterms:modified>
</cp:coreProperties>
</file>