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93" r:id="rId2"/>
    <p:sldId id="275" r:id="rId3"/>
    <p:sldId id="278" r:id="rId4"/>
    <p:sldId id="271" r:id="rId5"/>
    <p:sldId id="268" r:id="rId6"/>
    <p:sldId id="276" r:id="rId7"/>
    <p:sldId id="277" r:id="rId8"/>
    <p:sldId id="264" r:id="rId9"/>
    <p:sldId id="284" r:id="rId10"/>
    <p:sldId id="285" r:id="rId11"/>
    <p:sldId id="286" r:id="rId12"/>
    <p:sldId id="292" r:id="rId13"/>
    <p:sldId id="287" r:id="rId14"/>
    <p:sldId id="291" r:id="rId15"/>
    <p:sldId id="289" r:id="rId16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358C"/>
    <a:srgbClr val="2D6AFF"/>
    <a:srgbClr val="007DFF"/>
    <a:srgbClr val="F0FFFF"/>
    <a:srgbClr val="F8FCFF"/>
    <a:srgbClr val="F3FFFF"/>
    <a:srgbClr val="D9F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8" autoAdjust="0"/>
    <p:restoredTop sz="92869" autoAdjust="0"/>
  </p:normalViewPr>
  <p:slideViewPr>
    <p:cSldViewPr snapToObjects="1">
      <p:cViewPr>
        <p:scale>
          <a:sx n="70" d="100"/>
          <a:sy n="70" d="100"/>
        </p:scale>
        <p:origin x="-1158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E3FD6D-97DE-6D4C-8DC9-5E6110D2AEDE}" type="doc">
      <dgm:prSet loTypeId="urn:microsoft.com/office/officeart/2005/8/layout/cycle5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88BDD4-1E67-EC42-9F21-815B162CBA3D}">
      <dgm:prSet phldrT="[Text]" custT="1"/>
      <dgm:spPr>
        <a:solidFill>
          <a:srgbClr val="007DFF"/>
        </a:solidFill>
      </dgm:spPr>
      <dgm:t>
        <a:bodyPr/>
        <a:lstStyle/>
        <a:p>
          <a:r>
            <a:rPr lang="fr-FR" sz="2000" noProof="0" dirty="0" smtClean="0"/>
            <a:t>Identification de l’information à collecter</a:t>
          </a:r>
          <a:endParaRPr lang="fr-FR" sz="2000" noProof="0" dirty="0"/>
        </a:p>
      </dgm:t>
    </dgm:pt>
    <dgm:pt modelId="{BADC3C12-2D2C-8B4C-94A2-794A27F2796D}" type="parTrans" cxnId="{F949131F-23FF-B343-8574-8F3BB14D7519}">
      <dgm:prSet/>
      <dgm:spPr/>
      <dgm:t>
        <a:bodyPr/>
        <a:lstStyle/>
        <a:p>
          <a:endParaRPr lang="en-US"/>
        </a:p>
      </dgm:t>
    </dgm:pt>
    <dgm:pt modelId="{2D5D3C45-B38A-704D-A968-68FC986E7277}" type="sibTrans" cxnId="{F949131F-23FF-B343-8574-8F3BB14D7519}">
      <dgm:prSet/>
      <dgm:spPr>
        <a:ln w="57150">
          <a:solidFill>
            <a:srgbClr val="2A358C"/>
          </a:solidFill>
        </a:ln>
      </dgm:spPr>
      <dgm:t>
        <a:bodyPr/>
        <a:lstStyle/>
        <a:p>
          <a:endParaRPr lang="en-US"/>
        </a:p>
      </dgm:t>
    </dgm:pt>
    <dgm:pt modelId="{15BB2360-2A8A-CB42-B0FE-09C119ADF918}">
      <dgm:prSet phldrT="[Text]" custT="1"/>
      <dgm:spPr>
        <a:solidFill>
          <a:srgbClr val="007DFF"/>
        </a:solidFill>
      </dgm:spPr>
      <dgm:t>
        <a:bodyPr/>
        <a:lstStyle/>
        <a:p>
          <a:r>
            <a:rPr lang="fr-FR" sz="2000" noProof="0" dirty="0" smtClean="0"/>
            <a:t>Adaptation des outils</a:t>
          </a:r>
          <a:endParaRPr lang="fr-FR" sz="2000" noProof="0" dirty="0"/>
        </a:p>
      </dgm:t>
    </dgm:pt>
    <dgm:pt modelId="{93161CB5-C896-C44B-950F-B8FD79DC76A1}" type="parTrans" cxnId="{38DD7BAC-858C-584B-A508-11B816698A00}">
      <dgm:prSet/>
      <dgm:spPr/>
      <dgm:t>
        <a:bodyPr/>
        <a:lstStyle/>
        <a:p>
          <a:endParaRPr lang="en-US"/>
        </a:p>
      </dgm:t>
    </dgm:pt>
    <dgm:pt modelId="{31314905-E16D-8644-B013-48B2CF766898}" type="sibTrans" cxnId="{38DD7BAC-858C-584B-A508-11B816698A00}">
      <dgm:prSet/>
      <dgm:spPr>
        <a:ln w="57150">
          <a:solidFill>
            <a:srgbClr val="2A358C"/>
          </a:solidFill>
        </a:ln>
      </dgm:spPr>
      <dgm:t>
        <a:bodyPr/>
        <a:lstStyle/>
        <a:p>
          <a:endParaRPr lang="en-US"/>
        </a:p>
      </dgm:t>
    </dgm:pt>
    <dgm:pt modelId="{FF834F1B-248A-8E49-AD91-4B4609FD53A7}">
      <dgm:prSet phldrT="[Text]" custT="1"/>
      <dgm:spPr>
        <a:solidFill>
          <a:srgbClr val="007DFF"/>
        </a:solidFill>
      </dgm:spPr>
      <dgm:t>
        <a:bodyPr/>
        <a:lstStyle/>
        <a:p>
          <a:r>
            <a:rPr lang="fr-FR" sz="2000" noProof="0" dirty="0" smtClean="0"/>
            <a:t>Collecte des données et compilation</a:t>
          </a:r>
          <a:endParaRPr lang="fr-FR" sz="2000" noProof="0" dirty="0"/>
        </a:p>
      </dgm:t>
    </dgm:pt>
    <dgm:pt modelId="{37D8DD38-8B86-3947-BE43-B00D9E92642D}" type="parTrans" cxnId="{5CA80826-DAF3-B643-A507-0418B61F6DD4}">
      <dgm:prSet/>
      <dgm:spPr/>
      <dgm:t>
        <a:bodyPr/>
        <a:lstStyle/>
        <a:p>
          <a:endParaRPr lang="en-US"/>
        </a:p>
      </dgm:t>
    </dgm:pt>
    <dgm:pt modelId="{52F708F8-9B57-0540-8079-BDFA972CDFF2}" type="sibTrans" cxnId="{5CA80826-DAF3-B643-A507-0418B61F6DD4}">
      <dgm:prSet/>
      <dgm:spPr>
        <a:ln w="57150">
          <a:solidFill>
            <a:srgbClr val="2A358C"/>
          </a:solidFill>
        </a:ln>
      </dgm:spPr>
      <dgm:t>
        <a:bodyPr/>
        <a:lstStyle/>
        <a:p>
          <a:endParaRPr lang="en-US"/>
        </a:p>
      </dgm:t>
    </dgm:pt>
    <dgm:pt modelId="{714D36D9-989B-AF40-8E9E-DF0D25B76A78}">
      <dgm:prSet phldrT="[Text]" custT="1"/>
      <dgm:spPr>
        <a:solidFill>
          <a:srgbClr val="007DFF"/>
        </a:solidFill>
      </dgm:spPr>
      <dgm:t>
        <a:bodyPr/>
        <a:lstStyle/>
        <a:p>
          <a:r>
            <a:rPr lang="en-GB" sz="2000" dirty="0" smtClean="0"/>
            <a:t>Analyse et interpretation</a:t>
          </a:r>
          <a:endParaRPr lang="en-US" sz="2000" dirty="0"/>
        </a:p>
      </dgm:t>
    </dgm:pt>
    <dgm:pt modelId="{206975D0-E437-9F4B-B3F7-13CEBB403E16}" type="parTrans" cxnId="{88F15CBD-15EC-8C4E-89E2-D26E2781AB22}">
      <dgm:prSet/>
      <dgm:spPr/>
      <dgm:t>
        <a:bodyPr/>
        <a:lstStyle/>
        <a:p>
          <a:endParaRPr lang="en-US"/>
        </a:p>
      </dgm:t>
    </dgm:pt>
    <dgm:pt modelId="{17B27DCA-680E-7C4E-8222-9F11C53EABB9}" type="sibTrans" cxnId="{88F15CBD-15EC-8C4E-89E2-D26E2781AB22}">
      <dgm:prSet/>
      <dgm:spPr>
        <a:ln w="57150">
          <a:solidFill>
            <a:srgbClr val="2A358C"/>
          </a:solidFill>
        </a:ln>
      </dgm:spPr>
      <dgm:t>
        <a:bodyPr/>
        <a:lstStyle/>
        <a:p>
          <a:endParaRPr lang="en-US" sz="2400"/>
        </a:p>
      </dgm:t>
    </dgm:pt>
    <dgm:pt modelId="{1EEA304D-76DB-8348-85C5-698BDE384CBC}">
      <dgm:prSet custT="1"/>
      <dgm:spPr>
        <a:solidFill>
          <a:srgbClr val="007DFF"/>
        </a:solidFill>
      </dgm:spPr>
      <dgm:t>
        <a:bodyPr/>
        <a:lstStyle/>
        <a:p>
          <a:r>
            <a:rPr lang="en-US" sz="2400" dirty="0" err="1" smtClean="0"/>
            <a:t>WWNKs</a:t>
          </a:r>
          <a:endParaRPr lang="en-US" sz="2400" dirty="0"/>
        </a:p>
      </dgm:t>
    </dgm:pt>
    <dgm:pt modelId="{06AF5983-19DF-4A45-93E2-B4C265F922EA}" type="parTrans" cxnId="{83682406-FE7E-6849-93B2-0E1C967BE780}">
      <dgm:prSet/>
      <dgm:spPr/>
      <dgm:t>
        <a:bodyPr/>
        <a:lstStyle/>
        <a:p>
          <a:endParaRPr lang="en-US"/>
        </a:p>
      </dgm:t>
    </dgm:pt>
    <dgm:pt modelId="{8CC9861F-83AB-B142-B79F-D60040FE35A7}" type="sibTrans" cxnId="{83682406-FE7E-6849-93B2-0E1C967BE780}">
      <dgm:prSet/>
      <dgm:spPr>
        <a:ln w="53975">
          <a:solidFill>
            <a:srgbClr val="2A358C"/>
          </a:solidFill>
        </a:ln>
      </dgm:spPr>
      <dgm:t>
        <a:bodyPr/>
        <a:lstStyle/>
        <a:p>
          <a:endParaRPr lang="en-US"/>
        </a:p>
      </dgm:t>
    </dgm:pt>
    <dgm:pt modelId="{F68BFDEA-91A2-F049-BC93-3FA6B6F3ACDD}" type="pres">
      <dgm:prSet presAssocID="{00E3FD6D-97DE-6D4C-8DC9-5E6110D2AED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B2D4952-9378-384E-A1DF-605433548017}" type="pres">
      <dgm:prSet presAssocID="{1EEA304D-76DB-8348-85C5-698BDE384CBC}" presName="node" presStyleLbl="node1" presStyleIdx="0" presStyleCnt="5" custScaleX="153173" custScaleY="71170" custRadScaleRad="100112" custRadScaleInc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590A50-E97C-5C42-B99D-67F3657313CE}" type="pres">
      <dgm:prSet presAssocID="{1EEA304D-76DB-8348-85C5-698BDE384CBC}" presName="spNode" presStyleCnt="0"/>
      <dgm:spPr/>
    </dgm:pt>
    <dgm:pt modelId="{68D7F9D3-8B0F-A946-9832-DBDCFF47A1B7}" type="pres">
      <dgm:prSet presAssocID="{8CC9861F-83AB-B142-B79F-D60040FE35A7}" presName="sibTrans" presStyleLbl="sibTrans1D1" presStyleIdx="0" presStyleCnt="5"/>
      <dgm:spPr/>
      <dgm:t>
        <a:bodyPr/>
        <a:lstStyle/>
        <a:p>
          <a:endParaRPr lang="en-US"/>
        </a:p>
      </dgm:t>
    </dgm:pt>
    <dgm:pt modelId="{067C2371-5805-A84F-AD2D-3BB5FBE64E68}" type="pres">
      <dgm:prSet presAssocID="{BB88BDD4-1E67-EC42-9F21-815B162CBA3D}" presName="node" presStyleLbl="node1" presStyleIdx="1" presStyleCnt="5" custScaleX="160937" custScaleY="82727" custRadScaleRad="111624" custRadScaleInc="57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1CBBA8-B809-4F49-A48E-EBEE71FE2B80}" type="pres">
      <dgm:prSet presAssocID="{BB88BDD4-1E67-EC42-9F21-815B162CBA3D}" presName="spNode" presStyleCnt="0"/>
      <dgm:spPr/>
    </dgm:pt>
    <dgm:pt modelId="{24966E29-79C7-194A-ABAA-8C37439F3346}" type="pres">
      <dgm:prSet presAssocID="{2D5D3C45-B38A-704D-A968-68FC986E7277}" presName="sibTrans" presStyleLbl="sibTrans1D1" presStyleIdx="1" presStyleCnt="5"/>
      <dgm:spPr/>
      <dgm:t>
        <a:bodyPr/>
        <a:lstStyle/>
        <a:p>
          <a:endParaRPr lang="en-US"/>
        </a:p>
      </dgm:t>
    </dgm:pt>
    <dgm:pt modelId="{359019DC-3994-0342-8026-D1E7AD9FAE7F}" type="pres">
      <dgm:prSet presAssocID="{15BB2360-2A8A-CB42-B0FE-09C119ADF918}" presName="node" presStyleLbl="node1" presStyleIdx="2" presStyleCnt="5" custScaleX="141771" custScaleY="57799" custRadScaleRad="94062" custRadScaleInc="-746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412796-D1CE-1A4B-977C-D07A973ECD09}" type="pres">
      <dgm:prSet presAssocID="{15BB2360-2A8A-CB42-B0FE-09C119ADF918}" presName="spNode" presStyleCnt="0"/>
      <dgm:spPr/>
    </dgm:pt>
    <dgm:pt modelId="{A743DC26-9DE8-6344-8C9E-65A8350E287A}" type="pres">
      <dgm:prSet presAssocID="{31314905-E16D-8644-B013-48B2CF766898}" presName="sibTrans" presStyleLbl="sibTrans1D1" presStyleIdx="2" presStyleCnt="5"/>
      <dgm:spPr/>
      <dgm:t>
        <a:bodyPr/>
        <a:lstStyle/>
        <a:p>
          <a:endParaRPr lang="en-US"/>
        </a:p>
      </dgm:t>
    </dgm:pt>
    <dgm:pt modelId="{417213AE-AA94-6645-B921-A5AB870246AD}" type="pres">
      <dgm:prSet presAssocID="{FF834F1B-248A-8E49-AD91-4B4609FD53A7}" presName="node" presStyleLbl="node1" presStyleIdx="3" presStyleCnt="5" custScaleX="164972" custScaleY="74665" custRadScaleRad="122943" custRadScaleInc="1120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51DBF5-BCBC-4841-9029-0DFABA372384}" type="pres">
      <dgm:prSet presAssocID="{FF834F1B-248A-8E49-AD91-4B4609FD53A7}" presName="spNode" presStyleCnt="0"/>
      <dgm:spPr/>
    </dgm:pt>
    <dgm:pt modelId="{898DBBEC-1A08-134A-9507-A814AC60557A}" type="pres">
      <dgm:prSet presAssocID="{52F708F8-9B57-0540-8079-BDFA972CDFF2}" presName="sibTrans" presStyleLbl="sibTrans1D1" presStyleIdx="3" presStyleCnt="5"/>
      <dgm:spPr/>
      <dgm:t>
        <a:bodyPr/>
        <a:lstStyle/>
        <a:p>
          <a:endParaRPr lang="en-US"/>
        </a:p>
      </dgm:t>
    </dgm:pt>
    <dgm:pt modelId="{EBB1928E-177C-874D-97BB-212617CC22E2}" type="pres">
      <dgm:prSet presAssocID="{714D36D9-989B-AF40-8E9E-DF0D25B76A78}" presName="node" presStyleLbl="node1" presStyleIdx="4" presStyleCnt="5" custScaleX="152422" custScaleY="83727" custRadScaleRad="113955" custRadScaleInc="1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B91353-D3E4-5548-8137-0388D30444FE}" type="pres">
      <dgm:prSet presAssocID="{714D36D9-989B-AF40-8E9E-DF0D25B76A78}" presName="spNode" presStyleCnt="0"/>
      <dgm:spPr/>
    </dgm:pt>
    <dgm:pt modelId="{E3B49DC2-0E0C-2743-B99A-061B4E74FA8B}" type="pres">
      <dgm:prSet presAssocID="{17B27DCA-680E-7C4E-8222-9F11C53EABB9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6C8324F0-7702-BA42-94B2-342B33366528}" type="presOf" srcId="{8CC9861F-83AB-B142-B79F-D60040FE35A7}" destId="{68D7F9D3-8B0F-A946-9832-DBDCFF47A1B7}" srcOrd="0" destOrd="0" presId="urn:microsoft.com/office/officeart/2005/8/layout/cycle5"/>
    <dgm:cxn modelId="{5CA80826-DAF3-B643-A507-0418B61F6DD4}" srcId="{00E3FD6D-97DE-6D4C-8DC9-5E6110D2AEDE}" destId="{FF834F1B-248A-8E49-AD91-4B4609FD53A7}" srcOrd="3" destOrd="0" parTransId="{37D8DD38-8B86-3947-BE43-B00D9E92642D}" sibTransId="{52F708F8-9B57-0540-8079-BDFA972CDFF2}"/>
    <dgm:cxn modelId="{30FF4EFD-1EE4-6343-88EA-36BD4D53AF26}" type="presOf" srcId="{15BB2360-2A8A-CB42-B0FE-09C119ADF918}" destId="{359019DC-3994-0342-8026-D1E7AD9FAE7F}" srcOrd="0" destOrd="0" presId="urn:microsoft.com/office/officeart/2005/8/layout/cycle5"/>
    <dgm:cxn modelId="{88F15CBD-15EC-8C4E-89E2-D26E2781AB22}" srcId="{00E3FD6D-97DE-6D4C-8DC9-5E6110D2AEDE}" destId="{714D36D9-989B-AF40-8E9E-DF0D25B76A78}" srcOrd="4" destOrd="0" parTransId="{206975D0-E437-9F4B-B3F7-13CEBB403E16}" sibTransId="{17B27DCA-680E-7C4E-8222-9F11C53EABB9}"/>
    <dgm:cxn modelId="{E6718953-B0C4-F84F-ABCE-2FE99C76041B}" type="presOf" srcId="{BB88BDD4-1E67-EC42-9F21-815B162CBA3D}" destId="{067C2371-5805-A84F-AD2D-3BB5FBE64E68}" srcOrd="0" destOrd="0" presId="urn:microsoft.com/office/officeart/2005/8/layout/cycle5"/>
    <dgm:cxn modelId="{F949131F-23FF-B343-8574-8F3BB14D7519}" srcId="{00E3FD6D-97DE-6D4C-8DC9-5E6110D2AEDE}" destId="{BB88BDD4-1E67-EC42-9F21-815B162CBA3D}" srcOrd="1" destOrd="0" parTransId="{BADC3C12-2D2C-8B4C-94A2-794A27F2796D}" sibTransId="{2D5D3C45-B38A-704D-A968-68FC986E7277}"/>
    <dgm:cxn modelId="{38DD7BAC-858C-584B-A508-11B816698A00}" srcId="{00E3FD6D-97DE-6D4C-8DC9-5E6110D2AEDE}" destId="{15BB2360-2A8A-CB42-B0FE-09C119ADF918}" srcOrd="2" destOrd="0" parTransId="{93161CB5-C896-C44B-950F-B8FD79DC76A1}" sibTransId="{31314905-E16D-8644-B013-48B2CF766898}"/>
    <dgm:cxn modelId="{1B26CF19-70F3-0B40-9BAF-A865A797D8EF}" type="presOf" srcId="{52F708F8-9B57-0540-8079-BDFA972CDFF2}" destId="{898DBBEC-1A08-134A-9507-A814AC60557A}" srcOrd="0" destOrd="0" presId="urn:microsoft.com/office/officeart/2005/8/layout/cycle5"/>
    <dgm:cxn modelId="{DC3DA3BA-A3C7-0F43-84DF-C5FE5D4997F2}" type="presOf" srcId="{2D5D3C45-B38A-704D-A968-68FC986E7277}" destId="{24966E29-79C7-194A-ABAA-8C37439F3346}" srcOrd="0" destOrd="0" presId="urn:microsoft.com/office/officeart/2005/8/layout/cycle5"/>
    <dgm:cxn modelId="{F4F9BB94-4760-5A4D-A61B-C824965B9657}" type="presOf" srcId="{17B27DCA-680E-7C4E-8222-9F11C53EABB9}" destId="{E3B49DC2-0E0C-2743-B99A-061B4E74FA8B}" srcOrd="0" destOrd="0" presId="urn:microsoft.com/office/officeart/2005/8/layout/cycle5"/>
    <dgm:cxn modelId="{B5044606-58A7-174D-B4A6-C6F95631D16C}" type="presOf" srcId="{1EEA304D-76DB-8348-85C5-698BDE384CBC}" destId="{6B2D4952-9378-384E-A1DF-605433548017}" srcOrd="0" destOrd="0" presId="urn:microsoft.com/office/officeart/2005/8/layout/cycle5"/>
    <dgm:cxn modelId="{9A3BDB00-EF6F-2C49-99C2-1DD05D624855}" type="presOf" srcId="{714D36D9-989B-AF40-8E9E-DF0D25B76A78}" destId="{EBB1928E-177C-874D-97BB-212617CC22E2}" srcOrd="0" destOrd="0" presId="urn:microsoft.com/office/officeart/2005/8/layout/cycle5"/>
    <dgm:cxn modelId="{8C891426-D1A6-4D48-B6F1-C53919CB9A4F}" type="presOf" srcId="{00E3FD6D-97DE-6D4C-8DC9-5E6110D2AEDE}" destId="{F68BFDEA-91A2-F049-BC93-3FA6B6F3ACDD}" srcOrd="0" destOrd="0" presId="urn:microsoft.com/office/officeart/2005/8/layout/cycle5"/>
    <dgm:cxn modelId="{83682406-FE7E-6849-93B2-0E1C967BE780}" srcId="{00E3FD6D-97DE-6D4C-8DC9-5E6110D2AEDE}" destId="{1EEA304D-76DB-8348-85C5-698BDE384CBC}" srcOrd="0" destOrd="0" parTransId="{06AF5983-19DF-4A45-93E2-B4C265F922EA}" sibTransId="{8CC9861F-83AB-B142-B79F-D60040FE35A7}"/>
    <dgm:cxn modelId="{B548BD70-BB03-D041-A0B9-3A0AD4CA15CD}" type="presOf" srcId="{31314905-E16D-8644-B013-48B2CF766898}" destId="{A743DC26-9DE8-6344-8C9E-65A8350E287A}" srcOrd="0" destOrd="0" presId="urn:microsoft.com/office/officeart/2005/8/layout/cycle5"/>
    <dgm:cxn modelId="{566D0907-4E35-204A-8E93-0DFAE7BD283C}" type="presOf" srcId="{FF834F1B-248A-8E49-AD91-4B4609FD53A7}" destId="{417213AE-AA94-6645-B921-A5AB870246AD}" srcOrd="0" destOrd="0" presId="urn:microsoft.com/office/officeart/2005/8/layout/cycle5"/>
    <dgm:cxn modelId="{CF0A9BAB-6C75-6343-8F66-F46B3196C6EF}" type="presParOf" srcId="{F68BFDEA-91A2-F049-BC93-3FA6B6F3ACDD}" destId="{6B2D4952-9378-384E-A1DF-605433548017}" srcOrd="0" destOrd="0" presId="urn:microsoft.com/office/officeart/2005/8/layout/cycle5"/>
    <dgm:cxn modelId="{B880EE2D-1FBE-1941-8CC1-4270F23C1821}" type="presParOf" srcId="{F68BFDEA-91A2-F049-BC93-3FA6B6F3ACDD}" destId="{9C590A50-E97C-5C42-B99D-67F3657313CE}" srcOrd="1" destOrd="0" presId="urn:microsoft.com/office/officeart/2005/8/layout/cycle5"/>
    <dgm:cxn modelId="{7BFCDFE8-688F-9E4F-8F15-593BD3579200}" type="presParOf" srcId="{F68BFDEA-91A2-F049-BC93-3FA6B6F3ACDD}" destId="{68D7F9D3-8B0F-A946-9832-DBDCFF47A1B7}" srcOrd="2" destOrd="0" presId="urn:microsoft.com/office/officeart/2005/8/layout/cycle5"/>
    <dgm:cxn modelId="{BF787C20-F49F-7748-865C-1B8191E71A86}" type="presParOf" srcId="{F68BFDEA-91A2-F049-BC93-3FA6B6F3ACDD}" destId="{067C2371-5805-A84F-AD2D-3BB5FBE64E68}" srcOrd="3" destOrd="0" presId="urn:microsoft.com/office/officeart/2005/8/layout/cycle5"/>
    <dgm:cxn modelId="{B267C5EE-D1D6-504C-B061-403C7B2F15DC}" type="presParOf" srcId="{F68BFDEA-91A2-F049-BC93-3FA6B6F3ACDD}" destId="{2C1CBBA8-B809-4F49-A48E-EBEE71FE2B80}" srcOrd="4" destOrd="0" presId="urn:microsoft.com/office/officeart/2005/8/layout/cycle5"/>
    <dgm:cxn modelId="{79AF2D87-88E6-404E-891A-D6B6BA9A5BE9}" type="presParOf" srcId="{F68BFDEA-91A2-F049-BC93-3FA6B6F3ACDD}" destId="{24966E29-79C7-194A-ABAA-8C37439F3346}" srcOrd="5" destOrd="0" presId="urn:microsoft.com/office/officeart/2005/8/layout/cycle5"/>
    <dgm:cxn modelId="{674E8165-B846-9E45-9CCD-531567D3F947}" type="presParOf" srcId="{F68BFDEA-91A2-F049-BC93-3FA6B6F3ACDD}" destId="{359019DC-3994-0342-8026-D1E7AD9FAE7F}" srcOrd="6" destOrd="0" presId="urn:microsoft.com/office/officeart/2005/8/layout/cycle5"/>
    <dgm:cxn modelId="{FDC573C0-DD82-F247-80C6-C32B96DF7D28}" type="presParOf" srcId="{F68BFDEA-91A2-F049-BC93-3FA6B6F3ACDD}" destId="{CA412796-D1CE-1A4B-977C-D07A973ECD09}" srcOrd="7" destOrd="0" presId="urn:microsoft.com/office/officeart/2005/8/layout/cycle5"/>
    <dgm:cxn modelId="{CE7C4EB5-36A9-9941-B15B-DA6AA65E96CA}" type="presParOf" srcId="{F68BFDEA-91A2-F049-BC93-3FA6B6F3ACDD}" destId="{A743DC26-9DE8-6344-8C9E-65A8350E287A}" srcOrd="8" destOrd="0" presId="urn:microsoft.com/office/officeart/2005/8/layout/cycle5"/>
    <dgm:cxn modelId="{1BC13636-00F6-964D-8001-030DAEC4CF3B}" type="presParOf" srcId="{F68BFDEA-91A2-F049-BC93-3FA6B6F3ACDD}" destId="{417213AE-AA94-6645-B921-A5AB870246AD}" srcOrd="9" destOrd="0" presId="urn:microsoft.com/office/officeart/2005/8/layout/cycle5"/>
    <dgm:cxn modelId="{91D16E3B-2A5A-B842-BDDF-9716EAE362B4}" type="presParOf" srcId="{F68BFDEA-91A2-F049-BC93-3FA6B6F3ACDD}" destId="{F851DBF5-BCBC-4841-9029-0DFABA372384}" srcOrd="10" destOrd="0" presId="urn:microsoft.com/office/officeart/2005/8/layout/cycle5"/>
    <dgm:cxn modelId="{7BB85ACB-6232-D747-937C-164F065DD9C4}" type="presParOf" srcId="{F68BFDEA-91A2-F049-BC93-3FA6B6F3ACDD}" destId="{898DBBEC-1A08-134A-9507-A814AC60557A}" srcOrd="11" destOrd="0" presId="urn:microsoft.com/office/officeart/2005/8/layout/cycle5"/>
    <dgm:cxn modelId="{38631201-4146-0C4A-AEF0-6D9EDF48BE5D}" type="presParOf" srcId="{F68BFDEA-91A2-F049-BC93-3FA6B6F3ACDD}" destId="{EBB1928E-177C-874D-97BB-212617CC22E2}" srcOrd="12" destOrd="0" presId="urn:microsoft.com/office/officeart/2005/8/layout/cycle5"/>
    <dgm:cxn modelId="{4F541966-29FE-7147-9B95-0AD6B7BB6330}" type="presParOf" srcId="{F68BFDEA-91A2-F049-BC93-3FA6B6F3ACDD}" destId="{5EB91353-D3E4-5548-8137-0388D30444FE}" srcOrd="13" destOrd="0" presId="urn:microsoft.com/office/officeart/2005/8/layout/cycle5"/>
    <dgm:cxn modelId="{BE9DBC39-A4BF-4744-A8F4-9C55E78EF2C4}" type="presParOf" srcId="{F68BFDEA-91A2-F049-BC93-3FA6B6F3ACDD}" destId="{E3B49DC2-0E0C-2743-B99A-061B4E74FA8B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2D4952-9378-384E-A1DF-605433548017}">
      <dsp:nvSpPr>
        <dsp:cNvPr id="0" name=""/>
        <dsp:cNvSpPr/>
      </dsp:nvSpPr>
      <dsp:spPr>
        <a:xfrm>
          <a:off x="2260414" y="75969"/>
          <a:ext cx="2496382" cy="753944"/>
        </a:xfrm>
        <a:prstGeom prst="roundRect">
          <a:avLst/>
        </a:prstGeom>
        <a:solidFill>
          <a:srgbClr val="007D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WWNKs</a:t>
          </a:r>
          <a:endParaRPr lang="en-US" sz="2400" kern="1200" dirty="0"/>
        </a:p>
      </dsp:txBody>
      <dsp:txXfrm>
        <a:off x="2297219" y="112774"/>
        <a:ext cx="2422772" cy="680334"/>
      </dsp:txXfrm>
    </dsp:sp>
    <dsp:sp modelId="{68D7F9D3-8B0F-A946-9832-DBDCFF47A1B7}">
      <dsp:nvSpPr>
        <dsp:cNvPr id="0" name=""/>
        <dsp:cNvSpPr/>
      </dsp:nvSpPr>
      <dsp:spPr>
        <a:xfrm>
          <a:off x="1382072" y="742815"/>
          <a:ext cx="4233953" cy="4233953"/>
        </a:xfrm>
        <a:custGeom>
          <a:avLst/>
          <a:gdLst/>
          <a:ahLst/>
          <a:cxnLst/>
          <a:rect l="0" t="0" r="0" b="0"/>
          <a:pathLst>
            <a:path>
              <a:moveTo>
                <a:pt x="2937934" y="165664"/>
              </a:moveTo>
              <a:arcTo wR="2116976" hR="2116976" stAng="17569051" swAng="1163472"/>
            </a:path>
          </a:pathLst>
        </a:custGeom>
        <a:noFill/>
        <a:ln w="53975" cap="flat" cmpd="sng" algn="ctr">
          <a:solidFill>
            <a:srgbClr val="2A358C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7C2371-5805-A84F-AD2D-3BB5FBE64E68}">
      <dsp:nvSpPr>
        <dsp:cNvPr id="0" name=""/>
        <dsp:cNvSpPr/>
      </dsp:nvSpPr>
      <dsp:spPr>
        <a:xfrm>
          <a:off x="4461408" y="1457977"/>
          <a:ext cx="2622918" cy="876374"/>
        </a:xfrm>
        <a:prstGeom prst="roundRect">
          <a:avLst/>
        </a:prstGeom>
        <a:solidFill>
          <a:srgbClr val="007D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noProof="0" dirty="0" smtClean="0"/>
            <a:t>Identification de l’information à collecter</a:t>
          </a:r>
          <a:endParaRPr lang="fr-FR" sz="2000" kern="1200" noProof="0" dirty="0"/>
        </a:p>
      </dsp:txBody>
      <dsp:txXfrm>
        <a:off x="4504189" y="1500758"/>
        <a:ext cx="2537356" cy="790812"/>
      </dsp:txXfrm>
    </dsp:sp>
    <dsp:sp modelId="{24966E29-79C7-194A-ABAA-8C37439F3346}">
      <dsp:nvSpPr>
        <dsp:cNvPr id="0" name=""/>
        <dsp:cNvSpPr/>
      </dsp:nvSpPr>
      <dsp:spPr>
        <a:xfrm>
          <a:off x="1656660" y="-143371"/>
          <a:ext cx="4233953" cy="4233953"/>
        </a:xfrm>
        <a:custGeom>
          <a:avLst/>
          <a:gdLst/>
          <a:ahLst/>
          <a:cxnLst/>
          <a:rect l="0" t="0" r="0" b="0"/>
          <a:pathLst>
            <a:path>
              <a:moveTo>
                <a:pt x="4146646" y="2718665"/>
              </a:moveTo>
              <a:arcTo wR="2116976" hR="2116976" stAng="990737" swAng="1235950"/>
            </a:path>
          </a:pathLst>
        </a:custGeom>
        <a:noFill/>
        <a:ln w="57150" cap="flat" cmpd="sng" algn="ctr">
          <a:solidFill>
            <a:srgbClr val="2A358C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9019DC-3994-0342-8026-D1E7AD9FAE7F}">
      <dsp:nvSpPr>
        <dsp:cNvPr id="0" name=""/>
        <dsp:cNvSpPr/>
      </dsp:nvSpPr>
      <dsp:spPr>
        <a:xfrm>
          <a:off x="3962405" y="3439183"/>
          <a:ext cx="2310554" cy="612297"/>
        </a:xfrm>
        <a:prstGeom prst="roundRect">
          <a:avLst/>
        </a:prstGeom>
        <a:solidFill>
          <a:srgbClr val="007D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noProof="0" dirty="0" smtClean="0"/>
            <a:t>Adaptation des outils</a:t>
          </a:r>
          <a:endParaRPr lang="fr-FR" sz="2000" kern="1200" noProof="0" dirty="0"/>
        </a:p>
      </dsp:txBody>
      <dsp:txXfrm>
        <a:off x="3992295" y="3469073"/>
        <a:ext cx="2250774" cy="552517"/>
      </dsp:txXfrm>
    </dsp:sp>
    <dsp:sp modelId="{A743DC26-9DE8-6344-8C9E-65A8350E287A}">
      <dsp:nvSpPr>
        <dsp:cNvPr id="0" name=""/>
        <dsp:cNvSpPr/>
      </dsp:nvSpPr>
      <dsp:spPr>
        <a:xfrm>
          <a:off x="1067449" y="617303"/>
          <a:ext cx="4233953" cy="4233953"/>
        </a:xfrm>
        <a:custGeom>
          <a:avLst/>
          <a:gdLst/>
          <a:ahLst/>
          <a:cxnLst/>
          <a:rect l="0" t="0" r="0" b="0"/>
          <a:pathLst>
            <a:path>
              <a:moveTo>
                <a:pt x="3302069" y="3871155"/>
              </a:moveTo>
              <a:arcTo wR="2116976" hR="2116976" stAng="3357463" swAng="3866879"/>
            </a:path>
          </a:pathLst>
        </a:custGeom>
        <a:noFill/>
        <a:ln w="57150" cap="flat" cmpd="sng" algn="ctr">
          <a:solidFill>
            <a:srgbClr val="2A358C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7213AE-AA94-6645-B921-A5AB870246AD}">
      <dsp:nvSpPr>
        <dsp:cNvPr id="0" name=""/>
        <dsp:cNvSpPr/>
      </dsp:nvSpPr>
      <dsp:spPr>
        <a:xfrm>
          <a:off x="0" y="3362977"/>
          <a:ext cx="2688679" cy="790968"/>
        </a:xfrm>
        <a:prstGeom prst="roundRect">
          <a:avLst/>
        </a:prstGeom>
        <a:solidFill>
          <a:srgbClr val="007D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noProof="0" dirty="0" smtClean="0"/>
            <a:t>Collecte des données et compilation</a:t>
          </a:r>
          <a:endParaRPr lang="fr-FR" sz="2000" kern="1200" noProof="0" dirty="0"/>
        </a:p>
      </dsp:txBody>
      <dsp:txXfrm>
        <a:off x="38612" y="3401589"/>
        <a:ext cx="2611455" cy="713744"/>
      </dsp:txXfrm>
    </dsp:sp>
    <dsp:sp modelId="{898DBBEC-1A08-134A-9507-A814AC60557A}">
      <dsp:nvSpPr>
        <dsp:cNvPr id="0" name=""/>
        <dsp:cNvSpPr/>
      </dsp:nvSpPr>
      <dsp:spPr>
        <a:xfrm>
          <a:off x="1083407" y="644401"/>
          <a:ext cx="4233953" cy="4233953"/>
        </a:xfrm>
        <a:custGeom>
          <a:avLst/>
          <a:gdLst/>
          <a:ahLst/>
          <a:cxnLst/>
          <a:rect l="0" t="0" r="0" b="0"/>
          <a:pathLst>
            <a:path>
              <a:moveTo>
                <a:pt x="36020" y="2505838"/>
              </a:moveTo>
              <a:arcTo wR="2116976" hR="2116976" stAng="10164923" swAng="1086943"/>
            </a:path>
          </a:pathLst>
        </a:custGeom>
        <a:noFill/>
        <a:ln w="57150" cap="flat" cmpd="sng" algn="ctr">
          <a:solidFill>
            <a:srgbClr val="2A358C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B1928E-177C-874D-97BB-212617CC22E2}">
      <dsp:nvSpPr>
        <dsp:cNvPr id="0" name=""/>
        <dsp:cNvSpPr/>
      </dsp:nvSpPr>
      <dsp:spPr>
        <a:xfrm>
          <a:off x="0" y="1381785"/>
          <a:ext cx="2484142" cy="886967"/>
        </a:xfrm>
        <a:prstGeom prst="roundRect">
          <a:avLst/>
        </a:prstGeom>
        <a:solidFill>
          <a:srgbClr val="007D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Analyse et interpretation</a:t>
          </a:r>
          <a:endParaRPr lang="en-US" sz="2000" kern="1200" dirty="0"/>
        </a:p>
      </dsp:txBody>
      <dsp:txXfrm>
        <a:off x="43298" y="1425083"/>
        <a:ext cx="2397546" cy="800371"/>
      </dsp:txXfrm>
    </dsp:sp>
    <dsp:sp modelId="{E3B49DC2-0E0C-2743-B99A-061B4E74FA8B}">
      <dsp:nvSpPr>
        <dsp:cNvPr id="0" name=""/>
        <dsp:cNvSpPr/>
      </dsp:nvSpPr>
      <dsp:spPr>
        <a:xfrm>
          <a:off x="1374453" y="741494"/>
          <a:ext cx="4233953" cy="4233953"/>
        </a:xfrm>
        <a:custGeom>
          <a:avLst/>
          <a:gdLst/>
          <a:ahLst/>
          <a:cxnLst/>
          <a:rect l="0" t="0" r="0" b="0"/>
          <a:pathLst>
            <a:path>
              <a:moveTo>
                <a:pt x="756153" y="495326"/>
              </a:moveTo>
              <a:arcTo wR="2116976" hR="2116976" stAng="13799879" swAng="1056985"/>
            </a:path>
          </a:pathLst>
        </a:custGeom>
        <a:noFill/>
        <a:ln w="57150" cap="flat" cmpd="sng" algn="ctr">
          <a:solidFill>
            <a:srgbClr val="2A358C"/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CED6E1-6B3A-45BC-A72C-25F9F8C4474E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15EA2-EBCB-4873-91B2-15FCCC6B8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725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6B926-2C7D-4B92-A8C2-CE2FDD3F8897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6DC85-7626-4B79-85C7-92B8FD4B6E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86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session</a:t>
            </a:r>
            <a:r>
              <a:rPr lang="en-GB" baseline="0" dirty="0" smtClean="0"/>
              <a:t> should take about 30 minutes.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79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Facilitator animates</a:t>
            </a:r>
            <a:r>
              <a:rPr lang="en-CA" baseline="0" dirty="0" smtClean="0"/>
              <a:t> an honest discussion of the issues and challenges. Be sure to present possible strategies and stress the inter-agency global buy-in and where to turn for help in presenting your arguments.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 dirty="0" smtClean="0">
                <a:solidFill>
                  <a:srgbClr val="FFFFFF"/>
                </a:solidFill>
              </a:rPr>
              <a:t>Depending on the context, the CPRA may also be useful for other purposes, such as:</a:t>
            </a:r>
          </a:p>
          <a:p>
            <a:pPr lvl="1"/>
            <a:r>
              <a:rPr lang="en-US" sz="2200" dirty="0" smtClean="0">
                <a:solidFill>
                  <a:srgbClr val="FFFFFF"/>
                </a:solidFill>
              </a:rPr>
              <a:t>Creating an evidence-base for advocacy with stakeholders (armed groups, government </a:t>
            </a:r>
            <a:r>
              <a:rPr lang="en-US" sz="2200" dirty="0" err="1" smtClean="0">
                <a:solidFill>
                  <a:srgbClr val="FFFFFF"/>
                </a:solidFill>
              </a:rPr>
              <a:t>etc</a:t>
            </a:r>
            <a:r>
              <a:rPr lang="en-US" sz="2200" dirty="0" smtClean="0">
                <a:solidFill>
                  <a:srgbClr val="FFFFFF"/>
                </a:solidFill>
              </a:rPr>
              <a:t>);</a:t>
            </a:r>
          </a:p>
          <a:p>
            <a:pPr lvl="1"/>
            <a:r>
              <a:rPr lang="en-US" sz="2200" dirty="0" smtClean="0">
                <a:solidFill>
                  <a:srgbClr val="FFFFFF"/>
                </a:solidFill>
              </a:rPr>
              <a:t>Providing some knowledge of where the main information gaps 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37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solidFill>
                  <a:srgbClr val="2A358C"/>
                </a:solidFill>
              </a:rPr>
              <a:t>The facilitator wraps up by reviewing the number of X and </a:t>
            </a:r>
            <a:r>
              <a:rPr lang="fr-FR" dirty="0" smtClean="0">
                <a:solidFill>
                  <a:srgbClr val="2A358C"/>
                </a:solidFill>
                <a:latin typeface="Zapf Dingbats" pitchFamily="-111" charset="2"/>
                <a:cs typeface="Arial" charset="0"/>
              </a:rPr>
              <a:t>✓</a:t>
            </a:r>
            <a:r>
              <a:rPr lang="en-GB" dirty="0" smtClean="0">
                <a:solidFill>
                  <a:srgbClr val="2A358C"/>
                </a:solidFill>
              </a:rPr>
              <a:t> for each WWNK and deciding whether to keep or eliminate. Also the newly proposed WWNKs will be reviewed and agreed upon.</a:t>
            </a:r>
            <a:endParaRPr lang="en-US" dirty="0" smtClean="0">
              <a:solidFill>
                <a:srgbClr val="2A358C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916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 smtClean="0"/>
          </a:p>
          <a:p>
            <a:pPr marL="171450" indent="-171450">
              <a:buFontTx/>
              <a:buChar char="-"/>
            </a:pPr>
            <a:r>
              <a:rPr lang="en-GB" dirty="0" smtClean="0"/>
              <a:t>Facilitator,</a:t>
            </a:r>
            <a:r>
              <a:rPr lang="en-GB" baseline="0" dirty="0" smtClean="0"/>
              <a:t> put slips of paper that each have one of the WWNKs on them in a box and circulate for participants to pick one each.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Facilitator, while participants are working on their questions, prepare a flip-chart that has the same headlines as the WWNK bundles distributed among participant with some space between each heading for participants to paste up to 4 questions.</a:t>
            </a:r>
            <a:endParaRPr lang="en-GB" dirty="0" smtClean="0"/>
          </a:p>
          <a:p>
            <a:endParaRPr lang="en-GB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- This exercise is meant to show them how the questionnaires were created.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390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- The</a:t>
            </a:r>
            <a:r>
              <a:rPr lang="en-GB" baseline="0" dirty="0" smtClean="0"/>
              <a:t> facilitators should have read the guide through before hand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755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Facilitator explain</a:t>
            </a:r>
            <a:r>
              <a:rPr lang="en-GB" baseline="0" dirty="0" smtClean="0"/>
              <a:t> why FGDs and interviewing children are not included in the methodology used for this toolkit. In short, while FGDs are a very useful methodology to get at the real issues, they are too demanding in terms of time to train FGD facilitators and analysing the resulting data for them to be a useful methodology for a rapid assessment. As for interviewing children, this methodology requires highly skilled interviewers who are often not available in large enough quantity in post-emergency contexts. Therefore to respect the “do no harm” principle, we opted for not engaging with children directly during a rapid assessment exercise.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37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2C9A5-8565-2F4C-B269-427D06223746}" type="datetimeFigureOut">
              <a:rPr lang="en-US" smtClean="0"/>
              <a:pPr/>
              <a:t>23-Aug-13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FA6F3-95E1-BB41-BBF2-475C6E2689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30425"/>
            <a:ext cx="8382000" cy="2136775"/>
          </a:xfrm>
        </p:spPr>
        <p:txBody>
          <a:bodyPr>
            <a:noAutofit/>
          </a:bodyPr>
          <a:lstStyle/>
          <a:p>
            <a:r>
              <a:rPr lang="fr-SN" sz="3600" b="1" dirty="0" smtClean="0">
                <a:solidFill>
                  <a:srgbClr val="2A358C"/>
                </a:solidFill>
                <a:cs typeface="Engravers MT"/>
              </a:rPr>
              <a:t>Evaluation rapide </a:t>
            </a:r>
            <a:r>
              <a:rPr lang="fr-SN" sz="3600" b="1" dirty="0">
                <a:solidFill>
                  <a:srgbClr val="2A358C"/>
                </a:solidFill>
                <a:cs typeface="Engravers MT"/>
              </a:rPr>
              <a:t>de la situation en </a:t>
            </a:r>
            <a:r>
              <a:rPr lang="fr-SN" sz="3600" b="1" dirty="0" smtClean="0">
                <a:solidFill>
                  <a:srgbClr val="2A358C"/>
                </a:solidFill>
                <a:cs typeface="Engravers MT"/>
              </a:rPr>
              <a:t>matière </a:t>
            </a:r>
            <a:r>
              <a:rPr lang="fr-SN" sz="3600" b="1" dirty="0">
                <a:solidFill>
                  <a:srgbClr val="2A358C"/>
                </a:solidFill>
                <a:cs typeface="Engravers MT"/>
              </a:rPr>
              <a:t>de protection de </a:t>
            </a:r>
            <a:r>
              <a:rPr lang="fr-SN" sz="3600" b="1" dirty="0" smtClean="0">
                <a:solidFill>
                  <a:srgbClr val="2A358C"/>
                </a:solidFill>
                <a:cs typeface="Engravers MT"/>
              </a:rPr>
              <a:t>l’enfant (ER-PE</a:t>
            </a:r>
            <a:r>
              <a:rPr lang="fr-SN" sz="3600" b="1" dirty="0">
                <a:solidFill>
                  <a:srgbClr val="2A358C"/>
                </a:solidFill>
                <a:cs typeface="Engravers MT"/>
              </a:rPr>
              <a:t>)</a:t>
            </a: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/>
            </a:r>
            <a:br>
              <a:rPr lang="en-US" sz="3600" b="1" dirty="0" smtClean="0">
                <a:solidFill>
                  <a:srgbClr val="2A358C"/>
                </a:solidFill>
                <a:cs typeface="Engravers MT"/>
              </a:rPr>
            </a:b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/>
            </a:r>
            <a:br>
              <a:rPr lang="en-US" sz="3600" b="1" dirty="0" smtClean="0">
                <a:solidFill>
                  <a:srgbClr val="2A358C"/>
                </a:solidFill>
                <a:cs typeface="Engravers MT"/>
              </a:rPr>
            </a:b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>Mali– </a:t>
            </a:r>
            <a:r>
              <a:rPr lang="en-US" sz="3600" b="1" dirty="0" err="1" smtClean="0">
                <a:solidFill>
                  <a:srgbClr val="2A358C"/>
                </a:solidFill>
                <a:cs typeface="Engravers MT"/>
              </a:rPr>
              <a:t>Aout</a:t>
            </a: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> 2013</a:t>
            </a:r>
            <a:endParaRPr lang="en-US" sz="3600" b="1" dirty="0">
              <a:solidFill>
                <a:srgbClr val="2A358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267200"/>
            <a:ext cx="8534400" cy="2133600"/>
          </a:xfrm>
        </p:spPr>
        <p:txBody>
          <a:bodyPr>
            <a:normAutofit fontScale="92500" lnSpcReduction="10000"/>
          </a:bodyPr>
          <a:lstStyle/>
          <a:p>
            <a:endParaRPr lang="en-US" sz="2800" b="1" i="1" dirty="0" smtClean="0">
              <a:solidFill>
                <a:srgbClr val="2A358C"/>
              </a:solidFill>
              <a:cs typeface="Book Antiqua"/>
            </a:endParaRPr>
          </a:p>
          <a:p>
            <a:r>
              <a:rPr lang="fr-FR" sz="2800" b="1" i="1" dirty="0" smtClean="0">
                <a:solidFill>
                  <a:srgbClr val="2A358C"/>
                </a:solidFill>
                <a:cs typeface="Book Antiqua"/>
              </a:rPr>
              <a:t>Groupe </a:t>
            </a:r>
            <a:r>
              <a:rPr lang="fr-FR" sz="2800" b="1" i="1" dirty="0">
                <a:solidFill>
                  <a:srgbClr val="2A358C"/>
                </a:solidFill>
                <a:cs typeface="Book Antiqua"/>
              </a:rPr>
              <a:t>de </a:t>
            </a:r>
            <a:r>
              <a:rPr lang="fr-FR" sz="2800" b="1" i="1" dirty="0" smtClean="0">
                <a:solidFill>
                  <a:srgbClr val="2A358C"/>
                </a:solidFill>
                <a:cs typeface="Book Antiqua"/>
              </a:rPr>
              <a:t>Travail de Protection </a:t>
            </a:r>
            <a:r>
              <a:rPr lang="fr-FR" sz="2800" b="1" i="1" dirty="0">
                <a:solidFill>
                  <a:srgbClr val="2A358C"/>
                </a:solidFill>
                <a:cs typeface="Book Antiqua"/>
              </a:rPr>
              <a:t>de </a:t>
            </a:r>
            <a:r>
              <a:rPr lang="fr-FR" sz="2800" b="1" i="1" dirty="0" smtClean="0">
                <a:solidFill>
                  <a:srgbClr val="2A358C"/>
                </a:solidFill>
                <a:cs typeface="Book Antiqua"/>
              </a:rPr>
              <a:t>l‘Enfant</a:t>
            </a:r>
            <a:r>
              <a:rPr lang="en-US" sz="2800" b="1" i="1" dirty="0" smtClean="0">
                <a:solidFill>
                  <a:srgbClr val="2A358C"/>
                </a:solidFill>
                <a:cs typeface="Book Antiqua"/>
              </a:rPr>
              <a:t> (www.cpwg.net)</a:t>
            </a:r>
          </a:p>
          <a:p>
            <a:endParaRPr lang="en-US" sz="2800" b="1" dirty="0" smtClean="0">
              <a:solidFill>
                <a:srgbClr val="2A358C"/>
              </a:solidFill>
              <a:cs typeface="Engravers MT"/>
            </a:endParaRPr>
          </a:p>
          <a:p>
            <a:r>
              <a:rPr lang="en-US" sz="2800" b="1" dirty="0" smtClean="0">
                <a:solidFill>
                  <a:srgbClr val="2A358C"/>
                </a:solidFill>
                <a:cs typeface="Engravers MT"/>
              </a:rPr>
              <a:t>- Formation des </a:t>
            </a:r>
            <a:r>
              <a:rPr lang="fr-FR" sz="2800" b="1" dirty="0" smtClean="0">
                <a:solidFill>
                  <a:srgbClr val="2A358C"/>
                </a:solidFill>
                <a:cs typeface="Engravers MT"/>
              </a:rPr>
              <a:t>Coordinateurs</a:t>
            </a:r>
            <a:r>
              <a:rPr lang="en-US" sz="2800" b="1" dirty="0" smtClean="0">
                <a:solidFill>
                  <a:srgbClr val="2A358C"/>
                </a:solidFill>
                <a:cs typeface="Engravers MT"/>
              </a:rPr>
              <a:t>–</a:t>
            </a:r>
            <a:r>
              <a:rPr lang="en-US" sz="2800" b="1" dirty="0">
                <a:solidFill>
                  <a:srgbClr val="2A358C"/>
                </a:solidFill>
                <a:cs typeface="Engravers MT"/>
              </a:rPr>
              <a:t/>
            </a:r>
            <a:br>
              <a:rPr lang="en-US" sz="2800" b="1" dirty="0">
                <a:solidFill>
                  <a:srgbClr val="2A358C"/>
                </a:solidFill>
                <a:cs typeface="Engravers MT"/>
              </a:rPr>
            </a:br>
            <a:endParaRPr lang="en-US" sz="2800" b="1" i="1" dirty="0" smtClean="0">
              <a:solidFill>
                <a:srgbClr val="2A358C"/>
              </a:solidFill>
              <a:cs typeface="Book Antiqua"/>
            </a:endParaRPr>
          </a:p>
        </p:txBody>
      </p:sp>
      <p:pic>
        <p:nvPicPr>
          <p:cNvPr id="4" name="Picture 3" descr="CPWG logo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301625"/>
            <a:ext cx="2945500" cy="1828800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rot="10800000">
            <a:off x="0" y="1067942"/>
            <a:ext cx="3048000" cy="3530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>
            <a:off x="6096000" y="1064412"/>
            <a:ext cx="3048000" cy="3530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90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2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590800" y="23337"/>
            <a:ext cx="51816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rgbClr val="2A358C"/>
                </a:solidFill>
                <a:latin typeface="+mj-lt"/>
                <a:cs typeface="Engravers MT"/>
              </a:rPr>
              <a:t>Travail de </a:t>
            </a:r>
            <a:r>
              <a:rPr lang="en-US" sz="2800" b="1" dirty="0" err="1">
                <a:solidFill>
                  <a:srgbClr val="2A358C"/>
                </a:solidFill>
                <a:latin typeface="+mj-lt"/>
                <a:cs typeface="Engravers MT"/>
              </a:rPr>
              <a:t>groupes</a:t>
            </a:r>
            <a:r>
              <a:rPr lang="en-US" sz="2800" b="1" dirty="0">
                <a:solidFill>
                  <a:srgbClr val="2A358C"/>
                </a:solidFill>
                <a:latin typeface="+mj-lt"/>
                <a:cs typeface="Engravers MT"/>
              </a:rPr>
              <a:t> </a:t>
            </a:r>
            <a:r>
              <a:rPr lang="en-US" sz="2800" b="1" dirty="0" err="1">
                <a:solidFill>
                  <a:srgbClr val="2A358C"/>
                </a:solidFill>
                <a:latin typeface="+mj-lt"/>
                <a:cs typeface="Engravers MT"/>
              </a:rPr>
              <a:t>sur</a:t>
            </a:r>
            <a:r>
              <a:rPr lang="en-US" sz="2800" b="1" dirty="0">
                <a:solidFill>
                  <a:srgbClr val="2A358C"/>
                </a:solidFill>
                <a:latin typeface="+mj-lt"/>
                <a:cs typeface="Engravers MT"/>
              </a:rPr>
              <a:t> </a:t>
            </a:r>
            <a:br>
              <a:rPr lang="en-US" sz="2800" b="1" dirty="0">
                <a:solidFill>
                  <a:srgbClr val="2A358C"/>
                </a:solidFill>
                <a:latin typeface="+mj-lt"/>
                <a:cs typeface="Engravers MT"/>
              </a:rPr>
            </a:br>
            <a:r>
              <a:rPr lang="en-US" sz="2800" b="1" dirty="0">
                <a:solidFill>
                  <a:srgbClr val="2A358C"/>
                </a:solidFill>
                <a:latin typeface="+mj-lt"/>
                <a:cs typeface="Engravers MT"/>
              </a:rPr>
              <a:t>“</a:t>
            </a:r>
            <a:r>
              <a:rPr lang="en-US" sz="2800" b="1" dirty="0" err="1">
                <a:solidFill>
                  <a:srgbClr val="2A358C"/>
                </a:solidFill>
                <a:latin typeface="+mj-lt"/>
                <a:cs typeface="Engravers MT"/>
              </a:rPr>
              <a:t>ce</a:t>
            </a:r>
            <a:r>
              <a:rPr lang="en-US" sz="2800" b="1" dirty="0">
                <a:solidFill>
                  <a:srgbClr val="2A358C"/>
                </a:solidFill>
                <a:latin typeface="+mj-lt"/>
                <a:cs typeface="Engravers MT"/>
              </a:rPr>
              <a:t> </a:t>
            </a:r>
            <a:r>
              <a:rPr lang="en-US" sz="2800" b="1" dirty="0" err="1">
                <a:solidFill>
                  <a:srgbClr val="2A358C"/>
                </a:solidFill>
                <a:latin typeface="+mj-lt"/>
                <a:cs typeface="Engravers MT"/>
              </a:rPr>
              <a:t>qu’on</a:t>
            </a:r>
            <a:r>
              <a:rPr lang="en-US" sz="2800" b="1" dirty="0">
                <a:solidFill>
                  <a:srgbClr val="2A358C"/>
                </a:solidFill>
                <a:latin typeface="+mj-lt"/>
                <a:cs typeface="Engravers MT"/>
              </a:rPr>
              <a:t> </a:t>
            </a:r>
            <a:r>
              <a:rPr lang="en-US" sz="2800" b="1" dirty="0" err="1">
                <a:solidFill>
                  <a:srgbClr val="2A358C"/>
                </a:solidFill>
                <a:latin typeface="+mj-lt"/>
                <a:cs typeface="Engravers MT"/>
              </a:rPr>
              <a:t>doit</a:t>
            </a:r>
            <a:r>
              <a:rPr lang="en-US" sz="2800" b="1" dirty="0">
                <a:solidFill>
                  <a:srgbClr val="2A358C"/>
                </a:solidFill>
                <a:latin typeface="+mj-lt"/>
                <a:cs typeface="Engravers MT"/>
              </a:rPr>
              <a:t> savoir</a:t>
            </a:r>
            <a:r>
              <a:rPr lang="en-US" sz="2800" b="1" dirty="0" smtClean="0">
                <a:solidFill>
                  <a:srgbClr val="2A358C"/>
                </a:solidFill>
                <a:latin typeface="+mj-lt"/>
                <a:cs typeface="Engravers MT"/>
              </a:rPr>
              <a:t>” (WWNKs)</a:t>
            </a:r>
            <a:endParaRPr lang="en-US" sz="28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1484313"/>
            <a:ext cx="8686800" cy="5145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fr-FR" sz="2400" dirty="0" smtClean="0">
                <a:solidFill>
                  <a:srgbClr val="2A358C"/>
                </a:solidFill>
              </a:rPr>
              <a:t>Divisez-vous en 3 groupes</a:t>
            </a:r>
          </a:p>
          <a:p>
            <a:pPr>
              <a:buFontTx/>
              <a:buNone/>
            </a:pPr>
            <a:endParaRPr lang="fr-FR" sz="2400" dirty="0" smtClean="0">
              <a:solidFill>
                <a:srgbClr val="2A358C"/>
              </a:solidFill>
            </a:endParaRPr>
          </a:p>
          <a:p>
            <a:pPr>
              <a:buFontTx/>
              <a:buNone/>
            </a:pPr>
            <a:r>
              <a:rPr lang="fr-FR" sz="2400" b="1" u="sng" dirty="0" smtClean="0">
                <a:solidFill>
                  <a:srgbClr val="2A358C"/>
                </a:solidFill>
              </a:rPr>
              <a:t>Etape 1</a:t>
            </a:r>
          </a:p>
          <a:p>
            <a:pPr>
              <a:buFontTx/>
              <a:buNone/>
            </a:pPr>
            <a:r>
              <a:rPr lang="fr-FR" sz="2400" dirty="0" smtClean="0">
                <a:solidFill>
                  <a:srgbClr val="2A358C"/>
                </a:solidFill>
              </a:rPr>
              <a:t>	Dans votre groupe, regardez chaque item de “ce qu’on doit savoir” et déterminez s’il est applicable et s’il constitue une priorité dans votre contexte;</a:t>
            </a:r>
          </a:p>
          <a:p>
            <a:pPr>
              <a:buFontTx/>
              <a:buNone/>
            </a:pPr>
            <a:endParaRPr lang="fr-FR" sz="2400" dirty="0" smtClean="0">
              <a:solidFill>
                <a:srgbClr val="2A358C"/>
              </a:solidFill>
            </a:endParaRPr>
          </a:p>
          <a:p>
            <a:pPr>
              <a:buFontTx/>
              <a:buNone/>
            </a:pPr>
            <a:r>
              <a:rPr lang="fr-FR" sz="2400" b="1" u="sng" dirty="0" smtClean="0">
                <a:solidFill>
                  <a:srgbClr val="2A358C"/>
                </a:solidFill>
              </a:rPr>
              <a:t>Etape 2</a:t>
            </a:r>
          </a:p>
          <a:p>
            <a:pPr>
              <a:buFontTx/>
              <a:buNone/>
            </a:pPr>
            <a:r>
              <a:rPr lang="fr-FR" sz="2400" dirty="0" smtClean="0">
                <a:solidFill>
                  <a:srgbClr val="2A358C"/>
                </a:solidFill>
              </a:rPr>
              <a:t>	En fonction de votre contexte, identifiez toute priorité additionnelle de protection des enfants qui serait un élément de “ce qu’on doit savoir” et qui devrait être inclus pour mieux adapter l’outil à votre contexte local.</a:t>
            </a:r>
          </a:p>
        </p:txBody>
      </p:sp>
      <p:pic>
        <p:nvPicPr>
          <p:cNvPr id="11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0"/>
            <a:ext cx="1371600" cy="1040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1475111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438400" y="23338"/>
            <a:ext cx="67056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rgbClr val="2A358C"/>
                </a:solidFill>
              </a:rPr>
              <a:t>Travail </a:t>
            </a:r>
            <a:r>
              <a:rPr lang="en-US" sz="2800" b="1" dirty="0" smtClean="0">
                <a:solidFill>
                  <a:srgbClr val="2A358C"/>
                </a:solidFill>
              </a:rPr>
              <a:t>en </a:t>
            </a:r>
            <a:r>
              <a:rPr lang="en-US" sz="2800" b="1" dirty="0" err="1">
                <a:solidFill>
                  <a:srgbClr val="2A358C"/>
                </a:solidFill>
              </a:rPr>
              <a:t>groupes</a:t>
            </a:r>
            <a:r>
              <a:rPr lang="en-US" sz="2800" b="1" dirty="0">
                <a:solidFill>
                  <a:srgbClr val="2A358C"/>
                </a:solidFill>
              </a:rPr>
              <a:t> </a:t>
            </a:r>
            <a:r>
              <a:rPr lang="en-US" sz="2800" b="1" dirty="0" err="1">
                <a:solidFill>
                  <a:srgbClr val="2A358C"/>
                </a:solidFill>
              </a:rPr>
              <a:t>sur</a:t>
            </a:r>
            <a:r>
              <a:rPr lang="en-US" sz="2800" b="1" dirty="0">
                <a:solidFill>
                  <a:srgbClr val="2A358C"/>
                </a:solidFill>
              </a:rPr>
              <a:t> </a:t>
            </a:r>
            <a:endParaRPr lang="en-US" sz="2800" b="1" dirty="0" smtClean="0">
              <a:solidFill>
                <a:srgbClr val="2A358C"/>
              </a:solidFill>
            </a:endParaRPr>
          </a:p>
          <a:p>
            <a:pPr algn="ctr"/>
            <a:r>
              <a:rPr lang="en-US" sz="2800" b="1" dirty="0" smtClean="0">
                <a:solidFill>
                  <a:srgbClr val="2A358C"/>
                </a:solidFill>
              </a:rPr>
              <a:t> “</a:t>
            </a:r>
            <a:r>
              <a:rPr lang="en-US" sz="2800" b="1" dirty="0" err="1">
                <a:solidFill>
                  <a:srgbClr val="2A358C"/>
                </a:solidFill>
              </a:rPr>
              <a:t>ce</a:t>
            </a:r>
            <a:r>
              <a:rPr lang="en-US" sz="2800" b="1" dirty="0">
                <a:solidFill>
                  <a:srgbClr val="2A358C"/>
                </a:solidFill>
              </a:rPr>
              <a:t> </a:t>
            </a:r>
            <a:r>
              <a:rPr lang="en-US" sz="2800" b="1" dirty="0" err="1">
                <a:solidFill>
                  <a:srgbClr val="2A358C"/>
                </a:solidFill>
              </a:rPr>
              <a:t>qu’on</a:t>
            </a:r>
            <a:r>
              <a:rPr lang="en-US" sz="2800" b="1" dirty="0">
                <a:solidFill>
                  <a:srgbClr val="2A358C"/>
                </a:solidFill>
              </a:rPr>
              <a:t> </a:t>
            </a:r>
            <a:r>
              <a:rPr lang="en-US" sz="2800" b="1" dirty="0" err="1">
                <a:solidFill>
                  <a:srgbClr val="2A358C"/>
                </a:solidFill>
              </a:rPr>
              <a:t>doit</a:t>
            </a:r>
            <a:r>
              <a:rPr lang="en-US" sz="2800" b="1" dirty="0">
                <a:solidFill>
                  <a:srgbClr val="2A358C"/>
                </a:solidFill>
              </a:rPr>
              <a:t> savoir”</a:t>
            </a:r>
            <a:endParaRPr lang="en-US" sz="28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  <p:graphicFrame>
        <p:nvGraphicFramePr>
          <p:cNvPr id="8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3107393"/>
              </p:ext>
            </p:extLst>
          </p:nvPr>
        </p:nvGraphicFramePr>
        <p:xfrm>
          <a:off x="228600" y="1219200"/>
          <a:ext cx="8686800" cy="4800600"/>
        </p:xfrm>
        <a:graphic>
          <a:graphicData uri="http://schemas.openxmlformats.org/drawingml/2006/table">
            <a:tbl>
              <a:tblPr/>
              <a:tblGrid>
                <a:gridCol w="2895600"/>
                <a:gridCol w="2895600"/>
                <a:gridCol w="2895600"/>
              </a:tblGrid>
              <a:tr h="36576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  <a:cs typeface="Arial" charset="0"/>
                        </a:rPr>
                        <a:t>Ce qu’on doit savoir #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7398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  <a:cs typeface="Arial" charset="0"/>
                        </a:rPr>
                        <a:t>Phrase proposée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77777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  <a:cs typeface="Arial" charset="0"/>
                        </a:rPr>
                        <a:t>--------------------- si vous proposez une reformulation, écrivez-la ici ------------------------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77777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DB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57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  <a:cs typeface="Arial" charset="0"/>
                        </a:rPr>
                        <a:t>Groupe 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  <a:cs typeface="Arial" charset="0"/>
                        </a:rPr>
                        <a:t>Groupe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  <a:cs typeface="Arial" charset="0"/>
                        </a:rPr>
                        <a:t>Groupe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D"/>
                    </a:solidFill>
                  </a:tcPr>
                </a:tc>
              </a:tr>
              <a:tr h="23950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  <a:cs typeface="Arial" charset="0"/>
                        </a:rPr>
                        <a:t>Mettez X si cela ne s’applique pas à votre contexte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77777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77777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  <a:cs typeface="Arial" charset="0"/>
                        </a:rPr>
                        <a:t>Mettez 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Zapf Dingbats" pitchFamily="-111" charset="2"/>
                          <a:cs typeface="Arial" charset="0"/>
                        </a:rPr>
                        <a:t>✓ 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  <a:cs typeface="Arial" charset="0"/>
                        </a:rPr>
                        <a:t>si cela s’applique à votre contexte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Zapf Dingbats" pitchFamily="-111" charset="2"/>
                          <a:cs typeface="Arial" charset="0"/>
                        </a:rPr>
                        <a:t> 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77777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DB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  <a:cs typeface="Arial" charset="0"/>
                        </a:rPr>
                        <a:t>Mettez X si cela ne s’applique pas à votre contexte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77777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77777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  <a:cs typeface="Arial" charset="0"/>
                        </a:rPr>
                        <a:t>Mettez 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Zapf Dingbats" pitchFamily="-111" charset="2"/>
                          <a:cs typeface="Arial" charset="0"/>
                        </a:rPr>
                        <a:t>✓ 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  <a:cs typeface="Arial" charset="0"/>
                        </a:rPr>
                        <a:t>si cela s’applique à votre contexte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Zapf Dingbats" pitchFamily="-111" charset="2"/>
                          <a:cs typeface="Arial" charset="0"/>
                        </a:rPr>
                        <a:t> 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77777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DB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  <a:cs typeface="Arial" charset="0"/>
                        </a:rPr>
                        <a:t>Mettez X si cela ne s’applique pas à votre contexte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77777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77777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  <a:cs typeface="Arial" charset="0"/>
                        </a:rPr>
                        <a:t>Mettez 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Zapf Dingbats" pitchFamily="-111" charset="2"/>
                          <a:cs typeface="Arial" charset="0"/>
                        </a:rPr>
                        <a:t>✓ 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Arial" charset="0"/>
                          <a:cs typeface="Arial" charset="0"/>
                        </a:rPr>
                        <a:t>si cela s’applique à votre contexte</a:t>
                      </a: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77777"/>
                          </a:solidFill>
                          <a:effectLst/>
                          <a:latin typeface="Zapf Dingbats" pitchFamily="-111" charset="2"/>
                          <a:cs typeface="Arial" charset="0"/>
                        </a:rPr>
                        <a:t> 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77777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DBD8"/>
                    </a:solidFill>
                  </a:tcPr>
                </a:tc>
              </a:tr>
            </a:tbl>
          </a:graphicData>
        </a:graphic>
      </p:graphicFrame>
      <p:pic>
        <p:nvPicPr>
          <p:cNvPr id="11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295400" cy="983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6692856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590800" y="23337"/>
            <a:ext cx="53340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2A358C"/>
                </a:solidFill>
                <a:latin typeface="+mj-lt"/>
                <a:cs typeface="Engravers MT"/>
              </a:rPr>
              <a:t>Liens entre les WWNKs et le questionnaire </a:t>
            </a:r>
            <a:endParaRPr lang="en-US" sz="28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  <p:sp>
        <p:nvSpPr>
          <p:cNvPr id="24" name="Content Placeholder 2"/>
          <p:cNvSpPr>
            <a:spLocks noGrp="1"/>
          </p:cNvSpPr>
          <p:nvPr>
            <p:ph idx="1"/>
          </p:nvPr>
        </p:nvSpPr>
        <p:spPr>
          <a:xfrm>
            <a:off x="152400" y="1587500"/>
            <a:ext cx="8915400" cy="5041900"/>
          </a:xfrm>
        </p:spPr>
        <p:txBody>
          <a:bodyPr>
            <a:normAutofit fontScale="77500" lnSpcReduction="20000"/>
          </a:bodyPr>
          <a:lstStyle/>
          <a:p>
            <a:pPr marL="457200" lvl="1" indent="0">
              <a:buNone/>
            </a:pPr>
            <a:r>
              <a:rPr lang="en-US" sz="2400" b="1" i="1" dirty="0" smtClean="0">
                <a:solidFill>
                  <a:srgbClr val="2A358C"/>
                </a:solidFill>
              </a:rPr>
              <a:t>Temps </a:t>
            </a:r>
            <a:r>
              <a:rPr lang="en-US" sz="2400" b="1" i="1" dirty="0" err="1" smtClean="0">
                <a:solidFill>
                  <a:srgbClr val="2A358C"/>
                </a:solidFill>
              </a:rPr>
              <a:t>approximatif</a:t>
            </a:r>
            <a:r>
              <a:rPr lang="en-US" sz="2400" b="1" i="1" dirty="0" smtClean="0">
                <a:solidFill>
                  <a:srgbClr val="2A358C"/>
                </a:solidFill>
              </a:rPr>
              <a:t>: 30 </a:t>
            </a:r>
            <a:r>
              <a:rPr lang="en-US" sz="2400" b="1" i="1" dirty="0">
                <a:solidFill>
                  <a:srgbClr val="2A358C"/>
                </a:solidFill>
              </a:rPr>
              <a:t>minutes</a:t>
            </a:r>
          </a:p>
          <a:p>
            <a:pPr lvl="1">
              <a:buFontTx/>
              <a:buChar char="-"/>
            </a:pPr>
            <a:endParaRPr lang="en-US" sz="2200" dirty="0" smtClean="0">
              <a:solidFill>
                <a:srgbClr val="2A358C"/>
              </a:solidFill>
            </a:endParaRPr>
          </a:p>
          <a:p>
            <a:pPr lvl="1">
              <a:lnSpc>
                <a:spcPct val="120000"/>
              </a:lnSpc>
              <a:spcBef>
                <a:spcPts val="1800"/>
              </a:spcBef>
              <a:buFontTx/>
              <a:buChar char="-"/>
            </a:pPr>
            <a:r>
              <a:rPr lang="fr-FR" sz="3200" dirty="0" smtClean="0">
                <a:solidFill>
                  <a:srgbClr val="2A358C"/>
                </a:solidFill>
              </a:rPr>
              <a:t>Prenez </a:t>
            </a:r>
            <a:r>
              <a:rPr lang="fr-FR" sz="3200" dirty="0">
                <a:solidFill>
                  <a:srgbClr val="2A358C"/>
                </a:solidFill>
              </a:rPr>
              <a:t>un groupe de </a:t>
            </a:r>
            <a:r>
              <a:rPr lang="fr-FR" sz="3200" dirty="0" err="1">
                <a:solidFill>
                  <a:srgbClr val="2A358C"/>
                </a:solidFill>
              </a:rPr>
              <a:t>WWNKs</a:t>
            </a:r>
            <a:r>
              <a:rPr lang="fr-FR" sz="3200" dirty="0">
                <a:solidFill>
                  <a:srgbClr val="2A358C"/>
                </a:solidFill>
              </a:rPr>
              <a:t> </a:t>
            </a:r>
            <a:r>
              <a:rPr lang="fr-FR" sz="3200" dirty="0" smtClean="0">
                <a:solidFill>
                  <a:srgbClr val="2A358C"/>
                </a:solidFill>
              </a:rPr>
              <a:t>(polycopie 5);</a:t>
            </a:r>
          </a:p>
          <a:p>
            <a:pPr lvl="1">
              <a:lnSpc>
                <a:spcPct val="120000"/>
              </a:lnSpc>
              <a:spcBef>
                <a:spcPts val="1800"/>
              </a:spcBef>
              <a:buFontTx/>
              <a:buChar char="-"/>
            </a:pPr>
            <a:r>
              <a:rPr lang="fr-FR" sz="3200" dirty="0" smtClean="0">
                <a:solidFill>
                  <a:srgbClr val="2A358C"/>
                </a:solidFill>
              </a:rPr>
              <a:t>Prenez 15 </a:t>
            </a:r>
            <a:r>
              <a:rPr lang="fr-FR" sz="3200" dirty="0">
                <a:solidFill>
                  <a:srgbClr val="2A358C"/>
                </a:solidFill>
              </a:rPr>
              <a:t>minutes </a:t>
            </a:r>
            <a:r>
              <a:rPr lang="fr-FR" sz="3200" dirty="0" smtClean="0">
                <a:solidFill>
                  <a:srgbClr val="2A358C"/>
                </a:solidFill>
              </a:rPr>
              <a:t>pour formuler 3-4 </a:t>
            </a:r>
            <a:r>
              <a:rPr lang="fr-FR" sz="3200" dirty="0">
                <a:solidFill>
                  <a:srgbClr val="2A358C"/>
                </a:solidFill>
              </a:rPr>
              <a:t>questions </a:t>
            </a:r>
            <a:r>
              <a:rPr lang="fr-FR" sz="3200" dirty="0" smtClean="0">
                <a:solidFill>
                  <a:srgbClr val="2A358C"/>
                </a:solidFill>
              </a:rPr>
              <a:t>(</a:t>
            </a:r>
            <a:r>
              <a:rPr lang="fr-FR" sz="3200" dirty="0">
                <a:solidFill>
                  <a:srgbClr val="2A358C"/>
                </a:solidFill>
              </a:rPr>
              <a:t>avec les options de réponse) qui nous renseignent sur le groupe de </a:t>
            </a:r>
            <a:r>
              <a:rPr lang="fr-FR" sz="3200" dirty="0" err="1">
                <a:solidFill>
                  <a:srgbClr val="2A358C"/>
                </a:solidFill>
              </a:rPr>
              <a:t>WWNKs</a:t>
            </a:r>
            <a:r>
              <a:rPr lang="fr-FR" sz="3200" dirty="0">
                <a:solidFill>
                  <a:srgbClr val="2A358C"/>
                </a:solidFill>
              </a:rPr>
              <a:t> </a:t>
            </a:r>
            <a:r>
              <a:rPr lang="fr-FR" sz="3200" dirty="0" smtClean="0">
                <a:solidFill>
                  <a:srgbClr val="2A358C"/>
                </a:solidFill>
              </a:rPr>
              <a:t>que vous avez en mains (notez-les </a:t>
            </a:r>
            <a:r>
              <a:rPr lang="fr-FR" sz="3200" dirty="0">
                <a:solidFill>
                  <a:srgbClr val="2A358C"/>
                </a:solidFill>
              </a:rPr>
              <a:t>avec un marqueur sur </a:t>
            </a:r>
            <a:r>
              <a:rPr lang="fr-FR" sz="3200" dirty="0" smtClean="0">
                <a:solidFill>
                  <a:srgbClr val="2A358C"/>
                </a:solidFill>
              </a:rPr>
              <a:t>une feuille de papier </a:t>
            </a:r>
            <a:r>
              <a:rPr lang="fr-FR" sz="3200" dirty="0" err="1" smtClean="0">
                <a:solidFill>
                  <a:srgbClr val="2A358C"/>
                </a:solidFill>
              </a:rPr>
              <a:t>flip-chart</a:t>
            </a:r>
            <a:r>
              <a:rPr lang="fr-FR" sz="3200" dirty="0" smtClean="0">
                <a:solidFill>
                  <a:srgbClr val="2A358C"/>
                </a:solidFill>
              </a:rPr>
              <a:t>);</a:t>
            </a:r>
            <a:endParaRPr lang="fr-FR" sz="3200" dirty="0">
              <a:solidFill>
                <a:srgbClr val="2A358C"/>
              </a:solidFill>
            </a:endParaRPr>
          </a:p>
          <a:p>
            <a:pPr lvl="1">
              <a:lnSpc>
                <a:spcPct val="120000"/>
              </a:lnSpc>
              <a:spcBef>
                <a:spcPts val="1800"/>
              </a:spcBef>
              <a:buFontTx/>
              <a:buChar char="-"/>
            </a:pPr>
            <a:r>
              <a:rPr lang="fr-FR" sz="3200" dirty="0" smtClean="0">
                <a:solidFill>
                  <a:srgbClr val="2A358C"/>
                </a:solidFill>
              </a:rPr>
              <a:t>Affichez </a:t>
            </a:r>
            <a:r>
              <a:rPr lang="fr-FR" sz="3200" dirty="0">
                <a:solidFill>
                  <a:srgbClr val="2A358C"/>
                </a:solidFill>
              </a:rPr>
              <a:t>les questions que vous avez </a:t>
            </a:r>
            <a:r>
              <a:rPr lang="fr-FR" sz="3200" dirty="0" smtClean="0">
                <a:solidFill>
                  <a:srgbClr val="2A358C"/>
                </a:solidFill>
              </a:rPr>
              <a:t>notées </a:t>
            </a:r>
            <a:r>
              <a:rPr lang="fr-FR" sz="3200" dirty="0">
                <a:solidFill>
                  <a:srgbClr val="2A358C"/>
                </a:solidFill>
              </a:rPr>
              <a:t>dans leurs sections respectives sur le </a:t>
            </a:r>
            <a:r>
              <a:rPr lang="fr-FR" sz="3200" dirty="0" err="1" smtClean="0">
                <a:solidFill>
                  <a:srgbClr val="2A358C"/>
                </a:solidFill>
              </a:rPr>
              <a:t>flip-chart</a:t>
            </a:r>
            <a:r>
              <a:rPr lang="fr-FR" sz="3200" dirty="0" smtClean="0">
                <a:solidFill>
                  <a:srgbClr val="2A358C"/>
                </a:solidFill>
              </a:rPr>
              <a:t>;</a:t>
            </a:r>
            <a:endParaRPr lang="fr-FR" sz="3200" dirty="0">
              <a:solidFill>
                <a:srgbClr val="2A358C"/>
              </a:solidFill>
            </a:endParaRPr>
          </a:p>
          <a:p>
            <a:pPr lvl="1">
              <a:lnSpc>
                <a:spcPct val="120000"/>
              </a:lnSpc>
              <a:spcBef>
                <a:spcPts val="1800"/>
              </a:spcBef>
              <a:buFontTx/>
              <a:buChar char="-"/>
            </a:pPr>
            <a:r>
              <a:rPr lang="fr-FR" sz="3200" dirty="0" smtClean="0">
                <a:solidFill>
                  <a:srgbClr val="2A358C"/>
                </a:solidFill>
              </a:rPr>
              <a:t>Chaque </a:t>
            </a:r>
            <a:r>
              <a:rPr lang="fr-FR" sz="3200" dirty="0">
                <a:solidFill>
                  <a:srgbClr val="2A358C"/>
                </a:solidFill>
              </a:rPr>
              <a:t>groupe </a:t>
            </a:r>
            <a:r>
              <a:rPr lang="fr-FR" sz="3200" dirty="0" smtClean="0">
                <a:solidFill>
                  <a:srgbClr val="2A358C"/>
                </a:solidFill>
              </a:rPr>
              <a:t>présente </a:t>
            </a:r>
            <a:r>
              <a:rPr lang="fr-FR" sz="3200" dirty="0">
                <a:solidFill>
                  <a:srgbClr val="2A358C"/>
                </a:solidFill>
              </a:rPr>
              <a:t>rapidement </a:t>
            </a:r>
            <a:r>
              <a:rPr lang="fr-FR" sz="3200" dirty="0" smtClean="0">
                <a:solidFill>
                  <a:srgbClr val="2A358C"/>
                </a:solidFill>
              </a:rPr>
              <a:t>les </a:t>
            </a:r>
            <a:r>
              <a:rPr lang="fr-FR" sz="3200" dirty="0">
                <a:solidFill>
                  <a:srgbClr val="2A358C"/>
                </a:solidFill>
              </a:rPr>
              <a:t>questions </a:t>
            </a:r>
            <a:r>
              <a:rPr lang="fr-FR" sz="3200" dirty="0" smtClean="0">
                <a:solidFill>
                  <a:srgbClr val="2A358C"/>
                </a:solidFill>
              </a:rPr>
              <a:t>qu'il a </a:t>
            </a:r>
            <a:r>
              <a:rPr lang="fr-FR" sz="3200" dirty="0">
                <a:solidFill>
                  <a:srgbClr val="2A358C"/>
                </a:solidFill>
              </a:rPr>
              <a:t>préparées.</a:t>
            </a:r>
            <a:endParaRPr lang="en-GB" sz="3200" dirty="0">
              <a:solidFill>
                <a:srgbClr val="2A358C"/>
              </a:solidFill>
            </a:endParaRPr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38332"/>
            <a:ext cx="1295400" cy="983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8653048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590800" y="238780"/>
            <a:ext cx="6553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2A358C"/>
                </a:solidFill>
                <a:cs typeface="Engravers MT"/>
              </a:rPr>
              <a:t>Planifier</a:t>
            </a:r>
            <a:r>
              <a:rPr lang="en-US" sz="2800" b="1" dirty="0" smtClean="0">
                <a:solidFill>
                  <a:srgbClr val="2A358C"/>
                </a:solidFill>
                <a:cs typeface="Engravers MT"/>
              </a:rPr>
              <a:t> et </a:t>
            </a:r>
            <a:r>
              <a:rPr lang="en-US" sz="2800" b="1" dirty="0" err="1" smtClean="0">
                <a:solidFill>
                  <a:srgbClr val="2A358C"/>
                </a:solidFill>
                <a:cs typeface="Engravers MT"/>
              </a:rPr>
              <a:t>mettre</a:t>
            </a:r>
            <a:r>
              <a:rPr lang="en-US" sz="2800" b="1" dirty="0" smtClean="0">
                <a:solidFill>
                  <a:srgbClr val="2A358C"/>
                </a:solidFill>
                <a:cs typeface="Engravers MT"/>
              </a:rPr>
              <a:t> en oeuvre </a:t>
            </a:r>
            <a:r>
              <a:rPr lang="en-US" sz="2800" b="1" dirty="0" err="1" smtClean="0">
                <a:solidFill>
                  <a:srgbClr val="2A358C"/>
                </a:solidFill>
                <a:cs typeface="Engravers MT"/>
              </a:rPr>
              <a:t>une</a:t>
            </a:r>
            <a:r>
              <a:rPr lang="en-US" sz="2800" b="1" dirty="0" smtClean="0">
                <a:solidFill>
                  <a:srgbClr val="2A358C"/>
                </a:solidFill>
                <a:cs typeface="Engravers MT"/>
              </a:rPr>
              <a:t> AR-PE</a:t>
            </a:r>
            <a:endParaRPr lang="en-US" sz="2800" b="1" dirty="0">
              <a:solidFill>
                <a:srgbClr val="2A358C"/>
              </a:solidFill>
              <a:cs typeface="Engravers M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5800" y="2057400"/>
            <a:ext cx="7772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4400" b="1" dirty="0">
                <a:solidFill>
                  <a:srgbClr val="2A358C"/>
                </a:solidFill>
              </a:rPr>
              <a:t>Avant toute chose, </a:t>
            </a:r>
            <a:r>
              <a:rPr lang="fr-FR" sz="4400" b="1" dirty="0" smtClean="0">
                <a:solidFill>
                  <a:srgbClr val="2A358C"/>
                </a:solidFill>
              </a:rPr>
              <a:t>lisez </a:t>
            </a:r>
            <a:r>
              <a:rPr lang="fr-FR" sz="4400" b="1" dirty="0">
                <a:solidFill>
                  <a:srgbClr val="2A358C"/>
                </a:solidFill>
              </a:rPr>
              <a:t>le </a:t>
            </a:r>
            <a:r>
              <a:rPr lang="fr-FR" sz="4400" b="1" dirty="0" smtClean="0">
                <a:solidFill>
                  <a:srgbClr val="2A358C"/>
                </a:solidFill>
              </a:rPr>
              <a:t>guide SVP. </a:t>
            </a:r>
            <a:r>
              <a:rPr lang="fr-FR" sz="4400" b="1" dirty="0">
                <a:solidFill>
                  <a:srgbClr val="2A358C"/>
                </a:solidFill>
              </a:rPr>
              <a:t>Il est </a:t>
            </a:r>
            <a:r>
              <a:rPr lang="fr-FR" sz="4400" b="1" dirty="0" smtClean="0">
                <a:solidFill>
                  <a:srgbClr val="2A358C"/>
                </a:solidFill>
              </a:rPr>
              <a:t>court.</a:t>
            </a:r>
            <a:endParaRPr lang="en-US" sz="4400" b="1" dirty="0">
              <a:solidFill>
                <a:srgbClr val="2A358C"/>
              </a:solidFill>
              <a:latin typeface="Segoe Script" pitchFamily="34" charset="0"/>
              <a:cs typeface="Handwriting - Dakota"/>
            </a:endParaRPr>
          </a:p>
        </p:txBody>
      </p:sp>
    </p:spTree>
    <p:extLst>
      <p:ext uri="{BB962C8B-B14F-4D97-AF65-F5344CB8AC3E}">
        <p14:creationId xmlns:p14="http://schemas.microsoft.com/office/powerpoint/2010/main" val="2065340269"/>
      </p:ext>
    </p:extLst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2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590800" y="238780"/>
            <a:ext cx="6553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2A358C"/>
                </a:solidFill>
              </a:rPr>
              <a:t>Quand</a:t>
            </a:r>
            <a:r>
              <a:rPr lang="en-US" sz="2800" b="1" dirty="0" smtClean="0">
                <a:solidFill>
                  <a:srgbClr val="2A358C"/>
                </a:solidFill>
              </a:rPr>
              <a:t> </a:t>
            </a:r>
            <a:r>
              <a:rPr lang="en-US" sz="2800" b="1" dirty="0" err="1" smtClean="0">
                <a:solidFill>
                  <a:srgbClr val="2A358C"/>
                </a:solidFill>
              </a:rPr>
              <a:t>conduire</a:t>
            </a:r>
            <a:r>
              <a:rPr lang="en-US" sz="2800" b="1" dirty="0" smtClean="0">
                <a:solidFill>
                  <a:srgbClr val="2A358C"/>
                </a:solidFill>
              </a:rPr>
              <a:t> </a:t>
            </a:r>
            <a:r>
              <a:rPr lang="en-US" sz="2800" b="1" dirty="0" err="1" smtClean="0">
                <a:solidFill>
                  <a:srgbClr val="2A358C"/>
                </a:solidFill>
              </a:rPr>
              <a:t>une</a:t>
            </a:r>
            <a:r>
              <a:rPr lang="en-US" sz="2800" b="1" dirty="0" smtClean="0">
                <a:solidFill>
                  <a:srgbClr val="2A358C"/>
                </a:solidFill>
              </a:rPr>
              <a:t> </a:t>
            </a:r>
            <a:r>
              <a:rPr lang="en-US" sz="2800" b="1" dirty="0" smtClean="0">
                <a:solidFill>
                  <a:srgbClr val="2A358C"/>
                </a:solidFill>
              </a:rPr>
              <a:t>ER-PE </a:t>
            </a:r>
            <a:r>
              <a:rPr lang="en-US" sz="2800" b="1" dirty="0" smtClean="0">
                <a:solidFill>
                  <a:srgbClr val="2A358C"/>
                </a:solidFill>
              </a:rPr>
              <a:t>inter-</a:t>
            </a:r>
            <a:r>
              <a:rPr lang="en-US" sz="2800" b="1" dirty="0" err="1" smtClean="0">
                <a:solidFill>
                  <a:srgbClr val="2A358C"/>
                </a:solidFill>
              </a:rPr>
              <a:t>agence</a:t>
            </a:r>
            <a:r>
              <a:rPr lang="en-US" sz="2800" b="1" dirty="0" smtClean="0">
                <a:solidFill>
                  <a:srgbClr val="2A358C"/>
                </a:solidFill>
              </a:rPr>
              <a:t>?</a:t>
            </a:r>
            <a:endParaRPr lang="en-US" sz="2800" b="1" dirty="0">
              <a:solidFill>
                <a:srgbClr val="2A358C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8600" y="1219199"/>
            <a:ext cx="86442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Essayez d'abord d'intégrer </a:t>
            </a:r>
            <a:r>
              <a:rPr lang="fr-FR" sz="2800" b="1" dirty="0" smtClean="0">
                <a:solidFill>
                  <a:srgbClr val="FF0000"/>
                </a:solidFill>
              </a:rPr>
              <a:t>la Protection des enfants (PE) </a:t>
            </a:r>
            <a:r>
              <a:rPr lang="fr-FR" sz="2800" b="1" dirty="0">
                <a:solidFill>
                  <a:srgbClr val="FF0000"/>
                </a:solidFill>
              </a:rPr>
              <a:t>dans d'autres évaluations </a:t>
            </a:r>
            <a:r>
              <a:rPr lang="fr-FR" sz="2800" b="1" dirty="0" err="1">
                <a:solidFill>
                  <a:srgbClr val="FF0000"/>
                </a:solidFill>
              </a:rPr>
              <a:t>multi-sectorielles</a:t>
            </a:r>
            <a:r>
              <a:rPr lang="fr-FR" sz="2800" b="1" dirty="0">
                <a:solidFill>
                  <a:srgbClr val="FF0000"/>
                </a:solidFill>
              </a:rPr>
              <a:t>, si possible</a:t>
            </a:r>
            <a:r>
              <a:rPr lang="fr-FR" sz="3200" b="1" dirty="0">
                <a:solidFill>
                  <a:srgbClr val="FF0000"/>
                </a:solidFill>
              </a:rPr>
              <a:t>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18980" y="2514600"/>
            <a:ext cx="314761" cy="314579"/>
            <a:chOff x="755411" y="4415354"/>
            <a:chExt cx="461446" cy="461446"/>
          </a:xfrm>
        </p:grpSpPr>
        <p:sp>
          <p:nvSpPr>
            <p:cNvPr id="13" name="Oval 12"/>
            <p:cNvSpPr/>
            <p:nvPr/>
          </p:nvSpPr>
          <p:spPr>
            <a:xfrm>
              <a:off x="755411" y="4415354"/>
              <a:ext cx="461446" cy="461446"/>
            </a:xfrm>
            <a:prstGeom prst="ellipse">
              <a:avLst/>
            </a:prstGeom>
            <a:solidFill>
              <a:srgbClr val="007D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icture 14" descr="CPWG logo.bmp"/>
            <p:cNvPicPr>
              <a:picLocks noChangeAspect="1"/>
            </p:cNvPicPr>
            <p:nvPr/>
          </p:nvPicPr>
          <p:blipFill>
            <a:blip r:embed="rId2">
              <a:alphaModFix amt="67000"/>
            </a:blip>
            <a:srcRect l="3649" r="9029" b="32120"/>
            <a:stretch>
              <a:fillRect/>
            </a:stretch>
          </p:blipFill>
          <p:spPr>
            <a:xfrm>
              <a:off x="837980" y="4495800"/>
              <a:ext cx="296307" cy="304800"/>
            </a:xfrm>
            <a:prstGeom prst="rect">
              <a:avLst/>
            </a:prstGeom>
            <a:solidFill>
              <a:srgbClr val="007DFF"/>
            </a:solidFill>
            <a:effectLst>
              <a:outerShdw blurRad="50800" dist="38100" dir="9720000" sx="110000" sy="110000" algn="tl" rotWithShape="0">
                <a:srgbClr val="007DFF">
                  <a:alpha val="43000"/>
                </a:srgbClr>
              </a:outerShdw>
            </a:effectLst>
          </p:spPr>
        </p:pic>
      </p:grpSp>
      <p:grpSp>
        <p:nvGrpSpPr>
          <p:cNvPr id="16" name="Group 15"/>
          <p:cNvGrpSpPr/>
          <p:nvPr/>
        </p:nvGrpSpPr>
        <p:grpSpPr>
          <a:xfrm>
            <a:off x="513991" y="3124200"/>
            <a:ext cx="314761" cy="314579"/>
            <a:chOff x="755411" y="4415354"/>
            <a:chExt cx="461446" cy="461446"/>
          </a:xfrm>
        </p:grpSpPr>
        <p:sp>
          <p:nvSpPr>
            <p:cNvPr id="18" name="Oval 17"/>
            <p:cNvSpPr/>
            <p:nvPr/>
          </p:nvSpPr>
          <p:spPr>
            <a:xfrm>
              <a:off x="755411" y="4415354"/>
              <a:ext cx="461446" cy="461446"/>
            </a:xfrm>
            <a:prstGeom prst="ellipse">
              <a:avLst/>
            </a:prstGeom>
            <a:solidFill>
              <a:srgbClr val="007D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 descr="CPWG logo.bmp"/>
            <p:cNvPicPr>
              <a:picLocks noChangeAspect="1"/>
            </p:cNvPicPr>
            <p:nvPr/>
          </p:nvPicPr>
          <p:blipFill>
            <a:blip r:embed="rId2">
              <a:alphaModFix amt="67000"/>
            </a:blip>
            <a:srcRect l="3649" r="9029" b="32120"/>
            <a:stretch>
              <a:fillRect/>
            </a:stretch>
          </p:blipFill>
          <p:spPr>
            <a:xfrm>
              <a:off x="837980" y="4495800"/>
              <a:ext cx="296307" cy="304800"/>
            </a:xfrm>
            <a:prstGeom prst="rect">
              <a:avLst/>
            </a:prstGeom>
            <a:solidFill>
              <a:srgbClr val="007DFF"/>
            </a:solidFill>
            <a:effectLst>
              <a:outerShdw blurRad="50800" dist="38100" dir="9720000" sx="110000" sy="110000" algn="tl" rotWithShape="0">
                <a:srgbClr val="007DFF">
                  <a:alpha val="43000"/>
                </a:srgbClr>
              </a:outerShdw>
            </a:effectLst>
          </p:spPr>
        </p:pic>
      </p:grpSp>
      <p:grpSp>
        <p:nvGrpSpPr>
          <p:cNvPr id="20" name="Group 19"/>
          <p:cNvGrpSpPr/>
          <p:nvPr/>
        </p:nvGrpSpPr>
        <p:grpSpPr>
          <a:xfrm>
            <a:off x="527212" y="4028821"/>
            <a:ext cx="314761" cy="314579"/>
            <a:chOff x="755411" y="4415354"/>
            <a:chExt cx="461446" cy="461446"/>
          </a:xfrm>
        </p:grpSpPr>
        <p:sp>
          <p:nvSpPr>
            <p:cNvPr id="21" name="Oval 20"/>
            <p:cNvSpPr/>
            <p:nvPr/>
          </p:nvSpPr>
          <p:spPr>
            <a:xfrm>
              <a:off x="755411" y="4415354"/>
              <a:ext cx="461446" cy="461446"/>
            </a:xfrm>
            <a:prstGeom prst="ellipse">
              <a:avLst/>
            </a:prstGeom>
            <a:solidFill>
              <a:srgbClr val="007D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 descr="CPWG logo.bmp"/>
            <p:cNvPicPr>
              <a:picLocks noChangeAspect="1"/>
            </p:cNvPicPr>
            <p:nvPr/>
          </p:nvPicPr>
          <p:blipFill>
            <a:blip r:embed="rId2">
              <a:alphaModFix amt="67000"/>
            </a:blip>
            <a:srcRect l="3649" r="9029" b="32120"/>
            <a:stretch>
              <a:fillRect/>
            </a:stretch>
          </p:blipFill>
          <p:spPr>
            <a:xfrm>
              <a:off x="837980" y="4495800"/>
              <a:ext cx="296307" cy="304800"/>
            </a:xfrm>
            <a:prstGeom prst="rect">
              <a:avLst/>
            </a:prstGeom>
            <a:solidFill>
              <a:srgbClr val="007DFF"/>
            </a:solidFill>
            <a:effectLst>
              <a:outerShdw blurRad="50800" dist="38100" dir="9720000" sx="110000" sy="110000" algn="tl" rotWithShape="0">
                <a:srgbClr val="007DFF">
                  <a:alpha val="43000"/>
                </a:srgbClr>
              </a:outerShdw>
            </a:effectLst>
          </p:spPr>
        </p:pic>
      </p:grpSp>
      <p:sp>
        <p:nvSpPr>
          <p:cNvPr id="23" name="TextBox 22"/>
          <p:cNvSpPr txBox="1"/>
          <p:nvPr/>
        </p:nvSpPr>
        <p:spPr>
          <a:xfrm>
            <a:off x="609600" y="2438399"/>
            <a:ext cx="826323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sz="2000" dirty="0" smtClean="0">
                <a:solidFill>
                  <a:srgbClr val="2A358C"/>
                </a:solidFill>
              </a:rPr>
              <a:t>Le meilleur </a:t>
            </a:r>
            <a:r>
              <a:rPr lang="fr-FR" sz="2000" dirty="0">
                <a:solidFill>
                  <a:srgbClr val="2A358C"/>
                </a:solidFill>
              </a:rPr>
              <a:t>timing est </a:t>
            </a:r>
            <a:r>
              <a:rPr lang="fr-FR" sz="2000" dirty="0" smtClean="0">
                <a:solidFill>
                  <a:srgbClr val="2A358C"/>
                </a:solidFill>
              </a:rPr>
              <a:t>lié à </a:t>
            </a:r>
            <a:r>
              <a:rPr lang="fr-FR" sz="2000" dirty="0">
                <a:solidFill>
                  <a:srgbClr val="2A358C"/>
                </a:solidFill>
              </a:rPr>
              <a:t>la nature de l'urgence;</a:t>
            </a:r>
            <a:br>
              <a:rPr lang="fr-FR" sz="2000" dirty="0">
                <a:solidFill>
                  <a:srgbClr val="2A358C"/>
                </a:solidFill>
              </a:rPr>
            </a:br>
            <a:r>
              <a:rPr lang="fr-FR" sz="2000" dirty="0">
                <a:solidFill>
                  <a:srgbClr val="2A358C"/>
                </a:solidFill>
              </a:rPr>
              <a:t>       </a:t>
            </a:r>
            <a:br>
              <a:rPr lang="fr-FR" sz="2000" dirty="0">
                <a:solidFill>
                  <a:srgbClr val="2A358C"/>
                </a:solidFill>
              </a:rPr>
            </a:br>
            <a:r>
              <a:rPr lang="fr-FR" sz="2000" dirty="0">
                <a:solidFill>
                  <a:srgbClr val="2A358C"/>
                </a:solidFill>
              </a:rPr>
              <a:t>Dans une situation d'urgence </a:t>
            </a:r>
            <a:r>
              <a:rPr lang="fr-FR" sz="2000" dirty="0" smtClean="0">
                <a:solidFill>
                  <a:srgbClr val="2A358C"/>
                </a:solidFill>
              </a:rPr>
              <a:t>soudaine, </a:t>
            </a:r>
            <a:r>
              <a:rPr lang="fr-FR" sz="2000" dirty="0">
                <a:solidFill>
                  <a:srgbClr val="2A358C"/>
                </a:solidFill>
              </a:rPr>
              <a:t>au moins </a:t>
            </a:r>
            <a:r>
              <a:rPr lang="fr-FR" sz="2000" dirty="0" smtClean="0">
                <a:solidFill>
                  <a:srgbClr val="2A358C"/>
                </a:solidFill>
              </a:rPr>
              <a:t>deux </a:t>
            </a:r>
            <a:r>
              <a:rPr lang="fr-FR" sz="2000" dirty="0">
                <a:solidFill>
                  <a:srgbClr val="2A358C"/>
                </a:solidFill>
              </a:rPr>
              <a:t>semaine doit </a:t>
            </a:r>
            <a:r>
              <a:rPr lang="fr-FR" sz="2000" dirty="0" smtClean="0">
                <a:solidFill>
                  <a:srgbClr val="2A358C"/>
                </a:solidFill>
              </a:rPr>
              <a:t>passer avant </a:t>
            </a:r>
            <a:r>
              <a:rPr lang="fr-FR" sz="2000" dirty="0">
                <a:solidFill>
                  <a:srgbClr val="2A358C"/>
                </a:solidFill>
              </a:rPr>
              <a:t>que la </a:t>
            </a:r>
            <a:r>
              <a:rPr lang="fr-FR" sz="2000" dirty="0" smtClean="0">
                <a:solidFill>
                  <a:srgbClr val="2A358C"/>
                </a:solidFill>
              </a:rPr>
              <a:t>collecte </a:t>
            </a:r>
            <a:r>
              <a:rPr lang="fr-FR" sz="2000" dirty="0">
                <a:solidFill>
                  <a:srgbClr val="2A358C"/>
                </a:solidFill>
              </a:rPr>
              <a:t>des données </a:t>
            </a:r>
            <a:r>
              <a:rPr lang="fr-FR" sz="2000" dirty="0" smtClean="0">
                <a:solidFill>
                  <a:srgbClr val="2A358C"/>
                </a:solidFill>
              </a:rPr>
              <a:t>soit lancée;</a:t>
            </a:r>
            <a:r>
              <a:rPr lang="fr-FR" sz="2000" dirty="0">
                <a:solidFill>
                  <a:srgbClr val="2A358C"/>
                </a:solidFill>
              </a:rPr>
              <a:t/>
            </a:r>
            <a:br>
              <a:rPr lang="fr-FR" sz="2000" dirty="0">
                <a:solidFill>
                  <a:srgbClr val="2A358C"/>
                </a:solidFill>
              </a:rPr>
            </a:br>
            <a:r>
              <a:rPr lang="fr-FR" sz="2000" dirty="0">
                <a:solidFill>
                  <a:srgbClr val="2A358C"/>
                </a:solidFill>
              </a:rPr>
              <a:t/>
            </a:r>
            <a:br>
              <a:rPr lang="fr-FR" sz="2000" dirty="0">
                <a:solidFill>
                  <a:srgbClr val="2A358C"/>
                </a:solidFill>
              </a:rPr>
            </a:br>
            <a:r>
              <a:rPr lang="fr-FR" sz="2000" dirty="0">
                <a:solidFill>
                  <a:srgbClr val="2A358C"/>
                </a:solidFill>
              </a:rPr>
              <a:t>Dans un contexte où il </a:t>
            </a:r>
            <a:r>
              <a:rPr lang="fr-FR" sz="2000" dirty="0" smtClean="0">
                <a:solidFill>
                  <a:srgbClr val="2A358C"/>
                </a:solidFill>
              </a:rPr>
              <a:t>y a </a:t>
            </a:r>
            <a:r>
              <a:rPr lang="fr-FR" sz="2000" dirty="0">
                <a:solidFill>
                  <a:srgbClr val="2A358C"/>
                </a:solidFill>
              </a:rPr>
              <a:t>un </a:t>
            </a:r>
            <a:r>
              <a:rPr lang="fr-FR" sz="2000" dirty="0" smtClean="0">
                <a:solidFill>
                  <a:srgbClr val="2A358C"/>
                </a:solidFill>
              </a:rPr>
              <a:t>déplacement unique de la population, commencez lorsque le </a:t>
            </a:r>
            <a:r>
              <a:rPr lang="fr-FR" sz="2000" dirty="0">
                <a:solidFill>
                  <a:srgbClr val="2A358C"/>
                </a:solidFill>
              </a:rPr>
              <a:t>mouvement </a:t>
            </a:r>
            <a:r>
              <a:rPr lang="fr-FR" sz="2000" dirty="0" smtClean="0">
                <a:solidFill>
                  <a:srgbClr val="2A358C"/>
                </a:solidFill>
              </a:rPr>
              <a:t>est terminé et que la population est arrivée à son lieu de </a:t>
            </a:r>
            <a:r>
              <a:rPr lang="fr-FR" sz="2000" dirty="0">
                <a:solidFill>
                  <a:srgbClr val="2A358C"/>
                </a:solidFill>
              </a:rPr>
              <a:t>destination</a:t>
            </a:r>
            <a:r>
              <a:rPr lang="fr-FR" sz="2000" dirty="0" smtClean="0">
                <a:solidFill>
                  <a:srgbClr val="2A358C"/>
                </a:solidFill>
              </a:rPr>
              <a:t>;</a:t>
            </a:r>
          </a:p>
          <a:p>
            <a:pPr lvl="1"/>
            <a:r>
              <a:rPr lang="fr-FR" sz="2000" dirty="0">
                <a:solidFill>
                  <a:srgbClr val="2A358C"/>
                </a:solidFill>
              </a:rPr>
              <a:t/>
            </a:r>
            <a:br>
              <a:rPr lang="fr-FR" sz="2000" dirty="0">
                <a:solidFill>
                  <a:srgbClr val="2A358C"/>
                </a:solidFill>
              </a:rPr>
            </a:br>
            <a:r>
              <a:rPr lang="fr-FR" sz="2000" dirty="0" smtClean="0">
                <a:solidFill>
                  <a:srgbClr val="2A358C"/>
                </a:solidFill>
              </a:rPr>
              <a:t>Si un temps long  est passé depuis </a:t>
            </a:r>
            <a:r>
              <a:rPr lang="fr-FR" sz="2000" dirty="0">
                <a:solidFill>
                  <a:srgbClr val="2A358C"/>
                </a:solidFill>
              </a:rPr>
              <a:t>le début de </a:t>
            </a:r>
            <a:r>
              <a:rPr lang="fr-FR" sz="2000" dirty="0" smtClean="0">
                <a:solidFill>
                  <a:srgbClr val="2A358C"/>
                </a:solidFill>
              </a:rPr>
              <a:t>la situation d’urgence </a:t>
            </a:r>
            <a:r>
              <a:rPr lang="fr-FR" sz="2000" dirty="0">
                <a:solidFill>
                  <a:srgbClr val="2A358C"/>
                </a:solidFill>
              </a:rPr>
              <a:t>ou si </a:t>
            </a:r>
            <a:r>
              <a:rPr lang="fr-FR" sz="2000" dirty="0" smtClean="0">
                <a:solidFill>
                  <a:srgbClr val="2A358C"/>
                </a:solidFill>
              </a:rPr>
              <a:t>la situation d’urgence </a:t>
            </a:r>
            <a:r>
              <a:rPr lang="fr-FR" sz="2000" dirty="0">
                <a:solidFill>
                  <a:srgbClr val="2A358C"/>
                </a:solidFill>
              </a:rPr>
              <a:t>est de nature </a:t>
            </a:r>
            <a:r>
              <a:rPr lang="fr-FR" sz="2000" dirty="0" smtClean="0">
                <a:solidFill>
                  <a:srgbClr val="2A358C"/>
                </a:solidFill>
              </a:rPr>
              <a:t>chronique, </a:t>
            </a:r>
            <a:r>
              <a:rPr lang="fr-FR" sz="2000" dirty="0" smtClean="0">
                <a:solidFill>
                  <a:srgbClr val="2A358C"/>
                </a:solidFill>
              </a:rPr>
              <a:t>l‘ER-PE </a:t>
            </a:r>
            <a:r>
              <a:rPr lang="fr-FR" sz="2000" dirty="0" smtClean="0">
                <a:solidFill>
                  <a:srgbClr val="2A358C"/>
                </a:solidFill>
              </a:rPr>
              <a:t>peut </a:t>
            </a:r>
            <a:r>
              <a:rPr lang="fr-FR" sz="2000" dirty="0">
                <a:solidFill>
                  <a:srgbClr val="2A358C"/>
                </a:solidFill>
              </a:rPr>
              <a:t>être </a:t>
            </a:r>
            <a:r>
              <a:rPr lang="fr-FR" sz="2000" dirty="0" smtClean="0">
                <a:solidFill>
                  <a:srgbClr val="2A358C"/>
                </a:solidFill>
              </a:rPr>
              <a:t>effectuée </a:t>
            </a:r>
            <a:r>
              <a:rPr lang="fr-FR" sz="2000" dirty="0">
                <a:solidFill>
                  <a:srgbClr val="2A358C"/>
                </a:solidFill>
              </a:rPr>
              <a:t>à tout moment.</a:t>
            </a:r>
            <a:endParaRPr lang="en-US" sz="2000" dirty="0" smtClean="0">
              <a:solidFill>
                <a:srgbClr val="2A358C"/>
              </a:solidFill>
              <a:ea typeface="Arial" pitchFamily="-111" charset="-52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533400" y="5324221"/>
            <a:ext cx="314761" cy="314579"/>
            <a:chOff x="755411" y="4415354"/>
            <a:chExt cx="461446" cy="461446"/>
          </a:xfrm>
        </p:grpSpPr>
        <p:sp>
          <p:nvSpPr>
            <p:cNvPr id="26" name="Oval 25"/>
            <p:cNvSpPr/>
            <p:nvPr/>
          </p:nvSpPr>
          <p:spPr>
            <a:xfrm>
              <a:off x="755411" y="4415354"/>
              <a:ext cx="461446" cy="461446"/>
            </a:xfrm>
            <a:prstGeom prst="ellipse">
              <a:avLst/>
            </a:prstGeom>
            <a:solidFill>
              <a:srgbClr val="007D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" name="Picture 26" descr="CPWG logo.bmp"/>
            <p:cNvPicPr>
              <a:picLocks noChangeAspect="1"/>
            </p:cNvPicPr>
            <p:nvPr/>
          </p:nvPicPr>
          <p:blipFill>
            <a:blip r:embed="rId2">
              <a:alphaModFix amt="67000"/>
            </a:blip>
            <a:srcRect l="3649" r="9029" b="32120"/>
            <a:stretch>
              <a:fillRect/>
            </a:stretch>
          </p:blipFill>
          <p:spPr>
            <a:xfrm>
              <a:off x="837980" y="4495800"/>
              <a:ext cx="296307" cy="304800"/>
            </a:xfrm>
            <a:prstGeom prst="rect">
              <a:avLst/>
            </a:prstGeom>
            <a:solidFill>
              <a:srgbClr val="007DFF"/>
            </a:solidFill>
            <a:effectLst>
              <a:outerShdw blurRad="50800" dist="38100" dir="9720000" sx="110000" sy="110000" algn="tl" rotWithShape="0">
                <a:srgbClr val="007DFF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3176743639"/>
      </p:ext>
    </p:extLst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590800" y="208003"/>
            <a:ext cx="655320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200" b="1" dirty="0">
                <a:solidFill>
                  <a:srgbClr val="2A358C"/>
                </a:solidFill>
                <a:latin typeface="+mj-lt"/>
                <a:cs typeface="Engravers MT"/>
              </a:rPr>
              <a:t>Leçons </a:t>
            </a:r>
            <a:r>
              <a:rPr lang="fr-FR" sz="3200" b="1" dirty="0" smtClean="0">
                <a:solidFill>
                  <a:srgbClr val="2A358C"/>
                </a:solidFill>
                <a:latin typeface="+mj-lt"/>
                <a:cs typeface="Engravers MT"/>
              </a:rPr>
              <a:t>Apprises</a:t>
            </a:r>
            <a:endParaRPr lang="en-US" sz="32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1371600"/>
            <a:ext cx="842233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sz="2200" b="1" dirty="0">
                <a:solidFill>
                  <a:srgbClr val="2A358C"/>
                </a:solidFill>
              </a:rPr>
              <a:t>Suivez les étapes: </a:t>
            </a:r>
            <a:r>
              <a:rPr lang="fr-FR" sz="2200" dirty="0" smtClean="0">
                <a:solidFill>
                  <a:srgbClr val="2A358C"/>
                </a:solidFill>
              </a:rPr>
              <a:t>Dans certains cas où </a:t>
            </a:r>
            <a:r>
              <a:rPr lang="fr-FR" sz="2200" dirty="0">
                <a:solidFill>
                  <a:srgbClr val="2A358C"/>
                </a:solidFill>
              </a:rPr>
              <a:t>l'outil a été utilisé, les étapes décrites dans le guide </a:t>
            </a:r>
            <a:r>
              <a:rPr lang="fr-FR" sz="2200" dirty="0" smtClean="0">
                <a:solidFill>
                  <a:srgbClr val="2A358C"/>
                </a:solidFill>
              </a:rPr>
              <a:t>n’ont pas été suivies;</a:t>
            </a:r>
            <a:r>
              <a:rPr lang="fr-FR" sz="2200" dirty="0">
                <a:solidFill>
                  <a:srgbClr val="2A358C"/>
                </a:solidFill>
              </a:rPr>
              <a:t/>
            </a:r>
            <a:br>
              <a:rPr lang="fr-FR" sz="2200" dirty="0">
                <a:solidFill>
                  <a:srgbClr val="2A358C"/>
                </a:solidFill>
              </a:rPr>
            </a:br>
            <a:r>
              <a:rPr lang="fr-FR" sz="2200" dirty="0">
                <a:solidFill>
                  <a:srgbClr val="2A358C"/>
                </a:solidFill>
              </a:rPr>
              <a:t/>
            </a:r>
            <a:br>
              <a:rPr lang="fr-FR" sz="2200" dirty="0">
                <a:solidFill>
                  <a:srgbClr val="2A358C"/>
                </a:solidFill>
              </a:rPr>
            </a:br>
            <a:r>
              <a:rPr lang="fr-FR" sz="2200" b="1" dirty="0">
                <a:solidFill>
                  <a:srgbClr val="2A358C"/>
                </a:solidFill>
              </a:rPr>
              <a:t>Utilisez l'outil en entier: </a:t>
            </a:r>
            <a:r>
              <a:rPr lang="fr-FR" sz="2200" dirty="0">
                <a:solidFill>
                  <a:srgbClr val="2A358C"/>
                </a:solidFill>
              </a:rPr>
              <a:t>Souvent, </a:t>
            </a:r>
            <a:r>
              <a:rPr lang="fr-FR" sz="2200" dirty="0" smtClean="0">
                <a:solidFill>
                  <a:srgbClr val="2A358C"/>
                </a:solidFill>
              </a:rPr>
              <a:t>seulement le questionnaire d’entretien </a:t>
            </a:r>
            <a:r>
              <a:rPr lang="fr-FR" sz="2200" dirty="0">
                <a:solidFill>
                  <a:srgbClr val="2A358C"/>
                </a:solidFill>
              </a:rPr>
              <a:t>avec les informateurs clés est utilisé et le reste de l'outil est </a:t>
            </a:r>
            <a:r>
              <a:rPr lang="fr-FR" sz="2200" dirty="0" smtClean="0">
                <a:solidFill>
                  <a:srgbClr val="2A358C"/>
                </a:solidFill>
              </a:rPr>
              <a:t>rejeté;</a:t>
            </a:r>
            <a:r>
              <a:rPr lang="fr-FR" sz="2200" dirty="0">
                <a:solidFill>
                  <a:srgbClr val="2A358C"/>
                </a:solidFill>
              </a:rPr>
              <a:t/>
            </a:r>
            <a:br>
              <a:rPr lang="fr-FR" sz="2200" dirty="0">
                <a:solidFill>
                  <a:srgbClr val="2A358C"/>
                </a:solidFill>
              </a:rPr>
            </a:br>
            <a:r>
              <a:rPr lang="fr-FR" sz="2200" dirty="0">
                <a:solidFill>
                  <a:srgbClr val="2A358C"/>
                </a:solidFill>
              </a:rPr>
              <a:t/>
            </a:r>
            <a:br>
              <a:rPr lang="fr-FR" sz="2200" dirty="0">
                <a:solidFill>
                  <a:srgbClr val="2A358C"/>
                </a:solidFill>
              </a:rPr>
            </a:br>
            <a:r>
              <a:rPr lang="fr-FR" sz="2200" b="1" dirty="0">
                <a:solidFill>
                  <a:srgbClr val="2A358C"/>
                </a:solidFill>
              </a:rPr>
              <a:t>Erreurs </a:t>
            </a:r>
            <a:r>
              <a:rPr lang="fr-FR" sz="2200" b="1" dirty="0" smtClean="0">
                <a:solidFill>
                  <a:srgbClr val="2A358C"/>
                </a:solidFill>
              </a:rPr>
              <a:t>méthodologiques </a:t>
            </a:r>
            <a:r>
              <a:rPr lang="fr-FR" sz="2200" b="1" dirty="0">
                <a:solidFill>
                  <a:srgbClr val="2A358C"/>
                </a:solidFill>
              </a:rPr>
              <a:t>fréquentes </a:t>
            </a:r>
            <a:r>
              <a:rPr lang="fr-FR" sz="2200" dirty="0" smtClean="0">
                <a:solidFill>
                  <a:srgbClr val="2A358C"/>
                </a:solidFill>
              </a:rPr>
              <a:t>:</a:t>
            </a:r>
            <a:r>
              <a:rPr lang="fr-FR" sz="2200" dirty="0">
                <a:solidFill>
                  <a:srgbClr val="2A358C"/>
                </a:solidFill>
              </a:rPr>
              <a:t/>
            </a:r>
            <a:br>
              <a:rPr lang="fr-FR" sz="2200" dirty="0">
                <a:solidFill>
                  <a:srgbClr val="2A358C"/>
                </a:solidFill>
              </a:rPr>
            </a:br>
            <a:r>
              <a:rPr lang="fr-FR" sz="2200" dirty="0">
                <a:solidFill>
                  <a:srgbClr val="2A358C"/>
                </a:solidFill>
              </a:rPr>
              <a:t>- Pas de stratégie </a:t>
            </a:r>
            <a:r>
              <a:rPr lang="fr-FR" sz="2200" dirty="0" smtClean="0">
                <a:solidFill>
                  <a:srgbClr val="2A358C"/>
                </a:solidFill>
              </a:rPr>
              <a:t>d'échantillonnage;</a:t>
            </a:r>
            <a:r>
              <a:rPr lang="fr-FR" sz="2200" dirty="0">
                <a:solidFill>
                  <a:srgbClr val="2A358C"/>
                </a:solidFill>
              </a:rPr>
              <a:t/>
            </a:r>
            <a:br>
              <a:rPr lang="fr-FR" sz="2200" dirty="0">
                <a:solidFill>
                  <a:srgbClr val="2A358C"/>
                </a:solidFill>
              </a:rPr>
            </a:br>
            <a:r>
              <a:rPr lang="fr-FR" sz="2200" dirty="0">
                <a:solidFill>
                  <a:srgbClr val="2A358C"/>
                </a:solidFill>
              </a:rPr>
              <a:t>- Unité de mesure </a:t>
            </a:r>
            <a:r>
              <a:rPr lang="fr-FR" sz="2200" dirty="0" smtClean="0">
                <a:solidFill>
                  <a:srgbClr val="2A358C"/>
                </a:solidFill>
              </a:rPr>
              <a:t>non </a:t>
            </a:r>
            <a:r>
              <a:rPr lang="fr-FR" sz="2200" dirty="0">
                <a:solidFill>
                  <a:srgbClr val="2A358C"/>
                </a:solidFill>
              </a:rPr>
              <a:t>définie et utilisée;</a:t>
            </a:r>
            <a:br>
              <a:rPr lang="fr-FR" sz="2200" dirty="0">
                <a:solidFill>
                  <a:srgbClr val="2A358C"/>
                </a:solidFill>
              </a:rPr>
            </a:br>
            <a:r>
              <a:rPr lang="fr-FR" sz="2200" dirty="0">
                <a:solidFill>
                  <a:srgbClr val="2A358C"/>
                </a:solidFill>
              </a:rPr>
              <a:t>- L'outil </a:t>
            </a:r>
            <a:r>
              <a:rPr lang="fr-FR" sz="2200" dirty="0" smtClean="0">
                <a:solidFill>
                  <a:srgbClr val="2A358C"/>
                </a:solidFill>
              </a:rPr>
              <a:t>des informateurs clés </a:t>
            </a:r>
            <a:r>
              <a:rPr lang="fr-FR" sz="2200" dirty="0">
                <a:solidFill>
                  <a:srgbClr val="2A358C"/>
                </a:solidFill>
              </a:rPr>
              <a:t>est utilisé pour </a:t>
            </a:r>
            <a:r>
              <a:rPr lang="fr-FR" sz="2200" dirty="0" smtClean="0">
                <a:solidFill>
                  <a:srgbClr val="2A358C"/>
                </a:solidFill>
              </a:rPr>
              <a:t>les discussions de focus groupe </a:t>
            </a:r>
            <a:r>
              <a:rPr lang="fr-FR" sz="2200" dirty="0">
                <a:solidFill>
                  <a:srgbClr val="2A358C"/>
                </a:solidFill>
              </a:rPr>
              <a:t>et </a:t>
            </a:r>
            <a:r>
              <a:rPr lang="fr-FR" sz="2200" dirty="0" smtClean="0">
                <a:solidFill>
                  <a:srgbClr val="2A358C"/>
                </a:solidFill>
              </a:rPr>
              <a:t>pour interroger </a:t>
            </a:r>
            <a:r>
              <a:rPr lang="fr-FR" sz="2200" dirty="0">
                <a:solidFill>
                  <a:srgbClr val="2A358C"/>
                </a:solidFill>
              </a:rPr>
              <a:t>les </a:t>
            </a:r>
            <a:r>
              <a:rPr lang="fr-FR" sz="2200" dirty="0" smtClean="0">
                <a:solidFill>
                  <a:srgbClr val="2A358C"/>
                </a:solidFill>
              </a:rPr>
              <a:t>enfants;</a:t>
            </a:r>
            <a:r>
              <a:rPr lang="fr-FR" sz="2200" dirty="0">
                <a:solidFill>
                  <a:srgbClr val="2A358C"/>
                </a:solidFill>
              </a:rPr>
              <a:t/>
            </a:r>
            <a:br>
              <a:rPr lang="fr-FR" sz="2200" dirty="0">
                <a:solidFill>
                  <a:srgbClr val="2A358C"/>
                </a:solidFill>
              </a:rPr>
            </a:br>
            <a:r>
              <a:rPr lang="fr-FR" sz="2200" dirty="0">
                <a:solidFill>
                  <a:srgbClr val="2A358C"/>
                </a:solidFill>
              </a:rPr>
              <a:t>- Les enfants sont </a:t>
            </a:r>
            <a:r>
              <a:rPr lang="fr-FR" sz="2200" dirty="0" smtClean="0">
                <a:solidFill>
                  <a:srgbClr val="2A358C"/>
                </a:solidFill>
              </a:rPr>
              <a:t>interrogés;</a:t>
            </a:r>
            <a:r>
              <a:rPr lang="fr-FR" sz="2200" dirty="0">
                <a:solidFill>
                  <a:srgbClr val="2A358C"/>
                </a:solidFill>
              </a:rPr>
              <a:t/>
            </a:r>
            <a:br>
              <a:rPr lang="fr-FR" sz="2200" dirty="0">
                <a:solidFill>
                  <a:srgbClr val="2A358C"/>
                </a:solidFill>
              </a:rPr>
            </a:br>
            <a:r>
              <a:rPr lang="fr-FR" sz="2200" dirty="0">
                <a:solidFill>
                  <a:srgbClr val="2A358C"/>
                </a:solidFill>
              </a:rPr>
              <a:t>- Trop de données sont </a:t>
            </a:r>
            <a:r>
              <a:rPr lang="fr-FR" sz="2200" dirty="0" smtClean="0">
                <a:solidFill>
                  <a:srgbClr val="2A358C"/>
                </a:solidFill>
              </a:rPr>
              <a:t>collectées; </a:t>
            </a:r>
            <a:r>
              <a:rPr lang="fr-FR" sz="2200" dirty="0">
                <a:solidFill>
                  <a:srgbClr val="2A358C"/>
                </a:solidFill>
              </a:rPr>
              <a:t>et </a:t>
            </a:r>
            <a:endParaRPr lang="fr-FR" sz="2200" dirty="0" smtClean="0">
              <a:solidFill>
                <a:srgbClr val="2A358C"/>
              </a:solidFill>
            </a:endParaRPr>
          </a:p>
          <a:p>
            <a:pPr lvl="1"/>
            <a:r>
              <a:rPr lang="fr-FR" sz="2200" dirty="0" smtClean="0">
                <a:solidFill>
                  <a:srgbClr val="2A358C"/>
                </a:solidFill>
              </a:rPr>
              <a:t>- Le rapport </a:t>
            </a:r>
            <a:r>
              <a:rPr lang="fr-FR" sz="2200" dirty="0">
                <a:solidFill>
                  <a:srgbClr val="2A358C"/>
                </a:solidFill>
              </a:rPr>
              <a:t>de site </a:t>
            </a:r>
            <a:r>
              <a:rPr lang="fr-FR" sz="2200" dirty="0" smtClean="0">
                <a:solidFill>
                  <a:srgbClr val="2A358C"/>
                </a:solidFill>
              </a:rPr>
              <a:t>n’est pas utilisé.</a:t>
            </a:r>
            <a:endParaRPr lang="en-US" sz="2200" dirty="0" smtClean="0">
              <a:solidFill>
                <a:srgbClr val="2A358C"/>
              </a:solidFill>
              <a:ea typeface="Arial" pitchFamily="-111" charset="-52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23439" y="2514600"/>
            <a:ext cx="314761" cy="314579"/>
            <a:chOff x="755411" y="4415354"/>
            <a:chExt cx="461446" cy="461446"/>
          </a:xfrm>
        </p:grpSpPr>
        <p:sp>
          <p:nvSpPr>
            <p:cNvPr id="13" name="Oval 12"/>
            <p:cNvSpPr/>
            <p:nvPr/>
          </p:nvSpPr>
          <p:spPr>
            <a:xfrm>
              <a:off x="755411" y="4415354"/>
              <a:ext cx="461446" cy="461446"/>
            </a:xfrm>
            <a:prstGeom prst="ellipse">
              <a:avLst/>
            </a:prstGeom>
            <a:solidFill>
              <a:srgbClr val="007D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icture 14" descr="CPWG logo.bmp"/>
            <p:cNvPicPr>
              <a:picLocks noChangeAspect="1"/>
            </p:cNvPicPr>
            <p:nvPr/>
          </p:nvPicPr>
          <p:blipFill>
            <a:blip r:embed="rId3">
              <a:alphaModFix amt="67000"/>
            </a:blip>
            <a:srcRect l="3649" r="9029" b="32120"/>
            <a:stretch>
              <a:fillRect/>
            </a:stretch>
          </p:blipFill>
          <p:spPr>
            <a:xfrm>
              <a:off x="837980" y="4495800"/>
              <a:ext cx="296307" cy="304800"/>
            </a:xfrm>
            <a:prstGeom prst="rect">
              <a:avLst/>
            </a:prstGeom>
            <a:solidFill>
              <a:srgbClr val="007DFF"/>
            </a:solidFill>
            <a:effectLst>
              <a:outerShdw blurRad="50800" dist="38100" dir="9720000" sx="110000" sy="110000" algn="tl" rotWithShape="0">
                <a:srgbClr val="007DFF">
                  <a:alpha val="43000"/>
                </a:srgbClr>
              </a:outerShdw>
            </a:effectLst>
          </p:spPr>
        </p:pic>
      </p:grpSp>
      <p:grpSp>
        <p:nvGrpSpPr>
          <p:cNvPr id="16" name="Group 15"/>
          <p:cNvGrpSpPr/>
          <p:nvPr/>
        </p:nvGrpSpPr>
        <p:grpSpPr>
          <a:xfrm>
            <a:off x="523439" y="3810000"/>
            <a:ext cx="314761" cy="314579"/>
            <a:chOff x="755411" y="4415354"/>
            <a:chExt cx="461446" cy="461446"/>
          </a:xfrm>
        </p:grpSpPr>
        <p:sp>
          <p:nvSpPr>
            <p:cNvPr id="18" name="Oval 17"/>
            <p:cNvSpPr/>
            <p:nvPr/>
          </p:nvSpPr>
          <p:spPr>
            <a:xfrm>
              <a:off x="755411" y="4415354"/>
              <a:ext cx="461446" cy="461446"/>
            </a:xfrm>
            <a:prstGeom prst="ellipse">
              <a:avLst/>
            </a:prstGeom>
            <a:solidFill>
              <a:srgbClr val="007D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 descr="CPWG logo.bmp"/>
            <p:cNvPicPr>
              <a:picLocks noChangeAspect="1"/>
            </p:cNvPicPr>
            <p:nvPr/>
          </p:nvPicPr>
          <p:blipFill>
            <a:blip r:embed="rId3">
              <a:alphaModFix amt="67000"/>
            </a:blip>
            <a:srcRect l="3649" r="9029" b="32120"/>
            <a:stretch>
              <a:fillRect/>
            </a:stretch>
          </p:blipFill>
          <p:spPr>
            <a:xfrm>
              <a:off x="837980" y="4495800"/>
              <a:ext cx="296307" cy="304800"/>
            </a:xfrm>
            <a:prstGeom prst="rect">
              <a:avLst/>
            </a:prstGeom>
            <a:solidFill>
              <a:srgbClr val="007DFF"/>
            </a:solidFill>
            <a:effectLst>
              <a:outerShdw blurRad="50800" dist="38100" dir="9720000" sx="110000" sy="110000" algn="tl" rotWithShape="0">
                <a:srgbClr val="007DFF">
                  <a:alpha val="43000"/>
                </a:srgbClr>
              </a:outerShdw>
            </a:effectLst>
          </p:spPr>
        </p:pic>
      </p:grpSp>
      <p:grpSp>
        <p:nvGrpSpPr>
          <p:cNvPr id="20" name="Group 19"/>
          <p:cNvGrpSpPr/>
          <p:nvPr/>
        </p:nvGrpSpPr>
        <p:grpSpPr>
          <a:xfrm>
            <a:off x="533400" y="1524000"/>
            <a:ext cx="314761" cy="314579"/>
            <a:chOff x="755411" y="4415354"/>
            <a:chExt cx="461446" cy="461446"/>
          </a:xfrm>
        </p:grpSpPr>
        <p:sp>
          <p:nvSpPr>
            <p:cNvPr id="21" name="Oval 20"/>
            <p:cNvSpPr/>
            <p:nvPr/>
          </p:nvSpPr>
          <p:spPr>
            <a:xfrm>
              <a:off x="755411" y="4415354"/>
              <a:ext cx="461446" cy="461446"/>
            </a:xfrm>
            <a:prstGeom prst="ellipse">
              <a:avLst/>
            </a:prstGeom>
            <a:solidFill>
              <a:srgbClr val="007D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 descr="CPWG logo.bmp"/>
            <p:cNvPicPr>
              <a:picLocks noChangeAspect="1"/>
            </p:cNvPicPr>
            <p:nvPr/>
          </p:nvPicPr>
          <p:blipFill>
            <a:blip r:embed="rId3">
              <a:alphaModFix amt="67000"/>
            </a:blip>
            <a:srcRect l="3649" r="9029" b="32120"/>
            <a:stretch>
              <a:fillRect/>
            </a:stretch>
          </p:blipFill>
          <p:spPr>
            <a:xfrm>
              <a:off x="837980" y="4495800"/>
              <a:ext cx="296307" cy="304800"/>
            </a:xfrm>
            <a:prstGeom prst="rect">
              <a:avLst/>
            </a:prstGeom>
            <a:solidFill>
              <a:srgbClr val="007DFF"/>
            </a:solidFill>
            <a:effectLst>
              <a:outerShdw blurRad="50800" dist="38100" dir="9720000" sx="110000" sy="110000" algn="tl" rotWithShape="0">
                <a:srgbClr val="007DFF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444965759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2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241300" y="1371600"/>
            <a:ext cx="8686800" cy="53340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fr-SN" sz="3000" b="1" u="sng" dirty="0" smtClean="0">
                <a:solidFill>
                  <a:srgbClr val="2A358C"/>
                </a:solidFill>
              </a:rPr>
              <a:t>A </a:t>
            </a:r>
            <a:r>
              <a:rPr lang="fr-SN" sz="3000" b="1" u="sng" dirty="0">
                <a:solidFill>
                  <a:srgbClr val="2A358C"/>
                </a:solidFill>
              </a:rPr>
              <a:t>la fin de cette formation, vous serez en mesure de</a:t>
            </a:r>
            <a:r>
              <a:rPr lang="fr-SN" sz="3000" b="1" u="sng" dirty="0" smtClean="0">
                <a:solidFill>
                  <a:srgbClr val="2A358C"/>
                </a:solidFill>
              </a:rPr>
              <a:t>:</a:t>
            </a:r>
          </a:p>
          <a:p>
            <a:pPr>
              <a:buFontTx/>
              <a:buNone/>
            </a:pPr>
            <a:endParaRPr lang="en-US" sz="2000" b="1" u="sng" dirty="0" smtClean="0">
              <a:solidFill>
                <a:srgbClr val="2A358C"/>
              </a:solidFill>
            </a:endParaRPr>
          </a:p>
          <a:p>
            <a:pPr>
              <a:buFontTx/>
              <a:buChar char="-"/>
            </a:pPr>
            <a:r>
              <a:rPr lang="fr-FR" dirty="0" smtClean="0">
                <a:solidFill>
                  <a:srgbClr val="2A358C"/>
                </a:solidFill>
              </a:rPr>
              <a:t>Expliquer </a:t>
            </a:r>
            <a:r>
              <a:rPr lang="fr-FR" dirty="0">
                <a:solidFill>
                  <a:srgbClr val="2A358C"/>
                </a:solidFill>
              </a:rPr>
              <a:t>le cycle </a:t>
            </a:r>
            <a:r>
              <a:rPr lang="fr-FR" dirty="0" smtClean="0">
                <a:solidFill>
                  <a:srgbClr val="2A358C"/>
                </a:solidFill>
              </a:rPr>
              <a:t>de </a:t>
            </a:r>
            <a:r>
              <a:rPr lang="fr-SN" dirty="0" smtClean="0">
                <a:solidFill>
                  <a:srgbClr val="2A358C"/>
                </a:solidFill>
              </a:rPr>
              <a:t>«</a:t>
            </a:r>
            <a:r>
              <a:rPr lang="fr-SN" dirty="0">
                <a:solidFill>
                  <a:srgbClr val="2A358C"/>
                </a:solidFill>
              </a:rPr>
              <a:t> ce qu’on doit savoir </a:t>
            </a:r>
            <a:r>
              <a:rPr lang="fr-SN" dirty="0" smtClean="0">
                <a:solidFill>
                  <a:srgbClr val="2A358C"/>
                </a:solidFill>
              </a:rPr>
              <a:t>» (</a:t>
            </a:r>
            <a:r>
              <a:rPr lang="fr-FR" dirty="0" smtClean="0">
                <a:solidFill>
                  <a:srgbClr val="2A358C"/>
                </a:solidFill>
              </a:rPr>
              <a:t>WWNK);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rgbClr val="2A358C"/>
                </a:solidFill>
              </a:rPr>
              <a:t>Articuler </a:t>
            </a:r>
            <a:r>
              <a:rPr lang="fr-FR" dirty="0">
                <a:solidFill>
                  <a:srgbClr val="2A358C"/>
                </a:solidFill>
              </a:rPr>
              <a:t>les principes clés qui guident un processus </a:t>
            </a:r>
            <a:r>
              <a:rPr lang="fr-FR" dirty="0" smtClean="0">
                <a:solidFill>
                  <a:srgbClr val="2A358C"/>
                </a:solidFill>
              </a:rPr>
              <a:t>ER-PE</a:t>
            </a:r>
            <a:r>
              <a:rPr lang="fr-FR" dirty="0" smtClean="0">
                <a:solidFill>
                  <a:srgbClr val="2A358C"/>
                </a:solidFill>
              </a:rPr>
              <a:t>.</a:t>
            </a:r>
            <a:endParaRPr lang="en-US" dirty="0" smtClean="0">
              <a:solidFill>
                <a:srgbClr val="2A358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90800" y="238780"/>
            <a:ext cx="6553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SN" sz="2800" b="1" dirty="0">
                <a:solidFill>
                  <a:srgbClr val="2A358C"/>
                </a:solidFill>
              </a:rPr>
              <a:t>Objectifs d’apprentissage</a:t>
            </a:r>
            <a:endParaRPr lang="en-US" sz="28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</p:spTree>
    <p:extLst>
      <p:ext uri="{BB962C8B-B14F-4D97-AF65-F5344CB8AC3E}">
        <p14:creationId xmlns:p14="http://schemas.microsoft.com/office/powerpoint/2010/main" val="4096844593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590800" y="269558"/>
            <a:ext cx="65532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2400" b="1" dirty="0">
                <a:solidFill>
                  <a:srgbClr val="2A358C"/>
                </a:solidFill>
              </a:rPr>
              <a:t>Pourquoi faire une évaluation inter-agence?</a:t>
            </a:r>
            <a:endParaRPr lang="en-US" sz="2400" b="1" dirty="0">
              <a:solidFill>
                <a:srgbClr val="2A358C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3066" y="2743200"/>
            <a:ext cx="842233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b="1" dirty="0">
                <a:solidFill>
                  <a:srgbClr val="2A358C"/>
                </a:solidFill>
              </a:rPr>
              <a:t>Défis: </a:t>
            </a:r>
            <a:r>
              <a:rPr lang="fr-FR" sz="2600" dirty="0" smtClean="0">
                <a:solidFill>
                  <a:srgbClr val="2A358C"/>
                </a:solidFill>
              </a:rPr>
              <a:t>c’est</a:t>
            </a:r>
            <a:r>
              <a:rPr lang="fr-FR" sz="2600" b="1" dirty="0" smtClean="0">
                <a:solidFill>
                  <a:srgbClr val="2A358C"/>
                </a:solidFill>
              </a:rPr>
              <a:t> </a:t>
            </a:r>
            <a:r>
              <a:rPr lang="fr-FR" sz="2600" dirty="0" smtClean="0">
                <a:solidFill>
                  <a:srgbClr val="2A358C"/>
                </a:solidFill>
              </a:rPr>
              <a:t>cher; cela prend du temps et </a:t>
            </a:r>
            <a:r>
              <a:rPr lang="fr-FR" sz="2600" dirty="0">
                <a:solidFill>
                  <a:srgbClr val="2A358C"/>
                </a:solidFill>
              </a:rPr>
              <a:t>des ressources </a:t>
            </a:r>
            <a:r>
              <a:rPr lang="fr-FR" sz="2600" dirty="0" smtClean="0">
                <a:solidFill>
                  <a:srgbClr val="2A358C"/>
                </a:solidFill>
              </a:rPr>
              <a:t>et c’est </a:t>
            </a:r>
            <a:r>
              <a:rPr lang="fr-FR" sz="2600" dirty="0">
                <a:solidFill>
                  <a:srgbClr val="2A358C"/>
                </a:solidFill>
              </a:rPr>
              <a:t>parfois </a:t>
            </a:r>
            <a:r>
              <a:rPr lang="fr-FR" sz="2600" dirty="0" smtClean="0">
                <a:solidFill>
                  <a:srgbClr val="2A358C"/>
                </a:solidFill>
              </a:rPr>
              <a:t>dangereux.</a:t>
            </a:r>
            <a:endParaRPr lang="en-US" sz="2600" dirty="0">
              <a:solidFill>
                <a:srgbClr val="2A358C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52400" y="2895600"/>
            <a:ext cx="314761" cy="314579"/>
            <a:chOff x="755411" y="4415354"/>
            <a:chExt cx="461446" cy="461446"/>
          </a:xfrm>
        </p:grpSpPr>
        <p:sp>
          <p:nvSpPr>
            <p:cNvPr id="13" name="Oval 12"/>
            <p:cNvSpPr/>
            <p:nvPr/>
          </p:nvSpPr>
          <p:spPr>
            <a:xfrm>
              <a:off x="755411" y="4415354"/>
              <a:ext cx="461446" cy="461446"/>
            </a:xfrm>
            <a:prstGeom prst="ellipse">
              <a:avLst/>
            </a:prstGeom>
            <a:solidFill>
              <a:srgbClr val="007D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icture 14" descr="CPWG logo.bmp"/>
            <p:cNvPicPr>
              <a:picLocks noChangeAspect="1"/>
            </p:cNvPicPr>
            <p:nvPr/>
          </p:nvPicPr>
          <p:blipFill>
            <a:blip r:embed="rId3">
              <a:alphaModFix amt="67000"/>
            </a:blip>
            <a:srcRect l="3649" r="9029" b="32120"/>
            <a:stretch>
              <a:fillRect/>
            </a:stretch>
          </p:blipFill>
          <p:spPr>
            <a:xfrm>
              <a:off x="837980" y="4495800"/>
              <a:ext cx="296307" cy="304800"/>
            </a:xfrm>
            <a:prstGeom prst="rect">
              <a:avLst/>
            </a:prstGeom>
            <a:solidFill>
              <a:srgbClr val="007DFF"/>
            </a:solidFill>
            <a:effectLst>
              <a:outerShdw blurRad="50800" dist="38100" dir="9720000" sx="110000" sy="110000" algn="tl" rotWithShape="0">
                <a:srgbClr val="007DFF">
                  <a:alpha val="43000"/>
                </a:srgbClr>
              </a:outerShdw>
            </a:effectLst>
          </p:spPr>
        </p:pic>
      </p:grpSp>
      <p:grpSp>
        <p:nvGrpSpPr>
          <p:cNvPr id="16" name="Group 15"/>
          <p:cNvGrpSpPr/>
          <p:nvPr/>
        </p:nvGrpSpPr>
        <p:grpSpPr>
          <a:xfrm>
            <a:off x="152400" y="3962400"/>
            <a:ext cx="314761" cy="314579"/>
            <a:chOff x="755411" y="4415354"/>
            <a:chExt cx="461446" cy="461446"/>
          </a:xfrm>
        </p:grpSpPr>
        <p:sp>
          <p:nvSpPr>
            <p:cNvPr id="18" name="Oval 17"/>
            <p:cNvSpPr/>
            <p:nvPr/>
          </p:nvSpPr>
          <p:spPr>
            <a:xfrm>
              <a:off x="755411" y="4415354"/>
              <a:ext cx="461446" cy="461446"/>
            </a:xfrm>
            <a:prstGeom prst="ellipse">
              <a:avLst/>
            </a:prstGeom>
            <a:solidFill>
              <a:srgbClr val="007D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 descr="CPWG logo.bmp"/>
            <p:cNvPicPr>
              <a:picLocks noChangeAspect="1"/>
            </p:cNvPicPr>
            <p:nvPr/>
          </p:nvPicPr>
          <p:blipFill>
            <a:blip r:embed="rId3">
              <a:alphaModFix amt="67000"/>
            </a:blip>
            <a:srcRect l="3649" r="9029" b="32120"/>
            <a:stretch>
              <a:fillRect/>
            </a:stretch>
          </p:blipFill>
          <p:spPr>
            <a:xfrm>
              <a:off x="837980" y="4495800"/>
              <a:ext cx="296307" cy="304800"/>
            </a:xfrm>
            <a:prstGeom prst="rect">
              <a:avLst/>
            </a:prstGeom>
            <a:solidFill>
              <a:srgbClr val="007DFF"/>
            </a:solidFill>
            <a:effectLst>
              <a:outerShdw blurRad="50800" dist="38100" dir="9720000" sx="110000" sy="110000" algn="tl" rotWithShape="0">
                <a:srgbClr val="007DFF">
                  <a:alpha val="43000"/>
                </a:srgbClr>
              </a:outerShdw>
            </a:effectLst>
          </p:spPr>
        </p:pic>
      </p:grpSp>
      <p:grpSp>
        <p:nvGrpSpPr>
          <p:cNvPr id="20" name="Group 19"/>
          <p:cNvGrpSpPr/>
          <p:nvPr/>
        </p:nvGrpSpPr>
        <p:grpSpPr>
          <a:xfrm>
            <a:off x="152400" y="4953000"/>
            <a:ext cx="314761" cy="314579"/>
            <a:chOff x="755411" y="4415354"/>
            <a:chExt cx="461446" cy="461446"/>
          </a:xfrm>
        </p:grpSpPr>
        <p:sp>
          <p:nvSpPr>
            <p:cNvPr id="21" name="Oval 20"/>
            <p:cNvSpPr/>
            <p:nvPr/>
          </p:nvSpPr>
          <p:spPr>
            <a:xfrm>
              <a:off x="755411" y="4415354"/>
              <a:ext cx="461446" cy="461446"/>
            </a:xfrm>
            <a:prstGeom prst="ellipse">
              <a:avLst/>
            </a:prstGeom>
            <a:solidFill>
              <a:srgbClr val="007D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 descr="CPWG logo.bmp"/>
            <p:cNvPicPr>
              <a:picLocks noChangeAspect="1"/>
            </p:cNvPicPr>
            <p:nvPr/>
          </p:nvPicPr>
          <p:blipFill>
            <a:blip r:embed="rId3">
              <a:alphaModFix amt="67000"/>
            </a:blip>
            <a:srcRect l="3649" r="9029" b="32120"/>
            <a:stretch>
              <a:fillRect/>
            </a:stretch>
          </p:blipFill>
          <p:spPr>
            <a:xfrm>
              <a:off x="837980" y="4495800"/>
              <a:ext cx="296307" cy="304800"/>
            </a:xfrm>
            <a:prstGeom prst="rect">
              <a:avLst/>
            </a:prstGeom>
            <a:solidFill>
              <a:srgbClr val="007DFF"/>
            </a:solidFill>
            <a:effectLst>
              <a:outerShdw blurRad="50800" dist="38100" dir="9720000" sx="110000" sy="110000" algn="tl" rotWithShape="0">
                <a:srgbClr val="007DFF">
                  <a:alpha val="43000"/>
                </a:srgbClr>
              </a:outerShdw>
            </a:effectLst>
          </p:spPr>
        </p:pic>
      </p:grpSp>
      <p:sp>
        <p:nvSpPr>
          <p:cNvPr id="23" name="TextBox 22"/>
          <p:cNvSpPr txBox="1"/>
          <p:nvPr/>
        </p:nvSpPr>
        <p:spPr>
          <a:xfrm>
            <a:off x="609600" y="3810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b="1" dirty="0">
                <a:solidFill>
                  <a:srgbClr val="2A358C"/>
                </a:solidFill>
              </a:rPr>
              <a:t>Avantages: </a:t>
            </a:r>
            <a:r>
              <a:rPr lang="fr-FR" sz="2600" dirty="0" smtClean="0">
                <a:solidFill>
                  <a:srgbClr val="2A358C"/>
                </a:solidFill>
              </a:rPr>
              <a:t>Produire des résultats fiables pour un lieu et une période spécifique.</a:t>
            </a:r>
            <a:endParaRPr lang="en-US" sz="2600" dirty="0">
              <a:solidFill>
                <a:srgbClr val="2A358C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5000" y="4800600"/>
            <a:ext cx="7848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b="1" dirty="0">
                <a:solidFill>
                  <a:srgbClr val="2A358C"/>
                </a:solidFill>
              </a:rPr>
              <a:t>Ajoute </a:t>
            </a:r>
            <a:r>
              <a:rPr lang="fr-FR" sz="2600" b="1" dirty="0" smtClean="0">
                <a:solidFill>
                  <a:srgbClr val="2A358C"/>
                </a:solidFill>
              </a:rPr>
              <a:t>de la </a:t>
            </a:r>
            <a:r>
              <a:rPr lang="fr-FR" sz="2600" b="1" dirty="0">
                <a:solidFill>
                  <a:srgbClr val="2A358C"/>
                </a:solidFill>
              </a:rPr>
              <a:t>crédibilité </a:t>
            </a:r>
            <a:r>
              <a:rPr lang="fr-FR" sz="2600" b="1" dirty="0" smtClean="0">
                <a:solidFill>
                  <a:srgbClr val="2A358C"/>
                </a:solidFill>
              </a:rPr>
              <a:t>à </a:t>
            </a:r>
            <a:r>
              <a:rPr lang="fr-FR" sz="2600" b="1" dirty="0">
                <a:solidFill>
                  <a:srgbClr val="2A358C"/>
                </a:solidFill>
              </a:rPr>
              <a:t>notre secteur </a:t>
            </a:r>
            <a:r>
              <a:rPr lang="fr-FR" sz="2600" b="1" dirty="0" smtClean="0">
                <a:solidFill>
                  <a:srgbClr val="2A358C"/>
                </a:solidFill>
              </a:rPr>
              <a:t>en:</a:t>
            </a:r>
            <a:r>
              <a:rPr lang="fr-FR" sz="3000" b="1" dirty="0">
                <a:solidFill>
                  <a:srgbClr val="2A358C"/>
                </a:solidFill>
              </a:rPr>
              <a:t/>
            </a:r>
            <a:br>
              <a:rPr lang="fr-FR" sz="3000" b="1" dirty="0">
                <a:solidFill>
                  <a:srgbClr val="2A358C"/>
                </a:solidFill>
              </a:rPr>
            </a:br>
            <a:r>
              <a:rPr lang="fr-FR" sz="2400" dirty="0">
                <a:solidFill>
                  <a:srgbClr val="2A358C"/>
                </a:solidFill>
              </a:rPr>
              <a:t>- </a:t>
            </a:r>
            <a:r>
              <a:rPr lang="fr-FR" sz="2400" dirty="0" smtClean="0">
                <a:solidFill>
                  <a:srgbClr val="2A358C"/>
                </a:solidFill>
              </a:rPr>
              <a:t>Encourageant </a:t>
            </a:r>
            <a:r>
              <a:rPr lang="fr-FR" sz="2400" dirty="0">
                <a:solidFill>
                  <a:srgbClr val="2A358C"/>
                </a:solidFill>
              </a:rPr>
              <a:t>la collaboration </a:t>
            </a:r>
            <a:r>
              <a:rPr lang="fr-FR" sz="2400" dirty="0" smtClean="0">
                <a:solidFill>
                  <a:srgbClr val="2A358C"/>
                </a:solidFill>
              </a:rPr>
              <a:t>inter-agence dès les </a:t>
            </a:r>
            <a:r>
              <a:rPr lang="fr-FR" sz="2400" dirty="0">
                <a:solidFill>
                  <a:srgbClr val="2A358C"/>
                </a:solidFill>
              </a:rPr>
              <a:t>premiers jours d'une </a:t>
            </a:r>
            <a:r>
              <a:rPr lang="fr-FR" sz="2400" dirty="0" smtClean="0">
                <a:solidFill>
                  <a:srgbClr val="2A358C"/>
                </a:solidFill>
              </a:rPr>
              <a:t>situation d’urgence</a:t>
            </a:r>
            <a:r>
              <a:rPr lang="fr-FR" sz="2400" dirty="0">
                <a:solidFill>
                  <a:srgbClr val="2A358C"/>
                </a:solidFill>
              </a:rPr>
              <a:t>.</a:t>
            </a:r>
            <a:br>
              <a:rPr lang="fr-FR" sz="2400" dirty="0">
                <a:solidFill>
                  <a:srgbClr val="2A358C"/>
                </a:solidFill>
              </a:rPr>
            </a:br>
            <a:r>
              <a:rPr lang="fr-FR" sz="2400" dirty="0">
                <a:solidFill>
                  <a:srgbClr val="2A358C"/>
                </a:solidFill>
              </a:rPr>
              <a:t>- </a:t>
            </a:r>
            <a:r>
              <a:rPr lang="fr-FR" sz="2400" dirty="0" smtClean="0">
                <a:solidFill>
                  <a:srgbClr val="2A358C"/>
                </a:solidFill>
              </a:rPr>
              <a:t>Améliorant notre connaissance basée sur des éléments tangibles</a:t>
            </a:r>
            <a:endParaRPr lang="fr-FR" sz="2400" dirty="0">
              <a:solidFill>
                <a:srgbClr val="2A358C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2400" y="1219200"/>
            <a:ext cx="8763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b="1" dirty="0">
                <a:solidFill>
                  <a:srgbClr val="2A358C"/>
                </a:solidFill>
              </a:rPr>
              <a:t>Nous </a:t>
            </a:r>
            <a:r>
              <a:rPr lang="fr-FR" sz="2600" b="1" dirty="0" smtClean="0">
                <a:solidFill>
                  <a:srgbClr val="2A358C"/>
                </a:solidFill>
              </a:rPr>
              <a:t>devons procéder </a:t>
            </a:r>
            <a:r>
              <a:rPr lang="fr-FR" sz="2600" b="1" dirty="0">
                <a:solidFill>
                  <a:srgbClr val="2A358C"/>
                </a:solidFill>
              </a:rPr>
              <a:t>à une évaluation des besoins </a:t>
            </a:r>
            <a:r>
              <a:rPr lang="fr-FR" sz="2600" b="1" dirty="0" smtClean="0">
                <a:solidFill>
                  <a:srgbClr val="2A358C"/>
                </a:solidFill>
              </a:rPr>
              <a:t>dans le cas où </a:t>
            </a:r>
            <a:r>
              <a:rPr lang="fr-FR" sz="2600" b="1" dirty="0">
                <a:solidFill>
                  <a:srgbClr val="2A358C"/>
                </a:solidFill>
              </a:rPr>
              <a:t>l'information </a:t>
            </a:r>
            <a:r>
              <a:rPr lang="fr-FR" sz="2600" b="1" dirty="0" smtClean="0">
                <a:solidFill>
                  <a:srgbClr val="2A358C"/>
                </a:solidFill>
              </a:rPr>
              <a:t>nécessaire à la </a:t>
            </a:r>
            <a:r>
              <a:rPr lang="fr-FR" sz="2600" b="1" dirty="0">
                <a:solidFill>
                  <a:srgbClr val="2A358C"/>
                </a:solidFill>
              </a:rPr>
              <a:t>réponse n'est pas disponible sous d'autres formes.</a:t>
            </a:r>
            <a:endParaRPr lang="en-US" sz="2600" b="1" dirty="0">
              <a:solidFill>
                <a:srgbClr val="2A3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578008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2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578100" y="238780"/>
            <a:ext cx="6553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2A358C"/>
                </a:solidFill>
                <a:latin typeface="+mj-lt"/>
                <a:cs typeface="Engravers MT"/>
              </a:rPr>
              <a:t>Raison d’</a:t>
            </a:r>
            <a:r>
              <a:rPr lang="fr-FR" sz="2800" b="1" dirty="0">
                <a:solidFill>
                  <a:srgbClr val="2A358C"/>
                </a:solidFill>
                <a:latin typeface="+mj-lt"/>
                <a:cs typeface="Engravers MT"/>
              </a:rPr>
              <a:t>ê</a:t>
            </a:r>
            <a:r>
              <a:rPr lang="fr-FR" sz="2800" b="1" dirty="0" smtClean="0">
                <a:solidFill>
                  <a:srgbClr val="2A358C"/>
                </a:solidFill>
                <a:latin typeface="+mj-lt"/>
                <a:cs typeface="Engravers MT"/>
              </a:rPr>
              <a:t>tre </a:t>
            </a:r>
            <a:r>
              <a:rPr lang="fr-FR" sz="2800" b="1" dirty="0">
                <a:solidFill>
                  <a:srgbClr val="2A358C"/>
                </a:solidFill>
                <a:latin typeface="+mj-lt"/>
                <a:cs typeface="Engravers MT"/>
              </a:rPr>
              <a:t>de l'Outil</a:t>
            </a:r>
            <a:endParaRPr lang="en-US" sz="28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1878" y="13716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chemeClr val="tx2"/>
                </a:solidFill>
              </a:rPr>
              <a:t>Fournir des conseils sur la </a:t>
            </a:r>
            <a:r>
              <a:rPr lang="fr-FR" sz="2800" dirty="0" smtClean="0">
                <a:solidFill>
                  <a:schemeClr val="tx2"/>
                </a:solidFill>
              </a:rPr>
              <a:t>mise en </a:t>
            </a:r>
            <a:r>
              <a:rPr lang="fr-SN" sz="2800" dirty="0" smtClean="0">
                <a:solidFill>
                  <a:schemeClr val="tx2"/>
                </a:solidFill>
              </a:rPr>
              <a:t>œuvre </a:t>
            </a:r>
            <a:r>
              <a:rPr lang="fr-FR" sz="2800" dirty="0">
                <a:solidFill>
                  <a:schemeClr val="tx2"/>
                </a:solidFill>
              </a:rPr>
              <a:t>des évaluations rapides de protection des enfants dans la suite immédiate des urgences soudaines</a:t>
            </a:r>
            <a:r>
              <a:rPr lang="fr-FR" sz="2800" dirty="0" smtClean="0">
                <a:solidFill>
                  <a:schemeClr val="tx2"/>
                </a:solidFill>
              </a:rPr>
              <a:t>;</a:t>
            </a:r>
          </a:p>
          <a:p>
            <a:endParaRPr lang="fr-FR" sz="2400" dirty="0">
              <a:solidFill>
                <a:schemeClr val="tx2"/>
              </a:solidFill>
            </a:endParaRPr>
          </a:p>
          <a:p>
            <a:r>
              <a:rPr lang="fr-FR" sz="2800" dirty="0">
                <a:solidFill>
                  <a:schemeClr val="tx2"/>
                </a:solidFill>
              </a:rPr>
              <a:t>Fournir une série d’outils modèles adaptables qui peuvent être utilisés dans des contextes différents (situations d'urgence complexes et catastrophes naturelles</a:t>
            </a:r>
            <a:r>
              <a:rPr lang="fr-FR" sz="2800" dirty="0" smtClean="0">
                <a:solidFill>
                  <a:schemeClr val="tx2"/>
                </a:solidFill>
              </a:rPr>
              <a:t>);</a:t>
            </a:r>
          </a:p>
          <a:p>
            <a:endParaRPr lang="fr-FR" sz="2400" dirty="0">
              <a:solidFill>
                <a:schemeClr val="tx2"/>
              </a:solidFill>
            </a:endParaRPr>
          </a:p>
          <a:p>
            <a:r>
              <a:rPr lang="fr-FR" sz="2800" dirty="0">
                <a:solidFill>
                  <a:schemeClr val="tx2"/>
                </a:solidFill>
              </a:rPr>
              <a:t>Rendre la gestion et l’analyse des données plus facile et plus accessible pour les non-spécialistes.</a:t>
            </a:r>
            <a:endParaRPr lang="en-US" sz="2800" dirty="0" smtClean="0">
              <a:solidFill>
                <a:srgbClr val="2A358C"/>
              </a:solidFill>
              <a:ea typeface="Arial" pitchFamily="-111" charset="-52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81000" y="1524000"/>
            <a:ext cx="314761" cy="314579"/>
            <a:chOff x="755411" y="4415354"/>
            <a:chExt cx="461446" cy="461446"/>
          </a:xfrm>
        </p:grpSpPr>
        <p:sp>
          <p:nvSpPr>
            <p:cNvPr id="13" name="Oval 12"/>
            <p:cNvSpPr/>
            <p:nvPr/>
          </p:nvSpPr>
          <p:spPr>
            <a:xfrm>
              <a:off x="755411" y="4415354"/>
              <a:ext cx="461446" cy="461446"/>
            </a:xfrm>
            <a:prstGeom prst="ellipse">
              <a:avLst/>
            </a:prstGeom>
            <a:solidFill>
              <a:srgbClr val="007D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icture 14" descr="CPWG logo.bmp"/>
            <p:cNvPicPr>
              <a:picLocks noChangeAspect="1"/>
            </p:cNvPicPr>
            <p:nvPr/>
          </p:nvPicPr>
          <p:blipFill>
            <a:blip r:embed="rId2">
              <a:alphaModFix amt="67000"/>
            </a:blip>
            <a:srcRect l="3649" r="9029" b="32120"/>
            <a:stretch>
              <a:fillRect/>
            </a:stretch>
          </p:blipFill>
          <p:spPr>
            <a:xfrm>
              <a:off x="837980" y="4495800"/>
              <a:ext cx="296307" cy="304800"/>
            </a:xfrm>
            <a:prstGeom prst="rect">
              <a:avLst/>
            </a:prstGeom>
            <a:solidFill>
              <a:srgbClr val="007DFF"/>
            </a:solidFill>
            <a:effectLst>
              <a:outerShdw blurRad="50800" dist="38100" dir="9720000" sx="110000" sy="110000" algn="tl" rotWithShape="0">
                <a:srgbClr val="007DFF">
                  <a:alpha val="43000"/>
                </a:srgbClr>
              </a:outerShdw>
            </a:effectLst>
          </p:spPr>
        </p:pic>
      </p:grpSp>
      <p:grpSp>
        <p:nvGrpSpPr>
          <p:cNvPr id="16" name="Group 15"/>
          <p:cNvGrpSpPr/>
          <p:nvPr/>
        </p:nvGrpSpPr>
        <p:grpSpPr>
          <a:xfrm>
            <a:off x="381000" y="3124200"/>
            <a:ext cx="314761" cy="314579"/>
            <a:chOff x="755411" y="4415354"/>
            <a:chExt cx="461446" cy="461446"/>
          </a:xfrm>
        </p:grpSpPr>
        <p:sp>
          <p:nvSpPr>
            <p:cNvPr id="18" name="Oval 17"/>
            <p:cNvSpPr/>
            <p:nvPr/>
          </p:nvSpPr>
          <p:spPr>
            <a:xfrm>
              <a:off x="755411" y="4415354"/>
              <a:ext cx="461446" cy="461446"/>
            </a:xfrm>
            <a:prstGeom prst="ellipse">
              <a:avLst/>
            </a:prstGeom>
            <a:solidFill>
              <a:srgbClr val="007D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 descr="CPWG logo.bmp"/>
            <p:cNvPicPr>
              <a:picLocks noChangeAspect="1"/>
            </p:cNvPicPr>
            <p:nvPr/>
          </p:nvPicPr>
          <p:blipFill>
            <a:blip r:embed="rId2">
              <a:alphaModFix amt="67000"/>
            </a:blip>
            <a:srcRect l="3649" r="9029" b="32120"/>
            <a:stretch>
              <a:fillRect/>
            </a:stretch>
          </p:blipFill>
          <p:spPr>
            <a:xfrm>
              <a:off x="837980" y="4495800"/>
              <a:ext cx="296307" cy="304800"/>
            </a:xfrm>
            <a:prstGeom prst="rect">
              <a:avLst/>
            </a:prstGeom>
            <a:solidFill>
              <a:srgbClr val="007DFF"/>
            </a:solidFill>
            <a:effectLst>
              <a:outerShdw blurRad="50800" dist="38100" dir="9720000" sx="110000" sy="110000" algn="tl" rotWithShape="0">
                <a:srgbClr val="007DFF">
                  <a:alpha val="43000"/>
                </a:srgbClr>
              </a:outerShdw>
            </a:effectLst>
          </p:spPr>
        </p:pic>
      </p:grpSp>
      <p:grpSp>
        <p:nvGrpSpPr>
          <p:cNvPr id="20" name="Group 19"/>
          <p:cNvGrpSpPr/>
          <p:nvPr/>
        </p:nvGrpSpPr>
        <p:grpSpPr>
          <a:xfrm>
            <a:off x="381000" y="5248021"/>
            <a:ext cx="314761" cy="314579"/>
            <a:chOff x="755411" y="4415354"/>
            <a:chExt cx="461446" cy="461446"/>
          </a:xfrm>
        </p:grpSpPr>
        <p:sp>
          <p:nvSpPr>
            <p:cNvPr id="21" name="Oval 20"/>
            <p:cNvSpPr/>
            <p:nvPr/>
          </p:nvSpPr>
          <p:spPr>
            <a:xfrm>
              <a:off x="755411" y="4415354"/>
              <a:ext cx="461446" cy="461446"/>
            </a:xfrm>
            <a:prstGeom prst="ellipse">
              <a:avLst/>
            </a:prstGeom>
            <a:solidFill>
              <a:srgbClr val="007D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 descr="CPWG logo.bmp"/>
            <p:cNvPicPr>
              <a:picLocks noChangeAspect="1"/>
            </p:cNvPicPr>
            <p:nvPr/>
          </p:nvPicPr>
          <p:blipFill>
            <a:blip r:embed="rId2">
              <a:alphaModFix amt="67000"/>
            </a:blip>
            <a:srcRect l="3649" r="9029" b="32120"/>
            <a:stretch>
              <a:fillRect/>
            </a:stretch>
          </p:blipFill>
          <p:spPr>
            <a:xfrm>
              <a:off x="837980" y="4495800"/>
              <a:ext cx="296307" cy="304800"/>
            </a:xfrm>
            <a:prstGeom prst="rect">
              <a:avLst/>
            </a:prstGeom>
            <a:solidFill>
              <a:srgbClr val="007DFF"/>
            </a:solidFill>
            <a:effectLst>
              <a:outerShdw blurRad="50800" dist="38100" dir="9720000" sx="110000" sy="110000" algn="tl" rotWithShape="0">
                <a:srgbClr val="007DFF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739690901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2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7" name="TextBox 16"/>
          <p:cNvSpPr txBox="1"/>
          <p:nvPr/>
        </p:nvSpPr>
        <p:spPr>
          <a:xfrm>
            <a:off x="304800" y="121920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2A358C"/>
                </a:solidFill>
              </a:rPr>
              <a:t>Qu’est-ce</a:t>
            </a:r>
            <a:r>
              <a:rPr lang="en-US" sz="2800" b="1" dirty="0" smtClean="0">
                <a:solidFill>
                  <a:srgbClr val="2A358C"/>
                </a:solidFill>
              </a:rPr>
              <a:t> </a:t>
            </a:r>
            <a:r>
              <a:rPr lang="en-US" sz="2800" b="1" dirty="0" err="1" smtClean="0">
                <a:solidFill>
                  <a:srgbClr val="2A358C"/>
                </a:solidFill>
              </a:rPr>
              <a:t>que</a:t>
            </a:r>
            <a:r>
              <a:rPr lang="en-US" sz="2800" b="1" dirty="0" smtClean="0">
                <a:solidFill>
                  <a:srgbClr val="2A358C"/>
                </a:solidFill>
              </a:rPr>
              <a:t> </a:t>
            </a:r>
            <a:r>
              <a:rPr lang="en-US" sz="2800" b="1" dirty="0" err="1" smtClean="0">
                <a:solidFill>
                  <a:srgbClr val="2A358C"/>
                </a:solidFill>
              </a:rPr>
              <a:t>c’est</a:t>
            </a:r>
            <a:r>
              <a:rPr lang="en-US" sz="2800" b="1" dirty="0" smtClean="0">
                <a:solidFill>
                  <a:srgbClr val="2A358C"/>
                </a:solidFill>
              </a:rPr>
              <a:t>?      et       </a:t>
            </a:r>
            <a:r>
              <a:rPr lang="en-US" sz="2800" b="1" dirty="0" err="1" smtClean="0">
                <a:solidFill>
                  <a:srgbClr val="2A358C"/>
                </a:solidFill>
              </a:rPr>
              <a:t>Qu’est-ce</a:t>
            </a:r>
            <a:r>
              <a:rPr lang="en-US" sz="2800" b="1" dirty="0" smtClean="0">
                <a:solidFill>
                  <a:srgbClr val="2A358C"/>
                </a:solidFill>
              </a:rPr>
              <a:t> </a:t>
            </a:r>
            <a:r>
              <a:rPr lang="en-US" sz="2800" b="1" dirty="0" err="1" smtClean="0">
                <a:solidFill>
                  <a:srgbClr val="2A358C"/>
                </a:solidFill>
              </a:rPr>
              <a:t>que</a:t>
            </a:r>
            <a:r>
              <a:rPr lang="en-US" sz="2800" b="1" dirty="0" smtClean="0">
                <a:solidFill>
                  <a:srgbClr val="2A358C"/>
                </a:solidFill>
              </a:rPr>
              <a:t> </a:t>
            </a:r>
            <a:r>
              <a:rPr lang="en-US" sz="2800" b="1" dirty="0" err="1" smtClean="0">
                <a:solidFill>
                  <a:srgbClr val="2A358C"/>
                </a:solidFill>
              </a:rPr>
              <a:t>ce</a:t>
            </a:r>
            <a:r>
              <a:rPr lang="en-US" sz="2800" b="1" dirty="0" smtClean="0">
                <a:solidFill>
                  <a:srgbClr val="2A358C"/>
                </a:solidFill>
              </a:rPr>
              <a:t> </a:t>
            </a:r>
            <a:r>
              <a:rPr lang="en-US" sz="2800" b="1" dirty="0" err="1" smtClean="0">
                <a:solidFill>
                  <a:srgbClr val="2A358C"/>
                </a:solidFill>
              </a:rPr>
              <a:t>n’est</a:t>
            </a:r>
            <a:r>
              <a:rPr lang="en-US" sz="2800" b="1" dirty="0" smtClean="0">
                <a:solidFill>
                  <a:srgbClr val="2A358C"/>
                </a:solidFill>
              </a:rPr>
              <a:t> pas? </a:t>
            </a:r>
            <a:endParaRPr lang="en-US" sz="2800" b="1" dirty="0">
              <a:solidFill>
                <a:srgbClr val="2A358C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38200" y="1981200"/>
            <a:ext cx="2781300" cy="609600"/>
          </a:xfrm>
          <a:prstGeom prst="rect">
            <a:avLst/>
          </a:prstGeom>
          <a:solidFill>
            <a:srgbClr val="007D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L’ER-PE</a:t>
            </a:r>
            <a:r>
              <a:rPr lang="en-US" sz="2400" b="1" dirty="0" smtClean="0"/>
              <a:t>:</a:t>
            </a:r>
          </a:p>
        </p:txBody>
      </p:sp>
      <p:sp>
        <p:nvSpPr>
          <p:cNvPr id="20" name="Down Arrow 19"/>
          <p:cNvSpPr/>
          <p:nvPr/>
        </p:nvSpPr>
        <p:spPr>
          <a:xfrm>
            <a:off x="2133600" y="2590800"/>
            <a:ext cx="228600" cy="381000"/>
          </a:xfrm>
          <a:prstGeom prst="downArrow">
            <a:avLst/>
          </a:prstGeom>
          <a:solidFill>
            <a:srgbClr val="007D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38200" y="2971800"/>
            <a:ext cx="2781300" cy="838200"/>
          </a:xfrm>
          <a:prstGeom prst="rect">
            <a:avLst/>
          </a:prstGeom>
          <a:solidFill>
            <a:srgbClr val="007D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500" b="1" dirty="0">
                <a:solidFill>
                  <a:schemeClr val="bg1"/>
                </a:solidFill>
                <a:ea typeface="ＭＳ Ｐゴシック" pitchFamily="-111" charset="-128"/>
              </a:rPr>
              <a:t>permet de dresser une liste des besoins urgents en matière de protection de </a:t>
            </a:r>
            <a:r>
              <a:rPr lang="fr-CA" sz="1500" b="1" dirty="0" smtClean="0">
                <a:solidFill>
                  <a:schemeClr val="bg1"/>
                </a:solidFill>
                <a:ea typeface="ＭＳ Ｐゴシック" pitchFamily="-111" charset="-128"/>
              </a:rPr>
              <a:t>l’enfant</a:t>
            </a:r>
            <a:endParaRPr lang="en-US" sz="1500" b="1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38200" y="4216400"/>
            <a:ext cx="2781300" cy="762000"/>
          </a:xfrm>
          <a:prstGeom prst="rect">
            <a:avLst/>
          </a:prstGeom>
          <a:solidFill>
            <a:srgbClr val="007D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b="1" dirty="0" smtClean="0">
                <a:solidFill>
                  <a:srgbClr val="FFFFFF"/>
                </a:solidFill>
              </a:rPr>
              <a:t>nous fournit l’information immédiatement nécessaire pour la programmation et le plaidoyer</a:t>
            </a:r>
            <a:endParaRPr lang="fr-FR" sz="1500" b="1" dirty="0"/>
          </a:p>
        </p:txBody>
      </p:sp>
      <p:sp>
        <p:nvSpPr>
          <p:cNvPr id="26" name="Down Arrow 25"/>
          <p:cNvSpPr/>
          <p:nvPr/>
        </p:nvSpPr>
        <p:spPr>
          <a:xfrm>
            <a:off x="2133600" y="4991100"/>
            <a:ext cx="228600" cy="381000"/>
          </a:xfrm>
          <a:prstGeom prst="downArrow">
            <a:avLst/>
          </a:prstGeom>
          <a:solidFill>
            <a:srgbClr val="007D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>
            <a:off x="2133600" y="3810000"/>
            <a:ext cx="228600" cy="381000"/>
          </a:xfrm>
          <a:prstGeom prst="downArrow">
            <a:avLst/>
          </a:prstGeom>
          <a:solidFill>
            <a:srgbClr val="007D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38200" y="5410200"/>
            <a:ext cx="2781300" cy="914400"/>
          </a:xfrm>
          <a:prstGeom prst="rect">
            <a:avLst/>
          </a:prstGeom>
          <a:solidFill>
            <a:srgbClr val="007D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500" b="1" dirty="0" smtClean="0">
                <a:solidFill>
                  <a:schemeClr val="bg1"/>
                </a:solidFill>
                <a:ea typeface="ＭＳ Ｐゴシック" pitchFamily="-111" charset="-128"/>
              </a:rPr>
              <a:t>peut constituer un </a:t>
            </a:r>
            <a:r>
              <a:rPr lang="fr-CA" sz="1500" b="1" dirty="0">
                <a:solidFill>
                  <a:schemeClr val="bg1"/>
                </a:solidFill>
                <a:ea typeface="ＭＳ Ｐゴシック" pitchFamily="-111" charset="-128"/>
              </a:rPr>
              <a:t>point de départ </a:t>
            </a:r>
            <a:r>
              <a:rPr lang="fr-CA" sz="1500" b="1" dirty="0" smtClean="0">
                <a:solidFill>
                  <a:schemeClr val="bg1"/>
                </a:solidFill>
                <a:ea typeface="ＭＳ Ｐゴシック" pitchFamily="-111" charset="-128"/>
              </a:rPr>
              <a:t>pour </a:t>
            </a:r>
            <a:r>
              <a:rPr lang="fr-CA" sz="1500" b="1" dirty="0">
                <a:solidFill>
                  <a:schemeClr val="bg1"/>
                </a:solidFill>
                <a:ea typeface="ＭＳ Ｐゴシック" pitchFamily="-111" charset="-128"/>
              </a:rPr>
              <a:t>une analyse plus complète des conséquences de la situation d’urgence</a:t>
            </a:r>
            <a:endParaRPr lang="en-US" sz="1500" b="1" dirty="0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410200" y="1981200"/>
            <a:ext cx="2667000" cy="609600"/>
          </a:xfrm>
          <a:prstGeom prst="rect">
            <a:avLst/>
          </a:prstGeom>
          <a:solidFill>
            <a:srgbClr val="007D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L’ER-PE </a:t>
            </a:r>
            <a:r>
              <a:rPr lang="en-US" sz="2400" b="1" dirty="0" err="1" smtClean="0"/>
              <a:t>n’est</a:t>
            </a:r>
            <a:r>
              <a:rPr lang="en-US" sz="2400" b="1" dirty="0" smtClean="0"/>
              <a:t> pas:</a:t>
            </a:r>
          </a:p>
        </p:txBody>
      </p:sp>
      <p:sp>
        <p:nvSpPr>
          <p:cNvPr id="37" name="Down Arrow 36"/>
          <p:cNvSpPr/>
          <p:nvPr/>
        </p:nvSpPr>
        <p:spPr>
          <a:xfrm>
            <a:off x="6629400" y="2590800"/>
            <a:ext cx="228600" cy="381000"/>
          </a:xfrm>
          <a:prstGeom prst="downArrow">
            <a:avLst/>
          </a:prstGeom>
          <a:solidFill>
            <a:srgbClr val="007D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5410200" y="2971800"/>
            <a:ext cx="2667000" cy="838200"/>
          </a:xfrm>
          <a:prstGeom prst="rect">
            <a:avLst/>
          </a:prstGeom>
          <a:solidFill>
            <a:srgbClr val="007D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chemeClr val="bg1"/>
                </a:solidFill>
              </a:rPr>
              <a:t>une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analyse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complète</a:t>
            </a:r>
            <a:r>
              <a:rPr lang="en-US" sz="1600" b="1" dirty="0">
                <a:solidFill>
                  <a:schemeClr val="bg1"/>
                </a:solidFill>
              </a:rPr>
              <a:t> de situation </a:t>
            </a:r>
            <a:r>
              <a:rPr lang="en-US" sz="1600" b="1" dirty="0" err="1">
                <a:solidFill>
                  <a:schemeClr val="bg1"/>
                </a:solidFill>
              </a:rPr>
              <a:t>ou</a:t>
            </a:r>
            <a:r>
              <a:rPr lang="en-US" sz="1600" b="1" dirty="0">
                <a:solidFill>
                  <a:schemeClr val="bg1"/>
                </a:solidFill>
              </a:rPr>
              <a:t> un </a:t>
            </a:r>
            <a:r>
              <a:rPr lang="en-US" sz="1600" b="1" dirty="0" err="1">
                <a:solidFill>
                  <a:schemeClr val="bg1"/>
                </a:solidFill>
              </a:rPr>
              <a:t>mécanisme</a:t>
            </a:r>
            <a:r>
              <a:rPr lang="en-US" sz="1600" b="1" dirty="0">
                <a:solidFill>
                  <a:schemeClr val="bg1"/>
                </a:solidFill>
              </a:rPr>
              <a:t> de </a:t>
            </a:r>
            <a:r>
              <a:rPr lang="en-US" sz="1600" b="1" dirty="0" smtClean="0">
                <a:solidFill>
                  <a:schemeClr val="bg1"/>
                </a:solidFill>
              </a:rPr>
              <a:t>surveillance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410200" y="4229100"/>
            <a:ext cx="2667000" cy="800100"/>
          </a:xfrm>
          <a:prstGeom prst="rect">
            <a:avLst/>
          </a:prstGeom>
          <a:solidFill>
            <a:srgbClr val="007D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chemeClr val="bg1"/>
                </a:solidFill>
              </a:rPr>
              <a:t>Faite</a:t>
            </a:r>
            <a:r>
              <a:rPr lang="en-US" sz="1600" b="1" dirty="0" smtClean="0">
                <a:solidFill>
                  <a:schemeClr val="bg1"/>
                </a:solidFill>
              </a:rPr>
              <a:t> pour </a:t>
            </a:r>
            <a:r>
              <a:rPr lang="en-US" sz="1600" b="1" dirty="0" err="1">
                <a:solidFill>
                  <a:schemeClr val="bg1"/>
                </a:solidFill>
              </a:rPr>
              <a:t>être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utilisée</a:t>
            </a:r>
            <a:r>
              <a:rPr lang="en-US" sz="1600" b="1" dirty="0">
                <a:solidFill>
                  <a:schemeClr val="bg1"/>
                </a:solidFill>
              </a:rPr>
              <a:t> en </a:t>
            </a:r>
            <a:r>
              <a:rPr lang="en-US" sz="1600" b="1" dirty="0" err="1">
                <a:solidFill>
                  <a:schemeClr val="bg1"/>
                </a:solidFill>
              </a:rPr>
              <a:t>programmation</a:t>
            </a:r>
            <a:r>
              <a:rPr lang="en-US" sz="1600" b="1" dirty="0">
                <a:solidFill>
                  <a:schemeClr val="bg1"/>
                </a:solidFill>
              </a:rPr>
              <a:t> à long </a:t>
            </a:r>
            <a:r>
              <a:rPr lang="en-US" sz="1600" b="1" dirty="0" err="1">
                <a:solidFill>
                  <a:schemeClr val="bg1"/>
                </a:solidFill>
              </a:rPr>
              <a:t>terme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40" name="Down Arrow 39"/>
          <p:cNvSpPr/>
          <p:nvPr/>
        </p:nvSpPr>
        <p:spPr>
          <a:xfrm>
            <a:off x="6629400" y="5054600"/>
            <a:ext cx="228600" cy="381000"/>
          </a:xfrm>
          <a:prstGeom prst="downArrow">
            <a:avLst/>
          </a:prstGeom>
          <a:solidFill>
            <a:srgbClr val="007D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Down Arrow 40"/>
          <p:cNvSpPr/>
          <p:nvPr/>
        </p:nvSpPr>
        <p:spPr>
          <a:xfrm>
            <a:off x="6629400" y="3810000"/>
            <a:ext cx="228600" cy="381000"/>
          </a:xfrm>
          <a:prstGeom prst="downArrow">
            <a:avLst/>
          </a:prstGeom>
          <a:solidFill>
            <a:srgbClr val="007D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410200" y="5461000"/>
            <a:ext cx="2667000" cy="990600"/>
          </a:xfrm>
          <a:prstGeom prst="rect">
            <a:avLst/>
          </a:prstGeom>
          <a:solidFill>
            <a:srgbClr val="007D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chemeClr val="bg1"/>
                </a:solidFill>
              </a:rPr>
              <a:t>Destinée</a:t>
            </a:r>
            <a:r>
              <a:rPr lang="en-US" sz="1600" b="1" dirty="0" smtClean="0">
                <a:solidFill>
                  <a:schemeClr val="bg1"/>
                </a:solidFill>
              </a:rPr>
              <a:t> à </a:t>
            </a:r>
            <a:r>
              <a:rPr lang="en-US" sz="1600" b="1" dirty="0" err="1">
                <a:solidFill>
                  <a:schemeClr val="bg1"/>
                </a:solidFill>
              </a:rPr>
              <a:t>fournir</a:t>
            </a:r>
            <a:r>
              <a:rPr lang="en-US" sz="1600" b="1" dirty="0">
                <a:solidFill>
                  <a:schemeClr val="bg1"/>
                </a:solidFill>
              </a:rPr>
              <a:t> de </a:t>
            </a:r>
            <a:r>
              <a:rPr lang="en-US" sz="1600" b="1" dirty="0" err="1">
                <a:solidFill>
                  <a:schemeClr val="bg1"/>
                </a:solidFill>
              </a:rPr>
              <a:t>l’information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généralisée</a:t>
            </a:r>
            <a:r>
              <a:rPr lang="en-US" sz="1600" b="1" dirty="0">
                <a:solidFill>
                  <a:schemeClr val="bg1"/>
                </a:solidFill>
              </a:rPr>
              <a:t>(able) à </a:t>
            </a:r>
            <a:r>
              <a:rPr lang="en-US" sz="1600" b="1" dirty="0" err="1">
                <a:solidFill>
                  <a:schemeClr val="bg1"/>
                </a:solidFill>
              </a:rPr>
              <a:t>toute</a:t>
            </a:r>
            <a:r>
              <a:rPr lang="en-US" sz="1600" b="1" dirty="0">
                <a:solidFill>
                  <a:schemeClr val="bg1"/>
                </a:solidFill>
              </a:rPr>
              <a:t> la population </a:t>
            </a:r>
            <a:r>
              <a:rPr lang="en-US" sz="1600" b="1" dirty="0" err="1">
                <a:solidFill>
                  <a:schemeClr val="bg1"/>
                </a:solidFill>
              </a:rPr>
              <a:t>affectée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90800" y="228600"/>
            <a:ext cx="6553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2A358C"/>
                </a:solidFill>
                <a:latin typeface="+mj-lt"/>
                <a:cs typeface="Engravers MT"/>
              </a:rPr>
              <a:t>Contexte</a:t>
            </a:r>
            <a:endParaRPr lang="en-US" sz="28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</p:spTree>
    <p:extLst>
      <p:ext uri="{BB962C8B-B14F-4D97-AF65-F5344CB8AC3E}">
        <p14:creationId xmlns:p14="http://schemas.microsoft.com/office/powerpoint/2010/main" val="2910466276"/>
      </p:ext>
    </p:extLst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286000" y="115669"/>
            <a:ext cx="68580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200" b="1" dirty="0" err="1">
                <a:solidFill>
                  <a:srgbClr val="2A358C"/>
                </a:solidFill>
              </a:rPr>
              <a:t>Pourquoi</a:t>
            </a:r>
            <a:r>
              <a:rPr lang="en-US" sz="2200" b="1" dirty="0">
                <a:solidFill>
                  <a:srgbClr val="2A358C"/>
                </a:solidFill>
              </a:rPr>
              <a:t> </a:t>
            </a:r>
            <a:r>
              <a:rPr lang="en-US" sz="2200" b="1" dirty="0" err="1">
                <a:solidFill>
                  <a:srgbClr val="2A358C"/>
                </a:solidFill>
              </a:rPr>
              <a:t>avons</a:t>
            </a:r>
            <a:r>
              <a:rPr lang="en-US" sz="2200" b="1" dirty="0">
                <a:solidFill>
                  <a:srgbClr val="2A358C"/>
                </a:solidFill>
              </a:rPr>
              <a:t>-nous </a:t>
            </a:r>
            <a:r>
              <a:rPr lang="en-US" sz="2200" b="1" dirty="0" err="1">
                <a:solidFill>
                  <a:srgbClr val="2A358C"/>
                </a:solidFill>
              </a:rPr>
              <a:t>besoin</a:t>
            </a:r>
            <a:r>
              <a:rPr lang="en-US" sz="2200" b="1" dirty="0">
                <a:solidFill>
                  <a:srgbClr val="2A358C"/>
                </a:solidFill>
              </a:rPr>
              <a:t> de </a:t>
            </a:r>
            <a:r>
              <a:rPr lang="en-US" sz="2200" b="1" dirty="0" err="1">
                <a:solidFill>
                  <a:srgbClr val="2A358C"/>
                </a:solidFill>
              </a:rPr>
              <a:t>conduire</a:t>
            </a:r>
            <a:r>
              <a:rPr lang="en-US" sz="2200" b="1" dirty="0">
                <a:solidFill>
                  <a:srgbClr val="2A358C"/>
                </a:solidFill>
              </a:rPr>
              <a:t> </a:t>
            </a:r>
            <a:r>
              <a:rPr lang="en-US" sz="2200" b="1" dirty="0" err="1">
                <a:solidFill>
                  <a:srgbClr val="2A358C"/>
                </a:solidFill>
              </a:rPr>
              <a:t>une</a:t>
            </a:r>
            <a:r>
              <a:rPr lang="en-US" sz="2200" b="1" dirty="0">
                <a:solidFill>
                  <a:srgbClr val="2A358C"/>
                </a:solidFill>
              </a:rPr>
              <a:t> </a:t>
            </a:r>
            <a:r>
              <a:rPr lang="en-US" sz="2200" b="1" dirty="0" smtClean="0">
                <a:solidFill>
                  <a:srgbClr val="2A358C"/>
                </a:solidFill>
              </a:rPr>
              <a:t>Evaluation </a:t>
            </a:r>
            <a:r>
              <a:rPr lang="en-US" sz="2200" b="1" dirty="0" err="1">
                <a:solidFill>
                  <a:srgbClr val="2A358C"/>
                </a:solidFill>
              </a:rPr>
              <a:t>Rapide</a:t>
            </a:r>
            <a:r>
              <a:rPr lang="en-US" sz="2200" b="1" dirty="0">
                <a:solidFill>
                  <a:srgbClr val="2A358C"/>
                </a:solidFill>
              </a:rPr>
              <a:t> de situation de protection </a:t>
            </a:r>
            <a:r>
              <a:rPr lang="en-US" sz="2200" b="1" dirty="0" smtClean="0">
                <a:solidFill>
                  <a:srgbClr val="2A358C"/>
                </a:solidFill>
              </a:rPr>
              <a:t>de </a:t>
            </a:r>
            <a:r>
              <a:rPr lang="en-US" sz="2200" b="1" dirty="0" err="1" smtClean="0">
                <a:solidFill>
                  <a:srgbClr val="2A358C"/>
                </a:solidFill>
              </a:rPr>
              <a:t>l’enfance</a:t>
            </a:r>
            <a:r>
              <a:rPr lang="en-US" sz="2200" b="1" dirty="0" smtClean="0">
                <a:solidFill>
                  <a:srgbClr val="2A358C"/>
                </a:solidFill>
              </a:rPr>
              <a:t>?</a:t>
            </a:r>
            <a:endParaRPr lang="en-US" sz="22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38534" y="1447801"/>
            <a:ext cx="7472066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tx2"/>
                </a:solidFill>
              </a:rPr>
              <a:t>Une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ER-PE  </a:t>
            </a:r>
            <a:r>
              <a:rPr lang="en-US" sz="2400" dirty="0" err="1">
                <a:solidFill>
                  <a:schemeClr val="tx2"/>
                </a:solidFill>
              </a:rPr>
              <a:t>sert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fr-CA" sz="2400" dirty="0">
                <a:solidFill>
                  <a:schemeClr val="tx2"/>
                </a:solidFill>
                <a:ea typeface="ＭＳ Ｐゴシック" pitchFamily="-111" charset="-128"/>
              </a:rPr>
              <a:t>à établir</a:t>
            </a:r>
            <a:r>
              <a:rPr lang="en-US" sz="2400" dirty="0">
                <a:solidFill>
                  <a:schemeClr val="tx2"/>
                </a:solidFill>
              </a:rPr>
              <a:t>: </a:t>
            </a:r>
            <a:endParaRPr lang="en-US" sz="2400" dirty="0" smtClean="0">
              <a:solidFill>
                <a:schemeClr val="tx2"/>
              </a:solidFill>
            </a:endParaRPr>
          </a:p>
          <a:p>
            <a:endParaRPr lang="en-US" sz="1400" dirty="0" smtClean="0">
              <a:solidFill>
                <a:schemeClr val="tx2"/>
              </a:solidFill>
            </a:endParaRPr>
          </a:p>
          <a:p>
            <a:r>
              <a:rPr lang="fr-CA" sz="2400" b="1" i="1" dirty="0" smtClean="0">
                <a:solidFill>
                  <a:schemeClr val="tx2"/>
                </a:solidFill>
                <a:ea typeface="ＭＳ Ｐゴシック" pitchFamily="-111" charset="-128"/>
              </a:rPr>
              <a:t>L’AMPLEUR</a:t>
            </a:r>
            <a:r>
              <a:rPr lang="fr-CA" sz="2400" b="1" dirty="0" smtClean="0">
                <a:solidFill>
                  <a:schemeClr val="tx2"/>
                </a:solidFill>
                <a:ea typeface="ＭＳ Ｐゴシック" pitchFamily="-111" charset="-128"/>
              </a:rPr>
              <a:t> </a:t>
            </a:r>
            <a:r>
              <a:rPr lang="fr-CA" sz="2400" dirty="0">
                <a:solidFill>
                  <a:schemeClr val="tx2"/>
                </a:solidFill>
                <a:ea typeface="ＭＳ Ｐゴシック" pitchFamily="-111" charset="-128"/>
              </a:rPr>
              <a:t>des besoins et des risques en matière de protection</a:t>
            </a:r>
            <a:endParaRPr lang="en-US" sz="2400" dirty="0">
              <a:solidFill>
                <a:schemeClr val="tx2"/>
              </a:solidFill>
            </a:endParaRPr>
          </a:p>
          <a:p>
            <a:endParaRPr lang="fr-CA" sz="1600" b="1" i="1" dirty="0" smtClean="0">
              <a:solidFill>
                <a:schemeClr val="tx2"/>
              </a:solidFill>
              <a:ea typeface="ＭＳ Ｐゴシック" pitchFamily="-111" charset="-128"/>
            </a:endParaRPr>
          </a:p>
          <a:p>
            <a:r>
              <a:rPr lang="fr-CA" sz="2400" b="1" i="1" dirty="0" smtClean="0">
                <a:solidFill>
                  <a:schemeClr val="tx2"/>
                </a:solidFill>
                <a:ea typeface="ＭＳ Ｐゴシック" pitchFamily="-111" charset="-128"/>
              </a:rPr>
              <a:t>LES </a:t>
            </a:r>
            <a:r>
              <a:rPr lang="fr-CA" sz="2400" b="1" i="1" dirty="0">
                <a:solidFill>
                  <a:schemeClr val="tx2"/>
                </a:solidFill>
                <a:ea typeface="ＭＳ Ｐゴシック" pitchFamily="-111" charset="-128"/>
              </a:rPr>
              <a:t>PRIORITÉS </a:t>
            </a:r>
            <a:r>
              <a:rPr lang="fr-CA" sz="2400" dirty="0">
                <a:solidFill>
                  <a:schemeClr val="tx2"/>
                </a:solidFill>
                <a:ea typeface="ＭＳ Ｐゴシック" pitchFamily="-111" charset="-128"/>
              </a:rPr>
              <a:t>dans les actions à entreprendre – les domaines prioritaires au plan géographique et programmatique à partir desquels les priorités de financement seront établies</a:t>
            </a:r>
            <a:endParaRPr lang="en-US" sz="2400" dirty="0">
              <a:solidFill>
                <a:schemeClr val="tx2"/>
              </a:solidFill>
            </a:endParaRPr>
          </a:p>
          <a:p>
            <a:endParaRPr lang="fr-CA" sz="2400" b="1" i="1" dirty="0" smtClean="0">
              <a:solidFill>
                <a:schemeClr val="tx2"/>
              </a:solidFill>
              <a:ea typeface="ＭＳ Ｐゴシック" pitchFamily="-111" charset="-128"/>
            </a:endParaRPr>
          </a:p>
          <a:p>
            <a:r>
              <a:rPr lang="fr-CA" sz="2400" b="1" i="1" dirty="0" smtClean="0">
                <a:solidFill>
                  <a:schemeClr val="tx2"/>
                </a:solidFill>
                <a:ea typeface="ＭＳ Ｐゴシック" pitchFamily="-111" charset="-128"/>
              </a:rPr>
              <a:t>LA </a:t>
            </a:r>
            <a:r>
              <a:rPr lang="fr-CA" sz="2400" b="1" i="1" dirty="0">
                <a:solidFill>
                  <a:schemeClr val="tx2"/>
                </a:solidFill>
                <a:ea typeface="ＭＳ Ｐゴシック" pitchFamily="-111" charset="-128"/>
              </a:rPr>
              <a:t>FAÇON</a:t>
            </a:r>
            <a:r>
              <a:rPr lang="fr-CA" sz="2400" b="1" dirty="0">
                <a:solidFill>
                  <a:schemeClr val="tx2"/>
                </a:solidFill>
                <a:ea typeface="ＭＳ Ｐゴシック" pitchFamily="-111" charset="-128"/>
              </a:rPr>
              <a:t> </a:t>
            </a:r>
            <a:r>
              <a:rPr lang="fr-CA" sz="2400" dirty="0">
                <a:solidFill>
                  <a:schemeClr val="tx2"/>
                </a:solidFill>
                <a:ea typeface="ＭＳ Ｐゴシック" pitchFamily="-111" charset="-128"/>
              </a:rPr>
              <a:t>dont les interventions seront structurées – notamment les capacités existantes pouvant être renforcées dans le cadre de ces interventions</a:t>
            </a:r>
            <a:endParaRPr lang="en-US" sz="2400" dirty="0">
              <a:solidFill>
                <a:schemeClr val="tx2"/>
              </a:solidFill>
            </a:endParaRPr>
          </a:p>
          <a:p>
            <a:pPr>
              <a:buFontTx/>
              <a:buNone/>
            </a:pPr>
            <a:r>
              <a:rPr lang="en-US" sz="2200" dirty="0" smtClean="0">
                <a:solidFill>
                  <a:srgbClr val="2A358C"/>
                </a:solidFill>
                <a:ea typeface="Arial" pitchFamily="-111" charset="-52"/>
              </a:rPr>
              <a:t> </a:t>
            </a:r>
          </a:p>
          <a:p>
            <a:endParaRPr lang="en-US" dirty="0">
              <a:solidFill>
                <a:srgbClr val="2A358C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718405" y="3521352"/>
            <a:ext cx="314761" cy="314579"/>
            <a:chOff x="755411" y="4415354"/>
            <a:chExt cx="461446" cy="461446"/>
          </a:xfrm>
        </p:grpSpPr>
        <p:sp>
          <p:nvSpPr>
            <p:cNvPr id="32" name="Oval 31"/>
            <p:cNvSpPr/>
            <p:nvPr/>
          </p:nvSpPr>
          <p:spPr>
            <a:xfrm>
              <a:off x="755411" y="4415354"/>
              <a:ext cx="461446" cy="461446"/>
            </a:xfrm>
            <a:prstGeom prst="ellipse">
              <a:avLst/>
            </a:prstGeom>
            <a:solidFill>
              <a:srgbClr val="007D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" name="Picture 29" descr="CPWG logo.bmp"/>
            <p:cNvPicPr>
              <a:picLocks noChangeAspect="1"/>
            </p:cNvPicPr>
            <p:nvPr/>
          </p:nvPicPr>
          <p:blipFill>
            <a:blip r:embed="rId3">
              <a:alphaModFix amt="67000"/>
            </a:blip>
            <a:srcRect l="3649" r="9029" b="32120"/>
            <a:stretch>
              <a:fillRect/>
            </a:stretch>
          </p:blipFill>
          <p:spPr>
            <a:xfrm>
              <a:off x="837980" y="4495800"/>
              <a:ext cx="296307" cy="304800"/>
            </a:xfrm>
            <a:prstGeom prst="rect">
              <a:avLst/>
            </a:prstGeom>
            <a:solidFill>
              <a:srgbClr val="007DFF"/>
            </a:solidFill>
            <a:effectLst>
              <a:outerShdw blurRad="50800" dist="38100" dir="9720000" sx="110000" sy="110000" algn="tl" rotWithShape="0">
                <a:srgbClr val="007DFF">
                  <a:alpha val="43000"/>
                </a:srgbClr>
              </a:outerShdw>
            </a:effectLst>
          </p:spPr>
        </p:pic>
      </p:grpSp>
      <p:grpSp>
        <p:nvGrpSpPr>
          <p:cNvPr id="34" name="Group 33"/>
          <p:cNvGrpSpPr/>
          <p:nvPr/>
        </p:nvGrpSpPr>
        <p:grpSpPr>
          <a:xfrm>
            <a:off x="718405" y="5248021"/>
            <a:ext cx="314761" cy="314579"/>
            <a:chOff x="755411" y="4415354"/>
            <a:chExt cx="461446" cy="461446"/>
          </a:xfrm>
        </p:grpSpPr>
        <p:sp>
          <p:nvSpPr>
            <p:cNvPr id="35" name="Oval 34"/>
            <p:cNvSpPr/>
            <p:nvPr/>
          </p:nvSpPr>
          <p:spPr>
            <a:xfrm>
              <a:off x="755411" y="4415354"/>
              <a:ext cx="461446" cy="461446"/>
            </a:xfrm>
            <a:prstGeom prst="ellipse">
              <a:avLst/>
            </a:prstGeom>
            <a:solidFill>
              <a:srgbClr val="007D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3" name="Picture 42" descr="CPWG logo.bmp"/>
            <p:cNvPicPr>
              <a:picLocks noChangeAspect="1"/>
            </p:cNvPicPr>
            <p:nvPr/>
          </p:nvPicPr>
          <p:blipFill>
            <a:blip r:embed="rId3">
              <a:alphaModFix amt="67000"/>
            </a:blip>
            <a:srcRect l="3649" r="9029" b="32120"/>
            <a:stretch>
              <a:fillRect/>
            </a:stretch>
          </p:blipFill>
          <p:spPr>
            <a:xfrm>
              <a:off x="837980" y="4495800"/>
              <a:ext cx="296307" cy="304800"/>
            </a:xfrm>
            <a:prstGeom prst="rect">
              <a:avLst/>
            </a:prstGeom>
            <a:solidFill>
              <a:srgbClr val="007DFF"/>
            </a:solidFill>
            <a:effectLst>
              <a:outerShdw blurRad="50800" dist="38100" dir="9720000" sx="110000" sy="110000" algn="tl" rotWithShape="0">
                <a:srgbClr val="007DFF">
                  <a:alpha val="43000"/>
                </a:srgbClr>
              </a:outerShdw>
            </a:effectLst>
          </p:spPr>
        </p:pic>
      </p:grpSp>
      <p:grpSp>
        <p:nvGrpSpPr>
          <p:cNvPr id="44" name="Group 43"/>
          <p:cNvGrpSpPr/>
          <p:nvPr/>
        </p:nvGrpSpPr>
        <p:grpSpPr>
          <a:xfrm>
            <a:off x="718405" y="2438400"/>
            <a:ext cx="314761" cy="314579"/>
            <a:chOff x="755411" y="4415354"/>
            <a:chExt cx="461446" cy="461446"/>
          </a:xfrm>
        </p:grpSpPr>
        <p:sp>
          <p:nvSpPr>
            <p:cNvPr id="45" name="Oval 44"/>
            <p:cNvSpPr/>
            <p:nvPr/>
          </p:nvSpPr>
          <p:spPr>
            <a:xfrm>
              <a:off x="755411" y="4415354"/>
              <a:ext cx="461446" cy="461446"/>
            </a:xfrm>
            <a:prstGeom prst="ellipse">
              <a:avLst/>
            </a:prstGeom>
            <a:solidFill>
              <a:srgbClr val="007D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6" name="Picture 45" descr="CPWG logo.bmp"/>
            <p:cNvPicPr>
              <a:picLocks noChangeAspect="1"/>
            </p:cNvPicPr>
            <p:nvPr/>
          </p:nvPicPr>
          <p:blipFill>
            <a:blip r:embed="rId3">
              <a:alphaModFix amt="67000"/>
            </a:blip>
            <a:srcRect l="3649" r="9029" b="32120"/>
            <a:stretch>
              <a:fillRect/>
            </a:stretch>
          </p:blipFill>
          <p:spPr>
            <a:xfrm>
              <a:off x="837980" y="4495800"/>
              <a:ext cx="296307" cy="304800"/>
            </a:xfrm>
            <a:prstGeom prst="rect">
              <a:avLst/>
            </a:prstGeom>
            <a:solidFill>
              <a:srgbClr val="007DFF"/>
            </a:solidFill>
            <a:effectLst>
              <a:outerShdw blurRad="50800" dist="38100" dir="9720000" sx="110000" sy="110000" algn="tl" rotWithShape="0">
                <a:srgbClr val="007DFF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852467009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2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590800" y="23337"/>
            <a:ext cx="65532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b="1" dirty="0" err="1">
                <a:solidFill>
                  <a:srgbClr val="2A358C"/>
                </a:solidFill>
              </a:rPr>
              <a:t>Principes</a:t>
            </a:r>
            <a:r>
              <a:rPr lang="en-GB" sz="2800" b="1" dirty="0">
                <a:solidFill>
                  <a:srgbClr val="2A358C"/>
                </a:solidFill>
              </a:rPr>
              <a:t> </a:t>
            </a:r>
            <a:r>
              <a:rPr lang="en-GB" sz="2800" b="1" dirty="0" err="1">
                <a:solidFill>
                  <a:srgbClr val="2A358C"/>
                </a:solidFill>
              </a:rPr>
              <a:t>guidant</a:t>
            </a:r>
            <a:r>
              <a:rPr lang="en-GB" sz="2800" b="1" dirty="0">
                <a:solidFill>
                  <a:srgbClr val="2A358C"/>
                </a:solidFill>
              </a:rPr>
              <a:t> </a:t>
            </a:r>
            <a:r>
              <a:rPr lang="en-GB" sz="2800" b="1" dirty="0" smtClean="0">
                <a:solidFill>
                  <a:srgbClr val="2A358C"/>
                </a:solidFill>
              </a:rPr>
              <a:t>l’</a:t>
            </a:r>
            <a:r>
              <a:rPr lang="en-US" sz="2800" b="1" dirty="0" smtClean="0">
                <a:solidFill>
                  <a:srgbClr val="2A358C"/>
                </a:solidFill>
              </a:rPr>
              <a:t>Evaluation</a:t>
            </a:r>
            <a:r>
              <a:rPr lang="en-US" sz="2800" b="1" dirty="0" smtClean="0">
                <a:solidFill>
                  <a:srgbClr val="2A358C"/>
                </a:solidFill>
              </a:rPr>
              <a:t> </a:t>
            </a:r>
            <a:r>
              <a:rPr lang="en-US" sz="2800" b="1" dirty="0" err="1">
                <a:solidFill>
                  <a:srgbClr val="2A358C"/>
                </a:solidFill>
              </a:rPr>
              <a:t>Rapide</a:t>
            </a:r>
            <a:r>
              <a:rPr lang="en-US" sz="2800" b="1" dirty="0">
                <a:solidFill>
                  <a:srgbClr val="2A358C"/>
                </a:solidFill>
              </a:rPr>
              <a:t> de Situation </a:t>
            </a:r>
            <a:r>
              <a:rPr lang="en-US" sz="2800" b="1" dirty="0" smtClean="0">
                <a:solidFill>
                  <a:srgbClr val="2A358C"/>
                </a:solidFill>
              </a:rPr>
              <a:t>de </a:t>
            </a:r>
            <a:r>
              <a:rPr lang="en-US" sz="2800" b="1" dirty="0">
                <a:solidFill>
                  <a:srgbClr val="2A358C"/>
                </a:solidFill>
              </a:rPr>
              <a:t>P</a:t>
            </a:r>
            <a:r>
              <a:rPr lang="en-US" sz="2800" b="1" dirty="0" smtClean="0">
                <a:solidFill>
                  <a:srgbClr val="2A358C"/>
                </a:solidFill>
              </a:rPr>
              <a:t>rotection de </a:t>
            </a:r>
            <a:r>
              <a:rPr lang="en-US" sz="2800" b="1" dirty="0" err="1" smtClean="0">
                <a:solidFill>
                  <a:srgbClr val="2A358C"/>
                </a:solidFill>
              </a:rPr>
              <a:t>l’Enfance</a:t>
            </a:r>
            <a:endParaRPr lang="en-US" sz="28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  <p:pic>
        <p:nvPicPr>
          <p:cNvPr id="18" name="Picture 5" descr="F:\UNICEF SUDAN\CP SUBSECTOR\Capacity Building\Training on CP Rapid Assessment\0343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13" y="1095629"/>
            <a:ext cx="2071687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49225" dist="139700" dir="13020000" sx="108000" sy="108000" algn="tl" rotWithShape="0">
              <a:srgbClr val="2A358C">
                <a:alpha val="23000"/>
              </a:srgbClr>
            </a:outerShdw>
          </a:effectLst>
        </p:spPr>
      </p:pic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76200" y="1524000"/>
            <a:ext cx="9067800" cy="518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fr-FR" sz="2600" dirty="0" smtClean="0">
                <a:solidFill>
                  <a:schemeClr val="tx2"/>
                </a:solidFill>
              </a:rPr>
              <a:t>L’intérêt supérieur des enfants;</a:t>
            </a:r>
          </a:p>
          <a:p>
            <a:pPr>
              <a:spcBef>
                <a:spcPts val="1200"/>
              </a:spcBef>
            </a:pPr>
            <a:r>
              <a:rPr lang="fr-FR" sz="2600" dirty="0" smtClean="0">
                <a:solidFill>
                  <a:schemeClr val="tx2"/>
                </a:solidFill>
              </a:rPr>
              <a:t>Le principe de “Ne pas nuire”;</a:t>
            </a:r>
          </a:p>
          <a:p>
            <a:pPr>
              <a:spcBef>
                <a:spcPts val="1200"/>
              </a:spcBef>
            </a:pPr>
            <a:r>
              <a:rPr lang="fr-FR" sz="2600" dirty="0" smtClean="0">
                <a:solidFill>
                  <a:schemeClr val="tx2"/>
                </a:solidFill>
              </a:rPr>
              <a:t>Confidentialité d’information</a:t>
            </a:r>
          </a:p>
          <a:p>
            <a:pPr>
              <a:spcBef>
                <a:spcPts val="1200"/>
              </a:spcBef>
            </a:pPr>
            <a:r>
              <a:rPr lang="fr-FR" sz="2600" dirty="0" smtClean="0">
                <a:solidFill>
                  <a:schemeClr val="tx2"/>
                </a:solidFill>
              </a:rPr>
              <a:t>La reconnaissance des capacités des enfants et des communautés;</a:t>
            </a:r>
          </a:p>
          <a:p>
            <a:pPr>
              <a:spcBef>
                <a:spcPts val="1200"/>
              </a:spcBef>
            </a:pPr>
            <a:r>
              <a:rPr lang="fr-FR" sz="2600" dirty="0" smtClean="0">
                <a:solidFill>
                  <a:schemeClr val="tx2"/>
                </a:solidFill>
              </a:rPr>
              <a:t>La considération de l’âge, l’ethnicité, les handicaps et le statut social des enfants;</a:t>
            </a:r>
          </a:p>
          <a:p>
            <a:pPr>
              <a:spcBef>
                <a:spcPts val="1200"/>
              </a:spcBef>
            </a:pPr>
            <a:r>
              <a:rPr lang="fr-FR" sz="2600" dirty="0" smtClean="0">
                <a:solidFill>
                  <a:schemeClr val="tx2"/>
                </a:solidFill>
              </a:rPr>
              <a:t>L’application de l’outil ne doit pas retarder l’action urgente;</a:t>
            </a:r>
          </a:p>
          <a:p>
            <a:pPr>
              <a:spcBef>
                <a:spcPts val="1200"/>
              </a:spcBef>
            </a:pPr>
            <a:r>
              <a:rPr lang="fr-FR" sz="2600" dirty="0" smtClean="0">
                <a:solidFill>
                  <a:schemeClr val="tx2"/>
                </a:solidFill>
              </a:rPr>
              <a:t>Il est important de considérer l’information déjà disponible.</a:t>
            </a:r>
          </a:p>
        </p:txBody>
      </p:sp>
    </p:spTree>
    <p:extLst>
      <p:ext uri="{BB962C8B-B14F-4D97-AF65-F5344CB8AC3E}">
        <p14:creationId xmlns:p14="http://schemas.microsoft.com/office/powerpoint/2010/main" val="2693477059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2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590800" y="238780"/>
            <a:ext cx="6553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SN" sz="2800" b="1" dirty="0" smtClean="0">
                <a:solidFill>
                  <a:srgbClr val="2A358C"/>
                </a:solidFill>
                <a:cs typeface="Engravers MT"/>
              </a:rPr>
              <a:t>Evaluation Rapide</a:t>
            </a:r>
            <a:endParaRPr lang="en-US" sz="2800" b="1" dirty="0">
              <a:solidFill>
                <a:srgbClr val="2A358C"/>
              </a:solidFill>
              <a:latin typeface="+mj-lt"/>
              <a:cs typeface="Engravers M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76400" y="1295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2A358C"/>
                </a:solidFill>
              </a:rPr>
              <a:t>Le cycle de </a:t>
            </a:r>
            <a:r>
              <a:rPr lang="en-US" sz="3600" b="1" dirty="0" err="1" smtClean="0">
                <a:solidFill>
                  <a:srgbClr val="2A358C"/>
                </a:solidFill>
              </a:rPr>
              <a:t>l’ER</a:t>
            </a:r>
            <a:r>
              <a:rPr lang="en-US" sz="3600" b="1" dirty="0" smtClean="0">
                <a:solidFill>
                  <a:srgbClr val="2A358C"/>
                </a:solidFill>
              </a:rPr>
              <a:t>-PE</a:t>
            </a:r>
            <a:endParaRPr lang="en-US" sz="3600" b="1" dirty="0">
              <a:solidFill>
                <a:srgbClr val="2A358C"/>
              </a:solidFill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132101039"/>
              </p:ext>
            </p:extLst>
          </p:nvPr>
        </p:nvGraphicFramePr>
        <p:xfrm>
          <a:off x="2057400" y="1894820"/>
          <a:ext cx="7086600" cy="4963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3" name="Picture 3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1160087"/>
            <a:ext cx="1676400" cy="569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WWNK.bmp"/>
          <p:cNvPicPr>
            <a:picLocks noChangeAspect="1"/>
          </p:cNvPicPr>
          <p:nvPr/>
        </p:nvPicPr>
        <p:blipFill>
          <a:blip r:embed="rId2">
            <a:alphaModFix/>
            <a:lum contrast="-5000"/>
          </a:blip>
          <a:stretch>
            <a:fillRect/>
          </a:stretch>
        </p:blipFill>
        <p:spPr>
          <a:xfrm>
            <a:off x="7658100" y="1143000"/>
            <a:ext cx="1485900" cy="1397000"/>
          </a:xfrm>
          <a:prstGeom prst="rect">
            <a:avLst/>
          </a:prstGeom>
          <a:effectLst>
            <a:glow rad="101600">
              <a:srgbClr val="F8FCFF">
                <a:alpha val="75000"/>
              </a:srgbClr>
            </a:glow>
            <a:outerShdw blurRad="50800" dist="38100" dir="9420000" algn="tl" rotWithShape="0">
              <a:srgbClr val="F8FCFF">
                <a:alpha val="43000"/>
              </a:srgbClr>
            </a:outerShdw>
          </a:effectLst>
        </p:spPr>
      </p:pic>
      <p:cxnSp>
        <p:nvCxnSpPr>
          <p:cNvPr id="5" name="Straight Connector 4"/>
          <p:cNvCxnSpPr/>
          <p:nvPr/>
        </p:nvCxnSpPr>
        <p:spPr>
          <a:xfrm>
            <a:off x="2590800" y="1066800"/>
            <a:ext cx="6553200" cy="1138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0" y="1066800"/>
            <a:ext cx="986134" cy="1142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PWG logo.bmp"/>
          <p:cNvPicPr>
            <a:picLocks noChangeAspect="1"/>
          </p:cNvPicPr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986134" y="0"/>
            <a:ext cx="1570724" cy="975230"/>
          </a:xfrm>
          <a:prstGeom prst="rect">
            <a:avLst/>
          </a:prstGeom>
          <a:solidFill>
            <a:srgbClr val="F3FFFF"/>
          </a:solidFill>
          <a:effectLst/>
        </p:spPr>
      </p:pic>
      <p:sp>
        <p:nvSpPr>
          <p:cNvPr id="14" name="TextBox 13"/>
          <p:cNvSpPr txBox="1"/>
          <p:nvPr/>
        </p:nvSpPr>
        <p:spPr>
          <a:xfrm>
            <a:off x="2556858" y="226005"/>
            <a:ext cx="6553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CA" sz="2800" b="1" dirty="0">
                <a:solidFill>
                  <a:srgbClr val="2A358C"/>
                </a:solidFill>
              </a:rPr>
              <a:t>Ce qu’on doit savoir </a:t>
            </a:r>
            <a:r>
              <a:rPr lang="en-US" sz="2800" b="1" dirty="0">
                <a:solidFill>
                  <a:srgbClr val="2A358C"/>
                </a:solidFill>
              </a:rPr>
              <a:t>(WWNK)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2400" y="1447800"/>
            <a:ext cx="80010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28600">
              <a:spcBef>
                <a:spcPts val="1800"/>
              </a:spcBef>
              <a:buFontTx/>
              <a:buNone/>
              <a:tabLst>
                <a:tab pos="6642100" algn="l"/>
                <a:tab pos="7175500" algn="l"/>
              </a:tabLst>
            </a:pPr>
            <a:r>
              <a:rPr lang="en-US" sz="2800" dirty="0">
                <a:solidFill>
                  <a:schemeClr val="tx2"/>
                </a:solidFill>
              </a:rPr>
              <a:t>La base de </a:t>
            </a:r>
            <a:r>
              <a:rPr lang="en-US" sz="2800" dirty="0" err="1" smtClean="0">
                <a:solidFill>
                  <a:schemeClr val="tx2"/>
                </a:solidFill>
              </a:rPr>
              <a:t>l’analyse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rapide</a:t>
            </a:r>
            <a:r>
              <a:rPr lang="en-US" sz="2800" dirty="0">
                <a:solidFill>
                  <a:schemeClr val="tx2"/>
                </a:solidFill>
              </a:rPr>
              <a:t> de situation </a:t>
            </a:r>
            <a:r>
              <a:rPr lang="en-US" sz="2800" dirty="0" smtClean="0">
                <a:solidFill>
                  <a:schemeClr val="tx2"/>
                </a:solidFill>
              </a:rPr>
              <a:t>de protection </a:t>
            </a:r>
            <a:r>
              <a:rPr lang="en-US" sz="2800" dirty="0">
                <a:solidFill>
                  <a:schemeClr val="tx2"/>
                </a:solidFill>
              </a:rPr>
              <a:t>des </a:t>
            </a:r>
            <a:r>
              <a:rPr lang="en-US" sz="2800" dirty="0" err="1">
                <a:solidFill>
                  <a:schemeClr val="tx2"/>
                </a:solidFill>
              </a:rPr>
              <a:t>enfants</a:t>
            </a:r>
            <a:r>
              <a:rPr lang="en-US" sz="2800" dirty="0">
                <a:solidFill>
                  <a:schemeClr val="tx2"/>
                </a:solidFill>
              </a:rPr>
              <a:t> en situation </a:t>
            </a:r>
            <a:r>
              <a:rPr lang="en-US" sz="2800" dirty="0" err="1">
                <a:solidFill>
                  <a:schemeClr val="tx2"/>
                </a:solidFill>
              </a:rPr>
              <a:t>d’urgence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est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une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série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d’inconnues</a:t>
            </a:r>
            <a:r>
              <a:rPr lang="en-US" sz="2800" dirty="0">
                <a:solidFill>
                  <a:schemeClr val="tx2"/>
                </a:solidFill>
              </a:rPr>
              <a:t>, </a:t>
            </a:r>
            <a:r>
              <a:rPr lang="en-US" sz="2800" dirty="0" err="1" smtClean="0">
                <a:solidFill>
                  <a:schemeClr val="tx2"/>
                </a:solidFill>
              </a:rPr>
              <a:t>ou</a:t>
            </a:r>
            <a:r>
              <a:rPr lang="en-US" sz="2800" dirty="0" smtClean="0">
                <a:solidFill>
                  <a:schemeClr val="tx2"/>
                </a:solidFill>
              </a:rPr>
              <a:t> de </a:t>
            </a:r>
            <a:r>
              <a:rPr lang="en-US" sz="2800" dirty="0">
                <a:solidFill>
                  <a:schemeClr val="tx2"/>
                </a:solidFill>
              </a:rPr>
              <a:t>“</a:t>
            </a:r>
            <a:r>
              <a:rPr lang="en-US" sz="2800" dirty="0" err="1">
                <a:solidFill>
                  <a:schemeClr val="tx2"/>
                </a:solidFill>
              </a:rPr>
              <a:t>peu-connues</a:t>
            </a:r>
            <a:r>
              <a:rPr lang="en-US" sz="2800" dirty="0">
                <a:solidFill>
                  <a:schemeClr val="tx2"/>
                </a:solidFill>
              </a:rPr>
              <a:t>” </a:t>
            </a:r>
            <a:r>
              <a:rPr lang="en-US" sz="2800" dirty="0" err="1">
                <a:solidFill>
                  <a:schemeClr val="tx2"/>
                </a:solidFill>
              </a:rPr>
              <a:t>dont</a:t>
            </a:r>
            <a:r>
              <a:rPr lang="en-US" sz="2800" dirty="0">
                <a:solidFill>
                  <a:schemeClr val="tx2"/>
                </a:solidFill>
              </a:rPr>
              <a:t> on </a:t>
            </a:r>
            <a:r>
              <a:rPr lang="en-US" sz="2800" dirty="0" err="1">
                <a:solidFill>
                  <a:schemeClr val="tx2"/>
                </a:solidFill>
              </a:rPr>
              <a:t>souhaite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apprendre</a:t>
            </a:r>
            <a:r>
              <a:rPr lang="en-US" sz="2800" dirty="0">
                <a:solidFill>
                  <a:schemeClr val="tx2"/>
                </a:solidFill>
              </a:rPr>
              <a:t>  plus</a:t>
            </a:r>
            <a:r>
              <a:rPr lang="fr-SN" sz="2800" dirty="0">
                <a:solidFill>
                  <a:schemeClr val="tx2"/>
                </a:solidFill>
              </a:rPr>
              <a:t>. </a:t>
            </a:r>
          </a:p>
          <a:p>
            <a:pPr>
              <a:spcBef>
                <a:spcPts val="1800"/>
              </a:spcBef>
              <a:buFontTx/>
              <a:buNone/>
            </a:pPr>
            <a:r>
              <a:rPr lang="fr-SN" sz="2800" dirty="0" smtClean="0">
                <a:solidFill>
                  <a:schemeClr val="tx2"/>
                </a:solidFill>
              </a:rPr>
              <a:t>Ces éléments sont </a:t>
            </a:r>
            <a:r>
              <a:rPr lang="fr-SN" sz="2800" dirty="0">
                <a:solidFill>
                  <a:schemeClr val="tx2"/>
                </a:solidFill>
              </a:rPr>
              <a:t>appelés « Ce qu’on doit savoir ». Tout </a:t>
            </a:r>
            <a:r>
              <a:rPr lang="fr-SN" sz="2800" dirty="0" smtClean="0">
                <a:solidFill>
                  <a:schemeClr val="tx2"/>
                </a:solidFill>
              </a:rPr>
              <a:t>l’outil </a:t>
            </a:r>
            <a:r>
              <a:rPr lang="fr-SN" sz="2800" dirty="0">
                <a:solidFill>
                  <a:schemeClr val="tx2"/>
                </a:solidFill>
              </a:rPr>
              <a:t>d’analyse rapide de situation </a:t>
            </a:r>
            <a:r>
              <a:rPr lang="fr-SN" sz="2800" dirty="0" smtClean="0">
                <a:solidFill>
                  <a:schemeClr val="tx2"/>
                </a:solidFill>
              </a:rPr>
              <a:t>de </a:t>
            </a:r>
            <a:r>
              <a:rPr lang="fr-SN" sz="2800" dirty="0">
                <a:solidFill>
                  <a:schemeClr val="tx2"/>
                </a:solidFill>
              </a:rPr>
              <a:t>protection des enfants est fait pour nous informer sur «ce qu’on doit savoir ».</a:t>
            </a:r>
          </a:p>
          <a:p>
            <a:pPr>
              <a:spcBef>
                <a:spcPts val="1800"/>
              </a:spcBef>
              <a:buFontTx/>
              <a:buNone/>
            </a:pPr>
            <a:r>
              <a:rPr lang="fr-SN" sz="2800" dirty="0" smtClean="0">
                <a:solidFill>
                  <a:schemeClr val="tx2"/>
                </a:solidFill>
              </a:rPr>
              <a:t>La </a:t>
            </a:r>
            <a:r>
              <a:rPr lang="fr-SN" sz="2800" dirty="0">
                <a:solidFill>
                  <a:schemeClr val="tx2"/>
                </a:solidFill>
              </a:rPr>
              <a:t>liste suggérée de « ce qu’on doit savoir » doit être révisée et ajustée selon chaque contexte, et former la base sur laquelle les outils </a:t>
            </a:r>
            <a:r>
              <a:rPr lang="fr-CA" sz="2800" dirty="0">
                <a:solidFill>
                  <a:schemeClr val="tx2"/>
                </a:solidFill>
                <a:ea typeface="ＭＳ Ｐゴシック" pitchFamily="-111" charset="-128"/>
              </a:rPr>
              <a:t>d’évaluation</a:t>
            </a:r>
            <a:r>
              <a:rPr lang="fr-SN" sz="2800" dirty="0">
                <a:solidFill>
                  <a:schemeClr val="tx2"/>
                </a:solidFill>
              </a:rPr>
              <a:t> sont adaptés. </a:t>
            </a:r>
          </a:p>
        </p:txBody>
      </p:sp>
    </p:spTree>
    <p:extLst>
      <p:ext uri="{BB962C8B-B14F-4D97-AF65-F5344CB8AC3E}">
        <p14:creationId xmlns:p14="http://schemas.microsoft.com/office/powerpoint/2010/main" val="3459711608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2755</TotalTime>
  <Words>1084</Words>
  <Application>Microsoft Office PowerPoint</Application>
  <PresentationFormat>On-screen Show (4:3)</PresentationFormat>
  <Paragraphs>124</Paragraphs>
  <Slides>15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Evaluation rapide de la situation en matière de protection de l’enfant (ER-PE)  Mali– Aout 2013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Hani M</dc:creator>
  <cp:lastModifiedBy>Hani Mansourian</cp:lastModifiedBy>
  <cp:revision>173</cp:revision>
  <cp:lastPrinted>2011-10-26T13:59:57Z</cp:lastPrinted>
  <dcterms:created xsi:type="dcterms:W3CDTF">2011-08-18T12:34:50Z</dcterms:created>
  <dcterms:modified xsi:type="dcterms:W3CDTF">2013-08-23T13:56:27Z</dcterms:modified>
</cp:coreProperties>
</file>