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handoutMasterIdLst>
    <p:handoutMasterId r:id="rId15"/>
  </p:handoutMasterIdLst>
  <p:sldIdLst>
    <p:sldId id="341" r:id="rId2"/>
    <p:sldId id="322" r:id="rId3"/>
    <p:sldId id="324" r:id="rId4"/>
    <p:sldId id="325" r:id="rId5"/>
    <p:sldId id="326" r:id="rId6"/>
    <p:sldId id="327" r:id="rId7"/>
    <p:sldId id="336" r:id="rId8"/>
    <p:sldId id="328" r:id="rId9"/>
    <p:sldId id="329" r:id="rId10"/>
    <p:sldId id="340" r:id="rId11"/>
    <p:sldId id="339" r:id="rId12"/>
    <p:sldId id="334" r:id="rId13"/>
  </p:sldIdLst>
  <p:sldSz cx="9144000" cy="6858000" type="screen4x3"/>
  <p:notesSz cx="6797675" cy="987425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A358C"/>
    <a:srgbClr val="2D6AFF"/>
    <a:srgbClr val="007DFF"/>
    <a:srgbClr val="F0FFFF"/>
    <a:srgbClr val="F8FCFF"/>
    <a:srgbClr val="F3FFFF"/>
    <a:srgbClr val="D9F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98" autoAdjust="0"/>
    <p:restoredTop sz="86927" autoAdjust="0"/>
  </p:normalViewPr>
  <p:slideViewPr>
    <p:cSldViewPr snapToObjects="1">
      <p:cViewPr>
        <p:scale>
          <a:sx n="70" d="100"/>
          <a:sy n="70" d="100"/>
        </p:scale>
        <p:origin x="-1158" y="1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3713"/>
          </a:xfrm>
          <a:prstGeom prst="rect">
            <a:avLst/>
          </a:prstGeom>
        </p:spPr>
        <p:txBody>
          <a:bodyPr vert="horz" lIns="91440" tIns="45720" rIns="91440" bIns="45720" rtlCol="0"/>
          <a:lstStyle>
            <a:lvl1pPr algn="r">
              <a:defRPr sz="1200"/>
            </a:lvl1pPr>
          </a:lstStyle>
          <a:p>
            <a:fld id="{92CED6E1-6B3A-45BC-A72C-25F9F8C4474E}" type="datetimeFigureOut">
              <a:rPr lang="en-US" smtClean="0"/>
              <a:pPr/>
              <a:t>23-Aug-13</a:t>
            </a:fld>
            <a:endParaRPr lang="en-US"/>
          </a:p>
        </p:txBody>
      </p:sp>
      <p:sp>
        <p:nvSpPr>
          <p:cNvPr id="4" name="Footer Placeholder 3"/>
          <p:cNvSpPr>
            <a:spLocks noGrp="1"/>
          </p:cNvSpPr>
          <p:nvPr>
            <p:ph type="ftr" sz="quarter" idx="2"/>
          </p:nvPr>
        </p:nvSpPr>
        <p:spPr>
          <a:xfrm>
            <a:off x="0" y="9378824"/>
            <a:ext cx="2945659" cy="493713"/>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378824"/>
            <a:ext cx="2945659" cy="493713"/>
          </a:xfrm>
          <a:prstGeom prst="rect">
            <a:avLst/>
          </a:prstGeom>
        </p:spPr>
        <p:txBody>
          <a:bodyPr vert="horz" lIns="91440" tIns="45720" rIns="91440" bIns="45720" rtlCol="0" anchor="b"/>
          <a:lstStyle>
            <a:lvl1pPr algn="r">
              <a:defRPr sz="1200"/>
            </a:lvl1pPr>
          </a:lstStyle>
          <a:p>
            <a:fld id="{FBD15EA2-EBCB-4873-91B2-15FCCC6B8187}" type="slidenum">
              <a:rPr lang="en-US" smtClean="0"/>
              <a:pPr/>
              <a:t>‹#›</a:t>
            </a:fld>
            <a:endParaRPr lang="en-US"/>
          </a:p>
        </p:txBody>
      </p:sp>
    </p:spTree>
    <p:extLst>
      <p:ext uri="{BB962C8B-B14F-4D97-AF65-F5344CB8AC3E}">
        <p14:creationId xmlns:p14="http://schemas.microsoft.com/office/powerpoint/2010/main" val="34302725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37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3713"/>
          </a:xfrm>
          <a:prstGeom prst="rect">
            <a:avLst/>
          </a:prstGeom>
        </p:spPr>
        <p:txBody>
          <a:bodyPr vert="horz" lIns="91440" tIns="45720" rIns="91440" bIns="45720" rtlCol="0"/>
          <a:lstStyle>
            <a:lvl1pPr algn="r">
              <a:defRPr sz="1200"/>
            </a:lvl1pPr>
          </a:lstStyle>
          <a:p>
            <a:fld id="{9346B926-2C7D-4B92-A8C2-CE2FDD3F8897}" type="datetimeFigureOut">
              <a:rPr lang="en-US" smtClean="0"/>
              <a:pPr/>
              <a:t>23-Aug-13</a:t>
            </a:fld>
            <a:endParaRPr lang="en-US"/>
          </a:p>
        </p:txBody>
      </p:sp>
      <p:sp>
        <p:nvSpPr>
          <p:cNvPr id="4" name="Slide Image Placeholder 3"/>
          <p:cNvSpPr>
            <a:spLocks noGrp="1" noRot="1" noChangeAspect="1"/>
          </p:cNvSpPr>
          <p:nvPr>
            <p:ph type="sldImg" idx="2"/>
          </p:nvPr>
        </p:nvSpPr>
        <p:spPr>
          <a:xfrm>
            <a:off x="931863" y="741363"/>
            <a:ext cx="4933950" cy="37020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690269"/>
            <a:ext cx="5438140" cy="444341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378824"/>
            <a:ext cx="2945659" cy="493713"/>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8824"/>
            <a:ext cx="2945659" cy="493713"/>
          </a:xfrm>
          <a:prstGeom prst="rect">
            <a:avLst/>
          </a:prstGeom>
        </p:spPr>
        <p:txBody>
          <a:bodyPr vert="horz" lIns="91440" tIns="45720" rIns="91440" bIns="45720" rtlCol="0" anchor="b"/>
          <a:lstStyle>
            <a:lvl1pPr algn="r">
              <a:defRPr sz="1200"/>
            </a:lvl1pPr>
          </a:lstStyle>
          <a:p>
            <a:fld id="{1CC6DC85-7626-4B79-85C7-92B8FD4B6E52}" type="slidenum">
              <a:rPr lang="en-US" smtClean="0"/>
              <a:pPr/>
              <a:t>‹#›</a:t>
            </a:fld>
            <a:endParaRPr lang="en-US"/>
          </a:p>
        </p:txBody>
      </p:sp>
    </p:spTree>
    <p:extLst>
      <p:ext uri="{BB962C8B-B14F-4D97-AF65-F5344CB8AC3E}">
        <p14:creationId xmlns:p14="http://schemas.microsoft.com/office/powerpoint/2010/main" val="2674186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main objective of this session is to ensure that all participants have a minimum level of common knowledge on the </a:t>
            </a:r>
            <a:r>
              <a:rPr lang="en-US" dirty="0" err="1" smtClean="0"/>
              <a:t>CPiE</a:t>
            </a:r>
            <a:r>
              <a:rPr lang="en-US" dirty="0" smtClean="0"/>
              <a:t>. It is likely to become a challenging session. In a </a:t>
            </a:r>
            <a:r>
              <a:rPr lang="en-US" dirty="0" err="1" smtClean="0"/>
              <a:t>ToT</a:t>
            </a:r>
            <a:r>
              <a:rPr lang="en-US" dirty="0" smtClean="0"/>
              <a:t> context</a:t>
            </a:r>
            <a:r>
              <a:rPr lang="en-US" baseline="0" dirty="0" smtClean="0"/>
              <a:t> the challenge might be bigger </a:t>
            </a:r>
            <a:r>
              <a:rPr lang="en-US" dirty="0" smtClean="0"/>
              <a:t>since you are likely to have some</a:t>
            </a:r>
            <a:r>
              <a:rPr lang="en-US" baseline="0" dirty="0" smtClean="0"/>
              <a:t> participants with substantial knowledge of the topic and others with significant experience but not necessarily on </a:t>
            </a:r>
            <a:r>
              <a:rPr lang="en-US" baseline="0" dirty="0" err="1" smtClean="0"/>
              <a:t>CPiE</a:t>
            </a:r>
            <a:r>
              <a:rPr lang="en-US" baseline="0" dirty="0" smtClean="0"/>
              <a:t> (either because they do not have CP experience s or because they don’t have much emergency experience—or both).</a:t>
            </a:r>
          </a:p>
          <a:p>
            <a:r>
              <a:rPr lang="en-US" baseline="0" dirty="0" smtClean="0"/>
              <a:t>If you are presenting this to assessors, it is likely that the challenge will be more easily managed mostly because a lot of the time assessors are not CP professionals. So it is more like a blank sheet and you have the opportunity to form their opinions on the topic with relative ease.</a:t>
            </a:r>
          </a:p>
          <a:p>
            <a:endParaRPr lang="en-US" baseline="0" dirty="0" smtClean="0"/>
          </a:p>
          <a:p>
            <a:r>
              <a:rPr lang="en-US" baseline="0" dirty="0" smtClean="0"/>
              <a:t>The two pictures posted here are intentionally chosen since they represent two common status that the child can have in the work we do. One is ‘child as a victim’ and the other is ‘child as the perpetrator’. Some would argue that in both cases the child is a victim, which will pose problem when it comes to the ‘agency of the child’ and  the principle of ‘participation’. But if you have time at the end of the presentation, it would be interesting to come back to this slide and as participants what they think about these two pictures? There is probably no ‘right or wrong’ answer to this, but it is a great point of entry to generate some active participation.</a:t>
            </a:r>
          </a:p>
          <a:p>
            <a:endParaRPr lang="en-US" baseline="0" dirty="0" smtClean="0"/>
          </a:p>
        </p:txBody>
      </p:sp>
      <p:sp>
        <p:nvSpPr>
          <p:cNvPr id="4" name="Slide Number Placeholder 3"/>
          <p:cNvSpPr>
            <a:spLocks noGrp="1"/>
          </p:cNvSpPr>
          <p:nvPr>
            <p:ph type="sldNum" sz="quarter" idx="10"/>
          </p:nvPr>
        </p:nvSpPr>
        <p:spPr/>
        <p:txBody>
          <a:bodyPr/>
          <a:lstStyle/>
          <a:p>
            <a:fld id="{1CC6DC85-7626-4B79-85C7-92B8FD4B6E52}" type="slidenum">
              <a:rPr lang="en-US" smtClean="0"/>
              <a:pPr/>
              <a:t>1</a:t>
            </a:fld>
            <a:endParaRPr lang="en-US"/>
          </a:p>
        </p:txBody>
      </p:sp>
    </p:spTree>
    <p:extLst>
      <p:ext uri="{BB962C8B-B14F-4D97-AF65-F5344CB8AC3E}">
        <p14:creationId xmlns:p14="http://schemas.microsoft.com/office/powerpoint/2010/main" val="35752333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latin typeface="Times New Roman" pitchFamily="18" charset="0"/>
              <a:ea typeface="ＭＳ Ｐゴシック" pitchFamily="34" charset="-128"/>
            </a:endParaRPr>
          </a:p>
        </p:txBody>
      </p:sp>
      <p:sp>
        <p:nvSpPr>
          <p:cNvPr id="4" name="Slide Number Placeholder 3"/>
          <p:cNvSpPr>
            <a:spLocks noGrp="1"/>
          </p:cNvSpPr>
          <p:nvPr>
            <p:ph type="sldNum" sz="quarter" idx="10"/>
          </p:nvPr>
        </p:nvSpPr>
        <p:spPr/>
        <p:txBody>
          <a:bodyPr/>
          <a:lstStyle/>
          <a:p>
            <a:fld id="{1CC6DC85-7626-4B79-85C7-92B8FD4B6E52}" type="slidenum">
              <a:rPr lang="en-US" smtClean="0"/>
              <a:pPr/>
              <a:t>10</a:t>
            </a:fld>
            <a:endParaRPr lang="en-US"/>
          </a:p>
        </p:txBody>
      </p:sp>
    </p:spTree>
    <p:extLst>
      <p:ext uri="{BB962C8B-B14F-4D97-AF65-F5344CB8AC3E}">
        <p14:creationId xmlns:p14="http://schemas.microsoft.com/office/powerpoint/2010/main" val="357523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smtClean="0">
                <a:latin typeface="Times New Roman" pitchFamily="18" charset="0"/>
                <a:ea typeface="ＭＳ Ｐゴシック" pitchFamily="34" charset="-128"/>
              </a:rPr>
              <a:t>- No system is perfect and emergencies demonstrate where the weaknesses lie and the lack of smooth referral mechanisms. During the crisis, there may be an opportunity to pilot referral networks or certain types of protective programming (i.e. Foster care or school escorts).</a:t>
            </a:r>
          </a:p>
          <a:p>
            <a:r>
              <a:rPr lang="en-CA" dirty="0" smtClean="0">
                <a:latin typeface="Times New Roman" pitchFamily="18" charset="0"/>
                <a:ea typeface="ＭＳ Ｐゴシック" pitchFamily="34" charset="-128"/>
              </a:rPr>
              <a:t>- Assessments will help</a:t>
            </a:r>
            <a:r>
              <a:rPr lang="en-CA" baseline="0" dirty="0" smtClean="0">
                <a:latin typeface="Times New Roman" pitchFamily="18" charset="0"/>
                <a:ea typeface="ＭＳ Ｐゴシック" pitchFamily="34" charset="-128"/>
              </a:rPr>
              <a:t> us with the first two points above.</a:t>
            </a:r>
            <a:endParaRPr lang="en-CA" dirty="0" smtClean="0">
              <a:latin typeface="Times New Roman" pitchFamily="18" charset="0"/>
              <a:ea typeface="ＭＳ Ｐゴシック" pitchFamily="34" charset="-128"/>
            </a:endParaRPr>
          </a:p>
        </p:txBody>
      </p:sp>
      <p:sp>
        <p:nvSpPr>
          <p:cNvPr id="4" name="Slide Number Placeholder 3"/>
          <p:cNvSpPr>
            <a:spLocks noGrp="1"/>
          </p:cNvSpPr>
          <p:nvPr>
            <p:ph type="sldNum" sz="quarter" idx="10"/>
          </p:nvPr>
        </p:nvSpPr>
        <p:spPr/>
        <p:txBody>
          <a:bodyPr/>
          <a:lstStyle/>
          <a:p>
            <a:fld id="{1CC6DC85-7626-4B79-85C7-92B8FD4B6E52}" type="slidenum">
              <a:rPr lang="en-US" smtClean="0"/>
              <a:pPr/>
              <a:t>11</a:t>
            </a:fld>
            <a:endParaRPr lang="en-US"/>
          </a:p>
        </p:txBody>
      </p:sp>
    </p:spTree>
    <p:extLst>
      <p:ext uri="{BB962C8B-B14F-4D97-AF65-F5344CB8AC3E}">
        <p14:creationId xmlns:p14="http://schemas.microsoft.com/office/powerpoint/2010/main" val="35752333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baseline="0" dirty="0" smtClean="0">
              <a:latin typeface="Arial" charset="0"/>
              <a:ea typeface="ＭＳ Ｐゴシック" pitchFamily="34" charset="-128"/>
              <a:cs typeface="Arial" charset="0"/>
            </a:endParaRPr>
          </a:p>
        </p:txBody>
      </p:sp>
      <p:sp>
        <p:nvSpPr>
          <p:cNvPr id="4" name="Slide Number Placeholder 3"/>
          <p:cNvSpPr>
            <a:spLocks noGrp="1"/>
          </p:cNvSpPr>
          <p:nvPr>
            <p:ph type="sldNum" sz="quarter" idx="10"/>
          </p:nvPr>
        </p:nvSpPr>
        <p:spPr/>
        <p:txBody>
          <a:bodyPr/>
          <a:lstStyle/>
          <a:p>
            <a:fld id="{1CC6DC85-7626-4B79-85C7-92B8FD4B6E52}" type="slidenum">
              <a:rPr lang="en-US" smtClean="0"/>
              <a:pPr/>
              <a:t>12</a:t>
            </a:fld>
            <a:endParaRPr lang="en-US"/>
          </a:p>
        </p:txBody>
      </p:sp>
    </p:spTree>
    <p:extLst>
      <p:ext uri="{BB962C8B-B14F-4D97-AF65-F5344CB8AC3E}">
        <p14:creationId xmlns:p14="http://schemas.microsoft.com/office/powerpoint/2010/main" val="3575233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REVISE</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2</a:t>
            </a:fld>
            <a:endParaRPr lang="en-US" dirty="0"/>
          </a:p>
        </p:txBody>
      </p:sp>
    </p:spTree>
    <p:extLst>
      <p:ext uri="{BB962C8B-B14F-4D97-AF65-F5344CB8AC3E}">
        <p14:creationId xmlns:p14="http://schemas.microsoft.com/office/powerpoint/2010/main" val="3575233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charset="0"/>
                <a:ea typeface="ＭＳ Ｐゴシック" pitchFamily="34" charset="-128"/>
                <a:cs typeface="Arial" charset="0"/>
              </a:rPr>
              <a:t>- Facilitator asks for types of emergencies that affect children in this country</a:t>
            </a:r>
          </a:p>
          <a:p>
            <a:pPr marL="171450" indent="-171450">
              <a:buFontTx/>
              <a:buChar char="-"/>
            </a:pPr>
            <a:r>
              <a:rPr lang="en-GB" dirty="0" smtClean="0">
                <a:latin typeface="Arial" charset="0"/>
                <a:ea typeface="ＭＳ Ｐゴシック" pitchFamily="34" charset="-128"/>
                <a:cs typeface="Arial" charset="0"/>
              </a:rPr>
              <a:t>Facilitator asks: how do</a:t>
            </a:r>
            <a:r>
              <a:rPr lang="en-GB" baseline="0" dirty="0" smtClean="0">
                <a:latin typeface="Arial" charset="0"/>
                <a:ea typeface="ＭＳ Ｐゴシック" pitchFamily="34" charset="-128"/>
                <a:cs typeface="Arial" charset="0"/>
              </a:rPr>
              <a:t> these emergencies affect children?</a:t>
            </a:r>
            <a:r>
              <a:rPr lang="en-US" baseline="0" dirty="0" smtClean="0">
                <a:latin typeface="Arial" charset="0"/>
                <a:ea typeface="ＭＳ Ｐゴシック" pitchFamily="34" charset="-128"/>
                <a:cs typeface="Arial" charset="0"/>
              </a:rPr>
              <a:t> (write them down on a flip chart)</a:t>
            </a:r>
          </a:p>
          <a:p>
            <a:pPr marL="171450" indent="-171450">
              <a:buFontTx/>
              <a:buChar char="-"/>
            </a:pPr>
            <a:r>
              <a:rPr lang="en-GB" baseline="0" dirty="0" smtClean="0">
                <a:latin typeface="Arial" charset="0"/>
                <a:ea typeface="ＭＳ Ｐゴシック" pitchFamily="34" charset="-128"/>
                <a:cs typeface="Arial" charset="0"/>
              </a:rPr>
              <a:t>Urgent a development progressive</a:t>
            </a:r>
          </a:p>
          <a:p>
            <a:pPr marL="171450" indent="-171450">
              <a:buFontTx/>
              <a:buChar char="-"/>
            </a:pPr>
            <a:r>
              <a:rPr lang="en-GB" baseline="0" dirty="0" smtClean="0">
                <a:latin typeface="Arial" charset="0"/>
                <a:ea typeface="ＭＳ Ｐゴシック" pitchFamily="34" charset="-128"/>
                <a:cs typeface="Arial" charset="0"/>
              </a:rPr>
              <a:t>Urgent a development </a:t>
            </a:r>
            <a:r>
              <a:rPr lang="en-GB" baseline="0" dirty="0" err="1" smtClean="0">
                <a:latin typeface="Arial" charset="0"/>
                <a:ea typeface="ＭＳ Ｐゴシック" pitchFamily="34" charset="-128"/>
                <a:cs typeface="Arial" charset="0"/>
              </a:rPr>
              <a:t>soudain</a:t>
            </a:r>
            <a:endParaRPr lang="en-GB" baseline="0" dirty="0" smtClean="0">
              <a:latin typeface="Arial" charset="0"/>
              <a:ea typeface="ＭＳ Ｐゴシック" pitchFamily="34" charset="-128"/>
              <a:cs typeface="Arial" charset="0"/>
            </a:endParaRPr>
          </a:p>
        </p:txBody>
      </p:sp>
      <p:sp>
        <p:nvSpPr>
          <p:cNvPr id="4" name="Slide Number Placeholder 3"/>
          <p:cNvSpPr>
            <a:spLocks noGrp="1"/>
          </p:cNvSpPr>
          <p:nvPr>
            <p:ph type="sldNum" sz="quarter" idx="10"/>
          </p:nvPr>
        </p:nvSpPr>
        <p:spPr/>
        <p:txBody>
          <a:bodyPr/>
          <a:lstStyle/>
          <a:p>
            <a:fld id="{1CC6DC85-7626-4B79-85C7-92B8FD4B6E52}" type="slidenum">
              <a:rPr lang="en-US" smtClean="0"/>
              <a:pPr/>
              <a:t>3</a:t>
            </a:fld>
            <a:endParaRPr lang="en-US"/>
          </a:p>
        </p:txBody>
      </p:sp>
    </p:spTree>
    <p:extLst>
      <p:ext uri="{BB962C8B-B14F-4D97-AF65-F5344CB8AC3E}">
        <p14:creationId xmlns:p14="http://schemas.microsoft.com/office/powerpoint/2010/main" val="3575233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Facilitator</a:t>
            </a:r>
            <a:r>
              <a:rPr lang="en-GB" baseline="0" dirty="0" smtClean="0"/>
              <a:t> asks: based on this definition, which of the threats you mentioned are protection issues?</a:t>
            </a:r>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4</a:t>
            </a:fld>
            <a:endParaRPr lang="en-US"/>
          </a:p>
        </p:txBody>
      </p:sp>
    </p:spTree>
    <p:extLst>
      <p:ext uri="{BB962C8B-B14F-4D97-AF65-F5344CB8AC3E}">
        <p14:creationId xmlns:p14="http://schemas.microsoft.com/office/powerpoint/2010/main" val="3575233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ea typeface="ＭＳ Ｐゴシック" pitchFamily="34" charset="-128"/>
              </a:rPr>
              <a:t>Ask participants:</a:t>
            </a:r>
          </a:p>
          <a:p>
            <a:pPr>
              <a:buFontTx/>
              <a:buChar char="•"/>
            </a:pPr>
            <a:r>
              <a:rPr lang="en-US" dirty="0" smtClean="0">
                <a:latin typeface="Times New Roman" pitchFamily="18" charset="0"/>
                <a:ea typeface="ＭＳ Ｐゴシック" pitchFamily="34" charset="-128"/>
              </a:rPr>
              <a:t>To give example</a:t>
            </a:r>
          </a:p>
          <a:p>
            <a:pPr>
              <a:buFontTx/>
              <a:buChar char="•"/>
            </a:pPr>
            <a:r>
              <a:rPr lang="en-US" dirty="0" smtClean="0">
                <a:latin typeface="Times New Roman" pitchFamily="18" charset="0"/>
                <a:ea typeface="ＭＳ Ｐゴシック" pitchFamily="34" charset="-128"/>
              </a:rPr>
              <a:t>To explain why it is important to understand this distinction?</a:t>
            </a:r>
          </a:p>
          <a:p>
            <a:pPr>
              <a:buFontTx/>
              <a:buChar char="•"/>
            </a:pPr>
            <a:r>
              <a:rPr lang="en-US" dirty="0" smtClean="0">
                <a:latin typeface="Times New Roman" pitchFamily="18" charset="0"/>
                <a:ea typeface="ＭＳ Ｐゴシック" pitchFamily="34" charset="-128"/>
              </a:rPr>
              <a:t>Remind them of our discussion earlier of the difference between child protection impacts and general impacts</a:t>
            </a:r>
          </a:p>
        </p:txBody>
      </p:sp>
      <p:sp>
        <p:nvSpPr>
          <p:cNvPr id="4" name="Slide Number Placeholder 3"/>
          <p:cNvSpPr>
            <a:spLocks noGrp="1"/>
          </p:cNvSpPr>
          <p:nvPr>
            <p:ph type="sldNum" sz="quarter" idx="10"/>
          </p:nvPr>
        </p:nvSpPr>
        <p:spPr/>
        <p:txBody>
          <a:bodyPr/>
          <a:lstStyle/>
          <a:p>
            <a:fld id="{1CC6DC85-7626-4B79-85C7-92B8FD4B6E52}" type="slidenum">
              <a:rPr lang="en-US" smtClean="0"/>
              <a:pPr/>
              <a:t>5</a:t>
            </a:fld>
            <a:endParaRPr lang="en-US"/>
          </a:p>
        </p:txBody>
      </p:sp>
    </p:spTree>
    <p:extLst>
      <p:ext uri="{BB962C8B-B14F-4D97-AF65-F5344CB8AC3E}">
        <p14:creationId xmlns:p14="http://schemas.microsoft.com/office/powerpoint/2010/main" val="3575233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CC6DC85-7626-4B79-85C7-92B8FD4B6E52}" type="slidenum">
              <a:rPr lang="en-US" smtClean="0"/>
              <a:pPr/>
              <a:t>6</a:t>
            </a:fld>
            <a:endParaRPr lang="en-US"/>
          </a:p>
        </p:txBody>
      </p:sp>
    </p:spTree>
    <p:extLst>
      <p:ext uri="{BB962C8B-B14F-4D97-AF65-F5344CB8AC3E}">
        <p14:creationId xmlns:p14="http://schemas.microsoft.com/office/powerpoint/2010/main" val="3575233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eaLnBrk="1" hangingPunct="1"/>
            <a:r>
              <a:rPr lang="en-US" dirty="0" smtClean="0">
                <a:latin typeface="Arial" charset="0"/>
                <a:ea typeface="ＭＳ Ｐゴシック" pitchFamily="34" charset="-128"/>
                <a:cs typeface="Arial" charset="0"/>
              </a:rPr>
              <a:t>Facilitator uses this slide to summarize the main types of impacts of emergencies.  Highlight those that may have not been identified by participants.</a:t>
            </a:r>
          </a:p>
        </p:txBody>
      </p:sp>
      <p:sp>
        <p:nvSpPr>
          <p:cNvPr id="4" name="Slide Number Placeholder 3"/>
          <p:cNvSpPr>
            <a:spLocks noGrp="1"/>
          </p:cNvSpPr>
          <p:nvPr>
            <p:ph type="sldNum" sz="quarter" idx="10"/>
          </p:nvPr>
        </p:nvSpPr>
        <p:spPr/>
        <p:txBody>
          <a:bodyPr/>
          <a:lstStyle/>
          <a:p>
            <a:fld id="{1CC6DC85-7626-4B79-85C7-92B8FD4B6E52}" type="slidenum">
              <a:rPr lang="en-US" smtClean="0"/>
              <a:pPr/>
              <a:t>7</a:t>
            </a:fld>
            <a:endParaRPr lang="en-US"/>
          </a:p>
        </p:txBody>
      </p:sp>
    </p:spTree>
    <p:extLst>
      <p:ext uri="{BB962C8B-B14F-4D97-AF65-F5344CB8AC3E}">
        <p14:creationId xmlns:p14="http://schemas.microsoft.com/office/powerpoint/2010/main" val="3575233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90000"/>
              </a:lnSpc>
              <a:defRPr/>
            </a:pPr>
            <a:r>
              <a:rPr lang="en-US" sz="1200" dirty="0" smtClean="0"/>
              <a:t>Facilitator asks participants who is familiar with UNICEF protective environment?  If most, can do this by eliciting explanations from participants and/or explaining it quickly.</a:t>
            </a:r>
          </a:p>
          <a:p>
            <a:pPr>
              <a:lnSpc>
                <a:spcPct val="90000"/>
              </a:lnSpc>
              <a:defRPr/>
            </a:pPr>
            <a:endParaRPr lang="en-US" sz="1200" dirty="0" smtClean="0"/>
          </a:p>
          <a:p>
            <a:pPr>
              <a:lnSpc>
                <a:spcPct val="90000"/>
              </a:lnSpc>
              <a:defRPr/>
            </a:pPr>
            <a:r>
              <a:rPr lang="en-US" sz="1200" dirty="0" smtClean="0"/>
              <a:t>Facilitator may want to draw the image on flip chart paper, leaving out the words in the protective circle. Ask participants to guess what might be some of the elements of the protective environment.</a:t>
            </a:r>
          </a:p>
          <a:p>
            <a:pPr>
              <a:lnSpc>
                <a:spcPct val="90000"/>
              </a:lnSpc>
              <a:defRPr/>
            </a:pPr>
            <a:endParaRPr lang="en-US" sz="1200" dirty="0" smtClean="0"/>
          </a:p>
          <a:p>
            <a:pPr>
              <a:lnSpc>
                <a:spcPct val="90000"/>
              </a:lnSpc>
              <a:defRPr/>
            </a:pPr>
            <a:r>
              <a:rPr lang="en-US" sz="1200" dirty="0" smtClean="0"/>
              <a:t>Our approach now is to create a protective environment for children, that is, to </a:t>
            </a:r>
            <a:r>
              <a:rPr lang="en-US" sz="1200" dirty="0" err="1" smtClean="0"/>
              <a:t>emphasise</a:t>
            </a:r>
            <a:r>
              <a:rPr lang="en-US" sz="1200" dirty="0" smtClean="0"/>
              <a:t> the systems in place around children rather than, as a rule, targeting particular children or groups of children (big exception to this is has been in emergencies).  </a:t>
            </a:r>
          </a:p>
          <a:p>
            <a:pPr>
              <a:lnSpc>
                <a:spcPct val="90000"/>
              </a:lnSpc>
              <a:buFont typeface="Wingdings" pitchFamily="-108" charset="2"/>
              <a:buNone/>
              <a:defRPr/>
            </a:pPr>
            <a:endParaRPr lang="en-US" sz="1200" dirty="0" smtClean="0"/>
          </a:p>
          <a:p>
            <a:pPr>
              <a:lnSpc>
                <a:spcPct val="90000"/>
              </a:lnSpc>
              <a:buFont typeface="Wingdings" pitchFamily="-108" charset="2"/>
              <a:buNone/>
              <a:defRPr/>
            </a:pPr>
            <a:r>
              <a:rPr lang="en-US" sz="1200" dirty="0" smtClean="0"/>
              <a:t>The environment includes family, community, society and the state.</a:t>
            </a:r>
          </a:p>
          <a:p>
            <a:pPr>
              <a:lnSpc>
                <a:spcPct val="90000"/>
              </a:lnSpc>
              <a:buFont typeface="Wingdings" pitchFamily="-108" charset="2"/>
              <a:buNone/>
              <a:defRPr/>
            </a:pPr>
            <a:endParaRPr lang="en-US" sz="1200" dirty="0" smtClean="0"/>
          </a:p>
          <a:p>
            <a:pPr>
              <a:lnSpc>
                <a:spcPct val="90000"/>
              </a:lnSpc>
              <a:buFont typeface="Wingdings" pitchFamily="-108" charset="2"/>
              <a:buNone/>
              <a:defRPr/>
            </a:pPr>
            <a:r>
              <a:rPr lang="en-US" sz="1200" dirty="0" smtClean="0"/>
              <a:t>A protective environment is one in which all elements individually and collectively work to secure children from violence, abuse and neglect, exploitation and discrimination.</a:t>
            </a:r>
          </a:p>
          <a:p>
            <a:pPr>
              <a:lnSpc>
                <a:spcPct val="90000"/>
              </a:lnSpc>
              <a:buFont typeface="Wingdings" pitchFamily="-108" charset="2"/>
              <a:buNone/>
              <a:defRPr/>
            </a:pPr>
            <a:endParaRPr lang="en-US" sz="1200" dirty="0" smtClean="0"/>
          </a:p>
          <a:p>
            <a:pPr>
              <a:lnSpc>
                <a:spcPct val="90000"/>
              </a:lnSpc>
              <a:buFont typeface="Wingdings" pitchFamily="-108" charset="2"/>
              <a:buNone/>
              <a:defRPr/>
            </a:pPr>
            <a:r>
              <a:rPr lang="en-US" sz="1200" dirty="0" smtClean="0"/>
              <a:t>Each element influences the environment -- and exists in a network/chain of responsibilities.     </a:t>
            </a:r>
          </a:p>
          <a:p>
            <a:pPr>
              <a:lnSpc>
                <a:spcPct val="90000"/>
              </a:lnSpc>
              <a:buFont typeface="Wingdings" pitchFamily="-108" charset="2"/>
              <a:buNone/>
              <a:defRPr/>
            </a:pPr>
            <a:endParaRPr lang="en-US" sz="1200" dirty="0" smtClean="0"/>
          </a:p>
          <a:p>
            <a:pPr>
              <a:lnSpc>
                <a:spcPct val="90000"/>
              </a:lnSpc>
              <a:defRPr/>
            </a:pPr>
            <a:r>
              <a:rPr lang="en-GB" sz="1200" dirty="0" smtClean="0"/>
              <a:t>Positions protection as </a:t>
            </a:r>
            <a:r>
              <a:rPr lang="en-GB" sz="1200" b="1" dirty="0" smtClean="0">
                <a:effectLst>
                  <a:outerShdw blurRad="38100" dist="38100" dir="2700000" algn="tl">
                    <a:srgbClr val="C0C0C0"/>
                  </a:outerShdw>
                </a:effectLst>
              </a:rPr>
              <a:t>a concept and a right</a:t>
            </a:r>
            <a:r>
              <a:rPr lang="en-GB" sz="1200" dirty="0" smtClean="0"/>
              <a:t> </a:t>
            </a:r>
          </a:p>
          <a:p>
            <a:pPr>
              <a:lnSpc>
                <a:spcPct val="90000"/>
              </a:lnSpc>
              <a:defRPr/>
            </a:pPr>
            <a:endParaRPr lang="en-GB" sz="1200" dirty="0" smtClean="0"/>
          </a:p>
          <a:p>
            <a:pPr>
              <a:lnSpc>
                <a:spcPct val="90000"/>
              </a:lnSpc>
              <a:defRPr/>
            </a:pPr>
            <a:r>
              <a:rPr lang="en-GB" sz="1200" dirty="0" smtClean="0"/>
              <a:t>Illustrates the </a:t>
            </a:r>
            <a:r>
              <a:rPr lang="en-GB" sz="1200" b="1" dirty="0" smtClean="0">
                <a:effectLst>
                  <a:outerShdw blurRad="38100" dist="38100" dir="2700000" algn="tl">
                    <a:srgbClr val="C0C0C0"/>
                  </a:outerShdw>
                </a:effectLst>
              </a:rPr>
              <a:t>web of factors and actors</a:t>
            </a:r>
            <a:r>
              <a:rPr lang="en-GB" sz="1200" dirty="0" smtClean="0"/>
              <a:t> influencing protection.</a:t>
            </a:r>
          </a:p>
          <a:p>
            <a:pPr>
              <a:lnSpc>
                <a:spcPct val="90000"/>
              </a:lnSpc>
              <a:defRPr/>
            </a:pPr>
            <a:endParaRPr lang="en-GB" sz="1200" dirty="0" smtClean="0"/>
          </a:p>
          <a:p>
            <a:pPr>
              <a:lnSpc>
                <a:spcPct val="90000"/>
              </a:lnSpc>
              <a:defRPr/>
            </a:pPr>
            <a:r>
              <a:rPr lang="en-GB" sz="1200" b="1" dirty="0" smtClean="0">
                <a:effectLst>
                  <a:outerShdw blurRad="38100" dist="38100" dir="2700000" algn="tl">
                    <a:srgbClr val="C0C0C0"/>
                  </a:outerShdw>
                </a:effectLst>
              </a:rPr>
              <a:t>Analytical tool</a:t>
            </a:r>
            <a:r>
              <a:rPr lang="en-GB" sz="1200" dirty="0" smtClean="0"/>
              <a:t> for </a:t>
            </a:r>
            <a:r>
              <a:rPr lang="en-GB" sz="1200" dirty="0" smtClean="0">
                <a:effectLst>
                  <a:outerShdw blurRad="38100" dist="38100" dir="2700000" algn="tl">
                    <a:srgbClr val="C0C0C0"/>
                  </a:outerShdw>
                </a:effectLst>
              </a:rPr>
              <a:t>understanding what impedes child protection</a:t>
            </a:r>
            <a:r>
              <a:rPr lang="en-GB" sz="1200" dirty="0" smtClean="0"/>
              <a:t> </a:t>
            </a:r>
          </a:p>
          <a:p>
            <a:pPr>
              <a:lnSpc>
                <a:spcPct val="90000"/>
              </a:lnSpc>
              <a:defRPr/>
            </a:pPr>
            <a:endParaRPr lang="en-GB" sz="1200" dirty="0" smtClean="0"/>
          </a:p>
          <a:p>
            <a:pPr>
              <a:lnSpc>
                <a:spcPct val="90000"/>
              </a:lnSpc>
              <a:defRPr/>
            </a:pPr>
            <a:r>
              <a:rPr lang="en-GB" sz="1200" b="1" dirty="0" smtClean="0">
                <a:effectLst>
                  <a:outerShdw blurRad="38100" dist="38100" dir="2700000" algn="tl">
                    <a:srgbClr val="C0C0C0"/>
                  </a:outerShdw>
                </a:effectLst>
              </a:rPr>
              <a:t>Practical framework</a:t>
            </a:r>
            <a:r>
              <a:rPr lang="en-GB" sz="1200" dirty="0" smtClean="0"/>
              <a:t> for identifying major barriers to protection</a:t>
            </a:r>
          </a:p>
          <a:p>
            <a:pPr>
              <a:lnSpc>
                <a:spcPct val="90000"/>
              </a:lnSpc>
              <a:defRPr/>
            </a:pPr>
            <a:endParaRPr lang="en-GB" sz="1200" dirty="0" smtClean="0"/>
          </a:p>
          <a:p>
            <a:pPr>
              <a:lnSpc>
                <a:spcPct val="90000"/>
              </a:lnSpc>
              <a:defRPr/>
            </a:pPr>
            <a:r>
              <a:rPr lang="en-GB" sz="1200" dirty="0" smtClean="0"/>
              <a:t>Supports a </a:t>
            </a:r>
            <a:r>
              <a:rPr lang="en-GB" sz="1200" b="1" dirty="0" smtClean="0">
                <a:effectLst>
                  <a:outerShdw blurRad="38100" dist="38100" dir="2700000" algn="tl">
                    <a:srgbClr val="C0C0C0"/>
                  </a:outerShdw>
                </a:effectLst>
              </a:rPr>
              <a:t>human rights approach to protection</a:t>
            </a:r>
            <a:endParaRPr lang="en-US" sz="1200" b="1" dirty="0" smtClean="0">
              <a:effectLst>
                <a:outerShdw blurRad="38100" dist="38100" dir="2700000" algn="tl">
                  <a:srgbClr val="C0C0C0"/>
                </a:outerShdw>
              </a:effectLst>
            </a:endParaRPr>
          </a:p>
        </p:txBody>
      </p:sp>
      <p:sp>
        <p:nvSpPr>
          <p:cNvPr id="4" name="Slide Number Placeholder 3"/>
          <p:cNvSpPr>
            <a:spLocks noGrp="1"/>
          </p:cNvSpPr>
          <p:nvPr>
            <p:ph type="sldNum" sz="quarter" idx="10"/>
          </p:nvPr>
        </p:nvSpPr>
        <p:spPr/>
        <p:txBody>
          <a:bodyPr/>
          <a:lstStyle/>
          <a:p>
            <a:fld id="{1CC6DC85-7626-4B79-85C7-92B8FD4B6E52}" type="slidenum">
              <a:rPr lang="en-US" smtClean="0"/>
              <a:pPr/>
              <a:t>8</a:t>
            </a:fld>
            <a:endParaRPr lang="en-US"/>
          </a:p>
        </p:txBody>
      </p:sp>
    </p:spTree>
    <p:extLst>
      <p:ext uri="{BB962C8B-B14F-4D97-AF65-F5344CB8AC3E}">
        <p14:creationId xmlns:p14="http://schemas.microsoft.com/office/powerpoint/2010/main" val="3575233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smtClean="0">
              <a:latin typeface="Times New Roman" pitchFamily="18" charset="0"/>
              <a:ea typeface="ＭＳ Ｐゴシック" pitchFamily="34" charset="-128"/>
            </a:endParaRPr>
          </a:p>
        </p:txBody>
      </p:sp>
      <p:sp>
        <p:nvSpPr>
          <p:cNvPr id="4" name="Slide Number Placeholder 3"/>
          <p:cNvSpPr>
            <a:spLocks noGrp="1"/>
          </p:cNvSpPr>
          <p:nvPr>
            <p:ph type="sldNum" sz="quarter" idx="10"/>
          </p:nvPr>
        </p:nvSpPr>
        <p:spPr/>
        <p:txBody>
          <a:bodyPr/>
          <a:lstStyle/>
          <a:p>
            <a:fld id="{1CC6DC85-7626-4B79-85C7-92B8FD4B6E52}" type="slidenum">
              <a:rPr lang="en-US" smtClean="0"/>
              <a:pPr/>
              <a:t>9</a:t>
            </a:fld>
            <a:endParaRPr lang="en-US"/>
          </a:p>
        </p:txBody>
      </p:sp>
    </p:spTree>
    <p:extLst>
      <p:ext uri="{BB962C8B-B14F-4D97-AF65-F5344CB8AC3E}">
        <p14:creationId xmlns:p14="http://schemas.microsoft.com/office/powerpoint/2010/main" val="3575233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23-Aug-13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23-Aug-13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23-Aug-13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32C9A5-8565-2F4C-B269-427D06223746}" type="datetimeFigureOut">
              <a:rPr lang="en-US" smtClean="0"/>
              <a:pPr/>
              <a:t>23-Aug-13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32C9A5-8565-2F4C-B269-427D06223746}" type="datetimeFigureOut">
              <a:rPr lang="en-US" smtClean="0"/>
              <a:pPr/>
              <a:t>23-Aug-13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32C9A5-8565-2F4C-B269-427D06223746}" type="datetimeFigureOut">
              <a:rPr lang="en-US" smtClean="0"/>
              <a:pPr/>
              <a:t>23-Aug-13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32C9A5-8565-2F4C-B269-427D06223746}" type="datetimeFigureOut">
              <a:rPr lang="en-US" smtClean="0"/>
              <a:pPr/>
              <a:t>23-Aug-13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32C9A5-8565-2F4C-B269-427D06223746}" type="datetimeFigureOut">
              <a:rPr lang="en-US" smtClean="0"/>
              <a:pPr/>
              <a:t>23-Aug-13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32C9A5-8565-2F4C-B269-427D06223746}" type="datetimeFigureOut">
              <a:rPr lang="en-US" smtClean="0"/>
              <a:pPr/>
              <a:t>23-Aug-13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2C9A5-8565-2F4C-B269-427D06223746}" type="datetimeFigureOut">
              <a:rPr lang="en-US" smtClean="0"/>
              <a:pPr/>
              <a:t>23-Aug-13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32C9A5-8565-2F4C-B269-427D06223746}" type="datetimeFigureOut">
              <a:rPr lang="en-US" smtClean="0"/>
              <a:pPr/>
              <a:t>23-Aug-13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FFA6F3-95E1-BB41-BBF2-475C6E26894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8FCFF"/>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32C9A5-8565-2F4C-B269-427D06223746}" type="datetimeFigureOut">
              <a:rPr lang="en-US" smtClean="0"/>
              <a:pPr/>
              <a:t>23-Aug-13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FFA6F3-95E1-BB41-BBF2-475C6E2689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337"/>
            <a:ext cx="6553200" cy="954107"/>
          </a:xfrm>
          <a:prstGeom prst="rect">
            <a:avLst/>
          </a:prstGeom>
          <a:noFill/>
        </p:spPr>
        <p:txBody>
          <a:bodyPr wrap="square" rtlCol="0" anchor="ctr">
            <a:spAutoFit/>
          </a:bodyPr>
          <a:lstStyle/>
          <a:p>
            <a:pPr algn="ctr"/>
            <a:r>
              <a:rPr lang="fr-FR" sz="2800" b="1" dirty="0">
                <a:solidFill>
                  <a:srgbClr val="2A358C"/>
                </a:solidFill>
              </a:rPr>
              <a:t>Impacts des situations d’urgence sur les enfants</a:t>
            </a:r>
            <a:endParaRPr lang="en-US" sz="2800" b="1" dirty="0">
              <a:solidFill>
                <a:srgbClr val="2A358C"/>
              </a:solidFill>
              <a:cs typeface="Engravers MT"/>
            </a:endParaRPr>
          </a:p>
        </p:txBody>
      </p:sp>
      <p:pic>
        <p:nvPicPr>
          <p:cNvPr id="11" name="Picture 4" descr="C:\users\owner\pictures\work\CAAF Monrovia.jpg"/>
          <p:cNvPicPr>
            <a:picLocks noChangeAspect="1" noChangeArrowheads="1"/>
          </p:cNvPicPr>
          <p:nvPr/>
        </p:nvPicPr>
        <p:blipFill>
          <a:blip r:embed="rId4"/>
          <a:stretch>
            <a:fillRect/>
          </a:stretch>
        </p:blipFill>
        <p:spPr bwMode="auto">
          <a:xfrm>
            <a:off x="0" y="3886200"/>
            <a:ext cx="4572000" cy="3018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p:nvPr/>
        </p:nvSpPr>
        <p:spPr>
          <a:xfrm>
            <a:off x="6705600" y="1067943"/>
            <a:ext cx="2438400" cy="646331"/>
          </a:xfrm>
          <a:prstGeom prst="rect">
            <a:avLst/>
          </a:prstGeom>
        </p:spPr>
        <p:txBody>
          <a:bodyPr wrap="square">
            <a:spAutoFit/>
          </a:bodyPr>
          <a:lstStyle/>
          <a:p>
            <a:r>
              <a:rPr lang="en-GB" b="1" dirty="0" smtClean="0">
                <a:solidFill>
                  <a:srgbClr val="2A358C"/>
                </a:solidFill>
              </a:rPr>
              <a:t>Global CPRA training</a:t>
            </a:r>
            <a:endParaRPr lang="en-GB" b="1" dirty="0">
              <a:solidFill>
                <a:srgbClr val="2A358C"/>
              </a:solidFill>
            </a:endParaRPr>
          </a:p>
          <a:p>
            <a:r>
              <a:rPr lang="en-GB" b="1" dirty="0" smtClean="0">
                <a:solidFill>
                  <a:srgbClr val="2A358C"/>
                </a:solidFill>
              </a:rPr>
              <a:t>October 2012</a:t>
            </a:r>
            <a:endParaRPr lang="en-US" b="1" dirty="0">
              <a:solidFill>
                <a:srgbClr val="2A358C"/>
              </a:solidFill>
            </a:endParaRPr>
          </a:p>
        </p:txBody>
      </p:sp>
      <p:pic>
        <p:nvPicPr>
          <p:cNvPr id="12" name="Picture 4" descr="C:\users\owner\pictures\work\CAAF Monrovia.jpg"/>
          <p:cNvPicPr>
            <a:picLocks noGrp="1" noChangeAspect="1" noChangeArrowheads="1"/>
          </p:cNvPicPr>
          <p:nvPr>
            <p:ph idx="1"/>
          </p:nvPr>
        </p:nvPicPr>
        <p:blipFill>
          <a:blip r:embed="rId5">
            <a:extLst>
              <a:ext uri="{28A0092B-C50C-407E-A947-70E740481C1C}">
                <a14:useLocalDpi xmlns:a14="http://schemas.microsoft.com/office/drawing/2010/main" val="0"/>
              </a:ext>
            </a:extLst>
          </a:blip>
          <a:srcRect/>
          <a:stretch>
            <a:fillRect/>
          </a:stretch>
        </p:blipFill>
        <p:spPr bwMode="auto">
          <a:xfrm>
            <a:off x="4572000" y="1081928"/>
            <a:ext cx="4572000" cy="35510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Rectangle 12"/>
          <p:cNvSpPr/>
          <p:nvPr/>
        </p:nvSpPr>
        <p:spPr>
          <a:xfrm>
            <a:off x="-19334" y="2129135"/>
            <a:ext cx="4572000" cy="830997"/>
          </a:xfrm>
          <a:prstGeom prst="rect">
            <a:avLst/>
          </a:prstGeom>
        </p:spPr>
        <p:txBody>
          <a:bodyPr wrap="square">
            <a:spAutoFit/>
          </a:bodyPr>
          <a:lstStyle/>
          <a:p>
            <a:pPr algn="ctr"/>
            <a:r>
              <a:rPr lang="en-GB" sz="2400" b="1" dirty="0" smtClean="0">
                <a:solidFill>
                  <a:srgbClr val="2A358C"/>
                </a:solidFill>
              </a:rPr>
              <a:t>Introduction a Protection de </a:t>
            </a:r>
            <a:r>
              <a:rPr lang="en-GB" sz="2400" b="1" dirty="0" err="1" smtClean="0">
                <a:solidFill>
                  <a:srgbClr val="2A358C"/>
                </a:solidFill>
              </a:rPr>
              <a:t>l’enfance</a:t>
            </a:r>
            <a:r>
              <a:rPr lang="en-GB" sz="2400" b="1" dirty="0" smtClean="0">
                <a:solidFill>
                  <a:srgbClr val="2A358C"/>
                </a:solidFill>
              </a:rPr>
              <a:t> en situation </a:t>
            </a:r>
            <a:r>
              <a:rPr lang="en-GB" sz="2400" b="1" dirty="0" err="1" smtClean="0">
                <a:solidFill>
                  <a:srgbClr val="2A358C"/>
                </a:solidFill>
              </a:rPr>
              <a:t>d’Urgence</a:t>
            </a:r>
            <a:endParaRPr lang="en-GB" sz="2400" b="1" dirty="0" smtClean="0">
              <a:solidFill>
                <a:srgbClr val="2A358C"/>
              </a:solidFill>
            </a:endParaRPr>
          </a:p>
        </p:txBody>
      </p:sp>
      <p:sp>
        <p:nvSpPr>
          <p:cNvPr id="16" name="Rectangle 15"/>
          <p:cNvSpPr/>
          <p:nvPr/>
        </p:nvSpPr>
        <p:spPr>
          <a:xfrm>
            <a:off x="5715000" y="5395346"/>
            <a:ext cx="2819400" cy="830997"/>
          </a:xfrm>
          <a:prstGeom prst="rect">
            <a:avLst/>
          </a:prstGeom>
        </p:spPr>
        <p:txBody>
          <a:bodyPr wrap="square">
            <a:spAutoFit/>
          </a:bodyPr>
          <a:lstStyle/>
          <a:p>
            <a:r>
              <a:rPr lang="en-GB" sz="2400" b="1" dirty="0" smtClean="0">
                <a:solidFill>
                  <a:srgbClr val="2A358C"/>
                </a:solidFill>
              </a:rPr>
              <a:t>Formation ER-PE</a:t>
            </a:r>
            <a:endParaRPr lang="en-GB" sz="2400" b="1" dirty="0">
              <a:solidFill>
                <a:srgbClr val="2A358C"/>
              </a:solidFill>
            </a:endParaRPr>
          </a:p>
          <a:p>
            <a:r>
              <a:rPr lang="en-US" sz="2400" b="1" dirty="0" smtClean="0">
                <a:solidFill>
                  <a:srgbClr val="2A358C"/>
                </a:solidFill>
                <a:cs typeface="Engravers MT"/>
              </a:rPr>
              <a:t>Mali– </a:t>
            </a:r>
            <a:r>
              <a:rPr lang="en-US" sz="2400" b="1" dirty="0" err="1" smtClean="0">
                <a:solidFill>
                  <a:srgbClr val="2A358C"/>
                </a:solidFill>
                <a:cs typeface="Engravers MT"/>
              </a:rPr>
              <a:t>Aout</a:t>
            </a:r>
            <a:r>
              <a:rPr lang="en-US" sz="2400" b="1" dirty="0" smtClean="0">
                <a:solidFill>
                  <a:srgbClr val="2A358C"/>
                </a:solidFill>
                <a:cs typeface="Engravers MT"/>
              </a:rPr>
              <a:t> 2013</a:t>
            </a:r>
            <a:endParaRPr lang="en-GB" sz="2400" b="1" dirty="0" smtClean="0">
              <a:solidFill>
                <a:srgbClr val="2A358C"/>
              </a:solidFill>
            </a:endParaRPr>
          </a:p>
        </p:txBody>
      </p:sp>
    </p:spTree>
    <p:extLst>
      <p:ext uri="{BB962C8B-B14F-4D97-AF65-F5344CB8AC3E}">
        <p14:creationId xmlns:p14="http://schemas.microsoft.com/office/powerpoint/2010/main" val="1336384213"/>
      </p:ext>
    </p:extLst>
  </p:cSld>
  <p:clrMapOvr>
    <a:masterClrMapping/>
  </p:clrMapOvr>
  <p:transition>
    <p:pull dir="l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601036" y="257849"/>
            <a:ext cx="6553200" cy="523220"/>
          </a:xfrm>
          <a:prstGeom prst="rect">
            <a:avLst/>
          </a:prstGeom>
          <a:noFill/>
        </p:spPr>
        <p:txBody>
          <a:bodyPr wrap="square" rtlCol="0" anchor="ctr">
            <a:spAutoFit/>
          </a:bodyPr>
          <a:lstStyle/>
          <a:p>
            <a:pPr algn="ctr"/>
            <a:r>
              <a:rPr lang="en-GB" sz="2800" b="1" dirty="0" err="1">
                <a:solidFill>
                  <a:srgbClr val="2A358C"/>
                </a:solidFill>
              </a:rPr>
              <a:t>Environnement</a:t>
            </a:r>
            <a:r>
              <a:rPr lang="en-GB" sz="2800" b="1" dirty="0">
                <a:solidFill>
                  <a:srgbClr val="2A358C"/>
                </a:solidFill>
              </a:rPr>
              <a:t> </a:t>
            </a:r>
            <a:r>
              <a:rPr lang="en-GB" sz="2800" b="1" dirty="0" err="1">
                <a:solidFill>
                  <a:srgbClr val="2A358C"/>
                </a:solidFill>
              </a:rPr>
              <a:t>protecteur</a:t>
            </a:r>
            <a:r>
              <a:rPr lang="en-GB" sz="2800" b="1" dirty="0">
                <a:solidFill>
                  <a:srgbClr val="2A358C"/>
                </a:solidFill>
              </a:rPr>
              <a:t> </a:t>
            </a:r>
            <a:r>
              <a:rPr lang="en-GB" sz="2800" b="1" dirty="0" smtClean="0">
                <a:solidFill>
                  <a:srgbClr val="2A358C"/>
                </a:solidFill>
              </a:rPr>
              <a:t>(suite)</a:t>
            </a:r>
            <a:endParaRPr lang="en-US" sz="2800" b="1" dirty="0">
              <a:solidFill>
                <a:srgbClr val="2A358C"/>
              </a:solidFill>
              <a:latin typeface="+mj-lt"/>
              <a:cs typeface="Engravers MT"/>
            </a:endParaRPr>
          </a:p>
        </p:txBody>
      </p:sp>
      <p:sp>
        <p:nvSpPr>
          <p:cNvPr id="12" name="Rectangle 5"/>
          <p:cNvSpPr txBox="1">
            <a:spLocks noChangeArrowheads="1"/>
          </p:cNvSpPr>
          <p:nvPr/>
        </p:nvSpPr>
        <p:spPr>
          <a:xfrm>
            <a:off x="457200" y="1600200"/>
            <a:ext cx="4038600" cy="452596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80000"/>
              </a:lnSpc>
            </a:pPr>
            <a:r>
              <a:rPr lang="en-GB" sz="1800" b="1" smtClean="0">
                <a:solidFill>
                  <a:srgbClr val="2A358C"/>
                </a:solidFill>
              </a:rPr>
              <a:t>Compétences de vie, connaissances et participation des enfants</a:t>
            </a:r>
            <a:r>
              <a:rPr lang="en-GB" sz="1800" smtClean="0">
                <a:solidFill>
                  <a:srgbClr val="2A358C"/>
                </a:solidFill>
              </a:rPr>
              <a:t>: les filles et les garçons sont les acteurs de leur propre protection à travers la connaissance de leurs droits et les  façons de réagir aux dangers</a:t>
            </a:r>
          </a:p>
          <a:p>
            <a:pPr>
              <a:lnSpc>
                <a:spcPct val="80000"/>
              </a:lnSpc>
            </a:pPr>
            <a:endParaRPr lang="en-GB" sz="1800" b="1" smtClean="0">
              <a:solidFill>
                <a:srgbClr val="2A358C"/>
              </a:solidFill>
            </a:endParaRPr>
          </a:p>
          <a:p>
            <a:pPr>
              <a:lnSpc>
                <a:spcPct val="80000"/>
              </a:lnSpc>
            </a:pPr>
            <a:r>
              <a:rPr lang="en-GB" sz="1800" b="1" smtClean="0">
                <a:solidFill>
                  <a:srgbClr val="2A358C"/>
                </a:solidFill>
              </a:rPr>
              <a:t>Prise de conscience et capacité des personnes en contact avec les enfants</a:t>
            </a:r>
            <a:r>
              <a:rPr lang="en-GB" sz="1800" smtClean="0">
                <a:solidFill>
                  <a:srgbClr val="2A358C"/>
                </a:solidFill>
              </a:rPr>
              <a:t>: les connaissances et l’appui nécessaires aux familles, aux communautés, aux enseignants, au personnel de la santé ,aux travailleurs sociaux et à la police afin de protéger les enfants</a:t>
            </a:r>
            <a:endParaRPr lang="en-GB" sz="1800" b="1" smtClean="0">
              <a:solidFill>
                <a:srgbClr val="2A358C"/>
              </a:solidFill>
            </a:endParaRPr>
          </a:p>
          <a:p>
            <a:pPr>
              <a:lnSpc>
                <a:spcPct val="80000"/>
              </a:lnSpc>
            </a:pPr>
            <a:endParaRPr lang="en-US" sz="1800" smtClean="0">
              <a:solidFill>
                <a:srgbClr val="2A358C"/>
              </a:solidFill>
            </a:endParaRPr>
          </a:p>
          <a:p>
            <a:pPr>
              <a:lnSpc>
                <a:spcPct val="80000"/>
              </a:lnSpc>
            </a:pPr>
            <a:endParaRPr lang="en-US" sz="1800" dirty="0">
              <a:solidFill>
                <a:srgbClr val="2A358C"/>
              </a:solidFill>
            </a:endParaRPr>
          </a:p>
        </p:txBody>
      </p:sp>
      <p:sp>
        <p:nvSpPr>
          <p:cNvPr id="13" name="Rectangle 6"/>
          <p:cNvSpPr txBox="1">
            <a:spLocks noChangeArrowheads="1"/>
          </p:cNvSpPr>
          <p:nvPr/>
        </p:nvSpPr>
        <p:spPr>
          <a:xfrm>
            <a:off x="4648200" y="1600200"/>
            <a:ext cx="4038600" cy="452596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80000"/>
              </a:lnSpc>
            </a:pPr>
            <a:r>
              <a:rPr lang="en-GB" sz="1800" b="1" smtClean="0">
                <a:solidFill>
                  <a:srgbClr val="2A358C"/>
                </a:solidFill>
              </a:rPr>
              <a:t>Attitudes, traditions, coutumes, comportements et pratiques</a:t>
            </a:r>
            <a:r>
              <a:rPr lang="en-GB" sz="1800" smtClean="0">
                <a:solidFill>
                  <a:srgbClr val="2A358C"/>
                </a:solidFill>
              </a:rPr>
              <a:t>: Les conventions sociales et les traditions (condamner les pratiques préjudiciables et soutenir celles protectives) </a:t>
            </a:r>
          </a:p>
          <a:p>
            <a:pPr>
              <a:lnSpc>
                <a:spcPct val="80000"/>
              </a:lnSpc>
            </a:pPr>
            <a:endParaRPr lang="en-GB" sz="1800" b="1" smtClean="0">
              <a:solidFill>
                <a:srgbClr val="2A358C"/>
              </a:solidFill>
            </a:endParaRPr>
          </a:p>
          <a:p>
            <a:pPr>
              <a:lnSpc>
                <a:spcPct val="80000"/>
              </a:lnSpc>
            </a:pPr>
            <a:endParaRPr lang="en-GB" sz="1800" b="1" smtClean="0">
              <a:solidFill>
                <a:srgbClr val="2A358C"/>
              </a:solidFill>
            </a:endParaRPr>
          </a:p>
          <a:p>
            <a:pPr>
              <a:lnSpc>
                <a:spcPct val="80000"/>
              </a:lnSpc>
            </a:pPr>
            <a:r>
              <a:rPr lang="en-GB" sz="1800" b="1" smtClean="0">
                <a:solidFill>
                  <a:srgbClr val="2A358C"/>
                </a:solidFill>
              </a:rPr>
              <a:t>Discussion ouverte:</a:t>
            </a:r>
            <a:r>
              <a:rPr lang="en-GB" sz="1800" smtClean="0">
                <a:solidFill>
                  <a:srgbClr val="2A358C"/>
                </a:solidFill>
              </a:rPr>
              <a:t> engagement des médias et de la société civile, reconnaître le silence en tant qu’obstacle majeur </a:t>
            </a:r>
            <a:endParaRPr lang="en-GB" sz="1800" b="1" smtClean="0">
              <a:solidFill>
                <a:srgbClr val="2A358C"/>
              </a:solidFill>
            </a:endParaRPr>
          </a:p>
          <a:p>
            <a:pPr>
              <a:lnSpc>
                <a:spcPct val="80000"/>
              </a:lnSpc>
            </a:pPr>
            <a:endParaRPr lang="en-US" sz="1800" smtClean="0">
              <a:solidFill>
                <a:srgbClr val="2A358C"/>
              </a:solidFill>
            </a:endParaRPr>
          </a:p>
          <a:p>
            <a:pPr>
              <a:lnSpc>
                <a:spcPct val="80000"/>
              </a:lnSpc>
            </a:pPr>
            <a:endParaRPr lang="en-US" sz="1800">
              <a:solidFill>
                <a:srgbClr val="2A358C"/>
              </a:solidFill>
            </a:endParaRPr>
          </a:p>
        </p:txBody>
      </p:sp>
    </p:spTree>
    <p:extLst>
      <p:ext uri="{BB962C8B-B14F-4D97-AF65-F5344CB8AC3E}">
        <p14:creationId xmlns:p14="http://schemas.microsoft.com/office/powerpoint/2010/main" val="3836743966"/>
      </p:ext>
    </p:extLst>
  </p:cSld>
  <p:clrMapOvr>
    <a:masterClrMapping/>
  </p:clrMapOvr>
  <p:transition>
    <p:pull dir="l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fr-FR" sz="2800" b="1" dirty="0">
                <a:solidFill>
                  <a:srgbClr val="2A358C"/>
                </a:solidFill>
              </a:rPr>
              <a:t>Système de protection des enfants</a:t>
            </a:r>
            <a:endParaRPr lang="en-US" sz="2800" b="1" dirty="0">
              <a:solidFill>
                <a:srgbClr val="2A358C"/>
              </a:solidFill>
              <a:latin typeface="+mj-lt"/>
              <a:cs typeface="Engravers MT"/>
            </a:endParaRPr>
          </a:p>
        </p:txBody>
      </p:sp>
      <p:sp>
        <p:nvSpPr>
          <p:cNvPr id="21" name="Content Placeholder 2"/>
          <p:cNvSpPr>
            <a:spLocks noGrp="1"/>
          </p:cNvSpPr>
          <p:nvPr>
            <p:ph idx="1"/>
          </p:nvPr>
        </p:nvSpPr>
        <p:spPr>
          <a:xfrm>
            <a:off x="241300" y="1371600"/>
            <a:ext cx="8686800" cy="5334000"/>
          </a:xfrm>
        </p:spPr>
        <p:txBody>
          <a:bodyPr>
            <a:normAutofit fontScale="92500" lnSpcReduction="20000"/>
          </a:bodyPr>
          <a:lstStyle/>
          <a:p>
            <a:pPr marL="0" indent="0">
              <a:buNone/>
            </a:pPr>
            <a:r>
              <a:rPr lang="fr-FR" dirty="0" smtClean="0">
                <a:solidFill>
                  <a:srgbClr val="2A358C"/>
                </a:solidFill>
              </a:rPr>
              <a:t>La </a:t>
            </a:r>
            <a:r>
              <a:rPr lang="fr-FR" dirty="0" err="1" smtClean="0">
                <a:solidFill>
                  <a:srgbClr val="2A358C"/>
                </a:solidFill>
              </a:rPr>
              <a:t>CPiE</a:t>
            </a:r>
            <a:r>
              <a:rPr lang="fr-FR" dirty="0" smtClean="0">
                <a:solidFill>
                  <a:srgbClr val="2A358C"/>
                </a:solidFill>
              </a:rPr>
              <a:t> (Protection des enfants en situation d’urgence) </a:t>
            </a:r>
            <a:r>
              <a:rPr lang="fr-FR" dirty="0">
                <a:solidFill>
                  <a:srgbClr val="2A358C"/>
                </a:solidFill>
              </a:rPr>
              <a:t>s'appuie </a:t>
            </a:r>
            <a:r>
              <a:rPr lang="fr-FR" dirty="0" smtClean="0">
                <a:solidFill>
                  <a:srgbClr val="2A358C"/>
                </a:solidFill>
              </a:rPr>
              <a:t>sur </a:t>
            </a:r>
            <a:r>
              <a:rPr lang="fr-FR" dirty="0">
                <a:solidFill>
                  <a:srgbClr val="2A358C"/>
                </a:solidFill>
              </a:rPr>
              <a:t>plusieurs </a:t>
            </a:r>
            <a:r>
              <a:rPr lang="fr-FR" dirty="0" smtClean="0">
                <a:solidFill>
                  <a:srgbClr val="2A358C"/>
                </a:solidFill>
              </a:rPr>
              <a:t>éléments du système. </a:t>
            </a:r>
            <a:r>
              <a:rPr lang="fr-FR" dirty="0">
                <a:solidFill>
                  <a:srgbClr val="2A358C"/>
                </a:solidFill>
              </a:rPr>
              <a:t>Pour une bonne programmation </a:t>
            </a:r>
            <a:r>
              <a:rPr lang="fr-FR" dirty="0" err="1">
                <a:solidFill>
                  <a:srgbClr val="2A358C"/>
                </a:solidFill>
              </a:rPr>
              <a:t>CPiE</a:t>
            </a:r>
            <a:r>
              <a:rPr lang="fr-FR" dirty="0">
                <a:solidFill>
                  <a:srgbClr val="2A358C"/>
                </a:solidFill>
              </a:rPr>
              <a:t> il faut</a:t>
            </a:r>
            <a:r>
              <a:rPr lang="en-US" dirty="0">
                <a:solidFill>
                  <a:srgbClr val="2A358C"/>
                </a:solidFill>
              </a:rPr>
              <a:t>:</a:t>
            </a:r>
          </a:p>
          <a:p>
            <a:r>
              <a:rPr lang="fr-FR" dirty="0" smtClean="0">
                <a:solidFill>
                  <a:srgbClr val="2A358C"/>
                </a:solidFill>
              </a:rPr>
              <a:t>Identifier </a:t>
            </a:r>
            <a:r>
              <a:rPr lang="fr-FR" dirty="0">
                <a:solidFill>
                  <a:srgbClr val="2A358C"/>
                </a:solidFill>
              </a:rPr>
              <a:t>les </a:t>
            </a:r>
            <a:r>
              <a:rPr lang="fr-FR" dirty="0" smtClean="0">
                <a:solidFill>
                  <a:srgbClr val="2A358C"/>
                </a:solidFill>
              </a:rPr>
              <a:t>composantes </a:t>
            </a:r>
            <a:r>
              <a:rPr lang="fr-FR" dirty="0">
                <a:solidFill>
                  <a:srgbClr val="2A358C"/>
                </a:solidFill>
              </a:rPr>
              <a:t>du système qui </a:t>
            </a:r>
            <a:r>
              <a:rPr lang="fr-FR" dirty="0" smtClean="0">
                <a:solidFill>
                  <a:srgbClr val="2A358C"/>
                </a:solidFill>
              </a:rPr>
              <a:t>peuvent </a:t>
            </a:r>
            <a:r>
              <a:rPr lang="fr-FR" dirty="0">
                <a:solidFill>
                  <a:srgbClr val="2A358C"/>
                </a:solidFill>
              </a:rPr>
              <a:t>(ou </a:t>
            </a:r>
            <a:r>
              <a:rPr lang="fr-FR" dirty="0" smtClean="0">
                <a:solidFill>
                  <a:srgbClr val="2A358C"/>
                </a:solidFill>
              </a:rPr>
              <a:t>devraient</a:t>
            </a:r>
            <a:r>
              <a:rPr lang="fr-FR" dirty="0">
                <a:solidFill>
                  <a:srgbClr val="2A358C"/>
                </a:solidFill>
              </a:rPr>
              <a:t>) protéger les enfants, même en temps de </a:t>
            </a:r>
            <a:r>
              <a:rPr lang="fr-FR" dirty="0" smtClean="0">
                <a:solidFill>
                  <a:srgbClr val="2A358C"/>
                </a:solidFill>
              </a:rPr>
              <a:t>crise;</a:t>
            </a:r>
          </a:p>
          <a:p>
            <a:r>
              <a:rPr lang="fr-FR" dirty="0" smtClean="0">
                <a:solidFill>
                  <a:srgbClr val="2A358C"/>
                </a:solidFill>
              </a:rPr>
              <a:t>Analyser </a:t>
            </a:r>
            <a:r>
              <a:rPr lang="fr-FR" dirty="0">
                <a:solidFill>
                  <a:srgbClr val="2A358C"/>
                </a:solidFill>
              </a:rPr>
              <a:t>ses </a:t>
            </a:r>
            <a:r>
              <a:rPr lang="fr-FR" dirty="0" smtClean="0">
                <a:solidFill>
                  <a:srgbClr val="2A358C"/>
                </a:solidFill>
              </a:rPr>
              <a:t>capacités </a:t>
            </a:r>
            <a:r>
              <a:rPr lang="fr-FR" dirty="0">
                <a:solidFill>
                  <a:srgbClr val="2A358C"/>
                </a:solidFill>
              </a:rPr>
              <a:t>et ses </a:t>
            </a:r>
            <a:r>
              <a:rPr lang="fr-FR" dirty="0" smtClean="0">
                <a:solidFill>
                  <a:srgbClr val="2A358C"/>
                </a:solidFill>
              </a:rPr>
              <a:t>faiblesses;</a:t>
            </a:r>
          </a:p>
          <a:p>
            <a:r>
              <a:rPr lang="fr-FR" dirty="0" smtClean="0">
                <a:solidFill>
                  <a:srgbClr val="2A358C"/>
                </a:solidFill>
              </a:rPr>
              <a:t>Renforcer là ou il y a faiblesse;</a:t>
            </a:r>
            <a:endParaRPr lang="fr-FR" dirty="0">
              <a:solidFill>
                <a:srgbClr val="2A358C"/>
              </a:solidFill>
            </a:endParaRPr>
          </a:p>
          <a:p>
            <a:r>
              <a:rPr lang="fr-FR" dirty="0" smtClean="0">
                <a:solidFill>
                  <a:srgbClr val="2A358C"/>
                </a:solidFill>
              </a:rPr>
              <a:t>Plaider </a:t>
            </a:r>
            <a:r>
              <a:rPr lang="fr-FR" dirty="0">
                <a:solidFill>
                  <a:srgbClr val="2A358C"/>
                </a:solidFill>
              </a:rPr>
              <a:t>en faveur de </a:t>
            </a:r>
            <a:r>
              <a:rPr lang="fr-FR" dirty="0" smtClean="0">
                <a:solidFill>
                  <a:srgbClr val="2A358C"/>
                </a:solidFill>
              </a:rPr>
              <a:t>l'inclusion / pour l’accès des </a:t>
            </a:r>
            <a:r>
              <a:rPr lang="fr-FR" dirty="0">
                <a:solidFill>
                  <a:srgbClr val="2A358C"/>
                </a:solidFill>
              </a:rPr>
              <a:t>enfants </a:t>
            </a:r>
            <a:r>
              <a:rPr lang="fr-FR" dirty="0" smtClean="0">
                <a:solidFill>
                  <a:srgbClr val="2A358C"/>
                </a:solidFill>
              </a:rPr>
              <a:t>au système;</a:t>
            </a:r>
          </a:p>
          <a:p>
            <a:r>
              <a:rPr lang="fr-FR" dirty="0" smtClean="0">
                <a:solidFill>
                  <a:srgbClr val="2A358C"/>
                </a:solidFill>
              </a:rPr>
              <a:t>Comme mesure </a:t>
            </a:r>
            <a:r>
              <a:rPr lang="fr-FR" dirty="0">
                <a:solidFill>
                  <a:srgbClr val="2A358C"/>
                </a:solidFill>
              </a:rPr>
              <a:t>de dernier recours, </a:t>
            </a:r>
            <a:r>
              <a:rPr lang="fr-FR" dirty="0" smtClean="0">
                <a:solidFill>
                  <a:srgbClr val="2A358C"/>
                </a:solidFill>
              </a:rPr>
              <a:t>considérer la provision directe des </a:t>
            </a:r>
            <a:r>
              <a:rPr lang="fr-FR" dirty="0">
                <a:solidFill>
                  <a:srgbClr val="2A358C"/>
                </a:solidFill>
              </a:rPr>
              <a:t>services.</a:t>
            </a:r>
            <a:endParaRPr lang="en-US" dirty="0">
              <a:solidFill>
                <a:srgbClr val="2A358C"/>
              </a:solidFill>
            </a:endParaRPr>
          </a:p>
        </p:txBody>
      </p:sp>
    </p:spTree>
    <p:extLst>
      <p:ext uri="{BB962C8B-B14F-4D97-AF65-F5344CB8AC3E}">
        <p14:creationId xmlns:p14="http://schemas.microsoft.com/office/powerpoint/2010/main" val="3544401929"/>
      </p:ext>
    </p:extLst>
  </p:cSld>
  <p:clrMapOvr>
    <a:masterClrMapping/>
  </p:clrMapOvr>
  <p:transition>
    <p:pull dir="l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387600" y="226005"/>
            <a:ext cx="6553200" cy="523220"/>
          </a:xfrm>
          <a:prstGeom prst="rect">
            <a:avLst/>
          </a:prstGeom>
          <a:noFill/>
        </p:spPr>
        <p:txBody>
          <a:bodyPr wrap="square" rtlCol="0" anchor="ctr">
            <a:spAutoFit/>
          </a:bodyPr>
          <a:lstStyle/>
          <a:p>
            <a:pPr algn="ctr"/>
            <a:r>
              <a:rPr lang="en-US" sz="2800" b="1" dirty="0" smtClean="0">
                <a:solidFill>
                  <a:srgbClr val="2A358C"/>
                </a:solidFill>
                <a:latin typeface="+mj-lt"/>
                <a:cs typeface="Engravers MT"/>
              </a:rPr>
              <a:t>Definitions</a:t>
            </a:r>
            <a:endParaRPr lang="en-US" sz="2800" b="1" dirty="0">
              <a:solidFill>
                <a:srgbClr val="2A358C"/>
              </a:solidFill>
              <a:latin typeface="+mj-lt"/>
              <a:cs typeface="Engravers MT"/>
            </a:endParaRPr>
          </a:p>
        </p:txBody>
      </p:sp>
      <p:sp>
        <p:nvSpPr>
          <p:cNvPr id="21" name="Content Placeholder 2"/>
          <p:cNvSpPr>
            <a:spLocks noGrp="1"/>
          </p:cNvSpPr>
          <p:nvPr>
            <p:ph idx="1"/>
          </p:nvPr>
        </p:nvSpPr>
        <p:spPr>
          <a:xfrm>
            <a:off x="152400" y="1447800"/>
            <a:ext cx="8775700" cy="5257800"/>
          </a:xfrm>
        </p:spPr>
        <p:txBody>
          <a:bodyPr>
            <a:normAutofit fontScale="92500" lnSpcReduction="20000"/>
          </a:bodyPr>
          <a:lstStyle/>
          <a:p>
            <a:pPr marL="0" indent="0">
              <a:buNone/>
            </a:pPr>
            <a:r>
              <a:rPr lang="en-US" b="1" u="sng" dirty="0" smtClean="0">
                <a:solidFill>
                  <a:srgbClr val="2A358C"/>
                </a:solidFill>
              </a:rPr>
              <a:t>Enfant:</a:t>
            </a:r>
          </a:p>
          <a:p>
            <a:pPr marL="0" indent="0">
              <a:buNone/>
            </a:pPr>
            <a:endParaRPr lang="en-GB" dirty="0" smtClean="0">
              <a:solidFill>
                <a:srgbClr val="2A358C"/>
              </a:solidFill>
            </a:endParaRPr>
          </a:p>
          <a:p>
            <a:pPr marL="0" indent="0">
              <a:buNone/>
            </a:pPr>
            <a:r>
              <a:rPr lang="en-GB" b="1" u="sng" dirty="0">
                <a:solidFill>
                  <a:srgbClr val="2A358C"/>
                </a:solidFill>
              </a:rPr>
              <a:t>Enfant </a:t>
            </a:r>
            <a:r>
              <a:rPr lang="en-GB" b="1" u="sng" dirty="0" err="1" smtClean="0">
                <a:solidFill>
                  <a:srgbClr val="2A358C"/>
                </a:solidFill>
              </a:rPr>
              <a:t>Séparés</a:t>
            </a:r>
            <a:r>
              <a:rPr lang="en-GB" b="1" u="sng" dirty="0">
                <a:solidFill>
                  <a:srgbClr val="2A358C"/>
                </a:solidFill>
              </a:rPr>
              <a:t>:</a:t>
            </a:r>
          </a:p>
          <a:p>
            <a:pPr marL="0" indent="0">
              <a:buNone/>
            </a:pPr>
            <a:endParaRPr lang="en-GB" dirty="0">
              <a:solidFill>
                <a:srgbClr val="2A358C"/>
              </a:solidFill>
            </a:endParaRPr>
          </a:p>
          <a:p>
            <a:pPr marL="0" indent="0">
              <a:buNone/>
            </a:pPr>
            <a:r>
              <a:rPr lang="en-GB" b="1" u="sng" dirty="0">
                <a:solidFill>
                  <a:srgbClr val="2A358C"/>
                </a:solidFill>
              </a:rPr>
              <a:t>Enfant Non </a:t>
            </a:r>
            <a:r>
              <a:rPr lang="en-GB" b="1" u="sng" dirty="0" err="1" smtClean="0">
                <a:solidFill>
                  <a:srgbClr val="2A358C"/>
                </a:solidFill>
              </a:rPr>
              <a:t>Accompagnés</a:t>
            </a:r>
            <a:r>
              <a:rPr lang="en-GB" b="1" u="sng" dirty="0" smtClean="0">
                <a:solidFill>
                  <a:srgbClr val="2A358C"/>
                </a:solidFill>
              </a:rPr>
              <a:t> (ENA): </a:t>
            </a:r>
            <a:endParaRPr lang="en-GB" b="1" u="sng" dirty="0">
              <a:solidFill>
                <a:srgbClr val="2A358C"/>
              </a:solidFill>
            </a:endParaRPr>
          </a:p>
          <a:p>
            <a:pPr marL="0" indent="0">
              <a:buNone/>
            </a:pPr>
            <a:endParaRPr lang="en-GB" dirty="0" smtClean="0">
              <a:solidFill>
                <a:srgbClr val="2A358C"/>
              </a:solidFill>
            </a:endParaRPr>
          </a:p>
          <a:p>
            <a:pPr marL="0" indent="0">
              <a:buNone/>
            </a:pPr>
            <a:r>
              <a:rPr lang="fr-FR" b="1" u="sng" dirty="0" smtClean="0">
                <a:solidFill>
                  <a:srgbClr val="2A358C"/>
                </a:solidFill>
              </a:rPr>
              <a:t>Force </a:t>
            </a:r>
            <a:r>
              <a:rPr lang="fr-FR" b="1" u="sng" dirty="0">
                <a:solidFill>
                  <a:srgbClr val="2A358C"/>
                </a:solidFill>
              </a:rPr>
              <a:t>armée</a:t>
            </a:r>
            <a:r>
              <a:rPr lang="en-GB" b="1" dirty="0" smtClean="0">
                <a:solidFill>
                  <a:srgbClr val="2A358C"/>
                </a:solidFill>
              </a:rPr>
              <a:t>: </a:t>
            </a:r>
            <a:endParaRPr lang="fr-FR" dirty="0" smtClean="0">
              <a:solidFill>
                <a:srgbClr val="2A358C"/>
              </a:solidFill>
            </a:endParaRPr>
          </a:p>
          <a:p>
            <a:pPr marL="0" indent="0">
              <a:buNone/>
            </a:pPr>
            <a:endParaRPr lang="en-GB" dirty="0">
              <a:solidFill>
                <a:srgbClr val="2A358C"/>
              </a:solidFill>
            </a:endParaRPr>
          </a:p>
          <a:p>
            <a:pPr marL="0" indent="0">
              <a:buNone/>
            </a:pPr>
            <a:r>
              <a:rPr lang="fr-FR" b="1" u="sng" dirty="0" smtClean="0">
                <a:solidFill>
                  <a:srgbClr val="2A358C"/>
                </a:solidFill>
              </a:rPr>
              <a:t>Groupe armé:</a:t>
            </a:r>
          </a:p>
          <a:p>
            <a:pPr marL="0" indent="0">
              <a:buNone/>
            </a:pPr>
            <a:endParaRPr lang="en-GB" dirty="0">
              <a:solidFill>
                <a:srgbClr val="2A358C"/>
              </a:solidFill>
            </a:endParaRPr>
          </a:p>
          <a:p>
            <a:pPr marL="0" indent="0">
              <a:buNone/>
            </a:pPr>
            <a:r>
              <a:rPr lang="en-GB" b="1" u="sng" dirty="0">
                <a:solidFill>
                  <a:srgbClr val="2A358C"/>
                </a:solidFill>
              </a:rPr>
              <a:t>T</a:t>
            </a:r>
            <a:r>
              <a:rPr lang="fr-CH" b="1" u="sng" dirty="0" err="1" smtClean="0">
                <a:solidFill>
                  <a:srgbClr val="2A358C"/>
                </a:solidFill>
              </a:rPr>
              <a:t>ravail</a:t>
            </a:r>
            <a:r>
              <a:rPr lang="fr-CH" b="1" u="sng" dirty="0" smtClean="0">
                <a:solidFill>
                  <a:srgbClr val="2A358C"/>
                </a:solidFill>
              </a:rPr>
              <a:t> </a:t>
            </a:r>
            <a:r>
              <a:rPr lang="fr-CH" b="1" u="sng" dirty="0">
                <a:solidFill>
                  <a:srgbClr val="2A358C"/>
                </a:solidFill>
              </a:rPr>
              <a:t>des </a:t>
            </a:r>
            <a:r>
              <a:rPr lang="fr-CH" b="1" u="sng" dirty="0" smtClean="0">
                <a:solidFill>
                  <a:srgbClr val="2A358C"/>
                </a:solidFill>
              </a:rPr>
              <a:t>enfants</a:t>
            </a:r>
            <a:r>
              <a:rPr lang="en-GB" b="1" u="sng" dirty="0" smtClean="0">
                <a:solidFill>
                  <a:srgbClr val="2A358C"/>
                </a:solidFill>
              </a:rPr>
              <a:t>:</a:t>
            </a:r>
          </a:p>
          <a:p>
            <a:pPr marL="0" indent="0">
              <a:buNone/>
            </a:pPr>
            <a:endParaRPr lang="en-US" dirty="0">
              <a:solidFill>
                <a:srgbClr val="2A358C"/>
              </a:solidFill>
            </a:endParaRPr>
          </a:p>
        </p:txBody>
      </p:sp>
    </p:spTree>
    <p:extLst>
      <p:ext uri="{BB962C8B-B14F-4D97-AF65-F5344CB8AC3E}">
        <p14:creationId xmlns:p14="http://schemas.microsoft.com/office/powerpoint/2010/main" val="2632738124"/>
      </p:ext>
    </p:extLst>
  </p:cSld>
  <p:clrMapOvr>
    <a:masterClrMapping/>
  </p:clrMapOvr>
  <p:transition>
    <p:pull dir="l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21" name="Content Placeholder 2"/>
          <p:cNvSpPr>
            <a:spLocks noGrp="1"/>
          </p:cNvSpPr>
          <p:nvPr>
            <p:ph idx="1"/>
          </p:nvPr>
        </p:nvSpPr>
        <p:spPr>
          <a:xfrm>
            <a:off x="241300" y="1371600"/>
            <a:ext cx="8686800" cy="5334000"/>
          </a:xfrm>
        </p:spPr>
        <p:txBody>
          <a:bodyPr>
            <a:normAutofit lnSpcReduction="10000"/>
          </a:bodyPr>
          <a:lstStyle/>
          <a:p>
            <a:pPr>
              <a:buNone/>
            </a:pPr>
            <a:r>
              <a:rPr lang="fr-SN" b="1" u="sng" dirty="0" smtClean="0">
                <a:solidFill>
                  <a:srgbClr val="2A358C"/>
                </a:solidFill>
              </a:rPr>
              <a:t>A </a:t>
            </a:r>
            <a:r>
              <a:rPr lang="fr-SN" b="1" u="sng" dirty="0">
                <a:solidFill>
                  <a:srgbClr val="2A358C"/>
                </a:solidFill>
              </a:rPr>
              <a:t>la fin de cette </a:t>
            </a:r>
            <a:r>
              <a:rPr lang="en-US" b="1" u="sng" dirty="0">
                <a:solidFill>
                  <a:srgbClr val="2A358C"/>
                </a:solidFill>
              </a:rPr>
              <a:t>séance</a:t>
            </a:r>
            <a:r>
              <a:rPr lang="fr-SN" b="1" u="sng" dirty="0" smtClean="0">
                <a:solidFill>
                  <a:srgbClr val="2A358C"/>
                </a:solidFill>
              </a:rPr>
              <a:t>, </a:t>
            </a:r>
            <a:r>
              <a:rPr lang="fr-SN" b="1" u="sng" dirty="0">
                <a:solidFill>
                  <a:srgbClr val="2A358C"/>
                </a:solidFill>
              </a:rPr>
              <a:t>vous serez en mesure de</a:t>
            </a:r>
            <a:r>
              <a:rPr lang="fr-SN" b="1" u="sng" dirty="0" smtClean="0">
                <a:solidFill>
                  <a:srgbClr val="2A358C"/>
                </a:solidFill>
              </a:rPr>
              <a:t>:</a:t>
            </a:r>
            <a:endParaRPr lang="en-US" b="1" u="sng" dirty="0" smtClean="0">
              <a:solidFill>
                <a:srgbClr val="2A358C"/>
              </a:solidFill>
            </a:endParaRPr>
          </a:p>
          <a:p>
            <a:pPr>
              <a:buFontTx/>
              <a:buNone/>
            </a:pPr>
            <a:endParaRPr lang="en-US" sz="1600" u="sng" dirty="0" smtClean="0">
              <a:solidFill>
                <a:srgbClr val="2A358C"/>
              </a:solidFill>
            </a:endParaRPr>
          </a:p>
          <a:p>
            <a:pPr>
              <a:buFontTx/>
              <a:buChar char="-"/>
            </a:pPr>
            <a:r>
              <a:rPr lang="fr-FR" dirty="0">
                <a:solidFill>
                  <a:srgbClr val="2A358C"/>
                </a:solidFill>
              </a:rPr>
              <a:t>Articuler la différence entre la protection des enfants et </a:t>
            </a:r>
            <a:r>
              <a:rPr lang="fr-FR" dirty="0" smtClean="0">
                <a:solidFill>
                  <a:srgbClr val="2A358C"/>
                </a:solidFill>
              </a:rPr>
              <a:t>les droits </a:t>
            </a:r>
            <a:r>
              <a:rPr lang="fr-FR" dirty="0">
                <a:solidFill>
                  <a:srgbClr val="2A358C"/>
                </a:solidFill>
              </a:rPr>
              <a:t>de </a:t>
            </a:r>
            <a:r>
              <a:rPr lang="fr-FR" dirty="0" smtClean="0">
                <a:solidFill>
                  <a:srgbClr val="2A358C"/>
                </a:solidFill>
              </a:rPr>
              <a:t>l'enfant;</a:t>
            </a:r>
          </a:p>
          <a:p>
            <a:pPr>
              <a:buFontTx/>
              <a:buChar char="-"/>
            </a:pPr>
            <a:r>
              <a:rPr lang="fr-FR" dirty="0" smtClean="0">
                <a:solidFill>
                  <a:srgbClr val="2A358C"/>
                </a:solidFill>
              </a:rPr>
              <a:t>Lister </a:t>
            </a:r>
            <a:r>
              <a:rPr lang="fr-FR" dirty="0">
                <a:solidFill>
                  <a:srgbClr val="2A358C"/>
                </a:solidFill>
              </a:rPr>
              <a:t>un certain nombre de situations d'urgence </a:t>
            </a:r>
            <a:r>
              <a:rPr lang="fr-FR" dirty="0" smtClean="0">
                <a:solidFill>
                  <a:srgbClr val="2A358C"/>
                </a:solidFill>
              </a:rPr>
              <a:t>possibles </a:t>
            </a:r>
            <a:r>
              <a:rPr lang="fr-FR" dirty="0">
                <a:solidFill>
                  <a:srgbClr val="2A358C"/>
                </a:solidFill>
              </a:rPr>
              <a:t>dans votre </a:t>
            </a:r>
            <a:r>
              <a:rPr lang="fr-FR" dirty="0" smtClean="0">
                <a:solidFill>
                  <a:srgbClr val="2A358C"/>
                </a:solidFill>
              </a:rPr>
              <a:t>contexte;</a:t>
            </a:r>
          </a:p>
          <a:p>
            <a:pPr>
              <a:buFontTx/>
              <a:buChar char="-"/>
            </a:pPr>
            <a:r>
              <a:rPr lang="fr-FR" dirty="0" smtClean="0">
                <a:solidFill>
                  <a:srgbClr val="2A358C"/>
                </a:solidFill>
              </a:rPr>
              <a:t>Définir </a:t>
            </a:r>
            <a:r>
              <a:rPr lang="fr-FR" dirty="0">
                <a:solidFill>
                  <a:srgbClr val="2A358C"/>
                </a:solidFill>
              </a:rPr>
              <a:t>la protection des enfants en situation d'urgence (</a:t>
            </a:r>
            <a:r>
              <a:rPr lang="fr-FR" dirty="0" err="1" smtClean="0">
                <a:solidFill>
                  <a:srgbClr val="2A358C"/>
                </a:solidFill>
              </a:rPr>
              <a:t>CPiE</a:t>
            </a:r>
            <a:r>
              <a:rPr lang="fr-FR" dirty="0" smtClean="0">
                <a:solidFill>
                  <a:srgbClr val="2A358C"/>
                </a:solidFill>
              </a:rPr>
              <a:t>)</a:t>
            </a:r>
          </a:p>
          <a:p>
            <a:pPr>
              <a:buFontTx/>
              <a:buChar char="-"/>
            </a:pPr>
            <a:r>
              <a:rPr lang="fr-FR" dirty="0" smtClean="0">
                <a:solidFill>
                  <a:srgbClr val="2A358C"/>
                </a:solidFill>
              </a:rPr>
              <a:t>Mentionner les différentes  façons dont </a:t>
            </a:r>
            <a:r>
              <a:rPr lang="fr-FR" dirty="0">
                <a:solidFill>
                  <a:srgbClr val="2A358C"/>
                </a:solidFill>
              </a:rPr>
              <a:t>les urgences peuvent affecter la protection des enfants</a:t>
            </a:r>
            <a:endParaRPr lang="en-US" dirty="0">
              <a:solidFill>
                <a:srgbClr val="2A358C"/>
              </a:solidFill>
            </a:endParaRPr>
          </a:p>
        </p:txBody>
      </p:sp>
      <p:sp>
        <p:nvSpPr>
          <p:cNvPr id="7" name="TextBox 6"/>
          <p:cNvSpPr txBox="1"/>
          <p:nvPr/>
        </p:nvSpPr>
        <p:spPr>
          <a:xfrm>
            <a:off x="2590800" y="238780"/>
            <a:ext cx="6553200" cy="523220"/>
          </a:xfrm>
          <a:prstGeom prst="rect">
            <a:avLst/>
          </a:prstGeom>
          <a:noFill/>
        </p:spPr>
        <p:txBody>
          <a:bodyPr wrap="square" rtlCol="0" anchor="ctr">
            <a:spAutoFit/>
          </a:bodyPr>
          <a:lstStyle/>
          <a:p>
            <a:pPr algn="ctr"/>
            <a:r>
              <a:rPr lang="fr-SN" sz="2800" b="1" u="sng" dirty="0">
                <a:solidFill>
                  <a:srgbClr val="2A358C"/>
                </a:solidFill>
              </a:rPr>
              <a:t>Objectifs d’apprentissage</a:t>
            </a:r>
            <a:endParaRPr lang="en-US" sz="2800" b="1" dirty="0">
              <a:solidFill>
                <a:srgbClr val="2A358C"/>
              </a:solidFill>
              <a:latin typeface="+mj-lt"/>
              <a:cs typeface="Engravers MT"/>
            </a:endParaRPr>
          </a:p>
        </p:txBody>
      </p:sp>
    </p:spTree>
    <p:extLst>
      <p:ext uri="{BB962C8B-B14F-4D97-AF65-F5344CB8AC3E}">
        <p14:creationId xmlns:p14="http://schemas.microsoft.com/office/powerpoint/2010/main" val="2456765134"/>
      </p:ext>
    </p:extLst>
  </p:cSld>
  <p:clrMapOvr>
    <a:masterClrMapping/>
  </p:clrMapOvr>
  <p:transition>
    <p:pull dir="l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8780"/>
            <a:ext cx="6553200" cy="523220"/>
          </a:xfrm>
          <a:prstGeom prst="rect">
            <a:avLst/>
          </a:prstGeom>
          <a:noFill/>
        </p:spPr>
        <p:txBody>
          <a:bodyPr wrap="square" rtlCol="0" anchor="ctr">
            <a:spAutoFit/>
          </a:bodyPr>
          <a:lstStyle/>
          <a:p>
            <a:pPr algn="ctr"/>
            <a:r>
              <a:rPr lang="en-US" sz="2800" b="1" dirty="0" smtClean="0">
                <a:solidFill>
                  <a:srgbClr val="2A358C"/>
                </a:solidFill>
                <a:latin typeface="+mj-lt"/>
                <a:cs typeface="Engravers MT"/>
              </a:rPr>
              <a:t>Les </a:t>
            </a:r>
            <a:r>
              <a:rPr lang="fr-FR" sz="2800" b="1" dirty="0" smtClean="0">
                <a:solidFill>
                  <a:srgbClr val="2A358C"/>
                </a:solidFill>
                <a:latin typeface="+mj-lt"/>
                <a:cs typeface="Engravers MT"/>
              </a:rPr>
              <a:t>types </a:t>
            </a:r>
            <a:r>
              <a:rPr lang="fr-FR" sz="2800" b="1" dirty="0">
                <a:solidFill>
                  <a:srgbClr val="2A358C"/>
                </a:solidFill>
                <a:latin typeface="+mj-lt"/>
                <a:cs typeface="Engravers MT"/>
              </a:rPr>
              <a:t>de situations d'urgence</a:t>
            </a:r>
            <a:endParaRPr lang="en-US" sz="2800" b="1" dirty="0">
              <a:solidFill>
                <a:srgbClr val="2A358C"/>
              </a:solidFill>
              <a:latin typeface="+mj-lt"/>
              <a:cs typeface="Engravers MT"/>
            </a:endParaRPr>
          </a:p>
        </p:txBody>
      </p:sp>
      <p:sp>
        <p:nvSpPr>
          <p:cNvPr id="21" name="Content Placeholder 2"/>
          <p:cNvSpPr>
            <a:spLocks noGrp="1"/>
          </p:cNvSpPr>
          <p:nvPr>
            <p:ph idx="1"/>
          </p:nvPr>
        </p:nvSpPr>
        <p:spPr>
          <a:xfrm>
            <a:off x="241300" y="1371600"/>
            <a:ext cx="8686800" cy="5334000"/>
          </a:xfrm>
        </p:spPr>
        <p:txBody>
          <a:bodyPr>
            <a:normAutofit/>
          </a:bodyPr>
          <a:lstStyle/>
          <a:p>
            <a:r>
              <a:rPr lang="fr-FR" dirty="0" smtClean="0">
                <a:solidFill>
                  <a:srgbClr val="2A358C"/>
                </a:solidFill>
              </a:rPr>
              <a:t>Conflits et désastres/catastrophes naturelles</a:t>
            </a:r>
            <a:endParaRPr lang="en-US" dirty="0">
              <a:solidFill>
                <a:srgbClr val="2A358C"/>
              </a:solidFill>
            </a:endParaRPr>
          </a:p>
          <a:p>
            <a:r>
              <a:rPr lang="en-US" dirty="0" err="1" smtClean="0">
                <a:solidFill>
                  <a:srgbClr val="2A358C"/>
                </a:solidFill>
              </a:rPr>
              <a:t>Soudaine</a:t>
            </a:r>
            <a:r>
              <a:rPr lang="en-US" dirty="0" smtClean="0">
                <a:solidFill>
                  <a:srgbClr val="2A358C"/>
                </a:solidFill>
              </a:rPr>
              <a:t> et </a:t>
            </a:r>
            <a:r>
              <a:rPr lang="en-US" dirty="0" err="1" smtClean="0">
                <a:solidFill>
                  <a:srgbClr val="2A358C"/>
                </a:solidFill>
              </a:rPr>
              <a:t>chronique</a:t>
            </a:r>
            <a:endParaRPr lang="en-US" dirty="0" smtClean="0">
              <a:solidFill>
                <a:srgbClr val="2A358C"/>
              </a:solidFill>
            </a:endParaRPr>
          </a:p>
          <a:p>
            <a:pPr marL="0" indent="0">
              <a:buNone/>
            </a:pPr>
            <a:endParaRPr lang="en-US" dirty="0">
              <a:solidFill>
                <a:srgbClr val="2A358C"/>
              </a:solidFill>
            </a:endParaRPr>
          </a:p>
          <a:p>
            <a:pPr marL="0" indent="0">
              <a:buNone/>
            </a:pPr>
            <a:endParaRPr lang="en-US" dirty="0">
              <a:solidFill>
                <a:srgbClr val="2A358C"/>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353670273"/>
              </p:ext>
            </p:extLst>
          </p:nvPr>
        </p:nvGraphicFramePr>
        <p:xfrm>
          <a:off x="1676400" y="2971800"/>
          <a:ext cx="6248400" cy="2712720"/>
        </p:xfrm>
        <a:graphic>
          <a:graphicData uri="http://schemas.openxmlformats.org/drawingml/2006/table">
            <a:tbl>
              <a:tblPr firstRow="1" bandRow="1">
                <a:tableStyleId>{5C22544A-7EE6-4342-B048-85BDC9FD1C3A}</a:tableStyleId>
              </a:tblPr>
              <a:tblGrid>
                <a:gridCol w="1490366"/>
                <a:gridCol w="2438400"/>
                <a:gridCol w="2319634"/>
              </a:tblGrid>
              <a:tr h="508000">
                <a:tc>
                  <a:txBody>
                    <a:bodyPr/>
                    <a:lstStyle/>
                    <a:p>
                      <a:pPr algn="ctr"/>
                      <a:r>
                        <a:rPr lang="en-GB" sz="2000" dirty="0" smtClean="0"/>
                        <a:t>Type</a:t>
                      </a:r>
                      <a:endParaRPr lang="en-US" sz="2000" dirty="0"/>
                    </a:p>
                  </a:txBody>
                  <a:tcPr/>
                </a:tc>
                <a:tc>
                  <a:txBody>
                    <a:bodyPr/>
                    <a:lstStyle/>
                    <a:p>
                      <a:pPr algn="ctr"/>
                      <a:r>
                        <a:rPr lang="en-GB" sz="2000" dirty="0" err="1" smtClean="0"/>
                        <a:t>Conflit</a:t>
                      </a:r>
                      <a:endParaRPr lang="en-US" sz="2000" dirty="0"/>
                    </a:p>
                  </a:txBody>
                  <a:tcPr/>
                </a:tc>
                <a:tc>
                  <a:txBody>
                    <a:bodyPr/>
                    <a:lstStyle/>
                    <a:p>
                      <a:pPr algn="ctr"/>
                      <a:r>
                        <a:rPr lang="en-GB" sz="2000" dirty="0" smtClean="0"/>
                        <a:t>Catastrophe </a:t>
                      </a:r>
                      <a:r>
                        <a:rPr lang="en-GB" sz="2000" dirty="0" err="1" smtClean="0"/>
                        <a:t>Naturelle</a:t>
                      </a:r>
                      <a:endParaRPr lang="en-US" sz="2000" dirty="0"/>
                    </a:p>
                  </a:txBody>
                  <a:tcPr/>
                </a:tc>
              </a:tr>
              <a:tr h="508000">
                <a:tc>
                  <a:txBody>
                    <a:bodyPr/>
                    <a:lstStyle/>
                    <a:p>
                      <a:pPr algn="l"/>
                      <a:r>
                        <a:rPr lang="en-GB" sz="2000" b="1" dirty="0" err="1" smtClean="0">
                          <a:solidFill>
                            <a:schemeClr val="bg1"/>
                          </a:solidFill>
                        </a:rPr>
                        <a:t>Soudaine</a:t>
                      </a:r>
                      <a:endParaRPr lang="en-US" sz="2000" b="1" dirty="0">
                        <a:solidFill>
                          <a:schemeClr val="bg1"/>
                        </a:solidFill>
                      </a:endParaRPr>
                    </a:p>
                  </a:txBody>
                  <a:tcPr>
                    <a:solidFill>
                      <a:schemeClr val="accent5">
                        <a:lumMod val="75000"/>
                      </a:schemeClr>
                    </a:solidFill>
                  </a:tcPr>
                </a:tc>
                <a:tc>
                  <a:txBody>
                    <a:bodyPr/>
                    <a:lstStyle/>
                    <a:p>
                      <a:r>
                        <a:rPr lang="fr-FR" sz="2000" dirty="0" smtClean="0"/>
                        <a:t>Attaque à la bombe, la guerre inter-pays</a:t>
                      </a:r>
                      <a:r>
                        <a:rPr lang="en-GB" sz="2000" baseline="0" dirty="0" smtClean="0"/>
                        <a:t>, etc.</a:t>
                      </a:r>
                      <a:endParaRPr lang="en-US" sz="2000" dirty="0"/>
                    </a:p>
                  </a:txBody>
                  <a:tcPr/>
                </a:tc>
                <a:tc>
                  <a:txBody>
                    <a:bodyPr/>
                    <a:lstStyle/>
                    <a:p>
                      <a:r>
                        <a:rPr lang="fr-FR" sz="2000" dirty="0" smtClean="0"/>
                        <a:t>Tremblement de terre, glissement de terrain</a:t>
                      </a:r>
                      <a:r>
                        <a:rPr lang="en-GB" sz="2000" baseline="0" dirty="0" smtClean="0"/>
                        <a:t>, </a:t>
                      </a:r>
                      <a:r>
                        <a:rPr lang="en-GB" sz="2000" baseline="0" dirty="0" err="1" smtClean="0"/>
                        <a:t>volcan</a:t>
                      </a:r>
                      <a:endParaRPr lang="en-US" sz="2000" dirty="0"/>
                    </a:p>
                  </a:txBody>
                  <a:tcPr/>
                </a:tc>
              </a:tr>
              <a:tr h="508000">
                <a:tc>
                  <a:txBody>
                    <a:bodyPr/>
                    <a:lstStyle/>
                    <a:p>
                      <a:pPr algn="l"/>
                      <a:r>
                        <a:rPr lang="en-GB" sz="2000" b="1" dirty="0" err="1" smtClean="0">
                          <a:solidFill>
                            <a:schemeClr val="bg1"/>
                          </a:solidFill>
                        </a:rPr>
                        <a:t>Chronique</a:t>
                      </a:r>
                      <a:endParaRPr lang="en-US" sz="2000" b="1" dirty="0">
                        <a:solidFill>
                          <a:schemeClr val="bg1"/>
                        </a:solidFill>
                      </a:endParaRPr>
                    </a:p>
                  </a:txBody>
                  <a:tcPr>
                    <a:solidFill>
                      <a:schemeClr val="accent5">
                        <a:lumMod val="75000"/>
                      </a:schemeClr>
                    </a:solidFill>
                  </a:tcPr>
                </a:tc>
                <a:tc>
                  <a:txBody>
                    <a:bodyPr/>
                    <a:lstStyle/>
                    <a:p>
                      <a:r>
                        <a:rPr lang="en-GB" sz="2000" dirty="0" smtClean="0"/>
                        <a:t>Violence </a:t>
                      </a:r>
                      <a:r>
                        <a:rPr lang="en-GB" sz="2000" dirty="0" err="1" smtClean="0"/>
                        <a:t>ethnique</a:t>
                      </a:r>
                      <a:r>
                        <a:rPr lang="en-GB" sz="2000" dirty="0" smtClean="0"/>
                        <a:t>, </a:t>
                      </a:r>
                      <a:r>
                        <a:rPr lang="en-GB" sz="2000" dirty="0" err="1" smtClean="0"/>
                        <a:t>activité</a:t>
                      </a:r>
                      <a:r>
                        <a:rPr lang="en-GB" sz="2000" dirty="0" smtClean="0"/>
                        <a:t> de </a:t>
                      </a:r>
                      <a:r>
                        <a:rPr lang="en-GB" sz="2000" dirty="0" err="1" smtClean="0"/>
                        <a:t>groupes</a:t>
                      </a:r>
                      <a:r>
                        <a:rPr lang="en-GB" sz="2000" baseline="0" dirty="0" smtClean="0"/>
                        <a:t> </a:t>
                      </a:r>
                      <a:r>
                        <a:rPr lang="en-GB" sz="2000" baseline="0" dirty="0" err="1" smtClean="0"/>
                        <a:t>armés</a:t>
                      </a:r>
                      <a:r>
                        <a:rPr lang="en-GB" sz="2000" baseline="0" dirty="0" smtClean="0"/>
                        <a:t> </a:t>
                      </a:r>
                      <a:r>
                        <a:rPr lang="en-GB" sz="2000" baseline="0" dirty="0" err="1" smtClean="0"/>
                        <a:t>rebelles</a:t>
                      </a:r>
                      <a:r>
                        <a:rPr lang="en-GB" sz="2000" dirty="0" smtClean="0"/>
                        <a:t>, etc.</a:t>
                      </a:r>
                      <a:endParaRPr lang="en-US" sz="2000" dirty="0"/>
                    </a:p>
                  </a:txBody>
                  <a:tcPr/>
                </a:tc>
                <a:tc>
                  <a:txBody>
                    <a:bodyPr/>
                    <a:lstStyle/>
                    <a:p>
                      <a:r>
                        <a:rPr lang="en-US" sz="2000" dirty="0" err="1" smtClean="0"/>
                        <a:t>Sécheresse</a:t>
                      </a:r>
                      <a:r>
                        <a:rPr lang="en-GB" sz="2000" dirty="0" smtClean="0"/>
                        <a:t>, </a:t>
                      </a:r>
                      <a:r>
                        <a:rPr lang="en-GB" sz="2000" dirty="0" err="1" smtClean="0"/>
                        <a:t>inondation</a:t>
                      </a:r>
                      <a:r>
                        <a:rPr lang="en-GB" sz="2000" baseline="0" dirty="0" smtClean="0"/>
                        <a:t> progressive</a:t>
                      </a:r>
                      <a:endParaRPr lang="en-US" sz="2000" dirty="0"/>
                    </a:p>
                  </a:txBody>
                  <a:tcPr/>
                </a:tc>
              </a:tr>
            </a:tbl>
          </a:graphicData>
        </a:graphic>
      </p:graphicFrame>
    </p:spTree>
    <p:extLst>
      <p:ext uri="{BB962C8B-B14F-4D97-AF65-F5344CB8AC3E}">
        <p14:creationId xmlns:p14="http://schemas.microsoft.com/office/powerpoint/2010/main" val="208123822"/>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337"/>
            <a:ext cx="6553200" cy="954107"/>
          </a:xfrm>
          <a:prstGeom prst="rect">
            <a:avLst/>
          </a:prstGeom>
          <a:noFill/>
        </p:spPr>
        <p:txBody>
          <a:bodyPr wrap="square" rtlCol="0" anchor="ctr">
            <a:spAutoFit/>
          </a:bodyPr>
          <a:lstStyle/>
          <a:p>
            <a:pPr algn="ctr"/>
            <a:r>
              <a:rPr lang="fr-FR" sz="2800" b="1" dirty="0" smtClean="0">
                <a:solidFill>
                  <a:srgbClr val="2A358C"/>
                </a:solidFill>
              </a:rPr>
              <a:t>La Protection des </a:t>
            </a:r>
            <a:r>
              <a:rPr lang="fr-FR" sz="2800" b="1" dirty="0">
                <a:solidFill>
                  <a:srgbClr val="2A358C"/>
                </a:solidFill>
              </a:rPr>
              <a:t>enfants dans les situations </a:t>
            </a:r>
            <a:r>
              <a:rPr lang="fr-FR" sz="2800" b="1" dirty="0" smtClean="0">
                <a:solidFill>
                  <a:srgbClr val="2A358C"/>
                </a:solidFill>
              </a:rPr>
              <a:t>d'urgence</a:t>
            </a:r>
            <a:r>
              <a:rPr lang="en-US" sz="2800" b="1" dirty="0" smtClean="0">
                <a:solidFill>
                  <a:srgbClr val="2A358C"/>
                </a:solidFill>
                <a:latin typeface="+mj-lt"/>
                <a:cs typeface="Engravers MT"/>
              </a:rPr>
              <a:t>: </a:t>
            </a:r>
            <a:endParaRPr lang="en-US" sz="2800" b="1" dirty="0">
              <a:solidFill>
                <a:srgbClr val="2A358C"/>
              </a:solidFill>
              <a:latin typeface="+mj-lt"/>
              <a:cs typeface="Engravers MT"/>
            </a:endParaRPr>
          </a:p>
        </p:txBody>
      </p:sp>
      <p:sp>
        <p:nvSpPr>
          <p:cNvPr id="21" name="Content Placeholder 2"/>
          <p:cNvSpPr>
            <a:spLocks noGrp="1"/>
          </p:cNvSpPr>
          <p:nvPr>
            <p:ph idx="1"/>
          </p:nvPr>
        </p:nvSpPr>
        <p:spPr>
          <a:xfrm>
            <a:off x="774700" y="1371600"/>
            <a:ext cx="6705600" cy="5334000"/>
          </a:xfrm>
        </p:spPr>
        <p:txBody>
          <a:bodyPr>
            <a:normAutofit/>
          </a:bodyPr>
          <a:lstStyle/>
          <a:p>
            <a:pPr marL="0" indent="0">
              <a:buNone/>
            </a:pPr>
            <a:endParaRPr lang="en-US" sz="3500" dirty="0" smtClean="0">
              <a:solidFill>
                <a:srgbClr val="2A358C"/>
              </a:solidFill>
            </a:endParaRPr>
          </a:p>
          <a:p>
            <a:pPr marL="0" indent="0">
              <a:buNone/>
            </a:pPr>
            <a:r>
              <a:rPr lang="en-US" sz="3500" i="1" dirty="0" smtClean="0">
                <a:solidFill>
                  <a:srgbClr val="2A358C"/>
                </a:solidFill>
              </a:rPr>
              <a:t>“</a:t>
            </a:r>
            <a:r>
              <a:rPr lang="fr-FR" sz="3500" i="1" dirty="0">
                <a:solidFill>
                  <a:srgbClr val="2A358C"/>
                </a:solidFill>
              </a:rPr>
              <a:t>La prévention et la réponse à </a:t>
            </a:r>
            <a:r>
              <a:rPr lang="fr-FR" sz="3500" i="1" dirty="0" smtClean="0">
                <a:solidFill>
                  <a:srgbClr val="2A358C"/>
                </a:solidFill>
              </a:rPr>
              <a:t>l’abus, </a:t>
            </a:r>
            <a:r>
              <a:rPr lang="fr-FR" sz="3500" i="1" dirty="0">
                <a:solidFill>
                  <a:srgbClr val="2A358C"/>
                </a:solidFill>
              </a:rPr>
              <a:t>la négligence, l'exploitation et la violence contre les enfants dans les situations d'urgence</a:t>
            </a:r>
            <a:r>
              <a:rPr lang="en-US" sz="3500" i="1" dirty="0" smtClean="0">
                <a:solidFill>
                  <a:srgbClr val="2A358C"/>
                </a:solidFill>
              </a:rPr>
              <a:t>.”</a:t>
            </a:r>
            <a:endParaRPr lang="en-US" sz="3500" i="1" dirty="0">
              <a:solidFill>
                <a:srgbClr val="2A358C"/>
              </a:solidFill>
            </a:endParaRPr>
          </a:p>
          <a:p>
            <a:pPr>
              <a:buFontTx/>
              <a:buNone/>
            </a:pPr>
            <a:r>
              <a:rPr lang="en-US" dirty="0"/>
              <a:t>	</a:t>
            </a:r>
          </a:p>
          <a:p>
            <a:pPr>
              <a:buFontTx/>
              <a:buNone/>
            </a:pPr>
            <a:endParaRPr lang="en-US" dirty="0"/>
          </a:p>
        </p:txBody>
      </p:sp>
    </p:spTree>
    <p:extLst>
      <p:ext uri="{BB962C8B-B14F-4D97-AF65-F5344CB8AC3E}">
        <p14:creationId xmlns:p14="http://schemas.microsoft.com/office/powerpoint/2010/main" val="3276075647"/>
      </p:ext>
    </p:extLst>
  </p:cSld>
  <p:clrMapOvr>
    <a:masterClrMapping/>
  </p:clrMapOvr>
  <p:transition>
    <p:pull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3337"/>
            <a:ext cx="6553200" cy="954107"/>
          </a:xfrm>
          <a:prstGeom prst="rect">
            <a:avLst/>
          </a:prstGeom>
          <a:noFill/>
        </p:spPr>
        <p:txBody>
          <a:bodyPr wrap="square" rtlCol="0" anchor="ctr">
            <a:spAutoFit/>
          </a:bodyPr>
          <a:lstStyle/>
          <a:p>
            <a:pPr algn="ctr"/>
            <a:r>
              <a:rPr lang="en-US" sz="2800" b="1" dirty="0">
                <a:solidFill>
                  <a:srgbClr val="2A358C"/>
                </a:solidFill>
                <a:latin typeface="+mj-lt"/>
                <a:cs typeface="Engravers MT"/>
              </a:rPr>
              <a:t>P</a:t>
            </a:r>
            <a:r>
              <a:rPr lang="en-US" sz="2800" b="1" dirty="0" smtClean="0">
                <a:solidFill>
                  <a:srgbClr val="2A358C"/>
                </a:solidFill>
                <a:latin typeface="+mj-lt"/>
                <a:cs typeface="Engravers MT"/>
              </a:rPr>
              <a:t>rotection des </a:t>
            </a:r>
            <a:r>
              <a:rPr lang="en-US" sz="2800" b="1" dirty="0" err="1" smtClean="0">
                <a:solidFill>
                  <a:srgbClr val="2A358C"/>
                </a:solidFill>
                <a:latin typeface="+mj-lt"/>
                <a:cs typeface="Engravers MT"/>
              </a:rPr>
              <a:t>enfants</a:t>
            </a:r>
            <a:r>
              <a:rPr lang="en-US" sz="2800" b="1" dirty="0" smtClean="0">
                <a:solidFill>
                  <a:srgbClr val="2A358C"/>
                </a:solidFill>
                <a:latin typeface="+mj-lt"/>
                <a:cs typeface="Engravers MT"/>
              </a:rPr>
              <a:t> et </a:t>
            </a:r>
          </a:p>
          <a:p>
            <a:pPr algn="ctr"/>
            <a:r>
              <a:rPr lang="en-US" sz="2800" b="1" dirty="0" err="1" smtClean="0">
                <a:solidFill>
                  <a:srgbClr val="2A358C"/>
                </a:solidFill>
                <a:latin typeface="+mj-lt"/>
                <a:cs typeface="Engravers MT"/>
              </a:rPr>
              <a:t>Droits</a:t>
            </a:r>
            <a:r>
              <a:rPr lang="en-US" sz="2800" b="1" dirty="0" smtClean="0">
                <a:solidFill>
                  <a:srgbClr val="2A358C"/>
                </a:solidFill>
                <a:latin typeface="+mj-lt"/>
                <a:cs typeface="Engravers MT"/>
              </a:rPr>
              <a:t> de </a:t>
            </a:r>
            <a:r>
              <a:rPr lang="en-US" sz="2800" b="1" dirty="0" err="1" smtClean="0">
                <a:solidFill>
                  <a:srgbClr val="2A358C"/>
                </a:solidFill>
                <a:latin typeface="+mj-lt"/>
                <a:cs typeface="Engravers MT"/>
              </a:rPr>
              <a:t>l’enfant</a:t>
            </a:r>
            <a:endParaRPr lang="en-US" sz="2800" b="1" dirty="0">
              <a:solidFill>
                <a:srgbClr val="2A358C"/>
              </a:solidFill>
              <a:latin typeface="+mj-lt"/>
              <a:cs typeface="Engravers MT"/>
            </a:endParaRPr>
          </a:p>
        </p:txBody>
      </p:sp>
      <p:sp>
        <p:nvSpPr>
          <p:cNvPr id="21" name="Content Placeholder 2"/>
          <p:cNvSpPr>
            <a:spLocks noGrp="1"/>
          </p:cNvSpPr>
          <p:nvPr>
            <p:ph idx="1"/>
          </p:nvPr>
        </p:nvSpPr>
        <p:spPr>
          <a:xfrm>
            <a:off x="241300" y="1371600"/>
            <a:ext cx="8686800" cy="3124200"/>
          </a:xfrm>
        </p:spPr>
        <p:txBody>
          <a:bodyPr>
            <a:normAutofit fontScale="85000" lnSpcReduction="10000"/>
          </a:bodyPr>
          <a:lstStyle/>
          <a:p>
            <a:pPr marL="0" indent="0">
              <a:buNone/>
            </a:pPr>
            <a:r>
              <a:rPr lang="fr-FR" dirty="0" smtClean="0">
                <a:solidFill>
                  <a:srgbClr val="2A358C"/>
                </a:solidFill>
              </a:rPr>
              <a:t>Il y a parfois une confusion entre les deux concepts de « la protection des enfants » et « des droits de l'enfant ». Cependant, comme nous l'avons vu, la protection des enfants est une sous-section des droits de l'enfant.</a:t>
            </a:r>
            <a:br>
              <a:rPr lang="fr-FR" dirty="0" smtClean="0">
                <a:solidFill>
                  <a:srgbClr val="2A358C"/>
                </a:solidFill>
              </a:rPr>
            </a:br>
            <a:r>
              <a:rPr lang="fr-FR" dirty="0" smtClean="0">
                <a:solidFill>
                  <a:srgbClr val="2A358C"/>
                </a:solidFill>
              </a:rPr>
              <a:t/>
            </a:r>
            <a:br>
              <a:rPr lang="fr-FR" dirty="0" smtClean="0">
                <a:solidFill>
                  <a:srgbClr val="2A358C"/>
                </a:solidFill>
              </a:rPr>
            </a:br>
            <a:r>
              <a:rPr lang="fr-FR" b="1" dirty="0" smtClean="0">
                <a:solidFill>
                  <a:srgbClr val="2A358C"/>
                </a:solidFill>
              </a:rPr>
              <a:t>Par exemple: </a:t>
            </a:r>
            <a:r>
              <a:rPr lang="fr-FR" dirty="0" smtClean="0">
                <a:solidFill>
                  <a:srgbClr val="2A358C"/>
                </a:solidFill>
              </a:rPr>
              <a:t>Si des enfants </a:t>
            </a:r>
            <a:r>
              <a:rPr lang="fr-FR" dirty="0" smtClean="0">
                <a:solidFill>
                  <a:srgbClr val="2A358C"/>
                </a:solidFill>
              </a:rPr>
              <a:t>ne sont  pas scolarises, est-ce une </a:t>
            </a:r>
            <a:r>
              <a:rPr lang="fr-FR" dirty="0" smtClean="0">
                <a:solidFill>
                  <a:srgbClr val="2A358C"/>
                </a:solidFill>
              </a:rPr>
              <a:t>problématique de protection de l'enfance ou </a:t>
            </a:r>
            <a:r>
              <a:rPr lang="fr-FR" dirty="0" smtClean="0">
                <a:solidFill>
                  <a:srgbClr val="2A358C"/>
                </a:solidFill>
              </a:rPr>
              <a:t>de droits </a:t>
            </a:r>
            <a:r>
              <a:rPr lang="fr-FR" dirty="0" smtClean="0">
                <a:solidFill>
                  <a:srgbClr val="2A358C"/>
                </a:solidFill>
              </a:rPr>
              <a:t>de l’enfant?</a:t>
            </a:r>
            <a:endParaRPr lang="en-US" dirty="0">
              <a:solidFill>
                <a:srgbClr val="2A358C"/>
              </a:solidFill>
            </a:endParaRPr>
          </a:p>
        </p:txBody>
      </p:sp>
      <p:sp>
        <p:nvSpPr>
          <p:cNvPr id="7" name="Content Placeholder 2"/>
          <p:cNvSpPr txBox="1">
            <a:spLocks/>
          </p:cNvSpPr>
          <p:nvPr/>
        </p:nvSpPr>
        <p:spPr>
          <a:xfrm>
            <a:off x="259497" y="4495800"/>
            <a:ext cx="8686800" cy="2133600"/>
          </a:xfrm>
          <a:prstGeom prst="rect">
            <a:avLst/>
          </a:prstGeom>
        </p:spPr>
        <p:txBody>
          <a:bodyPr vert="horz" lIns="91440" tIns="45720" rIns="91440" bIns="45720" rtlCol="0">
            <a:no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fr-FR" sz="2000" dirty="0" smtClean="0">
                <a:solidFill>
                  <a:srgbClr val="2A358C"/>
                </a:solidFill>
              </a:rPr>
              <a:t>Si </a:t>
            </a:r>
            <a:r>
              <a:rPr lang="fr-FR" sz="2000" dirty="0">
                <a:solidFill>
                  <a:srgbClr val="2A358C"/>
                </a:solidFill>
              </a:rPr>
              <a:t>c'est parce qu'il n'y a pas d'écoles, ou si le gouvernement n'autorise pas les enfants de </a:t>
            </a:r>
            <a:r>
              <a:rPr lang="fr-FR" sz="2000" dirty="0" smtClean="0">
                <a:solidFill>
                  <a:srgbClr val="2A358C"/>
                </a:solidFill>
              </a:rPr>
              <a:t>certaines </a:t>
            </a:r>
            <a:r>
              <a:rPr lang="fr-FR" sz="2000" dirty="0">
                <a:solidFill>
                  <a:srgbClr val="2A358C"/>
                </a:solidFill>
              </a:rPr>
              <a:t>ethnies à </a:t>
            </a:r>
            <a:r>
              <a:rPr lang="fr-FR" sz="2000" dirty="0" smtClean="0">
                <a:solidFill>
                  <a:srgbClr val="2A358C"/>
                </a:solidFill>
              </a:rPr>
              <a:t>aller à </a:t>
            </a:r>
            <a:r>
              <a:rPr lang="fr-FR" sz="2000" dirty="0">
                <a:solidFill>
                  <a:srgbClr val="2A358C"/>
                </a:solidFill>
              </a:rPr>
              <a:t>l'école, </a:t>
            </a:r>
            <a:r>
              <a:rPr lang="fr-FR" sz="2000" dirty="0" smtClean="0">
                <a:solidFill>
                  <a:srgbClr val="2A358C"/>
                </a:solidFill>
              </a:rPr>
              <a:t>alors cela ne relève pas </a:t>
            </a:r>
            <a:r>
              <a:rPr lang="fr-FR" sz="2000" dirty="0" smtClean="0">
                <a:solidFill>
                  <a:srgbClr val="2A358C"/>
                </a:solidFill>
              </a:rPr>
              <a:t>de </a:t>
            </a:r>
            <a:r>
              <a:rPr lang="fr-FR" sz="2000" dirty="0">
                <a:solidFill>
                  <a:srgbClr val="2A358C"/>
                </a:solidFill>
              </a:rPr>
              <a:t>la protection de l'enfance. </a:t>
            </a:r>
            <a:endParaRPr lang="fr-FR" sz="2000" dirty="0" smtClean="0">
              <a:solidFill>
                <a:srgbClr val="2A358C"/>
              </a:solidFill>
            </a:endParaRPr>
          </a:p>
          <a:p>
            <a:pPr marL="0" indent="0">
              <a:buNone/>
            </a:pPr>
            <a:endParaRPr lang="fr-FR" sz="1000" dirty="0">
              <a:solidFill>
                <a:srgbClr val="2A358C"/>
              </a:solidFill>
            </a:endParaRPr>
          </a:p>
          <a:p>
            <a:pPr marL="0" indent="0">
              <a:buNone/>
            </a:pPr>
            <a:r>
              <a:rPr lang="fr-FR" sz="2000" dirty="0" smtClean="0">
                <a:solidFill>
                  <a:srgbClr val="2A358C"/>
                </a:solidFill>
              </a:rPr>
              <a:t>Mais </a:t>
            </a:r>
            <a:r>
              <a:rPr lang="fr-FR" sz="2000" dirty="0">
                <a:solidFill>
                  <a:srgbClr val="2A358C"/>
                </a:solidFill>
              </a:rPr>
              <a:t>si c'est parce que les enfants ont peur d'aller à l'école, parce qu'ils </a:t>
            </a:r>
            <a:r>
              <a:rPr lang="fr-FR" sz="2000" dirty="0" smtClean="0">
                <a:solidFill>
                  <a:srgbClr val="2A358C"/>
                </a:solidFill>
              </a:rPr>
              <a:t>y sont </a:t>
            </a:r>
            <a:r>
              <a:rPr lang="fr-FR" sz="2000" dirty="0">
                <a:solidFill>
                  <a:srgbClr val="2A358C"/>
                </a:solidFill>
              </a:rPr>
              <a:t>punis </a:t>
            </a:r>
            <a:r>
              <a:rPr lang="fr-FR" sz="2000" dirty="0" smtClean="0">
                <a:solidFill>
                  <a:srgbClr val="2A358C"/>
                </a:solidFill>
              </a:rPr>
              <a:t>physiquement, </a:t>
            </a:r>
            <a:r>
              <a:rPr lang="fr-FR" sz="2000" dirty="0">
                <a:solidFill>
                  <a:srgbClr val="2A358C"/>
                </a:solidFill>
              </a:rPr>
              <a:t>ou parce que les familles pensent que les filles ne devraient pas aller à l'école, alors c'est une question de protection de l'enfance.</a:t>
            </a:r>
            <a:endParaRPr lang="en-US" sz="2000" dirty="0">
              <a:solidFill>
                <a:srgbClr val="2A358C"/>
              </a:solidFill>
            </a:endParaRPr>
          </a:p>
        </p:txBody>
      </p:sp>
    </p:spTree>
    <p:extLst>
      <p:ext uri="{BB962C8B-B14F-4D97-AF65-F5344CB8AC3E}">
        <p14:creationId xmlns:p14="http://schemas.microsoft.com/office/powerpoint/2010/main" val="1307816751"/>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90800" y="254169"/>
            <a:ext cx="6553200" cy="492443"/>
          </a:xfrm>
          <a:prstGeom prst="rect">
            <a:avLst/>
          </a:prstGeom>
          <a:noFill/>
        </p:spPr>
        <p:txBody>
          <a:bodyPr wrap="square" rtlCol="0" anchor="ctr">
            <a:spAutoFit/>
          </a:bodyPr>
          <a:lstStyle/>
          <a:p>
            <a:pPr algn="ctr"/>
            <a:r>
              <a:rPr lang="fr-CH" sz="2600" b="1" dirty="0" smtClean="0">
                <a:solidFill>
                  <a:srgbClr val="2A358C"/>
                </a:solidFill>
                <a:latin typeface="+mj-lt"/>
                <a:cs typeface="Engravers MT"/>
              </a:rPr>
              <a:t>Protection </a:t>
            </a:r>
            <a:r>
              <a:rPr lang="fr-CH" sz="2600" b="1" dirty="0">
                <a:solidFill>
                  <a:srgbClr val="2A358C"/>
                </a:solidFill>
                <a:latin typeface="+mj-lt"/>
                <a:cs typeface="Engravers MT"/>
              </a:rPr>
              <a:t>des enfants en situation d’urgence</a:t>
            </a:r>
            <a:endParaRPr lang="en-US" sz="2600" b="1" dirty="0">
              <a:solidFill>
                <a:srgbClr val="2A358C"/>
              </a:solidFill>
              <a:latin typeface="+mj-lt"/>
              <a:cs typeface="Engravers MT"/>
            </a:endParaRPr>
          </a:p>
        </p:txBody>
      </p:sp>
      <p:sp>
        <p:nvSpPr>
          <p:cNvPr id="21" name="Content Placeholder 2"/>
          <p:cNvSpPr>
            <a:spLocks noGrp="1"/>
          </p:cNvSpPr>
          <p:nvPr>
            <p:ph idx="1"/>
          </p:nvPr>
        </p:nvSpPr>
        <p:spPr>
          <a:xfrm>
            <a:off x="241300" y="1371600"/>
            <a:ext cx="8686800" cy="5334000"/>
          </a:xfrm>
        </p:spPr>
        <p:txBody>
          <a:bodyPr>
            <a:normAutofit/>
          </a:bodyPr>
          <a:lstStyle/>
          <a:p>
            <a:pPr marL="0" indent="0">
              <a:buNone/>
            </a:pPr>
            <a:r>
              <a:rPr lang="fr-FR" sz="3000" dirty="0" smtClean="0">
                <a:solidFill>
                  <a:srgbClr val="2A358C"/>
                </a:solidFill>
              </a:rPr>
              <a:t>Les situations d’urgence peuvent </a:t>
            </a:r>
            <a:r>
              <a:rPr lang="fr-FR" sz="3000" dirty="0">
                <a:solidFill>
                  <a:srgbClr val="2A358C"/>
                </a:solidFill>
              </a:rPr>
              <a:t>affecter la protection des </a:t>
            </a:r>
            <a:r>
              <a:rPr lang="fr-FR" sz="3000" dirty="0" smtClean="0">
                <a:solidFill>
                  <a:srgbClr val="2A358C"/>
                </a:solidFill>
              </a:rPr>
              <a:t>enfants de trois manières différentes:</a:t>
            </a:r>
            <a:endParaRPr lang="en-US" sz="3000" dirty="0">
              <a:solidFill>
                <a:srgbClr val="2A358C"/>
              </a:solidFill>
            </a:endParaRPr>
          </a:p>
          <a:p>
            <a:pPr marL="0" indent="0">
              <a:buNone/>
            </a:pPr>
            <a:endParaRPr lang="en-US" dirty="0">
              <a:solidFill>
                <a:srgbClr val="2A358C"/>
              </a:solidFill>
            </a:endParaRPr>
          </a:p>
          <a:p>
            <a:pPr>
              <a:lnSpc>
                <a:spcPct val="150000"/>
              </a:lnSpc>
            </a:pPr>
            <a:r>
              <a:rPr lang="fr-FR" dirty="0">
                <a:solidFill>
                  <a:srgbClr val="2A358C"/>
                </a:solidFill>
              </a:rPr>
              <a:t>Présenter de nouveaux risques et </a:t>
            </a:r>
            <a:r>
              <a:rPr lang="fr-FR" dirty="0" smtClean="0">
                <a:solidFill>
                  <a:srgbClr val="2A358C"/>
                </a:solidFill>
              </a:rPr>
              <a:t>menaces;</a:t>
            </a:r>
          </a:p>
          <a:p>
            <a:pPr>
              <a:lnSpc>
                <a:spcPct val="150000"/>
              </a:lnSpc>
            </a:pPr>
            <a:r>
              <a:rPr lang="fr-FR" dirty="0" smtClean="0">
                <a:solidFill>
                  <a:srgbClr val="2A358C"/>
                </a:solidFill>
              </a:rPr>
              <a:t>Exacerber </a:t>
            </a:r>
            <a:r>
              <a:rPr lang="fr-FR" dirty="0">
                <a:solidFill>
                  <a:srgbClr val="2A358C"/>
                </a:solidFill>
              </a:rPr>
              <a:t>les risques </a:t>
            </a:r>
            <a:r>
              <a:rPr lang="fr-FR" dirty="0" smtClean="0">
                <a:solidFill>
                  <a:srgbClr val="2A358C"/>
                </a:solidFill>
              </a:rPr>
              <a:t>et </a:t>
            </a:r>
            <a:r>
              <a:rPr lang="fr-FR" dirty="0">
                <a:solidFill>
                  <a:srgbClr val="2A358C"/>
                </a:solidFill>
              </a:rPr>
              <a:t>les </a:t>
            </a:r>
            <a:r>
              <a:rPr lang="fr-FR" dirty="0" smtClean="0">
                <a:solidFill>
                  <a:srgbClr val="2A358C"/>
                </a:solidFill>
              </a:rPr>
              <a:t>menaces existants;</a:t>
            </a:r>
          </a:p>
          <a:p>
            <a:pPr>
              <a:lnSpc>
                <a:spcPct val="150000"/>
              </a:lnSpc>
            </a:pPr>
            <a:r>
              <a:rPr lang="en-US" dirty="0" err="1" smtClean="0">
                <a:solidFill>
                  <a:srgbClr val="2A358C"/>
                </a:solidFill>
              </a:rPr>
              <a:t>Affaiblir</a:t>
            </a:r>
            <a:r>
              <a:rPr lang="en-US" dirty="0" smtClean="0">
                <a:solidFill>
                  <a:srgbClr val="2A358C"/>
                </a:solidFill>
              </a:rPr>
              <a:t> </a:t>
            </a:r>
            <a:r>
              <a:rPr lang="fr-FR" dirty="0">
                <a:solidFill>
                  <a:srgbClr val="2A358C"/>
                </a:solidFill>
              </a:rPr>
              <a:t>les mécanismes de </a:t>
            </a:r>
            <a:r>
              <a:rPr lang="fr-FR" dirty="0" smtClean="0">
                <a:solidFill>
                  <a:srgbClr val="2A358C"/>
                </a:solidFill>
              </a:rPr>
              <a:t>protection.</a:t>
            </a:r>
            <a:endParaRPr lang="en-US" dirty="0">
              <a:solidFill>
                <a:srgbClr val="2A358C"/>
              </a:solidFill>
            </a:endParaRPr>
          </a:p>
          <a:p>
            <a:endParaRPr lang="en-US" dirty="0">
              <a:solidFill>
                <a:srgbClr val="2A358C"/>
              </a:solidFill>
            </a:endParaRPr>
          </a:p>
          <a:p>
            <a:pPr marL="0" indent="0">
              <a:buNone/>
            </a:pPr>
            <a:endParaRPr lang="en-US" dirty="0">
              <a:solidFill>
                <a:srgbClr val="2A358C"/>
              </a:solidFill>
            </a:endParaRPr>
          </a:p>
        </p:txBody>
      </p:sp>
    </p:spTree>
    <p:extLst>
      <p:ext uri="{BB962C8B-B14F-4D97-AF65-F5344CB8AC3E}">
        <p14:creationId xmlns:p14="http://schemas.microsoft.com/office/powerpoint/2010/main" val="821607131"/>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21" name="Content Placeholder 2"/>
          <p:cNvSpPr>
            <a:spLocks noGrp="1"/>
          </p:cNvSpPr>
          <p:nvPr>
            <p:ph idx="1"/>
          </p:nvPr>
        </p:nvSpPr>
        <p:spPr>
          <a:xfrm>
            <a:off x="241300" y="1371600"/>
            <a:ext cx="8686800" cy="5334000"/>
          </a:xfrm>
        </p:spPr>
        <p:txBody>
          <a:bodyPr>
            <a:noAutofit/>
          </a:bodyPr>
          <a:lstStyle/>
          <a:p>
            <a:pPr marL="0" indent="0">
              <a:buNone/>
            </a:pPr>
            <a:r>
              <a:rPr lang="fr-FR" sz="2800" dirty="0" smtClean="0">
                <a:solidFill>
                  <a:srgbClr val="2A358C"/>
                </a:solidFill>
              </a:rPr>
              <a:t>Quelques </a:t>
            </a:r>
            <a:r>
              <a:rPr lang="fr-FR" sz="2800" dirty="0">
                <a:solidFill>
                  <a:srgbClr val="2A358C"/>
                </a:solidFill>
              </a:rPr>
              <a:t>exemples de risques de protection </a:t>
            </a:r>
            <a:r>
              <a:rPr lang="fr-FR" sz="2800" dirty="0" smtClean="0">
                <a:solidFill>
                  <a:srgbClr val="2A358C"/>
                </a:solidFill>
              </a:rPr>
              <a:t>qui peuvent affecter les enfants dans </a:t>
            </a:r>
            <a:r>
              <a:rPr lang="fr-FR" sz="2800" dirty="0">
                <a:solidFill>
                  <a:srgbClr val="2A358C"/>
                </a:solidFill>
              </a:rPr>
              <a:t>une situation </a:t>
            </a:r>
            <a:r>
              <a:rPr lang="fr-FR" sz="2800" dirty="0" smtClean="0">
                <a:solidFill>
                  <a:srgbClr val="2A358C"/>
                </a:solidFill>
              </a:rPr>
              <a:t>d'urgence :</a:t>
            </a:r>
            <a:endParaRPr lang="en-US" sz="2800" dirty="0">
              <a:solidFill>
                <a:srgbClr val="2A358C"/>
              </a:solidFill>
            </a:endParaRPr>
          </a:p>
          <a:p>
            <a:r>
              <a:rPr lang="fr-FR" sz="2800" dirty="0" smtClean="0">
                <a:solidFill>
                  <a:srgbClr val="2A358C"/>
                </a:solidFill>
              </a:rPr>
              <a:t>Détresse </a:t>
            </a:r>
            <a:r>
              <a:rPr lang="fr-FR" sz="2800" dirty="0">
                <a:solidFill>
                  <a:srgbClr val="2A358C"/>
                </a:solidFill>
              </a:rPr>
              <a:t>psychosociale</a:t>
            </a:r>
            <a:r>
              <a:rPr lang="en-US" sz="2800" dirty="0">
                <a:solidFill>
                  <a:srgbClr val="2A358C"/>
                </a:solidFill>
              </a:rPr>
              <a:t>;</a:t>
            </a:r>
          </a:p>
          <a:p>
            <a:r>
              <a:rPr lang="fr-FR" sz="2800" dirty="0" smtClean="0">
                <a:solidFill>
                  <a:srgbClr val="2A358C"/>
                </a:solidFill>
              </a:rPr>
              <a:t>Augmentation </a:t>
            </a:r>
            <a:r>
              <a:rPr lang="fr-FR" sz="2800" dirty="0">
                <a:solidFill>
                  <a:srgbClr val="2A358C"/>
                </a:solidFill>
              </a:rPr>
              <a:t>des </a:t>
            </a:r>
            <a:r>
              <a:rPr lang="fr-FR" sz="2800" dirty="0" smtClean="0">
                <a:solidFill>
                  <a:srgbClr val="2A358C"/>
                </a:solidFill>
              </a:rPr>
              <a:t>cas </a:t>
            </a:r>
            <a:r>
              <a:rPr lang="fr-FR" sz="2800" dirty="0">
                <a:solidFill>
                  <a:srgbClr val="2A358C"/>
                </a:solidFill>
              </a:rPr>
              <a:t>de violence sexuelle et </a:t>
            </a:r>
            <a:r>
              <a:rPr lang="fr-FR" sz="2800" dirty="0" smtClean="0">
                <a:solidFill>
                  <a:srgbClr val="2A358C"/>
                </a:solidFill>
              </a:rPr>
              <a:t>sexiste;</a:t>
            </a:r>
          </a:p>
          <a:p>
            <a:r>
              <a:rPr lang="fr-FR" sz="2800" dirty="0" smtClean="0">
                <a:solidFill>
                  <a:srgbClr val="2A358C"/>
                </a:solidFill>
              </a:rPr>
              <a:t>Risque élevé </a:t>
            </a:r>
            <a:r>
              <a:rPr lang="fr-FR" sz="2800" dirty="0">
                <a:solidFill>
                  <a:srgbClr val="2A358C"/>
                </a:solidFill>
              </a:rPr>
              <a:t>de violence physique et </a:t>
            </a:r>
            <a:r>
              <a:rPr lang="fr-FR" sz="2800" dirty="0" smtClean="0">
                <a:solidFill>
                  <a:srgbClr val="2A358C"/>
                </a:solidFill>
              </a:rPr>
              <a:t>d'abus;</a:t>
            </a:r>
          </a:p>
          <a:p>
            <a:r>
              <a:rPr lang="fr-FR" sz="2800" dirty="0" smtClean="0">
                <a:solidFill>
                  <a:srgbClr val="2A358C"/>
                </a:solidFill>
              </a:rPr>
              <a:t>Recrutement </a:t>
            </a:r>
            <a:r>
              <a:rPr lang="fr-FR" sz="2800" dirty="0">
                <a:solidFill>
                  <a:srgbClr val="2A358C"/>
                </a:solidFill>
              </a:rPr>
              <a:t>dans les gangs et les groupes </a:t>
            </a:r>
            <a:r>
              <a:rPr lang="fr-FR" sz="2800" dirty="0" smtClean="0">
                <a:solidFill>
                  <a:srgbClr val="2A358C"/>
                </a:solidFill>
              </a:rPr>
              <a:t>armés;</a:t>
            </a:r>
          </a:p>
          <a:p>
            <a:r>
              <a:rPr lang="fr-FR" sz="2800" dirty="0" smtClean="0">
                <a:solidFill>
                  <a:srgbClr val="2A358C"/>
                </a:solidFill>
              </a:rPr>
              <a:t>Séparation de </a:t>
            </a:r>
            <a:r>
              <a:rPr lang="fr-FR" sz="2800" dirty="0">
                <a:solidFill>
                  <a:srgbClr val="2A358C"/>
                </a:solidFill>
              </a:rPr>
              <a:t>leurs </a:t>
            </a:r>
            <a:r>
              <a:rPr lang="fr-FR" sz="2800" dirty="0" smtClean="0">
                <a:solidFill>
                  <a:srgbClr val="2A358C"/>
                </a:solidFill>
              </a:rPr>
              <a:t>familles;</a:t>
            </a:r>
          </a:p>
          <a:p>
            <a:r>
              <a:rPr lang="fr-FR" sz="2800" dirty="0" smtClean="0">
                <a:solidFill>
                  <a:srgbClr val="2A358C"/>
                </a:solidFill>
              </a:rPr>
              <a:t>Violences plus graves, </a:t>
            </a:r>
            <a:r>
              <a:rPr lang="fr-FR" sz="2800" dirty="0">
                <a:solidFill>
                  <a:srgbClr val="2A358C"/>
                </a:solidFill>
              </a:rPr>
              <a:t>comme </a:t>
            </a:r>
            <a:r>
              <a:rPr lang="fr-FR" sz="2800" dirty="0" smtClean="0">
                <a:solidFill>
                  <a:srgbClr val="2A358C"/>
                </a:solidFill>
              </a:rPr>
              <a:t>l'enlèvement, etc.</a:t>
            </a:r>
            <a:endParaRPr lang="en-US" sz="2800" dirty="0">
              <a:solidFill>
                <a:srgbClr val="2A358C"/>
              </a:solidFill>
            </a:endParaRPr>
          </a:p>
          <a:p>
            <a:pPr marL="0" indent="0">
              <a:buNone/>
            </a:pPr>
            <a:r>
              <a:rPr lang="en-US" sz="2800" dirty="0">
                <a:solidFill>
                  <a:srgbClr val="2A358C"/>
                </a:solidFill>
              </a:rPr>
              <a:t>	</a:t>
            </a:r>
          </a:p>
          <a:p>
            <a:pPr marL="0" indent="0">
              <a:buNone/>
            </a:pPr>
            <a:endParaRPr lang="en-US" sz="2800" dirty="0">
              <a:solidFill>
                <a:srgbClr val="2A358C"/>
              </a:solidFill>
            </a:endParaRPr>
          </a:p>
        </p:txBody>
      </p:sp>
      <p:sp>
        <p:nvSpPr>
          <p:cNvPr id="7" name="TextBox 6"/>
          <p:cNvSpPr txBox="1"/>
          <p:nvPr/>
        </p:nvSpPr>
        <p:spPr>
          <a:xfrm>
            <a:off x="2590800" y="254169"/>
            <a:ext cx="6553200" cy="492443"/>
          </a:xfrm>
          <a:prstGeom prst="rect">
            <a:avLst/>
          </a:prstGeom>
          <a:noFill/>
        </p:spPr>
        <p:txBody>
          <a:bodyPr wrap="square" rtlCol="0" anchor="ctr">
            <a:spAutoFit/>
          </a:bodyPr>
          <a:lstStyle/>
          <a:p>
            <a:pPr algn="ctr"/>
            <a:r>
              <a:rPr lang="fr-CH" sz="2600" b="1" dirty="0" smtClean="0">
                <a:solidFill>
                  <a:srgbClr val="2A358C"/>
                </a:solidFill>
                <a:latin typeface="+mj-lt"/>
                <a:cs typeface="Engravers MT"/>
              </a:rPr>
              <a:t>Protection </a:t>
            </a:r>
            <a:r>
              <a:rPr lang="fr-CH" sz="2600" b="1" dirty="0">
                <a:solidFill>
                  <a:srgbClr val="2A358C"/>
                </a:solidFill>
                <a:latin typeface="+mj-lt"/>
                <a:cs typeface="Engravers MT"/>
              </a:rPr>
              <a:t>des enfants en situation d’urgence</a:t>
            </a:r>
            <a:endParaRPr lang="en-US" sz="2600" b="1" dirty="0">
              <a:solidFill>
                <a:srgbClr val="2A358C"/>
              </a:solidFill>
              <a:latin typeface="+mj-lt"/>
              <a:cs typeface="Engravers MT"/>
            </a:endParaRPr>
          </a:p>
        </p:txBody>
      </p:sp>
    </p:spTree>
    <p:extLst>
      <p:ext uri="{BB962C8B-B14F-4D97-AF65-F5344CB8AC3E}">
        <p14:creationId xmlns:p14="http://schemas.microsoft.com/office/powerpoint/2010/main" val="2010813895"/>
      </p:ext>
    </p:extLst>
  </p:cSld>
  <p:clrMapOvr>
    <a:masterClrMapping/>
  </p:clrMapOvr>
  <p:transition>
    <p:pull dir="l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568231" y="256781"/>
            <a:ext cx="6553200" cy="461665"/>
          </a:xfrm>
          <a:prstGeom prst="rect">
            <a:avLst/>
          </a:prstGeom>
          <a:noFill/>
        </p:spPr>
        <p:txBody>
          <a:bodyPr wrap="square" rtlCol="0" anchor="ctr">
            <a:spAutoFit/>
          </a:bodyPr>
          <a:lstStyle/>
          <a:p>
            <a:pPr algn="ctr"/>
            <a:r>
              <a:rPr lang="fr-FR" sz="2400" b="1" dirty="0">
                <a:solidFill>
                  <a:srgbClr val="2A358C"/>
                </a:solidFill>
                <a:latin typeface="+mj-lt"/>
                <a:cs typeface="Engravers MT"/>
              </a:rPr>
              <a:t>Le Cadre </a:t>
            </a:r>
            <a:r>
              <a:rPr lang="fr-FR" sz="2400" b="1" dirty="0" smtClean="0">
                <a:solidFill>
                  <a:srgbClr val="2A358C"/>
                </a:solidFill>
                <a:latin typeface="+mj-lt"/>
                <a:cs typeface="Engravers MT"/>
              </a:rPr>
              <a:t>de Travail de l‘Environnement Protecteur</a:t>
            </a:r>
            <a:endParaRPr lang="en-US" sz="2400" b="1" dirty="0">
              <a:solidFill>
                <a:srgbClr val="2A358C"/>
              </a:solidFill>
              <a:latin typeface="+mj-lt"/>
              <a:cs typeface="Engravers MT"/>
            </a:endParaRPr>
          </a:p>
        </p:txBody>
      </p:sp>
      <p:pic>
        <p:nvPicPr>
          <p:cNvPr id="11" name="Picture 6"/>
          <p:cNvPicPr>
            <a:picLocks noChangeAspect="1" noChangeArrowheads="1"/>
          </p:cNvPicPr>
          <p:nvPr/>
        </p:nvPicPr>
        <p:blipFill>
          <a:blip r:embed="rId4">
            <a:extLst>
              <a:ext uri="{28A0092B-C50C-407E-A947-70E740481C1C}">
                <a14:useLocalDpi xmlns:a14="http://schemas.microsoft.com/office/drawing/2010/main" val="0"/>
              </a:ext>
            </a:extLst>
          </a:blip>
          <a:srcRect l="6250" t="12068" r="8653" b="6897"/>
          <a:stretch>
            <a:fillRect/>
          </a:stretch>
        </p:blipFill>
        <p:spPr>
          <a:xfrm>
            <a:off x="0" y="1143000"/>
            <a:ext cx="9144000" cy="5715000"/>
          </a:xfrm>
          <a:prstGeom prst="rect">
            <a:avLst/>
          </a:prstGeom>
          <a:noFill/>
        </p:spPr>
      </p:pic>
    </p:spTree>
    <p:extLst>
      <p:ext uri="{BB962C8B-B14F-4D97-AF65-F5344CB8AC3E}">
        <p14:creationId xmlns:p14="http://schemas.microsoft.com/office/powerpoint/2010/main" val="3962081305"/>
      </p:ext>
    </p:extLst>
  </p:cSld>
  <p:clrMapOvr>
    <a:masterClrMapping/>
  </p:clrMapOvr>
  <p:transition>
    <p:pull dir="l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p:cNvCxnSpPr/>
          <p:nvPr/>
        </p:nvCxnSpPr>
        <p:spPr>
          <a:xfrm>
            <a:off x="2590800" y="1066800"/>
            <a:ext cx="6553200" cy="1138"/>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0" y="1066800"/>
            <a:ext cx="986134" cy="1142"/>
          </a:xfrm>
          <a:prstGeom prst="line">
            <a:avLst/>
          </a:prstGeom>
          <a:ln w="63500" cap="flat">
            <a:solidFill>
              <a:srgbClr val="007DFF"/>
            </a:solidFill>
            <a:round/>
          </a:ln>
        </p:spPr>
        <p:style>
          <a:lnRef idx="2">
            <a:schemeClr val="accent1"/>
          </a:lnRef>
          <a:fillRef idx="0">
            <a:schemeClr val="accent1"/>
          </a:fillRef>
          <a:effectRef idx="1">
            <a:schemeClr val="accent1"/>
          </a:effectRef>
          <a:fontRef idx="minor">
            <a:schemeClr val="tx1"/>
          </a:fontRef>
        </p:style>
      </p:cxnSp>
      <p:pic>
        <p:nvPicPr>
          <p:cNvPr id="10" name="Picture 9" descr="CPWG logo.bmp"/>
          <p:cNvPicPr>
            <a:picLocks noChangeAspect="1"/>
          </p:cNvPicPr>
          <p:nvPr/>
        </p:nvPicPr>
        <p:blipFill>
          <a:blip r:embed="rId3">
            <a:alphaModFix amt="67000"/>
          </a:blip>
          <a:stretch>
            <a:fillRect/>
          </a:stretch>
        </p:blipFill>
        <p:spPr>
          <a:xfrm>
            <a:off x="986134" y="0"/>
            <a:ext cx="1570724" cy="975230"/>
          </a:xfrm>
          <a:prstGeom prst="rect">
            <a:avLst/>
          </a:prstGeom>
          <a:solidFill>
            <a:srgbClr val="F3FFFF"/>
          </a:solidFill>
          <a:effectLst/>
        </p:spPr>
      </p:pic>
      <p:sp>
        <p:nvSpPr>
          <p:cNvPr id="14" name="TextBox 13"/>
          <p:cNvSpPr txBox="1"/>
          <p:nvPr/>
        </p:nvSpPr>
        <p:spPr>
          <a:xfrm>
            <a:off x="2601036" y="257849"/>
            <a:ext cx="6553200" cy="523220"/>
          </a:xfrm>
          <a:prstGeom prst="rect">
            <a:avLst/>
          </a:prstGeom>
          <a:noFill/>
        </p:spPr>
        <p:txBody>
          <a:bodyPr wrap="square" rtlCol="0" anchor="ctr">
            <a:spAutoFit/>
          </a:bodyPr>
          <a:lstStyle/>
          <a:p>
            <a:pPr algn="ctr"/>
            <a:r>
              <a:rPr lang="en-GB" sz="2800" b="1" dirty="0" err="1">
                <a:solidFill>
                  <a:srgbClr val="2A358C"/>
                </a:solidFill>
              </a:rPr>
              <a:t>Environnement</a:t>
            </a:r>
            <a:r>
              <a:rPr lang="en-GB" sz="2800" b="1" dirty="0">
                <a:solidFill>
                  <a:srgbClr val="2A358C"/>
                </a:solidFill>
              </a:rPr>
              <a:t> </a:t>
            </a:r>
            <a:r>
              <a:rPr lang="en-GB" sz="2800" b="1" dirty="0" err="1">
                <a:solidFill>
                  <a:srgbClr val="2A358C"/>
                </a:solidFill>
              </a:rPr>
              <a:t>protecteur</a:t>
            </a:r>
            <a:r>
              <a:rPr lang="en-GB" sz="2800" b="1" dirty="0">
                <a:solidFill>
                  <a:srgbClr val="2A358C"/>
                </a:solidFill>
              </a:rPr>
              <a:t> </a:t>
            </a:r>
            <a:r>
              <a:rPr lang="en-GB" sz="2800" b="1" dirty="0" smtClean="0">
                <a:solidFill>
                  <a:srgbClr val="2A358C"/>
                </a:solidFill>
              </a:rPr>
              <a:t>(suite)</a:t>
            </a:r>
            <a:endParaRPr lang="en-US" sz="2800" b="1" dirty="0">
              <a:solidFill>
                <a:srgbClr val="2A358C"/>
              </a:solidFill>
              <a:latin typeface="+mj-lt"/>
              <a:cs typeface="Engravers MT"/>
            </a:endParaRPr>
          </a:p>
        </p:txBody>
      </p:sp>
      <p:sp>
        <p:nvSpPr>
          <p:cNvPr id="8" name="Rectangle 8"/>
          <p:cNvSpPr txBox="1">
            <a:spLocks noChangeArrowheads="1"/>
          </p:cNvSpPr>
          <p:nvPr/>
        </p:nvSpPr>
        <p:spPr>
          <a:xfrm>
            <a:off x="457200" y="1600200"/>
            <a:ext cx="4038600" cy="4525963"/>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90000"/>
              </a:lnSpc>
            </a:pPr>
            <a:r>
              <a:rPr lang="en-GB" sz="2000" b="1" smtClean="0">
                <a:solidFill>
                  <a:srgbClr val="2A358C"/>
                </a:solidFill>
              </a:rPr>
              <a:t>Engagement gouvernemental:</a:t>
            </a:r>
            <a:r>
              <a:rPr lang="en-GB" sz="2000" smtClean="0">
                <a:solidFill>
                  <a:srgbClr val="2A358C"/>
                </a:solidFill>
              </a:rPr>
              <a:t> politiques de sécurité sociale, budgets, ratification des instruments internationaux </a:t>
            </a:r>
          </a:p>
          <a:p>
            <a:pPr>
              <a:lnSpc>
                <a:spcPct val="90000"/>
              </a:lnSpc>
            </a:pPr>
            <a:endParaRPr lang="en-GB" sz="2000" b="1" smtClean="0">
              <a:solidFill>
                <a:srgbClr val="2A358C"/>
              </a:solidFill>
            </a:endParaRPr>
          </a:p>
          <a:p>
            <a:pPr>
              <a:lnSpc>
                <a:spcPct val="90000"/>
              </a:lnSpc>
            </a:pPr>
            <a:r>
              <a:rPr lang="en-GB" sz="2000" b="1" smtClean="0">
                <a:solidFill>
                  <a:srgbClr val="2A358C"/>
                </a:solidFill>
              </a:rPr>
              <a:t>Législation</a:t>
            </a:r>
            <a:r>
              <a:rPr lang="en-GB" sz="2000" smtClean="0">
                <a:solidFill>
                  <a:srgbClr val="2A358C"/>
                </a:solidFill>
              </a:rPr>
              <a:t>: cadre législatif, application, responsabilité et absence d’impunité </a:t>
            </a:r>
            <a:endParaRPr lang="en-GB" sz="2000" b="1" dirty="0">
              <a:solidFill>
                <a:srgbClr val="2A358C"/>
              </a:solidFill>
            </a:endParaRPr>
          </a:p>
        </p:txBody>
      </p:sp>
      <p:sp>
        <p:nvSpPr>
          <p:cNvPr id="11" name="Rectangle 9"/>
          <p:cNvSpPr txBox="1">
            <a:spLocks noChangeArrowheads="1"/>
          </p:cNvSpPr>
          <p:nvPr/>
        </p:nvSpPr>
        <p:spPr>
          <a:xfrm>
            <a:off x="4648200" y="1600200"/>
            <a:ext cx="4038600" cy="4525963"/>
          </a:xfrm>
          <a:prstGeom prst="rect">
            <a:avLst/>
          </a:prstGeom>
        </p:spPr>
        <p:txBody>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90000"/>
              </a:lnSpc>
            </a:pPr>
            <a:r>
              <a:rPr lang="en-GB" sz="2000" b="1" dirty="0" smtClean="0">
                <a:solidFill>
                  <a:srgbClr val="2A358C"/>
                </a:solidFill>
              </a:rPr>
              <a:t>Services </a:t>
            </a:r>
            <a:r>
              <a:rPr lang="en-GB" sz="2000" b="1" dirty="0" err="1" smtClean="0">
                <a:solidFill>
                  <a:srgbClr val="2A358C"/>
                </a:solidFill>
              </a:rPr>
              <a:t>fondamentaux</a:t>
            </a:r>
            <a:r>
              <a:rPr lang="en-GB" sz="2000" b="1" dirty="0" smtClean="0">
                <a:solidFill>
                  <a:srgbClr val="2A358C"/>
                </a:solidFill>
              </a:rPr>
              <a:t>  et </a:t>
            </a:r>
            <a:r>
              <a:rPr lang="en-GB" sz="2000" b="1" dirty="0" err="1" smtClean="0">
                <a:solidFill>
                  <a:srgbClr val="2A358C"/>
                </a:solidFill>
              </a:rPr>
              <a:t>ciblés</a:t>
            </a:r>
            <a:r>
              <a:rPr lang="en-GB" sz="2000" dirty="0" smtClean="0">
                <a:solidFill>
                  <a:srgbClr val="2A358C"/>
                </a:solidFill>
              </a:rPr>
              <a:t>: services de base (santé, </a:t>
            </a:r>
            <a:r>
              <a:rPr lang="en-GB" sz="2000" dirty="0" err="1" smtClean="0">
                <a:solidFill>
                  <a:srgbClr val="2A358C"/>
                </a:solidFill>
              </a:rPr>
              <a:t>éducation</a:t>
            </a:r>
            <a:r>
              <a:rPr lang="en-GB" sz="2000" dirty="0" smtClean="0">
                <a:solidFill>
                  <a:srgbClr val="2A358C"/>
                </a:solidFill>
              </a:rPr>
              <a:t>…) sans discrimination, services </a:t>
            </a:r>
            <a:r>
              <a:rPr lang="en-GB" sz="2000" dirty="0" err="1" smtClean="0">
                <a:solidFill>
                  <a:srgbClr val="2A358C"/>
                </a:solidFill>
              </a:rPr>
              <a:t>contre</a:t>
            </a:r>
            <a:r>
              <a:rPr lang="en-GB" sz="2000" dirty="0" smtClean="0">
                <a:solidFill>
                  <a:srgbClr val="2A358C"/>
                </a:solidFill>
              </a:rPr>
              <a:t> la violence et </a:t>
            </a:r>
            <a:r>
              <a:rPr lang="en-GB" sz="2000" dirty="0" err="1" smtClean="0">
                <a:solidFill>
                  <a:srgbClr val="2A358C"/>
                </a:solidFill>
              </a:rPr>
              <a:t>l’exploitation</a:t>
            </a:r>
            <a:r>
              <a:rPr lang="en-GB" sz="2000" dirty="0" smtClean="0">
                <a:solidFill>
                  <a:srgbClr val="2A358C"/>
                </a:solidFill>
              </a:rPr>
              <a:t>, </a:t>
            </a:r>
            <a:r>
              <a:rPr lang="en-GB" sz="2000" dirty="0" err="1" smtClean="0">
                <a:solidFill>
                  <a:srgbClr val="2A358C"/>
                </a:solidFill>
              </a:rPr>
              <a:t>offre</a:t>
            </a:r>
            <a:r>
              <a:rPr lang="en-GB" sz="2000" dirty="0" smtClean="0">
                <a:solidFill>
                  <a:srgbClr val="2A358C"/>
                </a:solidFill>
              </a:rPr>
              <a:t> de </a:t>
            </a:r>
            <a:r>
              <a:rPr lang="en-GB" sz="2000" dirty="0" err="1" smtClean="0">
                <a:solidFill>
                  <a:srgbClr val="2A358C"/>
                </a:solidFill>
              </a:rPr>
              <a:t>soins</a:t>
            </a:r>
            <a:r>
              <a:rPr lang="en-GB" sz="2000" dirty="0" smtClean="0">
                <a:solidFill>
                  <a:srgbClr val="2A358C"/>
                </a:solidFill>
              </a:rPr>
              <a:t> et </a:t>
            </a:r>
            <a:r>
              <a:rPr lang="en-GB" sz="2000" dirty="0" err="1" smtClean="0">
                <a:solidFill>
                  <a:srgbClr val="2A358C"/>
                </a:solidFill>
              </a:rPr>
              <a:t>réintégration</a:t>
            </a:r>
            <a:r>
              <a:rPr lang="en-GB" sz="2000" dirty="0" smtClean="0">
                <a:solidFill>
                  <a:srgbClr val="2A358C"/>
                </a:solidFill>
              </a:rPr>
              <a:t> </a:t>
            </a:r>
            <a:r>
              <a:rPr lang="en-GB" sz="2000" dirty="0" err="1" smtClean="0">
                <a:solidFill>
                  <a:srgbClr val="2A358C"/>
                </a:solidFill>
              </a:rPr>
              <a:t>dans</a:t>
            </a:r>
            <a:r>
              <a:rPr lang="en-GB" sz="2000" dirty="0" smtClean="0">
                <a:solidFill>
                  <a:srgbClr val="2A358C"/>
                </a:solidFill>
              </a:rPr>
              <a:t> les </a:t>
            </a:r>
            <a:r>
              <a:rPr lang="en-GB" sz="2000" dirty="0" err="1" smtClean="0">
                <a:solidFill>
                  <a:srgbClr val="2A358C"/>
                </a:solidFill>
              </a:rPr>
              <a:t>cas</a:t>
            </a:r>
            <a:r>
              <a:rPr lang="en-GB" sz="2000" dirty="0" smtClean="0">
                <a:solidFill>
                  <a:srgbClr val="2A358C"/>
                </a:solidFill>
              </a:rPr>
              <a:t> de violence, </a:t>
            </a:r>
            <a:r>
              <a:rPr lang="en-GB" sz="2000" dirty="0" err="1" smtClean="0">
                <a:solidFill>
                  <a:srgbClr val="2A358C"/>
                </a:solidFill>
              </a:rPr>
              <a:t>d’abus</a:t>
            </a:r>
            <a:r>
              <a:rPr lang="en-GB" sz="2000" dirty="0" smtClean="0">
                <a:solidFill>
                  <a:srgbClr val="2A358C"/>
                </a:solidFill>
              </a:rPr>
              <a:t> et de </a:t>
            </a:r>
            <a:r>
              <a:rPr lang="en-GB" sz="2000" dirty="0" err="1" smtClean="0">
                <a:solidFill>
                  <a:srgbClr val="2A358C"/>
                </a:solidFill>
              </a:rPr>
              <a:t>séparation</a:t>
            </a:r>
            <a:r>
              <a:rPr lang="en-GB" sz="2000" dirty="0" smtClean="0">
                <a:solidFill>
                  <a:srgbClr val="2A358C"/>
                </a:solidFill>
              </a:rPr>
              <a:t> </a:t>
            </a:r>
          </a:p>
          <a:p>
            <a:pPr>
              <a:lnSpc>
                <a:spcPct val="90000"/>
              </a:lnSpc>
            </a:pPr>
            <a:endParaRPr lang="en-GB" sz="2000" b="1" dirty="0" smtClean="0">
              <a:solidFill>
                <a:srgbClr val="2A358C"/>
              </a:solidFill>
            </a:endParaRPr>
          </a:p>
          <a:p>
            <a:pPr>
              <a:lnSpc>
                <a:spcPct val="90000"/>
              </a:lnSpc>
            </a:pPr>
            <a:r>
              <a:rPr lang="en-GB" sz="2000" b="1" dirty="0" err="1" smtClean="0">
                <a:solidFill>
                  <a:srgbClr val="2A358C"/>
                </a:solidFill>
              </a:rPr>
              <a:t>Suivi</a:t>
            </a:r>
            <a:r>
              <a:rPr lang="en-GB" sz="2000" b="1" dirty="0" smtClean="0">
                <a:solidFill>
                  <a:srgbClr val="2A358C"/>
                </a:solidFill>
              </a:rPr>
              <a:t> et surveillance</a:t>
            </a:r>
            <a:r>
              <a:rPr lang="en-GB" sz="2000" dirty="0" smtClean="0">
                <a:solidFill>
                  <a:srgbClr val="2A358C"/>
                </a:solidFill>
              </a:rPr>
              <a:t>: </a:t>
            </a:r>
            <a:r>
              <a:rPr lang="en-GB" sz="2000" dirty="0" err="1" smtClean="0">
                <a:solidFill>
                  <a:srgbClr val="2A358C"/>
                </a:solidFill>
              </a:rPr>
              <a:t>systèmes</a:t>
            </a:r>
            <a:r>
              <a:rPr lang="en-GB" sz="2000" dirty="0" smtClean="0">
                <a:solidFill>
                  <a:srgbClr val="2A358C"/>
                </a:solidFill>
              </a:rPr>
              <a:t> de supervision  </a:t>
            </a:r>
            <a:r>
              <a:rPr lang="en-GB" sz="2000" dirty="0" err="1" smtClean="0">
                <a:solidFill>
                  <a:srgbClr val="2A358C"/>
                </a:solidFill>
              </a:rPr>
              <a:t>tels</a:t>
            </a:r>
            <a:r>
              <a:rPr lang="en-GB" sz="2000" dirty="0" smtClean="0">
                <a:solidFill>
                  <a:srgbClr val="2A358C"/>
                </a:solidFill>
              </a:rPr>
              <a:t> </a:t>
            </a:r>
            <a:r>
              <a:rPr lang="en-GB" sz="2000" dirty="0" err="1" smtClean="0">
                <a:solidFill>
                  <a:srgbClr val="2A358C"/>
                </a:solidFill>
              </a:rPr>
              <a:t>que</a:t>
            </a:r>
            <a:r>
              <a:rPr lang="en-GB" sz="2000" dirty="0" smtClean="0">
                <a:solidFill>
                  <a:srgbClr val="2A358C"/>
                </a:solidFill>
              </a:rPr>
              <a:t> la </a:t>
            </a:r>
            <a:r>
              <a:rPr lang="en-GB" sz="2000" dirty="0" err="1" smtClean="0">
                <a:solidFill>
                  <a:srgbClr val="2A358C"/>
                </a:solidFill>
              </a:rPr>
              <a:t>collecte</a:t>
            </a:r>
            <a:r>
              <a:rPr lang="en-GB" sz="2000" dirty="0" smtClean="0">
                <a:solidFill>
                  <a:srgbClr val="2A358C"/>
                </a:solidFill>
              </a:rPr>
              <a:t> de </a:t>
            </a:r>
            <a:r>
              <a:rPr lang="en-GB" sz="2000" dirty="0" err="1" smtClean="0">
                <a:solidFill>
                  <a:srgbClr val="2A358C"/>
                </a:solidFill>
              </a:rPr>
              <a:t>données</a:t>
            </a:r>
            <a:r>
              <a:rPr lang="en-GB" sz="2000" dirty="0" smtClean="0">
                <a:solidFill>
                  <a:srgbClr val="2A358C"/>
                </a:solidFill>
              </a:rPr>
              <a:t> et la supervision des </a:t>
            </a:r>
            <a:r>
              <a:rPr lang="en-GB" sz="2000" dirty="0" err="1" smtClean="0">
                <a:solidFill>
                  <a:srgbClr val="2A358C"/>
                </a:solidFill>
              </a:rPr>
              <a:t>tendances</a:t>
            </a:r>
            <a:r>
              <a:rPr lang="en-GB" sz="2000" dirty="0" smtClean="0">
                <a:solidFill>
                  <a:srgbClr val="2A358C"/>
                </a:solidFill>
              </a:rPr>
              <a:t> et des </a:t>
            </a:r>
            <a:r>
              <a:rPr lang="en-GB" sz="2000" dirty="0" err="1" smtClean="0">
                <a:solidFill>
                  <a:srgbClr val="2A358C"/>
                </a:solidFill>
              </a:rPr>
              <a:t>réactions</a:t>
            </a:r>
            <a:r>
              <a:rPr lang="en-GB" sz="2000" dirty="0" smtClean="0">
                <a:solidFill>
                  <a:srgbClr val="2A358C"/>
                </a:solidFill>
              </a:rPr>
              <a:t> </a:t>
            </a:r>
            <a:endParaRPr lang="en-US" sz="2000" dirty="0">
              <a:solidFill>
                <a:srgbClr val="2A358C"/>
              </a:solidFill>
            </a:endParaRPr>
          </a:p>
        </p:txBody>
      </p:sp>
    </p:spTree>
    <p:extLst>
      <p:ext uri="{BB962C8B-B14F-4D97-AF65-F5344CB8AC3E}">
        <p14:creationId xmlns:p14="http://schemas.microsoft.com/office/powerpoint/2010/main" val="1546479431"/>
      </p:ext>
    </p:extLst>
  </p:cSld>
  <p:clrMapOvr>
    <a:masterClrMapping/>
  </p:clrMapOvr>
  <p:transition>
    <p:pull dir="ld"/>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2904</TotalTime>
  <Words>1399</Words>
  <Application>Microsoft Office PowerPoint</Application>
  <PresentationFormat>On-screen Show (4:3)</PresentationFormat>
  <Paragraphs>135</Paragraphs>
  <Slides>12</Slides>
  <Notes>12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Hani M</dc:creator>
  <cp:lastModifiedBy>Hani Mansourian</cp:lastModifiedBy>
  <cp:revision>176</cp:revision>
  <cp:lastPrinted>2011-10-26T13:59:57Z</cp:lastPrinted>
  <dcterms:created xsi:type="dcterms:W3CDTF">2011-08-18T12:34:50Z</dcterms:created>
  <dcterms:modified xsi:type="dcterms:W3CDTF">2013-08-23T15:14:53Z</dcterms:modified>
</cp:coreProperties>
</file>