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2" r:id="rId3"/>
    <p:sldId id="275" r:id="rId4"/>
    <p:sldId id="283" r:id="rId5"/>
    <p:sldId id="284" r:id="rId6"/>
    <p:sldId id="285" r:id="rId7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58C"/>
    <a:srgbClr val="2D6AFF"/>
    <a:srgbClr val="007DFF"/>
    <a:srgbClr val="F0FFFF"/>
    <a:srgbClr val="F8FCFF"/>
    <a:srgbClr val="F3FFFF"/>
    <a:srgbClr val="D9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92869" autoAdjust="0"/>
  </p:normalViewPr>
  <p:slideViewPr>
    <p:cSldViewPr snapToObjects="1">
      <p:cViewPr>
        <p:scale>
          <a:sx n="75" d="100"/>
          <a:sy n="75" d="100"/>
        </p:scale>
        <p:origin x="-462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ED6E1-6B3A-45BC-A72C-25F9F8C4474E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15EA2-EBCB-4873-91B2-15FCCC6B8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72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6B926-2C7D-4B92-A8C2-CE2FDD3F8897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6DC85-7626-4B79-85C7-92B8FD4B6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8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session</a:t>
            </a:r>
            <a:r>
              <a:rPr lang="en-GB" baseline="0" dirty="0" smtClean="0"/>
              <a:t> should take about 30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79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200" smtClean="0">
                <a:solidFill>
                  <a:srgbClr val="FFFFFF"/>
                </a:solidFill>
              </a:rPr>
              <a:t>Explain that </a:t>
            </a:r>
            <a:endParaRPr lang="en-US" sz="2200" dirty="0" smtClean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3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200" dirty="0" smtClean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37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Replace with a culturally</a:t>
            </a:r>
            <a:r>
              <a:rPr lang="en-GB" baseline="0" dirty="0" smtClean="0"/>
              <a:t> appropriate introduction exercise. This is meant to break the ice between participants from the beginning of the training.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91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382000" cy="2136775"/>
          </a:xfrm>
        </p:spPr>
        <p:txBody>
          <a:bodyPr>
            <a:noAutofit/>
          </a:bodyPr>
          <a:lstStyle/>
          <a:p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Evaluation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rapide de la situation en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matière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de protection de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l’enfant (ER-PE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)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Mali – </a:t>
            </a:r>
            <a:r>
              <a:rPr lang="en-US" sz="3600" b="1" dirty="0" err="1" smtClean="0">
                <a:solidFill>
                  <a:srgbClr val="2A358C"/>
                </a:solidFill>
                <a:cs typeface="Engravers MT"/>
              </a:rPr>
              <a:t>Aout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 2013</a:t>
            </a:r>
            <a:endParaRPr lang="en-US" sz="3600" b="1" dirty="0">
              <a:solidFill>
                <a:srgbClr val="2A358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267200"/>
            <a:ext cx="8534400" cy="2133600"/>
          </a:xfrm>
        </p:spPr>
        <p:txBody>
          <a:bodyPr>
            <a:normAutofit fontScale="92500" lnSpcReduction="10000"/>
          </a:bodyPr>
          <a:lstStyle/>
          <a:p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  <a:p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Groupe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Travail de Protection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l‘Enfant</a:t>
            </a:r>
            <a:r>
              <a:rPr lang="en-US" sz="2800" b="1" i="1" dirty="0" smtClean="0">
                <a:solidFill>
                  <a:srgbClr val="2A358C"/>
                </a:solidFill>
                <a:cs typeface="Book Antiqua"/>
              </a:rPr>
              <a:t> (www.cpwg.net)</a:t>
            </a:r>
          </a:p>
          <a:p>
            <a:endParaRPr lang="en-US" sz="2800" b="1" dirty="0" smtClean="0">
              <a:solidFill>
                <a:srgbClr val="2A358C"/>
              </a:solidFill>
              <a:cs typeface="Engravers MT"/>
            </a:endParaRPr>
          </a:p>
          <a:p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- Formation des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Coordinateurs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–</a:t>
            </a:r>
            <a:r>
              <a:rPr lang="en-US" sz="2800" b="1" dirty="0">
                <a:solidFill>
                  <a:srgbClr val="2A358C"/>
                </a:solidFill>
                <a:cs typeface="Engravers MT"/>
              </a:rPr>
              <a:t/>
            </a:r>
            <a:br>
              <a:rPr lang="en-US" sz="2800" b="1" dirty="0">
                <a:solidFill>
                  <a:srgbClr val="2A358C"/>
                </a:solidFill>
                <a:cs typeface="Engravers MT"/>
              </a:rPr>
            </a:br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</p:txBody>
      </p:sp>
      <p:pic>
        <p:nvPicPr>
          <p:cNvPr id="4" name="Picture 3" descr="CPWG logo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301625"/>
            <a:ext cx="2945500" cy="18288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rot="10800000">
            <a:off x="0" y="106794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6096000" y="106441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b="1" dirty="0" err="1" smtClean="0">
                <a:solidFill>
                  <a:srgbClr val="2A358C"/>
                </a:solidFill>
                <a:latin typeface="+mj-lt"/>
                <a:cs typeface="Engravers MT"/>
              </a:rPr>
              <a:t>Vue</a:t>
            </a:r>
            <a:r>
              <a:rPr lang="en-GB" sz="2800" b="1" dirty="0" smtClean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r>
              <a:rPr lang="en-GB" sz="2800" b="1" dirty="0" err="1" smtClean="0">
                <a:solidFill>
                  <a:srgbClr val="2A358C"/>
                </a:solidFill>
                <a:latin typeface="+mj-lt"/>
                <a:cs typeface="Engravers MT"/>
              </a:rPr>
              <a:t>d’ensemble</a:t>
            </a:r>
            <a:r>
              <a:rPr lang="en-GB" sz="2800" b="1" dirty="0" smtClean="0">
                <a:solidFill>
                  <a:srgbClr val="2A358C"/>
                </a:solidFill>
                <a:latin typeface="+mj-lt"/>
                <a:cs typeface="Engravers MT"/>
              </a:rPr>
              <a:t> de la formation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241300" y="1371600"/>
            <a:ext cx="8686800" cy="53340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fr-CA" sz="2800" b="1" u="sng" dirty="0" smtClean="0">
                <a:solidFill>
                  <a:srgbClr val="2A358C"/>
                </a:solidFill>
              </a:rPr>
              <a:t>1</a:t>
            </a:r>
            <a:r>
              <a:rPr lang="fr-CA" sz="2800" b="1" u="sng" baseline="30000" dirty="0" smtClean="0">
                <a:solidFill>
                  <a:srgbClr val="2A358C"/>
                </a:solidFill>
              </a:rPr>
              <a:t>er</a:t>
            </a:r>
            <a:r>
              <a:rPr lang="fr-CA" sz="2800" b="1" u="sng" dirty="0" smtClean="0">
                <a:solidFill>
                  <a:srgbClr val="2A358C"/>
                </a:solidFill>
              </a:rPr>
              <a:t> Jour:</a:t>
            </a:r>
            <a:endParaRPr lang="fr-CA" b="1" u="sng" dirty="0" smtClean="0">
              <a:solidFill>
                <a:srgbClr val="2A358C"/>
              </a:solidFill>
            </a:endParaRP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Revue rapide de la protection des enfants en situation d'urgence et des impacts des situations d’urgence sur les enfants;</a:t>
            </a: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Introduction au processus de l’AR-PE;</a:t>
            </a: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Introduction aux outils de l’AR-PE;</a:t>
            </a: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Revue de quelques techniques d’entrevue;</a:t>
            </a: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Aperçu de la confidentialité et des considérations éthiques.</a:t>
            </a:r>
          </a:p>
          <a:p>
            <a:pPr>
              <a:buFontTx/>
              <a:buNone/>
            </a:pPr>
            <a:r>
              <a:rPr lang="fr-CA" sz="2800" b="1" u="sng" dirty="0" smtClean="0">
                <a:solidFill>
                  <a:srgbClr val="2A358C"/>
                </a:solidFill>
              </a:rPr>
              <a:t>2</a:t>
            </a:r>
            <a:r>
              <a:rPr lang="fr-CA" sz="2800" b="1" u="sng" baseline="30000" dirty="0" smtClean="0">
                <a:solidFill>
                  <a:srgbClr val="2A358C"/>
                </a:solidFill>
              </a:rPr>
              <a:t>ème</a:t>
            </a:r>
            <a:r>
              <a:rPr lang="fr-CA" sz="2800" b="1" u="sng" dirty="0" smtClean="0">
                <a:solidFill>
                  <a:srgbClr val="2A358C"/>
                </a:solidFill>
              </a:rPr>
              <a:t> Jour:</a:t>
            </a: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Techniques utilisées pour l’AR-PE;</a:t>
            </a: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Planification et mise en œuvre d’une AR-PE;</a:t>
            </a:r>
          </a:p>
          <a:p>
            <a:pPr>
              <a:buFontTx/>
              <a:buNone/>
            </a:pPr>
            <a:r>
              <a:rPr lang="fr-CA" sz="2800" dirty="0" smtClean="0">
                <a:solidFill>
                  <a:srgbClr val="2A358C"/>
                </a:solidFill>
              </a:rPr>
              <a:t>	- Adaptation des outils.</a:t>
            </a:r>
          </a:p>
          <a:p>
            <a:pPr>
              <a:buFontTx/>
              <a:buNone/>
            </a:pPr>
            <a:endParaRPr lang="en-US" sz="2800" dirty="0" smtClean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97272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SN" sz="2800" b="1" dirty="0">
                <a:solidFill>
                  <a:srgbClr val="2A358C"/>
                </a:solidFill>
              </a:rPr>
              <a:t>Objectifs d’apprentissage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241300" y="1371600"/>
            <a:ext cx="8686800" cy="53340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fr-SN" b="1" u="sng" dirty="0">
                <a:solidFill>
                  <a:srgbClr val="2A358C"/>
                </a:solidFill>
              </a:rPr>
              <a:t>A la fin de cette formation, vous serez en mesure de:</a:t>
            </a:r>
          </a:p>
          <a:p>
            <a:pPr>
              <a:buFontTx/>
              <a:buChar char="-"/>
            </a:pPr>
            <a:r>
              <a:rPr lang="fr-SN" dirty="0">
                <a:solidFill>
                  <a:srgbClr val="2A358C"/>
                </a:solidFill>
              </a:rPr>
              <a:t>Identifier les situations dans lesquelles une analyse rapide de situation devrait être conduite;</a:t>
            </a:r>
          </a:p>
          <a:p>
            <a:pPr>
              <a:buFontTx/>
              <a:buChar char="-"/>
            </a:pPr>
            <a:r>
              <a:rPr lang="fr-SN" dirty="0">
                <a:solidFill>
                  <a:srgbClr val="2A358C"/>
                </a:solidFill>
              </a:rPr>
              <a:t>Enumérer les composantes de l’outil d’analyse rapide de situation;</a:t>
            </a:r>
          </a:p>
          <a:p>
            <a:pPr>
              <a:buFontTx/>
              <a:buChar char="-"/>
            </a:pPr>
            <a:r>
              <a:rPr lang="fr-SN" dirty="0">
                <a:solidFill>
                  <a:srgbClr val="2A358C"/>
                </a:solidFill>
              </a:rPr>
              <a:t>Expliquer 5 étapes clés pour planifier et mettre en œuvre une analyse rapide de situation;     </a:t>
            </a:r>
          </a:p>
          <a:p>
            <a:pPr>
              <a:buFontTx/>
              <a:buChar char="-"/>
            </a:pPr>
            <a:r>
              <a:rPr lang="fr-SN" dirty="0">
                <a:solidFill>
                  <a:srgbClr val="2A358C"/>
                </a:solidFill>
              </a:rPr>
              <a:t>Décrire « ce qu’on doit savoir »;</a:t>
            </a:r>
          </a:p>
          <a:p>
            <a:pPr>
              <a:buFontTx/>
              <a:buChar char="-"/>
            </a:pPr>
            <a:r>
              <a:rPr lang="fr-FR" dirty="0">
                <a:solidFill>
                  <a:srgbClr val="2A358C"/>
                </a:solidFill>
              </a:rPr>
              <a:t>Développer une version adaptée de l'outil </a:t>
            </a:r>
            <a:r>
              <a:rPr lang="fr-FR" dirty="0" smtClean="0">
                <a:solidFill>
                  <a:srgbClr val="2A358C"/>
                </a:solidFill>
              </a:rPr>
              <a:t>d’</a:t>
            </a:r>
            <a:r>
              <a:rPr lang="fr-SN" dirty="0" smtClean="0">
                <a:solidFill>
                  <a:srgbClr val="2A358C"/>
                </a:solidFill>
              </a:rPr>
              <a:t>évaluation </a:t>
            </a:r>
            <a:r>
              <a:rPr lang="fr-SN" dirty="0">
                <a:solidFill>
                  <a:srgbClr val="2A358C"/>
                </a:solidFill>
              </a:rPr>
              <a:t>rapide de la situation en </a:t>
            </a:r>
            <a:r>
              <a:rPr lang="fr-SN" dirty="0" smtClean="0">
                <a:solidFill>
                  <a:srgbClr val="2A358C"/>
                </a:solidFill>
              </a:rPr>
              <a:t>matière </a:t>
            </a:r>
            <a:r>
              <a:rPr lang="fr-SN" dirty="0">
                <a:solidFill>
                  <a:srgbClr val="2A358C"/>
                </a:solidFill>
              </a:rPr>
              <a:t>de protection de l’enfant </a:t>
            </a:r>
            <a:r>
              <a:rPr lang="fr-FR" dirty="0">
                <a:solidFill>
                  <a:srgbClr val="2A358C"/>
                </a:solidFill>
              </a:rPr>
              <a:t>pour ses contextes respectifs.</a:t>
            </a:r>
            <a:endParaRPr lang="fr-SN" dirty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844593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  <a:latin typeface="+mj-lt"/>
                <a:cs typeface="Engravers MT"/>
              </a:rPr>
              <a:t>Méthodologie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5800" y="1447800"/>
            <a:ext cx="8153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GB" sz="4000" b="1" dirty="0" err="1" smtClean="0">
                <a:solidFill>
                  <a:srgbClr val="2A358C"/>
                </a:solidFill>
                <a:ea typeface="Arial" pitchFamily="-111" charset="-52"/>
              </a:rPr>
              <a:t>Présentations</a:t>
            </a:r>
            <a:r>
              <a:rPr lang="en-GB" sz="4000" b="1" dirty="0" smtClean="0">
                <a:solidFill>
                  <a:srgbClr val="2A358C"/>
                </a:solidFill>
                <a:ea typeface="Arial" pitchFamily="-111" charset="-52"/>
              </a:rPr>
              <a:t> PowerPoint;</a:t>
            </a:r>
          </a:p>
          <a:p>
            <a:pPr lvl="1"/>
            <a:endParaRPr lang="en-GB" sz="4000" b="1" dirty="0" smtClean="0">
              <a:solidFill>
                <a:srgbClr val="2A358C"/>
              </a:solidFill>
              <a:ea typeface="Arial" pitchFamily="-111" charset="-52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4000" b="1" dirty="0" smtClean="0">
                <a:solidFill>
                  <a:srgbClr val="2A358C"/>
                </a:solidFill>
                <a:ea typeface="Arial" pitchFamily="-111" charset="-52"/>
              </a:rPr>
              <a:t>Exemples </a:t>
            </a:r>
            <a:r>
              <a:rPr lang="fr-FR" sz="4000" b="1" dirty="0">
                <a:solidFill>
                  <a:srgbClr val="2A358C"/>
                </a:solidFill>
                <a:ea typeface="Arial" pitchFamily="-111" charset="-52"/>
              </a:rPr>
              <a:t>concrets</a:t>
            </a:r>
            <a:r>
              <a:rPr lang="en-GB" sz="4000" b="1" dirty="0">
                <a:solidFill>
                  <a:srgbClr val="2A358C"/>
                </a:solidFill>
                <a:ea typeface="Arial" pitchFamily="-111" charset="-52"/>
              </a:rPr>
              <a:t>;</a:t>
            </a:r>
          </a:p>
          <a:p>
            <a:pPr lvl="1"/>
            <a:endParaRPr lang="en-GB" sz="4000" b="1" dirty="0" smtClean="0">
              <a:solidFill>
                <a:srgbClr val="2A358C"/>
              </a:solidFill>
              <a:ea typeface="Arial" pitchFamily="-111" charset="-52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4000" b="1" dirty="0" err="1" smtClean="0">
                <a:solidFill>
                  <a:srgbClr val="2A358C"/>
                </a:solidFill>
                <a:ea typeface="Arial" pitchFamily="-111" charset="-52"/>
              </a:rPr>
              <a:t>Travaux</a:t>
            </a:r>
            <a:r>
              <a:rPr lang="en-GB" sz="4000" b="1" dirty="0" smtClean="0">
                <a:solidFill>
                  <a:srgbClr val="2A358C"/>
                </a:solidFill>
                <a:ea typeface="Arial" pitchFamily="-111" charset="-52"/>
              </a:rPr>
              <a:t> de </a:t>
            </a:r>
            <a:r>
              <a:rPr lang="en-GB" sz="4000" b="1" dirty="0" err="1" smtClean="0">
                <a:solidFill>
                  <a:srgbClr val="2A358C"/>
                </a:solidFill>
                <a:ea typeface="Arial" pitchFamily="-111" charset="-52"/>
              </a:rPr>
              <a:t>groupes</a:t>
            </a:r>
            <a:r>
              <a:rPr lang="en-GB" sz="4000" b="1" dirty="0" smtClean="0">
                <a:solidFill>
                  <a:srgbClr val="2A358C"/>
                </a:solidFill>
                <a:ea typeface="Arial" pitchFamily="-111" charset="-52"/>
              </a:rPr>
              <a:t>;</a:t>
            </a:r>
            <a:endParaRPr lang="en-GB" sz="4000" b="1" dirty="0" smtClean="0">
              <a:solidFill>
                <a:srgbClr val="2A358C"/>
              </a:solidFill>
              <a:ea typeface="Arial" pitchFamily="-111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33146035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177225"/>
            <a:ext cx="65532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b="1" dirty="0">
                <a:solidFill>
                  <a:srgbClr val="2A358C"/>
                </a:solidFill>
                <a:ea typeface="Arial" pitchFamily="-111" charset="-52"/>
              </a:rPr>
              <a:t>R</a:t>
            </a: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ègles de l’atelier</a:t>
            </a:r>
            <a:endParaRPr lang="en-US" sz="3600" b="1" dirty="0">
              <a:solidFill>
                <a:srgbClr val="2A358C"/>
              </a:solidFill>
              <a:ea typeface="Arial" pitchFamily="-111" charset="-5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1386856"/>
            <a:ext cx="8458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GB" sz="3600" b="1" dirty="0" smtClean="0">
                <a:solidFill>
                  <a:srgbClr val="2A358C"/>
                </a:solidFill>
                <a:ea typeface="Arial" pitchFamily="-111" charset="-52"/>
              </a:rPr>
              <a:t>	</a:t>
            </a:r>
            <a:endParaRPr lang="en-GB" sz="3600" b="1" dirty="0" smtClean="0">
              <a:solidFill>
                <a:srgbClr val="2A358C"/>
              </a:solidFill>
              <a:ea typeface="Arial" pitchFamily="-111" charset="-52"/>
            </a:endParaRPr>
          </a:p>
          <a:p>
            <a:pPr lvl="2"/>
            <a:endParaRPr lang="en-GB" sz="3600" b="1" dirty="0" smtClean="0">
              <a:solidFill>
                <a:srgbClr val="2A358C"/>
              </a:solidFill>
              <a:ea typeface="Arial" pitchFamily="-111" charset="-52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Participez;</a:t>
            </a:r>
            <a:endParaRPr lang="fr-FR" sz="3600" b="1" dirty="0">
              <a:solidFill>
                <a:srgbClr val="2A358C"/>
              </a:solidFill>
              <a:ea typeface="Arial" pitchFamily="-111" charset="-52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Demandez </a:t>
            </a:r>
            <a:r>
              <a:rPr lang="fr-FR" sz="3600" b="1" dirty="0">
                <a:solidFill>
                  <a:srgbClr val="2A358C"/>
                </a:solidFill>
                <a:ea typeface="Arial" pitchFamily="-111" charset="-52"/>
              </a:rPr>
              <a:t>si </a:t>
            </a: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ce n’est pas clair;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Les </a:t>
            </a:r>
            <a:r>
              <a:rPr lang="fr-FR" sz="3600" b="1" dirty="0">
                <a:solidFill>
                  <a:srgbClr val="2A358C"/>
                </a:solidFill>
                <a:ea typeface="Arial" pitchFamily="-111" charset="-52"/>
              </a:rPr>
              <a:t>animateurs n'ont pas toutes les connaissances (! Et ils </a:t>
            </a: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font </a:t>
            </a:r>
            <a:r>
              <a:rPr lang="fr-FR" sz="3600" b="1" dirty="0">
                <a:solidFill>
                  <a:srgbClr val="2A358C"/>
                </a:solidFill>
                <a:ea typeface="Arial" pitchFamily="-111" charset="-52"/>
              </a:rPr>
              <a:t>même parfois </a:t>
            </a: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des </a:t>
            </a:r>
            <a:r>
              <a:rPr lang="fr-FR" sz="3600" b="1" dirty="0">
                <a:solidFill>
                  <a:srgbClr val="2A358C"/>
                </a:solidFill>
                <a:ea typeface="Arial" pitchFamily="-111" charset="-52"/>
              </a:rPr>
              <a:t>erreurs), tout le monde a quelque chose à </a:t>
            </a: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ajouter;</a:t>
            </a:r>
            <a:endParaRPr lang="fr-FR" sz="3600" b="1" dirty="0">
              <a:solidFill>
                <a:srgbClr val="2A358C"/>
              </a:solidFill>
              <a:ea typeface="Arial" pitchFamily="-111" charset="-52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N'ayez </a:t>
            </a:r>
            <a:r>
              <a:rPr lang="fr-FR" sz="3600" b="1" dirty="0">
                <a:solidFill>
                  <a:srgbClr val="2A358C"/>
                </a:solidFill>
                <a:ea typeface="Arial" pitchFamily="-111" charset="-52"/>
              </a:rPr>
              <a:t>pas peur </a:t>
            </a:r>
            <a:r>
              <a:rPr lang="fr-FR" sz="3600" b="1" dirty="0" smtClean="0">
                <a:solidFill>
                  <a:srgbClr val="2A358C"/>
                </a:solidFill>
                <a:ea typeface="Arial" pitchFamily="-111" charset="-52"/>
              </a:rPr>
              <a:t>de faire une erreur.</a:t>
            </a:r>
            <a:endParaRPr lang="en-US" sz="3600" b="1" dirty="0">
              <a:solidFill>
                <a:srgbClr val="2A358C"/>
              </a:solidFill>
              <a:ea typeface="Arial" pitchFamily="-111" charset="-5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000"/>
                    </a14:imgEffect>
                    <a14:imgEffect>
                      <a14:brightnessContrast bright="46000" contrast="7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1422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85151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21" name="TextBox 20"/>
          <p:cNvSpPr txBox="1"/>
          <p:nvPr/>
        </p:nvSpPr>
        <p:spPr>
          <a:xfrm>
            <a:off x="2590800" y="22860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smtClean="0">
                <a:solidFill>
                  <a:srgbClr val="2A358C"/>
                </a:solidFill>
                <a:latin typeface="+mj-lt"/>
                <a:cs typeface="Engravers MT"/>
              </a:rPr>
              <a:t>Présentations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06031"/>
            <a:ext cx="8915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2A358C"/>
                </a:solidFill>
                <a:latin typeface="+mj-lt"/>
                <a:cs typeface="Engravers MT"/>
              </a:rPr>
              <a:t>En équipes de deux, demandez à votre partenaire son nom; l'organisation où il travaille; une </a:t>
            </a:r>
            <a:r>
              <a:rPr lang="fr-FR" sz="2400" b="1" dirty="0">
                <a:solidFill>
                  <a:srgbClr val="2A358C"/>
                </a:solidFill>
                <a:latin typeface="+mj-lt"/>
                <a:cs typeface="Engravers MT"/>
              </a:rPr>
              <a:t>chose </a:t>
            </a:r>
            <a:r>
              <a:rPr lang="fr-FR" sz="2400" b="1" dirty="0" smtClean="0">
                <a:solidFill>
                  <a:srgbClr val="2A358C"/>
                </a:solidFill>
                <a:latin typeface="+mj-lt"/>
                <a:cs typeface="Engravers MT"/>
              </a:rPr>
              <a:t>qu’il/elle aime </a:t>
            </a:r>
            <a:r>
              <a:rPr lang="fr-FR" sz="2400" b="1" dirty="0">
                <a:solidFill>
                  <a:srgbClr val="2A358C"/>
                </a:solidFill>
                <a:latin typeface="+mj-lt"/>
                <a:cs typeface="Engravers MT"/>
              </a:rPr>
              <a:t>et une chose </a:t>
            </a:r>
            <a:r>
              <a:rPr lang="fr-FR" sz="2400" b="1" dirty="0" smtClean="0">
                <a:solidFill>
                  <a:srgbClr val="2A358C"/>
                </a:solidFill>
                <a:latin typeface="+mj-lt"/>
                <a:cs typeface="Engravers MT"/>
              </a:rPr>
              <a:t>qu’il/elle n'aime pas; une de ses attentes par rapport à cette formation</a:t>
            </a:r>
            <a:r>
              <a:rPr lang="fr-FR" sz="2400" b="1" dirty="0">
                <a:solidFill>
                  <a:srgbClr val="2A358C"/>
                </a:solidFill>
                <a:latin typeface="+mj-lt"/>
                <a:cs typeface="Engravers MT"/>
              </a:rPr>
              <a:t>. </a:t>
            </a:r>
            <a:endParaRPr lang="fr-FR" sz="2400" b="1" smtClean="0">
              <a:solidFill>
                <a:srgbClr val="2A358C"/>
              </a:solidFill>
              <a:latin typeface="+mj-lt"/>
              <a:cs typeface="Engravers MT"/>
            </a:endParaRPr>
          </a:p>
          <a:p>
            <a:r>
              <a:rPr lang="fr-FR" sz="2400" b="1" smtClean="0">
                <a:solidFill>
                  <a:srgbClr val="2A358C"/>
                </a:solidFill>
                <a:latin typeface="+mj-lt"/>
                <a:cs typeface="Engravers MT"/>
              </a:rPr>
              <a:t>Vous </a:t>
            </a:r>
            <a:r>
              <a:rPr lang="fr-FR" sz="2400" b="1" dirty="0" smtClean="0">
                <a:solidFill>
                  <a:srgbClr val="2A358C"/>
                </a:solidFill>
                <a:latin typeface="+mj-lt"/>
                <a:cs typeface="Engravers MT"/>
              </a:rPr>
              <a:t>avez deux minutes de préparation. Ensuite, </a:t>
            </a:r>
            <a:r>
              <a:rPr lang="fr-FR" sz="2400" b="1" dirty="0">
                <a:solidFill>
                  <a:srgbClr val="2A358C"/>
                </a:solidFill>
                <a:latin typeface="+mj-lt"/>
                <a:cs typeface="Engravers MT"/>
              </a:rPr>
              <a:t>chaque personne </a:t>
            </a:r>
            <a:r>
              <a:rPr lang="fr-FR" sz="2400" b="1" dirty="0" smtClean="0">
                <a:solidFill>
                  <a:srgbClr val="2A358C"/>
                </a:solidFill>
                <a:latin typeface="+mj-lt"/>
                <a:cs typeface="Engravers MT"/>
              </a:rPr>
              <a:t>présentera son partenaire en fournissant les informations recueillies.</a:t>
            </a:r>
            <a:endParaRPr lang="fr-FR" sz="24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78" y="3441159"/>
            <a:ext cx="6086475" cy="3416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175072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4953</TotalTime>
  <Words>205</Words>
  <Application>Microsoft Office PowerPoint</Application>
  <PresentationFormat>On-screen Show (4:3)</PresentationFormat>
  <Paragraphs>46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Evaluation rapide de la situation en matière de protection de l’enfant (ER-PE)  Mali – Aout 2013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Hani M</dc:creator>
  <cp:lastModifiedBy>Hani Mansourian</cp:lastModifiedBy>
  <cp:revision>151</cp:revision>
  <cp:lastPrinted>2011-10-26T13:59:57Z</cp:lastPrinted>
  <dcterms:created xsi:type="dcterms:W3CDTF">2011-08-18T12:34:50Z</dcterms:created>
  <dcterms:modified xsi:type="dcterms:W3CDTF">2013-08-23T11:59:53Z</dcterms:modified>
</cp:coreProperties>
</file>