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60" r:id="rId2"/>
    <p:sldId id="270" r:id="rId3"/>
    <p:sldId id="271" r:id="rId4"/>
    <p:sldId id="272" r:id="rId5"/>
    <p:sldId id="281" r:id="rId6"/>
    <p:sldId id="273" r:id="rId7"/>
    <p:sldId id="274" r:id="rId8"/>
    <p:sldId id="275" r:id="rId9"/>
    <p:sldId id="276" r:id="rId10"/>
    <p:sldId id="277" r:id="rId11"/>
    <p:sldId id="278" r:id="rId12"/>
    <p:sldId id="280" r:id="rId13"/>
    <p:sldId id="269" r:id="rId14"/>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FF"/>
    <a:srgbClr val="B3E3EB"/>
    <a:srgbClr val="33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98" autoAdjust="0"/>
    <p:restoredTop sz="85817" autoAdjust="0"/>
  </p:normalViewPr>
  <p:slideViewPr>
    <p:cSldViewPr>
      <p:cViewPr>
        <p:scale>
          <a:sx n="50" d="100"/>
          <a:sy n="50" d="100"/>
        </p:scale>
        <p:origin x="-1578" y="-4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en-AU"/>
          </a:p>
        </p:txBody>
      </p:sp>
      <p:sp>
        <p:nvSpPr>
          <p:cNvPr id="2355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fld id="{2ED089CB-1FD6-4BEE-A3FB-63A101E5FE54}" type="datetimeFigureOut">
              <a:rPr lang="en-AU"/>
              <a:pPr>
                <a:defRPr/>
              </a:pPr>
              <a:t>6/12/2013</a:t>
            </a:fld>
            <a:endParaRPr lang="en-AU"/>
          </a:p>
        </p:txBody>
      </p:sp>
      <p:sp>
        <p:nvSpPr>
          <p:cNvPr id="2355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en-AU"/>
          </a:p>
        </p:txBody>
      </p:sp>
      <p:sp>
        <p:nvSpPr>
          <p:cNvPr id="2355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BCF68C28-75EA-427A-86EB-0BD405C8179B}" type="slidenum">
              <a:rPr lang="en-AU"/>
              <a:pPr>
                <a:defRPr/>
              </a:pPr>
              <a:t>‹#›</a:t>
            </a:fld>
            <a:endParaRPr lang="en-AU"/>
          </a:p>
        </p:txBody>
      </p:sp>
    </p:spTree>
    <p:extLst>
      <p:ext uri="{BB962C8B-B14F-4D97-AF65-F5344CB8AC3E}">
        <p14:creationId xmlns:p14="http://schemas.microsoft.com/office/powerpoint/2010/main" val="816964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AU"/>
          </a:p>
        </p:txBody>
      </p:sp>
      <p:sp>
        <p:nvSpPr>
          <p:cNvPr id="1229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AU"/>
          </a:p>
        </p:txBody>
      </p:sp>
      <p:sp>
        <p:nvSpPr>
          <p:cNvPr id="14340"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12294"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AU"/>
          </a:p>
        </p:txBody>
      </p:sp>
      <p:sp>
        <p:nvSpPr>
          <p:cNvPr id="12295"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979D4E14-44A8-44A2-99FA-AEAE3A5C4EF3}" type="slidenum">
              <a:rPr lang="en-AU"/>
              <a:pPr>
                <a:defRPr/>
              </a:pPr>
              <a:t>‹#›</a:t>
            </a:fld>
            <a:endParaRPr lang="en-AU"/>
          </a:p>
        </p:txBody>
      </p:sp>
    </p:spTree>
    <p:extLst>
      <p:ext uri="{BB962C8B-B14F-4D97-AF65-F5344CB8AC3E}">
        <p14:creationId xmlns:p14="http://schemas.microsoft.com/office/powerpoint/2010/main" val="13075580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dmeforpeace.org/sites/default/files/ACAPS_Direct%20Observation%20Techniques.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This module</a:t>
            </a:r>
            <a:r>
              <a:rPr lang="en-US" baseline="0" dirty="0" smtClean="0"/>
              <a:t> is particularly important if this training is happening in preparation for an actual assessment. It is done in two parts. For the first part (which normally happens at the end of the first day) use the material. The second part will be a practice at the beginning of the second day. For the second part you will need to recruit people who can act as key informants. These can be colleagues from UNICEF, NGOs, or the government. The last resort option would be to recruit some of the participants themselves to act as key informants. You would need minimum 1 key informant per 3 participants (if possible, 1 per 2 would be even better). </a:t>
            </a:r>
          </a:p>
          <a:p>
            <a:endParaRPr lang="en-US" baseline="0" dirty="0" smtClean="0"/>
          </a:p>
          <a:p>
            <a:pPr marL="171450" indent="-171450">
              <a:buFontTx/>
              <a:buChar char="-"/>
            </a:pPr>
            <a:r>
              <a:rPr lang="en-US" dirty="0" smtClean="0"/>
              <a:t>This module</a:t>
            </a:r>
            <a:r>
              <a:rPr lang="en-US" baseline="0" dirty="0" smtClean="0"/>
              <a:t> more of a reminder. A lot of the things you see here are common sense and most people who have worked in the field will know them pretty well.</a:t>
            </a:r>
          </a:p>
          <a:p>
            <a:pPr marL="171450" indent="-171450">
              <a:buFontTx/>
              <a:buChar char="-"/>
            </a:pPr>
            <a:endParaRPr lang="en-US" baseline="0" dirty="0" smtClean="0"/>
          </a:p>
          <a:p>
            <a:pPr marL="171450" indent="-171450">
              <a:buFontTx/>
              <a:buChar char="-"/>
            </a:pPr>
            <a:r>
              <a:rPr lang="en-US" baseline="0" dirty="0" smtClean="0"/>
              <a:t>A good reference document for this module is ACAPS’s ‘Technical Brief’ on ‘Direct Observation and Key Informant Interview Techniques for primary data collection during rapid assessments.’   </a:t>
            </a:r>
            <a:r>
              <a:rPr lang="en-US" dirty="0" smtClean="0">
                <a:hlinkClick r:id="rId3"/>
              </a:rPr>
              <a:t>http://dmeforpeace.org/sites/default/files/ACAPS_Direct%20Observation%20Techniques.pdf</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a:t>
            </a:fld>
            <a:endParaRPr lang="en-AU"/>
          </a:p>
        </p:txBody>
      </p:sp>
    </p:spTree>
    <p:extLst>
      <p:ext uri="{BB962C8B-B14F-4D97-AF65-F5344CB8AC3E}">
        <p14:creationId xmlns:p14="http://schemas.microsoft.com/office/powerpoint/2010/main" val="1652177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These</a:t>
            </a:r>
            <a:r>
              <a:rPr lang="en-US" baseline="0" dirty="0" smtClean="0"/>
              <a:t> are all commonsensical considerations, but are worth repeating to make sure everyone is on the same page.</a:t>
            </a:r>
          </a:p>
          <a:p>
            <a:endParaRPr lang="en-US" baseline="0" dirty="0" smtClean="0"/>
          </a:p>
          <a:p>
            <a:r>
              <a:rPr lang="en-US" baseline="0" dirty="0" smtClean="0"/>
              <a:t>On the cultural issue, you can spend more time and ask participants what cultural issues they can think of in their own context that should be taken into account when conducting an interview.</a:t>
            </a:r>
          </a:p>
          <a:p>
            <a:endParaRPr lang="en-US" baseline="0" dirty="0" smtClean="0"/>
          </a:p>
          <a:p>
            <a:r>
              <a:rPr lang="en-US" baseline="0" dirty="0" smtClean="0"/>
              <a:t>On write clearly and briefly, remind the participants that what they write is not just for themselves, but others should be able to read and understand what they have written. Some people prefer to take notes directly on the questionnaire, others prefer to have a notebook. In either case, all the important notes should be neatly reflected in the questionnaire and the site report before submitting them for data entry and analysis. </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3</a:t>
            </a:fld>
            <a:endParaRPr lang="en-AU"/>
          </a:p>
        </p:txBody>
      </p:sp>
    </p:spTree>
    <p:extLst>
      <p:ext uri="{BB962C8B-B14F-4D97-AF65-F5344CB8AC3E}">
        <p14:creationId xmlns:p14="http://schemas.microsoft.com/office/powerpoint/2010/main" val="3111429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On</a:t>
            </a:r>
            <a:r>
              <a:rPr lang="en-US" baseline="0" dirty="0" smtClean="0"/>
              <a:t> being kind and patient, remind the participants that we are the ones who are disturbing the lives of the key informants. Therefore it is our responsibility to remain patient and kind to them regardless of their </a:t>
            </a:r>
            <a:r>
              <a:rPr lang="en-US" baseline="0" dirty="0" err="1" smtClean="0"/>
              <a:t>behaviour</a:t>
            </a:r>
            <a:r>
              <a:rPr lang="en-US" baseline="0" dirty="0" smtClean="0"/>
              <a:t> or attitude. If an interviewer thinks that s/he cannot control her/himself for some reason, they should excuse themselves and leave the interview site and immediately report this to their supervisor. </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4</a:t>
            </a:fld>
            <a:endParaRPr lang="en-AU"/>
          </a:p>
        </p:txBody>
      </p:sp>
    </p:spTree>
    <p:extLst>
      <p:ext uri="{BB962C8B-B14F-4D97-AF65-F5344CB8AC3E}">
        <p14:creationId xmlns:p14="http://schemas.microsoft.com/office/powerpoint/2010/main" val="3751862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eaLnBrk="1" hangingPunct="1">
              <a:buFontTx/>
              <a:buNone/>
              <a:defRPr/>
            </a:pPr>
            <a:r>
              <a:rPr lang="en-US" sz="1200" dirty="0" smtClean="0">
                <a:solidFill>
                  <a:srgbClr val="2A358C"/>
                </a:solidFill>
              </a:rPr>
              <a:t>Handouts: handout</a:t>
            </a:r>
            <a:r>
              <a:rPr lang="en-US" sz="1200" baseline="0" dirty="0" smtClean="0">
                <a:solidFill>
                  <a:srgbClr val="2A358C"/>
                </a:solidFill>
              </a:rPr>
              <a:t> #1 (already given out) &amp; the key informant questionnaire (tool 2 from part 2 of the CPRA toolkit)</a:t>
            </a:r>
            <a:endParaRPr lang="en-US" sz="1200" dirty="0" smtClean="0">
              <a:solidFill>
                <a:srgbClr val="2A358C"/>
              </a:solidFill>
            </a:endParaRPr>
          </a:p>
          <a:p>
            <a:pPr eaLnBrk="1" hangingPunct="1">
              <a:buFontTx/>
              <a:buNone/>
              <a:defRPr/>
            </a:pPr>
            <a:endParaRPr lang="en-US" sz="1200" dirty="0" smtClean="0">
              <a:solidFill>
                <a:srgbClr val="2A358C"/>
              </a:solidFill>
            </a:endParaRPr>
          </a:p>
          <a:p>
            <a:pPr eaLnBrk="1" hangingPunct="1">
              <a:buFontTx/>
              <a:buNone/>
              <a:defRPr/>
            </a:pPr>
            <a:r>
              <a:rPr lang="en-US" sz="1200" dirty="0" smtClean="0">
                <a:solidFill>
                  <a:srgbClr val="2A358C"/>
                </a:solidFill>
              </a:rPr>
              <a:t>Ask</a:t>
            </a:r>
            <a:r>
              <a:rPr lang="en-US" sz="1200" baseline="0" dirty="0" smtClean="0">
                <a:solidFill>
                  <a:srgbClr val="2A358C"/>
                </a:solidFill>
              </a:rPr>
              <a:t> participants to re-read through the scenario (that they have already read earlier in the day). Also, they should be asked to fully familiarize themselves with the questionnaire since tomorrow morning they will go directly to the mock interview session (see the notes for slide 2 above for more details).</a:t>
            </a:r>
          </a:p>
          <a:p>
            <a:pPr eaLnBrk="1" hangingPunct="1">
              <a:buFontTx/>
              <a:buNone/>
              <a:defRPr/>
            </a:pPr>
            <a:endParaRPr lang="en-US" sz="1200" dirty="0" smtClean="0">
              <a:solidFill>
                <a:srgbClr val="2A358C"/>
              </a:solidFill>
            </a:endParaRPr>
          </a:p>
          <a:p>
            <a:pPr marL="0" marR="0" indent="0" algn="l" defTabSz="457200" rtl="0" eaLnBrk="1" fontAlgn="base" latinLnBrk="0" hangingPunct="1">
              <a:lnSpc>
                <a:spcPct val="100000"/>
              </a:lnSpc>
              <a:spcBef>
                <a:spcPct val="30000"/>
              </a:spcBef>
              <a:spcAft>
                <a:spcPct val="0"/>
              </a:spcAft>
              <a:buClrTx/>
              <a:buSzTx/>
              <a:buFontTx/>
              <a:buNone/>
              <a:tabLst/>
              <a:defRPr/>
            </a:pPr>
            <a:r>
              <a:rPr lang="en-US" sz="1200" dirty="0" smtClean="0">
                <a:solidFill>
                  <a:srgbClr val="2A358C"/>
                </a:solidFill>
              </a:rPr>
              <a:t>Explain</a:t>
            </a:r>
            <a:r>
              <a:rPr lang="en-US" sz="1200" baseline="0" dirty="0" smtClean="0">
                <a:solidFill>
                  <a:srgbClr val="2A358C"/>
                </a:solidFill>
              </a:rPr>
              <a:t> to participants how the exercise is going to work tomorrow.  Do not tell them who the key informants will be. Encourage them to work in groups to prepare themselves for the mock interview.</a:t>
            </a:r>
          </a:p>
          <a:p>
            <a:pPr marL="0" marR="0" indent="0" algn="l" defTabSz="457200" rtl="0" eaLnBrk="1" fontAlgn="base" latinLnBrk="0" hangingPunct="1">
              <a:lnSpc>
                <a:spcPct val="100000"/>
              </a:lnSpc>
              <a:spcBef>
                <a:spcPct val="30000"/>
              </a:spcBef>
              <a:spcAft>
                <a:spcPct val="0"/>
              </a:spcAft>
              <a:buClrTx/>
              <a:buSzTx/>
              <a:buFontTx/>
              <a:buNone/>
              <a:tabLst/>
              <a:defRPr/>
            </a:pPr>
            <a:endParaRPr lang="en-US" sz="1200" baseline="0" dirty="0" smtClean="0">
              <a:solidFill>
                <a:srgbClr val="2A358C"/>
              </a:solidFill>
            </a:endParaRPr>
          </a:p>
          <a:p>
            <a:pPr marL="0" marR="0" indent="0" algn="l" defTabSz="457200" rtl="0" eaLnBrk="1" fontAlgn="base" latinLnBrk="0" hangingPunct="1">
              <a:lnSpc>
                <a:spcPct val="100000"/>
              </a:lnSpc>
              <a:spcBef>
                <a:spcPct val="30000"/>
              </a:spcBef>
              <a:spcAft>
                <a:spcPct val="0"/>
              </a:spcAft>
              <a:buClrTx/>
              <a:buSzTx/>
              <a:buFontTx/>
              <a:buNone/>
              <a:tabLst/>
              <a:defRPr/>
            </a:pPr>
            <a:r>
              <a:rPr lang="en-US" sz="1200" baseline="0" dirty="0" smtClean="0">
                <a:solidFill>
                  <a:srgbClr val="2A358C"/>
                </a:solidFill>
              </a:rPr>
              <a:t>In explaining the exercise, emphasize on the fact that key informant interviews are done by only one interviewer. CPRA methodology recommends that we stay away from having 2 or 3 people interview one person. In one on one interviews, it is easier to build trust and it is easier to ensure confidentiality. The reason the exercise mandates 2-3 people to do the interview is only for logistical and pedagogical reasons. It will provide the participants with the opportunity to observe others and learn from them. So when they are conducting the mock interviews, they should pretend that others are not in the room. This is not a group interview.</a:t>
            </a:r>
          </a:p>
          <a:p>
            <a:pPr marL="0" marR="0" indent="0" algn="l" defTabSz="457200" rtl="0" eaLnBrk="1" fontAlgn="base" latinLnBrk="0" hangingPunct="1">
              <a:lnSpc>
                <a:spcPct val="100000"/>
              </a:lnSpc>
              <a:spcBef>
                <a:spcPct val="30000"/>
              </a:spcBef>
              <a:spcAft>
                <a:spcPct val="0"/>
              </a:spcAft>
              <a:buClrTx/>
              <a:buSzTx/>
              <a:buFontTx/>
              <a:buNone/>
              <a:tabLst/>
              <a:defRPr/>
            </a:pPr>
            <a:endParaRPr lang="en-US" sz="1200" baseline="0" dirty="0" smtClean="0">
              <a:solidFill>
                <a:srgbClr val="2A358C"/>
              </a:solidFill>
            </a:endParaRPr>
          </a:p>
          <a:p>
            <a:pPr marL="0" marR="0" indent="0" algn="l" defTabSz="457200" rtl="0" eaLnBrk="1" fontAlgn="base" latinLnBrk="0" hangingPunct="1">
              <a:lnSpc>
                <a:spcPct val="100000"/>
              </a:lnSpc>
              <a:spcBef>
                <a:spcPct val="30000"/>
              </a:spcBef>
              <a:spcAft>
                <a:spcPct val="0"/>
              </a:spcAft>
              <a:buClrTx/>
              <a:buSzTx/>
              <a:buFontTx/>
              <a:buNone/>
              <a:tabLst/>
              <a:defRPr/>
            </a:pPr>
            <a:endParaRPr lang="en-US" sz="1200" baseline="0" dirty="0" smtClean="0">
              <a:solidFill>
                <a:srgbClr val="2A358C"/>
              </a:solidFill>
            </a:endParaRPr>
          </a:p>
          <a:p>
            <a:pPr marL="0" marR="0" indent="0" algn="l" defTabSz="457200" rtl="0" eaLnBrk="1" fontAlgn="base" latinLnBrk="0" hangingPunct="1">
              <a:lnSpc>
                <a:spcPct val="100000"/>
              </a:lnSpc>
              <a:spcBef>
                <a:spcPct val="30000"/>
              </a:spcBef>
              <a:spcAft>
                <a:spcPct val="0"/>
              </a:spcAft>
              <a:buClrTx/>
              <a:buSzTx/>
              <a:buFontTx/>
              <a:buNone/>
              <a:tabLst/>
              <a:defRPr/>
            </a:pPr>
            <a:r>
              <a:rPr lang="en-US" sz="1200" dirty="0" smtClean="0">
                <a:solidFill>
                  <a:srgbClr val="2A358C"/>
                </a:solidFill>
              </a:rPr>
              <a:t>Pointers for the facilitator before the mock</a:t>
            </a:r>
            <a:r>
              <a:rPr lang="en-US" sz="1200" baseline="0" dirty="0" smtClean="0">
                <a:solidFill>
                  <a:srgbClr val="2A358C"/>
                </a:solidFill>
              </a:rPr>
              <a:t> interview session starts tomorrow:</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Remind them that this is a one-on-one interview. </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Ask groups to first decide who will cover what part of the questionnaire before they start. </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Remind participants that they all have to come out of the interview with a complete questionnaire. In other words, even if they are not the one asking questions about separation and/or psychosocial, they should still mark down all the answers as we will be using these answers for another exercise later in the day.</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Ask participants to give each other feedback at the end of the interview. (give them an extra 5-10 min for that). </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Once everyone is back around the table, ask the ‘key informants’ to first give their general views on how they felt and how they thing the experience could have improved. Then open the floor to everyone. Write down all the points on a flipchart and try to synthesize them for the group. </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One of the main messages that often come out of this exercise is that interviewers have to know the questionnaire very well (nearly by heart). </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Another key message could be not promising  the KI anything.</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Another possible message is patience with difficult KIs.</a:t>
            </a:r>
          </a:p>
          <a:p>
            <a:pPr marL="171450" marR="0" indent="-171450" algn="l" defTabSz="457200" rtl="0" eaLnBrk="1" fontAlgn="base" latinLnBrk="0" hangingPunct="1">
              <a:lnSpc>
                <a:spcPct val="100000"/>
              </a:lnSpc>
              <a:spcBef>
                <a:spcPct val="30000"/>
              </a:spcBef>
              <a:spcAft>
                <a:spcPct val="0"/>
              </a:spcAft>
              <a:buClrTx/>
              <a:buSzTx/>
              <a:buFontTx/>
              <a:buChar char="-"/>
              <a:tabLst/>
              <a:defRPr/>
            </a:pPr>
            <a:r>
              <a:rPr lang="en-US" sz="1200" baseline="0" dirty="0" smtClean="0">
                <a:solidFill>
                  <a:srgbClr val="2A358C"/>
                </a:solidFill>
              </a:rPr>
              <a:t>Try to have someone take notes of possible comments about modifications to the questionnaire.</a:t>
            </a:r>
          </a:p>
          <a:p>
            <a:pPr marL="171450" marR="0" indent="-171450" algn="l" defTabSz="457200" rtl="0" eaLnBrk="1" fontAlgn="base" latinLnBrk="0" hangingPunct="1">
              <a:lnSpc>
                <a:spcPct val="100000"/>
              </a:lnSpc>
              <a:spcBef>
                <a:spcPct val="30000"/>
              </a:spcBef>
              <a:spcAft>
                <a:spcPct val="0"/>
              </a:spcAft>
              <a:buClrTx/>
              <a:buSzTx/>
              <a:buFontTx/>
              <a:buChar char="-"/>
              <a:tabLst/>
              <a:defRPr/>
            </a:pPr>
            <a:endParaRPr lang="en-US" sz="1200" baseline="0" dirty="0" smtClean="0">
              <a:solidFill>
                <a:srgbClr val="2A358C"/>
              </a:solidFill>
            </a:endParaRPr>
          </a:p>
          <a:p>
            <a:pPr marL="0" marR="0" indent="0" algn="l" defTabSz="457200" rtl="0" eaLnBrk="1" fontAlgn="base" latinLnBrk="0" hangingPunct="1">
              <a:lnSpc>
                <a:spcPct val="100000"/>
              </a:lnSpc>
              <a:spcBef>
                <a:spcPct val="30000"/>
              </a:spcBef>
              <a:spcAft>
                <a:spcPct val="0"/>
              </a:spcAft>
              <a:buClrTx/>
              <a:buSzTx/>
              <a:buFontTx/>
              <a:buNone/>
              <a:tabLst/>
              <a:defRPr/>
            </a:pPr>
            <a:r>
              <a:rPr lang="en-US" sz="1200" baseline="0" dirty="0" smtClean="0">
                <a:solidFill>
                  <a:srgbClr val="2A358C"/>
                </a:solidFill>
              </a:rPr>
              <a:t>Remember to distribute the roles to interviewers so that they can practice their roles as well.</a:t>
            </a:r>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5</a:t>
            </a:fld>
            <a:endParaRPr lang="en-AU"/>
          </a:p>
        </p:txBody>
      </p:sp>
    </p:spTree>
    <p:extLst>
      <p:ext uri="{BB962C8B-B14F-4D97-AF65-F5344CB8AC3E}">
        <p14:creationId xmlns:p14="http://schemas.microsoft.com/office/powerpoint/2010/main" val="748226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b="0" dirty="0" smtClean="0">
                <a:solidFill>
                  <a:srgbClr val="2A358C"/>
                </a:solidFill>
              </a:rPr>
              <a:t>To reinforce</a:t>
            </a:r>
            <a:r>
              <a:rPr lang="en-US" sz="1200" b="0" baseline="0" dirty="0" smtClean="0">
                <a:solidFill>
                  <a:srgbClr val="2A358C"/>
                </a:solidFill>
              </a:rPr>
              <a:t> this message, it is good to remind the participants that the main</a:t>
            </a:r>
            <a:r>
              <a:rPr lang="en-US" sz="1200" b="0" dirty="0" smtClean="0">
                <a:solidFill>
                  <a:srgbClr val="2A358C"/>
                </a:solidFill>
              </a:rPr>
              <a:t> goal of an</a:t>
            </a:r>
            <a:r>
              <a:rPr lang="en-US" sz="1200" b="0" baseline="0" dirty="0" smtClean="0">
                <a:solidFill>
                  <a:srgbClr val="2A358C"/>
                </a:solidFill>
              </a:rPr>
              <a:t> interviewer during an interview is </a:t>
            </a:r>
            <a:r>
              <a:rPr lang="en-US" sz="1200" b="0" dirty="0" smtClean="0">
                <a:solidFill>
                  <a:srgbClr val="2A358C"/>
                </a:solidFill>
              </a:rPr>
              <a:t>to help the key Informant fully understand each and every question while not influencing their answers. This</a:t>
            </a:r>
            <a:r>
              <a:rPr lang="en-US" sz="1200" b="0" baseline="0" dirty="0" smtClean="0">
                <a:solidFill>
                  <a:srgbClr val="2A358C"/>
                </a:solidFill>
              </a:rPr>
              <a:t> is even more important than writing the answers down because if the key informant did not understand the question, the answer s/he gives is not what you want to write down. </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b="0" baseline="0" dirty="0" smtClean="0">
                <a:solidFill>
                  <a:srgbClr val="2A358C"/>
                </a:solidFill>
              </a:rPr>
              <a:t>Many people get so busy writing down answers that even if a KI gives an irrelevant response (suggesting they didn’t understand the question), the interviewer does not realize it.</a:t>
            </a:r>
            <a:endParaRPr lang="en-US" sz="1200" b="0" dirty="0" smtClean="0">
              <a:solidFill>
                <a:srgbClr val="2A358C"/>
              </a:solidFill>
            </a:endParaRPr>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6</a:t>
            </a:fld>
            <a:endParaRPr lang="en-AU"/>
          </a:p>
        </p:txBody>
      </p:sp>
    </p:spTree>
    <p:extLst>
      <p:ext uri="{BB962C8B-B14F-4D97-AF65-F5344CB8AC3E}">
        <p14:creationId xmlns:p14="http://schemas.microsoft.com/office/powerpoint/2010/main" val="1695720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r>
              <a:rPr lang="en-US" sz="1200" b="0" dirty="0" smtClean="0">
                <a:solidFill>
                  <a:srgbClr val="2A358C"/>
                </a:solidFill>
              </a:rPr>
              <a:t>If a Key Informant does not understand a question, or does not fully answer the question, gently explain the question again for them or ask them to provide more details.</a:t>
            </a:r>
          </a:p>
          <a:p>
            <a:pPr lvl="0"/>
            <a:r>
              <a:rPr lang="en-US" sz="1200" b="0" dirty="0" smtClean="0">
                <a:solidFill>
                  <a:srgbClr val="2A358C"/>
                </a:solidFill>
              </a:rPr>
              <a:t>If there are certain words or phrases that are difficult to understand, explain the words or phrase in a way that is more easily understandable.</a:t>
            </a:r>
          </a:p>
          <a:p>
            <a:endParaRPr lang="en-US" dirty="0" smtClean="0"/>
          </a:p>
          <a:p>
            <a:pPr marL="0" marR="0" indent="0" algn="l" defTabSz="457200" rtl="0" eaLnBrk="0" fontAlgn="base" latinLnBrk="0" hangingPunct="0">
              <a:lnSpc>
                <a:spcPct val="100000"/>
              </a:lnSpc>
              <a:spcBef>
                <a:spcPct val="30000"/>
              </a:spcBef>
              <a:spcAft>
                <a:spcPct val="0"/>
              </a:spcAft>
              <a:buClrTx/>
              <a:buSzTx/>
              <a:buFontTx/>
              <a:buNone/>
              <a:tabLst/>
              <a:defRPr/>
            </a:pPr>
            <a:r>
              <a:rPr lang="en-GB" dirty="0" smtClean="0"/>
              <a:t>The facilitators could initiate</a:t>
            </a:r>
            <a:r>
              <a:rPr lang="en-GB" baseline="0" dirty="0" smtClean="0"/>
              <a:t> a quick role play (either with other facilitators or with one of the participants) on each of these points.</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7</a:t>
            </a:fld>
            <a:endParaRPr lang="en-AU"/>
          </a:p>
        </p:txBody>
      </p:sp>
    </p:spTree>
    <p:extLst>
      <p:ext uri="{BB962C8B-B14F-4D97-AF65-F5344CB8AC3E}">
        <p14:creationId xmlns:p14="http://schemas.microsoft.com/office/powerpoint/2010/main" val="3171400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Common needs for probing:</a:t>
            </a:r>
          </a:p>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Misunderstanding question</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Respondent didn’t hear or missed the key words in a question</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Example</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Question: “In the past 30 days, how many days have you had any use of alcohol?”</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Answer: “I smoke cigarettes daily.”</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Repeat the question with emphasis: In the past 30 days, how many days have you had any use of </a:t>
            </a:r>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alcohol</a:t>
            </a:r>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a:t>
            </a:r>
          </a:p>
          <a:p>
            <a:endParaRPr lang="en-US" sz="1200" b="0" i="0" u="none" strike="noStrike" kern="1200" baseline="0" dirty="0" smtClean="0">
              <a:solidFill>
                <a:schemeClr val="tx1"/>
              </a:solidFill>
              <a:latin typeface="Arial" pitchFamily="34" charset="0"/>
              <a:ea typeface="ＭＳ Ｐゴシック" pitchFamily="-105" charset="-128"/>
              <a:cs typeface="+mn-cs"/>
            </a:endParaRPr>
          </a:p>
          <a:p>
            <a:endParaRPr lang="en-US" sz="1200" b="0" i="0" u="none" strike="noStrike" kern="1200" baseline="0" dirty="0" smtClean="0">
              <a:solidFill>
                <a:schemeClr val="tx1"/>
              </a:solidFill>
              <a:latin typeface="Arial" pitchFamily="34" charset="0"/>
              <a:ea typeface="ＭＳ Ｐゴシック" pitchFamily="-105" charset="-128"/>
              <a:cs typeface="+mn-cs"/>
            </a:endParaRPr>
          </a:p>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Common needs for probing:</a:t>
            </a:r>
          </a:p>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Challenge of recall</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Respondent has trouble recalling information, like dates</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Example</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Question: “When did you first move here?”</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Response: “During the year of the great flood.”</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Probe: “And what year was the great flood?”</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Response: “I am not sure, but I think it was just after I graduated</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from </a:t>
            </a:r>
            <a:r>
              <a:rPr lang="en-US" sz="1200" b="0" i="0" u="none" strike="noStrike" kern="1200" baseline="0" dirty="0" err="1" smtClean="0">
                <a:solidFill>
                  <a:schemeClr val="tx1"/>
                </a:solidFill>
                <a:latin typeface="Arial" pitchFamily="34" charset="0"/>
                <a:ea typeface="ＭＳ Ｐゴシック" pitchFamily="-105" charset="-128"/>
                <a:cs typeface="ＭＳ Ｐゴシック" pitchFamily="-105" charset="-128"/>
              </a:rPr>
              <a:t>highschool</a:t>
            </a:r>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Probe: “And how old were you when you finished </a:t>
            </a:r>
            <a:r>
              <a:rPr lang="en-US" sz="1200" b="0" i="0" u="none" strike="noStrike" kern="1200" baseline="0" dirty="0" err="1" smtClean="0">
                <a:solidFill>
                  <a:schemeClr val="tx1"/>
                </a:solidFill>
                <a:latin typeface="Arial" pitchFamily="34" charset="0"/>
                <a:ea typeface="ＭＳ Ｐゴシック" pitchFamily="-105" charset="-128"/>
                <a:cs typeface="ＭＳ Ｐゴシック" pitchFamily="-105" charset="-128"/>
              </a:rPr>
              <a:t>highschool</a:t>
            </a:r>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Response: “18 years old”</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Probe: “So what year would that be?”</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Response: “1996”</a:t>
            </a:r>
          </a:p>
          <a:p>
            <a:endParaRPr lang="en-US" sz="1200" b="0" i="0" u="none" strike="noStrike" kern="1200" baseline="0" dirty="0" smtClean="0">
              <a:solidFill>
                <a:schemeClr val="tx1"/>
              </a:solidFill>
              <a:latin typeface="Arial" pitchFamily="34" charset="0"/>
              <a:ea typeface="ＭＳ Ｐゴシック" pitchFamily="-105" charset="-128"/>
              <a:cs typeface="+mn-cs"/>
            </a:endParaRPr>
          </a:p>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Common needs for probes:</a:t>
            </a:r>
          </a:p>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“Don’t Know”</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Respondent may say “DK” if he/she:</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doesn’t understand the question</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needs more time</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thinks the question is too personal</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is worried about giving a “wrong” answer.</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Possible solutions:</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Repeat question</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Use pauses</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“Give me your best guess” or “What is the closest to what you think?”</a:t>
            </a:r>
          </a:p>
          <a:p>
            <a:endParaRPr lang="en-US" sz="1200" b="0" i="0" u="none" strike="noStrike" kern="1200" baseline="0" dirty="0" smtClean="0">
              <a:solidFill>
                <a:schemeClr val="tx1"/>
              </a:solidFill>
              <a:latin typeface="Arial" pitchFamily="34" charset="0"/>
              <a:ea typeface="ＭＳ Ｐゴシック" pitchFamily="-105" charset="-128"/>
              <a:cs typeface="+mn-cs"/>
            </a:endParaRPr>
          </a:p>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Common needs for probing:</a:t>
            </a:r>
          </a:p>
          <a:p>
            <a:r>
              <a:rPr lang="en-US" sz="1200" b="1" i="0" u="none" strike="noStrike" kern="1200" baseline="0" dirty="0" smtClean="0">
                <a:solidFill>
                  <a:schemeClr val="tx1"/>
                </a:solidFill>
                <a:latin typeface="Arial" pitchFamily="34" charset="0"/>
                <a:ea typeface="ＭＳ Ｐゴシック" pitchFamily="-105" charset="-128"/>
                <a:cs typeface="ＭＳ Ｐゴシック" pitchFamily="-105" charset="-128"/>
              </a:rPr>
              <a:t>Resolving inconsistencies</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If respondent contradicts his/her own answers and it is not an attitude/opinion question, the interviewer can attempt to reconcile the discrepancy.</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Example:</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Question: “In the past 6 months, how frequently have you had sex?”</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Response: “I have never had sex.”</a:t>
            </a:r>
          </a:p>
          <a:p>
            <a:r>
              <a:rPr lang="en-US" sz="1200" b="0" i="0" u="none" strike="noStrike" kern="1200" baseline="0" dirty="0" smtClean="0">
                <a:solidFill>
                  <a:schemeClr val="tx1"/>
                </a:solidFill>
                <a:latin typeface="Arial" pitchFamily="34" charset="0"/>
                <a:ea typeface="ＭＳ Ｐゴシック" pitchFamily="-105" charset="-128"/>
                <a:cs typeface="ＭＳ Ｐゴシック" pitchFamily="-105" charset="-128"/>
              </a:rPr>
              <a:t>• Question: “I must have misunderstood you when you said earlier that you had sex in your lifetime.”</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9</a:t>
            </a:fld>
            <a:endParaRPr lang="en-AU"/>
          </a:p>
        </p:txBody>
      </p:sp>
    </p:spTree>
    <p:extLst>
      <p:ext uri="{BB962C8B-B14F-4D97-AF65-F5344CB8AC3E}">
        <p14:creationId xmlns:p14="http://schemas.microsoft.com/office/powerpoint/2010/main" val="1086686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These are instructions for assessors during the interview.</a:t>
            </a:r>
            <a:r>
              <a:rPr lang="en-US" baseline="0" dirty="0" smtClean="0"/>
              <a:t> If you are training trainers, deal with these as things that they need to train others on. Again you can remind them that a lot of these are consistent with common sense, but it is important that assessors know them as rules.</a:t>
            </a:r>
          </a:p>
          <a:p>
            <a:endParaRPr lang="en-US" baseline="0" dirty="0" smtClean="0"/>
          </a:p>
          <a:p>
            <a:r>
              <a:rPr lang="en-US" baseline="0" dirty="0" smtClean="0"/>
              <a:t>- ‘Ask questions in order’ has an exception and that is when a respondent starts speaking about an issue that is of a sensitive nature. For example when you ask about separation, and the respondent starts talking about how some separated children are subject to sexual violence. Or how one of the reasons for family to voluntarily ‘sell’ their children is rape. Given the sensitivity of these topics, now that the respondent has naturally opened up about it, it is prudent to skip to the relevant section and then come back to the question we were asking. This should happen very smoothly so that the respondent does not feel strange about it. Notice most of the sensitive topics are left to the end of the questionnaires in the sample tools. The main reason for this is to allow for the trust to build up in the process of the interview before sensitive issues are discussed. But if the trust is achieved earlier or if the respondent is eager to talk about them, it is ok to do so only about these sensitive topics.</a:t>
            </a:r>
          </a:p>
          <a:p>
            <a:endParaRPr lang="en-US" baseline="0" dirty="0" smtClean="0"/>
          </a:p>
          <a:p>
            <a:r>
              <a:rPr lang="en-US" baseline="0" dirty="0" smtClean="0"/>
              <a:t>- Explain the idea of skip pattern. Skip pattern refers to the design of the questionnaire where a lead-in question determines whether the following questions should be asked or not. For example if the lead-in question asks: ‘do you have children’ and the respondent says ‘no’, the following questions about number, age and sex of the children should be skipped. And that is called the skip pattern.</a:t>
            </a:r>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10</a:t>
            </a:fld>
            <a:endParaRPr lang="en-AU"/>
          </a:p>
        </p:txBody>
      </p:sp>
    </p:spTree>
    <p:extLst>
      <p:ext uri="{BB962C8B-B14F-4D97-AF65-F5344CB8AC3E}">
        <p14:creationId xmlns:p14="http://schemas.microsoft.com/office/powerpoint/2010/main" val="1802925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Ask participants in plenary or in two groups to debrief around technique, probing, adherence to questionnaire, answering KI questions – with facilitation that highlights key content from session 7 </a:t>
            </a:r>
          </a:p>
          <a:p>
            <a:endParaRPr lang="en-US"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12</a:t>
            </a:fld>
            <a:endParaRPr lang="en-AU"/>
          </a:p>
        </p:txBody>
      </p:sp>
    </p:spTree>
    <p:extLst>
      <p:ext uri="{BB962C8B-B14F-4D97-AF65-F5344CB8AC3E}">
        <p14:creationId xmlns:p14="http://schemas.microsoft.com/office/powerpoint/2010/main" val="3224574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88752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590369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21135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0C0"/>
                </a:solidFill>
              </a:defRPr>
            </a:lvl1p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6615577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57517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83926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226538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325310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7317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23304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42272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58769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au/url?sa=i&amp;rct=j&amp;q=&amp;esrc=s&amp;frm=1&amp;source=images&amp;cd=&amp;cad=rja&amp;docid=zZoSaEwuNkKknM&amp;tbnid=8qqsm88zgT0RPM:&amp;ved=0CAUQjRw&amp;url=http://www.thedigeratilife.com/blog/index.php/2009/01/12/job-interview-techniques-preparing-for-interview/&amp;ei=34uBUv2tFIPAkgXLiYC4Bw&amp;psig=AFQjCNHnCXQF1368r2A0Iq_7vde62-L1lw&amp;ust=1384308050919755"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www.google.com.au/url?sa=i&amp;rct=j&amp;q=&amp;esrc=s&amp;frm=1&amp;source=images&amp;cd=&amp;cad=rja&amp;docid=_5ifd1_8Qap_uM&amp;tbnid=1GbXJXABL5Zd1M:&amp;ved=0CAUQjRw&amp;url=http://www.globalcommunities.org/node/37596&amp;ei=sYyBUreYN4qskgW1yIDgAg&amp;psig=AFQjCNGnDTOAp4Nl1001U6dzERWUDw7uAw&amp;ust=1384308265142557"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34988" y="4941168"/>
            <a:ext cx="8642350" cy="1368698"/>
          </a:xfrm>
        </p:spPr>
        <p:txBody>
          <a:bodyPr/>
          <a:lstStyle/>
          <a:p>
            <a:pPr algn="ctr" eaLnBrk="1" hangingPunct="1"/>
            <a:r>
              <a:rPr lang="en-AU" sz="2800" dirty="0" smtClean="0">
                <a:solidFill>
                  <a:srgbClr val="3399FF"/>
                </a:solidFill>
              </a:rPr>
              <a:t/>
            </a:r>
            <a:br>
              <a:rPr lang="en-AU" sz="2800" dirty="0" smtClean="0">
                <a:solidFill>
                  <a:srgbClr val="3399FF"/>
                </a:solidFill>
              </a:rPr>
            </a:br>
            <a:r>
              <a:rPr lang="en-AU" sz="2800" dirty="0" smtClean="0">
                <a:solidFill>
                  <a:srgbClr val="3399FF"/>
                </a:solidFill>
              </a:rPr>
              <a:t>Interviewing Techniques</a:t>
            </a:r>
            <a:br>
              <a:rPr lang="en-AU" sz="2800" dirty="0" smtClean="0">
                <a:solidFill>
                  <a:srgbClr val="3399FF"/>
                </a:solidFill>
              </a:rPr>
            </a:br>
            <a:endParaRPr lang="en-AU" sz="2800" dirty="0" smtClean="0">
              <a:solidFill>
                <a:srgbClr val="3399FF"/>
              </a:solidFill>
            </a:endParaRPr>
          </a:p>
        </p:txBody>
      </p:sp>
      <p:sp>
        <p:nvSpPr>
          <p:cNvPr id="2053" name="Rectangle 6"/>
          <p:cNvSpPr>
            <a:spLocks noChangeArrowheads="1"/>
          </p:cNvSpPr>
          <p:nvPr/>
        </p:nvSpPr>
        <p:spPr bwMode="auto">
          <a:xfrm>
            <a:off x="323528" y="980728"/>
            <a:ext cx="8512612" cy="729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AU" altLang="en-US" sz="2800" dirty="0">
                <a:solidFill>
                  <a:srgbClr val="3399FF"/>
                </a:solidFill>
                <a:latin typeface="+mn-lt"/>
              </a:rPr>
              <a:t>CPRA Training </a:t>
            </a:r>
            <a:r>
              <a:rPr lang="en-AU" altLang="en-US" sz="2800" dirty="0" smtClean="0">
                <a:solidFill>
                  <a:srgbClr val="3399FF"/>
                </a:solidFill>
                <a:latin typeface="+mn-lt"/>
              </a:rPr>
              <a:t>- </a:t>
            </a:r>
            <a:r>
              <a:rPr lang="en-AU" sz="2800" dirty="0" smtClean="0">
                <a:solidFill>
                  <a:srgbClr val="3399FF"/>
                </a:solidFill>
                <a:latin typeface="Calibri" pitchFamily="34" charset="0"/>
              </a:rPr>
              <a:t>Session 9</a:t>
            </a:r>
            <a:r>
              <a:rPr lang="en-AU" sz="2800" dirty="0">
                <a:solidFill>
                  <a:srgbClr val="3399FF"/>
                </a:solidFill>
                <a:latin typeface="Calibri" pitchFamily="34" charset="0"/>
              </a:rPr>
              <a:t/>
            </a:r>
            <a:br>
              <a:rPr lang="en-AU" sz="2800" dirty="0">
                <a:solidFill>
                  <a:srgbClr val="3399FF"/>
                </a:solidFill>
                <a:latin typeface="Calibri" pitchFamily="34" charset="0"/>
              </a:rPr>
            </a:br>
            <a:endParaRPr lang="en-AU" sz="2800" dirty="0">
              <a:solidFill>
                <a:srgbClr val="3399FF"/>
              </a:solidFill>
              <a:latin typeface="Calibri" pitchFamily="34" charset="0"/>
            </a:endParaRPr>
          </a:p>
        </p:txBody>
      </p:sp>
      <p:pic>
        <p:nvPicPr>
          <p:cNvPr id="2" name="Picture 2" descr="http://www.thedigeratilife.com/images/job-interview-4.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332" y="1680485"/>
            <a:ext cx="5760640" cy="344179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http://www.globalcommunities.org/files/images1994/david_field_cropped_global_communities.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97266" y="1680484"/>
            <a:ext cx="2544678" cy="34417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Considerations During the </a:t>
            </a:r>
            <a:r>
              <a:rPr lang="en-US" dirty="0" smtClean="0"/>
              <a:t>Interview</a:t>
            </a:r>
            <a:endParaRPr lang="en-AU" dirty="0"/>
          </a:p>
        </p:txBody>
      </p:sp>
      <p:sp>
        <p:nvSpPr>
          <p:cNvPr id="3" name="Content Placeholder 2"/>
          <p:cNvSpPr>
            <a:spLocks noGrp="1"/>
          </p:cNvSpPr>
          <p:nvPr>
            <p:ph idx="1"/>
          </p:nvPr>
        </p:nvSpPr>
        <p:spPr>
          <a:xfrm>
            <a:off x="395536" y="1628800"/>
            <a:ext cx="8497639" cy="4392612"/>
          </a:xfrm>
        </p:spPr>
        <p:txBody>
          <a:bodyPr/>
          <a:lstStyle/>
          <a:p>
            <a:pPr marL="0" indent="0">
              <a:lnSpc>
                <a:spcPct val="120000"/>
              </a:lnSpc>
              <a:buNone/>
            </a:pPr>
            <a:r>
              <a:rPr lang="en-US" dirty="0">
                <a:solidFill>
                  <a:schemeClr val="accent4"/>
                </a:solidFill>
              </a:rPr>
              <a:t>During the Interview, assessors should :</a:t>
            </a:r>
          </a:p>
          <a:p>
            <a:pPr lvl="1">
              <a:lnSpc>
                <a:spcPct val="120000"/>
              </a:lnSpc>
              <a:buFont typeface="Wingdings" panose="05000000000000000000" pitchFamily="2" charset="2"/>
              <a:buChar char="ü"/>
            </a:pPr>
            <a:r>
              <a:rPr lang="en-US" dirty="0">
                <a:solidFill>
                  <a:schemeClr val="accent4"/>
                </a:solidFill>
              </a:rPr>
              <a:t>Ask questions as written</a:t>
            </a:r>
          </a:p>
          <a:p>
            <a:pPr lvl="1">
              <a:lnSpc>
                <a:spcPct val="120000"/>
              </a:lnSpc>
              <a:buFont typeface="Wingdings" panose="05000000000000000000" pitchFamily="2" charset="2"/>
              <a:buChar char="ü"/>
            </a:pPr>
            <a:r>
              <a:rPr lang="en-US" dirty="0">
                <a:solidFill>
                  <a:schemeClr val="accent4"/>
                </a:solidFill>
              </a:rPr>
              <a:t>Ask every question </a:t>
            </a:r>
            <a:r>
              <a:rPr lang="en-US" sz="1800" dirty="0">
                <a:solidFill>
                  <a:schemeClr val="accent4"/>
                </a:solidFill>
              </a:rPr>
              <a:t>(except when there is a skip)</a:t>
            </a:r>
            <a:endParaRPr lang="en-US" dirty="0">
              <a:solidFill>
                <a:schemeClr val="accent4"/>
              </a:solidFill>
            </a:endParaRPr>
          </a:p>
          <a:p>
            <a:pPr lvl="1">
              <a:lnSpc>
                <a:spcPct val="120000"/>
              </a:lnSpc>
              <a:buFont typeface="Wingdings" panose="05000000000000000000" pitchFamily="2" charset="2"/>
              <a:buChar char="ü"/>
            </a:pPr>
            <a:r>
              <a:rPr lang="en-US" dirty="0">
                <a:solidFill>
                  <a:schemeClr val="accent4"/>
                </a:solidFill>
              </a:rPr>
              <a:t>Ask questions in order </a:t>
            </a:r>
            <a:r>
              <a:rPr lang="en-US" sz="1800" dirty="0">
                <a:solidFill>
                  <a:schemeClr val="accent4"/>
                </a:solidFill>
              </a:rPr>
              <a:t>(except when there is a skip)</a:t>
            </a:r>
          </a:p>
          <a:p>
            <a:pPr lvl="1">
              <a:lnSpc>
                <a:spcPct val="120000"/>
              </a:lnSpc>
              <a:buFont typeface="Wingdings" panose="05000000000000000000" pitchFamily="2" charset="2"/>
              <a:buChar char="ü"/>
            </a:pPr>
            <a:r>
              <a:rPr lang="en-US" dirty="0">
                <a:solidFill>
                  <a:schemeClr val="accent4"/>
                </a:solidFill>
              </a:rPr>
              <a:t>Follow skip patterns</a:t>
            </a:r>
          </a:p>
          <a:p>
            <a:pPr lvl="1">
              <a:lnSpc>
                <a:spcPct val="120000"/>
              </a:lnSpc>
              <a:buFont typeface="Wingdings" panose="05000000000000000000" pitchFamily="2" charset="2"/>
              <a:buChar char="ü"/>
            </a:pPr>
            <a:r>
              <a:rPr lang="en-US" dirty="0">
                <a:solidFill>
                  <a:schemeClr val="accent4"/>
                </a:solidFill>
              </a:rPr>
              <a:t>Repeat questions when necessary</a:t>
            </a:r>
          </a:p>
          <a:p>
            <a:pPr lvl="1">
              <a:lnSpc>
                <a:spcPct val="120000"/>
              </a:lnSpc>
              <a:buFont typeface="Wingdings" panose="05000000000000000000" pitchFamily="2" charset="2"/>
              <a:buChar char="ü"/>
            </a:pPr>
            <a:r>
              <a:rPr lang="en-US" dirty="0">
                <a:solidFill>
                  <a:schemeClr val="accent4"/>
                </a:solidFill>
              </a:rPr>
              <a:t>Pace the interview</a:t>
            </a:r>
          </a:p>
          <a:p>
            <a:pPr lvl="1">
              <a:lnSpc>
                <a:spcPct val="120000"/>
              </a:lnSpc>
              <a:buFont typeface="Wingdings" panose="05000000000000000000" pitchFamily="2" charset="2"/>
              <a:buChar char="ü"/>
            </a:pPr>
            <a:r>
              <a:rPr lang="en-US" dirty="0">
                <a:solidFill>
                  <a:schemeClr val="accent4"/>
                </a:solidFill>
              </a:rPr>
              <a:t>Pay attention to instructions and definitions</a:t>
            </a:r>
          </a:p>
          <a:p>
            <a:pPr>
              <a:lnSpc>
                <a:spcPct val="120000"/>
              </a:lnSpc>
            </a:pPr>
            <a:endParaRPr lang="en-AU" dirty="0">
              <a:solidFill>
                <a:schemeClr val="accent4"/>
              </a:solidFill>
            </a:endParaRPr>
          </a:p>
        </p:txBody>
      </p:sp>
    </p:spTree>
    <p:extLst>
      <p:ext uri="{BB962C8B-B14F-4D97-AF65-F5344CB8AC3E}">
        <p14:creationId xmlns:p14="http://schemas.microsoft.com/office/powerpoint/2010/main" val="208840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Answering respondents questions</a:t>
            </a:r>
            <a:endParaRPr lang="en-AU" dirty="0"/>
          </a:p>
        </p:txBody>
      </p:sp>
      <p:sp>
        <p:nvSpPr>
          <p:cNvPr id="3" name="Content Placeholder 2"/>
          <p:cNvSpPr>
            <a:spLocks noGrp="1"/>
          </p:cNvSpPr>
          <p:nvPr>
            <p:ph idx="1"/>
          </p:nvPr>
        </p:nvSpPr>
        <p:spPr>
          <a:xfrm>
            <a:off x="250825" y="1700213"/>
            <a:ext cx="8641655" cy="4392612"/>
          </a:xfrm>
        </p:spPr>
        <p:txBody>
          <a:bodyPr/>
          <a:lstStyle/>
          <a:p>
            <a:pPr>
              <a:lnSpc>
                <a:spcPct val="120000"/>
              </a:lnSpc>
              <a:buFont typeface="Arial" panose="020B0604020202020204" pitchFamily="34" charset="0"/>
              <a:buChar char="•"/>
            </a:pPr>
            <a:r>
              <a:rPr lang="en-US" dirty="0"/>
              <a:t>If the KI asks for clarification on a question, repeat entire question, not just part of it</a:t>
            </a:r>
          </a:p>
          <a:p>
            <a:pPr>
              <a:lnSpc>
                <a:spcPct val="120000"/>
              </a:lnSpc>
              <a:buFont typeface="Arial" panose="020B0604020202020204" pitchFamily="34" charset="0"/>
              <a:buChar char="•"/>
            </a:pPr>
            <a:r>
              <a:rPr lang="en-US" dirty="0"/>
              <a:t>If the KI asks for the interviewer to repeat one of the responses, repeat all of the responses</a:t>
            </a:r>
          </a:p>
          <a:p>
            <a:pPr>
              <a:lnSpc>
                <a:spcPct val="120000"/>
              </a:lnSpc>
              <a:buFont typeface="Arial" panose="020B0604020202020204" pitchFamily="34" charset="0"/>
              <a:buChar char="•"/>
            </a:pPr>
            <a:r>
              <a:rPr lang="en-US" dirty="0"/>
              <a:t>If KI does not understand a term used in the question, give him/her the definition as per the instructions</a:t>
            </a:r>
          </a:p>
          <a:p>
            <a:pPr>
              <a:lnSpc>
                <a:spcPct val="120000"/>
              </a:lnSpc>
              <a:buFont typeface="Arial" panose="020B0604020202020204" pitchFamily="34" charset="0"/>
              <a:buChar char="•"/>
            </a:pPr>
            <a:r>
              <a:rPr lang="en-US" dirty="0"/>
              <a:t>If the interviewer does not know the definition, ask the KI to answer the question based on what s/he thinks the term means</a:t>
            </a:r>
          </a:p>
          <a:p>
            <a:pPr>
              <a:lnSpc>
                <a:spcPct val="120000"/>
              </a:lnSpc>
              <a:buFont typeface="Arial" panose="020B0604020202020204" pitchFamily="34" charset="0"/>
              <a:buChar char="•"/>
            </a:pPr>
            <a:endParaRPr lang="en-AU" dirty="0"/>
          </a:p>
        </p:txBody>
      </p:sp>
    </p:spTree>
    <p:extLst>
      <p:ext uri="{BB962C8B-B14F-4D97-AF65-F5344CB8AC3E}">
        <p14:creationId xmlns:p14="http://schemas.microsoft.com/office/powerpoint/2010/main" val="3553281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996952"/>
            <a:ext cx="7777163" cy="720725"/>
          </a:xfrm>
        </p:spPr>
        <p:txBody>
          <a:bodyPr/>
          <a:lstStyle/>
          <a:p>
            <a:pPr algn="ctr"/>
            <a:r>
              <a:rPr lang="en-AU" dirty="0"/>
              <a:t>Debrief</a:t>
            </a:r>
            <a:endParaRPr lang="en-US" dirty="0"/>
          </a:p>
        </p:txBody>
      </p:sp>
    </p:spTree>
    <p:extLst>
      <p:ext uri="{BB962C8B-B14F-4D97-AF65-F5344CB8AC3E}">
        <p14:creationId xmlns:p14="http://schemas.microsoft.com/office/powerpoint/2010/main" val="694048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3399FF"/>
                </a:solidFill>
              </a:rPr>
              <a:t>Learning outcomes – </a:t>
            </a:r>
            <a:endParaRPr lang="en-AU" dirty="0">
              <a:solidFill>
                <a:srgbClr val="3399FF"/>
              </a:solidFill>
            </a:endParaRPr>
          </a:p>
        </p:txBody>
      </p:sp>
      <p:sp>
        <p:nvSpPr>
          <p:cNvPr id="3" name="Content Placeholder 2"/>
          <p:cNvSpPr>
            <a:spLocks noGrp="1"/>
          </p:cNvSpPr>
          <p:nvPr>
            <p:ph idx="1"/>
          </p:nvPr>
        </p:nvSpPr>
        <p:spPr>
          <a:xfrm>
            <a:off x="250825" y="1700213"/>
            <a:ext cx="8641655" cy="4392612"/>
          </a:xfrm>
        </p:spPr>
        <p:txBody>
          <a:bodyPr/>
          <a:lstStyle/>
          <a:p>
            <a:pPr marL="0" indent="0">
              <a:lnSpc>
                <a:spcPct val="150000"/>
              </a:lnSpc>
            </a:pPr>
            <a:r>
              <a:rPr lang="en-US" u="sng" dirty="0"/>
              <a:t>At the end of this session, you will be able to</a:t>
            </a:r>
            <a:r>
              <a:rPr lang="en-US" u="sng" dirty="0" smtClean="0"/>
              <a:t>:</a:t>
            </a:r>
            <a:endParaRPr lang="en-GB" dirty="0" smtClean="0"/>
          </a:p>
          <a:p>
            <a:pPr lvl="1">
              <a:buFontTx/>
              <a:buChar char="-"/>
            </a:pPr>
            <a:r>
              <a:rPr lang="en-GB" dirty="0"/>
              <a:t>Articulate the main principles of an effective interview;</a:t>
            </a:r>
          </a:p>
          <a:p>
            <a:pPr lvl="1">
              <a:buFontTx/>
              <a:buChar char="-"/>
            </a:pPr>
            <a:r>
              <a:rPr lang="en-GB" dirty="0"/>
              <a:t>Describe the main technique used in interviews.</a:t>
            </a:r>
          </a:p>
          <a:p>
            <a:pPr>
              <a:lnSpc>
                <a:spcPct val="150000"/>
              </a:lnSpc>
            </a:pPr>
            <a:endParaRPr lang="en-AU" dirty="0"/>
          </a:p>
        </p:txBody>
      </p:sp>
    </p:spTree>
    <p:extLst>
      <p:ext uri="{BB962C8B-B14F-4D97-AF65-F5344CB8AC3E}">
        <p14:creationId xmlns:p14="http://schemas.microsoft.com/office/powerpoint/2010/main" val="44632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Basic Principles</a:t>
            </a:r>
            <a:endParaRPr lang="en-AU" dirty="0"/>
          </a:p>
        </p:txBody>
      </p:sp>
      <p:sp>
        <p:nvSpPr>
          <p:cNvPr id="3" name="Content Placeholder 2"/>
          <p:cNvSpPr>
            <a:spLocks noGrp="1"/>
          </p:cNvSpPr>
          <p:nvPr>
            <p:ph idx="1"/>
          </p:nvPr>
        </p:nvSpPr>
        <p:spPr>
          <a:xfrm>
            <a:off x="179512" y="1700808"/>
            <a:ext cx="8713663" cy="4392612"/>
          </a:xfrm>
        </p:spPr>
        <p:txBody>
          <a:bodyPr/>
          <a:lstStyle/>
          <a:p>
            <a:pPr lvl="0">
              <a:buFont typeface="Wingdings" panose="05000000000000000000" pitchFamily="2" charset="2"/>
              <a:buChar char="ü"/>
            </a:pPr>
            <a:r>
              <a:rPr lang="en-US" dirty="0">
                <a:ea typeface="ＭＳ Ｐゴシック" pitchFamily="34" charset="-128"/>
              </a:rPr>
              <a:t>Only conduct the interview in a safe and private location;</a:t>
            </a:r>
          </a:p>
          <a:p>
            <a:pPr>
              <a:buFont typeface="Wingdings" panose="05000000000000000000" pitchFamily="2" charset="2"/>
              <a:buChar char="ü"/>
            </a:pPr>
            <a:r>
              <a:rPr lang="en-US" dirty="0">
                <a:ea typeface="ＭＳ Ｐゴシック" pitchFamily="34" charset="-128"/>
              </a:rPr>
              <a:t>Make sure to consider cultural issues such as male-female, young-old, etc…;</a:t>
            </a:r>
            <a:endParaRPr lang="en-GB" dirty="0">
              <a:ea typeface="ＭＳ Ｐゴシック" pitchFamily="34" charset="-128"/>
            </a:endParaRPr>
          </a:p>
          <a:p>
            <a:pPr eaLnBrk="1" hangingPunct="1">
              <a:buFont typeface="Wingdings" panose="05000000000000000000" pitchFamily="2" charset="2"/>
              <a:buChar char="ü"/>
            </a:pPr>
            <a:r>
              <a:rPr lang="en-GB" dirty="0">
                <a:ea typeface="ＭＳ Ｐゴシック" pitchFamily="34" charset="-128"/>
              </a:rPr>
              <a:t>Introduce yourself and your organization to respondents and explain the purpose of the assessment;</a:t>
            </a:r>
            <a:endParaRPr lang="en-US" dirty="0">
              <a:ea typeface="ＭＳ Ｐゴシック" pitchFamily="34" charset="-128"/>
            </a:endParaRPr>
          </a:p>
          <a:p>
            <a:pPr eaLnBrk="1" hangingPunct="1">
              <a:buFont typeface="Wingdings" panose="05000000000000000000" pitchFamily="2" charset="2"/>
              <a:buChar char="ü"/>
            </a:pPr>
            <a:r>
              <a:rPr lang="en-GB" dirty="0">
                <a:ea typeface="ＭＳ Ｐゴシック" pitchFamily="34" charset="-128"/>
              </a:rPr>
              <a:t>In case of displacement, make it clear that the questions are about the situation of children where the KI currently lives (and not his/her normal home).</a:t>
            </a:r>
            <a:endParaRPr lang="en-US" dirty="0">
              <a:ea typeface="ＭＳ Ｐゴシック" pitchFamily="34" charset="-128"/>
            </a:endParaRPr>
          </a:p>
          <a:p>
            <a:pPr eaLnBrk="1" hangingPunct="1">
              <a:buFont typeface="Wingdings" panose="05000000000000000000" pitchFamily="2" charset="2"/>
              <a:buChar char="ü"/>
            </a:pPr>
            <a:r>
              <a:rPr lang="en-GB" dirty="0">
                <a:ea typeface="ＭＳ Ｐゴシック" pitchFamily="34" charset="-128"/>
              </a:rPr>
              <a:t>Write clearly and briefly;</a:t>
            </a:r>
            <a:endParaRPr lang="en-US" dirty="0">
              <a:ea typeface="ＭＳ Ｐゴシック" pitchFamily="34" charset="-128"/>
            </a:endParaRPr>
          </a:p>
          <a:p>
            <a:endParaRPr lang="en-AU" dirty="0"/>
          </a:p>
        </p:txBody>
      </p:sp>
    </p:spTree>
    <p:extLst>
      <p:ext uri="{BB962C8B-B14F-4D97-AF65-F5344CB8AC3E}">
        <p14:creationId xmlns:p14="http://schemas.microsoft.com/office/powerpoint/2010/main" val="200460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Basic Principles </a:t>
            </a:r>
            <a:r>
              <a:rPr lang="en-AU" dirty="0" err="1" smtClean="0"/>
              <a:t>Con’t</a:t>
            </a:r>
            <a:endParaRPr lang="en-AU" dirty="0"/>
          </a:p>
        </p:txBody>
      </p:sp>
      <p:sp>
        <p:nvSpPr>
          <p:cNvPr id="3" name="Content Placeholder 2"/>
          <p:cNvSpPr>
            <a:spLocks noGrp="1"/>
          </p:cNvSpPr>
          <p:nvPr>
            <p:ph idx="1"/>
          </p:nvPr>
        </p:nvSpPr>
        <p:spPr>
          <a:xfrm>
            <a:off x="250825" y="1700213"/>
            <a:ext cx="8569647" cy="4392612"/>
          </a:xfrm>
        </p:spPr>
        <p:txBody>
          <a:bodyPr/>
          <a:lstStyle/>
          <a:p>
            <a:pPr lvl="0">
              <a:buFont typeface="Wingdings" panose="05000000000000000000" pitchFamily="2" charset="2"/>
              <a:buChar char="ü"/>
            </a:pPr>
            <a:r>
              <a:rPr lang="en-US" dirty="0">
                <a:ea typeface="ＭＳ Ｐゴシック" pitchFamily="34" charset="-128"/>
              </a:rPr>
              <a:t>Remember to be kind and patient;</a:t>
            </a:r>
          </a:p>
          <a:p>
            <a:pPr lvl="0">
              <a:buFont typeface="Wingdings" panose="05000000000000000000" pitchFamily="2" charset="2"/>
              <a:buChar char="ü"/>
            </a:pPr>
            <a:r>
              <a:rPr lang="en-US" dirty="0">
                <a:ea typeface="ＭＳ Ｐゴシック" pitchFamily="34" charset="-128"/>
              </a:rPr>
              <a:t>Do not insist that the KI answers a question if you realize it is making them uncomfortable;</a:t>
            </a:r>
          </a:p>
          <a:p>
            <a:pPr lvl="0">
              <a:buFont typeface="Wingdings" panose="05000000000000000000" pitchFamily="2" charset="2"/>
              <a:buChar char="ü"/>
            </a:pPr>
            <a:r>
              <a:rPr lang="en-GB" dirty="0">
                <a:ea typeface="ＭＳ Ｐゴシック" pitchFamily="34" charset="-128"/>
              </a:rPr>
              <a:t>Ask the KI to allow you to quickly review the questionnaire to ensure everything is covered before s/he leaves (approx. 5 min);</a:t>
            </a:r>
            <a:endParaRPr lang="en-US" dirty="0">
              <a:ea typeface="ＭＳ Ｐゴシック" pitchFamily="34" charset="-128"/>
            </a:endParaRPr>
          </a:p>
          <a:p>
            <a:pPr>
              <a:buFont typeface="Wingdings" panose="05000000000000000000" pitchFamily="2" charset="2"/>
              <a:buChar char="ü"/>
            </a:pPr>
            <a:r>
              <a:rPr lang="en-US" dirty="0">
                <a:ea typeface="ＭＳ Ｐゴシック" pitchFamily="34" charset="-128"/>
              </a:rPr>
              <a:t>Close the interview by thanking the interviewee for their time and contribution.</a:t>
            </a:r>
          </a:p>
          <a:p>
            <a:pPr>
              <a:buFont typeface="Wingdings" panose="05000000000000000000" pitchFamily="2" charset="2"/>
              <a:buChar char="ü"/>
            </a:pPr>
            <a:endParaRPr lang="en-AU" dirty="0"/>
          </a:p>
        </p:txBody>
      </p:sp>
    </p:spTree>
    <p:extLst>
      <p:ext uri="{BB962C8B-B14F-4D97-AF65-F5344CB8AC3E}">
        <p14:creationId xmlns:p14="http://schemas.microsoft.com/office/powerpoint/2010/main" val="527249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692696"/>
            <a:ext cx="7777163" cy="720725"/>
          </a:xfrm>
        </p:spPr>
        <p:txBody>
          <a:bodyPr/>
          <a:lstStyle/>
          <a:p>
            <a:r>
              <a:rPr lang="en-AU" dirty="0"/>
              <a:t>Key Informant (KI) Interview</a:t>
            </a:r>
          </a:p>
        </p:txBody>
      </p:sp>
      <p:sp>
        <p:nvSpPr>
          <p:cNvPr id="3" name="Content Placeholder 2"/>
          <p:cNvSpPr>
            <a:spLocks noGrp="1"/>
          </p:cNvSpPr>
          <p:nvPr>
            <p:ph idx="1"/>
          </p:nvPr>
        </p:nvSpPr>
        <p:spPr>
          <a:xfrm>
            <a:off x="179512" y="1484784"/>
            <a:ext cx="8856983" cy="4392612"/>
          </a:xfrm>
        </p:spPr>
        <p:txBody>
          <a:bodyPr/>
          <a:lstStyle/>
          <a:p>
            <a:pPr marL="0" indent="0" eaLnBrk="1" hangingPunct="1">
              <a:buNone/>
              <a:defRPr/>
            </a:pPr>
            <a:r>
              <a:rPr lang="en-GB" dirty="0"/>
              <a:t>This is an exercise </a:t>
            </a:r>
            <a:r>
              <a:rPr lang="en-GB" dirty="0" smtClean="0"/>
              <a:t>that was presented yesterday.</a:t>
            </a:r>
            <a:endParaRPr lang="en-GB" dirty="0"/>
          </a:p>
          <a:p>
            <a:pPr eaLnBrk="1" hangingPunct="1">
              <a:buFont typeface="Arial" charset="0"/>
              <a:buChar char="•"/>
              <a:defRPr/>
            </a:pPr>
            <a:r>
              <a:rPr lang="en-GB" dirty="0" smtClean="0"/>
              <a:t>You </a:t>
            </a:r>
            <a:r>
              <a:rPr lang="en-GB" dirty="0" smtClean="0"/>
              <a:t>have already </a:t>
            </a:r>
            <a:r>
              <a:rPr lang="en-GB" dirty="0" smtClean="0"/>
              <a:t>read </a:t>
            </a:r>
            <a:r>
              <a:rPr lang="en-GB" dirty="0"/>
              <a:t>over the scenario (</a:t>
            </a:r>
            <a:r>
              <a:rPr lang="en-GB" dirty="0" err="1"/>
              <a:t>handout</a:t>
            </a:r>
            <a:r>
              <a:rPr lang="en-GB" dirty="0"/>
              <a:t> # 1);</a:t>
            </a:r>
            <a:endParaRPr lang="en-US" dirty="0"/>
          </a:p>
          <a:p>
            <a:pPr eaLnBrk="1" hangingPunct="1">
              <a:buFont typeface="Arial" charset="0"/>
              <a:buChar char="•"/>
              <a:defRPr/>
            </a:pPr>
            <a:r>
              <a:rPr lang="en-US" dirty="0" smtClean="0"/>
              <a:t>You have also familiarized </a:t>
            </a:r>
            <a:r>
              <a:rPr lang="en-US" dirty="0"/>
              <a:t>yourself with the questions in the key informant questionnaire</a:t>
            </a:r>
            <a:r>
              <a:rPr lang="en-US" dirty="0" smtClean="0"/>
              <a:t>;</a:t>
            </a:r>
          </a:p>
          <a:p>
            <a:pPr eaLnBrk="1" hangingPunct="1">
              <a:buFont typeface="Arial" charset="0"/>
              <a:buChar char="•"/>
              <a:defRPr/>
            </a:pPr>
            <a:r>
              <a:rPr lang="en-US" dirty="0" smtClean="0"/>
              <a:t>Now you will be interviewing key informants using the KI questionnaire;</a:t>
            </a:r>
            <a:endParaRPr lang="en-US" dirty="0"/>
          </a:p>
          <a:p>
            <a:pPr eaLnBrk="1" hangingPunct="1">
              <a:buFont typeface="Arial" charset="0"/>
              <a:buChar char="•"/>
              <a:defRPr/>
            </a:pPr>
            <a:r>
              <a:rPr lang="en-US" dirty="0" smtClean="0"/>
              <a:t>Each</a:t>
            </a:r>
            <a:r>
              <a:rPr lang="en-US" dirty="0" smtClean="0"/>
              <a:t> participant is required </a:t>
            </a:r>
            <a:r>
              <a:rPr lang="en-US" dirty="0"/>
              <a:t>to record the answers based on what they understand on a separate KII </a:t>
            </a:r>
            <a:r>
              <a:rPr lang="en-US" dirty="0" smtClean="0"/>
              <a:t>form;</a:t>
            </a:r>
            <a:endParaRPr lang="en-US" dirty="0"/>
          </a:p>
          <a:p>
            <a:pPr eaLnBrk="1" hangingPunct="1">
              <a:buFont typeface="Arial" charset="0"/>
              <a:buChar char="•"/>
              <a:defRPr/>
            </a:pPr>
            <a:r>
              <a:rPr lang="en-US" dirty="0"/>
              <a:t>If you have any comments about the way questions are phrased or how </a:t>
            </a:r>
            <a:r>
              <a:rPr lang="en-US" dirty="0" smtClean="0"/>
              <a:t>your colleagues could conduct a better interview, note </a:t>
            </a:r>
            <a:r>
              <a:rPr lang="en-US" dirty="0"/>
              <a:t>them during the role play and raise them during the recap process. </a:t>
            </a:r>
            <a:endParaRPr lang="en-US" sz="1800" dirty="0"/>
          </a:p>
          <a:p>
            <a:endParaRPr lang="en-AU" dirty="0"/>
          </a:p>
        </p:txBody>
      </p:sp>
      <p:pic>
        <p:nvPicPr>
          <p:cNvPr id="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848" y="116632"/>
            <a:ext cx="127635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75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Key Informant (KI) Interview</a:t>
            </a:r>
            <a:endParaRPr lang="en-AU" dirty="0"/>
          </a:p>
        </p:txBody>
      </p:sp>
      <p:sp>
        <p:nvSpPr>
          <p:cNvPr id="3" name="Content Placeholder 2"/>
          <p:cNvSpPr>
            <a:spLocks noGrp="1"/>
          </p:cNvSpPr>
          <p:nvPr>
            <p:ph idx="1"/>
          </p:nvPr>
        </p:nvSpPr>
        <p:spPr>
          <a:xfrm>
            <a:off x="323528" y="1700808"/>
            <a:ext cx="8569647" cy="4392612"/>
          </a:xfrm>
        </p:spPr>
        <p:txBody>
          <a:bodyPr/>
          <a:lstStyle/>
          <a:p>
            <a:pPr>
              <a:buFontTx/>
              <a:buNone/>
            </a:pPr>
            <a:r>
              <a:rPr lang="en-US" dirty="0">
                <a:solidFill>
                  <a:srgbClr val="0070C0"/>
                </a:solidFill>
              </a:rPr>
              <a:t>What makes someone a good interviewer?</a:t>
            </a:r>
          </a:p>
          <a:p>
            <a:pPr marL="0" indent="0">
              <a:buNone/>
            </a:pPr>
            <a:endParaRPr lang="en-US" sz="700" dirty="0">
              <a:solidFill>
                <a:srgbClr val="2A358C"/>
              </a:solidFill>
            </a:endParaRPr>
          </a:p>
          <a:p>
            <a:pPr lvl="0">
              <a:buFont typeface="Arial" panose="020B0604020202020204" pitchFamily="34" charset="0"/>
              <a:buChar char="•"/>
            </a:pPr>
            <a:r>
              <a:rPr lang="en-US" dirty="0">
                <a:solidFill>
                  <a:schemeClr val="tx2"/>
                </a:solidFill>
              </a:rPr>
              <a:t>The ability to elicit quality information in an ethical manner</a:t>
            </a:r>
          </a:p>
          <a:p>
            <a:pPr lvl="0"/>
            <a:endParaRPr lang="en-US" dirty="0">
              <a:solidFill>
                <a:srgbClr val="2A358C"/>
              </a:solidFill>
            </a:endParaRPr>
          </a:p>
          <a:p>
            <a:pPr marL="0" lvl="0" indent="0">
              <a:buNone/>
            </a:pPr>
            <a:r>
              <a:rPr lang="en-US" dirty="0">
                <a:solidFill>
                  <a:srgbClr val="0070C0"/>
                </a:solidFill>
              </a:rPr>
              <a:t>What does the interviewer have to do to get quality information from a key informant?</a:t>
            </a:r>
          </a:p>
          <a:p>
            <a:pPr lvl="0">
              <a:buFont typeface="Arial" panose="020B0604020202020204" pitchFamily="34" charset="0"/>
              <a:buChar char="•"/>
            </a:pPr>
            <a:r>
              <a:rPr lang="en-US" dirty="0">
                <a:solidFill>
                  <a:schemeClr val="tx2"/>
                </a:solidFill>
              </a:rPr>
              <a:t>Generate trust</a:t>
            </a:r>
          </a:p>
          <a:p>
            <a:pPr lvl="0">
              <a:buFont typeface="Arial" panose="020B0604020202020204" pitchFamily="34" charset="0"/>
              <a:buChar char="•"/>
            </a:pPr>
            <a:r>
              <a:rPr lang="en-US" dirty="0">
                <a:solidFill>
                  <a:schemeClr val="tx2"/>
                </a:solidFill>
              </a:rPr>
              <a:t>Make sure the key informant understands the questions well. </a:t>
            </a:r>
          </a:p>
          <a:p>
            <a:endParaRPr lang="en-AU" dirty="0"/>
          </a:p>
        </p:txBody>
      </p:sp>
    </p:spTree>
    <p:extLst>
      <p:ext uri="{BB962C8B-B14F-4D97-AF65-F5344CB8AC3E}">
        <p14:creationId xmlns:p14="http://schemas.microsoft.com/office/powerpoint/2010/main" val="268065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Key Informant (KI) Interview</a:t>
            </a:r>
          </a:p>
        </p:txBody>
      </p:sp>
      <p:sp>
        <p:nvSpPr>
          <p:cNvPr id="3" name="Content Placeholder 2"/>
          <p:cNvSpPr>
            <a:spLocks noGrp="1"/>
          </p:cNvSpPr>
          <p:nvPr>
            <p:ph idx="1"/>
          </p:nvPr>
        </p:nvSpPr>
        <p:spPr>
          <a:xfrm>
            <a:off x="250825" y="1700213"/>
            <a:ext cx="8497639" cy="4392612"/>
          </a:xfrm>
        </p:spPr>
        <p:txBody>
          <a:bodyPr/>
          <a:lstStyle/>
          <a:p>
            <a:pPr marL="0" lvl="0" indent="0">
              <a:buNone/>
            </a:pPr>
            <a:r>
              <a:rPr lang="en-US" dirty="0"/>
              <a:t>The main interviewing technique is called ‘probing’:</a:t>
            </a:r>
          </a:p>
          <a:p>
            <a:pPr lvl="0"/>
            <a:r>
              <a:rPr lang="en-US" dirty="0">
                <a:solidFill>
                  <a:srgbClr val="0070C0"/>
                </a:solidFill>
              </a:rPr>
              <a:t>Elaboration</a:t>
            </a:r>
          </a:p>
          <a:p>
            <a:pPr lvl="1"/>
            <a:r>
              <a:rPr lang="en-US" i="1" dirty="0"/>
              <a:t>“Could you tell us more about…”</a:t>
            </a:r>
          </a:p>
          <a:p>
            <a:pPr lvl="0"/>
            <a:r>
              <a:rPr lang="en-US" dirty="0">
                <a:solidFill>
                  <a:srgbClr val="0070C0"/>
                </a:solidFill>
              </a:rPr>
              <a:t>Detail</a:t>
            </a:r>
          </a:p>
          <a:p>
            <a:pPr lvl="1"/>
            <a:r>
              <a:rPr lang="en-US" i="1" dirty="0"/>
              <a:t>“Could you be more specific about…” </a:t>
            </a:r>
          </a:p>
          <a:p>
            <a:pPr lvl="0"/>
            <a:r>
              <a:rPr lang="en-US" dirty="0">
                <a:solidFill>
                  <a:srgbClr val="0070C0"/>
                </a:solidFill>
              </a:rPr>
              <a:t>Clarification</a:t>
            </a:r>
          </a:p>
          <a:p>
            <a:pPr lvl="1"/>
            <a:r>
              <a:rPr lang="en-US" i="1" dirty="0"/>
              <a:t>“I heard you say ___.  Did you mean ____?”</a:t>
            </a:r>
          </a:p>
          <a:p>
            <a:pPr lvl="0"/>
            <a:r>
              <a:rPr lang="en-US" dirty="0">
                <a:solidFill>
                  <a:srgbClr val="0070C0"/>
                </a:solidFill>
              </a:rPr>
              <a:t>Supportive</a:t>
            </a:r>
          </a:p>
          <a:p>
            <a:pPr lvl="1"/>
            <a:r>
              <a:rPr lang="en-US" i="1" dirty="0"/>
              <a:t>“I understand this might be difficult to speak about _____”</a:t>
            </a:r>
          </a:p>
          <a:p>
            <a:endParaRPr lang="en-AU" dirty="0"/>
          </a:p>
        </p:txBody>
      </p:sp>
    </p:spTree>
    <p:extLst>
      <p:ext uri="{BB962C8B-B14F-4D97-AF65-F5344CB8AC3E}">
        <p14:creationId xmlns:p14="http://schemas.microsoft.com/office/powerpoint/2010/main" val="2054926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Probing</a:t>
            </a:r>
            <a:endParaRPr lang="en-AU" dirty="0"/>
          </a:p>
        </p:txBody>
      </p:sp>
      <p:sp>
        <p:nvSpPr>
          <p:cNvPr id="3" name="Content Placeholder 2"/>
          <p:cNvSpPr>
            <a:spLocks noGrp="1"/>
          </p:cNvSpPr>
          <p:nvPr>
            <p:ph idx="1"/>
          </p:nvPr>
        </p:nvSpPr>
        <p:spPr>
          <a:xfrm>
            <a:off x="250825" y="1700213"/>
            <a:ext cx="8785671" cy="4392612"/>
          </a:xfrm>
        </p:spPr>
        <p:txBody>
          <a:bodyPr/>
          <a:lstStyle/>
          <a:p>
            <a:pPr>
              <a:buFontTx/>
              <a:buNone/>
            </a:pPr>
            <a:r>
              <a:rPr lang="en-US" dirty="0">
                <a:solidFill>
                  <a:schemeClr val="accent4"/>
                </a:solidFill>
              </a:rPr>
              <a:t>Probing techniques </a:t>
            </a:r>
            <a:r>
              <a:rPr lang="en-US" dirty="0" smtClean="0">
                <a:solidFill>
                  <a:schemeClr val="accent4"/>
                </a:solidFill>
              </a:rPr>
              <a:t>will:</a:t>
            </a:r>
            <a:endParaRPr lang="en-US" dirty="0">
              <a:solidFill>
                <a:schemeClr val="accent4"/>
              </a:solidFill>
            </a:endParaRPr>
          </a:p>
          <a:p>
            <a:pPr marL="0" indent="0">
              <a:buNone/>
            </a:pPr>
            <a:endParaRPr lang="en-US" sz="700" dirty="0">
              <a:solidFill>
                <a:schemeClr val="accent4"/>
              </a:solidFill>
            </a:endParaRPr>
          </a:p>
          <a:p>
            <a:pPr>
              <a:buFont typeface="Wingdings" panose="05000000000000000000" pitchFamily="2" charset="2"/>
              <a:buChar char="ü"/>
            </a:pPr>
            <a:r>
              <a:rPr lang="en-US" dirty="0">
                <a:solidFill>
                  <a:schemeClr val="accent4"/>
                </a:solidFill>
              </a:rPr>
              <a:t>Allow the interviewer to clarify questions.</a:t>
            </a:r>
          </a:p>
          <a:p>
            <a:pPr>
              <a:buFont typeface="Wingdings" panose="05000000000000000000" pitchFamily="2" charset="2"/>
              <a:buChar char="ü"/>
            </a:pPr>
            <a:r>
              <a:rPr lang="en-US" dirty="0">
                <a:solidFill>
                  <a:schemeClr val="accent4"/>
                </a:solidFill>
              </a:rPr>
              <a:t>Help the interviewer in creating a trusting environment that will facilitate discussions related to sensitive and/or difficult topics.</a:t>
            </a:r>
          </a:p>
          <a:p>
            <a:pPr>
              <a:buFont typeface="Wingdings" panose="05000000000000000000" pitchFamily="2" charset="2"/>
              <a:buChar char="ü"/>
            </a:pPr>
            <a:r>
              <a:rPr lang="en-US" dirty="0">
                <a:solidFill>
                  <a:schemeClr val="accent4"/>
                </a:solidFill>
              </a:rPr>
              <a:t>Help informants to fully understand the questions and provide a meaningful response.</a:t>
            </a:r>
          </a:p>
          <a:p>
            <a:endParaRPr lang="en-AU" dirty="0">
              <a:solidFill>
                <a:schemeClr val="accent4"/>
              </a:solidFill>
            </a:endParaRPr>
          </a:p>
        </p:txBody>
      </p:sp>
    </p:spTree>
    <p:extLst>
      <p:ext uri="{BB962C8B-B14F-4D97-AF65-F5344CB8AC3E}">
        <p14:creationId xmlns:p14="http://schemas.microsoft.com/office/powerpoint/2010/main" val="1135671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Key Informant (KI) Interview</a:t>
            </a:r>
          </a:p>
        </p:txBody>
      </p:sp>
      <p:sp>
        <p:nvSpPr>
          <p:cNvPr id="3" name="Content Placeholder 2"/>
          <p:cNvSpPr>
            <a:spLocks noGrp="1"/>
          </p:cNvSpPr>
          <p:nvPr>
            <p:ph idx="1"/>
          </p:nvPr>
        </p:nvSpPr>
        <p:spPr/>
        <p:txBody>
          <a:bodyPr/>
          <a:lstStyle/>
          <a:p>
            <a:pPr>
              <a:buFontTx/>
              <a:buNone/>
            </a:pPr>
            <a:r>
              <a:rPr lang="en-US" dirty="0">
                <a:solidFill>
                  <a:schemeClr val="accent4"/>
                </a:solidFill>
              </a:rPr>
              <a:t>Common situations where probing is needed:</a:t>
            </a:r>
          </a:p>
          <a:p>
            <a:pPr lvl="1">
              <a:buFont typeface="Arial" panose="020B0604020202020204" pitchFamily="34" charset="0"/>
              <a:buChar char="•"/>
            </a:pPr>
            <a:r>
              <a:rPr lang="en-US" dirty="0">
                <a:solidFill>
                  <a:schemeClr val="accent4"/>
                </a:solidFill>
              </a:rPr>
              <a:t>Misunderstanding questions</a:t>
            </a:r>
          </a:p>
          <a:p>
            <a:pPr lvl="1">
              <a:buFont typeface="Arial" panose="020B0604020202020204" pitchFamily="34" charset="0"/>
              <a:buChar char="•"/>
            </a:pPr>
            <a:r>
              <a:rPr lang="en-US" dirty="0">
                <a:solidFill>
                  <a:schemeClr val="accent4"/>
                </a:solidFill>
              </a:rPr>
              <a:t>Challenge of recalling information</a:t>
            </a:r>
          </a:p>
          <a:p>
            <a:pPr lvl="1">
              <a:buFont typeface="Arial" panose="020B0604020202020204" pitchFamily="34" charset="0"/>
              <a:buChar char="•"/>
            </a:pPr>
            <a:r>
              <a:rPr lang="en-US" dirty="0">
                <a:solidFill>
                  <a:schemeClr val="accent4"/>
                </a:solidFill>
              </a:rPr>
              <a:t>“Don’t know”</a:t>
            </a:r>
          </a:p>
          <a:p>
            <a:pPr lvl="1">
              <a:buFont typeface="Arial" panose="020B0604020202020204" pitchFamily="34" charset="0"/>
              <a:buChar char="•"/>
            </a:pPr>
            <a:r>
              <a:rPr lang="en-US" dirty="0">
                <a:solidFill>
                  <a:schemeClr val="accent4"/>
                </a:solidFill>
              </a:rPr>
              <a:t>Inconsistencies in responses</a:t>
            </a:r>
          </a:p>
          <a:p>
            <a:endParaRPr lang="en-AU" dirty="0">
              <a:solidFill>
                <a:schemeClr val="accent4"/>
              </a:solidFill>
            </a:endParaRPr>
          </a:p>
        </p:txBody>
      </p:sp>
    </p:spTree>
    <p:extLst>
      <p:ext uri="{BB962C8B-B14F-4D97-AF65-F5344CB8AC3E}">
        <p14:creationId xmlns:p14="http://schemas.microsoft.com/office/powerpoint/2010/main" val="3908771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1719</TotalTime>
  <Words>2410</Words>
  <Application>Microsoft Office PowerPoint</Application>
  <PresentationFormat>On-screen Show (4:3)</PresentationFormat>
  <Paragraphs>164</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 Interviewing Techniques </vt:lpstr>
      <vt:lpstr>Learning outcomes – </vt:lpstr>
      <vt:lpstr>Basic Principles</vt:lpstr>
      <vt:lpstr>Basic Principles Con’t</vt:lpstr>
      <vt:lpstr>Key Informant (KI) Interview</vt:lpstr>
      <vt:lpstr>Key Informant (KI) Interview</vt:lpstr>
      <vt:lpstr>Key Informant (KI) Interview</vt:lpstr>
      <vt:lpstr>Probing</vt:lpstr>
      <vt:lpstr>Key Informant (KI) Interview</vt:lpstr>
      <vt:lpstr>Other Considerations During the Interview</vt:lpstr>
      <vt:lpstr>Answering respondents questions</vt:lpstr>
      <vt:lpstr>Debrief</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nmcc2511</dc:creator>
  <cp:lastModifiedBy>Hani Mansourian</cp:lastModifiedBy>
  <cp:revision>133</cp:revision>
  <cp:lastPrinted>2013-11-20T12:18:53Z</cp:lastPrinted>
  <dcterms:created xsi:type="dcterms:W3CDTF">2013-02-27T00:22:14Z</dcterms:created>
  <dcterms:modified xsi:type="dcterms:W3CDTF">2013-12-06T19:45:54Z</dcterms:modified>
</cp:coreProperties>
</file>