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60" r:id="rId2"/>
    <p:sldId id="270" r:id="rId3"/>
    <p:sldId id="279" r:id="rId4"/>
    <p:sldId id="281" r:id="rId5"/>
    <p:sldId id="280" r:id="rId6"/>
    <p:sldId id="282" r:id="rId7"/>
    <p:sldId id="272" r:id="rId8"/>
    <p:sldId id="271" r:id="rId9"/>
    <p:sldId id="273" r:id="rId10"/>
    <p:sldId id="284" r:id="rId11"/>
    <p:sldId id="285" r:id="rId12"/>
    <p:sldId id="287" r:id="rId13"/>
    <p:sldId id="290" r:id="rId14"/>
    <p:sldId id="291" r:id="rId15"/>
    <p:sldId id="292" r:id="rId16"/>
    <p:sldId id="274" r:id="rId17"/>
    <p:sldId id="275" r:id="rId18"/>
    <p:sldId id="276" r:id="rId19"/>
    <p:sldId id="277" r:id="rId20"/>
    <p:sldId id="278" r:id="rId21"/>
    <p:sldId id="283" r:id="rId22"/>
    <p:sldId id="269" r:id="rId23"/>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0000"/>
    <a:srgbClr val="B3E3EB"/>
    <a:srgbClr val="33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55" autoAdjust="0"/>
    <p:restoredTop sz="78772" autoAdjust="0"/>
  </p:normalViewPr>
  <p:slideViewPr>
    <p:cSldViewPr>
      <p:cViewPr>
        <p:scale>
          <a:sx n="50" d="100"/>
          <a:sy n="50" d="100"/>
        </p:scale>
        <p:origin x="-1584" y="-3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AU"/>
          </a:p>
        </p:txBody>
      </p:sp>
      <p:sp>
        <p:nvSpPr>
          <p:cNvPr id="2355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2ED089CB-1FD6-4BEE-A3FB-63A101E5FE54}" type="datetimeFigureOut">
              <a:rPr lang="en-AU"/>
              <a:pPr>
                <a:defRPr/>
              </a:pPr>
              <a:t>21/12/2013</a:t>
            </a:fld>
            <a:endParaRPr lang="en-AU"/>
          </a:p>
        </p:txBody>
      </p:sp>
      <p:sp>
        <p:nvSpPr>
          <p:cNvPr id="2355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AU"/>
          </a:p>
        </p:txBody>
      </p:sp>
      <p:sp>
        <p:nvSpPr>
          <p:cNvPr id="2355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CF68C28-75EA-427A-86EB-0BD405C8179B}" type="slidenum">
              <a:rPr lang="en-AU"/>
              <a:pPr>
                <a:defRPr/>
              </a:pPr>
              <a:t>‹#›</a:t>
            </a:fld>
            <a:endParaRPr lang="en-AU"/>
          </a:p>
        </p:txBody>
      </p:sp>
    </p:spTree>
    <p:extLst>
      <p:ext uri="{BB962C8B-B14F-4D97-AF65-F5344CB8AC3E}">
        <p14:creationId xmlns:p14="http://schemas.microsoft.com/office/powerpoint/2010/main" val="81696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AU"/>
          </a:p>
        </p:txBody>
      </p:sp>
      <p:sp>
        <p:nvSpPr>
          <p:cNvPr id="1229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AU"/>
          </a:p>
        </p:txBody>
      </p:sp>
      <p:sp>
        <p:nvSpPr>
          <p:cNvPr id="1434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229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AU"/>
          </a:p>
        </p:txBody>
      </p:sp>
      <p:sp>
        <p:nvSpPr>
          <p:cNvPr id="1229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979D4E14-44A8-44A2-99FA-AEAE3A5C4EF3}" type="slidenum">
              <a:rPr lang="en-AU"/>
              <a:pPr>
                <a:defRPr/>
              </a:pPr>
              <a:t>‹#›</a:t>
            </a:fld>
            <a:endParaRPr lang="en-AU"/>
          </a:p>
        </p:txBody>
      </p:sp>
    </p:spTree>
    <p:extLst>
      <p:ext uri="{BB962C8B-B14F-4D97-AF65-F5344CB8AC3E}">
        <p14:creationId xmlns:p14="http://schemas.microsoft.com/office/powerpoint/2010/main" val="1307558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Arial" pitchFamily="34" charset="0"/>
                <a:ea typeface="+mn-ea"/>
                <a:cs typeface="+mn-cs"/>
              </a:rPr>
              <a:t>Handouts: desk review template</a:t>
            </a:r>
            <a:r>
              <a:rPr lang="en-US" sz="1200" kern="1200" baseline="0" dirty="0" smtClean="0">
                <a:solidFill>
                  <a:schemeClr val="tx1"/>
                </a:solidFill>
                <a:effectLst/>
                <a:latin typeface="Arial" pitchFamily="34" charset="0"/>
                <a:ea typeface="+mn-ea"/>
                <a:cs typeface="+mn-cs"/>
              </a:rPr>
              <a:t> – and – an example of a desk review (they can be found on CPWG.net).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Arial"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Arial" pitchFamily="34" charset="0"/>
                <a:ea typeface="+mn-ea"/>
                <a:cs typeface="+mn-cs"/>
              </a:rPr>
              <a:t>This session will cover in more detail the three subjects of desk review, direct observation and site report that have been covered in passing during previous sessions. </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Following steps should be take to prepare</a:t>
            </a:r>
            <a:r>
              <a:rPr lang="en-US" baseline="0" dirty="0" smtClean="0"/>
              <a:t> the exercise:</a:t>
            </a:r>
          </a:p>
          <a:p>
            <a:r>
              <a:rPr lang="en-US" baseline="0" dirty="0" smtClean="0"/>
              <a:t>Step 1: every should have their questionnaires out,</a:t>
            </a:r>
          </a:p>
          <a:p>
            <a:r>
              <a:rPr lang="en-US" baseline="0" dirty="0" smtClean="0"/>
              <a:t>Step 2: facilitator should assign participants into 3 or 4 groups in which there is a mix of participants who interviewed different key informants during the mock interview session. </a:t>
            </a:r>
          </a:p>
          <a:p>
            <a:r>
              <a:rPr lang="en-US" baseline="0" dirty="0" smtClean="0"/>
              <a:t>Step 3: Ask each group to nominate a mock team leader. The team leader will be responsible to mark the relevant answers in the site report based on the responses that are marked in the participants’ questionnaires. (If you have used some of the participants as </a:t>
            </a:r>
            <a:r>
              <a:rPr lang="en-US" baseline="0" dirty="0" err="1" smtClean="0"/>
              <a:t>Kis</a:t>
            </a:r>
            <a:r>
              <a:rPr lang="en-US" baseline="0" dirty="0" smtClean="0"/>
              <a:t> in the interview exercise, it might be best to assign them as team leaders since they don’t have a marked questionnaire). </a:t>
            </a:r>
          </a:p>
          <a:p>
            <a:r>
              <a:rPr lang="en-US" baseline="0" dirty="0" smtClean="0"/>
              <a:t>Step 4: Start by compiling the answers to 3-4 questions into the site report in plenary so that everyone understands the process. Try to cover different types of questions such yes-no, age/gender, and multiple answer questions (both coded category and regular). (approx. 10 min)</a:t>
            </a:r>
          </a:p>
          <a:p>
            <a:r>
              <a:rPr lang="en-US" baseline="0" dirty="0" smtClean="0"/>
              <a:t>Step 5: Once you ensure that everyone is comfortable with the idea (more or less), assign each group to one section of the questionnaire and ask them to compile the site report for that section. (approx. 15 min – they don’t need to necessarily finish the whole section)</a:t>
            </a:r>
          </a:p>
          <a:p>
            <a:r>
              <a:rPr lang="en-US" baseline="0" dirty="0" smtClean="0"/>
              <a:t>Step 6: spend a few minute with each group to make sure they got it. If substantive questions comes up during this part of the exercise, make sure you note it somewhere and raise it with the whole group before closing.</a:t>
            </a:r>
          </a:p>
          <a:p>
            <a:r>
              <a:rPr lang="en-US" baseline="0" dirty="0" smtClean="0"/>
              <a:t>Step 6: Ask if anyone has a concern or question before closing. It is not necessary to through everyone’s section. This is more to give them a chance to practice on their own.</a:t>
            </a:r>
          </a:p>
          <a:p>
            <a:endParaRPr lang="en-US" baseline="0" dirty="0" smtClean="0"/>
          </a:p>
          <a:p>
            <a:endParaRPr lang="en-US" baseline="0"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21</a:t>
            </a:fld>
            <a:endParaRPr lang="en-AU"/>
          </a:p>
        </p:txBody>
      </p:sp>
    </p:spTree>
    <p:extLst>
      <p:ext uri="{BB962C8B-B14F-4D97-AF65-F5344CB8AC3E}">
        <p14:creationId xmlns:p14="http://schemas.microsoft.com/office/powerpoint/2010/main" val="400856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Distribute the desk review template and a</a:t>
            </a:r>
            <a:r>
              <a:rPr lang="en-US" baseline="0" dirty="0" smtClean="0"/>
              <a:t> selected completed desk review.</a:t>
            </a:r>
          </a:p>
          <a:p>
            <a:endParaRPr lang="en-US" dirty="0" smtClean="0"/>
          </a:p>
          <a:p>
            <a:r>
              <a:rPr lang="en-US" dirty="0" smtClean="0"/>
              <a:t>Explain that desk review</a:t>
            </a:r>
            <a:r>
              <a:rPr lang="en-US" baseline="0" dirty="0" smtClean="0"/>
              <a:t> compilation is </a:t>
            </a:r>
            <a:r>
              <a:rPr lang="en-US" dirty="0" smtClean="0"/>
              <a:t>basically</a:t>
            </a:r>
            <a:r>
              <a:rPr lang="en-US" baseline="0" dirty="0" smtClean="0"/>
              <a:t> a structured approach to synthesizing existing information and putting them into a user-friendly format. </a:t>
            </a:r>
            <a:endParaRPr lang="en-US" dirty="0" smtClean="0"/>
          </a:p>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t>3</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sz="1200" dirty="0" smtClean="0">
                <a:solidFill>
                  <a:srgbClr val="2A358C"/>
                </a:solidFill>
              </a:rPr>
              <a:t>- For example, when protection systems are in place, much of the data related to CP issues can be collected from existing information management systems and therefore the need to collect such data from the field diminishes.</a:t>
            </a:r>
            <a:endParaRPr lang="en-US" sz="1200" dirty="0">
              <a:solidFill>
                <a:srgbClr val="2A358C"/>
              </a:solidFill>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t>4</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Self</a:t>
            </a:r>
            <a:r>
              <a:rPr lang="en-US" baseline="0" dirty="0" smtClean="0"/>
              <a:t> explanatory.</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t>5</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Self explanatory</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t>6</a:t>
            </a:fld>
            <a:endParaRPr lang="en-US"/>
          </a:p>
        </p:txBody>
      </p:sp>
    </p:spTree>
    <p:extLst>
      <p:ext uri="{BB962C8B-B14F-4D97-AF65-F5344CB8AC3E}">
        <p14:creationId xmlns:p14="http://schemas.microsoft.com/office/powerpoint/2010/main" val="1309103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itchFamily="34" charset="0"/>
                <a:ea typeface="+mn-ea"/>
                <a:cs typeface="+mn-cs"/>
              </a:rPr>
              <a:t>During a Structured Observation, also referred to as “looking for,” the observer is looking for a specific thing, such as a </a:t>
            </a:r>
            <a:r>
              <a:rPr lang="en-US" sz="1200" kern="1200" dirty="0" err="1" smtClean="0">
                <a:solidFill>
                  <a:schemeClr val="tx1"/>
                </a:solidFill>
                <a:effectLst/>
                <a:latin typeface="Arial" pitchFamily="34" charset="0"/>
                <a:ea typeface="+mn-ea"/>
                <a:cs typeface="+mn-cs"/>
              </a:rPr>
              <a:t>behaviour</a:t>
            </a:r>
            <a:r>
              <a:rPr lang="en-US" sz="1200" kern="1200" dirty="0" smtClean="0">
                <a:solidFill>
                  <a:schemeClr val="tx1"/>
                </a:solidFill>
                <a:effectLst/>
                <a:latin typeface="Arial" pitchFamily="34" charset="0"/>
                <a:ea typeface="+mn-ea"/>
                <a:cs typeface="+mn-cs"/>
              </a:rPr>
              <a:t>, an object or an event. For example, looking to see if children are using specific showers marked for the use of children. This method is also used to detect the non-existence of a specific thing, for instance, to see if children are NOT using a designated playground.  To guide a Structured Observation, a checklist is normally developed to function both as a reminder and a recording tool.</a:t>
            </a:r>
          </a:p>
          <a:p>
            <a:r>
              <a:rPr lang="en-US" sz="1200" kern="1200" dirty="0" smtClean="0">
                <a:solidFill>
                  <a:schemeClr val="tx1"/>
                </a:solidFill>
                <a:effectLst/>
                <a:latin typeface="Arial" pitchFamily="34" charset="0"/>
                <a:ea typeface="+mn-ea"/>
                <a:cs typeface="+mn-cs"/>
              </a:rPr>
              <a:t>During an Unstructured Observation, which is also referred to as “look at,” the observer is looking to see how things are done and what things exist. For instance, if an observer is interested in knowing where in the camps children congregate or play, an Unstructured Observation method would be the appropriate. To guide an Unstructured Observation, we develop a set of open-ended questions that will be answered based on observations.</a:t>
            </a:r>
            <a:endParaRPr lang="en-US"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1312604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The</a:t>
            </a:r>
            <a:r>
              <a:rPr lang="en-GB" baseline="0" dirty="0" smtClean="0"/>
              <a:t> facilitator should have the same photos ready to be projected on the screen and ask each group what they saw in the photos that was worth noting.</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9</a:t>
            </a:fld>
            <a:endParaRPr lang="en-AU"/>
          </a:p>
        </p:txBody>
      </p:sp>
    </p:spTree>
    <p:extLst>
      <p:ext uri="{BB962C8B-B14F-4D97-AF65-F5344CB8AC3E}">
        <p14:creationId xmlns:p14="http://schemas.microsoft.com/office/powerpoint/2010/main" val="1640400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Already covered in session</a:t>
            </a:r>
            <a:r>
              <a:rPr lang="en-US" baseline="0" dirty="0" smtClean="0"/>
              <a:t> 5. This is a repeat. See next slide for notes from session 5.</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19</a:t>
            </a:fld>
            <a:endParaRPr lang="en-AU"/>
          </a:p>
        </p:txBody>
      </p:sp>
    </p:spTree>
    <p:extLst>
      <p:ext uri="{BB962C8B-B14F-4D97-AF65-F5344CB8AC3E}">
        <p14:creationId xmlns:p14="http://schemas.microsoft.com/office/powerpoint/2010/main" val="2724290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Note to facilitator: the</a:t>
            </a:r>
            <a:r>
              <a:rPr lang="en-US" baseline="0" dirty="0" smtClean="0"/>
              <a:t> text below is a repeat from session 5 just as a reminder. Facilitator should decide which parts of it should be repeated to make sure the concept is well understood. The reason for repetition is both the heavy nature of this concept as well as the fact that participants are more familiar with the whole toolkit and are more likely to internalize the idea of site report at this stage.</a:t>
            </a:r>
            <a:endParaRPr lang="en-US" dirty="0" smtClean="0"/>
          </a:p>
          <a:p>
            <a:r>
              <a:rPr lang="en-US" dirty="0" smtClean="0"/>
              <a:t>-------------------------------------------------------------------------------------------------------------------------------------------------------------------------------</a:t>
            </a:r>
          </a:p>
          <a:p>
            <a:r>
              <a:rPr lang="en-US" dirty="0" smtClean="0"/>
              <a:t>The site report concept is slightly difficult.</a:t>
            </a:r>
            <a:r>
              <a:rPr lang="en-US" baseline="0" dirty="0" smtClean="0"/>
              <a:t> So it is important for the facilitator to have fully understood the methodology and reasoning behind the use of site report. </a:t>
            </a:r>
          </a:p>
          <a:p>
            <a:endParaRPr lang="en-US" baseline="0" dirty="0" smtClean="0"/>
          </a:p>
          <a:p>
            <a:r>
              <a:rPr lang="en-US" baseline="0" dirty="0" smtClean="0"/>
              <a:t>The site report looks very similar to the key informant questionnaire. But it is not the same thing. The way data is recorded in it is different and it is a compilation of all KI interviews and direct observations in a given site. In some contexts where the CPRA taskforce decides to eliminate certain sensitive issues from the KI questionnaire (such as association of children with armed forces and groups), the theme can still be maintained in the direct observation checklist and then reflected in the site report. In this case, that part of the site report template will be similar to the observation check list (and not the KI questionnaire). This cannot happen if the theme in question is not observable, such as sexual violence.</a:t>
            </a:r>
          </a:p>
          <a:p>
            <a:endParaRPr lang="en-US" baseline="0" dirty="0" smtClean="0"/>
          </a:p>
          <a:p>
            <a:r>
              <a:rPr lang="en-US" baseline="0" dirty="0" smtClean="0"/>
              <a:t>Data entry is done from site reports (and not from KI interviews or direction observations). Therefore, the data analysis tool should be adapted based on the site report. </a:t>
            </a:r>
          </a:p>
          <a:p>
            <a:endParaRPr lang="en-US" baseline="0" dirty="0" smtClean="0"/>
          </a:p>
          <a:p>
            <a:r>
              <a:rPr lang="en-US" baseline="0" dirty="0" smtClean="0"/>
              <a:t>Note to facilitator: In some exceptional situations, it might be ok to skip the site report component. But this is not encouraged. This can be decided on a case to case basis in consultation with the CPWG technical advisors.</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Reference: the CPRA toolkit,</a:t>
            </a:r>
            <a:r>
              <a:rPr lang="en-US" baseline="0" dirty="0" smtClean="0"/>
              <a:t> part 2, pages 29 to 45.</a:t>
            </a:r>
            <a:endParaRPr lang="en-US"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20</a:t>
            </a:fld>
            <a:endParaRPr lang="en-AU"/>
          </a:p>
        </p:txBody>
      </p:sp>
    </p:spTree>
    <p:extLst>
      <p:ext uri="{BB962C8B-B14F-4D97-AF65-F5344CB8AC3E}">
        <p14:creationId xmlns:p14="http://schemas.microsoft.com/office/powerpoint/2010/main" val="400856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88752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59036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1135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0C0"/>
                </a:solidFill>
              </a:defRPr>
            </a:lvl1p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6615577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57517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83926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653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25310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317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23304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4227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58769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au/url?sa=i&amp;rct=j&amp;q=&amp;esrc=s&amp;frm=1&amp;source=images&amp;cd=&amp;cad=rja&amp;docid=5urOFrTls_8u5M&amp;tbnid=qhTlJ0ees2W6yM:&amp;ved=0CAUQjRw&amp;url=http://www.acaps.org/en/news/key-informant-interviews-and-direct-observation-techniques/1&amp;ei=A6WBUukjhLaSBcGLgJAF&amp;psig=AFQjCNEwPDx_fNUFtHMjCp4a-sSTVZOaBg&amp;ust=1384314480121203"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google.com.au/url?sa=i&amp;rct=j&amp;q=&amp;esrc=s&amp;frm=1&amp;source=images&amp;cd=&amp;cad=rja&amp;docid=TyVfgs_nPZjj2M&amp;tbnid=WY7HvG8JE3TjTM:&amp;ved=0CAUQjRw&amp;url=http://school-psychology.org/&amp;ei=OqWBUp3lOsuUkgW7kIDQDQ&amp;psig=AFQjCNEwPDx_fNUFtHMjCp4a-sSTVZOaBg&amp;ust=1384314480121203"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cpwg.net/advice-suppor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93790" y="5013176"/>
            <a:ext cx="8642350" cy="1368698"/>
          </a:xfrm>
        </p:spPr>
        <p:txBody>
          <a:bodyPr/>
          <a:lstStyle/>
          <a:p>
            <a:pPr algn="ctr" eaLnBrk="1" hangingPunct="1"/>
            <a:r>
              <a:rPr lang="en-AU" sz="2800" dirty="0" smtClean="0"/>
              <a:t/>
            </a:r>
            <a:br>
              <a:rPr lang="en-AU" sz="2800" dirty="0" smtClean="0"/>
            </a:br>
            <a:r>
              <a:rPr lang="en-AU" sz="2800" dirty="0" smtClean="0"/>
              <a:t>Desk Review, Direct Observation &amp; Site Report</a:t>
            </a:r>
            <a:br>
              <a:rPr lang="en-AU" sz="2800" dirty="0" smtClean="0"/>
            </a:br>
            <a:endParaRPr lang="en-AU" sz="2800" dirty="0" smtClean="0"/>
          </a:p>
        </p:txBody>
      </p:sp>
      <p:sp>
        <p:nvSpPr>
          <p:cNvPr id="2053" name="Rectangle 6"/>
          <p:cNvSpPr>
            <a:spLocks noChangeArrowheads="1"/>
          </p:cNvSpPr>
          <p:nvPr/>
        </p:nvSpPr>
        <p:spPr bwMode="auto">
          <a:xfrm>
            <a:off x="323528" y="993924"/>
            <a:ext cx="8512612" cy="729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AU" altLang="en-US" sz="2800" dirty="0">
                <a:solidFill>
                  <a:srgbClr val="0070C0"/>
                </a:solidFill>
                <a:latin typeface="+mn-lt"/>
              </a:rPr>
              <a:t>CPRA Training </a:t>
            </a:r>
            <a:r>
              <a:rPr lang="en-AU" altLang="en-US" sz="2800" dirty="0" smtClean="0">
                <a:solidFill>
                  <a:srgbClr val="0070C0"/>
                </a:solidFill>
                <a:latin typeface="+mn-lt"/>
              </a:rPr>
              <a:t>- </a:t>
            </a:r>
            <a:r>
              <a:rPr lang="en-AU" sz="2800" dirty="0" smtClean="0">
                <a:solidFill>
                  <a:srgbClr val="0070C0"/>
                </a:solidFill>
                <a:latin typeface="Calibri" pitchFamily="34" charset="0"/>
              </a:rPr>
              <a:t>Session 10</a:t>
            </a:r>
            <a:r>
              <a:rPr lang="en-AU" sz="2800" dirty="0">
                <a:solidFill>
                  <a:srgbClr val="0070C0"/>
                </a:solidFill>
                <a:latin typeface="Calibri" pitchFamily="34" charset="0"/>
              </a:rPr>
              <a:t/>
            </a:r>
            <a:br>
              <a:rPr lang="en-AU" sz="2800" dirty="0">
                <a:solidFill>
                  <a:srgbClr val="0070C0"/>
                </a:solidFill>
                <a:latin typeface="Calibri" pitchFamily="34" charset="0"/>
              </a:rPr>
            </a:br>
            <a:endParaRPr lang="en-AU" sz="2800" dirty="0">
              <a:solidFill>
                <a:srgbClr val="0070C0"/>
              </a:solidFill>
              <a:latin typeface="Calibri" pitchFamily="34" charset="0"/>
            </a:endParaRPr>
          </a:p>
        </p:txBody>
      </p:sp>
      <p:pic>
        <p:nvPicPr>
          <p:cNvPr id="2" name="Picture 2" descr="http://www.acaps.org/img/news/key-informant-interviews-and-direct-observation-techniques-haiti-akiko.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1697996"/>
            <a:ext cx="2808312" cy="350592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http://school-psychology.org/sites/school-psychology.org/files/styles/large/public/article_photos/How%20to%20Make%20an%20Observation.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5856" y="1697995"/>
            <a:ext cx="5697190" cy="35059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Katharine Williamson\AppData\Local\Microsoft\Windows\Temporary Internet Files\Content.IE5\IJPILQON\boys in carpet factor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202" y="764704"/>
            <a:ext cx="7661312" cy="5112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186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Katharine Williamson\AppData\Local\Microsoft\Windows\Temporary Internet Files\Content.IE5\SM4I3V05\boys exploring weapon depo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202" y="836712"/>
            <a:ext cx="7553406"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947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Katharine Williamson\AppData\Local\Microsoft\Windows\Temporary Internet Files\Content.IE5\1UYCR80O\children in rubb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202" y="908720"/>
            <a:ext cx="7445500" cy="4968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7956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Katharine Williamson\AppData\Local\Microsoft\Windows\Temporary Internet Files\Content.IE5\O930X11G\kids by shallow wa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349" y="841814"/>
            <a:ext cx="7568083" cy="5035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749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Katharine Williamson\AppData\Local\Microsoft\Windows\Temporary Internet Files\Content.IE5\2SD3LEYY\Nigerian schoolchildren play footie while gas bur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840756"/>
            <a:ext cx="7416823" cy="5122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7301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Katharine Williamson\AppData\Local\Microsoft\Windows\Temporary Internet Files\Content.IE5\6WCHZ96D\open fi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841815"/>
            <a:ext cx="7632848" cy="50785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80701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Daily Debriefing Sessions</a:t>
            </a:r>
            <a:endParaRPr lang="en-AU" dirty="0"/>
          </a:p>
        </p:txBody>
      </p:sp>
      <p:sp>
        <p:nvSpPr>
          <p:cNvPr id="3" name="Content Placeholder 2"/>
          <p:cNvSpPr>
            <a:spLocks noGrp="1"/>
          </p:cNvSpPr>
          <p:nvPr>
            <p:ph idx="1"/>
          </p:nvPr>
        </p:nvSpPr>
        <p:spPr>
          <a:xfrm>
            <a:off x="323528" y="1628800"/>
            <a:ext cx="8280920" cy="4392612"/>
          </a:xfrm>
        </p:spPr>
        <p:txBody>
          <a:bodyPr/>
          <a:lstStyle/>
          <a:p>
            <a:pPr eaLnBrk="1" fontAlgn="auto" hangingPunct="1">
              <a:lnSpc>
                <a:spcPct val="150000"/>
              </a:lnSpc>
              <a:spcAft>
                <a:spcPts val="0"/>
              </a:spcAft>
              <a:buFont typeface="Arial"/>
              <a:buChar char="•"/>
              <a:defRPr/>
            </a:pPr>
            <a:r>
              <a:rPr lang="en-US" dirty="0">
                <a:cs typeface="Engravers MT"/>
              </a:rPr>
              <a:t>Review and discuss all filled questionnaires</a:t>
            </a:r>
          </a:p>
          <a:p>
            <a:pPr lvl="1" eaLnBrk="1" fontAlgn="auto" hangingPunct="1">
              <a:lnSpc>
                <a:spcPct val="150000"/>
              </a:lnSpc>
              <a:spcAft>
                <a:spcPts val="0"/>
              </a:spcAft>
              <a:buFont typeface="Arial"/>
              <a:buChar char="–"/>
              <a:defRPr/>
            </a:pPr>
            <a:r>
              <a:rPr lang="en-US" dirty="0">
                <a:cs typeface="Engravers MT"/>
              </a:rPr>
              <a:t>Detect potential error patterns in filling the questionnaires;</a:t>
            </a:r>
          </a:p>
          <a:p>
            <a:pPr lvl="1" eaLnBrk="1" fontAlgn="auto" hangingPunct="1">
              <a:lnSpc>
                <a:spcPct val="150000"/>
              </a:lnSpc>
              <a:spcAft>
                <a:spcPts val="0"/>
              </a:spcAft>
              <a:buFont typeface="Arial"/>
              <a:buChar char="–"/>
              <a:defRPr/>
            </a:pPr>
            <a:r>
              <a:rPr lang="en-US" dirty="0">
                <a:cs typeface="Engravers MT"/>
              </a:rPr>
              <a:t>Address difficulties in answering questions/sensitive topics</a:t>
            </a:r>
            <a:r>
              <a:rPr lang="en-US" dirty="0" smtClean="0">
                <a:cs typeface="Engravers MT"/>
              </a:rPr>
              <a:t>.</a:t>
            </a:r>
            <a:endParaRPr lang="en-GB" dirty="0">
              <a:cs typeface="Engravers MT"/>
            </a:endParaRPr>
          </a:p>
          <a:p>
            <a:pPr>
              <a:lnSpc>
                <a:spcPct val="150000"/>
              </a:lnSpc>
              <a:buFont typeface="Arial" panose="020B0604020202020204" pitchFamily="34" charset="0"/>
              <a:buChar char="•"/>
              <a:defRPr/>
            </a:pPr>
            <a:r>
              <a:rPr lang="en-US" dirty="0">
                <a:cs typeface="Engravers MT"/>
              </a:rPr>
              <a:t>Discuss logistical concerns/difficulties</a:t>
            </a:r>
            <a:r>
              <a:rPr lang="en-US" dirty="0" smtClean="0">
                <a:cs typeface="Engravers MT"/>
              </a:rPr>
              <a:t>;</a:t>
            </a:r>
            <a:endParaRPr lang="en-US" dirty="0">
              <a:cs typeface="Engravers MT"/>
            </a:endParaRPr>
          </a:p>
          <a:p>
            <a:pPr>
              <a:lnSpc>
                <a:spcPct val="150000"/>
              </a:lnSpc>
              <a:buFont typeface="Arial" panose="020B0604020202020204" pitchFamily="34" charset="0"/>
              <a:buChar char="•"/>
              <a:defRPr/>
            </a:pPr>
            <a:r>
              <a:rPr lang="en-US" dirty="0">
                <a:cs typeface="Engravers MT"/>
              </a:rPr>
              <a:t>Discuss and refer (if necessary) Urgent Action cases ;</a:t>
            </a:r>
          </a:p>
        </p:txBody>
      </p:sp>
    </p:spTree>
    <p:extLst>
      <p:ext uri="{BB962C8B-B14F-4D97-AF65-F5344CB8AC3E}">
        <p14:creationId xmlns:p14="http://schemas.microsoft.com/office/powerpoint/2010/main" val="20190660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Daily Debriefing Sessions</a:t>
            </a:r>
          </a:p>
        </p:txBody>
      </p:sp>
      <p:sp>
        <p:nvSpPr>
          <p:cNvPr id="3" name="Content Placeholder 2"/>
          <p:cNvSpPr>
            <a:spLocks noGrp="1"/>
          </p:cNvSpPr>
          <p:nvPr>
            <p:ph idx="1"/>
          </p:nvPr>
        </p:nvSpPr>
        <p:spPr>
          <a:xfrm>
            <a:off x="250825" y="1700213"/>
            <a:ext cx="8497639" cy="4392612"/>
          </a:xfrm>
        </p:spPr>
        <p:txBody>
          <a:bodyPr/>
          <a:lstStyle/>
          <a:p>
            <a:pPr eaLnBrk="1" fontAlgn="auto" hangingPunct="1">
              <a:spcAft>
                <a:spcPts val="0"/>
              </a:spcAft>
              <a:buFont typeface="Arial"/>
              <a:buChar char="•"/>
              <a:defRPr/>
            </a:pPr>
            <a:r>
              <a:rPr lang="en-US" sz="2000" dirty="0">
                <a:cs typeface="Engravers MT"/>
              </a:rPr>
              <a:t>Detect potential inconsistencies in information provided to different assessors (triangulation) and if necessary, void certain questionnaires that present significant bias on the part of the KI;</a:t>
            </a:r>
          </a:p>
          <a:p>
            <a:pPr eaLnBrk="1" fontAlgn="auto" hangingPunct="1">
              <a:spcAft>
                <a:spcPts val="0"/>
              </a:spcAft>
              <a:buFont typeface="Arial" panose="020B0604020202020204" pitchFamily="34" charset="0"/>
              <a:buChar char="•"/>
              <a:defRPr/>
            </a:pPr>
            <a:endParaRPr lang="en-US" sz="2000" dirty="0">
              <a:cs typeface="Engravers MT"/>
            </a:endParaRPr>
          </a:p>
          <a:p>
            <a:pPr>
              <a:buFont typeface="Arial" panose="020B0604020202020204" pitchFamily="34" charset="0"/>
              <a:buChar char="•"/>
              <a:defRPr/>
            </a:pPr>
            <a:r>
              <a:rPr lang="en-US" sz="2000" dirty="0">
                <a:cs typeface="Engravers MT"/>
              </a:rPr>
              <a:t>Compile site reports (when all the KIIs and the DO forms are filled out for the sites in question);</a:t>
            </a:r>
          </a:p>
          <a:p>
            <a:pPr>
              <a:buFont typeface="Arial" panose="020B0604020202020204" pitchFamily="34" charset="0"/>
              <a:buChar char="•"/>
              <a:defRPr/>
            </a:pPr>
            <a:endParaRPr lang="en-GB" sz="2000" dirty="0">
              <a:cs typeface="Engravers MT"/>
            </a:endParaRPr>
          </a:p>
          <a:p>
            <a:pPr>
              <a:buFont typeface="Arial" panose="020B0604020202020204" pitchFamily="34" charset="0"/>
              <a:buChar char="•"/>
              <a:defRPr/>
            </a:pPr>
            <a:r>
              <a:rPr lang="en-GB" sz="2000" dirty="0">
                <a:cs typeface="Engravers MT"/>
              </a:rPr>
              <a:t>Prepare for the next day.</a:t>
            </a:r>
            <a:endParaRPr lang="en-US" sz="2000" dirty="0">
              <a:cs typeface="Engravers MT"/>
            </a:endParaRPr>
          </a:p>
          <a:p>
            <a:pPr eaLnBrk="1" fontAlgn="auto" hangingPunct="1">
              <a:spcAft>
                <a:spcPts val="0"/>
              </a:spcAft>
              <a:buFont typeface="Arial"/>
              <a:buChar char="•"/>
              <a:defRPr/>
            </a:pPr>
            <a:endParaRPr lang="en-US" sz="2000" dirty="0">
              <a:cs typeface="Engravers MT"/>
            </a:endParaRPr>
          </a:p>
          <a:p>
            <a:pPr eaLnBrk="1" fontAlgn="auto" hangingPunct="1">
              <a:spcAft>
                <a:spcPts val="0"/>
              </a:spcAft>
              <a:buFont typeface="Arial"/>
              <a:buChar char="•"/>
              <a:defRPr/>
            </a:pPr>
            <a:r>
              <a:rPr lang="en-US" sz="2000" dirty="0">
                <a:cs typeface="Engravers MT"/>
              </a:rPr>
              <a:t>Write detailed reports of all discussions and agreements and share with the team the following day. </a:t>
            </a:r>
          </a:p>
          <a:p>
            <a:pPr>
              <a:buFont typeface="Arial" panose="020B0604020202020204" pitchFamily="34" charset="0"/>
              <a:buChar char="•"/>
            </a:pPr>
            <a:endParaRPr lang="en-AU" sz="2000" dirty="0"/>
          </a:p>
        </p:txBody>
      </p:sp>
    </p:spTree>
    <p:extLst>
      <p:ext uri="{BB962C8B-B14F-4D97-AF65-F5344CB8AC3E}">
        <p14:creationId xmlns:p14="http://schemas.microsoft.com/office/powerpoint/2010/main" val="31565552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Data </a:t>
            </a:r>
            <a:r>
              <a:rPr lang="en-AU" dirty="0" smtClean="0"/>
              <a:t>Cleaning</a:t>
            </a:r>
            <a:endParaRPr lang="en-AU" dirty="0"/>
          </a:p>
        </p:txBody>
      </p:sp>
      <p:sp>
        <p:nvSpPr>
          <p:cNvPr id="3" name="Content Placeholder 2"/>
          <p:cNvSpPr>
            <a:spLocks noGrp="1"/>
          </p:cNvSpPr>
          <p:nvPr>
            <p:ph idx="1"/>
          </p:nvPr>
        </p:nvSpPr>
        <p:spPr>
          <a:xfrm>
            <a:off x="250825" y="1700213"/>
            <a:ext cx="8641655" cy="4392612"/>
          </a:xfrm>
        </p:spPr>
        <p:txBody>
          <a:bodyPr/>
          <a:lstStyle/>
          <a:p>
            <a:pPr marL="400050">
              <a:lnSpc>
                <a:spcPct val="150000"/>
              </a:lnSpc>
            </a:pPr>
            <a:r>
              <a:rPr lang="en-US" dirty="0"/>
              <a:t>During the daily </a:t>
            </a:r>
            <a:r>
              <a:rPr lang="en-US" dirty="0" smtClean="0"/>
              <a:t>debriefing:</a:t>
            </a:r>
            <a:endParaRPr lang="en-US" dirty="0"/>
          </a:p>
          <a:p>
            <a:pPr marL="800100" lvl="1">
              <a:lnSpc>
                <a:spcPct val="150000"/>
              </a:lnSpc>
            </a:pPr>
            <a:r>
              <a:rPr lang="en-US" dirty="0"/>
              <a:t>The team leader will go through the site report question by question;</a:t>
            </a:r>
          </a:p>
          <a:p>
            <a:pPr marL="800100" lvl="1">
              <a:lnSpc>
                <a:spcPct val="150000"/>
              </a:lnSpc>
            </a:pPr>
            <a:r>
              <a:rPr lang="en-US" dirty="0"/>
              <a:t>If there are any unclear answers, first discuss with team leader, then if needed return to KI on the same day to clarify.</a:t>
            </a:r>
          </a:p>
          <a:p>
            <a:pPr>
              <a:lnSpc>
                <a:spcPct val="150000"/>
              </a:lnSpc>
            </a:pPr>
            <a:endParaRPr lang="en-AU" dirty="0"/>
          </a:p>
        </p:txBody>
      </p:sp>
    </p:spTree>
    <p:extLst>
      <p:ext uri="{BB962C8B-B14F-4D97-AF65-F5344CB8AC3E}">
        <p14:creationId xmlns:p14="http://schemas.microsoft.com/office/powerpoint/2010/main" val="21371213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Site Report</a:t>
            </a:r>
            <a:endParaRPr lang="en-AU" dirty="0"/>
          </a:p>
        </p:txBody>
      </p:sp>
      <p:sp>
        <p:nvSpPr>
          <p:cNvPr id="3" name="Content Placeholder 2"/>
          <p:cNvSpPr>
            <a:spLocks noGrp="1"/>
          </p:cNvSpPr>
          <p:nvPr>
            <p:ph idx="1"/>
          </p:nvPr>
        </p:nvSpPr>
        <p:spPr>
          <a:xfrm>
            <a:off x="250825" y="1700213"/>
            <a:ext cx="8569647" cy="4392612"/>
          </a:xfrm>
        </p:spPr>
        <p:txBody>
          <a:bodyPr/>
          <a:lstStyle/>
          <a:p>
            <a:pPr marL="0" indent="0">
              <a:buNone/>
            </a:pPr>
            <a:r>
              <a:rPr lang="en-US" dirty="0"/>
              <a:t> Each site produces a</a:t>
            </a:r>
            <a:r>
              <a:rPr lang="en-US" dirty="0">
                <a:solidFill>
                  <a:srgbClr val="3399FF"/>
                </a:solidFill>
              </a:rPr>
              <a:t> </a:t>
            </a:r>
            <a:r>
              <a:rPr lang="en-US" i="1" dirty="0">
                <a:solidFill>
                  <a:srgbClr val="3399FF"/>
                </a:solidFill>
              </a:rPr>
              <a:t>single</a:t>
            </a:r>
            <a:r>
              <a:rPr lang="en-US" dirty="0">
                <a:solidFill>
                  <a:srgbClr val="3399FF"/>
                </a:solidFill>
              </a:rPr>
              <a:t> </a:t>
            </a:r>
            <a:r>
              <a:rPr lang="en-US" dirty="0"/>
              <a:t>report that reflects all data collected in that specific site. This report is a compilation of information collected through KIIs and DO.  The compilation of data for each site takes place during daily debriefing sessions.</a:t>
            </a:r>
          </a:p>
          <a:p>
            <a:pPr marL="0" indent="0">
              <a:buNone/>
            </a:pPr>
            <a:endParaRPr lang="en-US" dirty="0"/>
          </a:p>
          <a:p>
            <a:pPr marL="0" indent="0">
              <a:buNone/>
            </a:pPr>
            <a:r>
              <a:rPr lang="en-US" dirty="0"/>
              <a:t>	Site report is an integral part of the methodology used 	in CPRA toolkit.</a:t>
            </a:r>
          </a:p>
          <a:p>
            <a:pPr marL="0" indent="0">
              <a:buNone/>
            </a:pPr>
            <a:endParaRPr lang="en-US" dirty="0"/>
          </a:p>
          <a:p>
            <a:pPr marL="0" indent="0">
              <a:buNone/>
            </a:pPr>
            <a:r>
              <a:rPr lang="en-US" dirty="0"/>
              <a:t>	Site report is </a:t>
            </a:r>
            <a:r>
              <a:rPr lang="en-US" u="sng" dirty="0"/>
              <a:t>not</a:t>
            </a:r>
            <a:r>
              <a:rPr lang="en-US" dirty="0"/>
              <a:t> a repetition of Key Informant Interview </a:t>
            </a:r>
            <a:r>
              <a:rPr lang="en-US" dirty="0" smtClean="0"/>
              <a:t>	questionnaire</a:t>
            </a:r>
            <a:r>
              <a:rPr lang="en-US" dirty="0"/>
              <a:t>.</a:t>
            </a:r>
          </a:p>
          <a:p>
            <a:endParaRPr lang="en-AU" dirty="0"/>
          </a:p>
        </p:txBody>
      </p:sp>
      <p:pic>
        <p:nvPicPr>
          <p:cNvPr id="4" name="Picture 3" descr="MC900434750[2]"/>
          <p:cNvPicPr/>
          <p:nvPr/>
        </p:nvPicPr>
        <p:blipFill>
          <a:blip r:embed="rId3"/>
          <a:srcRect/>
          <a:stretch>
            <a:fillRect/>
          </a:stretch>
        </p:blipFill>
        <p:spPr bwMode="auto">
          <a:xfrm>
            <a:off x="346695" y="3739308"/>
            <a:ext cx="643874" cy="675530"/>
          </a:xfrm>
          <a:prstGeom prst="rect">
            <a:avLst/>
          </a:prstGeom>
          <a:noFill/>
          <a:ln w="9525">
            <a:noFill/>
            <a:miter lim="800000"/>
            <a:headEnd/>
            <a:tailEnd/>
          </a:ln>
        </p:spPr>
      </p:pic>
      <p:pic>
        <p:nvPicPr>
          <p:cNvPr id="5" name="Picture 4" descr="MC900434750[2]"/>
          <p:cNvPicPr/>
          <p:nvPr/>
        </p:nvPicPr>
        <p:blipFill>
          <a:blip r:embed="rId3"/>
          <a:srcRect/>
          <a:stretch>
            <a:fillRect/>
          </a:stretch>
        </p:blipFill>
        <p:spPr bwMode="auto">
          <a:xfrm>
            <a:off x="346695" y="5013176"/>
            <a:ext cx="643874" cy="675530"/>
          </a:xfrm>
          <a:prstGeom prst="rect">
            <a:avLst/>
          </a:prstGeom>
          <a:noFill/>
          <a:ln w="9525">
            <a:noFill/>
            <a:miter lim="800000"/>
            <a:headEnd/>
            <a:tailEnd/>
          </a:ln>
        </p:spPr>
      </p:pic>
    </p:spTree>
    <p:extLst>
      <p:ext uri="{BB962C8B-B14F-4D97-AF65-F5344CB8AC3E}">
        <p14:creationId xmlns:p14="http://schemas.microsoft.com/office/powerpoint/2010/main" val="1287445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Learning outcomes – </a:t>
            </a:r>
            <a:endParaRPr lang="en-AU" dirty="0"/>
          </a:p>
        </p:txBody>
      </p:sp>
      <p:sp>
        <p:nvSpPr>
          <p:cNvPr id="3" name="Content Placeholder 2"/>
          <p:cNvSpPr>
            <a:spLocks noGrp="1"/>
          </p:cNvSpPr>
          <p:nvPr>
            <p:ph idx="1"/>
          </p:nvPr>
        </p:nvSpPr>
        <p:spPr>
          <a:xfrm>
            <a:off x="250825" y="1700213"/>
            <a:ext cx="8641655" cy="4392612"/>
          </a:xfrm>
        </p:spPr>
        <p:txBody>
          <a:bodyPr/>
          <a:lstStyle/>
          <a:p>
            <a:pPr marL="0" indent="0">
              <a:lnSpc>
                <a:spcPct val="150000"/>
              </a:lnSpc>
            </a:pPr>
            <a:r>
              <a:rPr lang="en-US" u="sng" dirty="0"/>
              <a:t>At the end of this session, you will be able to</a:t>
            </a:r>
            <a:r>
              <a:rPr lang="en-US" u="sng" dirty="0" smtClean="0"/>
              <a:t>:</a:t>
            </a:r>
          </a:p>
          <a:p>
            <a:pPr marL="0" indent="0">
              <a:lnSpc>
                <a:spcPct val="150000"/>
              </a:lnSpc>
            </a:pPr>
            <a:endParaRPr lang="en-GB" sz="1050" dirty="0" smtClean="0"/>
          </a:p>
          <a:p>
            <a:pPr>
              <a:lnSpc>
                <a:spcPct val="150000"/>
              </a:lnSpc>
              <a:buFontTx/>
              <a:buChar char="-"/>
            </a:pPr>
            <a:r>
              <a:rPr lang="en-US" dirty="0"/>
              <a:t>Use the generic desk review template to generate a desk review;</a:t>
            </a:r>
          </a:p>
          <a:p>
            <a:pPr>
              <a:lnSpc>
                <a:spcPct val="150000"/>
              </a:lnSpc>
              <a:buFontTx/>
              <a:buChar char="-"/>
            </a:pPr>
            <a:r>
              <a:rPr lang="en-US" dirty="0"/>
              <a:t>Describe how to conduct a Direct Observation;</a:t>
            </a:r>
          </a:p>
          <a:p>
            <a:pPr>
              <a:lnSpc>
                <a:spcPct val="150000"/>
              </a:lnSpc>
              <a:buFontTx/>
              <a:buChar char="-"/>
            </a:pPr>
            <a:r>
              <a:rPr lang="en-US" dirty="0"/>
              <a:t>Create a site report.</a:t>
            </a:r>
          </a:p>
          <a:p>
            <a:pPr>
              <a:buFontTx/>
              <a:buChar char="-"/>
            </a:pPr>
            <a:endParaRPr lang="en-US" dirty="0"/>
          </a:p>
          <a:p>
            <a:pPr marL="0" indent="0"/>
            <a:endParaRPr lang="en-US" dirty="0"/>
          </a:p>
          <a:p>
            <a:pPr>
              <a:lnSpc>
                <a:spcPct val="150000"/>
              </a:lnSpc>
            </a:pPr>
            <a:endParaRPr lang="en-AU" dirty="0"/>
          </a:p>
        </p:txBody>
      </p:sp>
    </p:spTree>
    <p:extLst>
      <p:ext uri="{BB962C8B-B14F-4D97-AF65-F5344CB8AC3E}">
        <p14:creationId xmlns:p14="http://schemas.microsoft.com/office/powerpoint/2010/main" val="4463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How to compile a site report?</a:t>
            </a:r>
            <a:endParaRPr lang="en-AU" dirty="0"/>
          </a:p>
        </p:txBody>
      </p:sp>
      <p:sp>
        <p:nvSpPr>
          <p:cNvPr id="3" name="Content Placeholder 2"/>
          <p:cNvSpPr>
            <a:spLocks noGrp="1"/>
          </p:cNvSpPr>
          <p:nvPr>
            <p:ph idx="1"/>
          </p:nvPr>
        </p:nvSpPr>
        <p:spPr>
          <a:xfrm>
            <a:off x="250825" y="1700213"/>
            <a:ext cx="8425631" cy="4392612"/>
          </a:xfrm>
        </p:spPr>
        <p:txBody>
          <a:bodyPr/>
          <a:lstStyle/>
          <a:p>
            <a:pPr marL="0" indent="0">
              <a:buNone/>
            </a:pPr>
            <a:r>
              <a:rPr lang="en-GB" sz="2000" dirty="0"/>
              <a:t>As said before, a site report is a compilation of all data collected in a given site.</a:t>
            </a:r>
          </a:p>
          <a:p>
            <a:pPr marL="0" indent="0">
              <a:buNone/>
            </a:pPr>
            <a:endParaRPr lang="en-GB" sz="2000" dirty="0" smtClean="0"/>
          </a:p>
          <a:p>
            <a:pPr marL="0" indent="0">
              <a:buNone/>
            </a:pPr>
            <a:r>
              <a:rPr lang="en-GB" sz="2000" dirty="0" smtClean="0"/>
              <a:t>Ranking </a:t>
            </a:r>
            <a:r>
              <a:rPr lang="en-GB" sz="2000" dirty="0"/>
              <a:t>of answers given to multiple-option questions is the most challenging part of this process. Without a ranking, the data entry staff will not have any idea which answers are considered to be more important in that specific site. </a:t>
            </a:r>
          </a:p>
          <a:p>
            <a:pPr marL="0" indent="0">
              <a:buNone/>
            </a:pPr>
            <a:endParaRPr lang="en-GB" sz="2000" dirty="0" smtClean="0"/>
          </a:p>
          <a:p>
            <a:pPr marL="0" indent="0">
              <a:buNone/>
            </a:pPr>
            <a:r>
              <a:rPr lang="en-GB" sz="2000" dirty="0" smtClean="0"/>
              <a:t>Ranking </a:t>
            </a:r>
            <a:r>
              <a:rPr lang="en-GB" sz="2000" dirty="0"/>
              <a:t>of different answers should be determined based on a combination of how frequently that response was cited in that site and who gave the answer. </a:t>
            </a:r>
          </a:p>
          <a:p>
            <a:pPr marL="444500" indent="0">
              <a:buNone/>
            </a:pPr>
            <a:endParaRPr lang="en-GB" sz="2000" dirty="0" smtClean="0"/>
          </a:p>
          <a:p>
            <a:pPr marL="444500" indent="0">
              <a:buNone/>
            </a:pPr>
            <a:r>
              <a:rPr lang="en-GB" sz="2000" dirty="0" smtClean="0"/>
              <a:t>	Opinion of the evaluators about the topic should not determine the 	ranking.</a:t>
            </a:r>
          </a:p>
          <a:p>
            <a:endParaRPr lang="en-AU" sz="2000" dirty="0"/>
          </a:p>
        </p:txBody>
      </p:sp>
      <p:pic>
        <p:nvPicPr>
          <p:cNvPr id="4" name="Picture 3" descr="MC900434750[2]"/>
          <p:cNvPicPr/>
          <p:nvPr/>
        </p:nvPicPr>
        <p:blipFill>
          <a:blip r:embed="rId3"/>
          <a:srcRect/>
          <a:stretch>
            <a:fillRect/>
          </a:stretch>
        </p:blipFill>
        <p:spPr bwMode="auto">
          <a:xfrm>
            <a:off x="467544" y="4797152"/>
            <a:ext cx="643874" cy="675530"/>
          </a:xfrm>
          <a:prstGeom prst="rect">
            <a:avLst/>
          </a:prstGeom>
          <a:noFill/>
          <a:ln w="9525">
            <a:noFill/>
            <a:miter lim="800000"/>
            <a:headEnd/>
            <a:tailEnd/>
          </a:ln>
        </p:spPr>
      </p:pic>
    </p:spTree>
    <p:extLst>
      <p:ext uri="{BB962C8B-B14F-4D97-AF65-F5344CB8AC3E}">
        <p14:creationId xmlns:p14="http://schemas.microsoft.com/office/powerpoint/2010/main" val="21220766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How to compile a site report?</a:t>
            </a:r>
            <a:endParaRPr lang="en-AU" dirty="0"/>
          </a:p>
        </p:txBody>
      </p:sp>
      <p:sp>
        <p:nvSpPr>
          <p:cNvPr id="3" name="Content Placeholder 2"/>
          <p:cNvSpPr>
            <a:spLocks noGrp="1"/>
          </p:cNvSpPr>
          <p:nvPr>
            <p:ph idx="1"/>
          </p:nvPr>
        </p:nvSpPr>
        <p:spPr>
          <a:xfrm>
            <a:off x="319435" y="1556792"/>
            <a:ext cx="8425631" cy="4392612"/>
          </a:xfrm>
        </p:spPr>
        <p:txBody>
          <a:bodyPr/>
          <a:lstStyle/>
          <a:p>
            <a:pPr>
              <a:lnSpc>
                <a:spcPct val="150000"/>
              </a:lnSpc>
              <a:buFont typeface="Arial" panose="020B0604020202020204" pitchFamily="34" charset="0"/>
              <a:buChar char="•"/>
            </a:pPr>
            <a:r>
              <a:rPr lang="en-GB" dirty="0"/>
              <a:t>Take out the questionnaires that you filled out during the interview exercise. We will simulate a daily debriefing session in which we would like to compile site reports.</a:t>
            </a:r>
          </a:p>
          <a:p>
            <a:pPr>
              <a:lnSpc>
                <a:spcPct val="150000"/>
              </a:lnSpc>
              <a:buFont typeface="Arial" panose="020B0604020202020204" pitchFamily="34" charset="0"/>
              <a:buChar char="•"/>
            </a:pPr>
            <a:r>
              <a:rPr lang="en-US" dirty="0"/>
              <a:t>Remember during the mock interview we asked you to mark the answers to all questions (and not just the ones you were asking). Now you get to use them. </a:t>
            </a:r>
          </a:p>
          <a:p>
            <a:pPr>
              <a:lnSpc>
                <a:spcPct val="150000"/>
              </a:lnSpc>
              <a:buFont typeface="Arial" panose="020B0604020202020204" pitchFamily="34" charset="0"/>
              <a:buChar char="•"/>
            </a:pPr>
            <a:endParaRPr lang="en-AU" dirty="0"/>
          </a:p>
        </p:txBody>
      </p:sp>
      <p:pic>
        <p:nvPicPr>
          <p:cNvPr id="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848" y="116632"/>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descr="Working_Together_Teamwork_Puzzle_Conce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3740" y="4509120"/>
            <a:ext cx="1642566" cy="1642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67166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a:spLocks noGrp="1"/>
          </p:cNvSpPr>
          <p:nvPr>
            <p:ph idx="1"/>
          </p:nvPr>
        </p:nvSpPr>
        <p:spPr>
          <a:xfrm>
            <a:off x="395536" y="1844824"/>
            <a:ext cx="8458200" cy="5135564"/>
          </a:xfrm>
        </p:spPr>
        <p:txBody>
          <a:bodyPr>
            <a:noAutofit/>
          </a:bodyPr>
          <a:lstStyle/>
          <a:p>
            <a:pPr>
              <a:lnSpc>
                <a:spcPct val="150000"/>
              </a:lnSpc>
              <a:buFont typeface="Arial" panose="020B0604020202020204" pitchFamily="34" charset="0"/>
              <a:buChar char="•"/>
            </a:pPr>
            <a:r>
              <a:rPr lang="en-GB" dirty="0"/>
              <a:t>When to conduct a Desk Review </a:t>
            </a:r>
          </a:p>
          <a:p>
            <a:pPr>
              <a:lnSpc>
                <a:spcPct val="150000"/>
              </a:lnSpc>
              <a:buFont typeface="Arial" panose="020B0604020202020204" pitchFamily="34" charset="0"/>
              <a:buChar char="•"/>
            </a:pPr>
            <a:r>
              <a:rPr lang="en-GB" dirty="0"/>
              <a:t>Ideally it should be done in the preparedness phase – and supplemented with post-crisis information in the first 72 hours (and </a:t>
            </a:r>
            <a:r>
              <a:rPr lang="en-GB" dirty="0" err="1"/>
              <a:t>ongoing</a:t>
            </a:r>
            <a:r>
              <a:rPr lang="en-GB" dirty="0"/>
              <a:t>) after onset. If no desk review has been done prior to the emergency, it should be done as a first step before any data </a:t>
            </a:r>
            <a:r>
              <a:rPr lang="en-GB" dirty="0" smtClean="0"/>
              <a:t>collection is planned </a:t>
            </a:r>
            <a:r>
              <a:rPr lang="en-GB" dirty="0"/>
              <a:t>and carried out</a:t>
            </a:r>
            <a:r>
              <a:rPr lang="en-GB" dirty="0" smtClean="0"/>
              <a:t>.</a:t>
            </a:r>
            <a:endParaRPr lang="en-US" dirty="0"/>
          </a:p>
        </p:txBody>
      </p:sp>
      <p:sp>
        <p:nvSpPr>
          <p:cNvPr id="7" name="Title 1"/>
          <p:cNvSpPr>
            <a:spLocks noGrp="1"/>
          </p:cNvSpPr>
          <p:nvPr>
            <p:ph type="title"/>
          </p:nvPr>
        </p:nvSpPr>
        <p:spPr>
          <a:xfrm>
            <a:off x="250825" y="836613"/>
            <a:ext cx="7777163" cy="720725"/>
          </a:xfrm>
        </p:spPr>
        <p:txBody>
          <a:bodyPr/>
          <a:lstStyle/>
          <a:p>
            <a:r>
              <a:rPr lang="en-AU" dirty="0" smtClean="0"/>
              <a:t>Desk Review</a:t>
            </a:r>
            <a:endParaRPr lang="en-AU" dirty="0"/>
          </a:p>
        </p:txBody>
      </p:sp>
    </p:spTree>
    <p:extLst>
      <p:ext uri="{BB962C8B-B14F-4D97-AF65-F5344CB8AC3E}">
        <p14:creationId xmlns:p14="http://schemas.microsoft.com/office/powerpoint/2010/main" val="4044933795"/>
      </p:ext>
    </p:extLst>
  </p:cSld>
  <p:clrMapOvr>
    <a:masterClrMapping/>
  </p:clrMapOvr>
  <p:transition>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a:spLocks noGrp="1"/>
          </p:cNvSpPr>
          <p:nvPr>
            <p:ph idx="1"/>
          </p:nvPr>
        </p:nvSpPr>
        <p:spPr>
          <a:xfrm>
            <a:off x="323528" y="1556792"/>
            <a:ext cx="8458200" cy="4666532"/>
          </a:xfrm>
        </p:spPr>
        <p:txBody>
          <a:bodyPr>
            <a:noAutofit/>
          </a:bodyPr>
          <a:lstStyle/>
          <a:p>
            <a:pPr>
              <a:buFont typeface="Wingdings" panose="05000000000000000000" pitchFamily="2" charset="2"/>
              <a:buChar char="ü"/>
            </a:pPr>
            <a:r>
              <a:rPr lang="en-GB" sz="2400" dirty="0" smtClean="0"/>
              <a:t>They </a:t>
            </a:r>
            <a:r>
              <a:rPr lang="en-GB" sz="2400" dirty="0"/>
              <a:t>can answer some of your questions which could reduce the burden of data collection and analysis. </a:t>
            </a:r>
            <a:endParaRPr lang="en-GB" sz="2400" dirty="0" smtClean="0"/>
          </a:p>
          <a:p>
            <a:pPr>
              <a:buFont typeface="Wingdings" panose="05000000000000000000" pitchFamily="2" charset="2"/>
              <a:buChar char="ü"/>
            </a:pPr>
            <a:r>
              <a:rPr lang="en-GB" sz="2400" dirty="0" smtClean="0"/>
              <a:t>When it </a:t>
            </a:r>
            <a:r>
              <a:rPr lang="en-GB" sz="2400" dirty="0"/>
              <a:t>is done systematically and at just the right time, it provides good enough information, making data collection unnecessary.  </a:t>
            </a:r>
            <a:endParaRPr lang="en-US" sz="2400" dirty="0"/>
          </a:p>
          <a:p>
            <a:pPr>
              <a:buFont typeface="Wingdings" panose="05000000000000000000" pitchFamily="2" charset="2"/>
              <a:buChar char="ü"/>
            </a:pPr>
            <a:r>
              <a:rPr lang="en-GB" sz="2400" dirty="0" smtClean="0"/>
              <a:t>It can </a:t>
            </a:r>
            <a:r>
              <a:rPr lang="en-GB" sz="2400" dirty="0"/>
              <a:t>also be a helpful resource for programming in case actual data collection is not possible due to resource limitations or logistical and/or security concerns. </a:t>
            </a:r>
            <a:endParaRPr lang="en-GB" sz="2400" dirty="0" smtClean="0"/>
          </a:p>
          <a:p>
            <a:pPr>
              <a:buFont typeface="Wingdings" panose="05000000000000000000" pitchFamily="2" charset="2"/>
              <a:buChar char="ü"/>
            </a:pPr>
            <a:r>
              <a:rPr lang="en-GB" sz="2400" dirty="0" smtClean="0"/>
              <a:t>It can be used for programming and fundraising in the first phase of the emergency when data collection may not be possible.</a:t>
            </a:r>
            <a:endParaRPr lang="en-US" sz="2400" dirty="0"/>
          </a:p>
        </p:txBody>
      </p:sp>
      <p:sp>
        <p:nvSpPr>
          <p:cNvPr id="7" name="Title 1"/>
          <p:cNvSpPr>
            <a:spLocks noGrp="1"/>
          </p:cNvSpPr>
          <p:nvPr>
            <p:ph type="title"/>
          </p:nvPr>
        </p:nvSpPr>
        <p:spPr>
          <a:xfrm>
            <a:off x="250825" y="836613"/>
            <a:ext cx="7777163" cy="720725"/>
          </a:xfrm>
        </p:spPr>
        <p:txBody>
          <a:bodyPr/>
          <a:lstStyle/>
          <a:p>
            <a:r>
              <a:rPr lang="en-AU" dirty="0" smtClean="0"/>
              <a:t>Why do we conduct a Desk Review?</a:t>
            </a:r>
            <a:endParaRPr lang="en-AU" dirty="0"/>
          </a:p>
        </p:txBody>
      </p:sp>
    </p:spTree>
    <p:extLst>
      <p:ext uri="{BB962C8B-B14F-4D97-AF65-F5344CB8AC3E}">
        <p14:creationId xmlns:p14="http://schemas.microsoft.com/office/powerpoint/2010/main" val="4103504922"/>
      </p:ext>
    </p:extLst>
  </p:cSld>
  <p:clrMapOvr>
    <a:masterClrMapping/>
  </p:clrMapOvr>
  <p:transition>
    <p:pull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a:spLocks noGrp="1"/>
          </p:cNvSpPr>
          <p:nvPr>
            <p:ph idx="1"/>
          </p:nvPr>
        </p:nvSpPr>
        <p:spPr>
          <a:xfrm>
            <a:off x="251520" y="1628800"/>
            <a:ext cx="8458200" cy="5135564"/>
          </a:xfrm>
        </p:spPr>
        <p:txBody>
          <a:bodyPr>
            <a:noAutofit/>
          </a:bodyPr>
          <a:lstStyle/>
          <a:p>
            <a:pPr>
              <a:lnSpc>
                <a:spcPct val="150000"/>
              </a:lnSpc>
              <a:buFont typeface="Wingdings" panose="05000000000000000000" pitchFamily="2" charset="2"/>
              <a:buChar char="ü"/>
            </a:pPr>
            <a:r>
              <a:rPr lang="en-GB" dirty="0" smtClean="0"/>
              <a:t>As </a:t>
            </a:r>
            <a:r>
              <a:rPr lang="en-GB" dirty="0"/>
              <a:t>a first step, find out if a desk review has already been done that can simply be updated for your purposes. </a:t>
            </a:r>
            <a:endParaRPr lang="en-GB" dirty="0" smtClean="0"/>
          </a:p>
          <a:p>
            <a:pPr>
              <a:lnSpc>
                <a:spcPct val="150000"/>
              </a:lnSpc>
              <a:buFont typeface="Wingdings" panose="05000000000000000000" pitchFamily="2" charset="2"/>
              <a:buChar char="ü"/>
            </a:pPr>
            <a:r>
              <a:rPr lang="en-GB" dirty="0" smtClean="0"/>
              <a:t>If </a:t>
            </a:r>
            <a:r>
              <a:rPr lang="en-GB" dirty="0"/>
              <a:t>not, </a:t>
            </a:r>
            <a:r>
              <a:rPr lang="en-GB" dirty="0" smtClean="0"/>
              <a:t>use the generic template developed by the global CPWG as a guide to generate a desk review;</a:t>
            </a:r>
          </a:p>
          <a:p>
            <a:pPr>
              <a:lnSpc>
                <a:spcPct val="150000"/>
              </a:lnSpc>
              <a:buFont typeface="Wingdings" panose="05000000000000000000" pitchFamily="2" charset="2"/>
              <a:buChar char="ü"/>
            </a:pPr>
            <a:r>
              <a:rPr lang="en-GB" dirty="0"/>
              <a:t>T</a:t>
            </a:r>
            <a:r>
              <a:rPr lang="en-GB" dirty="0" smtClean="0"/>
              <a:t>he </a:t>
            </a:r>
            <a:r>
              <a:rPr lang="en-GB" dirty="0"/>
              <a:t>CPWG and the CP Assessment and Measurement Taskforce can support you in the process of developing it</a:t>
            </a:r>
            <a:r>
              <a:rPr lang="en-GB" dirty="0" smtClean="0"/>
              <a:t>.</a:t>
            </a:r>
            <a:endParaRPr lang="en-US" dirty="0"/>
          </a:p>
        </p:txBody>
      </p:sp>
      <p:sp>
        <p:nvSpPr>
          <p:cNvPr id="7" name="Title 1"/>
          <p:cNvSpPr>
            <a:spLocks noGrp="1"/>
          </p:cNvSpPr>
          <p:nvPr>
            <p:ph type="title"/>
          </p:nvPr>
        </p:nvSpPr>
        <p:spPr>
          <a:xfrm>
            <a:off x="250825" y="836613"/>
            <a:ext cx="7777163" cy="720725"/>
          </a:xfrm>
        </p:spPr>
        <p:txBody>
          <a:bodyPr/>
          <a:lstStyle/>
          <a:p>
            <a:r>
              <a:rPr lang="en-AU" dirty="0" smtClean="0"/>
              <a:t>How to Conduct a Desk Review</a:t>
            </a:r>
            <a:endParaRPr lang="en-AU" dirty="0"/>
          </a:p>
        </p:txBody>
      </p:sp>
    </p:spTree>
    <p:extLst>
      <p:ext uri="{BB962C8B-B14F-4D97-AF65-F5344CB8AC3E}">
        <p14:creationId xmlns:p14="http://schemas.microsoft.com/office/powerpoint/2010/main" val="2776350153"/>
      </p:ext>
    </p:extLst>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2"/>
          <p:cNvSpPr>
            <a:spLocks noGrp="1"/>
          </p:cNvSpPr>
          <p:nvPr>
            <p:ph idx="1"/>
          </p:nvPr>
        </p:nvSpPr>
        <p:spPr>
          <a:xfrm>
            <a:off x="395536" y="1556792"/>
            <a:ext cx="8458200" cy="5135564"/>
          </a:xfrm>
        </p:spPr>
        <p:txBody>
          <a:bodyPr>
            <a:noAutofit/>
          </a:bodyPr>
          <a:lstStyle/>
          <a:p>
            <a:pPr>
              <a:buFont typeface="Arial" panose="020B0604020202020204" pitchFamily="34" charset="0"/>
              <a:buChar char="•"/>
            </a:pPr>
            <a:r>
              <a:rPr lang="en-GB" dirty="0" smtClean="0"/>
              <a:t>Normally, the child protection coordinator (or sub-cluster lead) is responsible to mobilize resources for and oversee the compilation of a desk review. In the absence of a coordinator or a coordination mechanism any child protection actor may lead on this effort. </a:t>
            </a:r>
          </a:p>
          <a:p>
            <a:pPr marL="0" indent="0"/>
            <a:endParaRPr lang="en-GB" dirty="0" smtClean="0"/>
          </a:p>
          <a:p>
            <a:pPr>
              <a:buFont typeface="Arial" panose="020B0604020202020204" pitchFamily="34" charset="0"/>
              <a:buChar char="•"/>
            </a:pPr>
            <a:r>
              <a:rPr lang="en-GB" dirty="0" smtClean="0"/>
              <a:t>Technical experts from the global CPWG are also available to support any efforts to compile a CP desk review. Contact info for technical experts can be found on this webpage: </a:t>
            </a:r>
            <a:r>
              <a:rPr lang="en-GB" dirty="0" smtClean="0">
                <a:solidFill>
                  <a:srgbClr val="0070C0"/>
                </a:solidFill>
                <a:hlinkClick r:id="rId3"/>
              </a:rPr>
              <a:t>http://cpwg.net/advice-support/</a:t>
            </a:r>
            <a:endParaRPr lang="en-US" dirty="0" smtClean="0">
              <a:solidFill>
                <a:srgbClr val="0070C0"/>
              </a:solidFill>
            </a:endParaRPr>
          </a:p>
          <a:p>
            <a:pPr>
              <a:buFont typeface="Arial" panose="020B0604020202020204" pitchFamily="34" charset="0"/>
              <a:buChar char="•"/>
            </a:pPr>
            <a:endParaRPr lang="en-US" dirty="0" smtClean="0"/>
          </a:p>
        </p:txBody>
      </p:sp>
      <p:sp>
        <p:nvSpPr>
          <p:cNvPr id="7" name="Title 1"/>
          <p:cNvSpPr>
            <a:spLocks noGrp="1"/>
          </p:cNvSpPr>
          <p:nvPr>
            <p:ph type="title"/>
          </p:nvPr>
        </p:nvSpPr>
        <p:spPr>
          <a:xfrm>
            <a:off x="250825" y="836613"/>
            <a:ext cx="7777163" cy="720725"/>
          </a:xfrm>
        </p:spPr>
        <p:txBody>
          <a:bodyPr/>
          <a:lstStyle/>
          <a:p>
            <a:r>
              <a:rPr lang="en-AU" dirty="0" smtClean="0"/>
              <a:t>Who is responsible for a Desk Review?</a:t>
            </a:r>
            <a:endParaRPr lang="en-AU" dirty="0"/>
          </a:p>
        </p:txBody>
      </p:sp>
    </p:spTree>
    <p:extLst>
      <p:ext uri="{BB962C8B-B14F-4D97-AF65-F5344CB8AC3E}">
        <p14:creationId xmlns:p14="http://schemas.microsoft.com/office/powerpoint/2010/main" val="1072057106"/>
      </p:ext>
    </p:extLst>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Direct Observation</a:t>
            </a:r>
            <a:endParaRPr lang="en-AU" dirty="0"/>
          </a:p>
        </p:txBody>
      </p:sp>
      <p:sp>
        <p:nvSpPr>
          <p:cNvPr id="3" name="Content Placeholder 2"/>
          <p:cNvSpPr>
            <a:spLocks noGrp="1"/>
          </p:cNvSpPr>
          <p:nvPr>
            <p:ph idx="1"/>
          </p:nvPr>
        </p:nvSpPr>
        <p:spPr>
          <a:xfrm>
            <a:off x="251520" y="1700213"/>
            <a:ext cx="8496944" cy="4392612"/>
          </a:xfrm>
        </p:spPr>
        <p:txBody>
          <a:bodyPr/>
          <a:lstStyle/>
          <a:p>
            <a:pPr marL="0" indent="0">
              <a:buNone/>
            </a:pPr>
            <a:r>
              <a:rPr lang="en-US" dirty="0"/>
              <a:t>As you may remember, there are two direct observation methods:</a:t>
            </a:r>
          </a:p>
          <a:p>
            <a:pPr marL="0" indent="0">
              <a:buNone/>
            </a:pPr>
            <a:endParaRPr lang="en-GB" sz="1400" dirty="0"/>
          </a:p>
          <a:p>
            <a:pPr marL="457200" indent="-457200">
              <a:buAutoNum type="arabicPeriod"/>
            </a:pPr>
            <a:r>
              <a:rPr lang="en-US" dirty="0"/>
              <a:t>Structured Observation </a:t>
            </a:r>
            <a:r>
              <a:rPr lang="en-US" sz="1600" dirty="0"/>
              <a:t>(also known as “looking for</a:t>
            </a:r>
            <a:r>
              <a:rPr lang="en-US" sz="1600" dirty="0" smtClean="0"/>
              <a:t>”)</a:t>
            </a:r>
            <a:r>
              <a:rPr lang="en-US" dirty="0" smtClean="0"/>
              <a:t>; </a:t>
            </a:r>
            <a:r>
              <a:rPr lang="en-US" dirty="0"/>
              <a:t>and </a:t>
            </a:r>
          </a:p>
          <a:p>
            <a:pPr marL="457200" indent="-457200">
              <a:buAutoNum type="arabicPeriod"/>
            </a:pPr>
            <a:r>
              <a:rPr lang="en-US" dirty="0"/>
              <a:t>Unstructured Observation </a:t>
            </a:r>
            <a:r>
              <a:rPr lang="en-US" sz="1600" dirty="0"/>
              <a:t>(also known as “looking at”)</a:t>
            </a:r>
            <a:r>
              <a:rPr lang="en-US" dirty="0"/>
              <a:t>.</a:t>
            </a:r>
          </a:p>
          <a:p>
            <a:pPr marL="0" indent="0">
              <a:buNone/>
            </a:pPr>
            <a:endParaRPr lang="en-GB" sz="1200" dirty="0"/>
          </a:p>
          <a:p>
            <a:pPr marL="0" indent="0">
              <a:buNone/>
            </a:pPr>
            <a:endParaRPr lang="en-GB" dirty="0"/>
          </a:p>
          <a:p>
            <a:pPr marL="0" indent="0">
              <a:buNone/>
            </a:pPr>
            <a:r>
              <a:rPr lang="en-GB" dirty="0"/>
              <a:t>The CPRA combines these two methods.</a:t>
            </a:r>
            <a:endParaRPr lang="en-US" dirty="0"/>
          </a:p>
          <a:p>
            <a:endParaRPr lang="en-AU" dirty="0"/>
          </a:p>
        </p:txBody>
      </p:sp>
    </p:spTree>
    <p:extLst>
      <p:ext uri="{BB962C8B-B14F-4D97-AF65-F5344CB8AC3E}">
        <p14:creationId xmlns:p14="http://schemas.microsoft.com/office/powerpoint/2010/main" val="1274799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Direct Observation</a:t>
            </a:r>
            <a:endParaRPr lang="en-AU" dirty="0"/>
          </a:p>
        </p:txBody>
      </p:sp>
      <p:sp>
        <p:nvSpPr>
          <p:cNvPr id="3" name="Content Placeholder 2"/>
          <p:cNvSpPr>
            <a:spLocks noGrp="1"/>
          </p:cNvSpPr>
          <p:nvPr>
            <p:ph idx="1"/>
          </p:nvPr>
        </p:nvSpPr>
        <p:spPr>
          <a:xfrm>
            <a:off x="250825" y="1700213"/>
            <a:ext cx="8425631" cy="4392612"/>
          </a:xfrm>
        </p:spPr>
        <p:txBody>
          <a:bodyPr/>
          <a:lstStyle/>
          <a:p>
            <a:pPr marL="0" indent="0">
              <a:buNone/>
            </a:pPr>
            <a:r>
              <a:rPr lang="en-US" dirty="0"/>
              <a:t>It is important to plan properly for a DO</a:t>
            </a:r>
          </a:p>
          <a:p>
            <a:r>
              <a:rPr lang="en-US" dirty="0"/>
              <a:t>	Time of day</a:t>
            </a:r>
          </a:p>
          <a:p>
            <a:pPr lvl="1"/>
            <a:r>
              <a:rPr lang="en-US" dirty="0"/>
              <a:t>Will community members be available?</a:t>
            </a:r>
          </a:p>
          <a:p>
            <a:pPr lvl="1"/>
            <a:r>
              <a:rPr lang="en-US" dirty="0"/>
              <a:t>Will children be at school?</a:t>
            </a:r>
          </a:p>
          <a:p>
            <a:r>
              <a:rPr lang="en-US" dirty="0"/>
              <a:t>Location</a:t>
            </a:r>
          </a:p>
          <a:p>
            <a:pPr lvl="1"/>
            <a:r>
              <a:rPr lang="en-US" dirty="0"/>
              <a:t>Attempt to observe the areas where children are most likely to regularly be</a:t>
            </a:r>
          </a:p>
          <a:p>
            <a:pPr lvl="2">
              <a:spcBef>
                <a:spcPts val="0"/>
              </a:spcBef>
            </a:pPr>
            <a:r>
              <a:rPr lang="en-US" dirty="0"/>
              <a:t>Paths to school</a:t>
            </a:r>
          </a:p>
          <a:p>
            <a:pPr lvl="2">
              <a:spcBef>
                <a:spcPts val="0"/>
              </a:spcBef>
            </a:pPr>
            <a:r>
              <a:rPr lang="en-US" dirty="0"/>
              <a:t>Play-areas</a:t>
            </a:r>
          </a:p>
          <a:p>
            <a:pPr lvl="2">
              <a:spcBef>
                <a:spcPts val="0"/>
              </a:spcBef>
            </a:pPr>
            <a:r>
              <a:rPr lang="en-US" dirty="0"/>
              <a:t>markets</a:t>
            </a:r>
          </a:p>
          <a:p>
            <a:pPr marL="0" indent="0">
              <a:buNone/>
            </a:pPr>
            <a:endParaRPr lang="en-GB" dirty="0"/>
          </a:p>
          <a:p>
            <a:endParaRPr lang="en-AU" dirty="0"/>
          </a:p>
        </p:txBody>
      </p:sp>
    </p:spTree>
    <p:extLst>
      <p:ext uri="{BB962C8B-B14F-4D97-AF65-F5344CB8AC3E}">
        <p14:creationId xmlns:p14="http://schemas.microsoft.com/office/powerpoint/2010/main" val="573528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Direct Observation</a:t>
            </a:r>
            <a:endParaRPr lang="en-AU" dirty="0"/>
          </a:p>
        </p:txBody>
      </p:sp>
      <p:sp>
        <p:nvSpPr>
          <p:cNvPr id="3" name="Content Placeholder 2"/>
          <p:cNvSpPr>
            <a:spLocks noGrp="1"/>
          </p:cNvSpPr>
          <p:nvPr>
            <p:ph idx="1"/>
          </p:nvPr>
        </p:nvSpPr>
        <p:spPr>
          <a:xfrm>
            <a:off x="539552" y="1700808"/>
            <a:ext cx="8352928" cy="4392612"/>
          </a:xfrm>
        </p:spPr>
        <p:txBody>
          <a:bodyPr/>
          <a:lstStyle/>
          <a:p>
            <a:pPr marL="457200" lvl="1" indent="0">
              <a:lnSpc>
                <a:spcPct val="150000"/>
              </a:lnSpc>
              <a:buNone/>
            </a:pPr>
            <a:r>
              <a:rPr lang="en-GB" dirty="0" smtClean="0"/>
              <a:t>Look at </a:t>
            </a:r>
            <a:r>
              <a:rPr lang="en-GB" dirty="0"/>
              <a:t>each photograph </a:t>
            </a:r>
            <a:r>
              <a:rPr lang="en-GB" dirty="0" smtClean="0"/>
              <a:t>in turn.  </a:t>
            </a:r>
          </a:p>
          <a:p>
            <a:pPr marL="457200" lvl="1" indent="0">
              <a:lnSpc>
                <a:spcPct val="150000"/>
              </a:lnSpc>
              <a:buNone/>
            </a:pPr>
            <a:r>
              <a:rPr lang="en-GB" dirty="0" smtClean="0"/>
              <a:t>What do you see in </a:t>
            </a:r>
            <a:r>
              <a:rPr lang="en-GB" dirty="0"/>
              <a:t>the pictures that would be worth noting in your direct observation </a:t>
            </a:r>
            <a:r>
              <a:rPr lang="en-GB" dirty="0" smtClean="0"/>
              <a:t>report</a:t>
            </a:r>
            <a:r>
              <a:rPr lang="en-GB" dirty="0"/>
              <a:t>?</a:t>
            </a:r>
            <a:endParaRPr lang="en-AU" dirty="0"/>
          </a:p>
        </p:txBody>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4368" y="188640"/>
            <a:ext cx="962025" cy="6191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1" descr="Working_Together_Teamwork_Puzzle_Concep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1037" y="4365104"/>
            <a:ext cx="1545356" cy="1545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6892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1956</TotalTime>
  <Words>1845</Words>
  <Application>Microsoft Office PowerPoint</Application>
  <PresentationFormat>On-screen Show (4:3)</PresentationFormat>
  <Paragraphs>125</Paragraphs>
  <Slides>22</Slides>
  <Notes>10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 Desk Review, Direct Observation &amp; Site Report </vt:lpstr>
      <vt:lpstr>Learning outcomes – </vt:lpstr>
      <vt:lpstr>Desk Review</vt:lpstr>
      <vt:lpstr>Why do we conduct a Desk Review?</vt:lpstr>
      <vt:lpstr>How to Conduct a Desk Review</vt:lpstr>
      <vt:lpstr>Who is responsible for a Desk Review?</vt:lpstr>
      <vt:lpstr>Direct Observation</vt:lpstr>
      <vt:lpstr>Direct Observation</vt:lpstr>
      <vt:lpstr>Direct Observation</vt:lpstr>
      <vt:lpstr>PowerPoint Presentation</vt:lpstr>
      <vt:lpstr>PowerPoint Presentation</vt:lpstr>
      <vt:lpstr>PowerPoint Presentation</vt:lpstr>
      <vt:lpstr>PowerPoint Presentation</vt:lpstr>
      <vt:lpstr>PowerPoint Presentation</vt:lpstr>
      <vt:lpstr>PowerPoint Presentation</vt:lpstr>
      <vt:lpstr>Daily Debriefing Sessions</vt:lpstr>
      <vt:lpstr>Daily Debriefing Sessions</vt:lpstr>
      <vt:lpstr>Data Cleaning</vt:lpstr>
      <vt:lpstr>Site Report</vt:lpstr>
      <vt:lpstr>How to compile a site report?</vt:lpstr>
      <vt:lpstr>How to compile a site report?</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nmcc2511</dc:creator>
  <cp:lastModifiedBy>Hani Mansourian</cp:lastModifiedBy>
  <cp:revision>145</cp:revision>
  <dcterms:created xsi:type="dcterms:W3CDTF">2013-02-27T00:22:14Z</dcterms:created>
  <dcterms:modified xsi:type="dcterms:W3CDTF">2013-12-21T23:01:04Z</dcterms:modified>
</cp:coreProperties>
</file>