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8" r:id="rId3"/>
    <p:sldId id="274" r:id="rId4"/>
    <p:sldId id="275" r:id="rId5"/>
    <p:sldId id="278" r:id="rId6"/>
    <p:sldId id="265" r:id="rId7"/>
    <p:sldId id="266" r:id="rId8"/>
    <p:sldId id="268" r:id="rId9"/>
    <p:sldId id="267" r:id="rId10"/>
    <p:sldId id="269" r:id="rId11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3" autoAdjust="0"/>
  </p:normalViewPr>
  <p:slideViewPr>
    <p:cSldViewPr>
      <p:cViewPr>
        <p:scale>
          <a:sx n="69" d="100"/>
          <a:sy n="69" d="100"/>
        </p:scale>
        <p:origin x="-11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ED089CB-1FD6-4BEE-A3FB-63A101E5FE54}" type="datetimeFigureOut">
              <a:rPr lang="en-AU"/>
              <a:pPr>
                <a:defRPr/>
              </a:pPr>
              <a:t>4/12/2013</a:t>
            </a:fld>
            <a:endParaRPr lang="en-A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CF68C28-75EA-427A-86EB-0BD405C8179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96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79D4E14-44A8-44A2-99FA-AEAE3A5C4EF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55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CDC868-9D73-41B9-92D5-7151144E804D}" type="slidenum">
              <a:rPr lang="en-AU" smtClean="0"/>
              <a:pPr eaLnBrk="1" hangingPunct="1"/>
              <a:t>3</a:t>
            </a:fld>
            <a:endParaRPr lang="en-AU" smtClean="0"/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15365" name="Footer Placeholder 3"/>
          <p:cNvSpPr txBox="1">
            <a:spLocks noGrp="1"/>
          </p:cNvSpPr>
          <p:nvPr/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Times New Roman" pitchFamily="18" charset="0"/>
                <a:ea typeface="ＭＳ Ｐゴシック" pitchFamily="34" charset="-128"/>
              </a:rPr>
              <a:t>UNICEF</a:t>
            </a:r>
          </a:p>
        </p:txBody>
      </p:sp>
      <p:sp>
        <p:nvSpPr>
          <p:cNvPr id="15366" name="Slide Number Placeholder 4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FF95D81-4B96-4DC1-B17C-D51760F4DE2E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/>
              <a:t>3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4423B4-29C6-4AC7-8C7E-BE9B48AF2C56}" type="slidenum">
              <a:rPr lang="en-AU" smtClean="0"/>
              <a:pPr eaLnBrk="1" hangingPunct="1"/>
              <a:t>5</a:t>
            </a:fld>
            <a:endParaRPr lang="en-AU" smtClean="0"/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18437" name="Footer Placeholder 3"/>
          <p:cNvSpPr txBox="1">
            <a:spLocks noGrp="1"/>
          </p:cNvSpPr>
          <p:nvPr/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Times New Roman" pitchFamily="18" charset="0"/>
                <a:ea typeface="ＭＳ Ｐゴシック" pitchFamily="34" charset="-128"/>
              </a:rPr>
              <a:t>UNICEF</a:t>
            </a:r>
          </a:p>
        </p:txBody>
      </p:sp>
      <p:sp>
        <p:nvSpPr>
          <p:cNvPr id="18438" name="Slide Number Placeholder 4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FB5FC2F-F795-49AF-81AB-45BC30375E60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/>
              <a:t>5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258192-0B2F-4776-B329-D1DCEA14590B}" type="slidenum">
              <a:rPr lang="en-AU" smtClean="0"/>
              <a:pPr eaLnBrk="1" hangingPunct="1"/>
              <a:t>6</a:t>
            </a:fld>
            <a:endParaRPr lang="en-AU" smtClean="0"/>
          </a:p>
        </p:txBody>
      </p:sp>
      <p:sp>
        <p:nvSpPr>
          <p:cNvPr id="20483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Times New Roman" pitchFamily="18" charset="0"/>
                <a:ea typeface="ＭＳ Ｐゴシック" pitchFamily="34" charset="-128"/>
              </a:rPr>
              <a:t>UNICEF</a:t>
            </a:r>
          </a:p>
        </p:txBody>
      </p:sp>
      <p:sp>
        <p:nvSpPr>
          <p:cNvPr id="20484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03172FF-4EBD-49C2-A091-0DAA6D7FF0DF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/>
              <a:t>6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3190C5-E5E7-4DA3-91F8-ED430937BDE2}" type="slidenum">
              <a:rPr lang="en-AU" smtClean="0"/>
              <a:pPr eaLnBrk="1" hangingPunct="1"/>
              <a:t>7</a:t>
            </a:fld>
            <a:endParaRPr lang="en-AU" smtClean="0"/>
          </a:p>
        </p:txBody>
      </p:sp>
      <p:sp>
        <p:nvSpPr>
          <p:cNvPr id="21507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Times New Roman" pitchFamily="18" charset="0"/>
                <a:ea typeface="ＭＳ Ｐゴシック" pitchFamily="34" charset="-128"/>
              </a:rPr>
              <a:t>UNICEF</a:t>
            </a:r>
          </a:p>
        </p:txBody>
      </p:sp>
      <p:sp>
        <p:nvSpPr>
          <p:cNvPr id="2150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2EB00DF-12C5-4018-A7CC-E579945CE655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/>
              <a:t>7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>
              <a:buFontTx/>
              <a:buNone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BBCB25-0BFD-4CCE-9A40-9F292770DD68}" type="slidenum">
              <a:rPr lang="en-AU" smtClean="0"/>
              <a:pPr eaLnBrk="1" hangingPunct="1"/>
              <a:t>9</a:t>
            </a:fld>
            <a:endParaRPr lang="en-AU" smtClean="0"/>
          </a:p>
        </p:txBody>
      </p:sp>
      <p:sp>
        <p:nvSpPr>
          <p:cNvPr id="22531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Times New Roman" pitchFamily="18" charset="0"/>
                <a:ea typeface="ＭＳ Ｐゴシック" pitchFamily="34" charset="-128"/>
              </a:rPr>
              <a:t>UNICEF</a:t>
            </a: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18CFE28-012E-4E00-A296-CDD26DADAA00}" type="slidenum">
              <a:rPr lang="en-US" sz="1200">
                <a:latin typeface="Times New Roman" pitchFamily="18" charset="0"/>
                <a:ea typeface="ＭＳ Ｐゴシック" pitchFamily="34" charset="-128"/>
              </a:rPr>
              <a:pPr algn="r"/>
              <a:t>9</a:t>
            </a:fld>
            <a:endParaRPr 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52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3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888" y="836613"/>
            <a:ext cx="1943100" cy="5256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5681663" cy="5256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35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55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51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3" y="1700213"/>
            <a:ext cx="38131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2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53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10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31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3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27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77771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7777163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333375"/>
            <a:ext cx="7667625" cy="3587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042988" y="6237288"/>
            <a:ext cx="8101012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76925"/>
            <a:ext cx="13684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au/url?sa=i&amp;rct=j&amp;q=&amp;esrc=s&amp;frm=1&amp;source=images&amp;cd=&amp;cad=rja&amp;docid=BzWTkfLQKOJPlM&amp;tbnid=wEN8AbrbW3dc7M:&amp;ved=0CAUQjRw&amp;url=http://blog.lookuppage.com/online-reputation/&amp;ei=F_O_Uf3BIImkkAXw8IGYCw&amp;bvm=bv.47883778,d.dGI&amp;psig=AFQjCNGIgWlvXNXd8_5JRfbE6tWdLfY-VQ&amp;ust=13716204195294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om.au/url?sa=i&amp;rct=j&amp;q=&amp;esrc=s&amp;frm=1&amp;source=images&amp;cd=&amp;cad=rja&amp;docid=DtB32ciu7fNdVM&amp;tbnid=VJqIn18DQ67BqM:&amp;ved=0CAUQjRw&amp;url=http://www.indonesiainquiry.com/academia/research-resources/conducting-fieldwork-in-indonesia-part-ii/&amp;ei=1PO_UaDHMMW6lAWgxID4BA&amp;bvm=bv.47883778,d.dGI&amp;psig=AFQjCNFWlkM9NjjkuG9NAYOQQTS7sc9m7A&amp;ust=137162060036257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au/url?sa=i&amp;rct=j&amp;q=&amp;esrc=s&amp;frm=1&amp;source=images&amp;cd=&amp;cad=rja&amp;docid=KHLuCOvdsYWdIM&amp;tbnid=GP2SX7Grmeej7M:&amp;ved=0CAUQjRw&amp;url=http://www.spoilertv.com/2012/05/spoilertv-community-introduction-thread.html&amp;ei=Cve3UZb2E4vbkgWY04D4Bg&amp;bvm=bv.47810305,d.dGI&amp;psig=AFQjCNG91vJs9aTKiqYzh3FhkmiL4zNQYw&amp;ust=13710971867674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.au/url?sa=i&amp;rct=j&amp;q=&amp;esrc=s&amp;frm=1&amp;source=images&amp;cd=&amp;cad=rja&amp;docid=7q9zoh7bSNDKBM&amp;tbnid=x6DsoJDaBVS_jM:&amp;ved=0CAUQjRw&amp;url=http://blog.harlandclarkedigital.com/2010/09/09/how-long-is-a-piece-of-string-part-1-of-3/&amp;ei=rx3eUa2uII2_kgWoq4CoDw&amp;psig=AFQjCNEclgLbpr_PYomUvVo3OpUbuYXNmw&amp;ust=1373597471666512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.au/url?sa=i&amp;rct=j&amp;q=&amp;esrc=s&amp;frm=1&amp;source=images&amp;cd=&amp;cad=rja&amp;docid=5QXMJlH0NqtPfM&amp;tbnid=hDLfj7Ay998dUM:&amp;ved=0CAUQjRw&amp;url=http://speechadvice.com/2011/09/cle_speakers_need_public_speaking_training/&amp;ei=Rfq3UZWoGoaBkQWs4oH4Dw&amp;bvm=bv.47810305,d.dGI&amp;psig=AFQjCNEJ3BIsrwEa2EUMRbMv5e0UIr5WvA&amp;ust=137109804913529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google.com.au/url?sa=i&amp;rct=j&amp;q=&amp;esrc=s&amp;frm=1&amp;source=images&amp;cd=&amp;cad=rja&amp;docid=sf45La13nES44M&amp;tbnid=0CL-6pVUKCWSuM:&amp;ved=0CAUQjRw&amp;url=http://omega.watchprosite.com/show-nblog.post/ti-436441/&amp;ei=UvDrUbWQHpLY9AT_2YDoCQ&amp;psig=AFQjCNG6OkC0fZ1iX_WYPg0t61N30dn8rw&amp;ust=1374503329092686" TargetMode="External"/><Relationship Id="rId3" Type="http://schemas.openxmlformats.org/officeDocument/2006/relationships/hyperlink" Target="http://www.google.com.au/url?sa=i&amp;rct=j&amp;q=&amp;esrc=s&amp;frm=1&amp;source=images&amp;cd=&amp;cad=rja&amp;docid=PhAOC6cuENyG6M&amp;tbnid=Jxivl2MLz-QlYM:&amp;ved=0CAUQjRw&amp;url=http://accordmobiles.blogspot.com/2010_06_01_archive.html&amp;ei=cfu3UcyUB4iKkwWvw4CgAQ&amp;psig=AFQjCNFQHxTk4iRTixsfNL-qbkZaeLNsSw&amp;ust=1371098347987064" TargetMode="External"/><Relationship Id="rId7" Type="http://schemas.openxmlformats.org/officeDocument/2006/relationships/hyperlink" Target="http://www.google.com.au/url?sa=i&amp;rct=j&amp;q=&amp;esrc=s&amp;frm=1&amp;source=images&amp;cd=&amp;cad=rja&amp;docid=13VHzVj6aMShhM&amp;tbnid=q3G7_-u8X9il6M:&amp;ved=0CAUQjRw&amp;url=http://insidethewriter.com/2012/12/08/how-to-avoid-taking-a-risk/&amp;ei=QPy3Ud-VLYbfkgXOqoCoBA&amp;psig=AFQjCNET3Ss7PSjf1-OSWgmHNh4KR8rIzw&amp;ust=1371098465583204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google.com.au/url?sa=i&amp;rct=j&amp;q=&amp;esrc=s&amp;frm=1&amp;source=images&amp;cd=&amp;cad=rja&amp;docid=6I6Zy-AFnO4MrM&amp;tbnid=W9DrqQ7DXqHhGM:&amp;ved=0CAUQjRw&amp;url=http://theworrywart-zachdills.blogspot.com/2010/11/respect-can-you-respect-person-and-not.html&amp;ei=Rv23UeeJEsWdkwXBlICACg&amp;psig=AFQjCNEMVqPegiqcOCWeuUht6DzHTiMRHg&amp;ust=1371098810301230" TargetMode="External"/><Relationship Id="rId5" Type="http://schemas.openxmlformats.org/officeDocument/2006/relationships/hyperlink" Target="http://www.google.com.au/url?sa=i&amp;rct=j&amp;q=&amp;esrc=s&amp;frm=1&amp;source=images&amp;cd=&amp;cad=rja&amp;docid=v_LjhsOscQbv3M&amp;tbnid=0WGk0sYwSqn4KM:&amp;ved=0CAUQjRw&amp;url=http://www.bossystem.org/boss-business-tip-5-be-on-time/&amp;ei=qfu3UfixCpDYkgXL4oCQDA&amp;psig=AFQjCNEB751njyo5uuO6HdTlFepo1USwRw&amp;ust=1371098381491203" TargetMode="External"/><Relationship Id="rId15" Type="http://schemas.openxmlformats.org/officeDocument/2006/relationships/image" Target="../media/image15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www.google.com.au/url?sa=i&amp;rct=j&amp;q=&amp;esrc=s&amp;frm=1&amp;source=images&amp;cd=&amp;cad=rja&amp;docid=IWToKGj6HL68CM&amp;tbnid=CGxPaNadhe4VdM:&amp;ved=0CAUQjRw&amp;url=http://www.alz.org/hudsonvalley/in_my_community_participate.asp&amp;ei=j_y3UbapOs7VkwXx5oGYDg&amp;psig=AFQjCNEuY23ErjPeiRZdSp7SBrD7aEQ8JQ&amp;ust=1371098630583645" TargetMode="External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97152"/>
            <a:ext cx="8642350" cy="1368698"/>
          </a:xfrm>
        </p:spPr>
        <p:txBody>
          <a:bodyPr/>
          <a:lstStyle/>
          <a:p>
            <a:pPr algn="ctr" eaLnBrk="1" hangingPunct="1"/>
            <a:r>
              <a:rPr lang="en-AU" sz="2800" dirty="0" smtClean="0">
                <a:solidFill>
                  <a:srgbClr val="3399FF"/>
                </a:solidFill>
              </a:rPr>
              <a:t/>
            </a:r>
            <a:br>
              <a:rPr lang="en-AU" sz="2800" dirty="0" smtClean="0">
                <a:solidFill>
                  <a:srgbClr val="3399FF"/>
                </a:solidFill>
              </a:rPr>
            </a:br>
            <a:r>
              <a:rPr lang="en-AU" sz="2800" dirty="0" smtClean="0">
                <a:solidFill>
                  <a:srgbClr val="3399FF"/>
                </a:solidFill>
              </a:rPr>
              <a:t>Child Protection Rapid Assessment Training</a:t>
            </a:r>
            <a:br>
              <a:rPr lang="en-AU" sz="2800" dirty="0" smtClean="0">
                <a:solidFill>
                  <a:srgbClr val="3399FF"/>
                </a:solidFill>
              </a:rPr>
            </a:br>
            <a:r>
              <a:rPr lang="en-AU" sz="2800" dirty="0" smtClean="0">
                <a:solidFill>
                  <a:srgbClr val="3399FF"/>
                </a:solidFill>
              </a:rPr>
              <a:t>(Insert location – Insert dates)</a:t>
            </a:r>
            <a:br>
              <a:rPr lang="en-AU" sz="2800" dirty="0" smtClean="0">
                <a:solidFill>
                  <a:srgbClr val="3399FF"/>
                </a:solidFill>
              </a:rPr>
            </a:br>
            <a:endParaRPr lang="en-AU" sz="2800" dirty="0" smtClean="0">
              <a:solidFill>
                <a:srgbClr val="3399FF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43370" y="836712"/>
            <a:ext cx="8642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AU" sz="2800" dirty="0" smtClean="0">
                <a:solidFill>
                  <a:srgbClr val="3399FF"/>
                </a:solidFill>
                <a:latin typeface="Calibri" pitchFamily="34" charset="0"/>
              </a:rPr>
              <a:t>Session 1 </a:t>
            </a:r>
            <a:r>
              <a:rPr lang="en-AU" sz="2800" dirty="0">
                <a:solidFill>
                  <a:srgbClr val="3399FF"/>
                </a:solidFill>
                <a:latin typeface="Calibri" pitchFamily="34" charset="0"/>
              </a:rPr>
              <a:t/>
            </a:r>
            <a:br>
              <a:rPr lang="en-AU" sz="2800" dirty="0">
                <a:solidFill>
                  <a:srgbClr val="3399FF"/>
                </a:solidFill>
                <a:latin typeface="Calibri" pitchFamily="34" charset="0"/>
              </a:rPr>
            </a:br>
            <a:endParaRPr lang="en-AU" sz="2800" dirty="0">
              <a:solidFill>
                <a:srgbClr val="3399FF"/>
              </a:solidFill>
              <a:latin typeface="Calibri" pitchFamily="34" charset="0"/>
            </a:endParaRPr>
          </a:p>
        </p:txBody>
      </p:sp>
      <p:pic>
        <p:nvPicPr>
          <p:cNvPr id="6" name="Picture 2" descr="http://cyclicom.typepad.com/.a/6a00d8341d74dc53ef015392de1c06970b-800w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0" y="1716799"/>
            <a:ext cx="5827356" cy="30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indonesiainquiry.com/wp-content/uploads/2011/07/500px-Notepad_icon.svg_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43" y="2030468"/>
            <a:ext cx="2759182" cy="27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3715" name="Picture 3" descr="Light-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25538"/>
            <a:ext cx="41052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37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solidFill>
                  <a:srgbClr val="3399FF"/>
                </a:solidFill>
              </a:rPr>
              <a:t>Welcome and Hello… </a:t>
            </a:r>
          </a:p>
        </p:txBody>
      </p:sp>
      <p:pic>
        <p:nvPicPr>
          <p:cNvPr id="2050" name="Picture 2" descr="http://4.bp.blogspot.com/-K6wG6MSbpp8/T8TwV9kWHcI/AAAAAAABFLc/_GUzejuF8R0/s320/social-media-communit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335188" cy="33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347" y="1476737"/>
            <a:ext cx="8568754" cy="54864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AU" sz="2200" dirty="0" smtClean="0"/>
              <a:t>Introduce yourself to your pair—tell them your name, your organization, one expectation from the training and one thing you like.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AU" sz="2200" dirty="0" smtClean="0"/>
              <a:t>Each person will then introduce their partner to the group.</a:t>
            </a:r>
            <a:endParaRPr lang="en-AU" sz="2200" dirty="0" smtClean="0"/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sz="2200" dirty="0" smtClean="0"/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sz="2200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79388" y="908050"/>
            <a:ext cx="5559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99FF"/>
                </a:solidFill>
                <a:latin typeface="Calibri" pitchFamily="34" charset="0"/>
              </a:rPr>
              <a:t>Introduction and Expectations – </a:t>
            </a:r>
            <a:endParaRPr lang="en-AU" sz="3200" dirty="0">
              <a:solidFill>
                <a:srgbClr val="3399FF"/>
              </a:solidFill>
              <a:latin typeface="Calibri" pitchFamily="34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962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787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blog.subscribermail.com/wp-content/uploads/2010/08/question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3808931"/>
            <a:ext cx="2381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74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3399FF"/>
                </a:solidFill>
              </a:rPr>
              <a:t>About the Training Team…</a:t>
            </a:r>
            <a:endParaRPr lang="en-AU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79387" y="908720"/>
            <a:ext cx="727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99FF"/>
                </a:solidFill>
                <a:latin typeface="Calibri" pitchFamily="34" charset="0"/>
              </a:rPr>
              <a:t>Training </a:t>
            </a:r>
            <a:r>
              <a:rPr lang="en-US" sz="3200" dirty="0" smtClean="0">
                <a:solidFill>
                  <a:srgbClr val="3399FF"/>
                </a:solidFill>
                <a:latin typeface="Calibri" pitchFamily="34" charset="0"/>
              </a:rPr>
              <a:t>Learning Outcomes</a:t>
            </a:r>
            <a:endParaRPr lang="en-AU" sz="3200" dirty="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0825" y="1700213"/>
            <a:ext cx="7777163" cy="4392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kern="0" smtClean="0"/>
              <a:t>Develop a clear understanding of the CPRA; </a:t>
            </a:r>
            <a:endParaRPr lang="en-AU" kern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kern="0" smtClean="0"/>
              <a:t>Demonstrate how to access and use key tools within the CPRA toolkit; </a:t>
            </a:r>
            <a:endParaRPr lang="en-AU" kern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kern="0" smtClean="0"/>
              <a:t>Have increased capacity to lead a CPRA; and</a:t>
            </a:r>
            <a:endParaRPr lang="en-AU" kern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kern="0" smtClean="0"/>
              <a:t>Train and support enumerators in use of the CPRA</a:t>
            </a:r>
            <a:endParaRPr lang="en-AU" kern="0" smtClean="0"/>
          </a:p>
          <a:p>
            <a:pPr>
              <a:buFont typeface="Arial" panose="020B0604020202020204" pitchFamily="34" charset="0"/>
              <a:buChar char="•"/>
            </a:pP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06637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04800" y="22098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>
              <a:solidFill>
                <a:srgbClr val="3399FF"/>
              </a:solidFill>
              <a:ea typeface="ＭＳ Ｐゴシック" pitchFamily="34" charset="-128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8077200" y="6248400"/>
            <a:ext cx="717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9552" y="1700808"/>
            <a:ext cx="1563687" cy="414338"/>
          </a:xfrm>
          <a:prstGeom prst="rect">
            <a:avLst/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GB" sz="2200" b="1">
                <a:solidFill>
                  <a:schemeClr val="bg1"/>
                </a:solidFill>
                <a:latin typeface="Tahoma" charset="0"/>
                <a:ea typeface="ＭＳ Ｐゴシック" pitchFamily="34" charset="-128"/>
                <a:cs typeface="Arial" charset="0"/>
              </a:rPr>
              <a:t>Tuesday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03239" y="2542021"/>
            <a:ext cx="1808163" cy="414337"/>
          </a:xfrm>
          <a:prstGeom prst="rect">
            <a:avLst/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GB" sz="2200" b="1">
                <a:solidFill>
                  <a:schemeClr val="bg1"/>
                </a:solidFill>
                <a:latin typeface="Tahoma" charset="0"/>
                <a:ea typeface="ＭＳ Ｐゴシック" pitchFamily="34" charset="-128"/>
                <a:cs typeface="Arial" charset="0"/>
              </a:rPr>
              <a:t>Wednesday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919747" y="3356992"/>
            <a:ext cx="1617663" cy="400050"/>
          </a:xfrm>
          <a:prstGeom prst="rect">
            <a:avLst/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GB" sz="2100" b="1">
                <a:solidFill>
                  <a:schemeClr val="bg1"/>
                </a:solidFill>
                <a:latin typeface="Tahoma" charset="0"/>
                <a:ea typeface="ＭＳ Ｐゴシック" pitchFamily="34" charset="-128"/>
                <a:cs typeface="Arial" charset="0"/>
              </a:rPr>
              <a:t>Thursday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543160" y="4149080"/>
            <a:ext cx="1584325" cy="414337"/>
          </a:xfrm>
          <a:prstGeom prst="rect">
            <a:avLst/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GB" sz="2200" b="1">
                <a:solidFill>
                  <a:schemeClr val="bg1"/>
                </a:solidFill>
                <a:latin typeface="Tahoma" charset="0"/>
                <a:ea typeface="ＭＳ Ｐゴシック" pitchFamily="34" charset="-128"/>
                <a:cs typeface="Arial" charset="0"/>
              </a:rPr>
              <a:t>Friday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179388" y="781050"/>
            <a:ext cx="3379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3399FF"/>
                </a:solidFill>
                <a:latin typeface="Calibri" pitchFamily="34" charset="0"/>
              </a:rPr>
              <a:t>Our </a:t>
            </a:r>
            <a:r>
              <a:rPr lang="en-GB" sz="3200" dirty="0" smtClean="0">
                <a:solidFill>
                  <a:srgbClr val="3399FF"/>
                </a:solidFill>
                <a:latin typeface="Calibri" pitchFamily="34" charset="0"/>
              </a:rPr>
              <a:t>4 </a:t>
            </a:r>
            <a:r>
              <a:rPr lang="en-GB" sz="3200" dirty="0">
                <a:solidFill>
                  <a:srgbClr val="3399FF"/>
                </a:solidFill>
                <a:latin typeface="Calibri" pitchFamily="34" charset="0"/>
              </a:rPr>
              <a:t>day agenda…</a:t>
            </a:r>
            <a:endParaRPr lang="en-AU" sz="3200" dirty="0">
              <a:solidFill>
                <a:srgbClr val="33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73603" y="1773238"/>
            <a:ext cx="83820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>
                <a:latin typeface="Calibri" pitchFamily="34" charset="0"/>
                <a:ea typeface="ＭＳ Ｐゴシック" pitchFamily="34" charset="-128"/>
              </a:rPr>
              <a:t>Adult learning principles</a:t>
            </a:r>
          </a:p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>
                <a:latin typeface="Calibri" pitchFamily="34" charset="0"/>
                <a:ea typeface="ＭＳ Ｐゴシック" pitchFamily="34" charset="-128"/>
              </a:rPr>
              <a:t>Participatory </a:t>
            </a:r>
            <a:r>
              <a:rPr lang="en-CA" sz="2200" dirty="0" smtClean="0">
                <a:latin typeface="Calibri" pitchFamily="34" charset="0"/>
                <a:ea typeface="ＭＳ Ｐゴシック" pitchFamily="34" charset="-128"/>
              </a:rPr>
              <a:t>approaches</a:t>
            </a:r>
          </a:p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>
                <a:latin typeface="Calibri" pitchFamily="34" charset="0"/>
                <a:ea typeface="ＭＳ Ｐゴシック" pitchFamily="34" charset="-128"/>
              </a:rPr>
              <a:t>Individual and Group </a:t>
            </a:r>
            <a:r>
              <a:rPr lang="en-CA" sz="2200" dirty="0" smtClean="0">
                <a:latin typeface="Calibri" pitchFamily="34" charset="0"/>
                <a:ea typeface="ＭＳ Ｐゴシック" pitchFamily="34" charset="-128"/>
              </a:rPr>
              <a:t>Exercises</a:t>
            </a:r>
            <a:endParaRPr lang="en-CA" sz="2200" dirty="0">
              <a:latin typeface="Calibri" pitchFamily="34" charset="0"/>
              <a:ea typeface="ＭＳ Ｐゴシック" pitchFamily="34" charset="-128"/>
            </a:endParaRPr>
          </a:p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>
                <a:latin typeface="Calibri" pitchFamily="34" charset="0"/>
                <a:ea typeface="ＭＳ Ｐゴシック" pitchFamily="34" charset="-128"/>
              </a:rPr>
              <a:t>Lectures </a:t>
            </a:r>
          </a:p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 smtClean="0">
                <a:latin typeface="Calibri" pitchFamily="34" charset="0"/>
                <a:ea typeface="ＭＳ Ｐゴシック" pitchFamily="34" charset="-128"/>
              </a:rPr>
              <a:t>PowerPoint</a:t>
            </a:r>
            <a:endParaRPr lang="en-CA" sz="2200" dirty="0">
              <a:latin typeface="Calibri" pitchFamily="34" charset="0"/>
              <a:ea typeface="ＭＳ Ｐゴシック" pitchFamily="34" charset="-128"/>
            </a:endParaRPr>
          </a:p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 smtClean="0">
                <a:latin typeface="Calibri" pitchFamily="34" charset="0"/>
                <a:ea typeface="ＭＳ Ｐゴシック" pitchFamily="34" charset="-128"/>
              </a:rPr>
              <a:t>Discussions </a:t>
            </a:r>
            <a:r>
              <a:rPr lang="en-CA" sz="2200" dirty="0">
                <a:latin typeface="Calibri" pitchFamily="34" charset="0"/>
                <a:ea typeface="ＭＳ Ｐゴシック" pitchFamily="34" charset="-128"/>
              </a:rPr>
              <a:t>in Plenary</a:t>
            </a:r>
          </a:p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>
                <a:latin typeface="Calibri" pitchFamily="34" charset="0"/>
                <a:ea typeface="ＭＳ Ｐゴシック" pitchFamily="34" charset="-128"/>
              </a:rPr>
              <a:t>Planning</a:t>
            </a:r>
          </a:p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>
                <a:latin typeface="Calibri" pitchFamily="34" charset="0"/>
                <a:ea typeface="ＭＳ Ｐゴシック" pitchFamily="34" charset="-128"/>
              </a:rPr>
              <a:t>Outside presenters</a:t>
            </a:r>
          </a:p>
          <a:p>
            <a:pPr marL="571500" indent="-571500">
              <a:lnSpc>
                <a:spcPct val="120000"/>
              </a:lnSpc>
              <a:buFont typeface="Arial" charset="0"/>
              <a:buChar char="•"/>
            </a:pPr>
            <a:r>
              <a:rPr lang="en-CA" sz="2200" dirty="0">
                <a:latin typeface="Calibri" pitchFamily="34" charset="0"/>
                <a:ea typeface="ＭＳ Ｐゴシック" pitchFamily="34" charset="-128"/>
              </a:rPr>
              <a:t>Readings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79388" y="981075"/>
            <a:ext cx="2822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99FF"/>
                </a:solidFill>
              </a:rPr>
              <a:t>Methodologies</a:t>
            </a:r>
            <a:endParaRPr lang="en-AU" sz="3200">
              <a:solidFill>
                <a:srgbClr val="3399FF"/>
              </a:solidFill>
            </a:endParaRPr>
          </a:p>
        </p:txBody>
      </p:sp>
      <p:pic>
        <p:nvPicPr>
          <p:cNvPr id="3074" name="Picture 2" descr="http://www.speechadvice.com/boring%20seminar%20ph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00" y="3068960"/>
            <a:ext cx="4461370" cy="29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72" y="707349"/>
            <a:ext cx="7777163" cy="720725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rgbClr val="3399FF"/>
                </a:solidFill>
              </a:rPr>
              <a:t>Learning Agreement…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142582" cy="10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3.bp.blogspot.com/_3L5geIMITE4/TEBWLBy4JdI/AAAAAAAAACA/AjN86FrYfG4/s1600/SwitchMobilePhoneToSil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4792"/>
            <a:ext cx="1832958" cy="25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ossystem.org/wp-content/uploads/2010/06/On_Tim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96" y="1556792"/>
            <a:ext cx="3309916" cy="25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rugwatch.com/wp-content/uploads/Avoid-Risk-e133477498811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06" y="4326261"/>
            <a:ext cx="2542296" cy="17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lz.org/hudsonvalley/images/Participat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03" y="1573618"/>
            <a:ext cx="3357428" cy="23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4.bp.blogspot.com/_gp6J06tVO3w/TNkuEcRdorI/AAAAAAAAAy0/EVC7JKAoYzo/s1600/Respect+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95" y="3904274"/>
            <a:ext cx="3163783" cy="20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omega.watchprosite.com/img/watchprosite/ml/96/scaled/ml_image.69389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28" y="80207"/>
            <a:ext cx="1015702" cy="12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log.adw.org/wp-content/uploads/45185432_eyes_ears22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25" y="118445"/>
            <a:ext cx="1546354" cy="116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8991600" cy="3962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200" smtClean="0"/>
              <a:t>	</a:t>
            </a:r>
            <a:endParaRPr lang="en-US" sz="600" smtClean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50825" y="808038"/>
            <a:ext cx="3273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99FF"/>
                </a:solidFill>
              </a:rPr>
              <a:t>The parking lot…</a:t>
            </a:r>
            <a:endParaRPr lang="en-AU" sz="3200">
              <a:solidFill>
                <a:srgbClr val="3399FF"/>
              </a:solidFill>
            </a:endParaRPr>
          </a:p>
        </p:txBody>
      </p:sp>
      <p:pic>
        <p:nvPicPr>
          <p:cNvPr id="10244" name="Picture 7" descr="Parking_lot_at_HAA_K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6357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7.7|5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142</Words>
  <Application>Microsoft Office PowerPoint</Application>
  <PresentationFormat>On-screen Show (4:3)</PresentationFormat>
  <Paragraphs>46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 Child Protection Rapid Assessment Training (Insert location – Insert dates) </vt:lpstr>
      <vt:lpstr>Welcome and Hello… </vt:lpstr>
      <vt:lpstr>PowerPoint Presentation</vt:lpstr>
      <vt:lpstr>About the Training Team…</vt:lpstr>
      <vt:lpstr>PowerPoint Presentation</vt:lpstr>
      <vt:lpstr>PowerPoint Presentation</vt:lpstr>
      <vt:lpstr>PowerPoint Presentation</vt:lpstr>
      <vt:lpstr>Learning Agreement…</vt:lpstr>
      <vt:lpstr>PowerPoint Presentation</vt:lpstr>
      <vt:lpstr>PowerPoint Presentation</vt:lpstr>
    </vt:vector>
  </TitlesOfParts>
  <Company>Department of Human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nmcc2511</dc:creator>
  <cp:lastModifiedBy>Hani Mansourian</cp:lastModifiedBy>
  <cp:revision>49</cp:revision>
  <dcterms:created xsi:type="dcterms:W3CDTF">2013-02-27T00:22:14Z</dcterms:created>
  <dcterms:modified xsi:type="dcterms:W3CDTF">2013-12-04T06:08:26Z</dcterms:modified>
</cp:coreProperties>
</file>