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0" r:id="rId2"/>
    <p:sldId id="270" r:id="rId3"/>
    <p:sldId id="271" r:id="rId4"/>
    <p:sldId id="276" r:id="rId5"/>
    <p:sldId id="272" r:id="rId6"/>
    <p:sldId id="275" r:id="rId7"/>
    <p:sldId id="273" r:id="rId8"/>
    <p:sldId id="269" r:id="rId9"/>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FF"/>
    <a:srgbClr val="B3E3EB"/>
    <a:srgbClr val="33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55" autoAdjust="0"/>
    <p:restoredTop sz="78772" autoAdjust="0"/>
  </p:normalViewPr>
  <p:slideViewPr>
    <p:cSldViewPr>
      <p:cViewPr>
        <p:scale>
          <a:sx n="50" d="100"/>
          <a:sy n="50" d="100"/>
        </p:scale>
        <p:origin x="-1568"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AU"/>
          </a:p>
        </p:txBody>
      </p:sp>
      <p:sp>
        <p:nvSpPr>
          <p:cNvPr id="2355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2ED089CB-1FD6-4BEE-A3FB-63A101E5FE54}" type="datetimeFigureOut">
              <a:rPr lang="en-AU"/>
              <a:pPr>
                <a:defRPr/>
              </a:pPr>
              <a:t>17/12/2013</a:t>
            </a:fld>
            <a:endParaRPr lang="en-AU"/>
          </a:p>
        </p:txBody>
      </p:sp>
      <p:sp>
        <p:nvSpPr>
          <p:cNvPr id="2355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AU"/>
          </a:p>
        </p:txBody>
      </p:sp>
      <p:sp>
        <p:nvSpPr>
          <p:cNvPr id="2355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CF68C28-75EA-427A-86EB-0BD405C8179B}" type="slidenum">
              <a:rPr lang="en-AU"/>
              <a:pPr>
                <a:defRPr/>
              </a:pPr>
              <a:t>‹#›</a:t>
            </a:fld>
            <a:endParaRPr lang="en-AU"/>
          </a:p>
        </p:txBody>
      </p:sp>
    </p:spTree>
    <p:extLst>
      <p:ext uri="{BB962C8B-B14F-4D97-AF65-F5344CB8AC3E}">
        <p14:creationId xmlns:p14="http://schemas.microsoft.com/office/powerpoint/2010/main" val="81696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AU"/>
          </a:p>
        </p:txBody>
      </p:sp>
      <p:sp>
        <p:nvSpPr>
          <p:cNvPr id="1229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AU"/>
          </a:p>
        </p:txBody>
      </p:sp>
      <p:sp>
        <p:nvSpPr>
          <p:cNvPr id="1434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229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AU"/>
          </a:p>
        </p:txBody>
      </p:sp>
      <p:sp>
        <p:nvSpPr>
          <p:cNvPr id="1229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979D4E14-44A8-44A2-99FA-AEAE3A5C4EF3}" type="slidenum">
              <a:rPr lang="en-AU"/>
              <a:pPr>
                <a:defRPr/>
              </a:pPr>
              <a:t>‹#›</a:t>
            </a:fld>
            <a:endParaRPr lang="en-AU"/>
          </a:p>
        </p:txBody>
      </p:sp>
    </p:spTree>
    <p:extLst>
      <p:ext uri="{BB962C8B-B14F-4D97-AF65-F5344CB8AC3E}">
        <p14:creationId xmlns:p14="http://schemas.microsoft.com/office/powerpoint/2010/main" val="1307558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From the beginning</a:t>
            </a:r>
            <a:r>
              <a:rPr lang="en-US" baseline="0" dirty="0" smtClean="0"/>
              <a:t> of this session, emphasize that assessors should not be tasked to find cases. The urgent action procedure is only for cases that assessors might come across during their work. This is a very rare event, so assessors should not be alarmed. But we do have a responsibility to be ready in case we encounter a child that needs an immediate attention.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dirty="0" smtClean="0"/>
              <a:t>Note to facilitator: this scenario is just an example. Ideally, you should come up</a:t>
            </a:r>
            <a:r>
              <a:rPr lang="en-GB" baseline="0" dirty="0" smtClean="0"/>
              <a:t> with a scenario that is culturally and contextually appropriate and relatively common in the context where you are.</a:t>
            </a:r>
            <a:endParaRPr lang="en-GB" dirty="0" smtClean="0"/>
          </a:p>
          <a:p>
            <a:endParaRPr lang="en-GB" dirty="0" smtClean="0"/>
          </a:p>
          <a:p>
            <a:r>
              <a:rPr lang="en-GB" dirty="0" smtClean="0"/>
              <a:t>- Approximate</a:t>
            </a:r>
            <a:r>
              <a:rPr lang="en-GB" baseline="0" dirty="0" smtClean="0"/>
              <a:t> time: 15 minutes</a:t>
            </a:r>
            <a:endParaRPr lang="en-GB" dirty="0" smtClean="0"/>
          </a:p>
          <a:p>
            <a:endParaRPr lang="en-GB" dirty="0" smtClean="0"/>
          </a:p>
          <a:p>
            <a:r>
              <a:rPr lang="en-GB" dirty="0" smtClean="0"/>
              <a:t>- The product of this session could</a:t>
            </a:r>
            <a:r>
              <a:rPr lang="en-GB" baseline="0" dirty="0" smtClean="0"/>
              <a:t> act as the draft version of referral pathway that the task force needs to work on to come up with Standard Operating Procedure (SOP) for urgent action cases.</a:t>
            </a:r>
            <a:endParaRPr lang="en-US" dirty="0" smtClean="0"/>
          </a:p>
          <a:p>
            <a:endParaRPr lang="en-AU" dirty="0"/>
          </a:p>
        </p:txBody>
      </p:sp>
      <p:sp>
        <p:nvSpPr>
          <p:cNvPr id="4" name="Slide Number Placeholder 3"/>
          <p:cNvSpPr>
            <a:spLocks noGrp="1"/>
          </p:cNvSpPr>
          <p:nvPr>
            <p:ph type="sldNum" sz="quarter" idx="10"/>
          </p:nvPr>
        </p:nvSpPr>
        <p:spPr/>
        <p:txBody>
          <a:bodyPr/>
          <a:lstStyle/>
          <a:p>
            <a:fld id="{763A0045-E852-4B99-96C5-EB028462D8EF}" type="slidenum">
              <a:rPr lang="en-US" smtClean="0"/>
              <a:t>4</a:t>
            </a:fld>
            <a:endParaRPr lang="en-US"/>
          </a:p>
        </p:txBody>
      </p:sp>
    </p:spTree>
    <p:extLst>
      <p:ext uri="{BB962C8B-B14F-4D97-AF65-F5344CB8AC3E}">
        <p14:creationId xmlns:p14="http://schemas.microsoft.com/office/powerpoint/2010/main" val="1639353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eaLnBrk="1" hangingPunct="1"/>
            <a:r>
              <a:rPr lang="en-US" dirty="0" smtClean="0">
                <a:ea typeface="ＭＳ Ｐゴシック" pitchFamily="34" charset="-128"/>
              </a:rPr>
              <a:t>The</a:t>
            </a:r>
            <a:r>
              <a:rPr lang="en-US" baseline="0" dirty="0" smtClean="0">
                <a:ea typeface="ＭＳ Ｐゴシック" pitchFamily="34" charset="-128"/>
              </a:rPr>
              <a:t> definition can be developed in consultation with participants in plenary. If you decide to do so, you can ask participants to write down on post its one word that comes to their head when they hear the term ‘urgent action case.’ Then you will collect them and organize them into groups. For example all words that related to urgency (e.g. immediate, soon, now, </a:t>
            </a:r>
            <a:r>
              <a:rPr lang="en-US" baseline="0" dirty="0" err="1" smtClean="0">
                <a:ea typeface="ＭＳ Ｐゴシック" pitchFamily="34" charset="-128"/>
              </a:rPr>
              <a:t>etc</a:t>
            </a:r>
            <a:r>
              <a:rPr lang="en-US" baseline="0" dirty="0" smtClean="0">
                <a:ea typeface="ＭＳ Ｐゴシック" pitchFamily="34" charset="-128"/>
              </a:rPr>
              <a:t>) will go into one group. Other words for example related to danger or threat will go into another group. Then based on the groups of words you have, you will construct the definition. It does not need to be exactly the same as the one in this slide, but often it ends up being very close.</a:t>
            </a:r>
          </a:p>
          <a:p>
            <a:pPr eaLnBrk="1" hangingPunct="1"/>
            <a:endParaRPr lang="en-US" baseline="0" dirty="0" smtClean="0">
              <a:ea typeface="ＭＳ Ｐゴシック" pitchFamily="34" charset="-128"/>
            </a:endParaRPr>
          </a:p>
          <a:p>
            <a:pPr eaLnBrk="1" hangingPunct="1"/>
            <a:r>
              <a:rPr lang="en-US" baseline="0" dirty="0" smtClean="0">
                <a:ea typeface="ＭＳ Ｐゴシック" pitchFamily="34" charset="-128"/>
              </a:rPr>
              <a:t>The only exception to the confidentiality rule is when the life of a child is in immediate risk. But this needs to be discussed and agreed upon by the assessment coordinator.</a:t>
            </a:r>
            <a:endParaRPr lang="en-US" dirty="0" smtClean="0">
              <a:ea typeface="ＭＳ Ｐゴシック" pitchFamily="34" charset="-128"/>
            </a:endParaRPr>
          </a:p>
          <a:p>
            <a:endParaRPr lang="en-AU" baseline="0" dirty="0" smtClean="0"/>
          </a:p>
          <a:p>
            <a:r>
              <a:rPr lang="en-AU" baseline="0" dirty="0" err="1" smtClean="0"/>
              <a:t>Nats</a:t>
            </a:r>
            <a:r>
              <a:rPr lang="en-AU" baseline="0" dirty="0" smtClean="0"/>
              <a:t> Note – We need to talk about substantial and immediate risk of harm… not necessarily severity as cumulative harm can be severe but not immediate in nature from this perspective. </a:t>
            </a:r>
          </a:p>
          <a:p>
            <a:endParaRPr lang="en-AU" baseline="0" dirty="0" smtClean="0"/>
          </a:p>
          <a:p>
            <a:r>
              <a:rPr lang="en-AU" baseline="0" dirty="0" smtClean="0"/>
              <a:t>Also would suggest a more detailed note on interviewing children using free narrative techniques (which are far safer than probing) and where interviewer will receive more correct information. </a:t>
            </a:r>
          </a:p>
          <a:p>
            <a:endParaRPr lang="en-AU" baseline="0" dirty="0" smtClean="0"/>
          </a:p>
          <a:p>
            <a:r>
              <a:rPr lang="en-AU" baseline="0" dirty="0" smtClean="0"/>
              <a:t>See other presentation created by </a:t>
            </a:r>
            <a:r>
              <a:rPr lang="en-AU" baseline="0" dirty="0" err="1" smtClean="0"/>
              <a:t>Nats</a:t>
            </a:r>
            <a:r>
              <a:rPr lang="en-AU" baseline="0" dirty="0" smtClean="0"/>
              <a:t>. </a:t>
            </a:r>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4074667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The SOP for urgent action is often very simple. In some</a:t>
            </a:r>
            <a:r>
              <a:rPr lang="en-US" baseline="0" dirty="0" smtClean="0"/>
              <a:t> cases it is merely a list of contact persons for different regions and or different types of issues. For example, if in region x you encounter an unaccompanied child who is being abused, contact Mr. Y. </a:t>
            </a:r>
          </a:p>
          <a:p>
            <a:endParaRPr lang="en-US"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6</a:t>
            </a:fld>
            <a:endParaRPr lang="en-AU"/>
          </a:p>
        </p:txBody>
      </p:sp>
    </p:spTree>
    <p:extLst>
      <p:ext uri="{BB962C8B-B14F-4D97-AF65-F5344CB8AC3E}">
        <p14:creationId xmlns:p14="http://schemas.microsoft.com/office/powerpoint/2010/main" val="4074667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AU" dirty="0" smtClean="0"/>
              <a:t>See notes</a:t>
            </a:r>
            <a:r>
              <a:rPr lang="en-AU" baseline="0" dirty="0" smtClean="0"/>
              <a:t> in slide above. </a:t>
            </a:r>
          </a:p>
          <a:p>
            <a:endParaRPr lang="en-AU"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As</a:t>
            </a:r>
            <a:r>
              <a:rPr lang="en-US" baseline="0" dirty="0" smtClean="0"/>
              <a:t> mentioned before, urgent cases are very rare and assessors will normally not have to interact with children. But if it happens, they need to be aware of basic tenants for a responsible interaction with a child. </a:t>
            </a:r>
            <a:endParaRPr lang="en-US" dirty="0" smtClean="0"/>
          </a:p>
          <a:p>
            <a:endParaRPr lang="en-AU" baseline="0" dirty="0" smtClean="0"/>
          </a:p>
          <a:p>
            <a:endParaRPr lang="en-AU" baseline="0" dirty="0" smtClean="0"/>
          </a:p>
          <a:p>
            <a:r>
              <a:rPr lang="en-AU" baseline="0" dirty="0" err="1" smtClean="0"/>
              <a:t>Nats</a:t>
            </a:r>
            <a:r>
              <a:rPr lang="en-AU" baseline="0" dirty="0" smtClean="0"/>
              <a:t> additional thoughts on this slide. </a:t>
            </a:r>
          </a:p>
          <a:p>
            <a:pPr marL="171450" indent="-171450">
              <a:buFontTx/>
              <a:buChar char="-"/>
            </a:pPr>
            <a:r>
              <a:rPr lang="en-AU" baseline="0" dirty="0" smtClean="0"/>
              <a:t>Add don’t make promises you can’t keep</a:t>
            </a:r>
          </a:p>
          <a:p>
            <a:pPr marL="171450" indent="-171450">
              <a:buFontTx/>
              <a:buChar char="-"/>
            </a:pPr>
            <a:r>
              <a:rPr lang="en-AU" baseline="0" dirty="0" smtClean="0"/>
              <a:t>Add… you need to tell child if you think confidentiality will need to be breached based on possible info they give. This is so critical for them to have ownership over disclosure. They understand context and situation etc. </a:t>
            </a:r>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694459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88752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59036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1135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0C0"/>
                </a:solidFill>
              </a:defRPr>
            </a:lvl1p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615577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57517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83926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653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25310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317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23304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4227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58769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au/url?sa=i&amp;rct=j&amp;q=&amp;esrc=s&amp;frm=1&amp;source=images&amp;cd=&amp;cad=rja&amp;docid=YTU54oEdjudWLM&amp;tbnid=H99v0MF_AN2wrM:&amp;ved=0CAUQjRw&amp;url=http://christsaffection.com/urgent-needs/&amp;ei=JJGBUsfjAsyQkwXHmYAY&amp;psig=AFQjCNFaoZcQG2UePuW2xvqDxmz_zH2Eag&amp;ust=1384309395425421"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google.com.au/url?sa=i&amp;rct=j&amp;q=&amp;esrc=s&amp;frm=1&amp;source=images&amp;cd=&amp;cad=rja&amp;docid=wV_LgmeCIaxN8M&amp;tbnid=xHsRA4R3lxbHGM:&amp;ved=0CAUQjRw&amp;url=http://www.cnn.com/2012/10/15/opinion/mia-farrow-child-stunting/&amp;ei=g5SBUsnkMsLxkAXEwICoBQ&amp;psig=AFQjCNEDJoWrn5F1g8EOWXVyg4dZVSEqog&amp;ust=138431025800830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YTU54oEdjudWLM&amp;tbnid=H99v0MF_AN2wrM:&amp;ved=0CAUQjRw&amp;url=http://christsaffection.com/urgent-needs/&amp;ei=JJGBUsfjAsyQkwXHmYAY&amp;psig=AFQjCNFaoZcQG2UePuW2xvqDxmz_zH2Eag&amp;ust=138430939542542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34988" y="4941168"/>
            <a:ext cx="8642350" cy="1368698"/>
          </a:xfrm>
        </p:spPr>
        <p:txBody>
          <a:bodyPr/>
          <a:lstStyle/>
          <a:p>
            <a:pPr algn="ctr" eaLnBrk="1" hangingPunct="1"/>
            <a:r>
              <a:rPr lang="en-AU" sz="2800" dirty="0" smtClean="0">
                <a:solidFill>
                  <a:srgbClr val="3399FF"/>
                </a:solidFill>
              </a:rPr>
              <a:t/>
            </a:r>
            <a:br>
              <a:rPr lang="en-AU" sz="2800" dirty="0" smtClean="0">
                <a:solidFill>
                  <a:srgbClr val="3399FF"/>
                </a:solidFill>
              </a:rPr>
            </a:br>
            <a:r>
              <a:rPr lang="en-AU" sz="2800" dirty="0" smtClean="0">
                <a:solidFill>
                  <a:srgbClr val="FF0000"/>
                </a:solidFill>
              </a:rPr>
              <a:t>Urgent</a:t>
            </a:r>
            <a:r>
              <a:rPr lang="en-AU" sz="2800" dirty="0" smtClean="0">
                <a:solidFill>
                  <a:srgbClr val="3399FF"/>
                </a:solidFill>
              </a:rPr>
              <a:t> Action</a:t>
            </a:r>
            <a:br>
              <a:rPr lang="en-AU" sz="2800" dirty="0" smtClean="0">
                <a:solidFill>
                  <a:srgbClr val="3399FF"/>
                </a:solidFill>
              </a:rPr>
            </a:br>
            <a:endParaRPr lang="en-AU" sz="2800" dirty="0" smtClean="0">
              <a:solidFill>
                <a:srgbClr val="3399FF"/>
              </a:solidFill>
            </a:endParaRPr>
          </a:p>
        </p:txBody>
      </p:sp>
      <p:sp>
        <p:nvSpPr>
          <p:cNvPr id="2053" name="Rectangle 6"/>
          <p:cNvSpPr>
            <a:spLocks noChangeArrowheads="1"/>
          </p:cNvSpPr>
          <p:nvPr/>
        </p:nvSpPr>
        <p:spPr bwMode="auto">
          <a:xfrm>
            <a:off x="323528" y="980728"/>
            <a:ext cx="8512612" cy="729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AU" altLang="en-US" sz="2800" dirty="0">
                <a:solidFill>
                  <a:srgbClr val="3399FF"/>
                </a:solidFill>
                <a:latin typeface="+mn-lt"/>
              </a:rPr>
              <a:t>CPRA Training </a:t>
            </a:r>
            <a:r>
              <a:rPr lang="en-AU" altLang="en-US" sz="2800" dirty="0" smtClean="0">
                <a:solidFill>
                  <a:srgbClr val="3399FF"/>
                </a:solidFill>
                <a:latin typeface="+mn-lt"/>
              </a:rPr>
              <a:t>- </a:t>
            </a:r>
            <a:r>
              <a:rPr lang="en-AU" sz="2800" dirty="0" smtClean="0">
                <a:solidFill>
                  <a:srgbClr val="3399FF"/>
                </a:solidFill>
                <a:latin typeface="Calibri" pitchFamily="34" charset="0"/>
              </a:rPr>
              <a:t>Session 7</a:t>
            </a:r>
            <a:r>
              <a:rPr lang="en-AU" sz="2800" dirty="0">
                <a:solidFill>
                  <a:srgbClr val="3399FF"/>
                </a:solidFill>
                <a:latin typeface="Calibri" pitchFamily="34" charset="0"/>
              </a:rPr>
              <a:t/>
            </a:r>
            <a:br>
              <a:rPr lang="en-AU" sz="2800" dirty="0">
                <a:solidFill>
                  <a:srgbClr val="3399FF"/>
                </a:solidFill>
                <a:latin typeface="Calibri" pitchFamily="34" charset="0"/>
              </a:rPr>
            </a:br>
            <a:endParaRPr lang="en-AU" sz="2800" dirty="0">
              <a:solidFill>
                <a:srgbClr val="3399FF"/>
              </a:solidFill>
              <a:latin typeface="Calibri" pitchFamily="34" charset="0"/>
            </a:endParaRPr>
          </a:p>
        </p:txBody>
      </p:sp>
      <p:pic>
        <p:nvPicPr>
          <p:cNvPr id="1026" name="Picture 2" descr="http://christsaffection.com/wp-content/uploads/2011/10/urgent.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9642" y="2002812"/>
            <a:ext cx="3214178" cy="26730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i2.cdn.turner.com/cnn/dam/assets/121013053945-sudan-farrow-unicef1-horizontal-gallery.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710077"/>
            <a:ext cx="5425280" cy="325847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1"/>
          </p:nvPr>
        </p:nvSpPr>
        <p:spPr>
          <a:xfrm>
            <a:off x="250825" y="1700213"/>
            <a:ext cx="8641655" cy="4392612"/>
          </a:xfrm>
        </p:spPr>
        <p:txBody>
          <a:bodyPr/>
          <a:lstStyle/>
          <a:p>
            <a:pPr marL="0" indent="0">
              <a:lnSpc>
                <a:spcPct val="150000"/>
              </a:lnSpc>
            </a:pPr>
            <a:r>
              <a:rPr lang="en-US" u="sng" dirty="0"/>
              <a:t>At the end of this session, you will be able to</a:t>
            </a:r>
            <a:r>
              <a:rPr lang="en-US" u="sng" dirty="0" smtClean="0"/>
              <a:t>:</a:t>
            </a:r>
          </a:p>
          <a:p>
            <a:pPr marL="0" indent="0">
              <a:lnSpc>
                <a:spcPct val="150000"/>
              </a:lnSpc>
            </a:pPr>
            <a:endParaRPr lang="en-GB" dirty="0" smtClean="0"/>
          </a:p>
          <a:p>
            <a:pPr>
              <a:buFontTx/>
              <a:buChar char="-"/>
            </a:pPr>
            <a:r>
              <a:rPr lang="en-GB" dirty="0"/>
              <a:t>Describe what constitutes an urgent action;</a:t>
            </a:r>
          </a:p>
          <a:p>
            <a:pPr marL="0" indent="0"/>
            <a:endParaRPr lang="en-GB" dirty="0"/>
          </a:p>
          <a:p>
            <a:pPr>
              <a:buFontTx/>
              <a:buChar char="-"/>
            </a:pPr>
            <a:r>
              <a:rPr lang="en-GB" dirty="0"/>
              <a:t>List a number of considerations/techniques for direct interaction with children.</a:t>
            </a:r>
          </a:p>
          <a:p>
            <a:pPr>
              <a:lnSpc>
                <a:spcPct val="150000"/>
              </a:lnSpc>
            </a:pPr>
            <a:endParaRPr lang="en-AU" dirty="0"/>
          </a:p>
        </p:txBody>
      </p:sp>
      <p:pic>
        <p:nvPicPr>
          <p:cNvPr id="4" name="Picture 2" descr="http://christsaffection.com/wp-content/uploads/2011/10/urgent.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2280" y="116632"/>
            <a:ext cx="1913384" cy="1446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3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Urgent Action Needed</a:t>
            </a:r>
            <a:endParaRPr lang="en-AU" dirty="0"/>
          </a:p>
        </p:txBody>
      </p:sp>
      <p:sp>
        <p:nvSpPr>
          <p:cNvPr id="3" name="Content Placeholder 2"/>
          <p:cNvSpPr>
            <a:spLocks noGrp="1"/>
          </p:cNvSpPr>
          <p:nvPr>
            <p:ph idx="1"/>
          </p:nvPr>
        </p:nvSpPr>
        <p:spPr>
          <a:xfrm>
            <a:off x="250825" y="1700213"/>
            <a:ext cx="8785671" cy="4392612"/>
          </a:xfrm>
        </p:spPr>
        <p:txBody>
          <a:bodyPr/>
          <a:lstStyle/>
          <a:p>
            <a:pPr marL="0" indent="0" eaLnBrk="1" fontAlgn="auto" hangingPunct="1">
              <a:spcAft>
                <a:spcPts val="0"/>
              </a:spcAft>
              <a:buFont typeface="Arial" charset="0"/>
              <a:buNone/>
              <a:defRPr/>
            </a:pPr>
            <a:r>
              <a:rPr lang="en-US" sz="2600" dirty="0">
                <a:cs typeface="Engravers MT"/>
              </a:rPr>
              <a:t>In case the assessor(s) encounters a situation where a child or children are in need of urgent protection or other emergency services, they have a responsibility to act. They should act based on guidelines established by the CPWG. </a:t>
            </a:r>
          </a:p>
          <a:p>
            <a:pPr marL="0" indent="0" eaLnBrk="1" fontAlgn="auto" hangingPunct="1">
              <a:spcAft>
                <a:spcPts val="0"/>
              </a:spcAft>
              <a:buFont typeface="Arial" charset="0"/>
              <a:buNone/>
              <a:defRPr/>
            </a:pPr>
            <a:endParaRPr lang="en-US" sz="2600" dirty="0">
              <a:cs typeface="Engravers MT"/>
            </a:endParaRPr>
          </a:p>
          <a:p>
            <a:pPr marL="0" indent="0" eaLnBrk="1" fontAlgn="auto" hangingPunct="1">
              <a:spcAft>
                <a:spcPts val="0"/>
              </a:spcAft>
              <a:buFont typeface="Arial" charset="0"/>
              <a:buNone/>
              <a:defRPr/>
            </a:pPr>
            <a:r>
              <a:rPr lang="en-US" sz="2600" dirty="0" smtClean="0">
                <a:cs typeface="Engravers MT"/>
              </a:rPr>
              <a:t>Note1: They </a:t>
            </a:r>
            <a:r>
              <a:rPr lang="en-US" sz="2600" dirty="0">
                <a:cs typeface="Engravers MT"/>
              </a:rPr>
              <a:t>should also act based on guidelines established by the CPWG. </a:t>
            </a:r>
            <a:endParaRPr lang="en-GB" sz="2600" dirty="0">
              <a:cs typeface="Engravers MT"/>
            </a:endParaRPr>
          </a:p>
          <a:p>
            <a:pPr eaLnBrk="1" fontAlgn="auto" hangingPunct="1">
              <a:spcAft>
                <a:spcPts val="0"/>
              </a:spcAft>
              <a:buFontTx/>
              <a:buNone/>
              <a:defRPr/>
            </a:pPr>
            <a:endParaRPr lang="en-US" sz="1200" dirty="0">
              <a:cs typeface="Engravers MT"/>
            </a:endParaRPr>
          </a:p>
          <a:p>
            <a:pPr eaLnBrk="1" fontAlgn="auto" hangingPunct="1">
              <a:spcAft>
                <a:spcPts val="0"/>
              </a:spcAft>
              <a:buFontTx/>
              <a:buNone/>
              <a:defRPr/>
            </a:pPr>
            <a:r>
              <a:rPr lang="en-US" sz="2600" dirty="0" smtClean="0">
                <a:cs typeface="Engravers MT"/>
              </a:rPr>
              <a:t>Note2: </a:t>
            </a:r>
            <a:r>
              <a:rPr lang="en-US" sz="2600" dirty="0">
                <a:cs typeface="Engravers MT"/>
              </a:rPr>
              <a:t>Cases are not to be actively sought during the assessment. </a:t>
            </a:r>
          </a:p>
          <a:p>
            <a:endParaRPr lang="en-AU" sz="2600" dirty="0"/>
          </a:p>
        </p:txBody>
      </p:sp>
    </p:spTree>
    <p:extLst>
      <p:ext uri="{BB962C8B-B14F-4D97-AF65-F5344CB8AC3E}">
        <p14:creationId xmlns:p14="http://schemas.microsoft.com/office/powerpoint/2010/main" val="2783298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399FF"/>
                </a:solidFill>
              </a:rPr>
              <a:t>Urgent Action Procedures and Form </a:t>
            </a:r>
            <a:endParaRPr lang="en-AU" dirty="0"/>
          </a:p>
        </p:txBody>
      </p:sp>
      <p:sp>
        <p:nvSpPr>
          <p:cNvPr id="3" name="Content Placeholder 2"/>
          <p:cNvSpPr>
            <a:spLocks noGrp="1"/>
          </p:cNvSpPr>
          <p:nvPr>
            <p:ph idx="1"/>
          </p:nvPr>
        </p:nvSpPr>
        <p:spPr>
          <a:xfrm>
            <a:off x="-76200" y="1707853"/>
            <a:ext cx="8664575" cy="4392612"/>
          </a:xfrm>
        </p:spPr>
        <p:txBody>
          <a:bodyPr/>
          <a:lstStyle/>
          <a:p>
            <a:pPr>
              <a:lnSpc>
                <a:spcPct val="120000"/>
              </a:lnSpc>
            </a:pPr>
            <a:r>
              <a:rPr lang="en-US" dirty="0" smtClean="0"/>
              <a:t>	You </a:t>
            </a:r>
            <a:r>
              <a:rPr lang="en-US" dirty="0"/>
              <a:t>are an assessor, carrying out a KII in a given site. One of your key informants informs you about the presence of an unaccompanied girl of approximately 12 years of age in the site. The key informant explains how the girl is taken advantage of in exchange for food. Your initial investigations reveals that the girl has been left behind by her family who moved in search of food for their animals about two months ago. She was  subsequently evicted from her family residence by her father’s creditors. </a:t>
            </a:r>
            <a:endParaRPr lang="en-US" sz="2000" dirty="0"/>
          </a:p>
          <a:p>
            <a:pPr>
              <a:lnSpc>
                <a:spcPct val="120000"/>
              </a:lnSpc>
            </a:pPr>
            <a:endParaRPr lang="en-AU" dirty="0"/>
          </a:p>
        </p:txBody>
      </p:sp>
      <p:sp>
        <p:nvSpPr>
          <p:cNvPr id="4" name="Rectangle 3"/>
          <p:cNvSpPr/>
          <p:nvPr/>
        </p:nvSpPr>
        <p:spPr>
          <a:xfrm>
            <a:off x="3899079" y="5638800"/>
            <a:ext cx="5012462" cy="461665"/>
          </a:xfrm>
          <a:prstGeom prst="rect">
            <a:avLst/>
          </a:prstGeom>
        </p:spPr>
        <p:txBody>
          <a:bodyPr wrap="none">
            <a:spAutoFit/>
          </a:bodyPr>
          <a:lstStyle/>
          <a:p>
            <a:r>
              <a:rPr lang="en-US" sz="2400" dirty="0">
                <a:solidFill>
                  <a:srgbClr val="FF0000"/>
                </a:solidFill>
                <a:effectLst>
                  <a:outerShdw blurRad="38100" dist="38100" dir="2700000" algn="tl">
                    <a:srgbClr val="000000">
                      <a:alpha val="43137"/>
                    </a:srgbClr>
                  </a:outerShdw>
                </a:effectLst>
              </a:rPr>
              <a:t>What are the main steps you will take?</a:t>
            </a:r>
          </a:p>
        </p:txBody>
      </p:sp>
    </p:spTree>
    <p:extLst>
      <p:ext uri="{BB962C8B-B14F-4D97-AF65-F5344CB8AC3E}">
        <p14:creationId xmlns:p14="http://schemas.microsoft.com/office/powerpoint/2010/main" val="1408712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Urgent Action -- Definition</a:t>
            </a:r>
            <a:endParaRPr lang="en-AU" dirty="0"/>
          </a:p>
        </p:txBody>
      </p:sp>
      <p:sp>
        <p:nvSpPr>
          <p:cNvPr id="3" name="Content Placeholder 2"/>
          <p:cNvSpPr>
            <a:spLocks noGrp="1"/>
          </p:cNvSpPr>
          <p:nvPr>
            <p:ph idx="1"/>
          </p:nvPr>
        </p:nvSpPr>
        <p:spPr>
          <a:xfrm>
            <a:off x="250825" y="1700213"/>
            <a:ext cx="8497639" cy="4392612"/>
          </a:xfrm>
        </p:spPr>
        <p:txBody>
          <a:bodyPr/>
          <a:lstStyle/>
          <a:p>
            <a:pPr marL="0" indent="0" eaLnBrk="1" fontAlgn="auto" hangingPunct="1">
              <a:spcAft>
                <a:spcPts val="0"/>
              </a:spcAft>
              <a:buNone/>
              <a:defRPr/>
            </a:pPr>
            <a:r>
              <a:rPr lang="en-GB" sz="2600" b="1" dirty="0">
                <a:cs typeface="Engravers MT"/>
              </a:rPr>
              <a:t>Urgent action case is defined as:</a:t>
            </a:r>
          </a:p>
          <a:p>
            <a:pPr marL="457200" lvl="1" indent="0" eaLnBrk="1" fontAlgn="auto" hangingPunct="1">
              <a:spcAft>
                <a:spcPts val="0"/>
              </a:spcAft>
              <a:buNone/>
              <a:defRPr/>
            </a:pPr>
            <a:r>
              <a:rPr lang="en-GB" sz="2600" dirty="0">
                <a:ea typeface="+mn-ea"/>
                <a:cs typeface="Engravers MT"/>
              </a:rPr>
              <a:t>A child whose life or wellbeing will be in serious danger if we do not act to protect him/her immediately. </a:t>
            </a:r>
            <a:endParaRPr lang="en-US" sz="2600" dirty="0">
              <a:ea typeface="+mn-ea"/>
              <a:cs typeface="Engravers MT"/>
            </a:endParaRPr>
          </a:p>
          <a:p>
            <a:pPr eaLnBrk="1" fontAlgn="auto" hangingPunct="1">
              <a:spcAft>
                <a:spcPts val="0"/>
              </a:spcAft>
              <a:buFontTx/>
              <a:buChar char="-"/>
              <a:defRPr/>
            </a:pPr>
            <a:endParaRPr lang="en-US" sz="2600" dirty="0">
              <a:cs typeface="Engravers MT"/>
            </a:endParaRPr>
          </a:p>
          <a:p>
            <a:pPr eaLnBrk="1" fontAlgn="auto" hangingPunct="1">
              <a:spcAft>
                <a:spcPts val="0"/>
              </a:spcAft>
              <a:buFontTx/>
              <a:buNone/>
              <a:defRPr/>
            </a:pPr>
            <a:r>
              <a:rPr lang="en-US" sz="2600" dirty="0">
                <a:cs typeface="Engravers MT"/>
              </a:rPr>
              <a:t>	Note: In cases where children may be in danger of severe harm, confidentiality may need to be breached. However, this should be done in consultation with senior child protection staff</a:t>
            </a:r>
            <a:r>
              <a:rPr lang="en-US" sz="2600" dirty="0" smtClean="0">
                <a:cs typeface="Engravers MT"/>
              </a:rPr>
              <a:t>.</a:t>
            </a:r>
            <a:endParaRPr lang="en-US" sz="2600" dirty="0">
              <a:cs typeface="Engravers MT"/>
            </a:endParaRPr>
          </a:p>
        </p:txBody>
      </p:sp>
    </p:spTree>
    <p:extLst>
      <p:ext uri="{BB962C8B-B14F-4D97-AF65-F5344CB8AC3E}">
        <p14:creationId xmlns:p14="http://schemas.microsoft.com/office/powerpoint/2010/main" val="90838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Urgent Action -- Procedure</a:t>
            </a:r>
            <a:endParaRPr lang="en-AU" dirty="0"/>
          </a:p>
        </p:txBody>
      </p:sp>
      <p:sp>
        <p:nvSpPr>
          <p:cNvPr id="3" name="Content Placeholder 2"/>
          <p:cNvSpPr>
            <a:spLocks noGrp="1"/>
          </p:cNvSpPr>
          <p:nvPr>
            <p:ph idx="1"/>
          </p:nvPr>
        </p:nvSpPr>
        <p:spPr>
          <a:xfrm>
            <a:off x="250825" y="1700213"/>
            <a:ext cx="8497639" cy="4392612"/>
          </a:xfrm>
        </p:spPr>
        <p:txBody>
          <a:bodyPr/>
          <a:lstStyle/>
          <a:p>
            <a:pPr marL="0" indent="0" eaLnBrk="1" fontAlgn="auto" hangingPunct="1">
              <a:lnSpc>
                <a:spcPct val="150000"/>
              </a:lnSpc>
              <a:spcAft>
                <a:spcPts val="0"/>
              </a:spcAft>
              <a:buFontTx/>
              <a:buNone/>
              <a:defRPr/>
            </a:pPr>
            <a:r>
              <a:rPr lang="en-US" sz="2600" dirty="0" smtClean="0">
                <a:cs typeface="Engravers MT"/>
              </a:rPr>
              <a:t>Assessment </a:t>
            </a:r>
            <a:r>
              <a:rPr lang="en-US" sz="2600" dirty="0">
                <a:cs typeface="Engravers MT"/>
              </a:rPr>
              <a:t>taskforce is responsible to clearly define urgent action case and operationalize it. </a:t>
            </a:r>
            <a:endParaRPr lang="en-US" sz="2600" dirty="0" smtClean="0">
              <a:cs typeface="Engravers MT"/>
            </a:endParaRPr>
          </a:p>
          <a:p>
            <a:pPr marL="0" indent="0" eaLnBrk="1" fontAlgn="auto" hangingPunct="1">
              <a:lnSpc>
                <a:spcPct val="150000"/>
              </a:lnSpc>
              <a:spcAft>
                <a:spcPts val="0"/>
              </a:spcAft>
              <a:buFontTx/>
              <a:buNone/>
              <a:defRPr/>
            </a:pPr>
            <a:endParaRPr lang="en-US" sz="1000" dirty="0">
              <a:cs typeface="Engravers MT"/>
            </a:endParaRPr>
          </a:p>
          <a:p>
            <a:pPr marL="0" indent="0" eaLnBrk="1" fontAlgn="auto" hangingPunct="1">
              <a:lnSpc>
                <a:spcPct val="150000"/>
              </a:lnSpc>
              <a:spcAft>
                <a:spcPts val="0"/>
              </a:spcAft>
              <a:buFontTx/>
              <a:buNone/>
              <a:defRPr/>
            </a:pPr>
            <a:r>
              <a:rPr lang="en-US" sz="2600" dirty="0" smtClean="0">
                <a:cs typeface="Engravers MT"/>
              </a:rPr>
              <a:t>Part </a:t>
            </a:r>
            <a:r>
              <a:rPr lang="en-US" sz="2600" dirty="0">
                <a:cs typeface="Engravers MT"/>
              </a:rPr>
              <a:t>of the operationalization process is to come up with a Standard Operating Procedure that outlines the steps that needs to be taken when a case is identified by an assessor.</a:t>
            </a:r>
          </a:p>
        </p:txBody>
      </p:sp>
    </p:spTree>
    <p:extLst>
      <p:ext uri="{BB962C8B-B14F-4D97-AF65-F5344CB8AC3E}">
        <p14:creationId xmlns:p14="http://schemas.microsoft.com/office/powerpoint/2010/main" val="82424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Direct Contact with Children</a:t>
            </a:r>
            <a:endParaRPr lang="en-AU" dirty="0"/>
          </a:p>
        </p:txBody>
      </p:sp>
      <p:sp>
        <p:nvSpPr>
          <p:cNvPr id="3" name="Content Placeholder 2"/>
          <p:cNvSpPr>
            <a:spLocks noGrp="1"/>
          </p:cNvSpPr>
          <p:nvPr>
            <p:ph idx="1"/>
          </p:nvPr>
        </p:nvSpPr>
        <p:spPr>
          <a:xfrm>
            <a:off x="250825" y="1700213"/>
            <a:ext cx="8713663" cy="4392612"/>
          </a:xfrm>
        </p:spPr>
        <p:txBody>
          <a:bodyPr/>
          <a:lstStyle/>
          <a:p>
            <a:pPr>
              <a:buFont typeface="Wingdings" panose="05000000000000000000" pitchFamily="2" charset="2"/>
              <a:buChar char="Ø"/>
            </a:pPr>
            <a:r>
              <a:rPr lang="en-GB" dirty="0">
                <a:solidFill>
                  <a:schemeClr val="tx2"/>
                </a:solidFill>
                <a:ea typeface="ＭＳ Ｐゴシック" pitchFamily="34" charset="-128"/>
                <a:cs typeface="Arial" pitchFamily="34" charset="0"/>
              </a:rPr>
              <a:t>In this CPRA, </a:t>
            </a:r>
            <a:r>
              <a:rPr lang="en-GB" dirty="0">
                <a:solidFill>
                  <a:srgbClr val="FF0000"/>
                </a:solidFill>
                <a:ea typeface="ＭＳ Ｐゴシック" pitchFamily="34" charset="-128"/>
                <a:cs typeface="Arial" pitchFamily="34" charset="0"/>
              </a:rPr>
              <a:t>we will not have direct involvement with children</a:t>
            </a:r>
            <a:r>
              <a:rPr lang="en-GB" dirty="0">
                <a:solidFill>
                  <a:schemeClr val="tx2"/>
                </a:solidFill>
                <a:ea typeface="ＭＳ Ｐゴシック" pitchFamily="34" charset="-128"/>
                <a:cs typeface="Arial" pitchFamily="34" charset="0"/>
              </a:rPr>
              <a:t>. The following are guidance on dealing with children in </a:t>
            </a:r>
            <a:r>
              <a:rPr lang="en-GB" dirty="0">
                <a:solidFill>
                  <a:srgbClr val="FF0000"/>
                </a:solidFill>
                <a:ea typeface="ＭＳ Ｐゴシック" pitchFamily="34" charset="-128"/>
                <a:cs typeface="Arial" pitchFamily="34" charset="0"/>
              </a:rPr>
              <a:t>URGENT ACTION </a:t>
            </a:r>
            <a:r>
              <a:rPr lang="en-GB" dirty="0">
                <a:solidFill>
                  <a:schemeClr val="tx2"/>
                </a:solidFill>
                <a:ea typeface="ＭＳ Ｐゴシック" pitchFamily="34" charset="-128"/>
                <a:cs typeface="Arial" pitchFamily="34" charset="0"/>
              </a:rPr>
              <a:t>cases.</a:t>
            </a:r>
          </a:p>
          <a:p>
            <a:endParaRPr lang="en-AU" dirty="0"/>
          </a:p>
        </p:txBody>
      </p:sp>
      <p:sp>
        <p:nvSpPr>
          <p:cNvPr id="4" name="Rectangle 3"/>
          <p:cNvSpPr txBox="1">
            <a:spLocks noChangeArrowheads="1"/>
          </p:cNvSpPr>
          <p:nvPr/>
        </p:nvSpPr>
        <p:spPr bwMode="auto">
          <a:xfrm>
            <a:off x="466924" y="3068960"/>
            <a:ext cx="4680520"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a:lstStyle>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Introduce yourself;</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Create trust;</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Use simple language;</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patient;</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Make sure you have adequate privacy;</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sensitive to children</a:t>
            </a:r>
            <a:r>
              <a:rPr lang="ja-JP" altLang="en-GB" sz="1600" kern="0" dirty="0" smtClean="0">
                <a:solidFill>
                  <a:schemeClr val="tx2"/>
                </a:solidFill>
                <a:ea typeface="ＭＳ Ｐゴシック" pitchFamily="34" charset="-128"/>
                <a:cs typeface="Arial" pitchFamily="34" charset="0"/>
              </a:rPr>
              <a:t>’</a:t>
            </a:r>
            <a:r>
              <a:rPr lang="en-GB" altLang="ja-JP" sz="1600" kern="0" dirty="0" smtClean="0">
                <a:solidFill>
                  <a:schemeClr val="tx2"/>
                </a:solidFill>
                <a:ea typeface="ＭＳ Ｐゴシック" pitchFamily="34" charset="-128"/>
                <a:cs typeface="Arial" pitchFamily="34" charset="0"/>
              </a:rPr>
              <a:t>s emotions;</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Ask the children for permission;</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Keep children's views and answers confidential;</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flexible and creative;</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Listen to and respect children's views;</a:t>
            </a:r>
          </a:p>
          <a:p>
            <a:pPr eaLnBrk="1" hangingPunct="1">
              <a:lnSpc>
                <a:spcPct val="80000"/>
              </a:lnSpc>
              <a:buFont typeface="Wingdings" panose="05000000000000000000" pitchFamily="2" charset="2"/>
              <a:buChar char="ü"/>
            </a:pPr>
            <a:endParaRPr lang="en-GB" sz="1600" b="1" kern="0" dirty="0" smtClean="0">
              <a:solidFill>
                <a:schemeClr val="tx2"/>
              </a:solidFill>
              <a:ea typeface="ＭＳ Ｐゴシック" pitchFamily="34" charset="-128"/>
              <a:cs typeface="Arial" pitchFamily="34" charset="0"/>
            </a:endParaRPr>
          </a:p>
        </p:txBody>
      </p:sp>
      <p:sp>
        <p:nvSpPr>
          <p:cNvPr id="5" name="Rectangle 4"/>
          <p:cNvSpPr txBox="1">
            <a:spLocks noChangeArrowheads="1"/>
          </p:cNvSpPr>
          <p:nvPr/>
        </p:nvSpPr>
        <p:spPr>
          <a:xfrm>
            <a:off x="5059784" y="3068960"/>
            <a:ext cx="4114800" cy="4604072"/>
          </a:xfrm>
          <a:prstGeom prst="rect">
            <a:avLst/>
          </a:prstGeom>
        </p:spPr>
        <p:txBody>
          <a:bodyPr/>
          <a:lst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a:lstStyle>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Record exactly what children say;</a:t>
            </a:r>
            <a:endParaRPr lang="en-GB" sz="1600" b="1" kern="0" dirty="0" smtClean="0">
              <a:solidFill>
                <a:schemeClr val="tx2"/>
              </a:solidFill>
              <a:ea typeface="ＭＳ Ｐゴシック" pitchFamily="34" charset="-128"/>
              <a:cs typeface="Arial" pitchFamily="34" charset="0"/>
            </a:endParaRP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Lower yourself physically to the level of children, don't stand over them or sit on a chair, sit close to them;</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Be self-critical, reflect on your behaviour towards children;</a:t>
            </a:r>
            <a:r>
              <a:rPr lang="en-GB" sz="1600" b="1" kern="0" dirty="0" smtClean="0">
                <a:solidFill>
                  <a:schemeClr val="tx2"/>
                </a:solidFill>
                <a:ea typeface="ＭＳ Ｐゴシック" pitchFamily="34" charset="-128"/>
                <a:cs typeface="Arial" pitchFamily="34" charset="0"/>
              </a:rPr>
              <a:t> </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Show interest and respect for children's opinions, knowledge and skills;</a:t>
            </a:r>
            <a:endParaRPr lang="en-GB" sz="1600" b="1" kern="0" dirty="0" smtClean="0">
              <a:solidFill>
                <a:schemeClr val="tx2"/>
              </a:solidFill>
              <a:ea typeface="ＭＳ Ｐゴシック" pitchFamily="34" charset="-128"/>
              <a:cs typeface="Arial" pitchFamily="34" charset="0"/>
            </a:endParaRP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Let them do things for themselves, in their own way;</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Use methods that allow children to express their views, knowledge and skills.</a:t>
            </a:r>
          </a:p>
          <a:p>
            <a:pPr eaLnBrk="1" hangingPunct="1">
              <a:lnSpc>
                <a:spcPct val="80000"/>
              </a:lnSpc>
              <a:buFont typeface="Wingdings" panose="05000000000000000000" pitchFamily="2" charset="2"/>
              <a:buChar char="ü"/>
            </a:pPr>
            <a:endParaRPr lang="en-GB" sz="1600" kern="0" dirty="0" smtClean="0">
              <a:solidFill>
                <a:schemeClr val="tx2"/>
              </a:solidFill>
              <a:ea typeface="ＭＳ Ｐゴシック" pitchFamily="34" charset="-128"/>
              <a:cs typeface="Arial" pitchFamily="34" charset="0"/>
            </a:endParaRPr>
          </a:p>
        </p:txBody>
      </p:sp>
    </p:spTree>
    <p:extLst>
      <p:ext uri="{BB962C8B-B14F-4D97-AF65-F5344CB8AC3E}">
        <p14:creationId xmlns:p14="http://schemas.microsoft.com/office/powerpoint/2010/main" val="174933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 calcmode="lin" valueType="num">
                                      <p:cBhvr additive="base">
                                        <p:cTn id="6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1" end="1"/>
                                            </p:txEl>
                                          </p:spTgt>
                                        </p:tgtEl>
                                        <p:attrNameLst>
                                          <p:attrName>style.visibility</p:attrName>
                                        </p:attrNameLst>
                                      </p:cBhvr>
                                      <p:to>
                                        <p:strVal val="visible"/>
                                      </p:to>
                                    </p:set>
                                    <p:anim calcmode="lin" valueType="num">
                                      <p:cBhvr additive="base">
                                        <p:cTn id="7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2" end="2"/>
                                            </p:txEl>
                                          </p:spTgt>
                                        </p:tgtEl>
                                        <p:attrNameLst>
                                          <p:attrName>style.visibility</p:attrName>
                                        </p:attrNameLst>
                                      </p:cBhvr>
                                      <p:to>
                                        <p:strVal val="visible"/>
                                      </p:to>
                                    </p:set>
                                    <p:anim calcmode="lin" valueType="num">
                                      <p:cBhvr additive="base">
                                        <p:cTn id="7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3" end="3"/>
                                            </p:txEl>
                                          </p:spTgt>
                                        </p:tgtEl>
                                        <p:attrNameLst>
                                          <p:attrName>style.visibility</p:attrName>
                                        </p:attrNameLst>
                                      </p:cBhvr>
                                      <p:to>
                                        <p:strVal val="visible"/>
                                      </p:to>
                                    </p:set>
                                    <p:anim calcmode="lin" valueType="num">
                                      <p:cBhvr additive="base">
                                        <p:cTn id="8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5">
                                            <p:txEl>
                                              <p:pRg st="4" end="4"/>
                                            </p:txEl>
                                          </p:spTgt>
                                        </p:tgtEl>
                                        <p:attrNameLst>
                                          <p:attrName>style.visibility</p:attrName>
                                        </p:attrNameLst>
                                      </p:cBhvr>
                                      <p:to>
                                        <p:strVal val="visible"/>
                                      </p:to>
                                    </p:set>
                                    <p:anim calcmode="lin" valueType="num">
                                      <p:cBhvr additive="base">
                                        <p:cTn id="9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5">
                                            <p:txEl>
                                              <p:pRg st="5" end="5"/>
                                            </p:txEl>
                                          </p:spTgt>
                                        </p:tgtEl>
                                        <p:attrNameLst>
                                          <p:attrName>style.visibility</p:attrName>
                                        </p:attrNameLst>
                                      </p:cBhvr>
                                      <p:to>
                                        <p:strVal val="visible"/>
                                      </p:to>
                                    </p:set>
                                    <p:anim calcmode="lin" valueType="num">
                                      <p:cBhvr additive="base">
                                        <p:cTn id="9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1643</TotalTime>
  <Words>931</Words>
  <Application>Microsoft Office PowerPoint</Application>
  <PresentationFormat>On-screen Show (4:3)</PresentationFormat>
  <Paragraphs>73</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 Urgent Action </vt:lpstr>
      <vt:lpstr>Learning outcomes – </vt:lpstr>
      <vt:lpstr>Urgent Action Needed</vt:lpstr>
      <vt:lpstr>Urgent Action Procedures and Form </vt:lpstr>
      <vt:lpstr>Urgent Action -- Definition</vt:lpstr>
      <vt:lpstr>Urgent Action -- Procedure</vt:lpstr>
      <vt:lpstr>Direct Contact with Children</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nmcc2511</dc:creator>
  <cp:lastModifiedBy>Nats</cp:lastModifiedBy>
  <cp:revision>137</cp:revision>
  <dcterms:created xsi:type="dcterms:W3CDTF">2013-02-27T00:22:14Z</dcterms:created>
  <dcterms:modified xsi:type="dcterms:W3CDTF">2013-12-17T00:32:55Z</dcterms:modified>
</cp:coreProperties>
</file>