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60" r:id="rId2"/>
    <p:sldMasterId id="2147483672" r:id="rId3"/>
  </p:sldMasterIdLst>
  <p:notesMasterIdLst>
    <p:notesMasterId r:id="rId16"/>
  </p:notesMasterIdLst>
  <p:sldIdLst>
    <p:sldId id="269" r:id="rId4"/>
    <p:sldId id="280" r:id="rId5"/>
    <p:sldId id="270" r:id="rId6"/>
    <p:sldId id="271" r:id="rId7"/>
    <p:sldId id="272" r:id="rId8"/>
    <p:sldId id="273" r:id="rId9"/>
    <p:sldId id="281" r:id="rId10"/>
    <p:sldId id="274" r:id="rId11"/>
    <p:sldId id="275" r:id="rId12"/>
    <p:sldId id="283" r:id="rId13"/>
    <p:sldId id="278"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251" autoAdjust="0"/>
  </p:normalViewPr>
  <p:slideViewPr>
    <p:cSldViewPr>
      <p:cViewPr varScale="1">
        <p:scale>
          <a:sx n="49" d="100"/>
          <a:sy n="49" d="100"/>
        </p:scale>
        <p:origin x="-1740"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7ADAE-AADE-4979-B7BB-926C05FF0EFC}" type="datetimeFigureOut">
              <a:rPr lang="en-US" smtClean="0"/>
              <a:t>9/15/2014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3A0045-E852-4B99-96C5-EB028462D8EF}" type="slidenum">
              <a:rPr lang="en-US" smtClean="0"/>
              <a:t>‹#›</a:t>
            </a:fld>
            <a:endParaRPr lang="en-US"/>
          </a:p>
        </p:txBody>
      </p:sp>
    </p:spTree>
    <p:extLst>
      <p:ext uri="{BB962C8B-B14F-4D97-AF65-F5344CB8AC3E}">
        <p14:creationId xmlns:p14="http://schemas.microsoft.com/office/powerpoint/2010/main" val="3388065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71450" indent="-171450">
              <a:buFontTx/>
              <a:buChar char="-"/>
            </a:pPr>
            <a:r>
              <a:rPr lang="en-US" dirty="0" smtClean="0"/>
              <a:t>All components of the CPRA will be covered in this module including</a:t>
            </a:r>
            <a:r>
              <a:rPr lang="en-US" baseline="0" dirty="0" smtClean="0"/>
              <a:t> the three main components: the guide, sample tools and the data management tool; and their respective sections.</a:t>
            </a:r>
          </a:p>
          <a:p>
            <a:pPr marL="171450" indent="-171450">
              <a:buFontTx/>
              <a:buChar char="-"/>
            </a:pPr>
            <a:r>
              <a:rPr lang="en-US" dirty="0" smtClean="0"/>
              <a:t>The difference between analysis and interpretation is a</a:t>
            </a:r>
            <a:r>
              <a:rPr lang="en-US" baseline="0" dirty="0" smtClean="0"/>
              <a:t> very central concept in linking assessments to programming. This idea has to be reinforced over and over again.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Facilitator should provide examples of how analysis is different from interpretation. This is a rather central concept</a:t>
            </a:r>
            <a:r>
              <a:rPr lang="en-GB" baseline="0" dirty="0" smtClean="0"/>
              <a:t> to the report writing process, so it should be elaborated on extensively until you are sure that participants are clear about it.</a:t>
            </a:r>
          </a:p>
          <a:p>
            <a:endParaRPr lang="en-GB" baseline="0" dirty="0" smtClean="0"/>
          </a:p>
          <a:p>
            <a:r>
              <a:rPr lang="en-GB" baseline="0" dirty="0" smtClean="0"/>
              <a:t>Analysis is a mechanical process of making sense of the raw data. You can you descriptive analysis to summarise your data and present them in simple graphs or tables. You can also use more sophisticated analysis such as inferential analysis to make inferences and or even determine association between different data streams. But to inform programming, analysis is not enough.</a:t>
            </a:r>
          </a:p>
          <a:p>
            <a:endParaRPr lang="en-GB" baseline="0" dirty="0" smtClean="0"/>
          </a:p>
          <a:p>
            <a:r>
              <a:rPr lang="en-GB" baseline="0" dirty="0" smtClean="0"/>
              <a:t>Interpretation is the process of making sense of the analysis and making the data usable for programming.  There is a great deal of local knowledge that is needed during interpretation. The desk review, if done well, is often very helpful in this process as it lays out a lot of the cultural and contextual peculiarities of the country/region in question.</a:t>
            </a:r>
          </a:p>
          <a:p>
            <a:endParaRPr lang="en-GB" baseline="0" dirty="0" smtClean="0"/>
          </a:p>
          <a:p>
            <a:r>
              <a:rPr lang="en-GB" baseline="0" dirty="0" smtClean="0"/>
              <a:t>The anecdote I always give that works well is: I, siting anywhere in the world, can do the analysis if the data is sent to me. The only thing I need to have is data, knowledge of analysis and knowledge of what your main questions are. However, an outsider like me will never be able to do the interpretation. Analysis is the easy part. You can hire a consultant who does not know much about child protection or the context to do the analysis, but interpretation is not as simple.</a:t>
            </a:r>
          </a:p>
          <a:p>
            <a:endParaRPr lang="en-GB" baseline="0" dirty="0" smtClean="0"/>
          </a:p>
          <a:p>
            <a:r>
              <a:rPr lang="en-GB" baseline="0" dirty="0" smtClean="0"/>
              <a:t>Site note: It has happened that someone (often with academic background) with very strong opinion about these issues will contradict you. If convincing does not work, you can always resort to the good old trick of saying: there might be different opinions about these are </a:t>
            </a:r>
            <a:endParaRPr lang="en-US" dirty="0" smtClean="0"/>
          </a:p>
          <a:p>
            <a:endParaRPr lang="en-US" dirty="0" smtClean="0"/>
          </a:p>
          <a:p>
            <a:r>
              <a:rPr lang="en-US" dirty="0" smtClean="0"/>
              <a:t>______________________________________________________________</a:t>
            </a:r>
          </a:p>
          <a:p>
            <a:endParaRPr lang="en-US" dirty="0" smtClean="0"/>
          </a:p>
          <a:p>
            <a:endParaRPr lang="en-US" dirty="0" smtClean="0"/>
          </a:p>
          <a:p>
            <a:r>
              <a:rPr lang="en-US" dirty="0" smtClean="0"/>
              <a:t>Plan</a:t>
            </a:r>
            <a:r>
              <a:rPr lang="en-US" baseline="0" dirty="0" smtClean="0"/>
              <a:t> potential interpretation sessions with the team leaders… </a:t>
            </a:r>
          </a:p>
          <a:p>
            <a:endParaRPr lang="en-GB" baseline="0" dirty="0" smtClean="0"/>
          </a:p>
          <a:p>
            <a:r>
              <a:rPr lang="en-GB" baseline="0" dirty="0" smtClean="0"/>
              <a:t>Examples: </a:t>
            </a:r>
          </a:p>
          <a:p>
            <a:endParaRPr lang="en-GB" baseline="0" dirty="0" smtClean="0"/>
          </a:p>
          <a:p>
            <a:r>
              <a:rPr lang="en-GB" baseline="0" dirty="0" smtClean="0"/>
              <a:t>Explain how compilation of site reports are a part of interpretation.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11</a:t>
            </a:fld>
            <a:endParaRPr lang="en-AU"/>
          </a:p>
        </p:txBody>
      </p:sp>
    </p:spTree>
    <p:extLst>
      <p:ext uri="{BB962C8B-B14F-4D97-AF65-F5344CB8AC3E}">
        <p14:creationId xmlns:p14="http://schemas.microsoft.com/office/powerpoint/2010/main" val="1480792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143000" y="685800"/>
            <a:ext cx="4572000" cy="3429000"/>
          </a:xfrm>
          <a:ln/>
        </p:spPr>
      </p:sp>
      <p:sp>
        <p:nvSpPr>
          <p:cNvPr id="296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Explain that sample tools are there as</a:t>
            </a:r>
            <a:r>
              <a:rPr lang="en-US" baseline="0" dirty="0" smtClean="0"/>
              <a:t> a basis for adaptation. No CPRA should be conducted without adaptation. At the same time, we do not encourage too much adaptation that would make the tool and methodology look completely different. This is discourage especially in contexts where time and human resources are scarce. Adaptation in each section will make adaptation in other necessary.</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1" u="sng" baseline="0" dirty="0" smtClean="0"/>
              <a:t>Part 1: Short Guide</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t>Reinforce the idea that it is super important for all coordinators and planners to have read and understood the guide. Ideally everyone should have received the guide before the training and read it. If not, print outs should be prepared to be given away during this session.</a:t>
            </a:r>
          </a:p>
          <a:p>
            <a:pPr marL="171450" indent="-171450">
              <a:buFontTx/>
              <a:buChar char="-"/>
            </a:pPr>
            <a:r>
              <a:rPr lang="en-GB" dirty="0" smtClean="0"/>
              <a:t>Explain that the first part consists of 5</a:t>
            </a:r>
            <a:r>
              <a:rPr lang="en-GB" baseline="0" dirty="0" smtClean="0"/>
              <a:t> main themes as listed in the slide. It is helpful to actually have the page numbers for each of these themes handy so that they can be pointed out and participants can find the session in their hand-out during the session. It reinforces the idea of the importance of the guide.</a:t>
            </a:r>
          </a:p>
          <a:p>
            <a:pPr marL="0" indent="0">
              <a:buFontTx/>
              <a:buNone/>
            </a:pPr>
            <a:endParaRPr lang="en-GB" baseline="0" dirty="0" smtClean="0"/>
          </a:p>
          <a:p>
            <a:pPr marL="0" indent="0">
              <a:buFontTx/>
              <a:buNone/>
            </a:pPr>
            <a:r>
              <a:rPr lang="en-GB" b="1" u="sng" dirty="0" smtClean="0"/>
              <a:t>Part2: Sample Tools</a:t>
            </a:r>
          </a:p>
          <a:p>
            <a:pPr marL="171450" indent="-171450">
              <a:buFontTx/>
              <a:buChar char="-"/>
            </a:pPr>
            <a:r>
              <a:rPr lang="en-GB" dirty="0" smtClean="0"/>
              <a:t>This part is normally not shared widely</a:t>
            </a:r>
            <a:r>
              <a:rPr lang="en-GB" baseline="0" dirty="0" smtClean="0"/>
              <a:t> (unlike part1). It would be helpful to explain to participants that this part is normally provided to individuals who have been trained or at the least briefed on the tool. Briefing can be sought from the CPWG. It normally takes about an hour. This also applies to the data management tool.</a:t>
            </a:r>
            <a:endParaRPr lang="en-GB" dirty="0" smtClean="0"/>
          </a:p>
          <a:p>
            <a:pPr marL="171450" indent="-171450">
              <a:buFontTx/>
              <a:buChar char="-"/>
            </a:pPr>
            <a:r>
              <a:rPr lang="en-GB" dirty="0" smtClean="0"/>
              <a:t>If printouts</a:t>
            </a:r>
            <a:r>
              <a:rPr lang="en-GB" baseline="0" dirty="0" smtClean="0"/>
              <a:t> are prepared of different tools, they should be distributed.</a:t>
            </a:r>
          </a:p>
          <a:p>
            <a:pPr marL="171450" indent="-171450">
              <a:buFontTx/>
              <a:buChar char="-"/>
            </a:pPr>
            <a:r>
              <a:rPr lang="en-GB" baseline="0" dirty="0" smtClean="0"/>
              <a:t>The different components under part 2 (sample tools) are described in more details in the following slides. Similar to the part one, it would be helpful to encourage participants to look at these different parts as you are explaining them.</a:t>
            </a:r>
          </a:p>
          <a:p>
            <a:pPr marL="171450" indent="-171450">
              <a:buFontTx/>
              <a:buChar char="-"/>
            </a:pPr>
            <a:endParaRPr lang="en-GB" baseline="0" dirty="0" smtClean="0"/>
          </a:p>
          <a:p>
            <a:pPr marL="0" indent="0">
              <a:buFontTx/>
              <a:buNone/>
            </a:pPr>
            <a:r>
              <a:rPr lang="en-GB" b="1" u="sng" baseline="0" dirty="0" smtClean="0"/>
              <a:t>Part 3: Data Management Tool</a:t>
            </a:r>
          </a:p>
          <a:p>
            <a:pPr marL="171450" indent="-171450">
              <a:buFontTx/>
              <a:buChar char="-"/>
            </a:pPr>
            <a:r>
              <a:rPr lang="en-GB" baseline="0" dirty="0" smtClean="0"/>
              <a:t>It might be best to project the data analysis tool (with some data in it—there is a sample in the package) and show the group how it works by changing different answers and showing how they change in the analysis and graph pages. You can choose to do this here or at the end of this session (slides 11 and 12).</a:t>
            </a:r>
          </a:p>
          <a:p>
            <a:pPr marL="171450" indent="-171450">
              <a:buFontTx/>
              <a:buChar char="-"/>
            </a:pPr>
            <a:r>
              <a:rPr lang="en-GB" baseline="0" dirty="0" smtClean="0"/>
              <a:t>If time allows, a more elaborate session can be planned for covering data management. Then this part can be merely mentioned in passing with the promise that we will come back to it. That session can be planned for the 3</a:t>
            </a:r>
            <a:r>
              <a:rPr lang="en-GB" baseline="30000" dirty="0" smtClean="0"/>
              <a:t>rd</a:t>
            </a:r>
            <a:r>
              <a:rPr lang="en-GB" baseline="0" dirty="0" smtClean="0"/>
              <a:t> or 4</a:t>
            </a:r>
            <a:r>
              <a:rPr lang="en-GB" baseline="30000" dirty="0" smtClean="0"/>
              <a:t>th</a:t>
            </a:r>
            <a:r>
              <a:rPr lang="en-GB" baseline="0" dirty="0" smtClean="0"/>
              <a:t> day in conjunction with adaptation. Elaborate data entry and adaptation exercises can be developed.</a:t>
            </a:r>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_______________________________________________________</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Give each</a:t>
            </a:r>
            <a:r>
              <a:rPr lang="en-GB" baseline="0" dirty="0" smtClean="0"/>
              <a:t> group, these components – separated and ask them to construct the jigsaw. Then give them a copy of the toolkit. </a:t>
            </a:r>
          </a:p>
          <a:p>
            <a:pPr eaLnBrk="1" fontAlgn="auto" hangingPunct="1">
              <a:spcBef>
                <a:spcPts val="0"/>
              </a:spcBef>
              <a:spcAft>
                <a:spcPts val="0"/>
              </a:spcAft>
              <a:defRPr/>
            </a:pPr>
            <a:r>
              <a:rPr lang="en-AU" b="1" dirty="0" smtClean="0"/>
              <a:t>Activity: </a:t>
            </a:r>
            <a:r>
              <a:rPr lang="en-AU" b="0" dirty="0" smtClean="0"/>
              <a:t>(20 minutes) </a:t>
            </a:r>
            <a:r>
              <a:rPr lang="en-AU" dirty="0" smtClean="0"/>
              <a:t>Give each group a section of the CPRA, ask them to pick out one key point for each and write them on coloured cards for the plenary.  </a:t>
            </a:r>
          </a:p>
          <a:p>
            <a:pPr eaLnBrk="1" fontAlgn="auto" hangingPunct="1">
              <a:spcBef>
                <a:spcPts val="0"/>
              </a:spcBef>
              <a:spcAft>
                <a:spcPts val="0"/>
              </a:spcAft>
              <a:defRPr/>
            </a:pPr>
            <a:r>
              <a:rPr lang="en-AU" b="1" dirty="0" smtClean="0"/>
              <a:t>Group 1 </a:t>
            </a:r>
            <a:r>
              <a:rPr lang="en-AU" dirty="0" smtClean="0"/>
              <a:t>Coordination, Planning</a:t>
            </a:r>
            <a:r>
              <a:rPr lang="en-AU" baseline="0" dirty="0" smtClean="0"/>
              <a:t> and</a:t>
            </a:r>
            <a:r>
              <a:rPr lang="en-AU" dirty="0" smtClean="0"/>
              <a:t> Desk Review</a:t>
            </a:r>
          </a:p>
          <a:p>
            <a:pPr eaLnBrk="1" fontAlgn="auto" hangingPunct="1">
              <a:spcBef>
                <a:spcPts val="0"/>
              </a:spcBef>
              <a:spcAft>
                <a:spcPts val="0"/>
              </a:spcAft>
              <a:defRPr/>
            </a:pPr>
            <a:r>
              <a:rPr lang="en-AU" b="1" dirty="0" smtClean="0"/>
              <a:t>Group 2 </a:t>
            </a:r>
            <a:r>
              <a:rPr lang="en-AU" dirty="0" smtClean="0"/>
              <a:t>Sampling</a:t>
            </a:r>
            <a:r>
              <a:rPr lang="en-AU" baseline="0" dirty="0" smtClean="0"/>
              <a:t> and Key Informant Interviews</a:t>
            </a:r>
            <a:endParaRPr lang="en-AU" dirty="0" smtClean="0"/>
          </a:p>
          <a:p>
            <a:pPr eaLnBrk="1" fontAlgn="auto" hangingPunct="1">
              <a:spcBef>
                <a:spcPts val="0"/>
              </a:spcBef>
              <a:spcAft>
                <a:spcPts val="0"/>
              </a:spcAft>
              <a:defRPr/>
            </a:pPr>
            <a:r>
              <a:rPr lang="en-AU" b="1" dirty="0" smtClean="0"/>
              <a:t>Group 3 </a:t>
            </a:r>
            <a:r>
              <a:rPr lang="en-AU" dirty="0" smtClean="0"/>
              <a:t>Analysis and Interpretation and Site Report</a:t>
            </a:r>
          </a:p>
          <a:p>
            <a:pPr eaLnBrk="1" fontAlgn="auto" hangingPunct="1">
              <a:spcBef>
                <a:spcPts val="0"/>
              </a:spcBef>
              <a:spcAft>
                <a:spcPts val="0"/>
              </a:spcAft>
              <a:defRPr/>
            </a:pPr>
            <a:r>
              <a:rPr lang="en-AU" b="1" dirty="0" smtClean="0"/>
              <a:t>Group 4 </a:t>
            </a:r>
            <a:r>
              <a:rPr lang="en-AU" dirty="0" smtClean="0"/>
              <a:t>Data</a:t>
            </a:r>
            <a:r>
              <a:rPr lang="en-AU" baseline="0" dirty="0" smtClean="0"/>
              <a:t> collection </a:t>
            </a:r>
            <a:r>
              <a:rPr lang="en-AU" dirty="0" smtClean="0"/>
              <a:t>teams</a:t>
            </a:r>
            <a:r>
              <a:rPr lang="en-AU" baseline="0" dirty="0" smtClean="0"/>
              <a:t> and Urgent Action</a:t>
            </a:r>
          </a:p>
          <a:p>
            <a:pPr eaLnBrk="1" fontAlgn="auto" hangingPunct="1">
              <a:spcBef>
                <a:spcPts val="0"/>
              </a:spcBef>
              <a:spcAft>
                <a:spcPts val="0"/>
              </a:spcAft>
              <a:defRPr/>
            </a:pPr>
            <a:r>
              <a:rPr lang="en-AU" b="1" dirty="0" smtClean="0"/>
              <a:t>Group 5 </a:t>
            </a:r>
            <a:r>
              <a:rPr lang="en-AU" b="0" dirty="0" smtClean="0"/>
              <a:t>D</a:t>
            </a:r>
            <a:r>
              <a:rPr lang="en-AU" baseline="0" dirty="0" smtClean="0"/>
              <a:t>ata analysis, interpretation and report writing</a:t>
            </a:r>
            <a:endParaRPr lang="en-GB" altLang="en-US" baseline="0" dirty="0" smtClean="0">
              <a:latin typeface="Calibri" pitchFamily="34" charset="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latin typeface="Calibri" pitchFamily="34" charset="0"/>
              <a:ea typeface="ＭＳ Ｐゴシック" pitchFamily="34" charset="-128"/>
            </a:endParaRPr>
          </a:p>
        </p:txBody>
      </p:sp>
      <p:sp>
        <p:nvSpPr>
          <p:cNvPr id="29700" name="Footer Placeholder 3"/>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latin typeface="Times New Roman" pitchFamily="18" charset="0"/>
                <a:ea typeface="ＭＳ Ｐゴシック" pitchFamily="34" charset="-128"/>
              </a:rPr>
              <a:t>UNICEF</a:t>
            </a:r>
          </a:p>
        </p:txBody>
      </p:sp>
      <p:sp>
        <p:nvSpPr>
          <p:cNvPr id="29701" name="Slide Number Placeholder 4"/>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D82E9C9-BF4C-4E1B-B83C-21A56DC62644}" type="slidenum">
              <a:rPr lang="en-US" altLang="en-US" smtClean="0">
                <a:latin typeface="Times New Roman" pitchFamily="18" charset="0"/>
                <a:ea typeface="ＭＳ Ｐゴシック" pitchFamily="34" charset="-128"/>
              </a:rPr>
              <a:pPr/>
              <a:t>3</a:t>
            </a:fld>
            <a:endParaRPr lang="en-US" altLang="en-US" smtClean="0">
              <a:latin typeface="Times New Roman" pitchFamily="18"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Desk review is not an optional component</a:t>
            </a:r>
            <a:r>
              <a:rPr lang="en-GB" baseline="0" dirty="0" smtClean="0"/>
              <a:t> of the CPRA. It is an integral part of its methodology. Experience shows that wherever a desk review was conducted prior to a CPRA, it did not only significantly elevate the quality of the assessment, but it also greatly facilitated the interpretation and report writing part (which is often a difficult step).</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CPWG has developed a template on how to compile a desk review (see in session folder). This template should be distribute and an exercise will be carried out on day 2 during the desk review session.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Reference:</a:t>
            </a:r>
            <a:r>
              <a:rPr lang="en-US" baseline="0" dirty="0" smtClean="0"/>
              <a:t> the CPRA toolkit, part 1, page 6. </a:t>
            </a:r>
            <a:endParaRPr lang="en-US"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4</a:t>
            </a:fld>
            <a:endParaRPr lang="en-AU"/>
          </a:p>
        </p:txBody>
      </p:sp>
    </p:spTree>
    <p:extLst>
      <p:ext uri="{BB962C8B-B14F-4D97-AF65-F5344CB8AC3E}">
        <p14:creationId xmlns:p14="http://schemas.microsoft.com/office/powerpoint/2010/main" val="153017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Note to facilitator: </a:t>
            </a:r>
            <a:r>
              <a:rPr lang="en-US" sz="1200" kern="1200" dirty="0" smtClean="0">
                <a:solidFill>
                  <a:schemeClr val="tx1"/>
                </a:solidFill>
                <a:effectLst/>
                <a:latin typeface="+mn-lt"/>
                <a:ea typeface="+mn-ea"/>
                <a:cs typeface="+mn-cs"/>
              </a:rPr>
              <a:t>based on your assessment of the</a:t>
            </a:r>
            <a:r>
              <a:rPr lang="en-US" sz="1200" kern="1200" baseline="0" dirty="0" smtClean="0">
                <a:solidFill>
                  <a:schemeClr val="tx1"/>
                </a:solidFill>
                <a:effectLst/>
                <a:latin typeface="+mn-lt"/>
                <a:ea typeface="+mn-ea"/>
                <a:cs typeface="+mn-cs"/>
              </a:rPr>
              <a:t> class, you may or may not want to make the distinction between structured and unstructured observations. If you think the majority are not struggling through the rest of the material and are eager to learn more, do cover it. Otherwise, you can just explain the idea of direct observation and do the exercise. </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It is important to explain that direct observation is a very strong source for triangulation. For example if 2 key informants tell us that children in this village are not associated with armed groups and forces, but you have seen children walking in military gear and/or with guns, your observation is trump the KIs assertion.</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Also crucial to highlight the fact that not every child protection issue is observable. But there are many things that can be observed if we pay enough attention to them.</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During a </a:t>
            </a:r>
            <a:r>
              <a:rPr lang="en-US" sz="1200" u="sng" kern="1200" dirty="0" smtClean="0">
                <a:solidFill>
                  <a:schemeClr val="tx1"/>
                </a:solidFill>
                <a:effectLst/>
                <a:latin typeface="+mn-lt"/>
                <a:ea typeface="+mn-ea"/>
                <a:cs typeface="+mn-cs"/>
              </a:rPr>
              <a:t>Structured Observation</a:t>
            </a:r>
            <a:r>
              <a:rPr lang="en-US" sz="1200" kern="1200" dirty="0" smtClean="0">
                <a:solidFill>
                  <a:schemeClr val="tx1"/>
                </a:solidFill>
                <a:effectLst/>
                <a:latin typeface="+mn-lt"/>
                <a:ea typeface="+mn-ea"/>
                <a:cs typeface="+mn-cs"/>
              </a:rPr>
              <a:t>, also referred to as “looking for,” the observer is looking for a specific thing, such as a </a:t>
            </a:r>
            <a:r>
              <a:rPr lang="en-US" sz="1200" kern="1200" dirty="0" err="1" smtClean="0">
                <a:solidFill>
                  <a:schemeClr val="tx1"/>
                </a:solidFill>
                <a:effectLst/>
                <a:latin typeface="+mn-lt"/>
                <a:ea typeface="+mn-ea"/>
                <a:cs typeface="+mn-cs"/>
              </a:rPr>
              <a:t>behaviour</a:t>
            </a:r>
            <a:r>
              <a:rPr lang="en-US" sz="1200" kern="1200" dirty="0" smtClean="0">
                <a:solidFill>
                  <a:schemeClr val="tx1"/>
                </a:solidFill>
                <a:effectLst/>
                <a:latin typeface="+mn-lt"/>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r>
              <a:rPr lang="en-US" sz="1200" kern="1200" dirty="0" smtClean="0">
                <a:solidFill>
                  <a:schemeClr val="tx1"/>
                </a:solidFill>
                <a:effectLst/>
                <a:latin typeface="+mn-lt"/>
                <a:ea typeface="+mn-ea"/>
                <a:cs typeface="+mn-cs"/>
              </a:rPr>
              <a:t>During an </a:t>
            </a:r>
            <a:r>
              <a:rPr lang="en-US" sz="1200" u="sng" kern="1200" dirty="0" smtClean="0">
                <a:solidFill>
                  <a:schemeClr val="tx1"/>
                </a:solidFill>
                <a:effectLst/>
                <a:latin typeface="+mn-lt"/>
                <a:ea typeface="+mn-ea"/>
                <a:cs typeface="+mn-cs"/>
              </a:rPr>
              <a:t>Unstructured Observation</a:t>
            </a:r>
            <a:r>
              <a:rPr lang="en-US" sz="1200" kern="1200" dirty="0" smtClean="0">
                <a:solidFill>
                  <a:schemeClr val="tx1"/>
                </a:solidFill>
                <a:effectLst/>
                <a:latin typeface="+mn-lt"/>
                <a:ea typeface="+mn-ea"/>
                <a:cs typeface="+mn-cs"/>
              </a:rPr>
              <a:t>,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____________________________________________________________________</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During a Structured Observation, also referred to as “looking for,” the observer is looking for a specific thing, such as a </a:t>
            </a:r>
            <a:r>
              <a:rPr lang="en-US" sz="1200" kern="1200" dirty="0" err="1" smtClean="0">
                <a:solidFill>
                  <a:schemeClr val="tx1"/>
                </a:solidFill>
                <a:effectLst/>
                <a:latin typeface="Arial" pitchFamily="34" charset="0"/>
                <a:ea typeface="+mn-ea"/>
                <a:cs typeface="+mn-cs"/>
              </a:rPr>
              <a:t>behaviour</a:t>
            </a:r>
            <a:r>
              <a:rPr lang="en-US" sz="1200" kern="1200" dirty="0" smtClean="0">
                <a:solidFill>
                  <a:schemeClr val="tx1"/>
                </a:solidFill>
                <a:effectLst/>
                <a:latin typeface="Arial" pitchFamily="34" charset="0"/>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endParaRPr lang="en-US" sz="1200" kern="1200" dirty="0" smtClean="0">
              <a:solidFill>
                <a:schemeClr val="tx1"/>
              </a:solidFill>
              <a:effectLst/>
              <a:latin typeface="Arial" pitchFamily="34" charset="0"/>
              <a:ea typeface="+mn-ea"/>
              <a:cs typeface="+mn-cs"/>
            </a:endParaRPr>
          </a:p>
          <a:p>
            <a:r>
              <a:rPr lang="en-US" sz="1200" kern="1200" dirty="0" smtClean="0">
                <a:solidFill>
                  <a:schemeClr val="tx1"/>
                </a:solidFill>
                <a:effectLst/>
                <a:latin typeface="Arial" pitchFamily="34" charset="0"/>
                <a:ea typeface="+mn-ea"/>
                <a:cs typeface="+mn-cs"/>
              </a:rPr>
              <a:t>During an Unstructured Observation,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3895811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sz="1400" dirty="0" smtClean="0"/>
              <a:t>Selection of appropriate key informants</a:t>
            </a:r>
            <a:r>
              <a:rPr lang="en-GB" sz="1400" baseline="0" dirty="0" smtClean="0"/>
              <a:t> is at the heart of a successful CPRA. Since the key informant interview is at the heart of our methodology, if we do not select the right profiles, we will not have a good quality data. Please refer them to appropriate section of the guide (see reference below) for more elaboration on the definition and selection of key informants.</a:t>
            </a:r>
          </a:p>
          <a:p>
            <a:endParaRPr lang="en-GB" sz="1400" baseline="0" dirty="0" smtClean="0"/>
          </a:p>
          <a:p>
            <a:r>
              <a:rPr lang="en-GB" sz="1400" baseline="0" dirty="0" smtClean="0"/>
              <a:t>Note to facilitator: please ensure that the understanding of the group from a key informant is not limited to a person in the position of power. In many contexts, the term ‘key informant’ is associated with the authorities. In this context, authorities are only one among many different profiles we are looking for. </a:t>
            </a:r>
            <a:endParaRPr lang="en-GB" sz="1400" dirty="0" smtClean="0"/>
          </a:p>
          <a:p>
            <a:endParaRPr lang="en-GB" sz="1400" dirty="0" smtClean="0"/>
          </a:p>
          <a:p>
            <a:endParaRPr lang="en-GB" sz="1400" dirty="0" smtClean="0"/>
          </a:p>
          <a:p>
            <a:r>
              <a:rPr lang="en-GB" sz="1400" dirty="0" smtClean="0"/>
              <a:t>Reference:</a:t>
            </a:r>
            <a:r>
              <a:rPr lang="en-GB" sz="1400" baseline="0" dirty="0" smtClean="0"/>
              <a:t> pages 9 &amp; 10 of part 1 (the guide) in the toolkit.</a:t>
            </a:r>
          </a:p>
          <a:p>
            <a:pPr>
              <a:buFontTx/>
              <a:buNone/>
            </a:pPr>
            <a:endParaRPr lang="en-US" sz="1400" dirty="0" smtClean="0">
              <a:solidFill>
                <a:srgbClr val="2A358C"/>
              </a:solidFill>
            </a:endParaRPr>
          </a:p>
          <a:p>
            <a:pPr>
              <a:buFontTx/>
              <a:buNone/>
            </a:pPr>
            <a:r>
              <a:rPr lang="en-US" sz="1400" dirty="0" smtClean="0">
                <a:solidFill>
                  <a:srgbClr val="2A358C"/>
                </a:solidFill>
              </a:rPr>
              <a:t>______________________________________________________________________</a:t>
            </a:r>
          </a:p>
          <a:p>
            <a:pPr>
              <a:buFontTx/>
              <a:buNone/>
            </a:pPr>
            <a:endParaRPr lang="en-US" sz="1400" dirty="0" smtClean="0">
              <a:solidFill>
                <a:srgbClr val="2A358C"/>
              </a:solidFill>
            </a:endParaRPr>
          </a:p>
          <a:p>
            <a:pPr>
              <a:buFontTx/>
              <a:buNone/>
            </a:pPr>
            <a:r>
              <a:rPr lang="en-US" sz="1400" dirty="0" smtClean="0">
                <a:solidFill>
                  <a:srgbClr val="2A358C"/>
                </a:solidFill>
              </a:rPr>
              <a:t>Key Informant is anyone who can provide us with information about the population in the community of interest. In choosing the key informants, consider whether:</a:t>
            </a:r>
          </a:p>
          <a:p>
            <a:pPr marL="0" indent="0">
              <a:buNone/>
            </a:pPr>
            <a:endParaRPr lang="en-US" sz="200" dirty="0" smtClean="0">
              <a:solidFill>
                <a:srgbClr val="2A358C"/>
              </a:solidFill>
            </a:endParaRPr>
          </a:p>
          <a:p>
            <a:pPr lvl="0"/>
            <a:r>
              <a:rPr lang="en-US" sz="1200" dirty="0" smtClean="0">
                <a:solidFill>
                  <a:srgbClr val="2A358C"/>
                </a:solidFill>
              </a:rPr>
              <a:t>There is reason to believe that they have significant knowledge of the situation of the population of interest;</a:t>
            </a:r>
          </a:p>
          <a:p>
            <a:pPr lvl="0"/>
            <a:r>
              <a:rPr lang="en-US" sz="1200" dirty="0" smtClean="0">
                <a:solidFill>
                  <a:srgbClr val="2A358C"/>
                </a:solidFill>
              </a:rPr>
              <a:t>They will be able to understand the questions;</a:t>
            </a:r>
          </a:p>
          <a:p>
            <a:pPr lvl="0"/>
            <a:r>
              <a:rPr lang="en-US" sz="1200" dirty="0" smtClean="0">
                <a:solidFill>
                  <a:srgbClr val="2A358C"/>
                </a:solidFill>
              </a:rPr>
              <a:t>Their personal experience is representative of the community, and if not whether this will affect their answers;</a:t>
            </a:r>
          </a:p>
          <a:p>
            <a:pPr lvl="0"/>
            <a:r>
              <a:rPr lang="en-US" sz="1200" dirty="0" smtClean="0">
                <a:solidFill>
                  <a:srgbClr val="2A358C"/>
                </a:solidFill>
              </a:rPr>
              <a:t>They might have a dominant agenda. </a:t>
            </a:r>
            <a:endParaRPr lang="en-US" i="1" dirty="0" smtClean="0">
              <a:solidFill>
                <a:srgbClr val="2A358C"/>
              </a:solidFill>
            </a:endParaRPr>
          </a:p>
          <a:p>
            <a:endParaRPr lang="en-GB" dirty="0" smtClean="0"/>
          </a:p>
          <a:p>
            <a:endParaRPr lang="en-GB" dirty="0" smtClean="0"/>
          </a:p>
          <a:p>
            <a:r>
              <a:rPr lang="en-GB" dirty="0" smtClean="0"/>
              <a:t>The facilitator</a:t>
            </a:r>
            <a:r>
              <a:rPr lang="en-GB" baseline="0" dirty="0" smtClean="0"/>
              <a:t> can explain: </a:t>
            </a:r>
            <a:r>
              <a:rPr lang="en-US" sz="1200" i="1" dirty="0" smtClean="0">
                <a:solidFill>
                  <a:srgbClr val="2A358C"/>
                </a:solidFill>
              </a:rPr>
              <a:t>While everyone might have a personal agenda, such biases should be taken into consideration in the selection and analysis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6</a:t>
            </a:fld>
            <a:endParaRPr lang="en-AU"/>
          </a:p>
        </p:txBody>
      </p:sp>
    </p:spTree>
    <p:extLst>
      <p:ext uri="{BB962C8B-B14F-4D97-AF65-F5344CB8AC3E}">
        <p14:creationId xmlns:p14="http://schemas.microsoft.com/office/powerpoint/2010/main" val="1507508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If the</a:t>
            </a:r>
            <a:r>
              <a:rPr lang="en-US" baseline="0" dirty="0" smtClean="0"/>
              <a:t> training is happening in preparation for an actual assessment, ideally, you should have a preliminary draft of the urgent action procedure and form. But if the training is at the regional or global level, you can just show them an example or two. </a:t>
            </a:r>
          </a:p>
          <a:p>
            <a:endParaRPr lang="en-US" baseline="0" dirty="0" smtClean="0"/>
          </a:p>
          <a:p>
            <a:r>
              <a:rPr lang="en-US" baseline="0" dirty="0" smtClean="0"/>
              <a:t>A sample form can be found in part 2 of the toolkit.</a:t>
            </a:r>
          </a:p>
          <a:p>
            <a:endParaRPr lang="en-US" baseline="0" dirty="0" smtClean="0"/>
          </a:p>
          <a:p>
            <a:r>
              <a:rPr lang="en-US" baseline="0" dirty="0" smtClean="0"/>
              <a:t>An urgent action procedure can look very sophisticated with complex referral pathways, or can be a very simple document with a few phone numbers and names of people who can be contacted depending on the nature of the cases that may be encountered. People on the list cannot be abstract (e.g. the community health worker), but rather need to have names and contact info attached to them. The burden of finding the right person to refer to should not fall on the assessors.</a:t>
            </a:r>
            <a:endParaRPr lang="en-US" dirty="0" smtClean="0"/>
          </a:p>
          <a:p>
            <a:endParaRPr lang="en-US" dirty="0" smtClean="0"/>
          </a:p>
          <a:p>
            <a:r>
              <a:rPr lang="en-US" dirty="0" smtClean="0"/>
              <a:t>Reference: the CPRA toolkit,</a:t>
            </a:r>
            <a:r>
              <a:rPr lang="en-US" baseline="0" dirty="0" smtClean="0"/>
              <a:t> part 1, page 9 – and – Part 2, pages 26 to 28.</a:t>
            </a:r>
            <a:endParaRPr lang="en-US" dirty="0" smtClean="0"/>
          </a:p>
          <a:p>
            <a:endParaRPr lang="fr-FR" sz="1200" kern="1200" baseline="0" dirty="0" smtClean="0">
              <a:solidFill>
                <a:schemeClr val="tx1"/>
              </a:solidFill>
              <a:latin typeface="Arial" pitchFamily="34" charset="0"/>
              <a:ea typeface="+mn-ea"/>
              <a:cs typeface="+mn-cs"/>
            </a:endParaRPr>
          </a:p>
          <a:p>
            <a:r>
              <a:rPr lang="fr-FR" sz="1200" kern="1200" baseline="0" dirty="0" smtClean="0">
                <a:solidFill>
                  <a:schemeClr val="tx1"/>
                </a:solidFill>
                <a:latin typeface="Arial" pitchFamily="34" charset="0"/>
                <a:ea typeface="+mn-ea"/>
                <a:cs typeface="+mn-cs"/>
              </a:rPr>
              <a:t>________________________________________________________________________</a:t>
            </a:r>
          </a:p>
          <a:p>
            <a:endParaRPr lang="fr-FR" sz="1200" kern="1200" baseline="0" dirty="0" smtClean="0">
              <a:solidFill>
                <a:schemeClr val="tx1"/>
              </a:solidFill>
              <a:latin typeface="Arial" pitchFamily="34" charset="0"/>
              <a:ea typeface="+mn-ea"/>
              <a:cs typeface="+mn-cs"/>
            </a:endParaRPr>
          </a:p>
          <a:p>
            <a:r>
              <a:rPr lang="fr-FR" sz="1200" kern="1200" baseline="0" dirty="0" err="1" smtClean="0">
                <a:solidFill>
                  <a:schemeClr val="tx1"/>
                </a:solidFill>
                <a:latin typeface="Arial" pitchFamily="34" charset="0"/>
                <a:ea typeface="+mn-ea"/>
                <a:cs typeface="+mn-cs"/>
              </a:rPr>
              <a:t>Example</a:t>
            </a:r>
            <a:r>
              <a:rPr lang="fr-FR" sz="1200" kern="1200" baseline="0" dirty="0" smtClean="0">
                <a:solidFill>
                  <a:schemeClr val="tx1"/>
                </a:solidFill>
                <a:latin typeface="Arial" pitchFamily="34" charset="0"/>
                <a:ea typeface="+mn-ea"/>
                <a:cs typeface="+mn-cs"/>
              </a:rPr>
              <a:t>: </a:t>
            </a:r>
          </a:p>
          <a:p>
            <a:r>
              <a:rPr lang="fr-FR" sz="1200" kern="1200" dirty="0" err="1" smtClean="0">
                <a:solidFill>
                  <a:schemeClr val="tx1"/>
                </a:solidFill>
                <a:latin typeface="Arial" pitchFamily="34" charset="0"/>
                <a:ea typeface="+mn-ea"/>
                <a:cs typeface="+mn-cs"/>
              </a:rPr>
              <a:t>Assessor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encounters</a:t>
            </a:r>
            <a:r>
              <a:rPr lang="fr-FR" sz="1200" kern="1200" dirty="0" smtClean="0">
                <a:solidFill>
                  <a:schemeClr val="tx1"/>
                </a:solidFill>
                <a:latin typeface="Arial" pitchFamily="34" charset="0"/>
                <a:ea typeface="+mn-ea"/>
                <a:cs typeface="+mn-cs"/>
              </a:rPr>
              <a:t> a case/urgent situation -- </a:t>
            </a:r>
            <a:r>
              <a:rPr lang="fr-FR" sz="1200" kern="1200" dirty="0" err="1" smtClean="0">
                <a:solidFill>
                  <a:schemeClr val="tx1"/>
                </a:solidFill>
                <a:latin typeface="Arial" pitchFamily="34" charset="0"/>
                <a:ea typeface="+mn-ea"/>
                <a:cs typeface="+mn-cs"/>
              </a:rPr>
              <a:t>assessor</a:t>
            </a:r>
            <a:r>
              <a:rPr lang="fr-FR" sz="1200" kern="1200" dirty="0" smtClean="0">
                <a:solidFill>
                  <a:schemeClr val="tx1"/>
                </a:solidFill>
                <a:latin typeface="Arial" pitchFamily="34" charset="0"/>
                <a:ea typeface="+mn-ea"/>
                <a:cs typeface="+mn-cs"/>
              </a:rPr>
              <a:t> to call on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team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consult</a:t>
            </a:r>
            <a:r>
              <a:rPr lang="fr-FR" sz="1200" kern="1200" dirty="0" smtClean="0">
                <a:solidFill>
                  <a:schemeClr val="tx1"/>
                </a:solidFill>
                <a:latin typeface="Arial" pitchFamily="34" charset="0"/>
                <a:ea typeface="+mn-ea"/>
                <a:cs typeface="+mn-cs"/>
              </a:rPr>
              <a:t> --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complete</a:t>
            </a:r>
            <a:r>
              <a:rPr lang="fr-FR" sz="1200" kern="1200" dirty="0" smtClean="0">
                <a:solidFill>
                  <a:schemeClr val="tx1"/>
                </a:solidFill>
                <a:latin typeface="Arial" pitchFamily="34" charset="0"/>
                <a:ea typeface="+mn-ea"/>
                <a:cs typeface="+mn-cs"/>
              </a:rPr>
              <a:t> urgent action </a:t>
            </a:r>
            <a:r>
              <a:rPr lang="fr-FR" sz="1200" kern="1200" dirty="0" err="1" smtClean="0">
                <a:solidFill>
                  <a:schemeClr val="tx1"/>
                </a:solidFill>
                <a:latin typeface="Arial" pitchFamily="34" charset="0"/>
                <a:ea typeface="+mn-ea"/>
                <a:cs typeface="+mn-cs"/>
              </a:rPr>
              <a:t>form</a:t>
            </a:r>
            <a:r>
              <a:rPr lang="fr-FR" sz="1200" kern="1200" dirty="0" smtClean="0">
                <a:solidFill>
                  <a:schemeClr val="tx1"/>
                </a:solidFill>
                <a:latin typeface="Arial" pitchFamily="34" charset="0"/>
                <a:ea typeface="+mn-ea"/>
                <a:cs typeface="+mn-cs"/>
              </a:rPr>
              <a:t> -- team </a:t>
            </a:r>
            <a:r>
              <a:rPr lang="fr-FR" sz="1200" kern="1200" dirty="0" err="1" smtClean="0">
                <a:solidFill>
                  <a:schemeClr val="tx1"/>
                </a:solidFill>
                <a:latin typeface="Arial" pitchFamily="34" charset="0"/>
                <a:ea typeface="+mn-ea"/>
                <a:cs typeface="+mn-cs"/>
              </a:rPr>
              <a:t>supervisor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send</a:t>
            </a:r>
            <a:r>
              <a:rPr lang="fr-FR" sz="1200" kern="1200" dirty="0" smtClean="0">
                <a:solidFill>
                  <a:schemeClr val="tx1"/>
                </a:solidFill>
                <a:latin typeface="Arial" pitchFamily="34" charset="0"/>
                <a:ea typeface="+mn-ea"/>
                <a:cs typeface="+mn-cs"/>
              </a:rPr>
              <a:t>/</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forms</a:t>
            </a:r>
            <a:r>
              <a:rPr lang="fr-FR" sz="1200" kern="1200" dirty="0" smtClean="0">
                <a:solidFill>
                  <a:schemeClr val="tx1"/>
                </a:solidFill>
                <a:latin typeface="Arial" pitchFamily="34" charset="0"/>
                <a:ea typeface="+mn-ea"/>
                <a:cs typeface="+mn-cs"/>
              </a:rPr>
              <a:t> to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to </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case to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provincial </a:t>
            </a:r>
            <a:r>
              <a:rPr lang="fr-FR" sz="1200" kern="1200" dirty="0" err="1" smtClean="0">
                <a:solidFill>
                  <a:schemeClr val="tx1"/>
                </a:solidFill>
                <a:latin typeface="Arial" pitchFamily="34" charset="0"/>
                <a:ea typeface="+mn-ea"/>
                <a:cs typeface="+mn-cs"/>
              </a:rPr>
              <a:t>assessment</a:t>
            </a:r>
            <a:r>
              <a:rPr lang="fr-FR" sz="1200" kern="1200" dirty="0" smtClean="0">
                <a:solidFill>
                  <a:schemeClr val="tx1"/>
                </a:solidFill>
                <a:latin typeface="Arial" pitchFamily="34" charset="0"/>
                <a:ea typeface="+mn-ea"/>
                <a:cs typeface="+mn-cs"/>
              </a:rPr>
              <a:t> focal point to </a:t>
            </a:r>
            <a:r>
              <a:rPr lang="fr-FR" sz="1200" kern="1200" dirty="0" err="1" smtClean="0">
                <a:solidFill>
                  <a:schemeClr val="tx1"/>
                </a:solidFill>
                <a:latin typeface="Arial" pitchFamily="34" charset="0"/>
                <a:ea typeface="+mn-ea"/>
                <a:cs typeface="+mn-cs"/>
              </a:rPr>
              <a:t>send</a:t>
            </a:r>
            <a:r>
              <a:rPr lang="fr-FR" sz="1200" kern="1200" dirty="0" smtClean="0">
                <a:solidFill>
                  <a:schemeClr val="tx1"/>
                </a:solidFill>
                <a:latin typeface="Arial" pitchFamily="34" charset="0"/>
                <a:ea typeface="+mn-ea"/>
                <a:cs typeface="+mn-cs"/>
              </a:rPr>
              <a:t>/</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a:t>
            </a:r>
            <a:r>
              <a:rPr lang="fr-FR" sz="1200" kern="1200" dirty="0" err="1" smtClean="0">
                <a:solidFill>
                  <a:schemeClr val="tx1"/>
                </a:solidFill>
                <a:latin typeface="Arial" pitchFamily="34" charset="0"/>
                <a:ea typeface="+mn-ea"/>
                <a:cs typeface="+mn-cs"/>
              </a:rPr>
              <a:t>forms</a:t>
            </a:r>
            <a:r>
              <a:rPr lang="fr-FR" sz="1200" kern="1200" dirty="0" smtClean="0">
                <a:solidFill>
                  <a:schemeClr val="tx1"/>
                </a:solidFill>
                <a:latin typeface="Arial" pitchFamily="34" charset="0"/>
                <a:ea typeface="+mn-ea"/>
                <a:cs typeface="+mn-cs"/>
              </a:rPr>
              <a:t> to national </a:t>
            </a:r>
            <a:r>
              <a:rPr lang="fr-FR" sz="1200" kern="1200" dirty="0" err="1" smtClean="0">
                <a:solidFill>
                  <a:schemeClr val="tx1"/>
                </a:solidFill>
                <a:latin typeface="Arial" pitchFamily="34" charset="0"/>
                <a:ea typeface="+mn-ea"/>
                <a:cs typeface="+mn-cs"/>
              </a:rPr>
              <a:t>level</a:t>
            </a:r>
            <a:r>
              <a:rPr lang="fr-FR" sz="1200" kern="1200" dirty="0" smtClean="0">
                <a:solidFill>
                  <a:schemeClr val="tx1"/>
                </a:solidFill>
                <a:latin typeface="Arial" pitchFamily="34" charset="0"/>
                <a:ea typeface="+mn-ea"/>
                <a:cs typeface="+mn-cs"/>
              </a:rPr>
              <a:t> à CPWG </a:t>
            </a:r>
            <a:r>
              <a:rPr lang="fr-FR" sz="1200" kern="1200" dirty="0" err="1" smtClean="0">
                <a:solidFill>
                  <a:schemeClr val="tx1"/>
                </a:solidFill>
                <a:latin typeface="Arial" pitchFamily="34" charset="0"/>
                <a:ea typeface="+mn-ea"/>
                <a:cs typeface="+mn-cs"/>
              </a:rPr>
              <a:t>coordinator</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refer</a:t>
            </a:r>
            <a:r>
              <a:rPr lang="fr-FR" sz="1200" kern="1200" dirty="0" smtClean="0">
                <a:solidFill>
                  <a:schemeClr val="tx1"/>
                </a:solidFill>
                <a:latin typeface="Arial" pitchFamily="34" charset="0"/>
                <a:ea typeface="+mn-ea"/>
                <a:cs typeface="+mn-cs"/>
              </a:rPr>
              <a:t> case to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à relevant CP </a:t>
            </a:r>
            <a:r>
              <a:rPr lang="fr-FR" sz="1200" kern="1200" dirty="0" err="1" smtClean="0">
                <a:solidFill>
                  <a:schemeClr val="tx1"/>
                </a:solidFill>
                <a:latin typeface="Arial" pitchFamily="34" charset="0"/>
                <a:ea typeface="+mn-ea"/>
                <a:cs typeface="+mn-cs"/>
              </a:rPr>
              <a:t>Actors</a:t>
            </a:r>
            <a:r>
              <a:rPr lang="fr-FR" sz="1200" kern="1200" dirty="0" smtClean="0">
                <a:solidFill>
                  <a:schemeClr val="tx1"/>
                </a:solidFill>
                <a:latin typeface="Arial" pitchFamily="34" charset="0"/>
                <a:ea typeface="+mn-ea"/>
                <a:cs typeface="+mn-cs"/>
              </a:rPr>
              <a:t> to </a:t>
            </a:r>
            <a:r>
              <a:rPr lang="fr-FR" sz="1200" kern="1200" dirty="0" err="1" smtClean="0">
                <a:solidFill>
                  <a:schemeClr val="tx1"/>
                </a:solidFill>
                <a:latin typeface="Arial" pitchFamily="34" charset="0"/>
                <a:ea typeface="+mn-ea"/>
                <a:cs typeface="+mn-cs"/>
              </a:rPr>
              <a:t>follow</a:t>
            </a:r>
            <a:r>
              <a:rPr lang="fr-FR" sz="1200" kern="1200" dirty="0" smtClean="0">
                <a:solidFill>
                  <a:schemeClr val="tx1"/>
                </a:solidFill>
                <a:latin typeface="Arial" pitchFamily="34" charset="0"/>
                <a:ea typeface="+mn-ea"/>
                <a:cs typeface="+mn-cs"/>
              </a:rPr>
              <a:t>-up on case/situation….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2739427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to facilitator: the site report concept is slightly difficult.</a:t>
            </a:r>
            <a:r>
              <a:rPr lang="en-US" baseline="0" dirty="0" smtClean="0"/>
              <a:t> So it is important for the facilitator to have fully understood the methodology and reasoning behind the use of site report. </a:t>
            </a:r>
          </a:p>
          <a:p>
            <a:endParaRPr lang="en-US" baseline="0" dirty="0" smtClean="0"/>
          </a:p>
          <a:p>
            <a:r>
              <a:rPr lang="en-US" baseline="0" dirty="0" smtClean="0"/>
              <a:t>The site report looks very similar to the key informant questionnaire. But it is not the same thing. The way data is recorded in it is different and it is a compilation of all KI interviews and direct observations in a given site. In some contexts where the CPRA taskforce decides to eliminate certain sensitive issues from the KI questionnaire (such as association of children with armed forces and groups), the theme can still be maintained in the direct observation checklist and then reflected in the site report. In this case, that part of the site report template will be similar to the observation check list (and not the KI questionnaire). This cannot happen if the theme in question is not observable, such as sexual violence.</a:t>
            </a:r>
          </a:p>
          <a:p>
            <a:endParaRPr lang="en-US" baseline="0" dirty="0" smtClean="0"/>
          </a:p>
          <a:p>
            <a:r>
              <a:rPr lang="en-US" baseline="0" dirty="0" smtClean="0"/>
              <a:t>Data entry is done from site reports (and not from KI interviews or direction observations). Therefore, the data analysis tool should be adapted based on the site report. </a:t>
            </a:r>
          </a:p>
          <a:p>
            <a:endParaRPr lang="en-US" baseline="0" dirty="0" smtClean="0"/>
          </a:p>
          <a:p>
            <a:r>
              <a:rPr lang="en-US" baseline="0" dirty="0" smtClean="0"/>
              <a:t>Note to facilitator: In some exceptional situations, it might be ok to skip the site report component. But this is not encouraged. This can be decided on a case to case basis in consultation with the CPWG technical advisors.</a:t>
            </a:r>
          </a:p>
          <a:p>
            <a:endParaRPr lang="en-US" baseline="0" dirty="0" smtClean="0"/>
          </a:p>
          <a:p>
            <a:r>
              <a:rPr lang="en-US" baseline="0" dirty="0" smtClean="0"/>
              <a:t>There will be a more elaborate session on site report compilation on day 2.</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Reference: the CPRA toolkit,</a:t>
            </a:r>
            <a:r>
              <a:rPr lang="en-US" baseline="0" dirty="0" smtClean="0"/>
              <a:t> part 2, pages 29 to 45.</a:t>
            </a:r>
            <a:endParaRPr lang="en-US"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63A0045-E852-4B99-96C5-EB028462D8EF}" type="slidenum">
              <a:rPr lang="en-US" smtClean="0"/>
              <a:t>8</a:t>
            </a:fld>
            <a:endParaRPr lang="en-US"/>
          </a:p>
        </p:txBody>
      </p:sp>
    </p:spTree>
    <p:extLst>
      <p:ext uri="{BB962C8B-B14F-4D97-AF65-F5344CB8AC3E}">
        <p14:creationId xmlns:p14="http://schemas.microsoft.com/office/powerpoint/2010/main" val="4258811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The facilitator should project</a:t>
            </a:r>
            <a:r>
              <a:rPr lang="en-GB" baseline="0" dirty="0" smtClean="0"/>
              <a:t> the data management tool on the screen and show them how it works.</a:t>
            </a:r>
          </a:p>
          <a:p>
            <a:endParaRPr lang="en-GB" baseline="0" dirty="0" smtClean="0"/>
          </a:p>
          <a:p>
            <a:r>
              <a:rPr lang="en-GB" baseline="0" dirty="0" smtClean="0"/>
              <a:t>Work with the Team Leaders on this to create a system of daily submissions</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9</a:t>
            </a:fld>
            <a:endParaRPr lang="en-AU"/>
          </a:p>
        </p:txBody>
      </p:sp>
    </p:spTree>
    <p:extLst>
      <p:ext uri="{BB962C8B-B14F-4D97-AF65-F5344CB8AC3E}">
        <p14:creationId xmlns:p14="http://schemas.microsoft.com/office/powerpoint/2010/main" val="2113578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method for data management depends heavily on capacity, scale of the assessment and ease of communication/transportation in the areas under assessment.</a:t>
            </a:r>
          </a:p>
          <a:p>
            <a:endParaRPr lang="en-GB" baseline="0" dirty="0" smtClean="0"/>
          </a:p>
          <a:p>
            <a:r>
              <a:rPr lang="en-GB" baseline="0" dirty="0" smtClean="0"/>
              <a:t>If we are dealing with a massive scale disaster and a massive scale data collection (e.g. Pakistan floods), then data management becomes much more of an issue. Or if we are doing an assessment in a country like Somalia where access is very difficult, more thought needs to go into how we will get the data into the data management tool. Sometime assigning regional data management hubs will help.</a:t>
            </a:r>
          </a:p>
          <a:p>
            <a:endParaRPr lang="en-GB" baseline="0" dirty="0" smtClean="0"/>
          </a:p>
          <a:p>
            <a:r>
              <a:rPr lang="en-GB" baseline="0" dirty="0" smtClean="0"/>
              <a:t>If the scale is small it is best to keep the process very simple and centralized. This means that all site reports/questionnaires can be shipped to a central location and managed by a person or a team. </a:t>
            </a:r>
          </a:p>
          <a:p>
            <a:r>
              <a:rPr lang="en-GB" baseline="0" dirty="0" smtClean="0"/>
              <a:t/>
            </a:r>
            <a:br>
              <a:rPr lang="en-GB" baseline="0" dirty="0" smtClean="0"/>
            </a:br>
            <a:r>
              <a:rPr lang="en-GB" baseline="0" dirty="0" smtClean="0"/>
              <a:t>Throughout either of these processes data confidentiality is of the highest priority. Make sure speed does not jeopardize confidentiality.</a:t>
            </a:r>
          </a:p>
          <a:p>
            <a:endParaRPr lang="en-GB" baseline="0" dirty="0" smtClean="0"/>
          </a:p>
          <a:p>
            <a:r>
              <a:rPr lang="en-GB" baseline="0" dirty="0" smtClean="0"/>
              <a:t>All collected data (including site reports, questionnaires, checklists and urgent action forms) should ultimately be transported to a central location and managed with utmost care and caution. All documents should be kept in a safe place for at least a year (or if the disaster/emergency continued beyond a year, until the end of the emergency). This needs to be communicated with the agency/organization who takes up the data management role in the assessment so that they can plan for it.</a:t>
            </a:r>
            <a:endParaRPr lang="en-US" dirty="0"/>
          </a:p>
        </p:txBody>
      </p:sp>
      <p:sp>
        <p:nvSpPr>
          <p:cNvPr id="4" name="Slide Number Placeholder 3"/>
          <p:cNvSpPr>
            <a:spLocks noGrp="1"/>
          </p:cNvSpPr>
          <p:nvPr>
            <p:ph type="sldNum" sz="quarter" idx="10"/>
          </p:nvPr>
        </p:nvSpPr>
        <p:spPr/>
        <p:txBody>
          <a:bodyPr/>
          <a:lstStyle/>
          <a:p>
            <a:fld id="{763A0045-E852-4B99-96C5-EB028462D8EF}" type="slidenum">
              <a:rPr lang="en-US" smtClean="0"/>
              <a:t>10</a:t>
            </a:fld>
            <a:endParaRPr lang="en-US"/>
          </a:p>
        </p:txBody>
      </p:sp>
    </p:spTree>
    <p:extLst>
      <p:ext uri="{BB962C8B-B14F-4D97-AF65-F5344CB8AC3E}">
        <p14:creationId xmlns:p14="http://schemas.microsoft.com/office/powerpoint/2010/main" val="637343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3025290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16284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695223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15/09/2014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8790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15/09/2014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60130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15CBFB-7324-48A4-8C7B-BA103904DE31}" type="datetimeFigureOut">
              <a:rPr lang="en-AU" smtClean="0"/>
              <a:t>15/09/2014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054408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AC15CBFB-7324-48A4-8C7B-BA103904DE31}" type="datetimeFigureOut">
              <a:rPr lang="en-AU" smtClean="0"/>
              <a:t>15/09/2014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744491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C15CBFB-7324-48A4-8C7B-BA103904DE31}" type="datetimeFigureOut">
              <a:rPr lang="en-AU" smtClean="0"/>
              <a:t>15/09/2014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815939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AC15CBFB-7324-48A4-8C7B-BA103904DE31}" type="datetimeFigureOut">
              <a:rPr lang="en-AU" smtClean="0"/>
              <a:t>15/09/2014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1889665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15CBFB-7324-48A4-8C7B-BA103904DE31}" type="datetimeFigureOut">
              <a:rPr lang="en-AU" smtClean="0"/>
              <a:t>15/09/2014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1297826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15CBFB-7324-48A4-8C7B-BA103904DE31}" type="datetimeFigureOut">
              <a:rPr lang="en-AU" smtClean="0"/>
              <a:t>15/09/2014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026750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863645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15CBFB-7324-48A4-8C7B-BA103904DE31}" type="datetimeFigureOut">
              <a:rPr lang="en-AU" smtClean="0"/>
              <a:t>15/09/2014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2355243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15/09/2014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016012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C15CBFB-7324-48A4-8C7B-BA103904DE31}" type="datetimeFigureOut">
              <a:rPr lang="en-AU" smtClean="0"/>
              <a:t>15/09/2014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4739140-3C7F-49F1-8E22-5DBCBB940E6B}" type="slidenum">
              <a:rPr lang="en-AU" smtClean="0"/>
              <a:t>‹#›</a:t>
            </a:fld>
            <a:endParaRPr lang="en-AU"/>
          </a:p>
        </p:txBody>
      </p:sp>
    </p:spTree>
    <p:extLst>
      <p:ext uri="{BB962C8B-B14F-4D97-AF65-F5344CB8AC3E}">
        <p14:creationId xmlns:p14="http://schemas.microsoft.com/office/powerpoint/2010/main" val="32074465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28136209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4754140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823698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0257357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453390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15702118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867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092846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712333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00844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634195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0640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22805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83484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417848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88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7976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1720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altLang="en-US"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ltLang="en-US" smtClean="0"/>
              <a:t>Click to edit Master text styles</a:t>
            </a:r>
          </a:p>
          <a:p>
            <a:pPr lvl="1"/>
            <a:r>
              <a:rPr lang="en-AU" altLang="en-US" smtClean="0"/>
              <a:t>Second level</a:t>
            </a:r>
          </a:p>
          <a:p>
            <a:pPr lvl="2"/>
            <a:r>
              <a:rPr lang="en-AU" altLang="en-US" smtClean="0"/>
              <a:t>Third level</a:t>
            </a:r>
          </a:p>
          <a:p>
            <a:pPr lvl="3"/>
            <a:r>
              <a:rPr lang="en-AU" altLang="en-US" smtClean="0"/>
              <a:t>Fourth level</a:t>
            </a:r>
          </a:p>
          <a:p>
            <a:pPr lvl="4"/>
            <a:r>
              <a:rPr lang="en-AU" altLang="en-US" smtClean="0"/>
              <a:t>Fifth level</a:t>
            </a:r>
          </a:p>
        </p:txBody>
      </p:sp>
      <p:sp>
        <p:nvSpPr>
          <p:cNvPr id="1029" name="Rectangle 8"/>
          <p:cNvSpPr>
            <a:spLocks noChangeArrowheads="1"/>
          </p:cNvSpPr>
          <p:nvPr userDrawn="1"/>
        </p:nvSpPr>
        <p:spPr bwMode="auto">
          <a:xfrm flipH="1">
            <a:off x="0" y="188913"/>
            <a:ext cx="7885113" cy="444500"/>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2"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47638"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lines.tiff"/>
          <p:cNvPicPr>
            <a:picLocks noChangeAspect="1"/>
          </p:cNvPicPr>
          <p:nvPr userDrawn="1"/>
        </p:nvPicPr>
        <p:blipFill>
          <a:blip r:embed="rId14">
            <a:extLst>
              <a:ext uri="{28A0092B-C50C-407E-A947-70E740481C1C}">
                <a14:useLocalDpi xmlns:a14="http://schemas.microsoft.com/office/drawing/2010/main" val="0"/>
              </a:ext>
            </a:extLst>
          </a:blip>
          <a:srcRect b="16344"/>
          <a:stretch>
            <a:fillRect/>
          </a:stretch>
        </p:blipFill>
        <p:spPr bwMode="auto">
          <a:xfrm>
            <a:off x="1476375" y="6165850"/>
            <a:ext cx="67151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lines.tiff"/>
          <p:cNvPicPr>
            <a:picLocks noChangeAspect="1"/>
          </p:cNvPicPr>
          <p:nvPr userDrawn="1"/>
        </p:nvPicPr>
        <p:blipFill>
          <a:blip r:embed="rId14">
            <a:extLst>
              <a:ext uri="{28A0092B-C50C-407E-A947-70E740481C1C}">
                <a14:useLocalDpi xmlns:a14="http://schemas.microsoft.com/office/drawing/2010/main" val="0"/>
              </a:ext>
            </a:extLst>
          </a:blip>
          <a:srcRect l="1068" r="83087" b="16344"/>
          <a:stretch>
            <a:fillRect/>
          </a:stretch>
        </p:blipFill>
        <p:spPr bwMode="auto">
          <a:xfrm>
            <a:off x="8080375" y="6165850"/>
            <a:ext cx="10636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39766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5CBFB-7324-48A4-8C7B-BA103904DE31}" type="datetimeFigureOut">
              <a:rPr lang="en-AU" smtClean="0"/>
              <a:t>15/09/2014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39140-3C7F-49F1-8E22-5DBCBB940E6B}" type="slidenum">
              <a:rPr lang="en-AU" smtClean="0"/>
              <a:t>‹#›</a:t>
            </a:fld>
            <a:endParaRPr lang="en-AU"/>
          </a:p>
        </p:txBody>
      </p:sp>
    </p:spTree>
    <p:extLst>
      <p:ext uri="{BB962C8B-B14F-4D97-AF65-F5344CB8AC3E}">
        <p14:creationId xmlns:p14="http://schemas.microsoft.com/office/powerpoint/2010/main" val="3700754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58769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4829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ogle.com.au/url?sa=i&amp;rct=j&amp;q=&amp;esrc=s&amp;source=images&amp;cd=&amp;cad=rja&amp;docid=lSrHt8oIULDJJM&amp;tbnid=xAIJl7u8qgDdKM:&amp;ved=0CAUQjRw&amp;url=http://gpca.org.ae/rc/?page_id%3D318&amp;ei=PZivUpqcDJCMkgW6nYHwBQ&amp;psig=AFQjCNFzSmJcZlbiRp28l1GFxW4vq8QqtA&amp;ust=1387325867698011"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501650" y="5029200"/>
            <a:ext cx="8642350" cy="1368425"/>
          </a:xfrm>
        </p:spPr>
        <p:txBody>
          <a:bodyPr>
            <a:noAutofit/>
          </a:bodyPr>
          <a:lstStyle/>
          <a:p>
            <a:pPr algn="ctr" eaLnBrk="1" hangingPunct="1"/>
            <a:r>
              <a:rPr lang="en-AU" dirty="0" smtClean="0">
                <a:solidFill>
                  <a:srgbClr val="3399FF"/>
                </a:solidFill>
              </a:rPr>
              <a:t/>
            </a:r>
            <a:br>
              <a:rPr lang="en-AU" dirty="0" smtClean="0">
                <a:solidFill>
                  <a:srgbClr val="3399FF"/>
                </a:solidFill>
              </a:rPr>
            </a:br>
            <a:r>
              <a:rPr lang="en-AU" dirty="0" smtClean="0">
                <a:solidFill>
                  <a:srgbClr val="3399FF"/>
                </a:solidFill>
              </a:rPr>
              <a:t>CPRA Tool Kit – An Introduction</a:t>
            </a:r>
            <a:br>
              <a:rPr lang="en-AU" dirty="0" smtClean="0">
                <a:solidFill>
                  <a:srgbClr val="3399FF"/>
                </a:solidFill>
              </a:rPr>
            </a:br>
            <a:endParaRPr lang="en-AU" dirty="0" smtClean="0">
              <a:solidFill>
                <a:srgbClr val="3399FF"/>
              </a:solidFill>
            </a:endParaRPr>
          </a:p>
        </p:txBody>
      </p:sp>
      <p:sp>
        <p:nvSpPr>
          <p:cNvPr id="2" name="AutoShape 2" descr="data:image/jpeg;base64,/9j/4AAQSkZJRgABAQAAAQABAAD/2wCEAAkGBhQQEBUUEhQVFRUWGBoXGBgYFhgXFxMXFRcVGBkcGBYZHCYgGBojGhgZHy8gIycpLCwsGB8xNTAqNSYtLCkBCQoKDgwOGg8PGjMkHyQpLDAyNCovMDEsKTY0KiwwNCo1LywpLDUsKS8vLC0sLCwvLi8sLC0sLC0vKi8sLCwqLP/AABEIANEA8QMBIgACEQEDEQH/xAAcAAEAAgIDAQAAAAAAAAAAAAAABgcEBQIDCAH/xABGEAACAQIEAwUFBAcECQUAAAABAgMAEQQFEiEGMUEHEyJRYTJxgZGhFEJysQgjM1JiksEVgqLRNENTsrPC4fDxFnN0g5P/xAAaAQEAAwEBAQAAAAAAAAAAAAAAAwQFBgIB/8QANxEAAgEDAgMFBwMCBwEAAAAAAAECAwQREiEFMUETUWFxoSKBkcHR4fAUMrEz8RUWJEJDUpIG/9oADAMBAAIRAxEAPwC8aUpQClKUApSlAKUpQClKUApSlAKUpQClKUApSlAKUpQClKUApSlAKUpQClKUApSlAKUpQClKUApSlAKUpQClKUApSlAKUpQClK6Djo/30/mH+dAY5z7D69Hfw676dPepq1Xta173vtas+vJWJcf+oWNxb+0Sb9Lfaud69XDHR/vp/MP86A76UpQClVjxl28YTBO0WHU4qVdiVbTEp8u8sdRH8It61XmK/SIzFj4EwyDoBG7H4ln/AKUB6RpXnXLf0jcajDvoMPKvXSHjb+bUw/w1bfA3adhM2BWImOYC7QvbVbqVI2dfUbjqBQEvpSlAKUpQClKUApSlAKUpQClKUApSlAKUpQClKUApSlAKUoTQCvL+b9jmaviJXXCXVpHYHvYBcFiRzk8q9HzZuFa23xrNhlDC4qrSu6VaThB7o9yhKKy0eLGymUYg4cr+uEnc6bj9pq0ab3t7W172qa5d2NZsk0bNhLBXUn9bBsAwJ/1lbPEdnGYHO2nGFk7o44y67rbu/tGvV7V7ad69H1aPAqou3zjx8LEmCgYrJMpaVgbFYrlQoPTWQ1/RSPvVbtUD2qdm2Z4/NZpoMOZIiI1jbvYVuFjQHZnBHi1dKApqppk3Y9meKjEiYfQjC6mR1jLDoQrHVb1IqV9m3Y7jI8xikx+G0wx3fd4nDOo8AKq5PtWPK3hr0JQHjribgfGZaR9qhZA2yuCGRj5B1JF/Q71qstzGTDypNCxSSNgysOYI/P3da9b9o0ET5VjBOBoEDtv0dVJQj+LXpt62rx/QHsbgjidcywEOJAALizqPuyKdLj3XFx6EVvaqn9HJj/Zc1+QxLW//AChvVrUApSlAKUpQClKUApSlAKUpQClKUApSlAdGOxYhieRvZRWc+5QSfoK88Zb+kTj49po4Jh+Fo2+atb/DXouaFXUqwDKwIIIBDAixBB2II6VEcz7IsrxF9WERD5xForfBCF+lAQ3LP0ksO3+kYWWP1jdZB8m0H86mmQdrGXY2RI4p7SubKjo6sSegJGkn41EMy/RvwjX7jEzxfjCSgfRT9a4cD9iEuXZnFiXnilijDkWVlcsyMq+Egiw1X9rpQFw11zX0m3Oxt76hGP4Yw+OznEDEp3gTC4cqNbrpLSYoH2GHPSPlXbmfZdglhkMGFV5QpKK886qz22DESbC//Yr5JZTQI9mOZzd6bjcH93lUywGddxgGxEwNl5ACxbkBa/mTaojlXCGWMsxxOF0tHN3SgPKXlYRxuyrHHPJqZSzAhSbaTe1jUgg7LMudBrwjLf7jTzEr5X0ylb+4msy34d2M9al07vuaNW8jVSjKGya69O7kYOD7XYyf1sDqPNWDfQgVn43tJgKKcOwZifEHDLYW+G9/U1EO0vgTBYCCCXCw925xKoT3krXUxzEizuRzUHl0qG3qedSpSeG8m1acPtOIU3OEXDDxzz08UXzw5xF9rDeDTptuGuDqv6bcq3VUFw9l888unDsUIF2fUVCD1I3+AqZT4jM8HGXWdcQi7sCNTADmdxcj3Go/8QpRlonsynccGVOeiNVZ7nt9fkWXWPj8fHh4mllcJGg1MzGwUCq6wPa+w/bQA+qMR9Gv+dVt2x9phzGRcPBqSCPdwbAyS+tidl5D1LHytdhVjPkZ11YV7VZqxwvNGL2p9qz5q/cw3jwiG4Xk0xHJn8h5L05nflAMNh2kdURSzMQqqBcszGwAHUk19wuFeV1jjUu7kKqqLszE2AAHMk16A7NeBcNlDiTGMGxpUHkWTDBh7KsLgvY7ty3sNrkyFEnXZ5wr/ZmXQ4c21gF5COsj7tv1A2UHyUVJK64J1dQyEMp5EG4NdeYY5YInlf2UUsbc7KL0BkUqL8HcfRZjqVRocDUF1Bw6+asAL26j1HOpRQClKUApSlAKUpQClKUApSlAKUpQClK1fFONaDA4qVNmjgldfxJGzD6igKb7VO2ibv3wmXvoVCUkmX23cbFYz91QdtQ3JGxA5w2LsyznEL35gmJO95JVWQ/3ZHD394rP7CMpimzNpJ9NsPE0w1WsGDIoY32soYtfoQD0rf8AaZ2wvjHOByzUUc6GlQHXOW20RAbhTyvzbpYe0BsP0fMZNJiMaMQ8jvGkUfjYsUCvN4bknYEnb1q4syMvdkQBC52BcsFW/wB4hd2t+6CL+Y5jz++QY/hnLlxaTrHPiJEjkh7tJAq6ZHXxNe7gg3ttvzNqm/BuaYvNMMcRFiXFnaMu6opDKEuwhF0I0kHTyuDUFaq6STUc+XTxJadNTzl48zuz7Df2M2HkhLSMkeKlk1MbykILLa/gi72YO3qupizDUZfwhncmKjkMmhtD6FmjVlhxI0IWaIMSSocslwSDouDvYV1iMxzXvHIxYPdXAY4bD6gGPQ6drgC4Hl6VkS8UY7CiFpsYXEqPt9nhAVkZACuhbkWJ51D+uo/7XllmNhXlJRS/OZuO2v8A0PDf/LT/AIOIqrb1teKeJZsd3avMzRo/eaTHGt3AdQdQ3sFci3La9r1qL1FUmqmJYOs4Rb1LalKNTq8+iJvwHiQIJ1Ht6lY+ZWxHyB/3q32W4096F8zy86rHA494XDxtpYfUHmCDsQfI1YOSH7bhGcsI5W1x3QWty3AJ2uDbmOfSufvrbTLtHyePceL2kouU3yl6bfwQDMCqySafZDPb8IY2+lVZJIWJJ5k3PvNXNmHBsyAhQHFrEDZwD/CfzBNV7m2RQYWTu5xiEa17FbbeYJXceouNq37OtTf7XkrcYj+ojT0TWFnm8dxw4Lw/6xpOqABfQtff5D61OUzeUG+sn8Rv+dR7IsPEiHuWLAne53BA8rC3xrZ3pVk3NtGnw61pwtY05pS5vo09/oTnIe02WFUieOMoNr3KEDnudx9K3s+a4vNBJFhu7jS1mJNwA19mPM3F9gBVU3q2uyTLtGGklP8ArHsPwxi35k/Kp6FWTel7mTxjh1CnT7an7PJYXV58+7wI5wr2ez4PNkYRaUQsTMh0xyIysu4B3Y39ki458t6t6lKuHKClKUApSlAKUpQClKUApSlAKUpQHF5AouSAB1JsB8a6sbhFmieNxdXVkYeasCp+hrGzzJ1xUJjYldwwI6ML2uPvD0P5gGonhOLjlrnD469lQsjAFvCPI/eXp5jkfQDzpxLkc+V4qbDOWU7rcEgTREgqdvaRtINvMWO4qyeyrO8ky2ETzTlsYR4tUMhMV+axaVI9C17n0G1WDpy7iWFlkie8YBVyNEiCQGxRxfnbdTtsLg1E5/0aYi90xsip5NErNb8QdR/hoCD9p/aK2d4iOHDxuIUa0aWvJNI+2oqL79Au/M+dhefAfC5yzKUgb9oEaSS3+0e7EX66dlv101gcKdnuWZPMlmD4p9kaZ1MhuDfu0Fgo5i4F+l96m+M/ZsPMEfMWqKt/Tl5M9R5oqDPM40NGq8nm7xvVR4APkz1gcZTjRhx+4JAfTda7eLOH5hLHpXUGAVSu41FjsT903I51i9rWQzJgxIlmVWZZCp9kMV+hI5/51zluoudHD55/PU7OdanRjGa32bXjs/7EVizSJiAsiknkAedZV6g8vdd3F3Orvri/Pn+XO1rVNIydI1WvYXtyv1t6XrZnT08iSyvJV21LG2OXLfp5nZep/wANfqsJEepLv8GYqPooqvgasHLXD4WC3LuwvxQlT9QayOJf00vH5MmunlJePyZ3ZjxZHDOsczhEmXVExsFDIdLozchvZhfzt5VAO0PKsKkbyFCHtaO0rqdztpjcFHS5ue7ItfkK2PabkrS4TDke0HlK+oIjuPja9VViMTMEELtJoU6hGSdKtuLhTy5n51JYWaajVhLHeu/DOavW4JxcfZfJ+nxO/h3FlMQoHJzpI878vkanF6ivDmTNrErgqF9kHYk+dvIVIcXmCRC7sB6dT7gN61a2JS2NjhGqjbN1dlnKz3GXGpJAHM7Va2Z8cR5DFBBicPP3egBZowjoz2u4ILKVbUSbdRuOtqJXjowyK8MYYowYGTcXBuLqDuPjWHxJx9jsxFsTiHdL37sWSO45eBQASPM3NSUabjlszOMX0K+mnTeUt2ehcF24ZVJzxDRnyeKQfVVI+tSjJOKsLjb/AGWeObSAWCNcqDyuvMfGvGVq9MdgvDX2XLO+YWkxTd5692t1jHu9pv79WTALKpSlAKUpQClKUApSlAKUpQEdzzOSjWHSunAcTBR4rnYkD3Anr7rfGvvFWUEgyLy6+la/h7IFxAJk3QXHMgk26FTcc65NU66vd2859M/xg2YwoO11dfmb7LeIhLbUui5sLlTc+VgTUY7R+E8XjZojCFaIIVsWC6HZjqY35groG1z4TW74byGFHlIDN3cpVSzsbAKt7i9juSeVSIeE+h+hrpaDzBPLfnj5GVUjplgi/B/DkeTYECVwX0r3rgGzMAFVUFrnfYC1yTyubVmPJiMTzJwsPlscRIPMndYF9N39UO1abtbx/c4HvY5hFiYXE0HIlmUMrDRY6gY3cbi3KvPvEfaXj8emiaciPqkYEav+ML7fxuKnyeXGSSbWzLqzrtPyrK9aQ/r5ifEITrLMP9riWJ1G/W7EeVQCTtdxOYYu4/UKEIRFdmF+uq+xNr76Ryqq6y8qxPdzI3QML+47H6Go6sFODiyzZVVSrxk+Wd/LqWTi+J8SSD3zi2w0nSLHncC1/jXz/wBdSlGjxCLPG1tQYsp29VI+oNazEVgTLYXPwH9T6fnWbClDb2Vt4HaVoxi9kTjLeB8PPGk0cf2YsutQ7RPsb2OxVhe23hNSThvJIcLH3jaJZWJs1iVRRsNIYAgnne1/6xjIeKpZ8OIY9AkiVQqM1g6qoFw1tjz25C46ctrkWeSTFo8THJFOWYgsraZF3IAa1tQG3qBtVK/1uDjGXXfo8fHf3GTGpVlmnNaY+GNyQ5xgIsdC4ZVEiqSjgAMCASAT1U2tb1rR8I+PCoPKVx8wjf8AMa6eIeL0wEZVCGxDr4VtcRhvvPfblyXrtfbn38FZv3uGWUxKp70jTECAxPdIGsSbbne1hZaz1TnG1erllYJE1CLiuWdvgzX8c4m5iX8be4XVR/umohisWsa6nIA/75DqasLOuEHxLKySx6goXu2JBFiTsdwbkk1V3GPCOIQd+AZIgPEyMJEj9dSEgD39a1+HuE6cYpk9S57G3cqe7Xp4+PuNTmPFLttF4B5/eP8AlWkdyxuSST1O5NcazMrytsQ+ldh1PQD+p9K2UowRy06te7mk3lvkib9m/AEOKibFYzUYQxRI1OnvGUAsWYbhRcDbcm+4tvYmRdnWUS4hW+znb7hldoyehKkkn3Xt6V8zDhp8vy7DRxA6Al36kSOSzXPTn9KwuExNLiFRL7sLm3sgEEkn4ViVatftnJPk9l9vEuwtqXZ4fPfcnvGXZthcxwiwaFhMe8LogHdcrgKLDSRsR7jzAqTYeBIIlRQFjjUKB0VEFgPcAK766MfhzJE6A2LKyg+RYEX+tbxkRw3uVxnPaoyTaY9KqDtcXJHr/wBKnPDeejGQCQCx5MOl/T0Necc+yzEQYlo5QwcN1+9cncHqD51enZjk82Hwf6+4ZzcKRYqoFhf1O5t7qq03Jy3Zs3lOiqXsxw1y8fr3kvpSlWjFFKUoBSlKAUpSgIrn+aGR3iX2UHi9WuLf1rUZLEXlVNTKrHexI6f9ithio7IX6yln+GogD5fma1GFk0uCOYN/rXC160pV3Oe+6fu54+B0tCCVJxh+Pv8AiWBg8CkQIQWvuepJ8ya7yL18ja4B8wDXKu3pqKilFYRzcm28sqDtKy4NjmJvcol/XYjl8OlVNj+AnBJidWHkfCR8dwfpVz9r11nw7Da6OPky/wCdQVcaeoB+h+lUJzlTqPSzuLezp3lnTdRZwtu9dPkVnjMomh/aRsPW1x8xtWHVuDFKeYI9/wD4rDxWSQS792oP7y7N8xUkbv8A7Iz63/z7/wCKX/r6r6Grw0mqJHbmVG3ryN/IX+J+tYOJa5ua3MWQd2mlGJFyRq5778xWvxWWyD7pPu3+g3qNSjnY1pUqignNb43NdDiWjcOhKspuCOYNWF2fcST4rElJAhVI2ckDSdrAcjbdmHSq5kFjY1Z3Zbl4jwk059qVxGv4Ixc/Nm/wVU4hoVFykt+SM6o2lhdTT9quX6Z4phylTSfxR2/5WX5VreCu0OfCxtEsUbxq5IYsUe7WuLgEHl5dalnaRhteAD9Y5U+Toyn6haq7IZBoZeoY3+Nv8q9WFOnc2yhVWUjLvqkqaiovq/z1JnmnawZbpJEYityGD6i4PS4UbdfnyqG4bNPExiZkG4tfoeh8xzG9YfENta+dt/nt/WsTASWf37VpRtqdKnoprCRVtLqcayy+exzxOXnV4eR+n/Srh7IclweLbu+4lVoVDs2sGOVrgeIaQQTztfkKrOCEuwUczV3diWB0DEMAdP6tAfNhrZvjuD8RXzOpqLNWdCNvSqV4bPl8X0LLxigxsGAIIIN/WoxwJjYLSRJYNqLD+NelifLy+NbviDEaIT63+ik/0FQDhvJxPINMrRSAa0ZRflsRYn0v8apXFZq6io9PmZlvSUqE3J4X0LSri7hQSSABuSeQAqF8S5tjcBhtTyQyAsED2ZHBIJGwOk8qwOFMqmzFS+OlleHbTHrKI53vq02Lry5nnfn0vKvmWjTuQq1WjtJS28OvlyIzxTxeMTjExCqCkEwSHbdhHZ3Y/iNgPIetXNhcQJEV1N1YBgfMMLivPPGeIiGNkWEKkaNpCKAqgg6dlHWyi/rV0dnc+vLMP5hNJ/ukilKT1PJdv6UVSg4rGNvT7EjpSlWTGFKUoBSlcWa1AfSa+OLgjzH515j4rxWJbMMSMQxxMazSqsM0suhB3jaCoVgBZbW6b8qyeE+GsU8qywYgYNQQwWN5WvY3sV1AEel6+NZWGC28ZiG7mPUPZ1p7/Fv+RFdGJy5oJFDb6gGHxrecUqGEJ6FrfO1c+Lodom8mt8//ABXI1rLSqu/7NP8ABv0rjOhJYUtRIIx4R7hXKvichX2utj+1GAyte2JP9GP/ALg/4ZqtjV08f8Kvjok7oqHjJIDbBgwAIv0Owqps04fxGG/bROg/etdT7nF1+tUK8Hrbxsd5wW5pO1jS1LUs7debZrTX1FYsAgJZiFUDmzMQAPma+VkZbje4niltfu5EcgcyFYFgPXTe3rUUcNrJpXEpRpScOaTx54Jhh+F3w8d8Rh++H3irOjr+E6ihI8mUX8xW5wqxYOFGgOpZbsJCLO1iQVP7pX2SvmKmMEyyIrIQysAVYbhlIuCPQiobn0McZmh1KgMkMsYJA/WSrKrqvvEStbzb1r3f2sJ0XjbG+xw1ve1qtRQqSck3y/P7Gs4qy2LGYZ5GRe9jGrVYXZbgEE9edx7qj2T52cNEsIQGNSSBchhqNz4t/wAq2efZh3OFMYvqlOg+SqpDG/qdgB7/ACqHrORWVa0ddHTLdZ2OqtKcNDU1lZ28DecYZsuKwXdxhkcOr6LXDgahbV6ar9OVVDOrwyH2lNz0I2qxRifMV9cK4sbEeR3+laFt/po6UtiO64RSuViEsP4/QrGSQsbsSSepqV8E8AyZgdZmhw8Kn9pK6jUR0RLgt79h632rZz5FG3IFT6cvka6sNkgRrk6rcha2/rvV39VFrkZf+X6sZL2vf+MnWC7LYIQS+Y4e55nwCw8t5POrD4JykYTClYZVnV5GfvBYqTsthpJG2gDn51QGYyhiEvYXFz5f+OdTLF57i8tnwEODl1wxJKWiYhFxDKWkkBIHtMp8HkR13v7o4e+CtxXXSiqbqalnuS/gtvO8EcRHaS6qLm63BA67nltUfyLAYaOZTBNrkFwBrDX232HoD8/SpZkWcx43DR4iLeOVdQuNx0II8wQQfdUCyDBiPOCi+yGkt7gHH9LVBXUYVIvSnl/QzrfVKElqawmTWdJnXSwuDzBRSD8DevmAw8yui+zEoPhsqi1iFVQvK1/korc1h4/NooLd66rflfrb0q+2luVIqUnpjueZsdIryu7AklmOm9gTc3v1tcfWrw7I8xM2X2KgCKRkUj7wsr3Pr4rfCqkyzK45c2SEnVC+Idbi41xlyRY8xcbXG9ehcryuLDR93CgRLlrC9rsSTz9TVWjHfJs8RqrToa3e5l0pSrRiClKUArjIlxauVKA0GYcH4eckyQxuT1KAn+a166sLw1DhRaKNVHoN/mbmpJXFkB50BGMfiA5VCrGxB2B2PvrnmWO1qEZWYEg7A9PdW/OEU9KDBr5Vlz4frVTNR+21nyXQsKvjTty8fU1GK4pgwiA4mVIhyUMfE/oiDxOfRQa10vGOJlK/ZcC5RiQrYl/s3ekKzWjj0s+6qTqdUG1dmO7PovtBxWFkfC4ojeRQsiyX6PFJcEfh0n1rAzLF5jHJCZsMZu7fUr4TQVlJDLaRJnVoAVYgtqdRe+1q0UtMUl0I4KMpe08c/wA+Jso+P4oyFxsU2CbYXnX9ST/DiULRH4sD6VI4Z0lUMjK6sNipDKw942NQnOTK0evNcWmCgbb7Ph3OuW9vA+II1yE8tEKre/M18yzvhAY8uwqZfhVBJlmj/WvYbsmGvctYDxTMD/Ca9nheBus24BweJuTEEY/ej8B+Q8J+IqG5t2QyLc4eVXH7rjQ3wYXB+QqSYHNMyjijkaGHGRuiteI/Z8QAyht4pCY3O/3XX3Vn5fx1hZZFidnw8zbCLEo0Lsb2smvwyf3C1ROlCW+DQpcRurd6VLl0e/57isocbmOVKUKskdzs6B4wTzKsNhc72DW9KwsmxcuJxIxE+pipMhJHhLppUDlawOnYdFFX0VvzqCx5RHDjmhXSoncyEFrljYsbBieQvsNh5Vn3znCmox3zsi9b31Oc3Ps0nh5a6+Xc/qarPcjM8UoWwN9Sk7aiN7X9RcX9arZ0IJBBBBsQdiCOYIqzs9BWQoGJANvfbztUT4uy46lmVW0utnYA6Q67bnkCVt8jWVYVJRk6cjZtKjSSb2fL4EbpShrYL59EhrqmxRrnWNPTShKpJLCZ3cOZA2PxkcC3s7eM/uoN3b5cvUit/wBqnC02FmBXaEtrgcXsjC/gbyIG3qN+hAnvY9wt3GHOJkFpJ/ZvzWIcv5j4vcFqwJIg3tAGxB3F7Ebg79QavU44RxXEa/aVdK5IrPscGKiy0riI2jHfO0WoWJR7E2XmF16iCed66sUpjxsp71Yj+8V1e2SxAFx586tMresabKonN3jRj5sik/MioLq37eKSeCtb1+xbbWcmq4fzPvYxZ+80+Eta1z7q1HHnDQxcZPd95Ig8A1snMi4uCByvzqZxwqosoAA6AWA+FfWjBqaEGoKEnnY8Krpqa4bblKcN8EYoYmF3hESxSB93UnYi4GksTsAN6ujDg6RevqwgdK7K9QgoLCPdxczuGnLHuFKUr2VhSlKAUpSgFKUoBSlKAUpSgNFnvBkGLkSY64sRGLJPE2iVBvtfcMNz4WBG5rXYjFZjhFYSouNisR3sKBMQmx3fDE6Jv/rZSf3al1KBPBA8izTEvAmGwKMwTwti8TE8MUW58CQNaSV1Hhtsotu3St9k3CEcEnfys+JxJFjPLYsoPNYlACwp/CgHqTW+pXxLCwj3ObnJylze4qJY3Kw2OtfSZAxD2Ba1hcKegNuXpW/x7Pbw1pEglMivJa63ta+1/Ws2+puq4QUG902+mOq5li2no1Sz0f29THzzhlIYdaFmIO+og7Hbaw23/OszhvFpFhvGbBmPS/QDesmXXICpGx2roweQsqaSbi5PzqCpZ1KNdTt4rl15L8RP+qVSjoqvfJ15nwTgcVuYgjH70fgPyHhPxBqI5t2OOLnDTBh+7INJ/nW4PyFWPhMBprOrW0KS3W5HSv69H9stvHc885nwpisNfvYJAB94DUv8y3Hzrnwfwm+YYpUKnuVN5WtsFH3b/vNy+Z6V6DpXhUVkvT4zUlBx079/2+5xjjCgAAAAWAGwAHICuVKVOYYpSlAKUpQClKUApSlAKUpQClKUApSlAKUpQClKUApSlAKUpQHwivndiuVKA4iMVypSgFKUoBSlKAUpSgFKUoBSlKAUpSgFKUoBSlKAUpSgFKUoBSlKAUpSgFKUoBSlKAUpSgFKUoBSlKAUpSgFKUoBSlKAUpSgFKUoBSlKAUpSgFKUoBSlKAUpSgFKUoBSlKAUpSgFKUoBSlKAUpSgFKUoBSlKAUpSgFKUoBSlKAUpSgFKUoD/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data:image/jpeg;base64,/9j/4AAQSkZJRgABAQAAAQABAAD/2wCEAAkGBhQQEBUUEhQVFRUWGBoXGBgYFhgXFxMXFRcVGBkcGBYZHCYgGBojGhgZHy8gIycpLCwsGB8xNTAqNSYtLCkBCQoKDgwOGg8PGjMkHyQpLDAyNCovMDEsKTY0KiwwNCo1LywpLDUsKS8vLC0sLCwvLi8sLC0sLC0vKi8sLCwqLP/AABEIANEA8QMBIgACEQEDEQH/xAAcAAEAAgIDAQAAAAAAAAAAAAAABgcEBQIDCAH/xABGEAACAQIEAwUFBAcECQUAAAABAgMAEQQFEiEGMUEHEyJRYTJxgZGhFEJysQgjM1JiksEVgqLRNENTsrPC4fDxFnN0g5P/xAAaAQEAAwEBAQAAAAAAAAAAAAAAAwQFBgIB/8QANxEAAgEDAgMFBwMCBwEAAAAAAAECAwQREiEFMUETUWFxoSKBkcHR4fAUMrEz8RUWJEJDUpIG/9oADAMBAAIRAxEAPwC8aUpQClKUApSlAKUpQClKUApSlAKUpQClKUApSlAKUpQClKUApSlAKUpQClKUApSlAKUpQClKUApSlAKUpQClKUApSlAKUpQClK6Djo/30/mH+dAY5z7D69Hfw676dPepq1Xta173vtas+vJWJcf+oWNxb+0Sb9Lfaud69XDHR/vp/MP86A76UpQClVjxl28YTBO0WHU4qVdiVbTEp8u8sdRH8It61XmK/SIzFj4EwyDoBG7H4ln/AKUB6RpXnXLf0jcajDvoMPKvXSHjb+bUw/w1bfA3adhM2BWImOYC7QvbVbqVI2dfUbjqBQEvpSlAKUpQClKUApSlAKUpQClKUApSlAKUpQClKUApSlAKUoTQCvL+b9jmaviJXXCXVpHYHvYBcFiRzk8q9HzZuFa23xrNhlDC4qrSu6VaThB7o9yhKKy0eLGymUYg4cr+uEnc6bj9pq0ab3t7W172qa5d2NZsk0bNhLBXUn9bBsAwJ/1lbPEdnGYHO2nGFk7o44y67rbu/tGvV7V7ad69H1aPAqou3zjx8LEmCgYrJMpaVgbFYrlQoPTWQ1/RSPvVbtUD2qdm2Z4/NZpoMOZIiI1jbvYVuFjQHZnBHi1dKApqppk3Y9meKjEiYfQjC6mR1jLDoQrHVb1IqV9m3Y7jI8xikx+G0wx3fd4nDOo8AKq5PtWPK3hr0JQHjribgfGZaR9qhZA2yuCGRj5B1JF/Q71qstzGTDypNCxSSNgysOYI/P3da9b9o0ET5VjBOBoEDtv0dVJQj+LXpt62rx/QHsbgjidcywEOJAALizqPuyKdLj3XFx6EVvaqn9HJj/Zc1+QxLW//AChvVrUApSlAKUpQClKUApSlAKUpQClKUApSlAdGOxYhieRvZRWc+5QSfoK88Zb+kTj49po4Jh+Fo2+atb/DXouaFXUqwDKwIIIBDAixBB2II6VEcz7IsrxF9WERD5xForfBCF+lAQ3LP0ksO3+kYWWP1jdZB8m0H86mmQdrGXY2RI4p7SubKjo6sSegJGkn41EMy/RvwjX7jEzxfjCSgfRT9a4cD9iEuXZnFiXnilijDkWVlcsyMq+Egiw1X9rpQFw11zX0m3Oxt76hGP4Yw+OznEDEp3gTC4cqNbrpLSYoH2GHPSPlXbmfZdglhkMGFV5QpKK886qz22DESbC//Yr5JZTQI9mOZzd6bjcH93lUywGddxgGxEwNl5ACxbkBa/mTaojlXCGWMsxxOF0tHN3SgPKXlYRxuyrHHPJqZSzAhSbaTe1jUgg7LMudBrwjLf7jTzEr5X0ylb+4msy34d2M9al07vuaNW8jVSjKGya69O7kYOD7XYyf1sDqPNWDfQgVn43tJgKKcOwZifEHDLYW+G9/U1EO0vgTBYCCCXCw925xKoT3krXUxzEizuRzUHl0qG3qedSpSeG8m1acPtOIU3OEXDDxzz08UXzw5xF9rDeDTptuGuDqv6bcq3VUFw9l888unDsUIF2fUVCD1I3+AqZT4jM8HGXWdcQi7sCNTADmdxcj3Go/8QpRlonsynccGVOeiNVZ7nt9fkWXWPj8fHh4mllcJGg1MzGwUCq6wPa+w/bQA+qMR9Gv+dVt2x9phzGRcPBqSCPdwbAyS+tidl5D1LHytdhVjPkZ11YV7VZqxwvNGL2p9qz5q/cw3jwiG4Xk0xHJn8h5L05nflAMNh2kdURSzMQqqBcszGwAHUk19wuFeV1jjUu7kKqqLszE2AAHMk16A7NeBcNlDiTGMGxpUHkWTDBh7KsLgvY7ty3sNrkyFEnXZ5wr/ZmXQ4c21gF5COsj7tv1A2UHyUVJK64J1dQyEMp5EG4NdeYY5YInlf2UUsbc7KL0BkUqL8HcfRZjqVRocDUF1Bw6+asAL26j1HOpRQClKUApSlAKUpQClKUApSlAKUpQClK1fFONaDA4qVNmjgldfxJGzD6igKb7VO2ibv3wmXvoVCUkmX23cbFYz91QdtQ3JGxA5w2LsyznEL35gmJO95JVWQ/3ZHD394rP7CMpimzNpJ9NsPE0w1WsGDIoY32soYtfoQD0rf8AaZ2wvjHOByzUUc6GlQHXOW20RAbhTyvzbpYe0BsP0fMZNJiMaMQ8jvGkUfjYsUCvN4bknYEnb1q4syMvdkQBC52BcsFW/wB4hd2t+6CL+Y5jz++QY/hnLlxaTrHPiJEjkh7tJAq6ZHXxNe7gg3ttvzNqm/BuaYvNMMcRFiXFnaMu6opDKEuwhF0I0kHTyuDUFaq6STUc+XTxJadNTzl48zuz7Df2M2HkhLSMkeKlk1MbykILLa/gi72YO3qupizDUZfwhncmKjkMmhtD6FmjVlhxI0IWaIMSSocslwSDouDvYV1iMxzXvHIxYPdXAY4bD6gGPQ6drgC4Hl6VkS8UY7CiFpsYXEqPt9nhAVkZACuhbkWJ51D+uo/7XllmNhXlJRS/OZuO2v8A0PDf/LT/AIOIqrb1teKeJZsd3avMzRo/eaTHGt3AdQdQ3sFci3La9r1qL1FUmqmJYOs4Rb1LalKNTq8+iJvwHiQIJ1Ht6lY+ZWxHyB/3q32W4096F8zy86rHA494XDxtpYfUHmCDsQfI1YOSH7bhGcsI5W1x3QWty3AJ2uDbmOfSufvrbTLtHyePceL2kouU3yl6bfwQDMCqySafZDPb8IY2+lVZJIWJJ5k3PvNXNmHBsyAhQHFrEDZwD/CfzBNV7m2RQYWTu5xiEa17FbbeYJXceouNq37OtTf7XkrcYj+ojT0TWFnm8dxw4Lw/6xpOqABfQtff5D61OUzeUG+sn8Rv+dR7IsPEiHuWLAne53BA8rC3xrZ3pVk3NtGnw61pwtY05pS5vo09/oTnIe02WFUieOMoNr3KEDnudx9K3s+a4vNBJFhu7jS1mJNwA19mPM3F9gBVU3q2uyTLtGGklP8ArHsPwxi35k/Kp6FWTel7mTxjh1CnT7an7PJYXV58+7wI5wr2ez4PNkYRaUQsTMh0xyIysu4B3Y39ki458t6t6lKuHKClKUApSlAKUpQClKUApSlAKUpQHF5AouSAB1JsB8a6sbhFmieNxdXVkYeasCp+hrGzzJ1xUJjYldwwI6ML2uPvD0P5gGonhOLjlrnD469lQsjAFvCPI/eXp5jkfQDzpxLkc+V4qbDOWU7rcEgTREgqdvaRtINvMWO4qyeyrO8ky2ETzTlsYR4tUMhMV+axaVI9C17n0G1WDpy7iWFlkie8YBVyNEiCQGxRxfnbdTtsLg1E5/0aYi90xsip5NErNb8QdR/hoCD9p/aK2d4iOHDxuIUa0aWvJNI+2oqL79Au/M+dhefAfC5yzKUgb9oEaSS3+0e7EX66dlv101gcKdnuWZPMlmD4p9kaZ1MhuDfu0Fgo5i4F+l96m+M/ZsPMEfMWqKt/Tl5M9R5oqDPM40NGq8nm7xvVR4APkz1gcZTjRhx+4JAfTda7eLOH5hLHpXUGAVSu41FjsT903I51i9rWQzJgxIlmVWZZCp9kMV+hI5/51zluoudHD55/PU7OdanRjGa32bXjs/7EVizSJiAsiknkAedZV6g8vdd3F3Orvri/Pn+XO1rVNIydI1WvYXtyv1t6XrZnT08iSyvJV21LG2OXLfp5nZep/wANfqsJEepLv8GYqPooqvgasHLXD4WC3LuwvxQlT9QayOJf00vH5MmunlJePyZ3ZjxZHDOsczhEmXVExsFDIdLozchvZhfzt5VAO0PKsKkbyFCHtaO0rqdztpjcFHS5ue7ItfkK2PabkrS4TDke0HlK+oIjuPja9VViMTMEELtJoU6hGSdKtuLhTy5n51JYWaajVhLHeu/DOavW4JxcfZfJ+nxO/h3FlMQoHJzpI878vkanF6ivDmTNrErgqF9kHYk+dvIVIcXmCRC7sB6dT7gN61a2JS2NjhGqjbN1dlnKz3GXGpJAHM7Va2Z8cR5DFBBicPP3egBZowjoz2u4ILKVbUSbdRuOtqJXjowyK8MYYowYGTcXBuLqDuPjWHxJx9jsxFsTiHdL37sWSO45eBQASPM3NSUabjlszOMX0K+mnTeUt2ehcF24ZVJzxDRnyeKQfVVI+tSjJOKsLjb/AGWeObSAWCNcqDyuvMfGvGVq9MdgvDX2XLO+YWkxTd5692t1jHu9pv79WTALKpSlAKUpQClKUApSlAKUpQEdzzOSjWHSunAcTBR4rnYkD3Anr7rfGvvFWUEgyLy6+la/h7IFxAJk3QXHMgk26FTcc65NU66vd2859M/xg2YwoO11dfmb7LeIhLbUui5sLlTc+VgTUY7R+E8XjZojCFaIIVsWC6HZjqY35groG1z4TW74byGFHlIDN3cpVSzsbAKt7i9juSeVSIeE+h+hrpaDzBPLfnj5GVUjplgi/B/DkeTYECVwX0r3rgGzMAFVUFrnfYC1yTyubVmPJiMTzJwsPlscRIPMndYF9N39UO1abtbx/c4HvY5hFiYXE0HIlmUMrDRY6gY3cbi3KvPvEfaXj8emiaciPqkYEav+ML7fxuKnyeXGSSbWzLqzrtPyrK9aQ/r5ifEITrLMP9riWJ1G/W7EeVQCTtdxOYYu4/UKEIRFdmF+uq+xNr76Ryqq6y8qxPdzI3QML+47H6Go6sFODiyzZVVSrxk+Wd/LqWTi+J8SSD3zi2w0nSLHncC1/jXz/wBdSlGjxCLPG1tQYsp29VI+oNazEVgTLYXPwH9T6fnWbClDb2Vt4HaVoxi9kTjLeB8PPGk0cf2YsutQ7RPsb2OxVhe23hNSThvJIcLH3jaJZWJs1iVRRsNIYAgnne1/6xjIeKpZ8OIY9AkiVQqM1g6qoFw1tjz25C46ctrkWeSTFo8THJFOWYgsraZF3IAa1tQG3qBtVK/1uDjGXXfo8fHf3GTGpVlmnNaY+GNyQ5xgIsdC4ZVEiqSjgAMCASAT1U2tb1rR8I+PCoPKVx8wjf8AMa6eIeL0wEZVCGxDr4VtcRhvvPfblyXrtfbn38FZv3uGWUxKp70jTECAxPdIGsSbbne1hZaz1TnG1erllYJE1CLiuWdvgzX8c4m5iX8be4XVR/umohisWsa6nIA/75DqasLOuEHxLKySx6goXu2JBFiTsdwbkk1V3GPCOIQd+AZIgPEyMJEj9dSEgD39a1+HuE6cYpk9S57G3cqe7Xp4+PuNTmPFLttF4B5/eP8AlWkdyxuSST1O5NcazMrytsQ+ldh1PQD+p9K2UowRy06te7mk3lvkib9m/AEOKibFYzUYQxRI1OnvGUAsWYbhRcDbcm+4tvYmRdnWUS4hW+znb7hldoyehKkkn3Xt6V8zDhp8vy7DRxA6Al36kSOSzXPTn9KwuExNLiFRL7sLm3sgEEkn4ViVatftnJPk9l9vEuwtqXZ4fPfcnvGXZthcxwiwaFhMe8LogHdcrgKLDSRsR7jzAqTYeBIIlRQFjjUKB0VEFgPcAK766MfhzJE6A2LKyg+RYEX+tbxkRw3uVxnPaoyTaY9KqDtcXJHr/wBKnPDeejGQCQCx5MOl/T0Necc+yzEQYlo5QwcN1+9cncHqD51enZjk82Hwf6+4ZzcKRYqoFhf1O5t7qq03Jy3Zs3lOiqXsxw1y8fr3kvpSlWjFFKUoBSlKAUpSgIrn+aGR3iX2UHi9WuLf1rUZLEXlVNTKrHexI6f9ithio7IX6yln+GogD5fma1GFk0uCOYN/rXC160pV3Oe+6fu54+B0tCCVJxh+Pv8AiWBg8CkQIQWvuepJ8ya7yL18ja4B8wDXKu3pqKilFYRzcm28sqDtKy4NjmJvcol/XYjl8OlVNj+AnBJidWHkfCR8dwfpVz9r11nw7Da6OPky/wCdQVcaeoB+h+lUJzlTqPSzuLezp3lnTdRZwtu9dPkVnjMomh/aRsPW1x8xtWHVuDFKeYI9/wD4rDxWSQS792oP7y7N8xUkbv8A7Iz63/z7/wCKX/r6r6Grw0mqJHbmVG3ryN/IX+J+tYOJa5ua3MWQd2mlGJFyRq5778xWvxWWyD7pPu3+g3qNSjnY1pUqignNb43NdDiWjcOhKspuCOYNWF2fcST4rElJAhVI2ckDSdrAcjbdmHSq5kFjY1Z3Zbl4jwk059qVxGv4Ixc/Nm/wVU4hoVFykt+SM6o2lhdTT9quX6Z4phylTSfxR2/5WX5VreCu0OfCxtEsUbxq5IYsUe7WuLgEHl5dalnaRhteAD9Y5U+Toyn6haq7IZBoZeoY3+Nv8q9WFOnc2yhVWUjLvqkqaiovq/z1JnmnawZbpJEYityGD6i4PS4UbdfnyqG4bNPExiZkG4tfoeh8xzG9YfENta+dt/nt/WsTASWf37VpRtqdKnoprCRVtLqcayy+exzxOXnV4eR+n/Srh7IclweLbu+4lVoVDs2sGOVrgeIaQQTztfkKrOCEuwUczV3diWB0DEMAdP6tAfNhrZvjuD8RXzOpqLNWdCNvSqV4bPl8X0LLxigxsGAIIIN/WoxwJjYLSRJYNqLD+NelifLy+NbviDEaIT63+ik/0FQDhvJxPINMrRSAa0ZRflsRYn0v8apXFZq6io9PmZlvSUqE3J4X0LSri7hQSSABuSeQAqF8S5tjcBhtTyQyAsED2ZHBIJGwOk8qwOFMqmzFS+OlleHbTHrKI53vq02Lry5nnfn0vKvmWjTuQq1WjtJS28OvlyIzxTxeMTjExCqCkEwSHbdhHZ3Y/iNgPIetXNhcQJEV1N1YBgfMMLivPPGeIiGNkWEKkaNpCKAqgg6dlHWyi/rV0dnc+vLMP5hNJ/ukilKT1PJdv6UVSg4rGNvT7EjpSlWTGFKUoBSlcWa1AfSa+OLgjzH515j4rxWJbMMSMQxxMazSqsM0suhB3jaCoVgBZbW6b8qyeE+GsU8qywYgYNQQwWN5WvY3sV1AEel6+NZWGC28ZiG7mPUPZ1p7/Fv+RFdGJy5oJFDb6gGHxrecUqGEJ6FrfO1c+Lodom8mt8//ABXI1rLSqu/7NP8ABv0rjOhJYUtRIIx4R7hXKvichX2utj+1GAyte2JP9GP/ALg/4ZqtjV08f8Kvjok7oqHjJIDbBgwAIv0Owqps04fxGG/bROg/etdT7nF1+tUK8Hrbxsd5wW5pO1jS1LUs7debZrTX1FYsAgJZiFUDmzMQAPma+VkZbje4niltfu5EcgcyFYFgPXTe3rUUcNrJpXEpRpScOaTx54Jhh+F3w8d8Rh++H3irOjr+E6ihI8mUX8xW5wqxYOFGgOpZbsJCLO1iQVP7pX2SvmKmMEyyIrIQysAVYbhlIuCPQiobn0McZmh1KgMkMsYJA/WSrKrqvvEStbzb1r3f2sJ0XjbG+xw1ve1qtRQqSck3y/P7Gs4qy2LGYZ5GRe9jGrVYXZbgEE9edx7qj2T52cNEsIQGNSSBchhqNz4t/wAq2efZh3OFMYvqlOg+SqpDG/qdgB7/ACqHrORWVa0ddHTLdZ2OqtKcNDU1lZ28DecYZsuKwXdxhkcOr6LXDgahbV6ar9OVVDOrwyH2lNz0I2qxRifMV9cK4sbEeR3+laFt/po6UtiO64RSuViEsP4/QrGSQsbsSSepqV8E8AyZgdZmhw8Kn9pK6jUR0RLgt79h632rZz5FG3IFT6cvka6sNkgRrk6rcha2/rvV39VFrkZf+X6sZL2vf+MnWC7LYIQS+Y4e55nwCw8t5POrD4JykYTClYZVnV5GfvBYqTsthpJG2gDn51QGYyhiEvYXFz5f+OdTLF57i8tnwEODl1wxJKWiYhFxDKWkkBIHtMp8HkR13v7o4e+CtxXXSiqbqalnuS/gtvO8EcRHaS6qLm63BA67nltUfyLAYaOZTBNrkFwBrDX232HoD8/SpZkWcx43DR4iLeOVdQuNx0II8wQQfdUCyDBiPOCi+yGkt7gHH9LVBXUYVIvSnl/QzrfVKElqawmTWdJnXSwuDzBRSD8DevmAw8yui+zEoPhsqi1iFVQvK1/korc1h4/NooLd66rflfrb0q+2luVIqUnpjueZsdIryu7AklmOm9gTc3v1tcfWrw7I8xM2X2KgCKRkUj7wsr3Pr4rfCqkyzK45c2SEnVC+Idbi41xlyRY8xcbXG9ehcryuLDR93CgRLlrC9rsSTz9TVWjHfJs8RqrToa3e5l0pSrRiClKUArjIlxauVKA0GYcH4eckyQxuT1KAn+a166sLw1DhRaKNVHoN/mbmpJXFkB50BGMfiA5VCrGxB2B2PvrnmWO1qEZWYEg7A9PdW/OEU9KDBr5Vlz4frVTNR+21nyXQsKvjTty8fU1GK4pgwiA4mVIhyUMfE/oiDxOfRQa10vGOJlK/ZcC5RiQrYl/s3ekKzWjj0s+6qTqdUG1dmO7PovtBxWFkfC4ojeRQsiyX6PFJcEfh0n1rAzLF5jHJCZsMZu7fUr4TQVlJDLaRJnVoAVYgtqdRe+1q0UtMUl0I4KMpe08c/wA+Jso+P4oyFxsU2CbYXnX9ST/DiULRH4sD6VI4Z0lUMjK6sNipDKw942NQnOTK0evNcWmCgbb7Ph3OuW9vA+II1yE8tEKre/M18yzvhAY8uwqZfhVBJlmj/WvYbsmGvctYDxTMD/Ca9nheBus24BweJuTEEY/ej8B+Q8J+IqG5t2QyLc4eVXH7rjQ3wYXB+QqSYHNMyjijkaGHGRuiteI/Z8QAyht4pCY3O/3XX3Vn5fx1hZZFidnw8zbCLEo0Lsb2smvwyf3C1ROlCW+DQpcRurd6VLl0e/57isocbmOVKUKskdzs6B4wTzKsNhc72DW9KwsmxcuJxIxE+pipMhJHhLppUDlawOnYdFFX0VvzqCx5RHDjmhXSoncyEFrljYsbBieQvsNh5Vn3znCmox3zsi9b31Oc3Ps0nh5a6+Xc/qarPcjM8UoWwN9Sk7aiN7X9RcX9arZ0IJBBBBsQdiCOYIqzs9BWQoGJANvfbztUT4uy46lmVW0utnYA6Q67bnkCVt8jWVYVJRk6cjZtKjSSb2fL4EbpShrYL59EhrqmxRrnWNPTShKpJLCZ3cOZA2PxkcC3s7eM/uoN3b5cvUit/wBqnC02FmBXaEtrgcXsjC/gbyIG3qN+hAnvY9wt3GHOJkFpJ/ZvzWIcv5j4vcFqwJIg3tAGxB3F7Ebg79QavU44RxXEa/aVdK5IrPscGKiy0riI2jHfO0WoWJR7E2XmF16iCed66sUpjxsp71Yj+8V1e2SxAFx586tMresabKonN3jRj5sik/MioLq37eKSeCtb1+xbbWcmq4fzPvYxZ+80+Eta1z7q1HHnDQxcZPd95Ig8A1snMi4uCByvzqZxwqosoAA6AWA+FfWjBqaEGoKEnnY8Krpqa4bblKcN8EYoYmF3hESxSB93UnYi4GksTsAN6ujDg6RevqwgdK7K9QgoLCPdxczuGnLHuFKUr2VhSlKAUpSgFKUoBSlKAUpSgNFnvBkGLkSY64sRGLJPE2iVBvtfcMNz4WBG5rXYjFZjhFYSouNisR3sKBMQmx3fDE6Jv/rZSf3al1KBPBA8izTEvAmGwKMwTwti8TE8MUW58CQNaSV1Hhtsotu3St9k3CEcEnfys+JxJFjPLYsoPNYlACwp/CgHqTW+pXxLCwj3ObnJylze4qJY3Kw2OtfSZAxD2Ba1hcKegNuXpW/x7Pbw1pEglMivJa63ta+1/Ws2+puq4QUG902+mOq5li2no1Sz0f29THzzhlIYdaFmIO+og7Hbaw23/OszhvFpFhvGbBmPS/QDesmXXICpGx2roweQsqaSbi5PzqCpZ1KNdTt4rl15L8RP+qVSjoqvfJ15nwTgcVuYgjH70fgPyHhPxBqI5t2OOLnDTBh+7INJ/nW4PyFWPhMBprOrW0KS3W5HSv69H9stvHc885nwpisNfvYJAB94DUv8y3Hzrnwfwm+YYpUKnuVN5WtsFH3b/vNy+Z6V6DpXhUVkvT4zUlBx079/2+5xjjCgAAAAWAGwAHICuVKVOYYpSlAKUpQClKUApSlAKUpQClKUApSlAKUpQClKUApSlAKUpQHwivndiuVKA4iMVypSgFKUoBSlKAUpSgFKUoBSlKAUpSgFKUoBSlKAUpSgFKUoBSlKAUpSgFKUoBSlKAUpSgFKUoBSlKAUpSgFKUoBSlKAUpSgFKUoBSlKAUpSgFKUoBSlKAUpSgFKUoBSlKAUpSgFKUoBSlKAUpSgFKUoBSlKAUpSgFKUoBSlKAUpSgFKUoD/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http://gpca.org.ae/rc/wp-content/uploads/2013/07/Toolkit.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4999" y="728730"/>
            <a:ext cx="5362575" cy="4667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281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838200"/>
            <a:ext cx="7777163" cy="720725"/>
          </a:xfrm>
        </p:spPr>
        <p:txBody>
          <a:bodyPr/>
          <a:lstStyle/>
          <a:p>
            <a:r>
              <a:rPr lang="en-AU" dirty="0" smtClean="0">
                <a:solidFill>
                  <a:srgbClr val="0070C0"/>
                </a:solidFill>
              </a:rPr>
              <a:t>Data Management</a:t>
            </a:r>
            <a:endParaRPr lang="en-AU" dirty="0">
              <a:solidFill>
                <a:srgbClr val="0070C0"/>
              </a:solidFill>
            </a:endParaRPr>
          </a:p>
        </p:txBody>
      </p:sp>
      <p:sp>
        <p:nvSpPr>
          <p:cNvPr id="3" name="Content Placeholder 2"/>
          <p:cNvSpPr>
            <a:spLocks noGrp="1"/>
          </p:cNvSpPr>
          <p:nvPr>
            <p:ph idx="4294967295"/>
          </p:nvPr>
        </p:nvSpPr>
        <p:spPr>
          <a:xfrm>
            <a:off x="381000" y="1676400"/>
            <a:ext cx="8435975" cy="4392612"/>
          </a:xfrm>
        </p:spPr>
        <p:txBody>
          <a:bodyPr/>
          <a:lstStyle/>
          <a:p>
            <a:pPr marL="0" indent="0">
              <a:lnSpc>
                <a:spcPct val="120000"/>
              </a:lnSpc>
              <a:buNone/>
            </a:pPr>
            <a:r>
              <a:rPr lang="en-US" dirty="0"/>
              <a:t>Ideally data entry should be done in parallel with data collection. </a:t>
            </a:r>
          </a:p>
          <a:p>
            <a:pPr marL="0" indent="0">
              <a:lnSpc>
                <a:spcPct val="120000"/>
              </a:lnSpc>
              <a:buNone/>
            </a:pPr>
            <a:endParaRPr lang="en-US" sz="1400" dirty="0"/>
          </a:p>
          <a:p>
            <a:pPr marL="0" indent="0">
              <a:lnSpc>
                <a:spcPct val="120000"/>
              </a:lnSpc>
              <a:buNone/>
            </a:pPr>
            <a:r>
              <a:rPr lang="en-US" dirty="0"/>
              <a:t>If possible, site reports should be transmitted via fax, email or other available means to an agreed-upon data entry site. This will allow for simultaneous data entry and analysis which will not only save time, but will also allow the data entry team to ask for clarifications/further information, if and when necessary, while the teams are still in the field.</a:t>
            </a:r>
          </a:p>
          <a:p>
            <a:pPr>
              <a:lnSpc>
                <a:spcPct val="120000"/>
              </a:lnSpc>
            </a:pPr>
            <a:endParaRPr lang="en-AU" dirty="0"/>
          </a:p>
        </p:txBody>
      </p:sp>
    </p:spTree>
    <p:extLst>
      <p:ext uri="{BB962C8B-B14F-4D97-AF65-F5344CB8AC3E}">
        <p14:creationId xmlns:p14="http://schemas.microsoft.com/office/powerpoint/2010/main" val="3151189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838200"/>
            <a:ext cx="7777163" cy="720725"/>
          </a:xfrm>
        </p:spPr>
        <p:txBody>
          <a:bodyPr/>
          <a:lstStyle/>
          <a:p>
            <a:r>
              <a:rPr lang="en-US" dirty="0">
                <a:solidFill>
                  <a:srgbClr val="3399FF"/>
                </a:solidFill>
              </a:rPr>
              <a:t>Data Analysis and </a:t>
            </a:r>
            <a:r>
              <a:rPr lang="en-US" dirty="0" smtClean="0">
                <a:solidFill>
                  <a:srgbClr val="3399FF"/>
                </a:solidFill>
              </a:rPr>
              <a:t>Interpretation</a:t>
            </a:r>
            <a:endParaRPr lang="en-AU" dirty="0">
              <a:solidFill>
                <a:srgbClr val="3399FF"/>
              </a:solidFill>
            </a:endParaRPr>
          </a:p>
        </p:txBody>
      </p:sp>
      <p:sp>
        <p:nvSpPr>
          <p:cNvPr id="3" name="Content Placeholder 2"/>
          <p:cNvSpPr>
            <a:spLocks noGrp="1"/>
          </p:cNvSpPr>
          <p:nvPr>
            <p:ph idx="4294967295"/>
          </p:nvPr>
        </p:nvSpPr>
        <p:spPr>
          <a:xfrm>
            <a:off x="228600" y="1752600"/>
            <a:ext cx="8642350" cy="4392612"/>
          </a:xfrm>
        </p:spPr>
        <p:txBody>
          <a:bodyPr>
            <a:normAutofit/>
          </a:bodyPr>
          <a:lstStyle/>
          <a:p>
            <a:pPr marL="0" indent="0">
              <a:lnSpc>
                <a:spcPct val="120000"/>
              </a:lnSpc>
              <a:buNone/>
            </a:pPr>
            <a:r>
              <a:rPr lang="en-US" dirty="0"/>
              <a:t>Data </a:t>
            </a:r>
            <a:r>
              <a:rPr lang="en-US" dirty="0">
                <a:solidFill>
                  <a:srgbClr val="3399FF"/>
                </a:solidFill>
              </a:rPr>
              <a:t>analysis</a:t>
            </a:r>
            <a:r>
              <a:rPr lang="en-US" dirty="0"/>
              <a:t> is the process of making sense of the collected data. It is through data analysis that we translate the “raw” data from different sources into meaningful information.</a:t>
            </a:r>
          </a:p>
          <a:p>
            <a:pPr marL="0" indent="0">
              <a:lnSpc>
                <a:spcPct val="120000"/>
              </a:lnSpc>
              <a:buNone/>
            </a:pPr>
            <a:r>
              <a:rPr lang="en-US" dirty="0" smtClean="0">
                <a:solidFill>
                  <a:srgbClr val="3399FF"/>
                </a:solidFill>
              </a:rPr>
              <a:t>Interpretation</a:t>
            </a:r>
            <a:r>
              <a:rPr lang="en-US" dirty="0" smtClean="0"/>
              <a:t> </a:t>
            </a:r>
            <a:r>
              <a:rPr lang="en-US" dirty="0"/>
              <a:t>is the process through which the data that has been collected and analyzed is linked back to programmatic objectives (and the WWNKs) of the assessment. </a:t>
            </a:r>
          </a:p>
          <a:p>
            <a:pPr>
              <a:lnSpc>
                <a:spcPct val="120000"/>
              </a:lnSpc>
            </a:pPr>
            <a:endParaRPr lang="en-AU" dirty="0"/>
          </a:p>
        </p:txBody>
      </p:sp>
    </p:spTree>
    <p:extLst>
      <p:ext uri="{BB962C8B-B14F-4D97-AF65-F5344CB8AC3E}">
        <p14:creationId xmlns:p14="http://schemas.microsoft.com/office/powerpoint/2010/main" val="10714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49403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838200"/>
            <a:ext cx="7777163" cy="720725"/>
          </a:xfrm>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4294967295"/>
          </p:nvPr>
        </p:nvSpPr>
        <p:spPr>
          <a:xfrm>
            <a:off x="228600" y="1676400"/>
            <a:ext cx="8642350" cy="4392612"/>
          </a:xfrm>
        </p:spPr>
        <p:txBody>
          <a:bodyPr/>
          <a:lstStyle/>
          <a:p>
            <a:pPr marL="0" indent="0">
              <a:lnSpc>
                <a:spcPct val="150000"/>
              </a:lnSpc>
            </a:pPr>
            <a:r>
              <a:rPr lang="en-US" u="sng" dirty="0"/>
              <a:t>At the end of this session, you will be able to</a:t>
            </a:r>
            <a:r>
              <a:rPr lang="en-US" u="sng" dirty="0" smtClean="0"/>
              <a:t>:</a:t>
            </a:r>
            <a:endParaRPr lang="en-GB" dirty="0" smtClean="0"/>
          </a:p>
          <a:p>
            <a:pPr marL="574675">
              <a:lnSpc>
                <a:spcPct val="150000"/>
              </a:lnSpc>
              <a:buFont typeface="Arial" panose="020B0604020202020204" pitchFamily="34" charset="0"/>
              <a:buChar char="•"/>
            </a:pPr>
            <a:r>
              <a:rPr lang="en-US" dirty="0"/>
              <a:t>List the components of the CPRA toolkit;</a:t>
            </a:r>
          </a:p>
          <a:p>
            <a:pPr marL="574675">
              <a:lnSpc>
                <a:spcPct val="150000"/>
              </a:lnSpc>
              <a:buFont typeface="Arial" panose="020B0604020202020204" pitchFamily="34" charset="0"/>
              <a:buChar char="•"/>
            </a:pPr>
            <a:r>
              <a:rPr lang="en-GB" dirty="0"/>
              <a:t>Explain the different methods used in the CPRA process;</a:t>
            </a:r>
          </a:p>
          <a:p>
            <a:pPr marL="574675">
              <a:lnSpc>
                <a:spcPct val="150000"/>
              </a:lnSpc>
              <a:buFont typeface="Arial" panose="020B0604020202020204" pitchFamily="34" charset="0"/>
              <a:buChar char="•"/>
            </a:pPr>
            <a:r>
              <a:rPr lang="en-GB" dirty="0"/>
              <a:t>Articulate the difference between analysis and interpretation.</a:t>
            </a:r>
          </a:p>
          <a:p>
            <a:pPr>
              <a:lnSpc>
                <a:spcPct val="150000"/>
              </a:lnSpc>
            </a:pPr>
            <a:endParaRPr lang="en-AU" dirty="0"/>
          </a:p>
        </p:txBody>
      </p:sp>
    </p:spTree>
    <p:extLst>
      <p:ext uri="{BB962C8B-B14F-4D97-AF65-F5344CB8AC3E}">
        <p14:creationId xmlns:p14="http://schemas.microsoft.com/office/powerpoint/2010/main" val="4098513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ounded Rectangle 4"/>
          <p:cNvSpPr/>
          <p:nvPr/>
        </p:nvSpPr>
        <p:spPr>
          <a:xfrm>
            <a:off x="441325" y="1268413"/>
            <a:ext cx="8118475"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216000" anchor="ctr"/>
          <a:lstStyle/>
          <a:p>
            <a:pPr algn="ctr">
              <a:defRPr/>
            </a:pPr>
            <a:r>
              <a:rPr lang="en-US" sz="3600" b="1" dirty="0">
                <a:solidFill>
                  <a:schemeClr val="bg1"/>
                </a:solidFill>
              </a:rPr>
              <a:t>Components of the CPRA toolkit</a:t>
            </a:r>
          </a:p>
          <a:p>
            <a:pPr algn="ctr">
              <a:defRPr/>
            </a:pPr>
            <a:endParaRPr lang="en-US" dirty="0"/>
          </a:p>
        </p:txBody>
      </p:sp>
      <p:sp>
        <p:nvSpPr>
          <p:cNvPr id="6" name="Down Arrow 5"/>
          <p:cNvSpPr/>
          <p:nvPr/>
        </p:nvSpPr>
        <p:spPr>
          <a:xfrm>
            <a:off x="1371600" y="2182813"/>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 name="Rounded Rectangle 7"/>
          <p:cNvSpPr/>
          <p:nvPr/>
        </p:nvSpPr>
        <p:spPr>
          <a:xfrm>
            <a:off x="293688" y="2814638"/>
            <a:ext cx="2824162"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144000" anchor="ctr"/>
          <a:lstStyle/>
          <a:p>
            <a:pPr algn="ctr">
              <a:defRPr/>
            </a:pPr>
            <a:r>
              <a:rPr lang="en-GB" sz="2400" b="1" dirty="0"/>
              <a:t>Short Guide to CPRA</a:t>
            </a:r>
            <a:endParaRPr lang="en-US" sz="2400" b="1" dirty="0"/>
          </a:p>
        </p:txBody>
      </p:sp>
      <p:sp>
        <p:nvSpPr>
          <p:cNvPr id="9" name="Down Arrow 8"/>
          <p:cNvSpPr/>
          <p:nvPr/>
        </p:nvSpPr>
        <p:spPr>
          <a:xfrm>
            <a:off x="379413"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Down Arrow 10"/>
          <p:cNvSpPr/>
          <p:nvPr/>
        </p:nvSpPr>
        <p:spPr>
          <a:xfrm>
            <a:off x="984250"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Down Arrow 12"/>
          <p:cNvSpPr/>
          <p:nvPr/>
        </p:nvSpPr>
        <p:spPr>
          <a:xfrm>
            <a:off x="16017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Down Arrow 14"/>
          <p:cNvSpPr/>
          <p:nvPr/>
        </p:nvSpPr>
        <p:spPr>
          <a:xfrm>
            <a:off x="220821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 name="Rounded Rectangle 16"/>
          <p:cNvSpPr/>
          <p:nvPr/>
        </p:nvSpPr>
        <p:spPr>
          <a:xfrm>
            <a:off x="3327400" y="2811463"/>
            <a:ext cx="2971800"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tIns="72000" anchor="ctr"/>
          <a:lstStyle/>
          <a:p>
            <a:pPr algn="ctr">
              <a:defRPr/>
            </a:pPr>
            <a:r>
              <a:rPr lang="en-GB" sz="2400" b="1" dirty="0"/>
              <a:t>Sample Tools</a:t>
            </a:r>
            <a:endParaRPr lang="en-US" sz="2400" b="1" dirty="0"/>
          </a:p>
        </p:txBody>
      </p:sp>
      <p:sp>
        <p:nvSpPr>
          <p:cNvPr id="18" name="Down Arrow 17"/>
          <p:cNvSpPr/>
          <p:nvPr/>
        </p:nvSpPr>
        <p:spPr>
          <a:xfrm>
            <a:off x="350361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0" name="Down Arrow 19"/>
          <p:cNvSpPr/>
          <p:nvPr/>
        </p:nvSpPr>
        <p:spPr>
          <a:xfrm>
            <a:off x="41163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2" name="Down Arrow 21"/>
          <p:cNvSpPr/>
          <p:nvPr/>
        </p:nvSpPr>
        <p:spPr>
          <a:xfrm>
            <a:off x="4721225"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 name="Down Arrow 23"/>
          <p:cNvSpPr/>
          <p:nvPr/>
        </p:nvSpPr>
        <p:spPr>
          <a:xfrm>
            <a:off x="531653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6" name="Rounded Rectangle 25"/>
          <p:cNvSpPr/>
          <p:nvPr/>
        </p:nvSpPr>
        <p:spPr>
          <a:xfrm>
            <a:off x="6477000" y="2811463"/>
            <a:ext cx="2286000" cy="9144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lIns="36000" tIns="108000" rIns="36000" anchor="ctr"/>
          <a:lstStyle/>
          <a:p>
            <a:pPr algn="ctr">
              <a:defRPr/>
            </a:pPr>
            <a:r>
              <a:rPr lang="en-GB" sz="2000" b="1" dirty="0"/>
              <a:t>Data Management Tool</a:t>
            </a:r>
            <a:endParaRPr lang="en-US" sz="2000" b="1" dirty="0"/>
          </a:p>
        </p:txBody>
      </p:sp>
      <p:sp>
        <p:nvSpPr>
          <p:cNvPr id="27" name="Down Arrow 26"/>
          <p:cNvSpPr/>
          <p:nvPr/>
        </p:nvSpPr>
        <p:spPr>
          <a:xfrm>
            <a:off x="6935788" y="375761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9" name="Down Arrow 28"/>
          <p:cNvSpPr/>
          <p:nvPr/>
        </p:nvSpPr>
        <p:spPr>
          <a:xfrm>
            <a:off x="7512050" y="372586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1" name="Down Arrow 30"/>
          <p:cNvSpPr/>
          <p:nvPr/>
        </p:nvSpPr>
        <p:spPr>
          <a:xfrm>
            <a:off x="8158163" y="3757613"/>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3" name="Down Arrow 32"/>
          <p:cNvSpPr/>
          <p:nvPr/>
        </p:nvSpPr>
        <p:spPr>
          <a:xfrm>
            <a:off x="4395788" y="2182813"/>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4" name="Down Arrow 33"/>
          <p:cNvSpPr/>
          <p:nvPr/>
        </p:nvSpPr>
        <p:spPr>
          <a:xfrm>
            <a:off x="7315200" y="2190750"/>
            <a:ext cx="457200" cy="6096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5" name="Down Arrow 34"/>
          <p:cNvSpPr/>
          <p:nvPr/>
        </p:nvSpPr>
        <p:spPr>
          <a:xfrm>
            <a:off x="2824163"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7" name="Down Arrow 36"/>
          <p:cNvSpPr/>
          <p:nvPr/>
        </p:nvSpPr>
        <p:spPr>
          <a:xfrm>
            <a:off x="5932488" y="3729038"/>
            <a:ext cx="228600" cy="304800"/>
          </a:xfrm>
          <a:prstGeom prst="downArrow">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1" name="Rounded Rectangle 40"/>
          <p:cNvSpPr/>
          <p:nvPr/>
        </p:nvSpPr>
        <p:spPr>
          <a:xfrm>
            <a:off x="2286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Coordination and planning</a:t>
            </a:r>
            <a:endParaRPr lang="en-US" sz="1700" b="1" dirty="0"/>
          </a:p>
        </p:txBody>
      </p:sp>
      <p:sp>
        <p:nvSpPr>
          <p:cNvPr id="42" name="Rounded Rectangle 41"/>
          <p:cNvSpPr/>
          <p:nvPr/>
        </p:nvSpPr>
        <p:spPr>
          <a:xfrm>
            <a:off x="8382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Sampling</a:t>
            </a:r>
            <a:endParaRPr lang="en-US" sz="1700" b="1" dirty="0"/>
          </a:p>
        </p:txBody>
      </p:sp>
      <p:sp>
        <p:nvSpPr>
          <p:cNvPr id="43" name="Rounded Rectangle 42"/>
          <p:cNvSpPr/>
          <p:nvPr/>
        </p:nvSpPr>
        <p:spPr>
          <a:xfrm>
            <a:off x="1443334"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600" b="1" dirty="0"/>
              <a:t>Data collection teams</a:t>
            </a:r>
            <a:endParaRPr lang="en-US" sz="1600" b="1" dirty="0"/>
          </a:p>
        </p:txBody>
      </p:sp>
      <p:sp>
        <p:nvSpPr>
          <p:cNvPr id="44" name="Rounded Rectangle 43"/>
          <p:cNvSpPr/>
          <p:nvPr/>
        </p:nvSpPr>
        <p:spPr>
          <a:xfrm>
            <a:off x="20574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Analysis and interpretation</a:t>
            </a:r>
            <a:endParaRPr lang="en-US" sz="1700" b="1" dirty="0"/>
          </a:p>
        </p:txBody>
      </p:sp>
      <p:sp>
        <p:nvSpPr>
          <p:cNvPr id="45" name="Rounded Rectangle 44"/>
          <p:cNvSpPr/>
          <p:nvPr/>
        </p:nvSpPr>
        <p:spPr>
          <a:xfrm>
            <a:off x="33528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Desk Review</a:t>
            </a:r>
            <a:endParaRPr lang="en-US" sz="1700" b="1" dirty="0"/>
          </a:p>
        </p:txBody>
      </p:sp>
      <p:sp>
        <p:nvSpPr>
          <p:cNvPr id="46" name="Rounded Rectangle 45"/>
          <p:cNvSpPr/>
          <p:nvPr/>
        </p:nvSpPr>
        <p:spPr>
          <a:xfrm>
            <a:off x="39668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Direct Observation</a:t>
            </a:r>
            <a:endParaRPr lang="en-US" sz="1700" b="1" dirty="0"/>
          </a:p>
        </p:txBody>
      </p:sp>
      <p:sp>
        <p:nvSpPr>
          <p:cNvPr id="47" name="Rounded Rectangle 46"/>
          <p:cNvSpPr/>
          <p:nvPr/>
        </p:nvSpPr>
        <p:spPr>
          <a:xfrm>
            <a:off x="4572000"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Key Informant Interview</a:t>
            </a:r>
            <a:endParaRPr lang="en-US" sz="1700" b="1" dirty="0"/>
          </a:p>
        </p:txBody>
      </p:sp>
      <p:sp>
        <p:nvSpPr>
          <p:cNvPr id="48" name="Rounded Rectangle 47"/>
          <p:cNvSpPr/>
          <p:nvPr/>
        </p:nvSpPr>
        <p:spPr>
          <a:xfrm>
            <a:off x="51860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Site Report</a:t>
            </a:r>
            <a:endParaRPr lang="en-US" sz="1700" b="1" dirty="0"/>
          </a:p>
        </p:txBody>
      </p:sp>
      <p:sp>
        <p:nvSpPr>
          <p:cNvPr id="49" name="Rounded Rectangle 48"/>
          <p:cNvSpPr/>
          <p:nvPr/>
        </p:nvSpPr>
        <p:spPr>
          <a:xfrm>
            <a:off x="67862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Data entry</a:t>
            </a:r>
            <a:endParaRPr lang="en-US" sz="1700" b="1" dirty="0"/>
          </a:p>
        </p:txBody>
      </p:sp>
      <p:sp>
        <p:nvSpPr>
          <p:cNvPr id="50" name="Rounded Rectangle 49"/>
          <p:cNvSpPr/>
          <p:nvPr/>
        </p:nvSpPr>
        <p:spPr>
          <a:xfrm>
            <a:off x="26714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Report writing</a:t>
            </a:r>
            <a:endParaRPr lang="en-US" sz="1700" b="1" dirty="0"/>
          </a:p>
        </p:txBody>
      </p:sp>
      <p:sp>
        <p:nvSpPr>
          <p:cNvPr id="51" name="Rounded Rectangle 50"/>
          <p:cNvSpPr/>
          <p:nvPr/>
        </p:nvSpPr>
        <p:spPr>
          <a:xfrm>
            <a:off x="5795666"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Urgent Action Form</a:t>
            </a:r>
            <a:endParaRPr lang="en-US" sz="1700" b="1" dirty="0"/>
          </a:p>
        </p:txBody>
      </p:sp>
      <p:sp>
        <p:nvSpPr>
          <p:cNvPr id="52" name="Rounded Rectangle 51"/>
          <p:cNvSpPr/>
          <p:nvPr/>
        </p:nvSpPr>
        <p:spPr>
          <a:xfrm>
            <a:off x="7355533"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Frequency analysis</a:t>
            </a:r>
            <a:endParaRPr lang="en-US" sz="1700" b="1" dirty="0"/>
          </a:p>
        </p:txBody>
      </p:sp>
      <p:sp>
        <p:nvSpPr>
          <p:cNvPr id="53" name="Rounded Rectangle 52"/>
          <p:cNvSpPr/>
          <p:nvPr/>
        </p:nvSpPr>
        <p:spPr>
          <a:xfrm>
            <a:off x="7969599" y="4062845"/>
            <a:ext cx="528934" cy="1752600"/>
          </a:xfrm>
          <a:prstGeom prst="roundRect">
            <a:avLst/>
          </a:prstGeom>
          <a:solidFill>
            <a:srgbClr val="3399FF"/>
          </a:solidFill>
          <a:ln>
            <a:solidFill>
              <a:srgbClr val="3399FF"/>
            </a:solidFill>
          </a:ln>
        </p:spPr>
        <p:style>
          <a:lnRef idx="1">
            <a:schemeClr val="accent1"/>
          </a:lnRef>
          <a:fillRef idx="3">
            <a:schemeClr val="accent1"/>
          </a:fillRef>
          <a:effectRef idx="2">
            <a:schemeClr val="accent1"/>
          </a:effectRef>
          <a:fontRef idx="minor">
            <a:schemeClr val="lt1"/>
          </a:fontRef>
        </p:style>
        <p:txBody>
          <a:bodyPr vert="vert270" tIns="144000" anchor="ctr"/>
          <a:lstStyle/>
          <a:p>
            <a:pPr algn="ctr">
              <a:defRPr/>
            </a:pPr>
            <a:r>
              <a:rPr lang="en-GB" sz="1700" b="1" dirty="0"/>
              <a:t>Graphs</a:t>
            </a:r>
            <a:endParaRPr lang="en-US" sz="1700" b="1" dirty="0"/>
          </a:p>
        </p:txBody>
      </p:sp>
      <p:sp>
        <p:nvSpPr>
          <p:cNvPr id="38" name="Title 1"/>
          <p:cNvSpPr>
            <a:spLocks noGrp="1"/>
          </p:cNvSpPr>
          <p:nvPr>
            <p:ph type="title" idx="4294967295"/>
          </p:nvPr>
        </p:nvSpPr>
        <p:spPr>
          <a:xfrm>
            <a:off x="458723" y="656733"/>
            <a:ext cx="7967663" cy="576263"/>
          </a:xfrm>
        </p:spPr>
        <p:txBody>
          <a:bodyPr>
            <a:normAutofit fontScale="90000"/>
          </a:bodyPr>
          <a:lstStyle/>
          <a:p>
            <a:pPr algn="ctr"/>
            <a:r>
              <a:rPr lang="en-AU" dirty="0" smtClean="0">
                <a:solidFill>
                  <a:srgbClr val="3399FF"/>
                </a:solidFill>
              </a:rPr>
              <a:t>An Introduction to the tool kit</a:t>
            </a:r>
            <a:endParaRPr lang="en-AU" dirty="0">
              <a:solidFill>
                <a:srgbClr val="3399FF"/>
              </a:solidFill>
            </a:endParaRPr>
          </a:p>
        </p:txBody>
      </p:sp>
    </p:spTree>
    <p:extLst>
      <p:ext uri="{BB962C8B-B14F-4D97-AF65-F5344CB8AC3E}">
        <p14:creationId xmlns:p14="http://schemas.microsoft.com/office/powerpoint/2010/main" val="265045492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up)">
                                      <p:cBhvr>
                                        <p:cTn id="15" dur="500"/>
                                        <p:tgtEl>
                                          <p:spTgt spid="33"/>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up)">
                                      <p:cBhvr>
                                        <p:cTn id="18" dur="500"/>
                                        <p:tgtEl>
                                          <p:spTgt spid="1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up)">
                                      <p:cBhvr>
                                        <p:cTn id="23" dur="500"/>
                                        <p:tgtEl>
                                          <p:spTgt spid="34"/>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wipe(up)">
                                      <p:cBhvr>
                                        <p:cTn id="26" dur="500"/>
                                        <p:tgtEl>
                                          <p:spTgt spid="2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up)">
                                      <p:cBhvr>
                                        <p:cTn id="31" dur="500"/>
                                        <p:tgtEl>
                                          <p:spTgt spid="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up)">
                                      <p:cBhvr>
                                        <p:cTn id="41" dur="500"/>
                                        <p:tgtEl>
                                          <p:spTgt spid="1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wipe(up)">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wipe(up)">
                                      <p:cBhvr>
                                        <p:cTn id="51" dur="500"/>
                                        <p:tgtEl>
                                          <p:spTgt spid="3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wipe(up)">
                                      <p:cBhvr>
                                        <p:cTn id="56" dur="500"/>
                                        <p:tgtEl>
                                          <p:spTgt spid="1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wipe(up)">
                                      <p:cBhvr>
                                        <p:cTn id="61" dur="500"/>
                                        <p:tgtEl>
                                          <p:spTgt spid="20"/>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wipe(up)">
                                      <p:cBhvr>
                                        <p:cTn id="66" dur="500"/>
                                        <p:tgtEl>
                                          <p:spTgt spid="2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wipe(up)">
                                      <p:cBhvr>
                                        <p:cTn id="71" dur="500"/>
                                        <p:tgtEl>
                                          <p:spTgt spid="24"/>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wipe(up)">
                                      <p:cBhvr>
                                        <p:cTn id="76" dur="500"/>
                                        <p:tgtEl>
                                          <p:spTgt spid="37"/>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wipe(up)">
                                      <p:cBhvr>
                                        <p:cTn id="81" dur="500"/>
                                        <p:tgtEl>
                                          <p:spTgt spid="27"/>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wipe(up)">
                                      <p:cBhvr>
                                        <p:cTn id="86" dur="500"/>
                                        <p:tgtEl>
                                          <p:spTgt spid="2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grpId="0" nodeType="click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wipe(up)">
                                      <p:cBhvr>
                                        <p:cTn id="91" dur="500"/>
                                        <p:tgtEl>
                                          <p:spTgt spid="31"/>
                                        </p:tgtEl>
                                      </p:cBhvr>
                                    </p:animEffect>
                                  </p:childTnLst>
                                </p:cTn>
                              </p:par>
                              <p:par>
                                <p:cTn id="92" presetID="22" presetClass="entr" presetSubtype="1" fill="hold" nodeType="withEffect">
                                  <p:stCondLst>
                                    <p:cond delay="0"/>
                                  </p:stCondLst>
                                  <p:childTnLst>
                                    <p:set>
                                      <p:cBhvr>
                                        <p:cTn id="93" dur="1" fill="hold">
                                          <p:stCondLst>
                                            <p:cond delay="0"/>
                                          </p:stCondLst>
                                        </p:cTn>
                                        <p:tgtEl>
                                          <p:spTgt spid="41"/>
                                        </p:tgtEl>
                                        <p:attrNameLst>
                                          <p:attrName>style.visibility</p:attrName>
                                        </p:attrNameLst>
                                      </p:cBhvr>
                                      <p:to>
                                        <p:strVal val="visible"/>
                                      </p:to>
                                    </p:set>
                                    <p:animEffect transition="in" filter="wipe(up)">
                                      <p:cBhvr>
                                        <p:cTn id="94" dur="500"/>
                                        <p:tgtEl>
                                          <p:spTgt spid="41"/>
                                        </p:tgtEl>
                                      </p:cBhvr>
                                    </p:animEffect>
                                  </p:childTnLst>
                                </p:cTn>
                              </p:par>
                              <p:par>
                                <p:cTn id="95" presetID="22" presetClass="entr" presetSubtype="1" fill="hold" nodeType="with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wipe(up)">
                                      <p:cBhvr>
                                        <p:cTn id="97" dur="500"/>
                                        <p:tgtEl>
                                          <p:spTgt spid="42"/>
                                        </p:tgtEl>
                                      </p:cBhvr>
                                    </p:animEffect>
                                  </p:childTnLst>
                                </p:cTn>
                              </p:par>
                              <p:par>
                                <p:cTn id="98" presetID="22" presetClass="entr" presetSubtype="1" fill="hold" nodeType="withEffect">
                                  <p:stCondLst>
                                    <p:cond delay="0"/>
                                  </p:stCondLst>
                                  <p:childTnLst>
                                    <p:set>
                                      <p:cBhvr>
                                        <p:cTn id="99" dur="1" fill="hold">
                                          <p:stCondLst>
                                            <p:cond delay="0"/>
                                          </p:stCondLst>
                                        </p:cTn>
                                        <p:tgtEl>
                                          <p:spTgt spid="43"/>
                                        </p:tgtEl>
                                        <p:attrNameLst>
                                          <p:attrName>style.visibility</p:attrName>
                                        </p:attrNameLst>
                                      </p:cBhvr>
                                      <p:to>
                                        <p:strVal val="visible"/>
                                      </p:to>
                                    </p:set>
                                    <p:animEffect transition="in" filter="wipe(up)">
                                      <p:cBhvr>
                                        <p:cTn id="100" dur="500"/>
                                        <p:tgtEl>
                                          <p:spTgt spid="43"/>
                                        </p:tgtEl>
                                      </p:cBhvr>
                                    </p:animEffect>
                                  </p:childTnLst>
                                </p:cTn>
                              </p:par>
                              <p:par>
                                <p:cTn id="101" presetID="22" presetClass="entr" presetSubtype="1" fill="hold" nodeType="withEffect">
                                  <p:stCondLst>
                                    <p:cond delay="0"/>
                                  </p:stCondLst>
                                  <p:childTnLst>
                                    <p:set>
                                      <p:cBhvr>
                                        <p:cTn id="102" dur="1" fill="hold">
                                          <p:stCondLst>
                                            <p:cond delay="0"/>
                                          </p:stCondLst>
                                        </p:cTn>
                                        <p:tgtEl>
                                          <p:spTgt spid="44"/>
                                        </p:tgtEl>
                                        <p:attrNameLst>
                                          <p:attrName>style.visibility</p:attrName>
                                        </p:attrNameLst>
                                      </p:cBhvr>
                                      <p:to>
                                        <p:strVal val="visible"/>
                                      </p:to>
                                    </p:set>
                                    <p:animEffect transition="in" filter="wipe(up)">
                                      <p:cBhvr>
                                        <p:cTn id="103" dur="500"/>
                                        <p:tgtEl>
                                          <p:spTgt spid="44"/>
                                        </p:tgtEl>
                                      </p:cBhvr>
                                    </p:animEffect>
                                  </p:childTnLst>
                                </p:cTn>
                              </p:par>
                              <p:par>
                                <p:cTn id="104" presetID="22" presetClass="entr" presetSubtype="1" fill="hold" nodeType="withEffect">
                                  <p:stCondLst>
                                    <p:cond delay="0"/>
                                  </p:stCondLst>
                                  <p:childTnLst>
                                    <p:set>
                                      <p:cBhvr>
                                        <p:cTn id="105" dur="1" fill="hold">
                                          <p:stCondLst>
                                            <p:cond delay="0"/>
                                          </p:stCondLst>
                                        </p:cTn>
                                        <p:tgtEl>
                                          <p:spTgt spid="50"/>
                                        </p:tgtEl>
                                        <p:attrNameLst>
                                          <p:attrName>style.visibility</p:attrName>
                                        </p:attrNameLst>
                                      </p:cBhvr>
                                      <p:to>
                                        <p:strVal val="visible"/>
                                      </p:to>
                                    </p:set>
                                    <p:animEffect transition="in" filter="wipe(up)">
                                      <p:cBhvr>
                                        <p:cTn id="106" dur="500"/>
                                        <p:tgtEl>
                                          <p:spTgt spid="50"/>
                                        </p:tgtEl>
                                      </p:cBhvr>
                                    </p:animEffect>
                                  </p:childTnLst>
                                </p:cTn>
                              </p:par>
                              <p:par>
                                <p:cTn id="107" presetID="22" presetClass="entr" presetSubtype="1" fill="hold" nodeType="withEffect">
                                  <p:stCondLst>
                                    <p:cond delay="0"/>
                                  </p:stCondLst>
                                  <p:childTnLst>
                                    <p:set>
                                      <p:cBhvr>
                                        <p:cTn id="108" dur="1" fill="hold">
                                          <p:stCondLst>
                                            <p:cond delay="0"/>
                                          </p:stCondLst>
                                        </p:cTn>
                                        <p:tgtEl>
                                          <p:spTgt spid="45"/>
                                        </p:tgtEl>
                                        <p:attrNameLst>
                                          <p:attrName>style.visibility</p:attrName>
                                        </p:attrNameLst>
                                      </p:cBhvr>
                                      <p:to>
                                        <p:strVal val="visible"/>
                                      </p:to>
                                    </p:set>
                                    <p:animEffect transition="in" filter="wipe(up)">
                                      <p:cBhvr>
                                        <p:cTn id="109" dur="500"/>
                                        <p:tgtEl>
                                          <p:spTgt spid="45"/>
                                        </p:tgtEl>
                                      </p:cBhvr>
                                    </p:animEffect>
                                  </p:childTnLst>
                                </p:cTn>
                              </p:par>
                              <p:par>
                                <p:cTn id="110" presetID="22" presetClass="entr" presetSubtype="1" fill="hold" nodeType="withEffect">
                                  <p:stCondLst>
                                    <p:cond delay="0"/>
                                  </p:stCondLst>
                                  <p:childTnLst>
                                    <p:set>
                                      <p:cBhvr>
                                        <p:cTn id="111" dur="1" fill="hold">
                                          <p:stCondLst>
                                            <p:cond delay="0"/>
                                          </p:stCondLst>
                                        </p:cTn>
                                        <p:tgtEl>
                                          <p:spTgt spid="46"/>
                                        </p:tgtEl>
                                        <p:attrNameLst>
                                          <p:attrName>style.visibility</p:attrName>
                                        </p:attrNameLst>
                                      </p:cBhvr>
                                      <p:to>
                                        <p:strVal val="visible"/>
                                      </p:to>
                                    </p:set>
                                    <p:animEffect transition="in" filter="wipe(up)">
                                      <p:cBhvr>
                                        <p:cTn id="112" dur="500"/>
                                        <p:tgtEl>
                                          <p:spTgt spid="46"/>
                                        </p:tgtEl>
                                      </p:cBhvr>
                                    </p:animEffect>
                                  </p:childTnLst>
                                </p:cTn>
                              </p:par>
                              <p:par>
                                <p:cTn id="113" presetID="22" presetClass="entr" presetSubtype="1" fill="hold" nodeType="withEffect">
                                  <p:stCondLst>
                                    <p:cond delay="0"/>
                                  </p:stCondLst>
                                  <p:childTnLst>
                                    <p:set>
                                      <p:cBhvr>
                                        <p:cTn id="114" dur="1" fill="hold">
                                          <p:stCondLst>
                                            <p:cond delay="0"/>
                                          </p:stCondLst>
                                        </p:cTn>
                                        <p:tgtEl>
                                          <p:spTgt spid="47"/>
                                        </p:tgtEl>
                                        <p:attrNameLst>
                                          <p:attrName>style.visibility</p:attrName>
                                        </p:attrNameLst>
                                      </p:cBhvr>
                                      <p:to>
                                        <p:strVal val="visible"/>
                                      </p:to>
                                    </p:set>
                                    <p:animEffect transition="in" filter="wipe(up)">
                                      <p:cBhvr>
                                        <p:cTn id="115" dur="500"/>
                                        <p:tgtEl>
                                          <p:spTgt spid="47"/>
                                        </p:tgtEl>
                                      </p:cBhvr>
                                    </p:animEffect>
                                  </p:childTnLst>
                                </p:cTn>
                              </p:par>
                              <p:par>
                                <p:cTn id="116" presetID="22" presetClass="entr" presetSubtype="1" fill="hold" nodeType="withEffect">
                                  <p:stCondLst>
                                    <p:cond delay="0"/>
                                  </p:stCondLst>
                                  <p:childTnLst>
                                    <p:set>
                                      <p:cBhvr>
                                        <p:cTn id="117" dur="1" fill="hold">
                                          <p:stCondLst>
                                            <p:cond delay="0"/>
                                          </p:stCondLst>
                                        </p:cTn>
                                        <p:tgtEl>
                                          <p:spTgt spid="48"/>
                                        </p:tgtEl>
                                        <p:attrNameLst>
                                          <p:attrName>style.visibility</p:attrName>
                                        </p:attrNameLst>
                                      </p:cBhvr>
                                      <p:to>
                                        <p:strVal val="visible"/>
                                      </p:to>
                                    </p:set>
                                    <p:animEffect transition="in" filter="wipe(up)">
                                      <p:cBhvr>
                                        <p:cTn id="118" dur="500"/>
                                        <p:tgtEl>
                                          <p:spTgt spid="48"/>
                                        </p:tgtEl>
                                      </p:cBhvr>
                                    </p:animEffect>
                                  </p:childTnLst>
                                </p:cTn>
                              </p:par>
                              <p:par>
                                <p:cTn id="119" presetID="22" presetClass="entr" presetSubtype="1" fill="hold" nodeType="withEffect">
                                  <p:stCondLst>
                                    <p:cond delay="0"/>
                                  </p:stCondLst>
                                  <p:childTnLst>
                                    <p:set>
                                      <p:cBhvr>
                                        <p:cTn id="120" dur="1" fill="hold">
                                          <p:stCondLst>
                                            <p:cond delay="0"/>
                                          </p:stCondLst>
                                        </p:cTn>
                                        <p:tgtEl>
                                          <p:spTgt spid="51"/>
                                        </p:tgtEl>
                                        <p:attrNameLst>
                                          <p:attrName>style.visibility</p:attrName>
                                        </p:attrNameLst>
                                      </p:cBhvr>
                                      <p:to>
                                        <p:strVal val="visible"/>
                                      </p:to>
                                    </p:set>
                                    <p:animEffect transition="in" filter="wipe(up)">
                                      <p:cBhvr>
                                        <p:cTn id="121" dur="500"/>
                                        <p:tgtEl>
                                          <p:spTgt spid="51"/>
                                        </p:tgtEl>
                                      </p:cBhvr>
                                    </p:animEffect>
                                  </p:childTnLst>
                                </p:cTn>
                              </p:par>
                              <p:par>
                                <p:cTn id="122" presetID="22" presetClass="entr" presetSubtype="1" fill="hold" nodeType="withEffect">
                                  <p:stCondLst>
                                    <p:cond delay="0"/>
                                  </p:stCondLst>
                                  <p:childTnLst>
                                    <p:set>
                                      <p:cBhvr>
                                        <p:cTn id="123" dur="1" fill="hold">
                                          <p:stCondLst>
                                            <p:cond delay="0"/>
                                          </p:stCondLst>
                                        </p:cTn>
                                        <p:tgtEl>
                                          <p:spTgt spid="49"/>
                                        </p:tgtEl>
                                        <p:attrNameLst>
                                          <p:attrName>style.visibility</p:attrName>
                                        </p:attrNameLst>
                                      </p:cBhvr>
                                      <p:to>
                                        <p:strVal val="visible"/>
                                      </p:to>
                                    </p:set>
                                    <p:animEffect transition="in" filter="wipe(up)">
                                      <p:cBhvr>
                                        <p:cTn id="124" dur="500"/>
                                        <p:tgtEl>
                                          <p:spTgt spid="49"/>
                                        </p:tgtEl>
                                      </p:cBhvr>
                                    </p:animEffect>
                                  </p:childTnLst>
                                </p:cTn>
                              </p:par>
                              <p:par>
                                <p:cTn id="125" presetID="22" presetClass="entr" presetSubtype="1" fill="hold" nodeType="withEffect">
                                  <p:stCondLst>
                                    <p:cond delay="0"/>
                                  </p:stCondLst>
                                  <p:childTnLst>
                                    <p:set>
                                      <p:cBhvr>
                                        <p:cTn id="126" dur="1" fill="hold">
                                          <p:stCondLst>
                                            <p:cond delay="0"/>
                                          </p:stCondLst>
                                        </p:cTn>
                                        <p:tgtEl>
                                          <p:spTgt spid="52"/>
                                        </p:tgtEl>
                                        <p:attrNameLst>
                                          <p:attrName>style.visibility</p:attrName>
                                        </p:attrNameLst>
                                      </p:cBhvr>
                                      <p:to>
                                        <p:strVal val="visible"/>
                                      </p:to>
                                    </p:set>
                                    <p:animEffect transition="in" filter="wipe(up)">
                                      <p:cBhvr>
                                        <p:cTn id="127" dur="500"/>
                                        <p:tgtEl>
                                          <p:spTgt spid="52"/>
                                        </p:tgtEl>
                                      </p:cBhvr>
                                    </p:animEffect>
                                  </p:childTnLst>
                                </p:cTn>
                              </p:par>
                              <p:par>
                                <p:cTn id="128" presetID="22" presetClass="entr" presetSubtype="1" fill="hold" nodeType="withEffect">
                                  <p:stCondLst>
                                    <p:cond delay="0"/>
                                  </p:stCondLst>
                                  <p:childTnLst>
                                    <p:set>
                                      <p:cBhvr>
                                        <p:cTn id="129" dur="1" fill="hold">
                                          <p:stCondLst>
                                            <p:cond delay="0"/>
                                          </p:stCondLst>
                                        </p:cTn>
                                        <p:tgtEl>
                                          <p:spTgt spid="53"/>
                                        </p:tgtEl>
                                        <p:attrNameLst>
                                          <p:attrName>style.visibility</p:attrName>
                                        </p:attrNameLst>
                                      </p:cBhvr>
                                      <p:to>
                                        <p:strVal val="visible"/>
                                      </p:to>
                                    </p:set>
                                    <p:animEffect transition="in" filter="wipe(up)">
                                      <p:cBhvr>
                                        <p:cTn id="130"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1" grpId="0" animBg="1"/>
      <p:bldP spid="13" grpId="0" animBg="1"/>
      <p:bldP spid="15" grpId="0" animBg="1"/>
      <p:bldP spid="17" grpId="0" animBg="1"/>
      <p:bldP spid="18" grpId="0" animBg="1"/>
      <p:bldP spid="20" grpId="0" animBg="1"/>
      <p:bldP spid="22" grpId="0" animBg="1"/>
      <p:bldP spid="24" grpId="0" animBg="1"/>
      <p:bldP spid="26" grpId="0" animBg="1"/>
      <p:bldP spid="27" grpId="0" animBg="1"/>
      <p:bldP spid="29" grpId="0" animBg="1"/>
      <p:bldP spid="31" grpId="0" animBg="1"/>
      <p:bldP spid="33" grpId="0" animBg="1"/>
      <p:bldP spid="34" grpId="0" animBg="1"/>
      <p:bldP spid="35" grpId="0" animBg="1"/>
      <p:bldP spid="3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0"/>
            <a:ext cx="7777163" cy="720725"/>
          </a:xfrm>
        </p:spPr>
        <p:txBody>
          <a:bodyPr>
            <a:normAutofit/>
          </a:bodyPr>
          <a:lstStyle/>
          <a:p>
            <a:r>
              <a:rPr lang="en-AU" dirty="0" smtClean="0">
                <a:solidFill>
                  <a:srgbClr val="3399FF"/>
                </a:solidFill>
              </a:rPr>
              <a:t>Desk Review</a:t>
            </a:r>
            <a:endParaRPr lang="en-AU" dirty="0">
              <a:solidFill>
                <a:srgbClr val="3399FF"/>
              </a:solidFill>
            </a:endParaRPr>
          </a:p>
        </p:txBody>
      </p:sp>
      <p:sp>
        <p:nvSpPr>
          <p:cNvPr id="3" name="Content Placeholder 2"/>
          <p:cNvSpPr>
            <a:spLocks noGrp="1"/>
          </p:cNvSpPr>
          <p:nvPr>
            <p:ph idx="4294967295"/>
          </p:nvPr>
        </p:nvSpPr>
        <p:spPr>
          <a:xfrm>
            <a:off x="0" y="1557338"/>
            <a:ext cx="8829675" cy="4392612"/>
          </a:xfrm>
        </p:spPr>
        <p:txBody>
          <a:bodyPr>
            <a:normAutofit/>
          </a:bodyPr>
          <a:lstStyle/>
          <a:p>
            <a:pPr>
              <a:lnSpc>
                <a:spcPct val="120000"/>
              </a:lnSpc>
              <a:buFontTx/>
              <a:buNone/>
            </a:pPr>
            <a:r>
              <a:rPr lang="en-US" dirty="0" smtClean="0"/>
              <a:t>	Undertaking </a:t>
            </a:r>
            <a:r>
              <a:rPr lang="en-US" dirty="0"/>
              <a:t>a Desk Review (DR) is a key and </a:t>
            </a:r>
            <a:r>
              <a:rPr lang="en-US" dirty="0" smtClean="0"/>
              <a:t>necessary component </a:t>
            </a:r>
            <a:r>
              <a:rPr lang="en-US" dirty="0"/>
              <a:t>of the CP Rapid Assessment. Desk Review will help in many ways, including:</a:t>
            </a:r>
          </a:p>
          <a:p>
            <a:pPr marL="1314450" lvl="2" indent="-457200">
              <a:lnSpc>
                <a:spcPct val="120000"/>
              </a:lnSpc>
              <a:buFontTx/>
              <a:buAutoNum type="arabicPeriod"/>
            </a:pPr>
            <a:r>
              <a:rPr lang="en-GB" dirty="0"/>
              <a:t>Collecting information on WWNKs;</a:t>
            </a:r>
            <a:endParaRPr lang="en-US" dirty="0"/>
          </a:p>
          <a:p>
            <a:pPr marL="1314450" lvl="2" indent="-457200">
              <a:lnSpc>
                <a:spcPct val="120000"/>
              </a:lnSpc>
              <a:buFontTx/>
              <a:buAutoNum type="arabicPeriod"/>
            </a:pPr>
            <a:r>
              <a:rPr lang="en-US" dirty="0"/>
              <a:t>Revising and adapting the tools to the local context, and</a:t>
            </a:r>
          </a:p>
          <a:p>
            <a:pPr marL="1314450" lvl="2" indent="-457200">
              <a:lnSpc>
                <a:spcPct val="120000"/>
              </a:lnSpc>
              <a:buFontTx/>
              <a:buAutoNum type="arabicPeriod"/>
            </a:pPr>
            <a:r>
              <a:rPr lang="en-US" dirty="0"/>
              <a:t>Triangulation and interpretation of data during and after analysis.</a:t>
            </a:r>
          </a:p>
          <a:p>
            <a:pPr marL="1314450" lvl="2" indent="-457200">
              <a:lnSpc>
                <a:spcPct val="120000"/>
              </a:lnSpc>
              <a:buFontTx/>
              <a:buAutoNum type="arabicPeriod"/>
            </a:pPr>
            <a:r>
              <a:rPr lang="en-US" dirty="0"/>
              <a:t>This is something that should be completed before involving assessors </a:t>
            </a:r>
          </a:p>
          <a:p>
            <a:pPr>
              <a:lnSpc>
                <a:spcPct val="120000"/>
              </a:lnSpc>
            </a:pPr>
            <a:endParaRPr lang="en-AU" dirty="0"/>
          </a:p>
        </p:txBody>
      </p:sp>
    </p:spTree>
    <p:extLst>
      <p:ext uri="{BB962C8B-B14F-4D97-AF65-F5344CB8AC3E}">
        <p14:creationId xmlns:p14="http://schemas.microsoft.com/office/powerpoint/2010/main" val="1733134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838200"/>
            <a:ext cx="7777163" cy="720725"/>
          </a:xfrm>
        </p:spPr>
        <p:txBody>
          <a:bodyPr/>
          <a:lstStyle/>
          <a:p>
            <a:r>
              <a:rPr lang="en-US" dirty="0">
                <a:solidFill>
                  <a:srgbClr val="3399FF"/>
                </a:solidFill>
              </a:rPr>
              <a:t>Direct Observation </a:t>
            </a:r>
            <a:endParaRPr lang="en-AU" dirty="0">
              <a:solidFill>
                <a:srgbClr val="3399FF"/>
              </a:solidFill>
            </a:endParaRPr>
          </a:p>
        </p:txBody>
      </p:sp>
      <p:sp>
        <p:nvSpPr>
          <p:cNvPr id="3" name="Content Placeholder 2"/>
          <p:cNvSpPr>
            <a:spLocks noGrp="1"/>
          </p:cNvSpPr>
          <p:nvPr>
            <p:ph idx="4294967295"/>
          </p:nvPr>
        </p:nvSpPr>
        <p:spPr>
          <a:xfrm>
            <a:off x="430213" y="1628775"/>
            <a:ext cx="8713787" cy="4392613"/>
          </a:xfrm>
        </p:spPr>
        <p:txBody>
          <a:bodyPr>
            <a:normAutofit/>
          </a:bodyPr>
          <a:lstStyle/>
          <a:p>
            <a:pPr marL="0" indent="0">
              <a:lnSpc>
                <a:spcPct val="120000"/>
              </a:lnSpc>
              <a:buNone/>
            </a:pPr>
            <a:r>
              <a:rPr lang="en-US" dirty="0"/>
              <a:t>Large amounts of valuable information may be at our disposal through mere observation. Through “listening” and “seeing,” and without relying on other people’s judgments, we can gain significant insight to the realities of life in a given community.</a:t>
            </a:r>
          </a:p>
          <a:p>
            <a:pPr marL="0" indent="0">
              <a:lnSpc>
                <a:spcPct val="120000"/>
              </a:lnSpc>
              <a:buNone/>
            </a:pPr>
            <a:endParaRPr lang="en-GB" sz="1400" dirty="0"/>
          </a:p>
          <a:p>
            <a:pPr marL="457200" indent="-457200">
              <a:lnSpc>
                <a:spcPct val="120000"/>
              </a:lnSpc>
              <a:buAutoNum type="arabicPeriod"/>
            </a:pPr>
            <a:r>
              <a:rPr lang="en-US" dirty="0"/>
              <a:t>Structured Observation </a:t>
            </a:r>
            <a:r>
              <a:rPr lang="en-US" sz="1800" dirty="0"/>
              <a:t>(also known as “looking for”)</a:t>
            </a:r>
            <a:r>
              <a:rPr lang="en-US" dirty="0"/>
              <a:t>, and </a:t>
            </a:r>
          </a:p>
          <a:p>
            <a:pPr marL="457200" indent="-457200">
              <a:lnSpc>
                <a:spcPct val="120000"/>
              </a:lnSpc>
              <a:buAutoNum type="arabicPeriod"/>
            </a:pPr>
            <a:r>
              <a:rPr lang="en-US" dirty="0"/>
              <a:t>Unstructured Observation </a:t>
            </a:r>
            <a:r>
              <a:rPr lang="en-US" sz="1800" dirty="0"/>
              <a:t>(also known as “looking at”)</a:t>
            </a:r>
            <a:r>
              <a:rPr lang="en-US" dirty="0"/>
              <a:t>.</a:t>
            </a:r>
          </a:p>
          <a:p>
            <a:pPr marL="0" indent="0">
              <a:lnSpc>
                <a:spcPct val="120000"/>
              </a:lnSpc>
              <a:buNone/>
            </a:pPr>
            <a:endParaRPr lang="en-GB" sz="1200" dirty="0"/>
          </a:p>
          <a:p>
            <a:pPr marL="0" indent="0">
              <a:lnSpc>
                <a:spcPct val="120000"/>
              </a:lnSpc>
              <a:buNone/>
            </a:pPr>
            <a:r>
              <a:rPr lang="en-GB" dirty="0"/>
              <a:t>The CPRA combines these two methods.</a:t>
            </a:r>
            <a:endParaRPr lang="en-US" dirty="0"/>
          </a:p>
          <a:p>
            <a:pPr marL="0" indent="0">
              <a:lnSpc>
                <a:spcPct val="120000"/>
              </a:lnSpc>
              <a:buNone/>
            </a:pPr>
            <a:endParaRPr lang="en-US" dirty="0">
              <a:solidFill>
                <a:srgbClr val="2A358C"/>
              </a:solidFill>
            </a:endParaRPr>
          </a:p>
          <a:p>
            <a:pPr>
              <a:lnSpc>
                <a:spcPct val="120000"/>
              </a:lnSpc>
            </a:pPr>
            <a:endParaRPr lang="en-AU" dirty="0"/>
          </a:p>
        </p:txBody>
      </p:sp>
    </p:spTree>
    <p:extLst>
      <p:ext uri="{BB962C8B-B14F-4D97-AF65-F5344CB8AC3E}">
        <p14:creationId xmlns:p14="http://schemas.microsoft.com/office/powerpoint/2010/main" val="2094539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838200"/>
            <a:ext cx="7777163" cy="720725"/>
          </a:xfrm>
        </p:spPr>
        <p:txBody>
          <a:bodyPr>
            <a:normAutofit/>
          </a:bodyPr>
          <a:lstStyle/>
          <a:p>
            <a:r>
              <a:rPr lang="en-US" dirty="0">
                <a:solidFill>
                  <a:srgbClr val="3399FF"/>
                </a:solidFill>
              </a:rPr>
              <a:t>Key Informant Interview </a:t>
            </a:r>
            <a:endParaRPr lang="en-AU" dirty="0">
              <a:solidFill>
                <a:srgbClr val="3399FF"/>
              </a:solidFill>
            </a:endParaRPr>
          </a:p>
        </p:txBody>
      </p:sp>
      <p:sp>
        <p:nvSpPr>
          <p:cNvPr id="3" name="Content Placeholder 2"/>
          <p:cNvSpPr>
            <a:spLocks noGrp="1"/>
          </p:cNvSpPr>
          <p:nvPr>
            <p:ph idx="4294967295"/>
          </p:nvPr>
        </p:nvSpPr>
        <p:spPr>
          <a:xfrm>
            <a:off x="0" y="1628775"/>
            <a:ext cx="9001125" cy="4392613"/>
          </a:xfrm>
        </p:spPr>
        <p:txBody>
          <a:bodyPr>
            <a:normAutofit/>
          </a:bodyPr>
          <a:lstStyle/>
          <a:p>
            <a:pPr>
              <a:lnSpc>
                <a:spcPct val="120000"/>
              </a:lnSpc>
              <a:buFontTx/>
              <a:buNone/>
            </a:pPr>
            <a:r>
              <a:rPr lang="en-US" dirty="0" smtClean="0">
                <a:solidFill>
                  <a:srgbClr val="2A358C"/>
                </a:solidFill>
              </a:rPr>
              <a:t>	</a:t>
            </a:r>
            <a:r>
              <a:rPr lang="en-US" dirty="0" smtClean="0"/>
              <a:t>Key </a:t>
            </a:r>
            <a:r>
              <a:rPr lang="en-US" dirty="0"/>
              <a:t>Informant Interview (KII) is a central part of the CPRA methodology. The success of the CPRA is highly dependent on quality of the information collected during the KIIs. And the quality of the information collected during a KII is highly dependent on the quality of key informants. And the quality of key informants is highly dependent on the manner in which they are selected.</a:t>
            </a:r>
          </a:p>
          <a:p>
            <a:pPr marL="0" indent="0">
              <a:lnSpc>
                <a:spcPct val="120000"/>
              </a:lnSpc>
              <a:buFontTx/>
              <a:buNone/>
            </a:pPr>
            <a:endParaRPr lang="en-GB" b="1" i="1" dirty="0">
              <a:solidFill>
                <a:srgbClr val="FF0000"/>
              </a:solidFill>
            </a:endParaRPr>
          </a:p>
          <a:p>
            <a:pPr marL="0" indent="0">
              <a:lnSpc>
                <a:spcPct val="120000"/>
              </a:lnSpc>
              <a:buFontTx/>
              <a:buNone/>
            </a:pPr>
            <a:r>
              <a:rPr lang="en-GB" b="1" i="1" dirty="0" smtClean="0">
                <a:solidFill>
                  <a:srgbClr val="FF0000"/>
                </a:solidFill>
              </a:rPr>
              <a:t>	</a:t>
            </a:r>
            <a:r>
              <a:rPr lang="en-GB" dirty="0" smtClean="0">
                <a:solidFill>
                  <a:srgbClr val="FF0000"/>
                </a:solidFill>
              </a:rPr>
              <a:t>Therefore</a:t>
            </a:r>
            <a:r>
              <a:rPr lang="en-GB" dirty="0">
                <a:solidFill>
                  <a:srgbClr val="FF0000"/>
                </a:solidFill>
              </a:rPr>
              <a:t>, selection of good key informants is extremely </a:t>
            </a:r>
            <a:r>
              <a:rPr lang="en-GB" dirty="0" smtClean="0">
                <a:solidFill>
                  <a:srgbClr val="FF0000"/>
                </a:solidFill>
              </a:rPr>
              <a:t>			       crucial </a:t>
            </a:r>
            <a:r>
              <a:rPr lang="en-GB" dirty="0">
                <a:solidFill>
                  <a:srgbClr val="FF0000"/>
                </a:solidFill>
              </a:rPr>
              <a:t>to the success of the CPRA.</a:t>
            </a:r>
            <a:endParaRPr lang="en-US" dirty="0">
              <a:solidFill>
                <a:srgbClr val="FF0000"/>
              </a:solidFill>
            </a:endParaRPr>
          </a:p>
          <a:p>
            <a:pPr>
              <a:lnSpc>
                <a:spcPct val="120000"/>
              </a:lnSpc>
            </a:pPr>
            <a:endParaRPr lang="en-AU" dirty="0"/>
          </a:p>
        </p:txBody>
      </p:sp>
    </p:spTree>
    <p:extLst>
      <p:ext uri="{BB962C8B-B14F-4D97-AF65-F5344CB8AC3E}">
        <p14:creationId xmlns:p14="http://schemas.microsoft.com/office/powerpoint/2010/main" val="833763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838200"/>
            <a:ext cx="7777163" cy="720725"/>
          </a:xfrm>
        </p:spPr>
        <p:txBody>
          <a:bodyPr>
            <a:normAutofit/>
          </a:bodyPr>
          <a:lstStyle/>
          <a:p>
            <a:r>
              <a:rPr lang="en-US" dirty="0">
                <a:solidFill>
                  <a:srgbClr val="3399FF"/>
                </a:solidFill>
              </a:rPr>
              <a:t>Urgent Action Procedures and Form </a:t>
            </a:r>
            <a:endParaRPr lang="en-AU" dirty="0">
              <a:solidFill>
                <a:srgbClr val="3399FF"/>
              </a:solidFill>
            </a:endParaRPr>
          </a:p>
        </p:txBody>
      </p:sp>
      <p:sp>
        <p:nvSpPr>
          <p:cNvPr id="3" name="Content Placeholder 2"/>
          <p:cNvSpPr>
            <a:spLocks noGrp="1"/>
          </p:cNvSpPr>
          <p:nvPr>
            <p:ph idx="4294967295"/>
          </p:nvPr>
        </p:nvSpPr>
        <p:spPr>
          <a:xfrm>
            <a:off x="304800" y="1676400"/>
            <a:ext cx="8642350" cy="4392612"/>
          </a:xfrm>
        </p:spPr>
        <p:txBody>
          <a:bodyPr>
            <a:normAutofit/>
          </a:bodyPr>
          <a:lstStyle/>
          <a:p>
            <a:pPr marL="0" indent="0">
              <a:spcAft>
                <a:spcPts val="600"/>
              </a:spcAft>
              <a:buNone/>
            </a:pPr>
            <a:r>
              <a:rPr lang="en-US" dirty="0"/>
              <a:t>Before undertaking the assessment, the Task Force should decide on a Standard Operating Procedure to respond to the urgent action cases encountered during the assessment. </a:t>
            </a:r>
          </a:p>
          <a:p>
            <a:pPr marL="0" indent="0">
              <a:spcAft>
                <a:spcPts val="600"/>
              </a:spcAft>
              <a:buNone/>
            </a:pPr>
            <a:r>
              <a:rPr lang="en-US" dirty="0"/>
              <a:t>This process should include:</a:t>
            </a:r>
          </a:p>
          <a:p>
            <a:pPr lvl="0">
              <a:spcAft>
                <a:spcPts val="600"/>
              </a:spcAft>
              <a:buFont typeface="Arial" panose="020B0604020202020204" pitchFamily="34" charset="0"/>
              <a:buChar char="•"/>
            </a:pPr>
            <a:r>
              <a:rPr lang="en-US" dirty="0"/>
              <a:t>Criteria for what will constitute an ‘urgent action’ case – this must be determined by CPWG actors based on the local context/scenario;</a:t>
            </a:r>
          </a:p>
          <a:p>
            <a:pPr lvl="0">
              <a:spcAft>
                <a:spcPts val="600"/>
              </a:spcAft>
              <a:buFont typeface="Arial" panose="020B0604020202020204" pitchFamily="34" charset="0"/>
              <a:buChar char="•"/>
            </a:pPr>
            <a:r>
              <a:rPr lang="en-US" dirty="0"/>
              <a:t>A clear and simple referral pathway;</a:t>
            </a:r>
          </a:p>
          <a:p>
            <a:pPr>
              <a:spcAft>
                <a:spcPts val="600"/>
              </a:spcAft>
              <a:buFont typeface="Arial" panose="020B0604020202020204" pitchFamily="34" charset="0"/>
              <a:buChar char="•"/>
            </a:pPr>
            <a:r>
              <a:rPr lang="en-US" dirty="0"/>
              <a:t>Roles and responsibilities across the referral procedure.</a:t>
            </a:r>
            <a:endParaRPr lang="en-AU" dirty="0"/>
          </a:p>
        </p:txBody>
      </p:sp>
    </p:spTree>
    <p:extLst>
      <p:ext uri="{BB962C8B-B14F-4D97-AF65-F5344CB8AC3E}">
        <p14:creationId xmlns:p14="http://schemas.microsoft.com/office/powerpoint/2010/main" val="3353793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9805" y="838200"/>
            <a:ext cx="7777163" cy="720725"/>
          </a:xfrm>
        </p:spPr>
        <p:txBody>
          <a:bodyPr/>
          <a:lstStyle/>
          <a:p>
            <a:r>
              <a:rPr lang="en-AU" dirty="0" smtClean="0">
                <a:solidFill>
                  <a:srgbClr val="3399FF"/>
                </a:solidFill>
              </a:rPr>
              <a:t>Site Report</a:t>
            </a:r>
            <a:endParaRPr lang="en-AU" dirty="0">
              <a:solidFill>
                <a:srgbClr val="3399FF"/>
              </a:solidFill>
            </a:endParaRPr>
          </a:p>
        </p:txBody>
      </p:sp>
      <p:sp>
        <p:nvSpPr>
          <p:cNvPr id="3" name="Content Placeholder 2"/>
          <p:cNvSpPr>
            <a:spLocks noGrp="1"/>
          </p:cNvSpPr>
          <p:nvPr>
            <p:ph idx="4294967295"/>
          </p:nvPr>
        </p:nvSpPr>
        <p:spPr>
          <a:xfrm>
            <a:off x="358775" y="1700213"/>
            <a:ext cx="8785225" cy="4392612"/>
          </a:xfrm>
        </p:spPr>
        <p:txBody>
          <a:bodyPr>
            <a:normAutofit/>
          </a:bodyPr>
          <a:lstStyle/>
          <a:p>
            <a:pPr marL="0" indent="0">
              <a:buNone/>
            </a:pPr>
            <a:r>
              <a:rPr lang="en-US" dirty="0" smtClean="0"/>
              <a:t>Each </a:t>
            </a:r>
            <a:r>
              <a:rPr lang="en-US" dirty="0"/>
              <a:t>site produces a </a:t>
            </a:r>
            <a:r>
              <a:rPr lang="en-US" dirty="0">
                <a:solidFill>
                  <a:srgbClr val="3399FF"/>
                </a:solidFill>
              </a:rPr>
              <a:t>single</a:t>
            </a:r>
            <a:r>
              <a:rPr lang="en-US" dirty="0"/>
              <a:t> report that reflects all data collected in that specific site. This report is a compilation of information collected through KIIs and DO.  The compilation of data for each site takes place during daily debriefing sessions.</a:t>
            </a:r>
          </a:p>
          <a:p>
            <a:pPr marL="0" indent="0">
              <a:buNone/>
            </a:pPr>
            <a:endParaRPr lang="en-US" dirty="0"/>
          </a:p>
          <a:p>
            <a:pPr marL="0" indent="0">
              <a:buNone/>
            </a:pPr>
            <a:r>
              <a:rPr lang="en-US" dirty="0"/>
              <a:t>	Site report is an integral part of the methodology used </a:t>
            </a:r>
            <a:r>
              <a:rPr lang="en-US" dirty="0" smtClean="0"/>
              <a:t>in 	CPRA </a:t>
            </a:r>
            <a:r>
              <a:rPr lang="en-US" dirty="0"/>
              <a:t>toolkit.</a:t>
            </a:r>
          </a:p>
          <a:p>
            <a:pPr marL="0" indent="0">
              <a:buNone/>
            </a:pPr>
            <a:endParaRPr lang="en-US" dirty="0"/>
          </a:p>
          <a:p>
            <a:pPr marL="0" indent="0">
              <a:buNone/>
            </a:pPr>
            <a:r>
              <a:rPr lang="en-US" dirty="0"/>
              <a:t>	Site report is </a:t>
            </a:r>
            <a:r>
              <a:rPr lang="en-US" u="sng" dirty="0"/>
              <a:t>not</a:t>
            </a:r>
            <a:r>
              <a:rPr lang="en-US" dirty="0"/>
              <a:t> a repetition of Key Informant Interview 	questionnaire.</a:t>
            </a:r>
          </a:p>
          <a:p>
            <a:endParaRPr lang="en-AU" dirty="0"/>
          </a:p>
        </p:txBody>
      </p:sp>
      <p:pic>
        <p:nvPicPr>
          <p:cNvPr id="4" name="Picture 3" descr="MC900434750[2]"/>
          <p:cNvPicPr/>
          <p:nvPr/>
        </p:nvPicPr>
        <p:blipFill>
          <a:blip r:embed="rId3"/>
          <a:srcRect/>
          <a:stretch>
            <a:fillRect/>
          </a:stretch>
        </p:blipFill>
        <p:spPr bwMode="auto">
          <a:xfrm>
            <a:off x="329805" y="3871244"/>
            <a:ext cx="643874" cy="531514"/>
          </a:xfrm>
          <a:prstGeom prst="rect">
            <a:avLst/>
          </a:prstGeom>
          <a:noFill/>
          <a:ln w="9525">
            <a:noFill/>
            <a:miter lim="800000"/>
            <a:headEnd/>
            <a:tailEnd/>
          </a:ln>
        </p:spPr>
      </p:pic>
      <p:pic>
        <p:nvPicPr>
          <p:cNvPr id="5" name="Picture 4" descr="MC900434750[2]"/>
          <p:cNvPicPr/>
          <p:nvPr/>
        </p:nvPicPr>
        <p:blipFill>
          <a:blip r:embed="rId3"/>
          <a:srcRect/>
          <a:stretch>
            <a:fillRect/>
          </a:stretch>
        </p:blipFill>
        <p:spPr bwMode="auto">
          <a:xfrm>
            <a:off x="329805" y="5085184"/>
            <a:ext cx="643874" cy="531514"/>
          </a:xfrm>
          <a:prstGeom prst="rect">
            <a:avLst/>
          </a:prstGeom>
          <a:noFill/>
          <a:ln w="9525">
            <a:noFill/>
            <a:miter lim="800000"/>
            <a:headEnd/>
            <a:tailEnd/>
          </a:ln>
        </p:spPr>
      </p:pic>
    </p:spTree>
    <p:extLst>
      <p:ext uri="{BB962C8B-B14F-4D97-AF65-F5344CB8AC3E}">
        <p14:creationId xmlns:p14="http://schemas.microsoft.com/office/powerpoint/2010/main" val="6436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838200"/>
            <a:ext cx="7777163" cy="720725"/>
          </a:xfrm>
        </p:spPr>
        <p:txBody>
          <a:bodyPr>
            <a:normAutofit/>
          </a:bodyPr>
          <a:lstStyle/>
          <a:p>
            <a:r>
              <a:rPr lang="en-US" dirty="0">
                <a:solidFill>
                  <a:srgbClr val="3399FF"/>
                </a:solidFill>
              </a:rPr>
              <a:t>Daily Debriefing and Site Report </a:t>
            </a:r>
            <a:r>
              <a:rPr lang="en-US" dirty="0" smtClean="0">
                <a:solidFill>
                  <a:srgbClr val="3399FF"/>
                </a:solidFill>
              </a:rPr>
              <a:t>Compilation</a:t>
            </a:r>
            <a:endParaRPr lang="en-AU" dirty="0">
              <a:solidFill>
                <a:srgbClr val="3399FF"/>
              </a:solidFill>
            </a:endParaRPr>
          </a:p>
        </p:txBody>
      </p:sp>
      <p:sp>
        <p:nvSpPr>
          <p:cNvPr id="3" name="Content Placeholder 2"/>
          <p:cNvSpPr>
            <a:spLocks noGrp="1"/>
          </p:cNvSpPr>
          <p:nvPr>
            <p:ph idx="4294967295"/>
          </p:nvPr>
        </p:nvSpPr>
        <p:spPr>
          <a:xfrm>
            <a:off x="304800" y="1752600"/>
            <a:ext cx="8569325" cy="4392612"/>
          </a:xfrm>
        </p:spPr>
        <p:txBody>
          <a:bodyPr>
            <a:normAutofit/>
          </a:bodyPr>
          <a:lstStyle/>
          <a:p>
            <a:pPr>
              <a:lnSpc>
                <a:spcPct val="120000"/>
              </a:lnSpc>
              <a:buFont typeface="Arial" panose="020B0604020202020204" pitchFamily="34" charset="0"/>
              <a:buChar char="•"/>
            </a:pPr>
            <a:r>
              <a:rPr lang="en-US" dirty="0"/>
              <a:t>If possible, site reports should be transmitted via fax, email or other available means to an agreed-upon data entry site. </a:t>
            </a:r>
            <a:r>
              <a:rPr lang="en-US" dirty="0" smtClean="0"/>
              <a:t>          </a:t>
            </a:r>
            <a:r>
              <a:rPr lang="en-US" u="sng" dirty="0" smtClean="0">
                <a:solidFill>
                  <a:srgbClr val="3399FF"/>
                </a:solidFill>
              </a:rPr>
              <a:t>Do </a:t>
            </a:r>
            <a:r>
              <a:rPr lang="en-US" u="sng" dirty="0">
                <a:solidFill>
                  <a:srgbClr val="3399FF"/>
                </a:solidFill>
              </a:rPr>
              <a:t>you think this is possible?</a:t>
            </a:r>
          </a:p>
          <a:p>
            <a:pPr>
              <a:lnSpc>
                <a:spcPct val="120000"/>
              </a:lnSpc>
              <a:buFont typeface="Arial" panose="020B0604020202020204" pitchFamily="34" charset="0"/>
              <a:buChar char="•"/>
            </a:pPr>
            <a:endParaRPr lang="en-US" u="sng" dirty="0"/>
          </a:p>
          <a:p>
            <a:pPr>
              <a:lnSpc>
                <a:spcPct val="120000"/>
              </a:lnSpc>
              <a:buFont typeface="Arial" panose="020B0604020202020204" pitchFamily="34" charset="0"/>
              <a:buChar char="•"/>
            </a:pPr>
            <a:r>
              <a:rPr lang="en-US" dirty="0"/>
              <a:t>After compilation of site reports, attach all KII and DO forms to their respective site report. Do not attach the first page of the questionnaire to the site report before leaving the site.</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1475371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1472</TotalTime>
  <Words>3076</Words>
  <Application>Microsoft Office PowerPoint</Application>
  <PresentationFormat>On-screen Show (4:3)</PresentationFormat>
  <Paragraphs>190</Paragraphs>
  <Slides>12</Slides>
  <Notes>10</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1_Default Design</vt:lpstr>
      <vt:lpstr>Custom Design</vt:lpstr>
      <vt:lpstr>Default Design</vt:lpstr>
      <vt:lpstr> CPRA Tool Kit – An Introduction </vt:lpstr>
      <vt:lpstr>Learning outcomes – </vt:lpstr>
      <vt:lpstr>An Introduction to the tool kit</vt:lpstr>
      <vt:lpstr>Desk Review</vt:lpstr>
      <vt:lpstr>Direct Observation </vt:lpstr>
      <vt:lpstr>Key Informant Interview </vt:lpstr>
      <vt:lpstr>Urgent Action Procedures and Form </vt:lpstr>
      <vt:lpstr>Site Report</vt:lpstr>
      <vt:lpstr>Daily Debriefing and Site Report Compilation</vt:lpstr>
      <vt:lpstr>Data Management</vt:lpstr>
      <vt:lpstr>Data Analysis and Interpretation</vt:lpstr>
      <vt:lpstr>PowerPoint Presentation</vt:lpstr>
    </vt:vector>
  </TitlesOfParts>
  <Company>UNICEF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CPRA Tool Kit – An Introduction</dc:title>
  <dc:creator>Elaine Jepsen</dc:creator>
  <cp:lastModifiedBy>Nats</cp:lastModifiedBy>
  <cp:revision>16</cp:revision>
  <dcterms:created xsi:type="dcterms:W3CDTF">2013-11-20T14:51:59Z</dcterms:created>
  <dcterms:modified xsi:type="dcterms:W3CDTF">2014-09-15T06:06:04Z</dcterms:modified>
</cp:coreProperties>
</file>