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60" r:id="rId2"/>
    <p:sldId id="270" r:id="rId3"/>
    <p:sldId id="279" r:id="rId4"/>
    <p:sldId id="275" r:id="rId5"/>
    <p:sldId id="276" r:id="rId6"/>
    <p:sldId id="269" r:id="rId7"/>
  </p:sldIdLst>
  <p:sldSz cx="9144000" cy="6858000" type="screen4x3"/>
  <p:notesSz cx="6797675" cy="9926638"/>
  <p:defaultTextStyle>
    <a:defPPr>
      <a:defRPr lang="en-A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FF0000"/>
    <a:srgbClr val="B3E3EB"/>
    <a:srgbClr val="33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98" autoAdjust="0"/>
    <p:restoredTop sz="78772" autoAdjust="0"/>
  </p:normalViewPr>
  <p:slideViewPr>
    <p:cSldViewPr>
      <p:cViewPr>
        <p:scale>
          <a:sx n="50" d="100"/>
          <a:sy n="50" d="100"/>
        </p:scale>
        <p:origin x="-1572" y="-1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smtClean="0"/>
            </a:lvl1pPr>
          </a:lstStyle>
          <a:p>
            <a:pPr>
              <a:defRPr/>
            </a:pPr>
            <a:endParaRPr lang="en-AU"/>
          </a:p>
        </p:txBody>
      </p:sp>
      <p:sp>
        <p:nvSpPr>
          <p:cNvPr id="23555"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smtClean="0"/>
            </a:lvl1pPr>
          </a:lstStyle>
          <a:p>
            <a:pPr>
              <a:defRPr/>
            </a:pPr>
            <a:fld id="{2ED089CB-1FD6-4BEE-A3FB-63A101E5FE54}" type="datetimeFigureOut">
              <a:rPr lang="en-AU"/>
              <a:pPr>
                <a:defRPr/>
              </a:pPr>
              <a:t>15/09/2014</a:t>
            </a:fld>
            <a:endParaRPr lang="en-AU"/>
          </a:p>
        </p:txBody>
      </p:sp>
      <p:sp>
        <p:nvSpPr>
          <p:cNvPr id="23556"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smtClean="0"/>
            </a:lvl1pPr>
          </a:lstStyle>
          <a:p>
            <a:pPr>
              <a:defRPr/>
            </a:pPr>
            <a:endParaRPr lang="en-AU"/>
          </a:p>
        </p:txBody>
      </p:sp>
      <p:sp>
        <p:nvSpPr>
          <p:cNvPr id="23557"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smtClean="0"/>
            </a:lvl1pPr>
          </a:lstStyle>
          <a:p>
            <a:pPr>
              <a:defRPr/>
            </a:pPr>
            <a:fld id="{BCF68C28-75EA-427A-86EB-0BD405C8179B}" type="slidenum">
              <a:rPr lang="en-AU"/>
              <a:pPr>
                <a:defRPr/>
              </a:pPr>
              <a:t>‹#›</a:t>
            </a:fld>
            <a:endParaRPr lang="en-AU"/>
          </a:p>
        </p:txBody>
      </p:sp>
    </p:spTree>
    <p:extLst>
      <p:ext uri="{BB962C8B-B14F-4D97-AF65-F5344CB8AC3E}">
        <p14:creationId xmlns:p14="http://schemas.microsoft.com/office/powerpoint/2010/main" val="816964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AU"/>
          </a:p>
        </p:txBody>
      </p:sp>
      <p:sp>
        <p:nvSpPr>
          <p:cNvPr id="12291"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AU"/>
          </a:p>
        </p:txBody>
      </p:sp>
      <p:sp>
        <p:nvSpPr>
          <p:cNvPr id="14340"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12294"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AU"/>
          </a:p>
        </p:txBody>
      </p:sp>
      <p:sp>
        <p:nvSpPr>
          <p:cNvPr id="12295"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979D4E14-44A8-44A2-99FA-AEAE3A5C4EF3}" type="slidenum">
              <a:rPr lang="en-AU"/>
              <a:pPr>
                <a:defRPr/>
              </a:pPr>
              <a:t>‹#›</a:t>
            </a:fld>
            <a:endParaRPr lang="en-AU"/>
          </a:p>
        </p:txBody>
      </p:sp>
    </p:spTree>
    <p:extLst>
      <p:ext uri="{BB962C8B-B14F-4D97-AF65-F5344CB8AC3E}">
        <p14:creationId xmlns:p14="http://schemas.microsoft.com/office/powerpoint/2010/main" val="13075580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171450" indent="-171450">
              <a:buFontTx/>
              <a:buChar char="-"/>
            </a:pPr>
            <a:r>
              <a:rPr lang="en-US" dirty="0" smtClean="0"/>
              <a:t>The ethical</a:t>
            </a:r>
            <a:r>
              <a:rPr lang="en-US" baseline="0" dirty="0" smtClean="0"/>
              <a:t> considerations are primarily a review of what was presented in session 3. But given their importance, we do repeat them in more depth here. </a:t>
            </a:r>
          </a:p>
          <a:p>
            <a:pPr marL="171450" indent="-171450">
              <a:buFontTx/>
              <a:buChar char="-"/>
            </a:pPr>
            <a:r>
              <a:rPr lang="en-US" baseline="0" dirty="0" smtClean="0"/>
              <a:t>Confidentiality is part of the guiding principles, but given its importance in the context of data collection, we will give it a bit more time on a separate slide.</a:t>
            </a:r>
          </a:p>
          <a:p>
            <a:pPr marL="171450" indent="-171450">
              <a:buFontTx/>
              <a:buChar char="-"/>
            </a:pPr>
            <a:r>
              <a:rPr lang="en-US" baseline="0" dirty="0" smtClean="0"/>
              <a:t>And finally, the informed consent and what it is will be discussed.</a:t>
            </a:r>
            <a:endParaRPr lang="en-US"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2</a:t>
            </a:fld>
            <a:endParaRPr lang="en-AU"/>
          </a:p>
        </p:txBody>
      </p:sp>
    </p:spTree>
    <p:extLst>
      <p:ext uri="{BB962C8B-B14F-4D97-AF65-F5344CB8AC3E}">
        <p14:creationId xmlns:p14="http://schemas.microsoft.com/office/powerpoint/2010/main" val="1652177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dirty="0" smtClean="0"/>
              <a:t>Refer to page 2 of part</a:t>
            </a:r>
            <a:r>
              <a:rPr lang="en-US" baseline="0" dirty="0" smtClean="0"/>
              <a:t> 1 of the toolkit (the guide). (page number might change in the printed version)</a:t>
            </a:r>
            <a:endParaRPr lang="en-US" dirty="0" smtClean="0"/>
          </a:p>
          <a:p>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The guiding principles are:</a:t>
            </a:r>
          </a:p>
          <a:p>
            <a:endParaRPr lang="en-US" dirty="0" smtClean="0">
              <a:ea typeface="ＭＳ Ｐゴシック" pitchFamily="34" charset="-128"/>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US" sz="1200" b="1" kern="1200" dirty="0" smtClean="0">
                <a:solidFill>
                  <a:srgbClr val="2A358C"/>
                </a:solidFill>
                <a:latin typeface="Arial" pitchFamily="34" charset="0"/>
                <a:ea typeface="+mn-ea"/>
                <a:cs typeface="Handwriting - Dakota"/>
              </a:rPr>
              <a:t>- Do No Harm</a:t>
            </a:r>
          </a:p>
          <a:p>
            <a:pPr marL="0" marR="0" indent="0" algn="l" defTabSz="457200" rtl="0" eaLnBrk="0" fontAlgn="base" latinLnBrk="0" hangingPunct="0">
              <a:lnSpc>
                <a:spcPct val="100000"/>
              </a:lnSpc>
              <a:spcBef>
                <a:spcPct val="30000"/>
              </a:spcBef>
              <a:spcAft>
                <a:spcPct val="0"/>
              </a:spcAft>
              <a:buClrTx/>
              <a:buSzTx/>
              <a:buFontTx/>
              <a:buNone/>
              <a:tabLst/>
              <a:defRPr/>
            </a:pPr>
            <a:r>
              <a:rPr lang="en-US" sz="1200" b="1" kern="1200" dirty="0" smtClean="0">
                <a:solidFill>
                  <a:srgbClr val="2A358C"/>
                </a:solidFill>
                <a:latin typeface="Arial" pitchFamily="34" charset="0"/>
                <a:ea typeface="+mn-ea"/>
                <a:cs typeface="Handwriting - Dakota"/>
              </a:rPr>
              <a:t>- The Best Interest of the Child</a:t>
            </a:r>
          </a:p>
          <a:p>
            <a:pPr marL="0" marR="0" indent="0" algn="l" defTabSz="457200" rtl="0" eaLnBrk="0" fontAlgn="base" latinLnBrk="0" hangingPunct="0">
              <a:lnSpc>
                <a:spcPct val="100000"/>
              </a:lnSpc>
              <a:spcBef>
                <a:spcPct val="30000"/>
              </a:spcBef>
              <a:spcAft>
                <a:spcPct val="0"/>
              </a:spcAft>
              <a:buClrTx/>
              <a:buSzTx/>
              <a:buFontTx/>
              <a:buNone/>
              <a:tabLst/>
              <a:defRPr/>
            </a:pPr>
            <a:r>
              <a:rPr lang="en-US" sz="1200" b="1" kern="1200" dirty="0" smtClean="0">
                <a:solidFill>
                  <a:srgbClr val="2A358C"/>
                </a:solidFill>
                <a:latin typeface="Arial" pitchFamily="34" charset="0"/>
                <a:ea typeface="+mn-ea"/>
                <a:cs typeface="Handwriting - Dakota"/>
              </a:rPr>
              <a:t>- Confidentiality of information </a:t>
            </a:r>
          </a:p>
          <a:p>
            <a:pPr marL="0" marR="0" indent="0" algn="l" defTabSz="457200" rtl="0" eaLnBrk="0" fontAlgn="base" latinLnBrk="0" hangingPunct="0">
              <a:lnSpc>
                <a:spcPct val="100000"/>
              </a:lnSpc>
              <a:spcBef>
                <a:spcPct val="30000"/>
              </a:spcBef>
              <a:spcAft>
                <a:spcPct val="0"/>
              </a:spcAft>
              <a:buClrTx/>
              <a:buSzTx/>
              <a:buFontTx/>
              <a:buNone/>
              <a:tabLst/>
              <a:defRPr/>
            </a:pPr>
            <a:r>
              <a:rPr lang="en-GB" sz="1200" b="1" kern="1200" dirty="0" smtClean="0">
                <a:solidFill>
                  <a:srgbClr val="2A358C"/>
                </a:solidFill>
                <a:latin typeface="Arial" pitchFamily="34" charset="0"/>
                <a:ea typeface="Arial" pitchFamily="-111" charset="-52"/>
                <a:cs typeface="Handwriting - Dakota"/>
              </a:rPr>
              <a:t>- Recognition of children’s and communities’ capacities</a:t>
            </a:r>
            <a:endParaRPr lang="en-US" sz="1200" b="1" kern="1200" dirty="0" smtClean="0">
              <a:solidFill>
                <a:srgbClr val="2A358C"/>
              </a:solidFill>
              <a:latin typeface="Arial" pitchFamily="34" charset="0"/>
              <a:ea typeface="+mn-ea"/>
              <a:cs typeface="Handwriting - Dakota"/>
            </a:endParaRPr>
          </a:p>
          <a:p>
            <a:pPr marL="0" marR="0" indent="0" algn="l" defTabSz="457200" rtl="0" eaLnBrk="0" fontAlgn="base" latinLnBrk="0" hangingPunct="0">
              <a:lnSpc>
                <a:spcPct val="100000"/>
              </a:lnSpc>
              <a:spcBef>
                <a:spcPct val="30000"/>
              </a:spcBef>
              <a:spcAft>
                <a:spcPct val="0"/>
              </a:spcAft>
              <a:buClrTx/>
              <a:buSzTx/>
              <a:buFontTx/>
              <a:buNone/>
              <a:tabLst/>
              <a:defRPr/>
            </a:pPr>
            <a:r>
              <a:rPr lang="en-GB" sz="1200" b="1" kern="1200" dirty="0" smtClean="0">
                <a:solidFill>
                  <a:srgbClr val="2A358C"/>
                </a:solidFill>
                <a:latin typeface="Arial" pitchFamily="34" charset="0"/>
                <a:ea typeface="Arial" pitchFamily="-111" charset="-52"/>
                <a:cs typeface="Handwriting - Dakota"/>
              </a:rPr>
              <a:t>- Consideration of information already available</a:t>
            </a:r>
          </a:p>
          <a:p>
            <a:pPr marL="0" marR="0" indent="0" algn="l" defTabSz="457200" rtl="0" eaLnBrk="0" fontAlgn="base" latinLnBrk="0" hangingPunct="0">
              <a:lnSpc>
                <a:spcPct val="100000"/>
              </a:lnSpc>
              <a:spcBef>
                <a:spcPct val="30000"/>
              </a:spcBef>
              <a:spcAft>
                <a:spcPct val="0"/>
              </a:spcAft>
              <a:buClrTx/>
              <a:buSzTx/>
              <a:buFontTx/>
              <a:buNone/>
              <a:tabLst/>
              <a:defRPr/>
            </a:pPr>
            <a:r>
              <a:rPr lang="en-GB" sz="1200" b="1" kern="1200" dirty="0" smtClean="0">
                <a:solidFill>
                  <a:srgbClr val="2A358C"/>
                </a:solidFill>
                <a:latin typeface="Arial" pitchFamily="34" charset="0"/>
                <a:ea typeface="Arial" pitchFamily="-111" charset="-52"/>
                <a:cs typeface="Handwriting - Dakota"/>
              </a:rPr>
              <a:t>- Non-hindrance of urgent action</a:t>
            </a:r>
          </a:p>
          <a:p>
            <a:pPr marL="0" marR="0" indent="0" algn="l" defTabSz="457200" rtl="0" eaLnBrk="0" fontAlgn="base" latinLnBrk="0" hangingPunct="0">
              <a:lnSpc>
                <a:spcPct val="100000"/>
              </a:lnSpc>
              <a:spcBef>
                <a:spcPct val="30000"/>
              </a:spcBef>
              <a:spcAft>
                <a:spcPct val="0"/>
              </a:spcAft>
              <a:buClrTx/>
              <a:buSzTx/>
              <a:buFontTx/>
              <a:buNone/>
              <a:tabLst/>
              <a:defRPr/>
            </a:pPr>
            <a:r>
              <a:rPr lang="en-GB" sz="1200" b="1" kern="1200" dirty="0" smtClean="0">
                <a:solidFill>
                  <a:srgbClr val="2A358C"/>
                </a:solidFill>
                <a:latin typeface="Arial" pitchFamily="34" charset="0"/>
                <a:ea typeface="Arial" pitchFamily="-111" charset="-52"/>
                <a:cs typeface="Handwriting - Dakota"/>
              </a:rPr>
              <a:t>- Commitment to action upon availability of CPRA results</a:t>
            </a:r>
          </a:p>
          <a:p>
            <a:endParaRPr lang="en-US" dirty="0" smtClean="0">
              <a:ea typeface="ＭＳ Ｐゴシック" pitchFamily="34" charset="-128"/>
            </a:endParaRPr>
          </a:p>
          <a:p>
            <a:endParaRPr lang="en-US" dirty="0" smtClean="0">
              <a:ea typeface="ＭＳ Ｐゴシック" pitchFamily="34" charset="-128"/>
            </a:endParaRPr>
          </a:p>
          <a:p>
            <a:r>
              <a:rPr lang="en-US" dirty="0" smtClean="0"/>
              <a:t>A few of the points</a:t>
            </a:r>
            <a:r>
              <a:rPr lang="en-US" baseline="0" dirty="0" smtClean="0"/>
              <a:t> that may require further elaboration:</a:t>
            </a:r>
          </a:p>
          <a:p>
            <a:pPr marL="171450" indent="-171450">
              <a:buFontTx/>
              <a:buChar char="-"/>
            </a:pPr>
            <a:r>
              <a:rPr lang="en-US" b="1" baseline="0" dirty="0" smtClean="0"/>
              <a:t>Do no harm and best interest</a:t>
            </a:r>
            <a:r>
              <a:rPr lang="en-US" baseline="0" dirty="0" smtClean="0"/>
              <a:t> can easily get mixed up and confusing. They are related, but not the same thing. Do no harm is a general statement that applies to all humanitarian actions and stipulates that we are responsible to ensure what we do, does not lead to any additional harm to an individual. While we cannot always predict such potential harms, it is our responsibility to reflect on them in advance and take steps to reduce the possibility of such harm.</a:t>
            </a:r>
          </a:p>
          <a:p>
            <a:pPr marL="0" indent="0">
              <a:buFontTx/>
              <a:buNone/>
            </a:pPr>
            <a:r>
              <a:rPr lang="en-US" baseline="0" dirty="0" smtClean="0"/>
              <a:t>Best interest of a child is determined individually for a specific child. The bottom-line with this principles it that every child might require a different intervention and that needs to be determined specifically for that child. Given the fact that we only deal with individual children during a CPRA in case of an urgent action, this principle applies.</a:t>
            </a:r>
          </a:p>
          <a:p>
            <a:pPr marL="0" indent="0">
              <a:buFontTx/>
              <a:buNone/>
            </a:pPr>
            <a:r>
              <a:rPr lang="en-US" baseline="0" dirty="0" smtClean="0"/>
              <a:t>These two principles are the main reasons we often refrain from directly interviewing children in emergency contexts.</a:t>
            </a:r>
          </a:p>
          <a:p>
            <a:pPr marL="0" indent="0">
              <a:buFontTx/>
              <a:buNone/>
            </a:pPr>
            <a:endParaRPr lang="en-US" baseline="0" dirty="0" smtClean="0"/>
          </a:p>
          <a:p>
            <a:pPr marL="0" indent="0">
              <a:buFontTx/>
              <a:buNone/>
            </a:pPr>
            <a:r>
              <a:rPr lang="en-US" baseline="0" dirty="0" smtClean="0"/>
              <a:t>- </a:t>
            </a:r>
            <a:r>
              <a:rPr lang="en-US" b="1" baseline="0" dirty="0" smtClean="0"/>
              <a:t>Confidentiality of information (there is slide fully dedicated to this. This can be covered here or left to that slide)</a:t>
            </a:r>
            <a:r>
              <a:rPr lang="en-US" baseline="0" dirty="0" smtClean="0"/>
              <a:t> is at the core of any data collection activity. There are two main aspects to confidentiality. First one is the right of the person to speak to us in confidence and not having to worry about who will read about their opinion. This is very important for trust building. The second aspect is related to security and safety. </a:t>
            </a:r>
          </a:p>
          <a:p>
            <a:pPr marL="0" indent="0">
              <a:buFontTx/>
              <a:buNone/>
            </a:pPr>
            <a:r>
              <a:rPr lang="en-US" baseline="0" dirty="0" smtClean="0"/>
              <a:t>We are responsible to determine potential risks to individuals who are providing us with information and develop relevant protocols for restrictive data management to ensure their safety and confidentiality. An extreme example is: let us imagine that someone is giving us very sensitive information about government’s implication in child trafficking for example. We might not have even asked for it, but the person trusts us and willingly tells us about the issue. We know that a government official will be present during our daily debriefing and will read through all the documents. In this situation, we may need to stop the person and tell them because we cannot ensure the confidentiality, we cannot record their information. A compromise here would be not to record/document but still report the issue through the right channel for investigation.</a:t>
            </a:r>
          </a:p>
          <a:p>
            <a:endParaRPr lang="en-US" baseline="0" dirty="0" smtClean="0"/>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b="1" dirty="0" smtClean="0">
                <a:solidFill>
                  <a:srgbClr val="2A358C"/>
                </a:solidFill>
                <a:latin typeface="Segoe Script" pitchFamily="34" charset="0"/>
                <a:ea typeface="Arial" pitchFamily="-111" charset="-52"/>
                <a:cs typeface="Handwriting - Dakota"/>
              </a:rPr>
              <a:t>Recognition of children’s and communities’ capacities : </a:t>
            </a:r>
            <a:r>
              <a:rPr lang="en-GB" sz="1200" b="0" dirty="0" smtClean="0">
                <a:solidFill>
                  <a:srgbClr val="2A358C"/>
                </a:solidFill>
                <a:latin typeface="Segoe Script" pitchFamily="34" charset="0"/>
                <a:ea typeface="Arial" pitchFamily="-111" charset="-52"/>
                <a:cs typeface="Handwriting - Dakota"/>
              </a:rPr>
              <a:t>this is particularly important during the adaptation process. It suggests that when we are thinking of needs, we should not forget that the</a:t>
            </a:r>
            <a:r>
              <a:rPr lang="en-GB" sz="1200" b="0" baseline="0" dirty="0" smtClean="0">
                <a:solidFill>
                  <a:srgbClr val="2A358C"/>
                </a:solidFill>
                <a:latin typeface="Segoe Script" pitchFamily="34" charset="0"/>
                <a:ea typeface="Arial" pitchFamily="-111" charset="-52"/>
                <a:cs typeface="Handwriting - Dakota"/>
              </a:rPr>
              <a:t> affected population always have some level of ability to handle their own needs. We only need to intervene where they can’t handle it. So knowing what their capacities are, is very important so that we do not duplicate something that already exists.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b="1" dirty="0" smtClean="0">
                <a:solidFill>
                  <a:srgbClr val="2A358C"/>
                </a:solidFill>
                <a:latin typeface="Segoe Script" pitchFamily="34" charset="0"/>
                <a:ea typeface="Arial" pitchFamily="-111" charset="-52"/>
                <a:cs typeface="Handwriting - Dakota"/>
              </a:rPr>
              <a:t>Consideration of information already available: </a:t>
            </a:r>
            <a:r>
              <a:rPr lang="en-GB" sz="1200" b="0" dirty="0" smtClean="0">
                <a:solidFill>
                  <a:srgbClr val="2A358C"/>
                </a:solidFill>
                <a:latin typeface="Segoe Script" pitchFamily="34" charset="0"/>
                <a:ea typeface="Arial" pitchFamily="-111" charset="-52"/>
                <a:cs typeface="Handwriting - Dakota"/>
              </a:rPr>
              <a:t>this is basically</a:t>
            </a:r>
            <a:r>
              <a:rPr lang="en-GB" sz="1200" b="0" baseline="0" dirty="0" smtClean="0">
                <a:solidFill>
                  <a:srgbClr val="2A358C"/>
                </a:solidFill>
                <a:latin typeface="Segoe Script" pitchFamily="34" charset="0"/>
                <a:ea typeface="Arial" pitchFamily="-111" charset="-52"/>
                <a:cs typeface="Handwriting - Dakota"/>
              </a:rPr>
              <a:t> an emphasis on the need to do a thorough desk review before deciding to do an assessment and before starting the adaptation process. If information already exists, why collect it again.</a:t>
            </a:r>
            <a:endParaRPr lang="en-GB" sz="1200" b="1" dirty="0" smtClean="0">
              <a:solidFill>
                <a:srgbClr val="2A358C"/>
              </a:solidFill>
              <a:latin typeface="Segoe Script" pitchFamily="34" charset="0"/>
              <a:ea typeface="Arial" pitchFamily="-111" charset="-52"/>
              <a:cs typeface="Handwriting - Dakota"/>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b="1" dirty="0" smtClean="0">
                <a:solidFill>
                  <a:srgbClr val="2A358C"/>
                </a:solidFill>
                <a:latin typeface="Segoe Script" pitchFamily="34" charset="0"/>
                <a:ea typeface="Arial" pitchFamily="-111" charset="-52"/>
                <a:cs typeface="Handwriting - Dakota"/>
              </a:rPr>
              <a:t>Non-hindrance of urgent action: </a:t>
            </a:r>
            <a:r>
              <a:rPr lang="en-GB" sz="1200" b="0" dirty="0" smtClean="0">
                <a:solidFill>
                  <a:srgbClr val="2A358C"/>
                </a:solidFill>
                <a:latin typeface="Segoe Script" pitchFamily="34" charset="0"/>
                <a:ea typeface="Arial" pitchFamily="-111" charset="-52"/>
                <a:cs typeface="Handwriting - Dakota"/>
              </a:rPr>
              <a:t>This applies</a:t>
            </a:r>
            <a:r>
              <a:rPr lang="en-GB" sz="1200" b="0" baseline="0" dirty="0" smtClean="0">
                <a:solidFill>
                  <a:srgbClr val="2A358C"/>
                </a:solidFill>
                <a:latin typeface="Segoe Script" pitchFamily="34" charset="0"/>
                <a:ea typeface="Arial" pitchFamily="-111" charset="-52"/>
                <a:cs typeface="Handwriting - Dakota"/>
              </a:rPr>
              <a:t> to two levels: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GB" sz="1200" b="0" baseline="0" dirty="0" smtClean="0">
                <a:solidFill>
                  <a:srgbClr val="2A358C"/>
                </a:solidFill>
                <a:latin typeface="Segoe Script" pitchFamily="34" charset="0"/>
                <a:ea typeface="Arial" pitchFamily="-111" charset="-52"/>
                <a:cs typeface="Handwriting - Dakota"/>
              </a:rPr>
              <a:t>It suggests that if there are CP issues that urgently need response and we know about them, we should not wait until the assessment is done. We have to urgently respond. For example, if we know that large groups of population are being displaced, we know that separation will inevitably happen. Therefore we cannot postpone our preventive actions as well as registration of separation and unaccompanied children until the assessment is done.</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GB" sz="1200" b="0" baseline="0" dirty="0" smtClean="0">
                <a:solidFill>
                  <a:srgbClr val="2A358C"/>
                </a:solidFill>
                <a:latin typeface="Segoe Script" pitchFamily="34" charset="0"/>
                <a:ea typeface="Arial" pitchFamily="-111" charset="-52"/>
                <a:cs typeface="Handwriting - Dakota"/>
              </a:rPr>
              <a:t>While collecting data, assessors may come across cases of children whose live and wellbeing are in immediate danger. In such situations, the assessment team needs to respond to the needs of the identified child.  Please make it clear that we do not actively look for such cases, but if we come across one, or if one is referred to us when interviewing key informants, we will have to respond to it.</a:t>
            </a:r>
            <a:endParaRPr lang="en-GB" sz="1200" b="1" dirty="0" smtClean="0">
              <a:solidFill>
                <a:srgbClr val="2A358C"/>
              </a:solidFill>
              <a:latin typeface="Segoe Script" pitchFamily="34" charset="0"/>
              <a:ea typeface="Arial" pitchFamily="-111" charset="-52"/>
              <a:cs typeface="Handwriting - Dakota"/>
            </a:endParaRP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sz="1200" b="1" dirty="0" smtClean="0">
                <a:solidFill>
                  <a:srgbClr val="2A358C"/>
                </a:solidFill>
                <a:latin typeface="Segoe Script" pitchFamily="34" charset="0"/>
                <a:ea typeface="Arial" pitchFamily="-111" charset="-52"/>
                <a:cs typeface="Handwriting - Dakota"/>
              </a:rPr>
              <a:t>Commitment to action upon availability of CPRA results: </a:t>
            </a:r>
            <a:r>
              <a:rPr lang="en-GB" sz="1200" b="0" dirty="0" smtClean="0">
                <a:solidFill>
                  <a:srgbClr val="2A358C"/>
                </a:solidFill>
                <a:latin typeface="Segoe Script" pitchFamily="34" charset="0"/>
                <a:ea typeface="Arial" pitchFamily="-111" charset="-52"/>
                <a:cs typeface="Handwriting - Dakota"/>
              </a:rPr>
              <a:t>This</a:t>
            </a:r>
            <a:r>
              <a:rPr lang="en-GB" sz="1200" b="0" baseline="0" dirty="0" smtClean="0">
                <a:solidFill>
                  <a:srgbClr val="2A358C"/>
                </a:solidFill>
                <a:latin typeface="Segoe Script" pitchFamily="34" charset="0"/>
                <a:ea typeface="Arial" pitchFamily="-111" charset="-52"/>
                <a:cs typeface="Handwriting - Dakota"/>
              </a:rPr>
              <a:t> principle suggest that the reason we collect data should always be because we want to identify the thematic and geographic areas that require emergency response in order to be able to better prioritize and allocate resources. Therefore, the ultimate goal of data collection is always to inform our response (be it direct programming or advocacy). This means that if agencies do not have the intention of responding to the needs of children upon availability of CPRA results, they should not be conducting a CPRA.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baseline="0" dirty="0" smtClean="0">
                <a:solidFill>
                  <a:srgbClr val="2A358C"/>
                </a:solidFill>
                <a:latin typeface="Segoe Script" pitchFamily="34" charset="0"/>
                <a:ea typeface="Arial" pitchFamily="-111" charset="-52"/>
                <a:cs typeface="Handwriting - Dakota"/>
              </a:rPr>
              <a:t>One may be asked: “what if they don’t find funding to respond?” That can always happen and it is fine. The important thing is that the organizations involved should have the intension to act and as part of it, try to find funding. But at the end of the day, if they don’t manage to secure any funding, it is understandable.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baseline="0" dirty="0" smtClean="0">
                <a:solidFill>
                  <a:srgbClr val="2A358C"/>
                </a:solidFill>
                <a:latin typeface="Segoe Script" pitchFamily="34" charset="0"/>
                <a:ea typeface="Arial" pitchFamily="-111" charset="-52"/>
                <a:cs typeface="Handwriting - Dakota"/>
              </a:rPr>
              <a:t>You may be asked: “what if the donor has asked us to conduct an assessment:” the answer is it depends. If the reason for this is to inform and/or improve your programming, then it is legitimate. However, if you are conducting the assessment only because of your donor’s requirement and have no intention of using the results in programming, it is unethical to engage in this exercise. </a:t>
            </a:r>
            <a:endParaRPr lang="en-GB" sz="1200" b="1" dirty="0" smtClean="0">
              <a:solidFill>
                <a:srgbClr val="2A358C"/>
              </a:solidFill>
              <a:latin typeface="Segoe Script" pitchFamily="34" charset="0"/>
              <a:ea typeface="Arial" pitchFamily="-111" charset="-52"/>
              <a:cs typeface="Handwriting - Dakota"/>
            </a:endParaRPr>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3</a:t>
            </a:fld>
            <a:endParaRPr lang="en-AU"/>
          </a:p>
        </p:txBody>
      </p:sp>
    </p:spTree>
    <p:extLst>
      <p:ext uri="{BB962C8B-B14F-4D97-AF65-F5344CB8AC3E}">
        <p14:creationId xmlns:p14="http://schemas.microsoft.com/office/powerpoint/2010/main" val="1581955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eaLnBrk="1" hangingPunct="1"/>
            <a:r>
              <a:rPr lang="en-US" dirty="0" smtClean="0">
                <a:ea typeface="ＭＳ Ｐゴシック" pitchFamily="34" charset="-128"/>
              </a:rPr>
              <a:t>Distribute handout #8 and ask the participants to read through on their own. This</a:t>
            </a:r>
            <a:r>
              <a:rPr lang="en-US" baseline="0" dirty="0" smtClean="0">
                <a:ea typeface="ＭＳ Ｐゴシック" pitchFamily="34" charset="-128"/>
              </a:rPr>
              <a:t> is a sample data confidentiality agreement to be signed by assessors. If this training is taking place prior to an actual assessment, this needs to have been adapted and translated to the local context and language. But if this is a regional/global/preparedness training, it only needs to be presented to the participants as something that needs to be taken into account when and if conducting an actual assessment.</a:t>
            </a:r>
            <a:endParaRPr lang="en-US" dirty="0" smtClean="0">
              <a:ea typeface="ＭＳ Ｐゴシック" pitchFamily="34" charset="-128"/>
            </a:endParaRPr>
          </a:p>
          <a:p>
            <a:pPr eaLnBrk="1" hangingPunct="1"/>
            <a:endParaRPr lang="en-US" dirty="0" smtClean="0">
              <a:ea typeface="ＭＳ Ｐゴシック" pitchFamily="34" charset="-128"/>
            </a:endParaRPr>
          </a:p>
          <a:p>
            <a:pPr eaLnBrk="1" hangingPunct="1"/>
            <a:r>
              <a:rPr lang="en-US" dirty="0" smtClean="0">
                <a:ea typeface="ＭＳ Ｐゴシック" pitchFamily="34" charset="-128"/>
              </a:rPr>
              <a:t>The below text is also reflected under</a:t>
            </a:r>
            <a:r>
              <a:rPr lang="en-US" baseline="0" dirty="0" smtClean="0">
                <a:ea typeface="ＭＳ Ｐゴシック" pitchFamily="34" charset="-128"/>
              </a:rPr>
              <a:t> slide 3.</a:t>
            </a:r>
          </a:p>
          <a:p>
            <a:pPr eaLnBrk="1" hangingPunct="1"/>
            <a:endParaRPr lang="en-US" dirty="0" smtClean="0">
              <a:ea typeface="ＭＳ Ｐゴシック" pitchFamily="34" charset="-128"/>
            </a:endParaRPr>
          </a:p>
          <a:p>
            <a:pPr marL="0" indent="0">
              <a:buFontTx/>
              <a:buNone/>
            </a:pPr>
            <a:r>
              <a:rPr lang="en-US" baseline="0" dirty="0" smtClean="0"/>
              <a:t>- </a:t>
            </a:r>
            <a:r>
              <a:rPr lang="en-US" b="1" baseline="0" dirty="0" smtClean="0"/>
              <a:t>Confidentiality of information (there is slide fully dedicated to this. This can be covered here or left to that slide)</a:t>
            </a:r>
            <a:r>
              <a:rPr lang="en-US" baseline="0" dirty="0" smtClean="0"/>
              <a:t> is at the core of any data collection activity. There are two main aspects to confidentiality. First one is the right of the person to speak to us in confidence and not having to worry about who will read about their opinion. This is very important for trust building. The second aspect is related to security and safety. </a:t>
            </a:r>
          </a:p>
          <a:p>
            <a:pPr marL="0" indent="0">
              <a:buFontTx/>
              <a:buNone/>
            </a:pPr>
            <a:r>
              <a:rPr lang="en-US" baseline="0" dirty="0" smtClean="0"/>
              <a:t>We are responsible to determine potential risks to individuals who are providing us with information and develop relevant protocols for restrictive data management to ensure their safety and confidentiality. An extreme example is: let us imagine that someone is giving us very sensitive information about government’s implication in child trafficking for example. We might not have even asked for it, but the person trusts us and willingly tells us about the issue. We know that a government official will be present during our daily debriefing and will read through all the documents. In this situation, we may need to stop the person and tell them because we cannot ensure the confidentiality, we cannot record their information. A compromise here would be not to record/document but still report the issue through the right channel for investigation.</a:t>
            </a:r>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4</a:t>
            </a:fld>
            <a:endParaRPr lang="en-AU"/>
          </a:p>
        </p:txBody>
      </p:sp>
    </p:spTree>
    <p:extLst>
      <p:ext uri="{BB962C8B-B14F-4D97-AF65-F5344CB8AC3E}">
        <p14:creationId xmlns:p14="http://schemas.microsoft.com/office/powerpoint/2010/main" val="30861610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Arial" pitchFamily="34" charset="0"/>
                <a:ea typeface="ＭＳ Ｐゴシック" pitchFamily="-105" charset="-128"/>
                <a:cs typeface="ＭＳ Ｐゴシック" pitchFamily="-105" charset="-128"/>
              </a:rPr>
              <a:t>Informed consent is an integral part of any assessment activity that involves direct acquisition of information from people regardless of their age.</a:t>
            </a:r>
            <a:r>
              <a:rPr lang="en-US" sz="1200" i="1" kern="1200" dirty="0" smtClean="0">
                <a:solidFill>
                  <a:schemeClr val="tx1"/>
                </a:solidFill>
                <a:effectLst/>
                <a:latin typeface="Arial" pitchFamily="34" charset="0"/>
                <a:ea typeface="ＭＳ Ｐゴシック" pitchFamily="-105" charset="-128"/>
                <a:cs typeface="ＭＳ Ｐゴシック" pitchFamily="-105" charset="-128"/>
              </a:rPr>
              <a:t> </a:t>
            </a:r>
            <a:r>
              <a:rPr lang="en-US" sz="1200" kern="1200" dirty="0" smtClean="0">
                <a:solidFill>
                  <a:schemeClr val="tx1"/>
                </a:solidFill>
                <a:effectLst/>
                <a:latin typeface="Arial" pitchFamily="34" charset="0"/>
                <a:ea typeface="ＭＳ Ｐゴシック" pitchFamily="-105" charset="-128"/>
                <a:cs typeface="ＭＳ Ｐゴシック" pitchFamily="-105" charset="-128"/>
              </a:rPr>
              <a:t>Informed consent is “the voluntary agreement of an individual who has the capacity to give consent, and who exercises free power of choice.” A young</a:t>
            </a:r>
            <a:r>
              <a:rPr lang="en-US" sz="1200" kern="1200" baseline="0" dirty="0" smtClean="0">
                <a:solidFill>
                  <a:schemeClr val="tx1"/>
                </a:solidFill>
                <a:effectLst/>
                <a:latin typeface="Arial" pitchFamily="34" charset="0"/>
                <a:ea typeface="ＭＳ Ｐゴシック" pitchFamily="-105" charset="-128"/>
                <a:cs typeface="ＭＳ Ｐゴシック" pitchFamily="-105" charset="-128"/>
              </a:rPr>
              <a:t> child cannot give informed consent. A process of acquiring consent from a child is different from an adult and since we are not recommending interviews with children, we will not go into its details.</a:t>
            </a:r>
            <a:endParaRPr lang="en-US" dirty="0" smtClean="0"/>
          </a:p>
          <a:p>
            <a:endParaRPr lang="en-GB" dirty="0" smtClean="0"/>
          </a:p>
          <a:p>
            <a:r>
              <a:rPr lang="en-GB" dirty="0" smtClean="0"/>
              <a:t>Just for facilitator’s information (in case this</a:t>
            </a:r>
            <a:r>
              <a:rPr lang="en-GB" baseline="0" dirty="0" smtClean="0"/>
              <a:t> has to be explained)</a:t>
            </a:r>
            <a:r>
              <a:rPr lang="en-GB" dirty="0" smtClean="0"/>
              <a:t>:</a:t>
            </a:r>
            <a:r>
              <a:rPr lang="en-GB" baseline="0" dirty="0" smtClean="0"/>
              <a:t> for young children we there is a process called ‘ascent’ which requires that the process be explained to a child in a language s/he understand and be asked to say yes or shake their head in agreement if they agree. At the same time, the guardian/caregiver/parent of the child will need to give informed consent on behalf of the child. In such situations it is important to ensure a written informed consent by the guardian/caregiver/parents to avoid future difficulties.</a:t>
            </a:r>
            <a:endParaRPr lang="en-GB" dirty="0" smtClean="0"/>
          </a:p>
          <a:p>
            <a:endParaRPr lang="en-GB" dirty="0" smtClean="0"/>
          </a:p>
          <a:p>
            <a:r>
              <a:rPr lang="en-GB" dirty="0" smtClean="0"/>
              <a:t>If</a:t>
            </a:r>
            <a:r>
              <a:rPr lang="en-GB" baseline="0" dirty="0" smtClean="0"/>
              <a:t> the training is taking place prior to an actual assessment, f</a:t>
            </a:r>
            <a:r>
              <a:rPr lang="en-GB" dirty="0" smtClean="0"/>
              <a:t>acilitator</a:t>
            </a:r>
            <a:r>
              <a:rPr lang="en-GB" baseline="0" dirty="0" smtClean="0"/>
              <a:t> to verify if the assessment task force has recommended an oral or written informed consent and change this accordingly.</a:t>
            </a:r>
          </a:p>
          <a:p>
            <a:endParaRPr lang="en-GB" baseline="0" dirty="0" smtClean="0"/>
          </a:p>
          <a:p>
            <a:r>
              <a:rPr lang="en-GB" baseline="0" dirty="0" smtClean="0"/>
              <a:t>In general, the CPRA recommends a verbal informed consent as opposed to written. </a:t>
            </a:r>
          </a:p>
          <a:p>
            <a:endParaRPr lang="en-GB" baseline="0" dirty="0" smtClean="0"/>
          </a:p>
          <a:p>
            <a:endParaRPr lang="en-AU" dirty="0"/>
          </a:p>
        </p:txBody>
      </p:sp>
      <p:sp>
        <p:nvSpPr>
          <p:cNvPr id="4" name="Slide Number Placeholder 3"/>
          <p:cNvSpPr>
            <a:spLocks noGrp="1"/>
          </p:cNvSpPr>
          <p:nvPr>
            <p:ph type="sldNum" sz="quarter" idx="10"/>
          </p:nvPr>
        </p:nvSpPr>
        <p:spPr/>
        <p:txBody>
          <a:bodyPr/>
          <a:lstStyle/>
          <a:p>
            <a:pPr>
              <a:defRPr/>
            </a:pPr>
            <a:fld id="{979D4E14-44A8-44A2-99FA-AEAE3A5C4EF3}" type="slidenum">
              <a:rPr lang="en-AU" smtClean="0"/>
              <a:pPr>
                <a:defRPr/>
              </a:pPr>
              <a:t>5</a:t>
            </a:fld>
            <a:endParaRPr lang="en-AU"/>
          </a:p>
        </p:txBody>
      </p:sp>
    </p:spTree>
    <p:extLst>
      <p:ext uri="{BB962C8B-B14F-4D97-AF65-F5344CB8AC3E}">
        <p14:creationId xmlns:p14="http://schemas.microsoft.com/office/powerpoint/2010/main" val="71539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extLst>
      <p:ext uri="{BB962C8B-B14F-4D97-AF65-F5344CB8AC3E}">
        <p14:creationId xmlns:p14="http://schemas.microsoft.com/office/powerpoint/2010/main" val="3025290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162848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84888" y="836613"/>
            <a:ext cx="1943100" cy="5256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50825" y="836613"/>
            <a:ext cx="5681663" cy="5256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695223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386364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09284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250825" y="1700213"/>
            <a:ext cx="3811588"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14813" y="1700213"/>
            <a:ext cx="381317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228051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834842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4178482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6883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67976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17200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836613"/>
            <a:ext cx="7777163" cy="72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AU" altLang="en-US" smtClean="0"/>
              <a:t>Click to edit Master title style</a:t>
            </a:r>
          </a:p>
        </p:txBody>
      </p:sp>
      <p:sp>
        <p:nvSpPr>
          <p:cNvPr id="1027" name="Rectangle 3"/>
          <p:cNvSpPr>
            <a:spLocks noGrp="1" noChangeArrowheads="1"/>
          </p:cNvSpPr>
          <p:nvPr>
            <p:ph type="body" idx="1"/>
          </p:nvPr>
        </p:nvSpPr>
        <p:spPr bwMode="auto">
          <a:xfrm>
            <a:off x="250825" y="1700213"/>
            <a:ext cx="7777163"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AU" altLang="en-US" smtClean="0"/>
              <a:t>Click to edit Master text styles</a:t>
            </a:r>
          </a:p>
          <a:p>
            <a:pPr lvl="1"/>
            <a:r>
              <a:rPr lang="en-AU" altLang="en-US" smtClean="0"/>
              <a:t>Second level</a:t>
            </a:r>
          </a:p>
          <a:p>
            <a:pPr lvl="2"/>
            <a:r>
              <a:rPr lang="en-AU" altLang="en-US" smtClean="0"/>
              <a:t>Third level</a:t>
            </a:r>
          </a:p>
          <a:p>
            <a:pPr lvl="3"/>
            <a:r>
              <a:rPr lang="en-AU" altLang="en-US" smtClean="0"/>
              <a:t>Fourth level</a:t>
            </a:r>
          </a:p>
          <a:p>
            <a:pPr lvl="4"/>
            <a:r>
              <a:rPr lang="en-AU" altLang="en-US" smtClean="0"/>
              <a:t>Fifth level</a:t>
            </a:r>
          </a:p>
        </p:txBody>
      </p:sp>
      <p:sp>
        <p:nvSpPr>
          <p:cNvPr id="1029" name="Rectangle 8"/>
          <p:cNvSpPr>
            <a:spLocks noChangeArrowheads="1"/>
          </p:cNvSpPr>
          <p:nvPr userDrawn="1"/>
        </p:nvSpPr>
        <p:spPr bwMode="auto">
          <a:xfrm flipH="1">
            <a:off x="0" y="188913"/>
            <a:ext cx="7885113" cy="444500"/>
          </a:xfrm>
          <a:prstGeom prst="rect">
            <a:avLst/>
          </a:prstGeom>
          <a:gradFill rotWithShape="1">
            <a:gsLst>
              <a:gs pos="0">
                <a:schemeClr val="bg1"/>
              </a:gs>
              <a:gs pos="100000">
                <a:srgbClr val="3399FF"/>
              </a:gs>
            </a:gsLst>
            <a:lin ang="0" scaled="1"/>
          </a:gradFill>
          <a:ln>
            <a:noFill/>
          </a:ln>
          <a:effectLst/>
          <a:extLst>
            <a:ext uri="{91240B29-F687-4F45-9708-019B960494DF}">
              <a14:hiddenLine xmlns:a14="http://schemas.microsoft.com/office/drawing/2010/main" w="9525">
                <a:solidFill>
                  <a:srgbClr val="3399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US" altLang="en-US" smtClean="0"/>
          </a:p>
        </p:txBody>
      </p:sp>
      <p:pic>
        <p:nvPicPr>
          <p:cNvPr id="2" name="Picture 1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47638" y="6016625"/>
            <a:ext cx="136842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6" descr="lines.tiff"/>
          <p:cNvPicPr>
            <a:picLocks noChangeAspect="1"/>
          </p:cNvPicPr>
          <p:nvPr userDrawn="1"/>
        </p:nvPicPr>
        <p:blipFill>
          <a:blip r:embed="rId14">
            <a:extLst>
              <a:ext uri="{28A0092B-C50C-407E-A947-70E740481C1C}">
                <a14:useLocalDpi xmlns:a14="http://schemas.microsoft.com/office/drawing/2010/main" val="0"/>
              </a:ext>
            </a:extLst>
          </a:blip>
          <a:srcRect b="16344"/>
          <a:stretch>
            <a:fillRect/>
          </a:stretch>
        </p:blipFill>
        <p:spPr bwMode="auto">
          <a:xfrm>
            <a:off x="1476375" y="6165850"/>
            <a:ext cx="6715125"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7" descr="lines.tiff"/>
          <p:cNvPicPr>
            <a:picLocks noChangeAspect="1"/>
          </p:cNvPicPr>
          <p:nvPr userDrawn="1"/>
        </p:nvPicPr>
        <p:blipFill>
          <a:blip r:embed="rId14">
            <a:extLst>
              <a:ext uri="{28A0092B-C50C-407E-A947-70E740481C1C}">
                <a14:useLocalDpi xmlns:a14="http://schemas.microsoft.com/office/drawing/2010/main" val="0"/>
              </a:ext>
            </a:extLst>
          </a:blip>
          <a:srcRect l="1068" r="83087" b="16344"/>
          <a:stretch>
            <a:fillRect/>
          </a:stretch>
        </p:blipFill>
        <p:spPr bwMode="auto">
          <a:xfrm>
            <a:off x="8080375" y="6165850"/>
            <a:ext cx="1063625"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39766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rtl="0" eaLnBrk="0" fontAlgn="base" hangingPunct="0">
        <a:spcBef>
          <a:spcPct val="0"/>
        </a:spcBef>
        <a:spcAft>
          <a:spcPct val="0"/>
        </a:spcAft>
        <a:defRPr sz="3200">
          <a:solidFill>
            <a:schemeClr val="tx2"/>
          </a:solidFill>
          <a:latin typeface="+mj-lt"/>
          <a:ea typeface="+mj-ea"/>
          <a:cs typeface="+mj-cs"/>
        </a:defRPr>
      </a:lvl1pPr>
      <a:lvl2pPr algn="l" rtl="0" eaLnBrk="0" fontAlgn="base" hangingPunct="0">
        <a:spcBef>
          <a:spcPct val="0"/>
        </a:spcBef>
        <a:spcAft>
          <a:spcPct val="0"/>
        </a:spcAft>
        <a:defRPr sz="3200">
          <a:solidFill>
            <a:schemeClr val="tx2"/>
          </a:solidFill>
          <a:latin typeface="Calibri" pitchFamily="34" charset="0"/>
        </a:defRPr>
      </a:lvl2pPr>
      <a:lvl3pPr algn="l" rtl="0" eaLnBrk="0" fontAlgn="base" hangingPunct="0">
        <a:spcBef>
          <a:spcPct val="0"/>
        </a:spcBef>
        <a:spcAft>
          <a:spcPct val="0"/>
        </a:spcAft>
        <a:defRPr sz="3200">
          <a:solidFill>
            <a:schemeClr val="tx2"/>
          </a:solidFill>
          <a:latin typeface="Calibri" pitchFamily="34" charset="0"/>
        </a:defRPr>
      </a:lvl3pPr>
      <a:lvl4pPr algn="l" rtl="0" eaLnBrk="0" fontAlgn="base" hangingPunct="0">
        <a:spcBef>
          <a:spcPct val="0"/>
        </a:spcBef>
        <a:spcAft>
          <a:spcPct val="0"/>
        </a:spcAft>
        <a:defRPr sz="3200">
          <a:solidFill>
            <a:schemeClr val="tx2"/>
          </a:solidFill>
          <a:latin typeface="Calibri" pitchFamily="34" charset="0"/>
        </a:defRPr>
      </a:lvl4pPr>
      <a:lvl5pPr algn="l" rtl="0" eaLnBrk="0" fontAlgn="base" hangingPunct="0">
        <a:spcBef>
          <a:spcPct val="0"/>
        </a:spcBef>
        <a:spcAft>
          <a:spcPct val="0"/>
        </a:spcAft>
        <a:defRPr sz="3200">
          <a:solidFill>
            <a:schemeClr val="tx2"/>
          </a:solidFill>
          <a:latin typeface="Calibri" pitchFamily="34" charset="0"/>
        </a:defRPr>
      </a:lvl5pPr>
      <a:lvl6pPr marL="457200" algn="l" rtl="0" fontAlgn="base">
        <a:spcBef>
          <a:spcPct val="0"/>
        </a:spcBef>
        <a:spcAft>
          <a:spcPct val="0"/>
        </a:spcAft>
        <a:defRPr sz="3200">
          <a:solidFill>
            <a:schemeClr val="tx2"/>
          </a:solidFill>
          <a:latin typeface="Calibri" pitchFamily="34" charset="0"/>
        </a:defRPr>
      </a:lvl6pPr>
      <a:lvl7pPr marL="914400" algn="l" rtl="0" fontAlgn="base">
        <a:spcBef>
          <a:spcPct val="0"/>
        </a:spcBef>
        <a:spcAft>
          <a:spcPct val="0"/>
        </a:spcAft>
        <a:defRPr sz="3200">
          <a:solidFill>
            <a:schemeClr val="tx2"/>
          </a:solidFill>
          <a:latin typeface="Calibri" pitchFamily="34" charset="0"/>
        </a:defRPr>
      </a:lvl7pPr>
      <a:lvl8pPr marL="1371600" algn="l" rtl="0" fontAlgn="base">
        <a:spcBef>
          <a:spcPct val="0"/>
        </a:spcBef>
        <a:spcAft>
          <a:spcPct val="0"/>
        </a:spcAft>
        <a:defRPr sz="3200">
          <a:solidFill>
            <a:schemeClr val="tx2"/>
          </a:solidFill>
          <a:latin typeface="Calibri" pitchFamily="34" charset="0"/>
        </a:defRPr>
      </a:lvl8pPr>
      <a:lvl9pPr marL="1828800" algn="l" rtl="0" fontAlgn="base">
        <a:spcBef>
          <a:spcPct val="0"/>
        </a:spcBef>
        <a:spcAft>
          <a:spcPct val="0"/>
        </a:spcAft>
        <a:defRPr sz="3200">
          <a:solidFill>
            <a:schemeClr val="tx2"/>
          </a:solidFill>
          <a:latin typeface="Calibri" pitchFamily="34"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au/url?sa=i&amp;rct=j&amp;q=&amp;esrc=s&amp;frm=1&amp;source=images&amp;cd=&amp;cad=rja&amp;docid=S_hL3LWw6Xhd7M&amp;tbnid=WPMIADI36rGJdM:&amp;ved=0CAUQjRw&amp;url=http://www.rauchinternational.com/?page_id%3D167&amp;ei=xoaBUrGMMIPFkAWv8oCwDA&amp;psig=AFQjCNGXspV2pt5K8XfCGz3zNJy5LdcMYA&amp;ust=1384306747652422" TargetMode="External"/><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hyperlink" Target="http://www.google.com.au/url?sa=i&amp;rct=j&amp;q=&amp;esrc=s&amp;frm=1&amp;source=images&amp;cd=&amp;cad=rja&amp;docid=j7sZlKPwq7SfaM&amp;tbnid=S2WSp1Or2H5TFM:&amp;ved=0CAUQjRw&amp;url=http://www.skillsandethics.org/tag/publishing/&amp;ei=AoeBUs24G4KfkAWtuYCQCw&amp;psig=AFQjCNHbN1XX9c8Lqj02_6enDESPuNmXLw&amp;ust=1384306783398901"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j7sZlKPwq7SfaM&amp;tbnid=S2WSp1Or2H5TFM:&amp;ved=0CAUQjRw&amp;url=http://www.skillsandethics.org/tag/publishing/&amp;ei=AoeBUs24G4KfkAWtuYCQCw&amp;psig=AFQjCNHbN1XX9c8Lqj02_6enDESPuNmXLw&amp;ust=1384306783398901"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au/url?sa=i&amp;rct=j&amp;q=&amp;esrc=s&amp;frm=1&amp;source=images&amp;cd=&amp;cad=rja&amp;docid=S_hL3LWw6Xhd7M&amp;tbnid=WPMIADI36rGJdM:&amp;ved=0CAUQjRw&amp;url=http://www.rauchinternational.com/?page_id%3D167&amp;ei=xoaBUrGMMIPFkAWv8oCwDA&amp;psig=AFQjCNGXspV2pt5K8XfCGz3zNJy5LdcMYA&amp;ust=1384306747652422"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501650" y="4865688"/>
            <a:ext cx="8642350" cy="1368425"/>
          </a:xfrm>
        </p:spPr>
        <p:txBody>
          <a:bodyPr/>
          <a:lstStyle/>
          <a:p>
            <a:pPr algn="ctr" eaLnBrk="1" hangingPunct="1"/>
            <a:r>
              <a:rPr lang="en-AU" dirty="0" smtClean="0">
                <a:solidFill>
                  <a:srgbClr val="3399FF"/>
                </a:solidFill>
              </a:rPr>
              <a:t/>
            </a:r>
            <a:br>
              <a:rPr lang="en-AU" dirty="0" smtClean="0">
                <a:solidFill>
                  <a:srgbClr val="3399FF"/>
                </a:solidFill>
              </a:rPr>
            </a:br>
            <a:r>
              <a:rPr lang="en-AU" dirty="0" smtClean="0">
                <a:solidFill>
                  <a:srgbClr val="3399FF"/>
                </a:solidFill>
              </a:rPr>
              <a:t>Ethics and Confidentiality</a:t>
            </a:r>
            <a:br>
              <a:rPr lang="en-AU" dirty="0" smtClean="0">
                <a:solidFill>
                  <a:srgbClr val="3399FF"/>
                </a:solidFill>
              </a:rPr>
            </a:br>
            <a:endParaRPr lang="en-AU" dirty="0" smtClean="0">
              <a:solidFill>
                <a:srgbClr val="3399FF"/>
              </a:solidFill>
            </a:endParaRPr>
          </a:p>
        </p:txBody>
      </p:sp>
      <p:sp>
        <p:nvSpPr>
          <p:cNvPr id="2053" name="Rectangle 6"/>
          <p:cNvSpPr>
            <a:spLocks noChangeArrowheads="1"/>
          </p:cNvSpPr>
          <p:nvPr/>
        </p:nvSpPr>
        <p:spPr bwMode="auto">
          <a:xfrm>
            <a:off x="323528" y="980728"/>
            <a:ext cx="8512612" cy="729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AU" altLang="en-US" sz="2800" dirty="0">
                <a:solidFill>
                  <a:srgbClr val="3399FF"/>
                </a:solidFill>
                <a:latin typeface="+mn-lt"/>
              </a:rPr>
              <a:t>CPRA Training </a:t>
            </a:r>
            <a:r>
              <a:rPr lang="en-AU" altLang="en-US" sz="2800" dirty="0" smtClean="0">
                <a:solidFill>
                  <a:srgbClr val="3399FF"/>
                </a:solidFill>
                <a:latin typeface="+mn-lt"/>
              </a:rPr>
              <a:t>- </a:t>
            </a:r>
            <a:r>
              <a:rPr lang="en-AU" sz="2800" dirty="0" smtClean="0">
                <a:solidFill>
                  <a:srgbClr val="3399FF"/>
                </a:solidFill>
                <a:latin typeface="Calibri" pitchFamily="34" charset="0"/>
              </a:rPr>
              <a:t>Session 6</a:t>
            </a:r>
            <a:r>
              <a:rPr lang="en-AU" sz="2800" dirty="0">
                <a:solidFill>
                  <a:srgbClr val="3399FF"/>
                </a:solidFill>
                <a:latin typeface="Calibri" pitchFamily="34" charset="0"/>
              </a:rPr>
              <a:t/>
            </a:r>
            <a:br>
              <a:rPr lang="en-AU" sz="2800" dirty="0">
                <a:solidFill>
                  <a:srgbClr val="3399FF"/>
                </a:solidFill>
                <a:latin typeface="Calibri" pitchFamily="34" charset="0"/>
              </a:rPr>
            </a:br>
            <a:endParaRPr lang="en-AU" sz="2800" dirty="0">
              <a:solidFill>
                <a:srgbClr val="3399FF"/>
              </a:solidFill>
              <a:latin typeface="Calibri" pitchFamily="34" charset="0"/>
            </a:endParaRPr>
          </a:p>
        </p:txBody>
      </p:sp>
      <p:pic>
        <p:nvPicPr>
          <p:cNvPr id="1026" name="Picture 2" descr="http://www.rauchinternational.com/wp-content/uploads/2012/09/confidential-300x300.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71868" y="2008084"/>
            <a:ext cx="28575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skillsandethics.org/wp-content/uploads/2011/05/ethics-paid-for.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480" y="1818426"/>
            <a:ext cx="5256584" cy="304715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51520" y="836712"/>
            <a:ext cx="7777163" cy="720725"/>
          </a:xfrm>
        </p:spPr>
        <p:txBody>
          <a:bodyPr/>
          <a:lstStyle/>
          <a:p>
            <a:r>
              <a:rPr lang="en-AU" dirty="0" smtClean="0">
                <a:solidFill>
                  <a:srgbClr val="3399FF"/>
                </a:solidFill>
              </a:rPr>
              <a:t>Learning outcomes – </a:t>
            </a:r>
            <a:endParaRPr lang="en-AU" dirty="0">
              <a:solidFill>
                <a:srgbClr val="3399FF"/>
              </a:solidFill>
            </a:endParaRPr>
          </a:p>
        </p:txBody>
      </p:sp>
      <p:sp>
        <p:nvSpPr>
          <p:cNvPr id="3" name="Content Placeholder 2"/>
          <p:cNvSpPr>
            <a:spLocks noGrp="1"/>
          </p:cNvSpPr>
          <p:nvPr>
            <p:ph idx="4294967295"/>
          </p:nvPr>
        </p:nvSpPr>
        <p:spPr>
          <a:xfrm>
            <a:off x="251520" y="1700808"/>
            <a:ext cx="8642350" cy="4392612"/>
          </a:xfrm>
        </p:spPr>
        <p:txBody>
          <a:bodyPr/>
          <a:lstStyle/>
          <a:p>
            <a:pPr marL="0" indent="0">
              <a:lnSpc>
                <a:spcPct val="150000"/>
              </a:lnSpc>
            </a:pPr>
            <a:r>
              <a:rPr lang="en-US" u="sng" dirty="0"/>
              <a:t>At the end of this session, you will be able to</a:t>
            </a:r>
            <a:r>
              <a:rPr lang="en-US" u="sng" dirty="0" smtClean="0"/>
              <a:t>:</a:t>
            </a:r>
            <a:endParaRPr lang="en-GB" dirty="0" smtClean="0"/>
          </a:p>
          <a:p>
            <a:pPr lvl="1">
              <a:buFontTx/>
              <a:buChar char="-"/>
            </a:pPr>
            <a:r>
              <a:rPr lang="en-US" dirty="0"/>
              <a:t>Articulate the ethical considerations during a CPRA</a:t>
            </a:r>
            <a:r>
              <a:rPr lang="en-GB" dirty="0"/>
              <a:t>;</a:t>
            </a:r>
          </a:p>
          <a:p>
            <a:pPr lvl="1">
              <a:buFontTx/>
              <a:buChar char="-"/>
            </a:pPr>
            <a:r>
              <a:rPr lang="en-GB" dirty="0"/>
              <a:t>Describe confidentiality in the context of a needs assessment;</a:t>
            </a:r>
          </a:p>
          <a:p>
            <a:pPr lvl="1">
              <a:buFontTx/>
              <a:buChar char="-"/>
            </a:pPr>
            <a:r>
              <a:rPr lang="en-GB" dirty="0"/>
              <a:t>Explain the necessity of informed consent.</a:t>
            </a:r>
          </a:p>
          <a:p>
            <a:pPr>
              <a:lnSpc>
                <a:spcPct val="150000"/>
              </a:lnSpc>
            </a:pPr>
            <a:endParaRPr lang="en-AU" dirty="0"/>
          </a:p>
        </p:txBody>
      </p:sp>
    </p:spTree>
    <p:extLst>
      <p:ext uri="{BB962C8B-B14F-4D97-AF65-F5344CB8AC3E}">
        <p14:creationId xmlns:p14="http://schemas.microsoft.com/office/powerpoint/2010/main" val="44632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3528" y="939604"/>
            <a:ext cx="7777163" cy="720725"/>
          </a:xfrm>
        </p:spPr>
        <p:txBody>
          <a:bodyPr/>
          <a:lstStyle/>
          <a:p>
            <a:r>
              <a:rPr lang="en-AU" dirty="0" smtClean="0">
                <a:solidFill>
                  <a:srgbClr val="0070C0"/>
                </a:solidFill>
              </a:rPr>
              <a:t>Ethical Considerations</a:t>
            </a:r>
            <a:endParaRPr lang="en-AU" dirty="0">
              <a:solidFill>
                <a:srgbClr val="0070C0"/>
              </a:solidFill>
            </a:endParaRPr>
          </a:p>
        </p:txBody>
      </p:sp>
      <p:sp>
        <p:nvSpPr>
          <p:cNvPr id="3" name="Content Placeholder 2"/>
          <p:cNvSpPr>
            <a:spLocks noGrp="1"/>
          </p:cNvSpPr>
          <p:nvPr>
            <p:ph idx="4294967295"/>
          </p:nvPr>
        </p:nvSpPr>
        <p:spPr>
          <a:xfrm>
            <a:off x="366018" y="1700808"/>
            <a:ext cx="8642350" cy="4392612"/>
          </a:xfrm>
        </p:spPr>
        <p:txBody>
          <a:bodyPr/>
          <a:lstStyle/>
          <a:p>
            <a:pPr>
              <a:buFont typeface="Arial" panose="020B0604020202020204" pitchFamily="34" charset="0"/>
              <a:buChar char="•"/>
            </a:pPr>
            <a:r>
              <a:rPr lang="en-US" dirty="0">
                <a:cs typeface="Handwriting - Dakota"/>
              </a:rPr>
              <a:t>An ethical approach to assessment requires respect for all the guiding principles of the CPRA</a:t>
            </a:r>
            <a:r>
              <a:rPr lang="en-US" dirty="0" smtClean="0">
                <a:cs typeface="Handwriting - Dakota"/>
              </a:rPr>
              <a:t>.</a:t>
            </a:r>
          </a:p>
          <a:p>
            <a:pPr>
              <a:buFont typeface="Arial" panose="020B0604020202020204" pitchFamily="34" charset="0"/>
              <a:buChar char="•"/>
            </a:pPr>
            <a:endParaRPr lang="en-US" dirty="0">
              <a:cs typeface="Handwriting - Dakota"/>
            </a:endParaRPr>
          </a:p>
          <a:p>
            <a:pPr>
              <a:spcAft>
                <a:spcPts val="600"/>
              </a:spcAft>
            </a:pPr>
            <a:r>
              <a:rPr lang="en-US" dirty="0">
                <a:cs typeface="Handwriting - Dakota"/>
              </a:rPr>
              <a:t>Particular attention should be paid to the principles of:</a:t>
            </a:r>
          </a:p>
          <a:p>
            <a:pPr lvl="1">
              <a:spcAft>
                <a:spcPts val="600"/>
              </a:spcAft>
              <a:buFontTx/>
              <a:buChar char="-"/>
            </a:pPr>
            <a:r>
              <a:rPr lang="en-US" dirty="0">
                <a:solidFill>
                  <a:srgbClr val="0070C0"/>
                </a:solidFill>
                <a:cs typeface="Handwriting - Dakota"/>
              </a:rPr>
              <a:t>Do No Harm</a:t>
            </a:r>
          </a:p>
          <a:p>
            <a:pPr lvl="1">
              <a:spcAft>
                <a:spcPts val="600"/>
              </a:spcAft>
              <a:buFontTx/>
              <a:buChar char="-"/>
            </a:pPr>
            <a:r>
              <a:rPr lang="en-US" dirty="0">
                <a:solidFill>
                  <a:srgbClr val="0070C0"/>
                </a:solidFill>
                <a:cs typeface="Handwriting - Dakota"/>
              </a:rPr>
              <a:t>Confidentiality of information </a:t>
            </a:r>
          </a:p>
          <a:p>
            <a:pPr lvl="1">
              <a:spcAft>
                <a:spcPts val="600"/>
              </a:spcAft>
              <a:buFontTx/>
              <a:buChar char="-"/>
            </a:pPr>
            <a:r>
              <a:rPr lang="en-US" dirty="0">
                <a:solidFill>
                  <a:srgbClr val="0070C0"/>
                </a:solidFill>
                <a:cs typeface="Handwriting - Dakota"/>
              </a:rPr>
              <a:t>The Best Interest of the Child</a:t>
            </a:r>
          </a:p>
          <a:p>
            <a:pPr marL="0" indent="0"/>
            <a:endParaRPr lang="en-US" dirty="0">
              <a:cs typeface="Handwriting - Dakota"/>
            </a:endParaRPr>
          </a:p>
          <a:p>
            <a:endParaRPr lang="en-AU" dirty="0"/>
          </a:p>
        </p:txBody>
      </p:sp>
      <p:pic>
        <p:nvPicPr>
          <p:cNvPr id="4" name="Picture 4" descr="http://www.skillsandethics.org/wp-content/uploads/2011/05/ethics-paid-for.jpg">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48264" y="116632"/>
            <a:ext cx="2060104" cy="119421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92" y="61814"/>
            <a:ext cx="127635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856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51520" y="784254"/>
            <a:ext cx="7777163" cy="720725"/>
          </a:xfrm>
        </p:spPr>
        <p:txBody>
          <a:bodyPr/>
          <a:lstStyle/>
          <a:p>
            <a:r>
              <a:rPr lang="en-AU" dirty="0" smtClean="0">
                <a:solidFill>
                  <a:srgbClr val="3399FF"/>
                </a:solidFill>
              </a:rPr>
              <a:t>Confidentiality</a:t>
            </a:r>
            <a:endParaRPr lang="en-AU" dirty="0">
              <a:solidFill>
                <a:srgbClr val="3399FF"/>
              </a:solidFill>
            </a:endParaRPr>
          </a:p>
        </p:txBody>
      </p:sp>
      <p:sp>
        <p:nvSpPr>
          <p:cNvPr id="3" name="Content Placeholder 2"/>
          <p:cNvSpPr>
            <a:spLocks noGrp="1"/>
          </p:cNvSpPr>
          <p:nvPr>
            <p:ph idx="4294967295"/>
          </p:nvPr>
        </p:nvSpPr>
        <p:spPr>
          <a:xfrm>
            <a:off x="358775" y="1700213"/>
            <a:ext cx="8785225" cy="4392612"/>
          </a:xfrm>
        </p:spPr>
        <p:txBody>
          <a:bodyPr/>
          <a:lstStyle/>
          <a:p>
            <a:pPr eaLnBrk="1" fontAlgn="auto" hangingPunct="1">
              <a:spcAft>
                <a:spcPts val="0"/>
              </a:spcAft>
              <a:buFontTx/>
              <a:buChar char="-"/>
              <a:defRPr/>
            </a:pPr>
            <a:r>
              <a:rPr lang="en-US" dirty="0">
                <a:cs typeface="Engravers MT"/>
              </a:rPr>
              <a:t>Confidentiality can be defined as the restrictive management of sensitive information collected through assessments; </a:t>
            </a:r>
          </a:p>
          <a:p>
            <a:pPr eaLnBrk="1" fontAlgn="auto" hangingPunct="1">
              <a:spcAft>
                <a:spcPts val="0"/>
              </a:spcAft>
              <a:buFontTx/>
              <a:buChar char="-"/>
              <a:defRPr/>
            </a:pPr>
            <a:endParaRPr lang="en-US" dirty="0">
              <a:cs typeface="Engravers MT"/>
            </a:endParaRPr>
          </a:p>
          <a:p>
            <a:pPr eaLnBrk="1" fontAlgn="auto" hangingPunct="1">
              <a:spcAft>
                <a:spcPts val="0"/>
              </a:spcAft>
              <a:buFontTx/>
              <a:buChar char="-"/>
              <a:defRPr/>
            </a:pPr>
            <a:r>
              <a:rPr lang="en-US" dirty="0">
                <a:cs typeface="Engravers MT"/>
              </a:rPr>
              <a:t>It is also our responsibility to ensure the confidentiality of the information we have been entrusted with and to use it only for the purpose of the assessment; </a:t>
            </a:r>
          </a:p>
          <a:p>
            <a:pPr eaLnBrk="1" fontAlgn="auto" hangingPunct="1">
              <a:spcAft>
                <a:spcPts val="0"/>
              </a:spcAft>
              <a:buFontTx/>
              <a:buChar char="-"/>
              <a:defRPr/>
            </a:pPr>
            <a:endParaRPr lang="en-US" dirty="0">
              <a:cs typeface="Engravers MT"/>
            </a:endParaRPr>
          </a:p>
          <a:p>
            <a:pPr eaLnBrk="1" fontAlgn="auto" hangingPunct="1">
              <a:spcAft>
                <a:spcPts val="0"/>
              </a:spcAft>
              <a:buFontTx/>
              <a:buChar char="-"/>
              <a:defRPr/>
            </a:pPr>
            <a:r>
              <a:rPr lang="en-US" dirty="0">
                <a:cs typeface="Engravers MT"/>
              </a:rPr>
              <a:t>Revealing the source of information that has been given in confidence could put informants in danger and is a violation of your employment agreement. </a:t>
            </a:r>
          </a:p>
          <a:p>
            <a:endParaRPr lang="en-AU" dirty="0"/>
          </a:p>
        </p:txBody>
      </p:sp>
      <p:pic>
        <p:nvPicPr>
          <p:cNvPr id="4" name="Picture 2" descr="http://www.rauchinternational.com/wp-content/uploads/2012/09/confidential-300x300.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86036" y="0"/>
            <a:ext cx="1568508" cy="15685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9068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95536" y="836712"/>
            <a:ext cx="7777163" cy="720725"/>
          </a:xfrm>
        </p:spPr>
        <p:txBody>
          <a:bodyPr/>
          <a:lstStyle/>
          <a:p>
            <a:r>
              <a:rPr lang="en-AU" dirty="0" smtClean="0">
                <a:solidFill>
                  <a:srgbClr val="3399FF"/>
                </a:solidFill>
              </a:rPr>
              <a:t>Informed Consent</a:t>
            </a:r>
            <a:endParaRPr lang="en-AU" dirty="0">
              <a:solidFill>
                <a:srgbClr val="3399FF"/>
              </a:solidFill>
            </a:endParaRPr>
          </a:p>
        </p:txBody>
      </p:sp>
      <p:sp>
        <p:nvSpPr>
          <p:cNvPr id="3" name="Content Placeholder 2"/>
          <p:cNvSpPr>
            <a:spLocks noGrp="1"/>
          </p:cNvSpPr>
          <p:nvPr>
            <p:ph idx="4294967295"/>
          </p:nvPr>
        </p:nvSpPr>
        <p:spPr>
          <a:xfrm>
            <a:off x="430213" y="1700213"/>
            <a:ext cx="8713787" cy="4392612"/>
          </a:xfrm>
        </p:spPr>
        <p:txBody>
          <a:bodyPr/>
          <a:lstStyle/>
          <a:p>
            <a:pPr eaLnBrk="1" hangingPunct="1">
              <a:buFont typeface="Arial" panose="020B0604020202020204" pitchFamily="34" charset="0"/>
              <a:buChar char="•"/>
            </a:pPr>
            <a:r>
              <a:rPr lang="en-US" dirty="0">
                <a:cs typeface="Engravers MT"/>
              </a:rPr>
              <a:t>Informed consent ensures that respondents understand how the information will be used;</a:t>
            </a:r>
          </a:p>
          <a:p>
            <a:pPr eaLnBrk="1" hangingPunct="1">
              <a:buFont typeface="Arial" panose="020B0604020202020204" pitchFamily="34" charset="0"/>
              <a:buChar char="•"/>
            </a:pPr>
            <a:endParaRPr lang="en-US" sz="1800" dirty="0">
              <a:cs typeface="Engravers MT"/>
            </a:endParaRPr>
          </a:p>
          <a:p>
            <a:pPr eaLnBrk="1" hangingPunct="1">
              <a:buFont typeface="Arial" panose="020B0604020202020204" pitchFamily="34" charset="0"/>
              <a:buChar char="•"/>
            </a:pPr>
            <a:r>
              <a:rPr lang="en-US" dirty="0">
                <a:cs typeface="Engravers MT"/>
              </a:rPr>
              <a:t> </a:t>
            </a:r>
            <a:r>
              <a:rPr lang="en-US" dirty="0" smtClean="0">
                <a:cs typeface="Engravers MT"/>
              </a:rPr>
              <a:t>Acquiring </a:t>
            </a:r>
            <a:r>
              <a:rPr lang="en-US" dirty="0">
                <a:cs typeface="Engravers MT"/>
              </a:rPr>
              <a:t>informed consent is an integral part of any KII process;</a:t>
            </a:r>
          </a:p>
          <a:p>
            <a:pPr eaLnBrk="1" hangingPunct="1">
              <a:buFont typeface="Arial" panose="020B0604020202020204" pitchFamily="34" charset="0"/>
              <a:buChar char="•"/>
            </a:pPr>
            <a:endParaRPr lang="en-US" sz="2000" dirty="0">
              <a:cs typeface="Engravers MT"/>
            </a:endParaRPr>
          </a:p>
          <a:p>
            <a:pPr eaLnBrk="1" hangingPunct="1">
              <a:buFont typeface="Arial" panose="020B0604020202020204" pitchFamily="34" charset="0"/>
              <a:buChar char="•"/>
            </a:pPr>
            <a:r>
              <a:rPr lang="en-US" dirty="0" smtClean="0">
                <a:cs typeface="Engravers MT"/>
              </a:rPr>
              <a:t>The </a:t>
            </a:r>
            <a:r>
              <a:rPr lang="en-US" dirty="0">
                <a:cs typeface="Engravers MT"/>
              </a:rPr>
              <a:t>sample tool for the key informant interview includes an oral informed consent form. </a:t>
            </a:r>
          </a:p>
          <a:p>
            <a:pPr>
              <a:buFont typeface="Arial" panose="020B0604020202020204" pitchFamily="34" charset="0"/>
              <a:buChar char="•"/>
            </a:pPr>
            <a:endParaRPr lang="en-AU" dirty="0"/>
          </a:p>
        </p:txBody>
      </p:sp>
    </p:spTree>
    <p:extLst>
      <p:ext uri="{BB962C8B-B14F-4D97-AF65-F5344CB8AC3E}">
        <p14:creationId xmlns:p14="http://schemas.microsoft.com/office/powerpoint/2010/main" val="1467927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3715" name="Picture 3" descr="Light-Bul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8538" y="1125538"/>
            <a:ext cx="4105275"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43715"/>
                                        </p:tgtEl>
                                      </p:cBhvr>
                                    </p:animEffect>
                                    <p:animScale>
                                      <p:cBhvr>
                                        <p:cTn id="7" dur="250" autoRev="1" fill="hold"/>
                                        <p:tgtEl>
                                          <p:spTgt spid="24371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3685</TotalTime>
  <Words>1865</Words>
  <Application>Microsoft Office PowerPoint</Application>
  <PresentationFormat>On-screen Show (4:3)</PresentationFormat>
  <Paragraphs>76</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1_Default Design</vt:lpstr>
      <vt:lpstr> Ethics and Confidentiality </vt:lpstr>
      <vt:lpstr>Learning outcomes – </vt:lpstr>
      <vt:lpstr>Ethical Considerations</vt:lpstr>
      <vt:lpstr>Confidentiality</vt:lpstr>
      <vt:lpstr>Informed Consent</vt:lpstr>
      <vt:lpstr>PowerPoint Presentation</vt:lpstr>
    </vt:vector>
  </TitlesOfParts>
  <Company>Department of Human Services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nmcc2511</dc:creator>
  <cp:lastModifiedBy>Nats</cp:lastModifiedBy>
  <cp:revision>135</cp:revision>
  <dcterms:created xsi:type="dcterms:W3CDTF">2013-02-27T00:22:14Z</dcterms:created>
  <dcterms:modified xsi:type="dcterms:W3CDTF">2014-09-15T06:11:49Z</dcterms:modified>
</cp:coreProperties>
</file>