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radley Hand ITC" panose="03070402050302030203" pitchFamily="66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36L20xK4wLPSPHP9gHStwMIth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A1C324-AA25-44CD-B609-54E7BF3950DB}">
  <a:tblStyle styleId="{3FA1C324-AA25-44CD-B609-54E7BF3950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5B9488-FBD3-43E5-99FA-7AB5BC1B46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9" autoAdjust="0"/>
  </p:normalViewPr>
  <p:slideViewPr>
    <p:cSldViewPr>
      <p:cViewPr varScale="1">
        <p:scale>
          <a:sx n="66" d="100"/>
          <a:sy n="66" d="100"/>
        </p:scale>
        <p:origin x="8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643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42f8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2142f8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6711e6b4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1 : Mot de bienvenue et introduction</a:t>
            </a:r>
          </a:p>
        </p:txBody>
      </p:sp>
      <p:sp>
        <p:nvSpPr>
          <p:cNvPr id="294" name="Google Shape;294;gc6711e6b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3 : </a:t>
            </a:r>
            <a:r>
              <a:rPr lang="en-US" dirty="0"/>
              <a:t>Présentation de votre séance </a:t>
            </a:r>
            <a:endParaRPr dirty="0"/>
          </a:p>
        </p:txBody>
      </p:sp>
      <p:sp>
        <p:nvSpPr>
          <p:cNvPr id="300" name="Google Shape;3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87e61b8c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3 : </a:t>
            </a:r>
            <a:r>
              <a:rPr lang="fr-FR" dirty="0"/>
              <a:t>Présentation de votre séance </a:t>
            </a:r>
          </a:p>
        </p:txBody>
      </p:sp>
      <p:sp>
        <p:nvSpPr>
          <p:cNvPr id="306" name="Google Shape;306;gc87e61b8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5554"/>
                </a:solidFill>
              </a:rPr>
              <a:t>Séance 4 : Évaluation de votre séance</a:t>
            </a:r>
            <a:endParaRPr dirty="0"/>
          </a:p>
        </p:txBody>
      </p:sp>
      <p:sp>
        <p:nvSpPr>
          <p:cNvPr id="312" name="Google Shape;3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Séance 4 : Évaluation de votre séance</a:t>
            </a:r>
            <a:endParaRPr dirty="0"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87e61b8c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545554"/>
                </a:solidFill>
              </a:rPr>
              <a:t>Séance 4 : Évaluation de votre séance</a:t>
            </a:r>
            <a:endParaRPr dirty="0"/>
          </a:p>
        </p:txBody>
      </p:sp>
      <p:sp>
        <p:nvSpPr>
          <p:cNvPr id="324" name="Google Shape;324;gc87e61b8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545554"/>
                </a:solidFill>
              </a:rPr>
              <a:t>Séance 4 : Évaluation de votre séance</a:t>
            </a:r>
            <a:endParaRPr dirty="0"/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65cd31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1 : Mot de bienvenue et introduction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32" name="Google Shape;232;gc65cd31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65cd312b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1 : Mot de bienvenue et introduction</a:t>
            </a:r>
          </a:p>
        </p:txBody>
      </p:sp>
      <p:sp>
        <p:nvSpPr>
          <p:cNvPr id="244" name="Google Shape;244;gc65cd312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5cd312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70C0"/>
                </a:solidFill>
              </a:rPr>
              <a:t>Séance 1 : Mot de bienvenue et introduction</a:t>
            </a:r>
          </a:p>
        </p:txBody>
      </p:sp>
      <p:sp>
        <p:nvSpPr>
          <p:cNvPr id="251" name="Google Shape;251;gc65cd312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545554"/>
                </a:solidFill>
              </a:rPr>
              <a:t>Séance 2 : Planification de votre séance</a:t>
            </a:r>
            <a:endParaRPr lang="fr-FR" dirty="0"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65cd3a4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545554"/>
                </a:solidFill>
              </a:rPr>
              <a:t>Séance 2 : Planification de votre séance</a:t>
            </a:r>
            <a:endParaRPr dirty="0"/>
          </a:p>
        </p:txBody>
      </p:sp>
      <p:sp>
        <p:nvSpPr>
          <p:cNvPr id="263" name="Google Shape;263;gc65cd3a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6711e6b4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545554"/>
                </a:solidFill>
              </a:rPr>
              <a:t>Séance 2 : Planification de votre séance</a:t>
            </a:r>
            <a:endParaRPr dirty="0"/>
          </a:p>
        </p:txBody>
      </p:sp>
      <p:sp>
        <p:nvSpPr>
          <p:cNvPr id="271" name="Google Shape;271;gc6711e6b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6711e6b4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6711e6b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6711e6b4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c6711e6b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42f843c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42f84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9375" y="5423300"/>
            <a:ext cx="3772624" cy="10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42f843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25" y="5132375"/>
            <a:ext cx="4269350" cy="16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42f843c_0_0"/>
          <p:cNvSpPr txBox="1"/>
          <p:nvPr/>
        </p:nvSpPr>
        <p:spPr>
          <a:xfrm>
            <a:off x="5013825" y="1198700"/>
            <a:ext cx="6523800" cy="30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6100" dirty="0">
                <a:latin typeface="Helvetica Neue"/>
                <a:sym typeface="Helvetica Neue"/>
              </a:rPr>
              <a:t>Dispenser une formation à distance</a:t>
            </a:r>
            <a:endParaRPr sz="6100" dirty="0">
              <a:latin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6711e6b45_0_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 dirty="0"/>
              <a:t>Structure du cours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76E8F-11A5-4C68-B003-9C4ACD2E3C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9858" y="2362200"/>
            <a:ext cx="11472284" cy="2341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Présentation de votre séance </a:t>
            </a:r>
            <a:endParaRPr dirty="0"/>
          </a:p>
        </p:txBody>
      </p:sp>
      <p:sp>
        <p:nvSpPr>
          <p:cNvPr id="303" name="Google Shape;303;p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r-FR" dirty="0"/>
              <a:t>Dispenser une formation à distance</a:t>
            </a:r>
          </a:p>
          <a:p>
            <a:pPr marL="0" lvl="0" indent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87e61b8c6_0_2"/>
          <p:cNvSpPr txBox="1">
            <a:spLocks noGrp="1"/>
          </p:cNvSpPr>
          <p:nvPr>
            <p:ph type="title"/>
          </p:nvPr>
        </p:nvSpPr>
        <p:spPr>
          <a:xfrm>
            <a:off x="596173" y="88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fr-FR" sz="3200" dirty="0"/>
              <a:t>Utilisez la fonction d'annotation pour répondre aux questions suivantes. </a:t>
            </a:r>
            <a:r>
              <a:rPr lang="en-US" sz="3200" dirty="0"/>
              <a:t>(</a:t>
            </a:r>
            <a:r>
              <a:rPr lang="fr-FR" sz="3200" dirty="0"/>
              <a:t>Voir les options, Annotation, T)</a:t>
            </a:r>
            <a:endParaRPr sz="3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Helvetica Neue"/>
              <a:buNone/>
            </a:pPr>
            <a:endParaRPr dirty="0"/>
          </a:p>
        </p:txBody>
      </p:sp>
      <p:graphicFrame>
        <p:nvGraphicFramePr>
          <p:cNvPr id="309" name="Google Shape;309;gc87e61b8c6_0_2"/>
          <p:cNvGraphicFramePr/>
          <p:nvPr>
            <p:extLst>
              <p:ext uri="{D42A27DB-BD31-4B8C-83A1-F6EECF244321}">
                <p14:modId xmlns:p14="http://schemas.microsoft.com/office/powerpoint/2010/main" val="3699023591"/>
              </p:ext>
            </p:extLst>
          </p:nvPr>
        </p:nvGraphicFramePr>
        <p:xfrm>
          <a:off x="308025" y="1096425"/>
          <a:ext cx="11535650" cy="5761575"/>
        </p:xfrm>
        <a:graphic>
          <a:graphicData uri="http://schemas.openxmlformats.org/drawingml/2006/table">
            <a:tbl>
              <a:tblPr>
                <a:noFill/>
                <a:tableStyleId>{3FA1C324-AA25-44CD-B609-54E7BF3950DB}</a:tableStyleId>
              </a:tblPr>
              <a:tblGrid>
                <a:gridCol w="57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Actuellement, mon émission de télévision préférée est</a:t>
                      </a:r>
                      <a:r>
                        <a:rPr lang="en-US" sz="13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meilleure chose que je puisse cuisiner est...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 vacances préférées étaient...</a:t>
                      </a:r>
                      <a:endParaRPr sz="13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3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Quand j'étais petite, je voulais être...</a:t>
                      </a:r>
                      <a:endParaRPr sz="13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gens sont surpris quand ils découvrent que je peux...</a:t>
                      </a:r>
                      <a:endParaRPr sz="13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 week-end, je </a:t>
                      </a:r>
                      <a:r>
                        <a:rPr lang="en-US" sz="135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vais</a:t>
                      </a:r>
                      <a:r>
                        <a:rPr lang="en-US" sz="135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3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ct val="100000"/>
            </a:pPr>
            <a:r>
              <a:rPr lang="en-US" dirty="0"/>
              <a:t>Évaluation de votre séance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  <p:sp>
        <p:nvSpPr>
          <p:cNvPr id="315" name="Google Shape;315;p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dirty="0"/>
              <a:t>Dispenser une formation à distance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body" idx="2"/>
          </p:nvPr>
        </p:nvSpPr>
        <p:spPr>
          <a:xfrm>
            <a:off x="607154" y="194232"/>
            <a:ext cx="5268300" cy="53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L'image montre 22 positions d'une balle alors qu'elle se déplace sur un terrain, reliées par des lignes.</a:t>
            </a: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La trajectoire correcte de la balle commence à Q et ensuite, en se déplaçant uniquement le long des lignes, passe par toutes les autres lettres, épelant ainsi une phrase de sept mots en anglais. </a:t>
            </a: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La trajectoire passe par chaque lettre une fois seulement. </a:t>
            </a: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Quelle est la phrase ?</a:t>
            </a: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La réponse est assez difficile mais vous pouvez le faire !</a:t>
            </a:r>
            <a:endParaRPr sz="2000" dirty="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pic>
        <p:nvPicPr>
          <p:cNvPr id="321" name="Google Shape;3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825" y="186975"/>
            <a:ext cx="5962875" cy="57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0E556-D19B-486B-B2CE-82A292037CF9}"/>
              </a:ext>
            </a:extLst>
          </p:cNvPr>
          <p:cNvSpPr txBox="1"/>
          <p:nvPr/>
        </p:nvSpPr>
        <p:spPr>
          <a:xfrm>
            <a:off x="5843472" y="5105400"/>
            <a:ext cx="19242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Commencez ici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7e61b8c6_0_1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Évaluation de l'apprentissage</a:t>
            </a:r>
            <a:endParaRPr dirty="0"/>
          </a:p>
        </p:txBody>
      </p:sp>
      <p:sp>
        <p:nvSpPr>
          <p:cNvPr id="327" name="Google Shape;327;gc87e61b8c6_0_15"/>
          <p:cNvSpPr txBox="1">
            <a:spLocks noGrp="1"/>
          </p:cNvSpPr>
          <p:nvPr>
            <p:ph type="body" idx="1"/>
          </p:nvPr>
        </p:nvSpPr>
        <p:spPr>
          <a:xfrm>
            <a:off x="685947" y="126423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Approches informelles</a:t>
            </a:r>
            <a:endParaRPr dirty="0"/>
          </a:p>
        </p:txBody>
      </p:sp>
      <p:graphicFrame>
        <p:nvGraphicFramePr>
          <p:cNvPr id="328" name="Google Shape;328;gc87e61b8c6_0_15"/>
          <p:cNvGraphicFramePr/>
          <p:nvPr>
            <p:extLst>
              <p:ext uri="{D42A27DB-BD31-4B8C-83A1-F6EECF244321}">
                <p14:modId xmlns:p14="http://schemas.microsoft.com/office/powerpoint/2010/main" val="2916973166"/>
              </p:ext>
            </p:extLst>
          </p:nvPr>
        </p:nvGraphicFramePr>
        <p:xfrm>
          <a:off x="770325" y="1941500"/>
          <a:ext cx="10287000" cy="4693710"/>
        </p:xfrm>
        <a:graphic>
          <a:graphicData uri="http://schemas.openxmlformats.org/drawingml/2006/table">
            <a:tbl>
              <a:tblPr>
                <a:noFill/>
                <a:tableStyleId>{6E5B9488-FBD3-43E5-99FA-7AB5BC1B460A}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Méthodologie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But pour le participant 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But supplémentaire pour le facilitateur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Quiz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Introduire et récapituler le sujet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Vérifier la compréhension et identifier les points qui doivent être clarifiés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Pratique de la facilitation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Pratiquer la facilitation à distance dans un environnement sûr et propice à l'apprentissage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Observer les compétences et les comportements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Débriefing des exercices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Réfléchir sur, identifier et partager l'apprentissage, demander des éclaircissements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Vérifier que les points clés de</a:t>
                      </a:r>
                      <a:r>
                        <a:rPr lang="fr-FR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l’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apprentissage ont été abordés et que les objectifs de la séance ont été atteints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Questions ouvertes (par exemple, dans le chat)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uvrir ou récapituler un sujet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Vérifier les connaissances et la compréhension existantes ou nouvelles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Visites des facilitateurs dans les salles de petits groupes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Possibilité de poser des questions ou de demander des éclaircissements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Vérifier la compréhension de la tâche à accomplir, observer les connaissances et les compétences en action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Activités de synthèse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Occasion de réfléchir sur la séance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Découvrir les points d'apprentissage qui ont eu le plus d'impact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r-FR" dirty="0"/>
              <a:t>Évaluer les compétences et les comportements à distance</a:t>
            </a:r>
            <a:endParaRPr dirty="0"/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Conseils pratiques</a:t>
            </a:r>
            <a:endParaRPr dirty="0"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2"/>
          </p:nvPr>
        </p:nvSpPr>
        <p:spPr>
          <a:xfrm>
            <a:off x="656025" y="1913324"/>
            <a:ext cx="10820100" cy="4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Nécessite un nombre suffisant de facilitateurs pour observer 2-3 participants chacun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S'assurer que tout le monde comprenne bien les compétences 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Les compétences générales sont plus faciles à observer à distance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Méthodes alternatives, hors ligne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Seront requis pour certains comportements / compétences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 exemple, les journaux de réflexion sur l'apprentissage, le feedback du responsable direct ou les évaluations par les pairs.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Planifier à l'avance !</a:t>
            </a:r>
            <a:endParaRPr sz="1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 penser dès le début de la conception du programme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-"/>
            </a:pP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 concentrer sur ce qui est réaliste et faisable dans un environnement de formation à distance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5cd312b3_0_0"/>
          <p:cNvSpPr txBox="1">
            <a:spLocks noGrp="1"/>
          </p:cNvSpPr>
          <p:nvPr>
            <p:ph type="title"/>
          </p:nvPr>
        </p:nvSpPr>
        <p:spPr>
          <a:xfrm>
            <a:off x="656023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Comment allez-vous aujourd'hui ?</a:t>
            </a:r>
            <a:endParaRPr dirty="0"/>
          </a:p>
        </p:txBody>
      </p:sp>
      <p:sp>
        <p:nvSpPr>
          <p:cNvPr id="235" name="Google Shape;235;gc65cd312b3_0_0"/>
          <p:cNvSpPr txBox="1">
            <a:spLocks noGrp="1"/>
          </p:cNvSpPr>
          <p:nvPr>
            <p:ph type="body" idx="1"/>
          </p:nvPr>
        </p:nvSpPr>
        <p:spPr>
          <a:xfrm>
            <a:off x="656023" y="99586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dirty="0"/>
              <a:t>Utilisez la fonction d'annotation pour vous représenter sur le graphique ci-dessous :</a:t>
            </a:r>
            <a:endParaRPr dirty="0"/>
          </a:p>
        </p:txBody>
      </p:sp>
      <p:cxnSp>
        <p:nvCxnSpPr>
          <p:cNvPr id="236" name="Google Shape;236;gc65cd312b3_0_0"/>
          <p:cNvCxnSpPr/>
          <p:nvPr/>
        </p:nvCxnSpPr>
        <p:spPr>
          <a:xfrm flipH="1">
            <a:off x="5593400" y="1892175"/>
            <a:ext cx="9300" cy="429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gc65cd312b3_0_0"/>
          <p:cNvCxnSpPr/>
          <p:nvPr/>
        </p:nvCxnSpPr>
        <p:spPr>
          <a:xfrm>
            <a:off x="3253625" y="3904350"/>
            <a:ext cx="4679700" cy="9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gc65cd312b3_0_0"/>
          <p:cNvSpPr txBox="1"/>
          <p:nvPr/>
        </p:nvSpPr>
        <p:spPr>
          <a:xfrm>
            <a:off x="3862350" y="1491373"/>
            <a:ext cx="3480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600" dirty="0">
                <a:solidFill>
                  <a:srgbClr val="0367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</a:t>
            </a:r>
            <a:r>
              <a:rPr lang="en-US" dirty="0">
                <a:solidFill>
                  <a:srgbClr val="0367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NERGIE - </a:t>
            </a:r>
            <a:r>
              <a:rPr lang="en-US" dirty="0">
                <a:solidFill>
                  <a:srgbClr val="036794"/>
                </a:solidFill>
                <a:latin typeface="Helvetica Neue"/>
                <a:sym typeface="Helvetica Neue"/>
              </a:rPr>
              <a:t>ÉLEVÉE</a:t>
            </a:r>
            <a:endParaRPr dirty="0">
              <a:solidFill>
                <a:srgbClr val="0367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c65cd312b3_0_0"/>
          <p:cNvSpPr txBox="1"/>
          <p:nvPr/>
        </p:nvSpPr>
        <p:spPr>
          <a:xfrm>
            <a:off x="3624450" y="6246189"/>
            <a:ext cx="3937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600" dirty="0">
                <a:solidFill>
                  <a:srgbClr val="036794"/>
                </a:solidFill>
                <a:latin typeface="Helvetica Neue"/>
                <a:sym typeface="Helvetica Neue"/>
              </a:rPr>
              <a:t>É</a:t>
            </a:r>
            <a:r>
              <a:rPr lang="en-US" dirty="0">
                <a:solidFill>
                  <a:srgbClr val="0167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NERGIE - FAIBLE</a:t>
            </a:r>
            <a:endParaRPr dirty="0">
              <a:solidFill>
                <a:srgbClr val="0167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c65cd312b3_0_0"/>
          <p:cNvSpPr txBox="1"/>
          <p:nvPr/>
        </p:nvSpPr>
        <p:spPr>
          <a:xfrm>
            <a:off x="8039450" y="3719750"/>
            <a:ext cx="25523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ENTHOUSIASME - ÉLEVÉ</a:t>
            </a:r>
            <a:endParaRPr dirty="0"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c65cd312b3_0_0"/>
          <p:cNvSpPr txBox="1"/>
          <p:nvPr/>
        </p:nvSpPr>
        <p:spPr>
          <a:xfrm>
            <a:off x="825620" y="3704310"/>
            <a:ext cx="2346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ENTHOUSIASME - FAIBLE</a:t>
            </a:r>
            <a:endParaRPr dirty="0"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5cd312b3_0_1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dirty="0"/>
              <a:t>À la fin du cours, vous serez en mesure de :</a:t>
            </a:r>
            <a:endParaRPr dirty="0"/>
          </a:p>
        </p:txBody>
      </p:sp>
      <p:sp>
        <p:nvSpPr>
          <p:cNvPr id="247" name="Google Shape;247;gc65cd312b3_0_12"/>
          <p:cNvSpPr txBox="1">
            <a:spLocks noGrp="1"/>
          </p:cNvSpPr>
          <p:nvPr>
            <p:ph type="body" idx="2"/>
          </p:nvPr>
        </p:nvSpPr>
        <p:spPr>
          <a:xfrm>
            <a:off x="4114800" y="1828800"/>
            <a:ext cx="73008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3497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250"/>
            </a:pPr>
            <a:r>
              <a:rPr lang="fr-FR" sz="3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Identifier les bonnes pratiques en matière de formation à distance ;</a:t>
            </a:r>
            <a:endParaRPr sz="3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lvl="0" indent="-43497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250"/>
            </a:pPr>
            <a:r>
              <a:rPr lang="fr-FR" sz="3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Concevoir des activités pour la formation à distance ;</a:t>
            </a:r>
            <a:endParaRPr sz="3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lvl="0" indent="-43497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250"/>
            </a:pPr>
            <a:r>
              <a:rPr lang="fr-FR" sz="3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Démontrer comment réaliser des activités interactives à distance ;</a:t>
            </a:r>
            <a:endParaRPr sz="3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lvl="0" indent="-43497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250"/>
            </a:pPr>
            <a:r>
              <a:rPr lang="fr-FR" sz="3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Réfléchir sur rôles et la technologie requise pour la formation à distance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248" name="Google Shape;248;gc65cd312b3_0_1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Objectifs du cours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65cd312b3_0_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Structure du cours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9A87-DD09-4471-B034-1A5745A46C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9858" y="2362200"/>
            <a:ext cx="11472284" cy="2341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Planification de votre séance</a:t>
            </a:r>
            <a:endParaRPr dirty="0"/>
          </a:p>
        </p:txBody>
      </p:sp>
      <p:sp>
        <p:nvSpPr>
          <p:cNvPr id="260" name="Google Shape;260;p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dirty="0"/>
              <a:t>Dispenser une formation à distance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65cd3a4e5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S'adapter à la formation à distance</a:t>
            </a:r>
            <a:endParaRPr dirty="0"/>
          </a:p>
        </p:txBody>
      </p:sp>
      <p:sp>
        <p:nvSpPr>
          <p:cNvPr id="266" name="Google Shape;266;gc65cd3a4e5_0_0"/>
          <p:cNvSpPr txBox="1">
            <a:spLocks noGrp="1"/>
          </p:cNvSpPr>
          <p:nvPr>
            <p:ph type="body" idx="1"/>
          </p:nvPr>
        </p:nvSpPr>
        <p:spPr>
          <a:xfrm>
            <a:off x="656022" y="1287288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Conseils pratiques</a:t>
            </a:r>
            <a:endParaRPr dirty="0"/>
          </a:p>
        </p:txBody>
      </p:sp>
      <p:sp>
        <p:nvSpPr>
          <p:cNvPr id="267" name="Google Shape;267;gc65cd3a4e5_0_0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dirty="0"/>
              <a:t>Séances de 90 à 120 minutes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spcBef>
                <a:spcPts val="0"/>
              </a:spcBef>
            </a:pPr>
            <a:r>
              <a:rPr lang="fr-FR" dirty="0"/>
              <a:t>Pause de 5 à 10 minutes toutes les heures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</a:pPr>
            <a:r>
              <a:rPr lang="fr-FR" dirty="0"/>
              <a:t>Ajoutez 15% à vos horaires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</a:pPr>
            <a:r>
              <a:rPr lang="en-US" dirty="0"/>
              <a:t>Prévoir les imprévus</a:t>
            </a:r>
            <a:endParaRPr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9F3835-3AFF-48FE-A797-8F156D65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371" y="260037"/>
            <a:ext cx="2032000" cy="591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B003B2-386F-44BF-A7DA-DC4D22A0A3E0}"/>
              </a:ext>
            </a:extLst>
          </p:cNvPr>
          <p:cNvSpPr txBox="1"/>
          <p:nvPr/>
        </p:nvSpPr>
        <p:spPr>
          <a:xfrm>
            <a:off x="9045526" y="795375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Diviser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1E7B3-468A-4B92-8AA5-53B0563FD6BE}"/>
              </a:ext>
            </a:extLst>
          </p:cNvPr>
          <p:cNvSpPr txBox="1"/>
          <p:nvPr/>
        </p:nvSpPr>
        <p:spPr>
          <a:xfrm>
            <a:off x="9026627" y="1595898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Prioriser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5AF06-0074-43FB-A369-4DD4BCA7A6F0}"/>
              </a:ext>
            </a:extLst>
          </p:cNvPr>
          <p:cNvSpPr txBox="1"/>
          <p:nvPr/>
        </p:nvSpPr>
        <p:spPr>
          <a:xfrm>
            <a:off x="9026629" y="2379643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E0EC1-A988-4A38-AD36-A9F78ECB53E4}"/>
              </a:ext>
            </a:extLst>
          </p:cNvPr>
          <p:cNvSpPr txBox="1"/>
          <p:nvPr/>
        </p:nvSpPr>
        <p:spPr>
          <a:xfrm>
            <a:off x="8761687" y="3079347"/>
            <a:ext cx="1669365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/>
              <a:t>Méthodologies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296E-97D8-4DE2-933C-6C37692E2675}"/>
              </a:ext>
            </a:extLst>
          </p:cNvPr>
          <p:cNvSpPr txBox="1"/>
          <p:nvPr/>
        </p:nvSpPr>
        <p:spPr>
          <a:xfrm>
            <a:off x="9026629" y="3828215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EAF50-82FD-4220-86B4-924B2290F713}"/>
              </a:ext>
            </a:extLst>
          </p:cNvPr>
          <p:cNvSpPr txBox="1"/>
          <p:nvPr/>
        </p:nvSpPr>
        <p:spPr>
          <a:xfrm>
            <a:off x="9045526" y="4570711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Rôles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DA657-8008-4099-A3D3-C546529AA2CB}"/>
              </a:ext>
            </a:extLst>
          </p:cNvPr>
          <p:cNvSpPr txBox="1"/>
          <p:nvPr/>
        </p:nvSpPr>
        <p:spPr>
          <a:xfrm>
            <a:off x="9098367" y="5300625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Pratiquer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6711e6b45_0_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Structuration d'une s</a:t>
            </a:r>
            <a:r>
              <a:rPr lang="en-US" sz="4000" dirty="0"/>
              <a:t>é</a:t>
            </a:r>
            <a:r>
              <a:rPr lang="en-US" dirty="0"/>
              <a:t>ance</a:t>
            </a:r>
            <a:endParaRPr dirty="0"/>
          </a:p>
        </p:txBody>
      </p:sp>
      <p:sp>
        <p:nvSpPr>
          <p:cNvPr id="274" name="Google Shape;274;gc6711e6b45_0_6"/>
          <p:cNvSpPr txBox="1">
            <a:spLocks noGrp="1"/>
          </p:cNvSpPr>
          <p:nvPr>
            <p:ph type="body" idx="1"/>
          </p:nvPr>
        </p:nvSpPr>
        <p:spPr>
          <a:xfrm>
            <a:off x="685947" y="120658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Option 1</a:t>
            </a:r>
            <a:endParaRPr dirty="0"/>
          </a:p>
        </p:txBody>
      </p:sp>
      <p:sp>
        <p:nvSpPr>
          <p:cNvPr id="276" name="Google Shape;276;gc6711e6b45_0_6"/>
          <p:cNvSpPr txBox="1"/>
          <p:nvPr/>
        </p:nvSpPr>
        <p:spPr>
          <a:xfrm>
            <a:off x="426475" y="6108800"/>
            <a:ext cx="18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Source: Harvard Business Publishing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E1B2865-3FE3-44F0-AADC-56DAA775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23" y="1206588"/>
            <a:ext cx="9197130" cy="5651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22B2B-CAD2-4D55-B29D-A6F8706CF02F}"/>
              </a:ext>
            </a:extLst>
          </p:cNvPr>
          <p:cNvSpPr txBox="1"/>
          <p:nvPr/>
        </p:nvSpPr>
        <p:spPr>
          <a:xfrm>
            <a:off x="2971800" y="2261947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Accueil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032D-B049-43CE-BF75-808D667A8687}"/>
              </a:ext>
            </a:extLst>
          </p:cNvPr>
          <p:cNvSpPr txBox="1"/>
          <p:nvPr/>
        </p:nvSpPr>
        <p:spPr>
          <a:xfrm>
            <a:off x="4615175" y="2263187"/>
            <a:ext cx="141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Énergisant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83B02-BAA6-4BDC-BDFB-1E8C1B8F4A9D}"/>
              </a:ext>
            </a:extLst>
          </p:cNvPr>
          <p:cNvSpPr txBox="1"/>
          <p:nvPr/>
        </p:nvSpPr>
        <p:spPr>
          <a:xfrm>
            <a:off x="6289161" y="2094833"/>
            <a:ext cx="1684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Présentation A</a:t>
            </a:r>
          </a:p>
          <a:p>
            <a:pPr algn="ctr"/>
            <a:r>
              <a:rPr lang="en-US" sz="1600" b="1" dirty="0"/>
              <a:t> + Sondage</a:t>
            </a:r>
          </a:p>
          <a:p>
            <a:pPr algn="ctr"/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A2377-7A08-4569-8B89-E7991C45390F}"/>
              </a:ext>
            </a:extLst>
          </p:cNvPr>
          <p:cNvSpPr txBox="1"/>
          <p:nvPr/>
        </p:nvSpPr>
        <p:spPr>
          <a:xfrm>
            <a:off x="8059362" y="2126049"/>
            <a:ext cx="1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Petits groupes de 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41B3E-7610-46EE-BBE2-9F332BDE4535}"/>
              </a:ext>
            </a:extLst>
          </p:cNvPr>
          <p:cNvSpPr txBox="1"/>
          <p:nvPr/>
        </p:nvSpPr>
        <p:spPr>
          <a:xfrm>
            <a:off x="10104300" y="2105479"/>
            <a:ext cx="113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Rapports Rapides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CD0DC-D226-41AA-8479-1C23BE9F102B}"/>
              </a:ext>
            </a:extLst>
          </p:cNvPr>
          <p:cNvSpPr txBox="1"/>
          <p:nvPr/>
        </p:nvSpPr>
        <p:spPr>
          <a:xfrm>
            <a:off x="3011658" y="4314496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98E98-C379-4D9B-9A4C-C533DDD26EF5}"/>
              </a:ext>
            </a:extLst>
          </p:cNvPr>
          <p:cNvSpPr txBox="1"/>
          <p:nvPr/>
        </p:nvSpPr>
        <p:spPr>
          <a:xfrm>
            <a:off x="4589077" y="4342921"/>
            <a:ext cx="157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Re-</a:t>
            </a:r>
            <a:r>
              <a:rPr lang="en-US" sz="1600" b="1" dirty="0" err="1"/>
              <a:t>énergisant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280133-41CD-4CCC-889E-6580905357DA}"/>
              </a:ext>
            </a:extLst>
          </p:cNvPr>
          <p:cNvSpPr txBox="1"/>
          <p:nvPr/>
        </p:nvSpPr>
        <p:spPr>
          <a:xfrm>
            <a:off x="8040182" y="4068275"/>
            <a:ext cx="168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Collaboration sur les documents partagés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EF424-6090-472E-A516-CB6722F82E39}"/>
              </a:ext>
            </a:extLst>
          </p:cNvPr>
          <p:cNvSpPr txBox="1"/>
          <p:nvPr/>
        </p:nvSpPr>
        <p:spPr>
          <a:xfrm>
            <a:off x="6276137" y="4288805"/>
            <a:ext cx="1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Présentation B</a:t>
            </a:r>
          </a:p>
          <a:p>
            <a:pPr algn="ctr"/>
            <a:r>
              <a:rPr lang="en-US" sz="1600" b="1" dirty="0"/>
              <a:t> + Chat Q&amp;R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98468-CE12-4DFD-A791-9FBEC7BE6EF4}"/>
              </a:ext>
            </a:extLst>
          </p:cNvPr>
          <p:cNvSpPr txBox="1"/>
          <p:nvPr/>
        </p:nvSpPr>
        <p:spPr>
          <a:xfrm>
            <a:off x="9725041" y="4092417"/>
            <a:ext cx="1853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Rapports &amp; Étapes suivantes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5EE58-944B-4776-865E-8BE7622FA0D3}"/>
              </a:ext>
            </a:extLst>
          </p:cNvPr>
          <p:cNvSpPr txBox="1"/>
          <p:nvPr/>
        </p:nvSpPr>
        <p:spPr>
          <a:xfrm>
            <a:off x="3714018" y="6247349"/>
            <a:ext cx="113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Repos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8B9B2-A5DF-4B0A-A99F-62D2BC3C3A6D}"/>
              </a:ext>
            </a:extLst>
          </p:cNvPr>
          <p:cNvSpPr txBox="1"/>
          <p:nvPr/>
        </p:nvSpPr>
        <p:spPr>
          <a:xfrm>
            <a:off x="5895186" y="6155017"/>
            <a:ext cx="130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Échauffement et récupération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637EE-4E37-4D60-A87B-4C1F300FDAAB}"/>
              </a:ext>
            </a:extLst>
          </p:cNvPr>
          <p:cNvSpPr txBox="1"/>
          <p:nvPr/>
        </p:nvSpPr>
        <p:spPr>
          <a:xfrm>
            <a:off x="8141789" y="6108800"/>
            <a:ext cx="11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Activité modérée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59339-DBDE-43F9-9BA4-00CAACB12639}"/>
              </a:ext>
            </a:extLst>
          </p:cNvPr>
          <p:cNvSpPr txBox="1"/>
          <p:nvPr/>
        </p:nvSpPr>
        <p:spPr>
          <a:xfrm>
            <a:off x="10601881" y="6108800"/>
            <a:ext cx="11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Activité intensive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6711e6b45_0_12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Structuration d'une séance</a:t>
            </a:r>
            <a:endParaRPr dirty="0"/>
          </a:p>
        </p:txBody>
      </p:sp>
      <p:sp>
        <p:nvSpPr>
          <p:cNvPr id="282" name="Google Shape;282;gc6711e6b45_0_12"/>
          <p:cNvSpPr txBox="1">
            <a:spLocks noGrp="1"/>
          </p:cNvSpPr>
          <p:nvPr>
            <p:ph type="body" idx="1"/>
          </p:nvPr>
        </p:nvSpPr>
        <p:spPr>
          <a:xfrm>
            <a:off x="656022" y="1262113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Option 2</a:t>
            </a:r>
            <a:endParaRPr/>
          </a:p>
        </p:txBody>
      </p:sp>
      <p:sp>
        <p:nvSpPr>
          <p:cNvPr id="284" name="Google Shape;284;gc6711e6b45_0_12"/>
          <p:cNvSpPr txBox="1"/>
          <p:nvPr/>
        </p:nvSpPr>
        <p:spPr>
          <a:xfrm>
            <a:off x="887500" y="5843700"/>
            <a:ext cx="152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Source: The Hows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FF2E5406-55F1-4FAA-99E9-D06FE850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02" y="1763672"/>
            <a:ext cx="9444697" cy="372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3AB9-902F-4953-804A-24BDEF646915}"/>
              </a:ext>
            </a:extLst>
          </p:cNvPr>
          <p:cNvSpPr txBox="1"/>
          <p:nvPr/>
        </p:nvSpPr>
        <p:spPr>
          <a:xfrm>
            <a:off x="2157359" y="3529077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Avant</a:t>
            </a:r>
          </a:p>
          <a:p>
            <a:pPr algn="ctr"/>
            <a:r>
              <a:rPr lang="fr-FR" dirty="0"/>
              <a:t>Préparations effectuées avant la séance pour le facilitateur et les participants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B8EC2-70F1-4696-8459-7F646A1858D2}"/>
              </a:ext>
            </a:extLst>
          </p:cNvPr>
          <p:cNvSpPr txBox="1"/>
          <p:nvPr/>
        </p:nvSpPr>
        <p:spPr>
          <a:xfrm>
            <a:off x="3967716" y="3498021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Ouverture </a:t>
            </a:r>
          </a:p>
          <a:p>
            <a:pPr algn="ctr"/>
            <a:r>
              <a:rPr lang="fr-FR" dirty="0"/>
              <a:t>Échauffement,</a:t>
            </a:r>
          </a:p>
          <a:p>
            <a:pPr algn="ctr"/>
            <a:r>
              <a:rPr lang="fr-FR" dirty="0"/>
              <a:t>Ouvrir l'esprit,</a:t>
            </a:r>
          </a:p>
          <a:p>
            <a:pPr algn="ctr"/>
            <a:r>
              <a:rPr lang="fr-FR" dirty="0"/>
              <a:t>se préparer à la collaboration en prenant une vue d'ensemble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9A08D-A4A3-4093-B12F-D414FCBEDE85}"/>
              </a:ext>
            </a:extLst>
          </p:cNvPr>
          <p:cNvSpPr txBox="1"/>
          <p:nvPr/>
        </p:nvSpPr>
        <p:spPr>
          <a:xfrm>
            <a:off x="5636583" y="3529077"/>
            <a:ext cx="1823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Exécution </a:t>
            </a:r>
            <a:r>
              <a:rPr lang="fr-FR" dirty="0"/>
              <a:t>Collaborer,</a:t>
            </a:r>
          </a:p>
          <a:p>
            <a:pPr algn="ctr"/>
            <a:r>
              <a:rPr lang="fr-FR" dirty="0"/>
              <a:t>explorer et travailler ensemble sur la tâche à accomplir.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3C19D-0C92-4011-910D-061CB90AC90E}"/>
              </a:ext>
            </a:extLst>
          </p:cNvPr>
          <p:cNvSpPr txBox="1"/>
          <p:nvPr/>
        </p:nvSpPr>
        <p:spPr>
          <a:xfrm>
            <a:off x="7467600" y="3529077"/>
            <a:ext cx="1823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Fermeture</a:t>
            </a:r>
          </a:p>
          <a:p>
            <a:pPr algn="ctr"/>
            <a:r>
              <a:rPr lang="fr-FR" dirty="0"/>
              <a:t>clarifier,</a:t>
            </a:r>
          </a:p>
          <a:p>
            <a:pPr algn="ctr"/>
            <a:r>
              <a:rPr lang="fr-FR" dirty="0"/>
              <a:t>visualiser et avoir une vue d'ensemble de ce qui a été fait et de ce qui va venir.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848B7-3F52-4E1F-A080-BF208508431C}"/>
              </a:ext>
            </a:extLst>
          </p:cNvPr>
          <p:cNvSpPr txBox="1"/>
          <p:nvPr/>
        </p:nvSpPr>
        <p:spPr>
          <a:xfrm>
            <a:off x="9400509" y="350333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Après</a:t>
            </a:r>
          </a:p>
          <a:p>
            <a:pPr algn="ctr"/>
            <a:r>
              <a:rPr lang="fr-FR" dirty="0"/>
              <a:t>faire le suivi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6711e6b45_0_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Réflexion individuelle</a:t>
            </a:r>
            <a:endParaRPr dirty="0"/>
          </a:p>
        </p:txBody>
      </p:sp>
      <p:sp>
        <p:nvSpPr>
          <p:cNvPr id="290" name="Google Shape;290;gc6711e6b45_0_28"/>
          <p:cNvSpPr txBox="1">
            <a:spLocks noGrp="1"/>
          </p:cNvSpPr>
          <p:nvPr>
            <p:ph type="body" idx="1"/>
          </p:nvPr>
        </p:nvSpPr>
        <p:spPr>
          <a:xfrm>
            <a:off x="656023" y="119071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Apprentissage clé</a:t>
            </a:r>
            <a:endParaRPr dirty="0"/>
          </a:p>
        </p:txBody>
      </p:sp>
      <p:sp>
        <p:nvSpPr>
          <p:cNvPr id="291" name="Google Shape;291;gc6711e6b45_0_28"/>
          <p:cNvSpPr txBox="1">
            <a:spLocks noGrp="1"/>
          </p:cNvSpPr>
          <p:nvPr>
            <p:ph type="body" idx="2"/>
          </p:nvPr>
        </p:nvSpPr>
        <p:spPr>
          <a:xfrm>
            <a:off x="656025" y="1959425"/>
            <a:ext cx="10820100" cy="4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Qu'ai-je appris aujourd'hui ?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</a:pPr>
            <a:r>
              <a:rPr lang="en-US" dirty="0"/>
              <a:t>Comment puis-je l'utiliser ?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</a:pPr>
            <a:r>
              <a:rPr lang="en-US" dirty="0"/>
              <a:t>Sur quoi suis-je rassuré ? 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fr-FR" dirty="0"/>
              <a:t>Qu'est-ce que je vais essayer ou faire différemment 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835</Words>
  <Application>Microsoft Office PowerPoint</Application>
  <PresentationFormat>Widescreen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Bradley Hand ITC</vt:lpstr>
      <vt:lpstr>Arial</vt:lpstr>
      <vt:lpstr>Helvetica Neue</vt:lpstr>
      <vt:lpstr>Office Theme</vt:lpstr>
      <vt:lpstr>PowerPoint Presentation</vt:lpstr>
      <vt:lpstr>Comment allez-vous aujourd'hui ?</vt:lpstr>
      <vt:lpstr>PowerPoint Presentation</vt:lpstr>
      <vt:lpstr>Structure du cours</vt:lpstr>
      <vt:lpstr>PowerPoint Presentation</vt:lpstr>
      <vt:lpstr>S'adapter à la formation à distance</vt:lpstr>
      <vt:lpstr>Structuration d'une séance</vt:lpstr>
      <vt:lpstr>Structuration d'une séance</vt:lpstr>
      <vt:lpstr>Réflexion individuelle</vt:lpstr>
      <vt:lpstr>Structure du cours</vt:lpstr>
      <vt:lpstr>PowerPoint Presentation</vt:lpstr>
      <vt:lpstr>Utilisez la fonction d'annotation pour répondre aux questions suivantes. (Voir les options, Annotation, T) </vt:lpstr>
      <vt:lpstr>PowerPoint Presentation</vt:lpstr>
      <vt:lpstr>PowerPoint Presentation</vt:lpstr>
      <vt:lpstr>Évaluation de l'apprentissage</vt:lpstr>
      <vt:lpstr>Évaluer les compétences et les comportements à distance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Dominique Mwepu</cp:lastModifiedBy>
  <cp:revision>153</cp:revision>
  <dcterms:created xsi:type="dcterms:W3CDTF">2017-12-20T18:51:03Z</dcterms:created>
  <dcterms:modified xsi:type="dcterms:W3CDTF">2021-06-05T23:02:37Z</dcterms:modified>
</cp:coreProperties>
</file>