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lvetica Neue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36L20xK4wLPSPHP9gHStwMIth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2EB7CB-9359-4EDC-8EE9-DAB8564AE7A1}">
  <a:tblStyle styleId="{9B2EB7CB-9359-4EDC-8EE9-DAB8564AE7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AF7C502-EC74-4F94-9BA9-8CD568D330B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2142f843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d2142f84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c6711e6b45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45554"/>
                </a:solidFill>
              </a:rPr>
              <a:t>Session 1: Welcome and Intros</a:t>
            </a:r>
            <a:endParaRPr/>
          </a:p>
        </p:txBody>
      </p:sp>
      <p:sp>
        <p:nvSpPr>
          <p:cNvPr id="294" name="Google Shape;294;gc6711e6b4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Session 3: Delivering your session</a:t>
            </a:r>
            <a:endParaRPr/>
          </a:p>
        </p:txBody>
      </p:sp>
      <p:sp>
        <p:nvSpPr>
          <p:cNvPr id="300" name="Google Shape;3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c87e61b8c6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45554"/>
                </a:solidFill>
              </a:rPr>
              <a:t>Session 3: Delivering your session</a:t>
            </a:r>
            <a:endParaRPr/>
          </a:p>
        </p:txBody>
      </p:sp>
      <p:sp>
        <p:nvSpPr>
          <p:cNvPr id="306" name="Google Shape;306;gc87e61b8c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45554"/>
                </a:solidFill>
              </a:rPr>
              <a:t>Session 4: Evaluating your session</a:t>
            </a:r>
            <a:endParaRPr/>
          </a:p>
        </p:txBody>
      </p:sp>
      <p:sp>
        <p:nvSpPr>
          <p:cNvPr id="312" name="Google Shape;3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Session 4: Evaluating your session</a:t>
            </a:r>
            <a:endParaRPr/>
          </a:p>
        </p:txBody>
      </p:sp>
      <p:sp>
        <p:nvSpPr>
          <p:cNvPr id="318" name="Google Shape;3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c87e61b8c6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45554"/>
                </a:solidFill>
              </a:rPr>
              <a:t>Session 4: Evaluating your session</a:t>
            </a:r>
            <a:endParaRPr/>
          </a:p>
        </p:txBody>
      </p:sp>
      <p:sp>
        <p:nvSpPr>
          <p:cNvPr id="324" name="Google Shape;324;gc87e61b8c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45554"/>
                </a:solidFill>
              </a:rPr>
              <a:t>Session 4: Evaluating your session</a:t>
            </a:r>
            <a:endParaRPr/>
          </a:p>
        </p:txBody>
      </p:sp>
      <p:sp>
        <p:nvSpPr>
          <p:cNvPr id="331" name="Google Shape;33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c65cd312b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Session 1: Welcome and Intros</a:t>
            </a:r>
            <a:endParaRPr/>
          </a:p>
        </p:txBody>
      </p:sp>
      <p:sp>
        <p:nvSpPr>
          <p:cNvPr id="232" name="Google Shape;232;gc65cd312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c65cd312b3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45554"/>
                </a:solidFill>
              </a:rPr>
              <a:t>Session 1: Welcome and Intros</a:t>
            </a:r>
            <a:endParaRPr/>
          </a:p>
        </p:txBody>
      </p:sp>
      <p:sp>
        <p:nvSpPr>
          <p:cNvPr id="244" name="Google Shape;244;gc65cd312b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c65cd312b3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45554"/>
                </a:solidFill>
              </a:rPr>
              <a:t>Session 1: Welcome and Intros</a:t>
            </a:r>
            <a:endParaRPr/>
          </a:p>
        </p:txBody>
      </p:sp>
      <p:sp>
        <p:nvSpPr>
          <p:cNvPr id="251" name="Google Shape;251;gc65cd312b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Session 2: Planning your session</a:t>
            </a:r>
            <a:endParaRPr/>
          </a:p>
        </p:txBody>
      </p:sp>
      <p:sp>
        <p:nvSpPr>
          <p:cNvPr id="257" name="Google Shape;2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65cd3a4e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45554"/>
                </a:solidFill>
              </a:rPr>
              <a:t>Session 2: Planning your session</a:t>
            </a:r>
            <a:endParaRPr/>
          </a:p>
        </p:txBody>
      </p:sp>
      <p:sp>
        <p:nvSpPr>
          <p:cNvPr id="263" name="Google Shape;263;gc65cd3a4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c6711e6b45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545554"/>
                </a:solidFill>
              </a:rPr>
              <a:t>Session 2: Planning your session</a:t>
            </a:r>
            <a:endParaRPr/>
          </a:p>
        </p:txBody>
      </p:sp>
      <p:sp>
        <p:nvSpPr>
          <p:cNvPr id="271" name="Google Shape;271;gc6711e6b4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c6711e6b45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c6711e6b4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c6711e6b45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c6711e6b4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ue Background">
  <p:cSld name="Cover - Blu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6794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4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7" name="Google Shape;67;p33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3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3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3" name="Google Shape;73;p3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3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9" name="Google Shape;79;p3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" name="Google Shape;80;p3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5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5" name="Google Shape;85;p36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36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6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Purple">
  <p:cSld name="Image &amp; Text - Purp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  <a:defRPr sz="32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1" name="Google Shape;91;p37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37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7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Blue">
  <p:cSld name="Image &amp; Text - Blu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8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elvetica Neue"/>
              <a:buNone/>
              <a:defRPr sz="32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7" name="Google Shape;97;p38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38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8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Teal">
  <p:cSld name="Image &amp; Text - Tea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9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Helvetica Neue"/>
              <a:buNone/>
              <a:defRPr sz="32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3" name="Google Shape;103;p39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9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9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39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Green">
  <p:cSld name="Image &amp; Text - Gree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0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Helvetica Neue"/>
              <a:buNone/>
              <a:defRPr sz="32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9" name="Google Shape;109;p40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40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0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Blue">
  <p:cSld name="Title &amp; Text with Dots - Blu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1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15" name="Google Shape;115;p41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41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41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body" idx="1"/>
          </p:nvPr>
        </p:nvSpPr>
        <p:spPr>
          <a:xfrm>
            <a:off x="656023" y="1690688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1"/>
          <p:cNvSpPr txBox="1">
            <a:spLocks noGrp="1"/>
          </p:cNvSpPr>
          <p:nvPr>
            <p:ph type="body" idx="2"/>
          </p:nvPr>
        </p:nvSpPr>
        <p:spPr>
          <a:xfrm>
            <a:off x="656022" y="2333626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42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22" name="Google Shape;122;p42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42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4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2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2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3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43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1" name="Google Shape;131;p43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32" name="Google Shape;132;p43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43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- Green">
  <p:cSld name="Title &amp; Text with Dots- Gree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44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36" name="Google Shape;136;p44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44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Google Shape;138;p44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4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4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Blue">
  <p:cSld name="Title &amp; Two Column - Blu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6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rgbClr val="016794"/>
          </a:solidFill>
          <a:ln w="12700" cap="flat" cmpd="sng">
            <a:solidFill>
              <a:srgbClr val="0147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46"/>
          <p:cNvGrpSpPr/>
          <p:nvPr/>
        </p:nvGrpSpPr>
        <p:grpSpPr>
          <a:xfrm>
            <a:off x="-208788" y="0"/>
            <a:ext cx="12609576" cy="2174490"/>
            <a:chOff x="0" y="5043119"/>
            <a:chExt cx="12192000" cy="1814883"/>
          </a:xfrm>
        </p:grpSpPr>
        <p:pic>
          <p:nvPicPr>
            <p:cNvPr id="145" name="Google Shape;145;p46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46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7" name="Google Shape;147;p46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46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6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6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46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6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Purple">
  <p:cSld name="Title &amp; Two Column - Purpl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47"/>
          <p:cNvGrpSpPr/>
          <p:nvPr/>
        </p:nvGrpSpPr>
        <p:grpSpPr>
          <a:xfrm>
            <a:off x="-208788" y="0"/>
            <a:ext cx="12609576" cy="2174490"/>
            <a:chOff x="0" y="5043119"/>
            <a:chExt cx="12192000" cy="1814883"/>
          </a:xfrm>
        </p:grpSpPr>
        <p:pic>
          <p:nvPicPr>
            <p:cNvPr id="158" name="Google Shape;158;p47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47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0" name="Google Shape;160;p47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p47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7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47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47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7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Teal">
  <p:cSld name="Title &amp; Two Column - Teal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8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48"/>
          <p:cNvGrpSpPr/>
          <p:nvPr/>
        </p:nvGrpSpPr>
        <p:grpSpPr>
          <a:xfrm>
            <a:off x="-208788" y="0"/>
            <a:ext cx="12609576" cy="2174490"/>
            <a:chOff x="0" y="5043119"/>
            <a:chExt cx="12192000" cy="1814883"/>
          </a:xfrm>
        </p:grpSpPr>
        <p:pic>
          <p:nvPicPr>
            <p:cNvPr id="171" name="Google Shape;171;p48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48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3" name="Google Shape;173;p48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48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8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8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8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8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8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48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9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p49"/>
          <p:cNvGrpSpPr/>
          <p:nvPr/>
        </p:nvGrpSpPr>
        <p:grpSpPr>
          <a:xfrm>
            <a:off x="-208788" y="0"/>
            <a:ext cx="12609576" cy="2174490"/>
            <a:chOff x="0" y="5043119"/>
            <a:chExt cx="12192000" cy="1814883"/>
          </a:xfrm>
        </p:grpSpPr>
        <p:pic>
          <p:nvPicPr>
            <p:cNvPr id="184" name="Google Shape;184;p49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49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6" name="Google Shape;186;p49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49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9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9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9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9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9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49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0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0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0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50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50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0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1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1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1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51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51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1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52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2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2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5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53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3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3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>
            <a:spLocks noGrp="1"/>
          </p:cNvSpPr>
          <p:nvPr>
            <p:ph type="title"/>
          </p:nvPr>
        </p:nvSpPr>
        <p:spPr>
          <a:xfrm>
            <a:off x="6712238" y="4570639"/>
            <a:ext cx="48892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5E79"/>
              </a:buClr>
              <a:buSzPts val="4000"/>
              <a:buFont typeface="Helvetica Neue"/>
              <a:buNone/>
              <a:defRPr sz="4000" b="1">
                <a:solidFill>
                  <a:srgbClr val="405E7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30622" t="-2" r="34584"/>
          <a:stretch/>
        </p:blipFill>
        <p:spPr>
          <a:xfrm>
            <a:off x="0" y="14990"/>
            <a:ext cx="424221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28"/>
          <p:cNvCxnSpPr/>
          <p:nvPr/>
        </p:nvCxnSpPr>
        <p:spPr>
          <a:xfrm>
            <a:off x="4737140" y="6016980"/>
            <a:ext cx="7454860" cy="0"/>
          </a:xfrm>
          <a:prstGeom prst="straightConnector1">
            <a:avLst/>
          </a:prstGeom>
          <a:noFill/>
          <a:ln w="9525" cap="flat" cmpd="sng">
            <a:solidFill>
              <a:srgbClr val="405E7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" name="Google Shape;3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90" y="3746756"/>
            <a:ext cx="1956048" cy="202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Blue">
  <p:cSld name="Split - Blu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9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29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9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Purple">
  <p:cSld name="Split - Purp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0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30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1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31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1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Green">
  <p:cSld name="Split - Gree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2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32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2142f843c_0_0"/>
          <p:cNvSpPr/>
          <p:nvPr/>
        </p:nvSpPr>
        <p:spPr>
          <a:xfrm>
            <a:off x="4512366" y="3588025"/>
            <a:ext cx="7679700" cy="291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d2142f843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9375" y="5423300"/>
            <a:ext cx="3772624" cy="107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d2142f843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5225" y="5132375"/>
            <a:ext cx="4269350" cy="165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d2142f843c_0_0"/>
          <p:cNvSpPr txBox="1"/>
          <p:nvPr/>
        </p:nvSpPr>
        <p:spPr>
          <a:xfrm>
            <a:off x="5013825" y="1198700"/>
            <a:ext cx="65238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>
                <a:latin typeface="Helvetica Neue"/>
                <a:ea typeface="Helvetica Neue"/>
                <a:cs typeface="Helvetica Neue"/>
                <a:sym typeface="Helvetica Neue"/>
              </a:rPr>
              <a:t>Delivering Training Remotely</a:t>
            </a:r>
            <a:endParaRPr sz="6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c6711e6b45_0_3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n-US"/>
              <a:t>Course structure</a:t>
            </a:r>
            <a:endParaRPr/>
          </a:p>
        </p:txBody>
      </p:sp>
      <p:pic>
        <p:nvPicPr>
          <p:cNvPr id="297" name="Google Shape;297;gc6711e6b45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800" y="1831375"/>
            <a:ext cx="10066501" cy="35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Delivering your session</a:t>
            </a:r>
            <a:endParaRPr/>
          </a:p>
        </p:txBody>
      </p:sp>
      <p:sp>
        <p:nvSpPr>
          <p:cNvPr id="303" name="Google Shape;303;p2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Delivering training remotely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c87e61b8c6_0_2"/>
          <p:cNvSpPr txBox="1">
            <a:spLocks noGrp="1"/>
          </p:cNvSpPr>
          <p:nvPr>
            <p:ph type="title"/>
          </p:nvPr>
        </p:nvSpPr>
        <p:spPr>
          <a:xfrm>
            <a:off x="596173" y="885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Helvetica Neue"/>
              <a:buNone/>
            </a:pPr>
            <a:r>
              <a:rPr lang="en-US"/>
              <a:t>Use the Annotate function to answer the following.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00000"/>
              <a:buFont typeface="Helvetica Neue"/>
              <a:buNone/>
            </a:pPr>
            <a:r>
              <a:rPr lang="en-US"/>
              <a:t>(View Options, Annotate, T)</a:t>
            </a:r>
            <a:endParaRPr sz="18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Helvetica Neue"/>
              <a:buNone/>
            </a:pPr>
            <a:endParaRPr/>
          </a:p>
        </p:txBody>
      </p:sp>
      <p:graphicFrame>
        <p:nvGraphicFramePr>
          <p:cNvPr id="309" name="Google Shape;309;gc87e61b8c6_0_2"/>
          <p:cNvGraphicFramePr/>
          <p:nvPr>
            <p:extLst>
              <p:ext uri="{D42A27DB-BD31-4B8C-83A1-F6EECF244321}">
                <p14:modId xmlns:p14="http://schemas.microsoft.com/office/powerpoint/2010/main" val="3700533976"/>
              </p:ext>
            </p:extLst>
          </p:nvPr>
        </p:nvGraphicFramePr>
        <p:xfrm>
          <a:off x="308025" y="1096425"/>
          <a:ext cx="11535650" cy="5761575"/>
        </p:xfrm>
        <a:graphic>
          <a:graphicData uri="http://schemas.openxmlformats.org/drawingml/2006/table">
            <a:tbl>
              <a:tblPr>
                <a:noFill/>
                <a:tableStyleId>{9B2EB7CB-9359-4EDC-8EE9-DAB8564AE7A1}</a:tableStyleId>
              </a:tblPr>
              <a:tblGrid>
                <a:gridCol w="576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0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current favorite TV show is…</a:t>
                      </a: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34300" marR="343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best thing I can cook is…</a:t>
                      </a: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300" marR="343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favorite ever holiday was…</a:t>
                      </a: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34300" marR="343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When I was little I wanted to be…</a:t>
                      </a: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300" marR="343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People are surprised when they find out I can…</a:t>
                      </a: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34300" marR="343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weekend I am going to…</a:t>
                      </a:r>
                      <a:endParaRPr sz="135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300" marR="3430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Evaluating your session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</p:txBody>
      </p:sp>
      <p:sp>
        <p:nvSpPr>
          <p:cNvPr id="315" name="Google Shape;315;p3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Delivering training remotely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"/>
          <p:cNvSpPr txBox="1">
            <a:spLocks noGrp="1"/>
          </p:cNvSpPr>
          <p:nvPr>
            <p:ph type="body" idx="2"/>
          </p:nvPr>
        </p:nvSpPr>
        <p:spPr>
          <a:xfrm>
            <a:off x="656025" y="737675"/>
            <a:ext cx="5268300" cy="53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36794"/>
                </a:solidFill>
                <a:latin typeface="Arial"/>
                <a:ea typeface="Arial"/>
                <a:cs typeface="Arial"/>
                <a:sym typeface="Arial"/>
              </a:rPr>
              <a:t>The image shows 22 positions of a ball as it moves around a pitch, joined by lines. </a:t>
            </a:r>
            <a:endParaRPr sz="2000">
              <a:solidFill>
                <a:srgbClr val="0367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367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36794"/>
                </a:solidFill>
                <a:latin typeface="Arial"/>
                <a:ea typeface="Arial"/>
                <a:cs typeface="Arial"/>
                <a:sym typeface="Arial"/>
              </a:rPr>
              <a:t>The correct path of the ball starts at Q and then, moving only along the lines, passes through all the other letters, spelling out a phrase of seven English words. </a:t>
            </a:r>
            <a:endParaRPr sz="2000">
              <a:solidFill>
                <a:srgbClr val="0367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367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36794"/>
                </a:solidFill>
                <a:latin typeface="Arial"/>
                <a:ea typeface="Arial"/>
                <a:cs typeface="Arial"/>
                <a:sym typeface="Arial"/>
              </a:rPr>
              <a:t>The path passes each letter once and only once. </a:t>
            </a:r>
            <a:endParaRPr sz="2000">
              <a:solidFill>
                <a:srgbClr val="0367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367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36794"/>
                </a:solidFill>
                <a:latin typeface="Arial"/>
                <a:ea typeface="Arial"/>
                <a:cs typeface="Arial"/>
                <a:sym typeface="Arial"/>
              </a:rPr>
              <a:t>What’s the phrase?</a:t>
            </a:r>
            <a:endParaRPr sz="2000">
              <a:solidFill>
                <a:srgbClr val="0367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367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36794"/>
                </a:solidFill>
                <a:latin typeface="Arial"/>
                <a:ea typeface="Arial"/>
                <a:cs typeface="Arial"/>
                <a:sym typeface="Arial"/>
              </a:rPr>
              <a:t>The answer is quite hard but you can do it!</a:t>
            </a:r>
            <a:endParaRPr sz="2000">
              <a:solidFill>
                <a:srgbClr val="0367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endParaRPr/>
          </a:p>
        </p:txBody>
      </p:sp>
      <p:pic>
        <p:nvPicPr>
          <p:cNvPr id="321" name="Google Shape;3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1825" y="186975"/>
            <a:ext cx="5962875" cy="5739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c87e61b8c6_0_1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n-US"/>
              <a:t>Evaluating learning</a:t>
            </a:r>
            <a:endParaRPr/>
          </a:p>
        </p:txBody>
      </p:sp>
      <p:sp>
        <p:nvSpPr>
          <p:cNvPr id="327" name="Google Shape;327;gc87e61b8c6_0_15"/>
          <p:cNvSpPr txBox="1">
            <a:spLocks noGrp="1"/>
          </p:cNvSpPr>
          <p:nvPr>
            <p:ph type="body" idx="1"/>
          </p:nvPr>
        </p:nvSpPr>
        <p:spPr>
          <a:xfrm>
            <a:off x="685947" y="1264238"/>
            <a:ext cx="108201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en-US"/>
              <a:t>Informal approaches</a:t>
            </a:r>
            <a:endParaRPr/>
          </a:p>
        </p:txBody>
      </p:sp>
      <p:graphicFrame>
        <p:nvGraphicFramePr>
          <p:cNvPr id="328" name="Google Shape;328;gc87e61b8c6_0_15"/>
          <p:cNvGraphicFramePr/>
          <p:nvPr>
            <p:extLst>
              <p:ext uri="{D42A27DB-BD31-4B8C-83A1-F6EECF244321}">
                <p14:modId xmlns:p14="http://schemas.microsoft.com/office/powerpoint/2010/main" val="1064347733"/>
              </p:ext>
            </p:extLst>
          </p:nvPr>
        </p:nvGraphicFramePr>
        <p:xfrm>
          <a:off x="770325" y="1941500"/>
          <a:ext cx="10287000" cy="4053630"/>
        </p:xfrm>
        <a:graphic>
          <a:graphicData uri="http://schemas.openxmlformats.org/drawingml/2006/table">
            <a:tbl>
              <a:tblPr>
                <a:noFill/>
                <a:tableStyleId>{7AF7C502-EC74-4F94-9BA9-8CD568D330BF}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Methodology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Purpose for participant 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Additional purpose for facilitator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Quiz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Introduce and recap the topic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Check understanding and identify any areas that need to be clarified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Facilitation practice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Practice remote facilitation in a safe, learning environment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Observe skills and behaviors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Exercise debriefs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Reflect on, identify and share learning, seek clarification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Check key learning points have been covered and session objectives met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Open questions (e.g. in chat)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To open up or recap a topic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Check existing or new knowledge and understanding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Facilitator visits to breakout rooms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Opportunity to ask questions or seek clarifications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Check understanding of task in hand, observe knowledge and skills in action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Wrap up activities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An opportunity to reflect on the session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Find out what learning points have been most impactful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</a:pPr>
            <a:r>
              <a:rPr lang="en-US" dirty="0"/>
              <a:t>Assessing skills and behaviors remotely</a:t>
            </a:r>
            <a:endParaRPr dirty="0"/>
          </a:p>
        </p:txBody>
      </p:sp>
      <p:sp>
        <p:nvSpPr>
          <p:cNvPr id="334" name="Google Shape;334;p21"/>
          <p:cNvSpPr txBox="1">
            <a:spLocks noGrp="1"/>
          </p:cNvSpPr>
          <p:nvPr>
            <p:ph type="body" idx="1"/>
          </p:nvPr>
        </p:nvSpPr>
        <p:spPr>
          <a:xfrm>
            <a:off x="656022" y="1262063"/>
            <a:ext cx="108201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/>
              <a:t>Top tips</a:t>
            </a:r>
            <a:endParaRPr/>
          </a:p>
        </p:txBody>
      </p:sp>
      <p:sp>
        <p:nvSpPr>
          <p:cNvPr id="335" name="Google Shape;335;p21"/>
          <p:cNvSpPr txBox="1">
            <a:spLocks noGrp="1"/>
          </p:cNvSpPr>
          <p:nvPr>
            <p:ph type="body" idx="2"/>
          </p:nvPr>
        </p:nvSpPr>
        <p:spPr>
          <a:xfrm>
            <a:off x="656025" y="1913324"/>
            <a:ext cx="10820100" cy="41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Observation 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Requires sufficient facilitators to observe 2-3 participants each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Ensure everyone is clear on the competencies 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 skills are easier to observe remotely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Alternative, offline methods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be required for some behaviors / competencies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Reflective learning journals, line manager feedback, or peer assessments. 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 ahead!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Think about this from the start of program design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Focus on what is realistic and feasible in a remote environment </a:t>
            </a:r>
            <a:endParaRPr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65cd312b3_0_0"/>
          <p:cNvSpPr txBox="1">
            <a:spLocks noGrp="1"/>
          </p:cNvSpPr>
          <p:nvPr>
            <p:ph type="title"/>
          </p:nvPr>
        </p:nvSpPr>
        <p:spPr>
          <a:xfrm>
            <a:off x="656023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</a:pPr>
            <a:r>
              <a:rPr lang="en-US"/>
              <a:t>How are you doing today?</a:t>
            </a:r>
            <a:endParaRPr/>
          </a:p>
        </p:txBody>
      </p:sp>
      <p:sp>
        <p:nvSpPr>
          <p:cNvPr id="235" name="Google Shape;235;gc65cd312b3_0_0"/>
          <p:cNvSpPr txBox="1">
            <a:spLocks noGrp="1"/>
          </p:cNvSpPr>
          <p:nvPr>
            <p:ph type="body" idx="1"/>
          </p:nvPr>
        </p:nvSpPr>
        <p:spPr>
          <a:xfrm>
            <a:off x="656023" y="995863"/>
            <a:ext cx="10820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rPr lang="en-US"/>
              <a:t>Use the annotate function to plot yourself on the chart below:</a:t>
            </a:r>
            <a:endParaRPr/>
          </a:p>
        </p:txBody>
      </p:sp>
      <p:cxnSp>
        <p:nvCxnSpPr>
          <p:cNvPr id="236" name="Google Shape;236;gc65cd312b3_0_0"/>
          <p:cNvCxnSpPr/>
          <p:nvPr/>
        </p:nvCxnSpPr>
        <p:spPr>
          <a:xfrm flipH="1">
            <a:off x="5593400" y="1892175"/>
            <a:ext cx="9300" cy="4292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" name="Google Shape;237;gc65cd312b3_0_0"/>
          <p:cNvCxnSpPr/>
          <p:nvPr/>
        </p:nvCxnSpPr>
        <p:spPr>
          <a:xfrm>
            <a:off x="3253625" y="3904350"/>
            <a:ext cx="4679700" cy="9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8" name="Google Shape;238;gc65cd312b3_0_0"/>
          <p:cNvSpPr txBox="1"/>
          <p:nvPr/>
        </p:nvSpPr>
        <p:spPr>
          <a:xfrm>
            <a:off x="4748900" y="1495975"/>
            <a:ext cx="169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3679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ENERGY - HIGH</a:t>
            </a:r>
            <a:endParaRPr>
              <a:solidFill>
                <a:srgbClr val="03679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gc65cd312b3_0_0"/>
          <p:cNvSpPr txBox="1"/>
          <p:nvPr/>
        </p:nvSpPr>
        <p:spPr>
          <a:xfrm>
            <a:off x="4748900" y="6245000"/>
            <a:ext cx="169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1679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ENERGY - LOW</a:t>
            </a:r>
            <a:endParaRPr>
              <a:solidFill>
                <a:srgbClr val="01679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gc65cd312b3_0_0"/>
          <p:cNvSpPr txBox="1"/>
          <p:nvPr/>
        </p:nvSpPr>
        <p:spPr>
          <a:xfrm>
            <a:off x="8039450" y="3719750"/>
            <a:ext cx="240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746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ENTHUSIASM - HIGH</a:t>
            </a:r>
            <a:endParaRPr>
              <a:solidFill>
                <a:srgbClr val="97467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1" name="Google Shape;241;gc65cd312b3_0_0"/>
          <p:cNvSpPr txBox="1"/>
          <p:nvPr/>
        </p:nvSpPr>
        <p:spPr>
          <a:xfrm>
            <a:off x="1242100" y="3708900"/>
            <a:ext cx="209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746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ENTHUSIASM - LOW</a:t>
            </a:r>
            <a:endParaRPr>
              <a:solidFill>
                <a:srgbClr val="97467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c65cd312b3_0_1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/>
              <a:t>By the end of the course, you will be able to:</a:t>
            </a:r>
            <a:endParaRPr/>
          </a:p>
        </p:txBody>
      </p:sp>
      <p:sp>
        <p:nvSpPr>
          <p:cNvPr id="247" name="Google Shape;247;gc65cd312b3_0_12"/>
          <p:cNvSpPr txBox="1">
            <a:spLocks noGrp="1"/>
          </p:cNvSpPr>
          <p:nvPr>
            <p:ph type="body" idx="2"/>
          </p:nvPr>
        </p:nvSpPr>
        <p:spPr>
          <a:xfrm>
            <a:off x="4100525" y="1800350"/>
            <a:ext cx="7300800" cy="27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4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/>
              <a:buChar char="•"/>
            </a:pPr>
            <a:r>
              <a:rPr lang="en-US" sz="32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Identify good practice for remotely-facilitated training;</a:t>
            </a:r>
            <a:endParaRPr sz="32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434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/>
              <a:buChar char="•"/>
            </a:pPr>
            <a:r>
              <a:rPr lang="en-US" sz="32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Design activities for remote delivery;</a:t>
            </a:r>
            <a:endParaRPr sz="32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434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/>
              <a:buChar char="•"/>
            </a:pPr>
            <a:r>
              <a:rPr lang="en-US" sz="32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Demonstrate how to deliver interactive activities remotely;</a:t>
            </a:r>
            <a:endParaRPr sz="32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434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Arial"/>
              <a:buChar char="•"/>
            </a:pPr>
            <a:r>
              <a:rPr lang="en-US" sz="32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Reflect on the roles and technology required for remote training.</a:t>
            </a:r>
            <a:endParaRPr sz="4700"/>
          </a:p>
        </p:txBody>
      </p:sp>
      <p:sp>
        <p:nvSpPr>
          <p:cNvPr id="248" name="Google Shape;248;gc65cd312b3_0_1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Course objectives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c65cd312b3_0_2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n-US"/>
              <a:t>Course structure</a:t>
            </a:r>
            <a:endParaRPr/>
          </a:p>
        </p:txBody>
      </p:sp>
      <p:pic>
        <p:nvPicPr>
          <p:cNvPr id="254" name="Google Shape;254;gc65cd312b3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063" y="1690825"/>
            <a:ext cx="10283875" cy="35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Planning your session</a:t>
            </a:r>
            <a:endParaRPr/>
          </a:p>
        </p:txBody>
      </p:sp>
      <p:sp>
        <p:nvSpPr>
          <p:cNvPr id="260" name="Google Shape;260;p1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Delivering training remotely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c65cd3a4e5_0_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/>
              <a:t>Adapting for remote</a:t>
            </a:r>
            <a:endParaRPr/>
          </a:p>
        </p:txBody>
      </p:sp>
      <p:sp>
        <p:nvSpPr>
          <p:cNvPr id="266" name="Google Shape;266;gc65cd3a4e5_0_0"/>
          <p:cNvSpPr txBox="1">
            <a:spLocks noGrp="1"/>
          </p:cNvSpPr>
          <p:nvPr>
            <p:ph type="body" idx="1"/>
          </p:nvPr>
        </p:nvSpPr>
        <p:spPr>
          <a:xfrm>
            <a:off x="656022" y="1287288"/>
            <a:ext cx="108201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/>
              <a:t>Top tips</a:t>
            </a:r>
            <a:endParaRPr/>
          </a:p>
        </p:txBody>
      </p:sp>
      <p:sp>
        <p:nvSpPr>
          <p:cNvPr id="267" name="Google Shape;267;gc65cd3a4e5_0_0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100" cy="3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90-120 minute sessions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5-10 minute break every hour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Add 15% to your timings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Allow contingency</a:t>
            </a:r>
            <a:endParaRPr/>
          </a:p>
        </p:txBody>
      </p:sp>
      <p:pic>
        <p:nvPicPr>
          <p:cNvPr id="268" name="Google Shape;268;gc65cd3a4e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0100" y="365125"/>
            <a:ext cx="2037575" cy="591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c6711e6b45_0_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n-US"/>
              <a:t>Structuring a session</a:t>
            </a:r>
            <a:endParaRPr/>
          </a:p>
        </p:txBody>
      </p:sp>
      <p:sp>
        <p:nvSpPr>
          <p:cNvPr id="274" name="Google Shape;274;gc6711e6b45_0_6"/>
          <p:cNvSpPr txBox="1">
            <a:spLocks noGrp="1"/>
          </p:cNvSpPr>
          <p:nvPr>
            <p:ph type="body" idx="1"/>
          </p:nvPr>
        </p:nvSpPr>
        <p:spPr>
          <a:xfrm>
            <a:off x="685947" y="1206588"/>
            <a:ext cx="108201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en-US"/>
              <a:t>Option 1</a:t>
            </a:r>
            <a:endParaRPr/>
          </a:p>
        </p:txBody>
      </p:sp>
      <p:pic>
        <p:nvPicPr>
          <p:cNvPr id="275" name="Google Shape;275;gc6711e6b45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725" y="1340425"/>
            <a:ext cx="8589274" cy="528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c6711e6b45_0_6"/>
          <p:cNvSpPr txBox="1"/>
          <p:nvPr/>
        </p:nvSpPr>
        <p:spPr>
          <a:xfrm>
            <a:off x="426475" y="6108800"/>
            <a:ext cx="1809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Source: Harvard Business Publishing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6711e6b45_0_12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</a:pPr>
            <a:r>
              <a:rPr lang="en-US"/>
              <a:t>Structuring a session</a:t>
            </a:r>
            <a:endParaRPr/>
          </a:p>
        </p:txBody>
      </p:sp>
      <p:sp>
        <p:nvSpPr>
          <p:cNvPr id="282" name="Google Shape;282;gc6711e6b45_0_12"/>
          <p:cNvSpPr txBox="1">
            <a:spLocks noGrp="1"/>
          </p:cNvSpPr>
          <p:nvPr>
            <p:ph type="body" idx="1"/>
          </p:nvPr>
        </p:nvSpPr>
        <p:spPr>
          <a:xfrm>
            <a:off x="656022" y="1262113"/>
            <a:ext cx="108201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/>
              <a:t>Option 2</a:t>
            </a:r>
            <a:endParaRPr/>
          </a:p>
        </p:txBody>
      </p:sp>
      <p:pic>
        <p:nvPicPr>
          <p:cNvPr id="283" name="Google Shape;283;gc6711e6b45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050" y="1690825"/>
            <a:ext cx="10440052" cy="408617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c6711e6b45_0_12"/>
          <p:cNvSpPr txBox="1"/>
          <p:nvPr/>
        </p:nvSpPr>
        <p:spPr>
          <a:xfrm>
            <a:off x="887500" y="5843700"/>
            <a:ext cx="152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Source: The Hows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c6711e6b45_0_28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</a:pPr>
            <a:r>
              <a:rPr lang="en-US"/>
              <a:t>Individual reflection</a:t>
            </a:r>
            <a:endParaRPr/>
          </a:p>
        </p:txBody>
      </p:sp>
      <p:sp>
        <p:nvSpPr>
          <p:cNvPr id="290" name="Google Shape;290;gc6711e6b45_0_28"/>
          <p:cNvSpPr txBox="1">
            <a:spLocks noGrp="1"/>
          </p:cNvSpPr>
          <p:nvPr>
            <p:ph type="body" idx="1"/>
          </p:nvPr>
        </p:nvSpPr>
        <p:spPr>
          <a:xfrm>
            <a:off x="656023" y="1190713"/>
            <a:ext cx="10820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rPr lang="en-US"/>
              <a:t>Key learning</a:t>
            </a:r>
            <a:endParaRPr/>
          </a:p>
        </p:txBody>
      </p:sp>
      <p:sp>
        <p:nvSpPr>
          <p:cNvPr id="291" name="Google Shape;291;gc6711e6b45_0_28"/>
          <p:cNvSpPr txBox="1">
            <a:spLocks noGrp="1"/>
          </p:cNvSpPr>
          <p:nvPr>
            <p:ph type="body" idx="2"/>
          </p:nvPr>
        </p:nvSpPr>
        <p:spPr>
          <a:xfrm>
            <a:off x="656025" y="1959425"/>
            <a:ext cx="10820100" cy="41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What did I learn today?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How can I use it?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What am I reassured about?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What will I try or do differently?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Office PowerPoint</Application>
  <PresentationFormat>Widescreen</PresentationFormat>
  <Paragraphs>124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Arial</vt:lpstr>
      <vt:lpstr>Helvetica Neue</vt:lpstr>
      <vt:lpstr>Office Theme</vt:lpstr>
      <vt:lpstr>PowerPoint Presentation</vt:lpstr>
      <vt:lpstr>How are you doing today?</vt:lpstr>
      <vt:lpstr>PowerPoint Presentation</vt:lpstr>
      <vt:lpstr>Course structure</vt:lpstr>
      <vt:lpstr>PowerPoint Presentation</vt:lpstr>
      <vt:lpstr>Adapting for remote</vt:lpstr>
      <vt:lpstr>Structuring a session</vt:lpstr>
      <vt:lpstr>Structuring a session</vt:lpstr>
      <vt:lpstr>Individual reflection</vt:lpstr>
      <vt:lpstr>Course structure</vt:lpstr>
      <vt:lpstr>PowerPoint Presentation</vt:lpstr>
      <vt:lpstr>Use the Annotate function to answer the following. (View Options, Annotate, T) </vt:lpstr>
      <vt:lpstr>PowerPoint Presentation</vt:lpstr>
      <vt:lpstr>PowerPoint Presentation</vt:lpstr>
      <vt:lpstr>Evaluating learning</vt:lpstr>
      <vt:lpstr>Assessing skills and behaviors remotely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Fitzgerald</dc:creator>
  <cp:lastModifiedBy>Van Akin, Michelle</cp:lastModifiedBy>
  <cp:revision>1</cp:revision>
  <dcterms:created xsi:type="dcterms:W3CDTF">2017-12-20T18:51:03Z</dcterms:created>
  <dcterms:modified xsi:type="dcterms:W3CDTF">2021-07-09T20:28:35Z</dcterms:modified>
</cp:coreProperties>
</file>