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Helvetica Neue Light"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SLqVhMu+BOrVAGm2UxiHa+nSx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4CD837-3A0A-4BCA-96CD-9B7551FAEE21}">
  <a:tblStyle styleId="{194CD837-3A0A-4BCA-96CD-9B7551FAEE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d417da5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dd417da5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d417da58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dd417da58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d417da58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dd417da58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d417da581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dd417da581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d417da581_0_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dd417da581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dd417da58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dd417da58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d417da581_0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dd417da581_0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d417da581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dd417da581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d417da581_0_2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dd417da581_0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dd417da581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dd417da581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d417da581_0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gdd417da581_0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0"/>
          <p:cNvSpPr/>
          <p:nvPr/>
        </p:nvSpPr>
        <p:spPr>
          <a:xfrm>
            <a:off x="0" y="0"/>
            <a:ext cx="12192000" cy="6858000"/>
          </a:xfrm>
          <a:prstGeom prst="rect">
            <a:avLst/>
          </a:prstGeom>
          <a:solidFill>
            <a:srgbClr val="026794">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0"/>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9"/>
          <p:cNvGrpSpPr/>
          <p:nvPr/>
        </p:nvGrpSpPr>
        <p:grpSpPr>
          <a:xfrm>
            <a:off x="0" y="5303520"/>
            <a:ext cx="12191999" cy="1639827"/>
            <a:chOff x="0" y="5303520"/>
            <a:chExt cx="12191999" cy="1639827"/>
          </a:xfrm>
        </p:grpSpPr>
        <p:pic>
          <p:nvPicPr>
            <p:cNvPr id="71" name="Google Shape;71;p39"/>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72" name="Google Shape;72;p39"/>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73" name="Google Shape;73;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76"/>
        <p:cNvGrpSpPr/>
        <p:nvPr/>
      </p:nvGrpSpPr>
      <p:grpSpPr>
        <a:xfrm>
          <a:off x="0" y="0"/>
          <a:ext cx="0" cy="0"/>
          <a:chOff x="0" y="0"/>
          <a:chExt cx="0" cy="0"/>
        </a:xfrm>
      </p:grpSpPr>
      <p:grpSp>
        <p:nvGrpSpPr>
          <p:cNvPr id="77" name="Google Shape;77;p40"/>
          <p:cNvGrpSpPr/>
          <p:nvPr/>
        </p:nvGrpSpPr>
        <p:grpSpPr>
          <a:xfrm>
            <a:off x="0" y="5303520"/>
            <a:ext cx="12191999" cy="1639827"/>
            <a:chOff x="0" y="5303520"/>
            <a:chExt cx="12191999" cy="1639827"/>
          </a:xfrm>
        </p:grpSpPr>
        <p:pic>
          <p:nvPicPr>
            <p:cNvPr id="78" name="Google Shape;78;p40"/>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79" name="Google Shape;79;p40"/>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80" name="Google Shape;80;p4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42"/>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43"/>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44"/>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4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
        <p:nvSpPr>
          <p:cNvPr id="100" name="Google Shape;100;p4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4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02" name="Google Shape;102;p4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03" name="Google Shape;103;p4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04"/>
        <p:cNvGrpSpPr/>
        <p:nvPr/>
      </p:nvGrpSpPr>
      <p:grpSpPr>
        <a:xfrm>
          <a:off x="0" y="0"/>
          <a:ext cx="0" cy="0"/>
          <a:chOff x="0" y="0"/>
          <a:chExt cx="0" cy="0"/>
        </a:xfrm>
      </p:grpSpPr>
      <p:sp>
        <p:nvSpPr>
          <p:cNvPr id="105" name="Google Shape;10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6"/>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07" name="Google Shape;107;p46"/>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108" name="Google Shape;108;p4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1"/>
        <p:cNvGrpSpPr/>
        <p:nvPr/>
      </p:nvGrpSpPr>
      <p:grpSpPr>
        <a:xfrm>
          <a:off x="0" y="0"/>
          <a:ext cx="0" cy="0"/>
          <a:chOff x="0" y="0"/>
          <a:chExt cx="0" cy="0"/>
        </a:xfrm>
      </p:grpSpPr>
      <p:sp>
        <p:nvSpPr>
          <p:cNvPr id="112" name="Google Shape;112;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 name="Google Shape;115;p47"/>
          <p:cNvGrpSpPr/>
          <p:nvPr/>
        </p:nvGrpSpPr>
        <p:grpSpPr>
          <a:xfrm>
            <a:off x="0" y="5303520"/>
            <a:ext cx="12191999" cy="1639827"/>
            <a:chOff x="0" y="5303520"/>
            <a:chExt cx="12191999" cy="1639827"/>
          </a:xfrm>
        </p:grpSpPr>
        <p:pic>
          <p:nvPicPr>
            <p:cNvPr id="116" name="Google Shape;116;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17" name="Google Shape;117;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4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1"/>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20" name="Google Shape;20;p31"/>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21" name="Google Shape;21;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 name="Google Shape;126;p49"/>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9"/>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5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50"/>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50"/>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0"/>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5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51"/>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 name="Google Shape;138;p51"/>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51"/>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1"/>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51"/>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2"/>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4" name="Google Shape;144;p52"/>
          <p:cNvGrpSpPr/>
          <p:nvPr/>
        </p:nvGrpSpPr>
        <p:grpSpPr>
          <a:xfrm>
            <a:off x="-208789" y="0"/>
            <a:ext cx="12609576" cy="2174490"/>
            <a:chOff x="-1" y="5043119"/>
            <a:chExt cx="12192000" cy="1814883"/>
          </a:xfrm>
        </p:grpSpPr>
        <p:pic>
          <p:nvPicPr>
            <p:cNvPr id="145" name="Google Shape;145;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52"/>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7" name="Google Shape;147;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3"/>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57" name="Google Shape;157;p53"/>
          <p:cNvGrpSpPr/>
          <p:nvPr/>
        </p:nvGrpSpPr>
        <p:grpSpPr>
          <a:xfrm>
            <a:off x="-208789" y="0"/>
            <a:ext cx="12609576" cy="2174490"/>
            <a:chOff x="-1" y="5043119"/>
            <a:chExt cx="12192000" cy="1814883"/>
          </a:xfrm>
        </p:grpSpPr>
        <p:pic>
          <p:nvPicPr>
            <p:cNvPr id="158" name="Google Shape;158;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3"/>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60" name="Google Shape;160;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4"/>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54"/>
          <p:cNvGrpSpPr/>
          <p:nvPr/>
        </p:nvGrpSpPr>
        <p:grpSpPr>
          <a:xfrm>
            <a:off x="-208789" y="0"/>
            <a:ext cx="12609576" cy="2174490"/>
            <a:chOff x="-1" y="5043119"/>
            <a:chExt cx="12192000" cy="1814883"/>
          </a:xfrm>
        </p:grpSpPr>
        <p:pic>
          <p:nvPicPr>
            <p:cNvPr id="171" name="Google Shape;171;p5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4"/>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73" name="Google Shape;173;p5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5"/>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55"/>
          <p:cNvGrpSpPr/>
          <p:nvPr/>
        </p:nvGrpSpPr>
        <p:grpSpPr>
          <a:xfrm>
            <a:off x="-208789" y="0"/>
            <a:ext cx="12609576" cy="2174490"/>
            <a:chOff x="-1" y="5043119"/>
            <a:chExt cx="12192000" cy="1814883"/>
          </a:xfrm>
        </p:grpSpPr>
        <p:pic>
          <p:nvPicPr>
            <p:cNvPr id="184" name="Google Shape;184;p55"/>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5"/>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86" name="Google Shape;186;p55"/>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5"/>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5"/>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5"/>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5"/>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5"/>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5"/>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6"/>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6"/>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56"/>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56"/>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9" name="Google Shape;199;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7"/>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7"/>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57"/>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57"/>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6" name="Google Shape;206;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8"/>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58"/>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8"/>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58"/>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3" name="Google Shape;213;p5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2"/>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27" name="Google Shape;27;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28" name="Google Shape;28;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9"/>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9"/>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9"/>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p59"/>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20" name="Google Shape;220;p59"/>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34" name="Google Shape;34;p33"/>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35" name="Google Shape;35;p3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34"/>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4"/>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4"/>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4"/>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35"/>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5"/>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6"/>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6"/>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36"/>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37"/>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7"/>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3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8"/>
          <p:cNvGrpSpPr/>
          <p:nvPr/>
        </p:nvGrpSpPr>
        <p:grpSpPr>
          <a:xfrm>
            <a:off x="0" y="5303520"/>
            <a:ext cx="12191999" cy="1639827"/>
            <a:chOff x="0" y="5303520"/>
            <a:chExt cx="12191999" cy="1639827"/>
          </a:xfrm>
        </p:grpSpPr>
        <p:pic>
          <p:nvPicPr>
            <p:cNvPr id="64" name="Google Shape;64;p38"/>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65" name="Google Shape;65;p38"/>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66" name="Google Shape;66;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GB"/>
              <a:t>Transitioning to Remote Case Management</a:t>
            </a:r>
            <a:endParaRPr/>
          </a:p>
        </p:txBody>
      </p:sp>
      <p:sp>
        <p:nvSpPr>
          <p:cNvPr id="227" name="Google Shape;227;p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GB"/>
              <a:t>Facilitated by: </a:t>
            </a:r>
            <a:endParaRPr/>
          </a:p>
          <a:p>
            <a:pPr marL="0" lvl="0" indent="0" algn="ctr" rtl="0">
              <a:lnSpc>
                <a:spcPct val="90000"/>
              </a:lnSpc>
              <a:spcBef>
                <a:spcPts val="1000"/>
              </a:spcBef>
              <a:spcAft>
                <a:spcPts val="0"/>
              </a:spcAft>
              <a:buClr>
                <a:schemeClr val="lt1"/>
              </a:buClr>
              <a:buSzPts val="2800"/>
              <a:buNone/>
            </a:pPr>
            <a:r>
              <a:rPr lang="en-GB"/>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Prerequisites to Transitioning to Remote Case Management</a:t>
            </a:r>
            <a:endParaRPr/>
          </a:p>
        </p:txBody>
      </p:sp>
      <p:sp>
        <p:nvSpPr>
          <p:cNvPr id="289" name="Google Shape;289;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Session Objective</a:t>
            </a:r>
            <a:endParaRPr/>
          </a:p>
        </p:txBody>
      </p:sp>
      <p:sp>
        <p:nvSpPr>
          <p:cNvPr id="290" name="Google Shape;290;p10"/>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just" rtl="0">
              <a:lnSpc>
                <a:spcPct val="115000"/>
              </a:lnSpc>
              <a:spcBef>
                <a:spcPts val="0"/>
              </a:spcBef>
              <a:spcAft>
                <a:spcPts val="0"/>
              </a:spcAft>
              <a:buSzPts val="2400"/>
              <a:buFont typeface="Arial"/>
              <a:buChar char="●"/>
            </a:pPr>
            <a:r>
              <a:rPr lang="en-GB" sz="2400" u="none" strike="noStrike">
                <a:solidFill>
                  <a:srgbClr val="000000"/>
                </a:solidFill>
                <a:latin typeface="Arial"/>
                <a:ea typeface="Arial"/>
                <a:cs typeface="Arial"/>
                <a:sym typeface="Arial"/>
              </a:rPr>
              <a:t>Explain essential pre-requisites to transitioning to remote case management service delivery</a:t>
            </a:r>
            <a:endParaRPr sz="2400" u="none" strike="noStrike">
              <a:latin typeface="Arial"/>
              <a:ea typeface="Arial"/>
              <a:cs typeface="Arial"/>
              <a:sym typeface="Arial"/>
            </a:endParaRPr>
          </a:p>
          <a:p>
            <a:pPr marL="0" lvl="0" indent="0" algn="l" rtl="0">
              <a:lnSpc>
                <a:spcPct val="90000"/>
              </a:lnSpc>
              <a:spcBef>
                <a:spcPts val="1000"/>
              </a:spcBef>
              <a:spcAft>
                <a:spcPts val="0"/>
              </a:spcAft>
              <a:buSzPts val="2800"/>
              <a:buNone/>
            </a:pPr>
            <a:endParaRPr/>
          </a:p>
        </p:txBody>
      </p:sp>
      <p:pic>
        <p:nvPicPr>
          <p:cNvPr id="291" name="Google Shape;291;p10"/>
          <p:cNvPicPr preferRelativeResize="0"/>
          <p:nvPr/>
        </p:nvPicPr>
        <p:blipFill rotWithShape="1">
          <a:blip r:embed="rId3">
            <a:alphaModFix/>
          </a:blip>
          <a:srcRect/>
          <a:stretch/>
        </p:blipFill>
        <p:spPr>
          <a:xfrm>
            <a:off x="7426502" y="3888103"/>
            <a:ext cx="1902117" cy="19021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Let’s Discuss Technological Requirements</a:t>
            </a:r>
            <a:endParaRPr/>
          </a:p>
        </p:txBody>
      </p:sp>
      <p:sp>
        <p:nvSpPr>
          <p:cNvPr id="297" name="Google Shape;297;p1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lgn="just" rtl="0">
              <a:lnSpc>
                <a:spcPct val="115000"/>
              </a:lnSpc>
              <a:spcBef>
                <a:spcPts val="0"/>
              </a:spcBef>
              <a:spcAft>
                <a:spcPts val="0"/>
              </a:spcAft>
              <a:buSzPts val="1800"/>
              <a:buChar char="•"/>
            </a:pPr>
            <a:r>
              <a:rPr lang="en-GB" sz="1800">
                <a:latin typeface="Arial"/>
                <a:ea typeface="Arial"/>
                <a:cs typeface="Arial"/>
                <a:sym typeface="Arial"/>
              </a:rPr>
              <a:t>What kind of technology does the population have access to, particularly women and girls? What about the most marginalized groups? </a:t>
            </a:r>
            <a:endParaRPr/>
          </a:p>
          <a:p>
            <a:pPr marL="228600" lvl="0" indent="-228600" algn="just" rtl="0">
              <a:lnSpc>
                <a:spcPct val="115000"/>
              </a:lnSpc>
              <a:spcBef>
                <a:spcPts val="1800"/>
              </a:spcBef>
              <a:spcAft>
                <a:spcPts val="0"/>
              </a:spcAft>
              <a:buSzPts val="1800"/>
              <a:buChar char="•"/>
            </a:pPr>
            <a:r>
              <a:rPr lang="en-GB" sz="1800">
                <a:latin typeface="Arial"/>
                <a:ea typeface="Arial"/>
                <a:cs typeface="Arial"/>
                <a:sym typeface="Arial"/>
              </a:rPr>
              <a:t>Is there a phone network and electricity? How stable are they? What geographic area do they cover?</a:t>
            </a:r>
            <a:endParaRPr/>
          </a:p>
          <a:p>
            <a:pPr marL="228600" lvl="0" indent="-228600" algn="just" rtl="0">
              <a:lnSpc>
                <a:spcPct val="115000"/>
              </a:lnSpc>
              <a:spcBef>
                <a:spcPts val="1800"/>
              </a:spcBef>
              <a:spcAft>
                <a:spcPts val="0"/>
              </a:spcAft>
              <a:buSzPts val="1800"/>
              <a:buChar char="•"/>
            </a:pPr>
            <a:r>
              <a:rPr lang="en-GB" sz="1800">
                <a:latin typeface="Arial"/>
                <a:ea typeface="Arial"/>
                <a:cs typeface="Arial"/>
                <a:sym typeface="Arial"/>
              </a:rPr>
              <a:t> Is there the option of a toll-free number, or other strategies for the provider (rather than the survivor) to carry the cost of the call?   </a:t>
            </a:r>
            <a:endParaRPr/>
          </a:p>
          <a:p>
            <a:pPr marL="228600" lvl="0" indent="-228600" algn="just" rtl="0">
              <a:lnSpc>
                <a:spcPct val="115000"/>
              </a:lnSpc>
              <a:spcBef>
                <a:spcPts val="1800"/>
              </a:spcBef>
              <a:spcAft>
                <a:spcPts val="0"/>
              </a:spcAft>
              <a:buSzPts val="1800"/>
              <a:buChar char="•"/>
            </a:pPr>
            <a:r>
              <a:rPr lang="en-GB" sz="1800">
                <a:latin typeface="Arial"/>
                <a:ea typeface="Arial"/>
                <a:cs typeface="Arial"/>
                <a:sym typeface="Arial"/>
              </a:rPr>
              <a:t>Is it possible to access a conference call function (to support translation, connecting with supervisors, referral partners, etc.)?</a:t>
            </a:r>
            <a:endParaRPr/>
          </a:p>
          <a:p>
            <a:pPr marL="0" lvl="0" indent="0" algn="just" rtl="0">
              <a:lnSpc>
                <a:spcPct val="115000"/>
              </a:lnSpc>
              <a:spcBef>
                <a:spcPts val="1800"/>
              </a:spcBef>
              <a:spcAft>
                <a:spcPts val="0"/>
              </a:spcAft>
              <a:buSzPts val="1800"/>
              <a:buNone/>
            </a:pPr>
            <a:r>
              <a:rPr lang="en-GB" sz="1800">
                <a:latin typeface="Arial"/>
                <a:ea typeface="Arial"/>
                <a:cs typeface="Arial"/>
                <a:sym typeface="Arial"/>
              </a:rPr>
              <a:t>You have </a:t>
            </a:r>
            <a:r>
              <a:rPr lang="en-GB" sz="1800" b="1">
                <a:latin typeface="Arial"/>
                <a:ea typeface="Arial"/>
                <a:cs typeface="Arial"/>
                <a:sym typeface="Arial"/>
              </a:rPr>
              <a:t>10 minutes </a:t>
            </a:r>
            <a:endParaRPr sz="1800" b="1">
              <a:latin typeface="Arial"/>
              <a:ea typeface="Arial"/>
              <a:cs typeface="Arial"/>
              <a:sym typeface="Arial"/>
            </a:endParaRPr>
          </a:p>
          <a:p>
            <a:pPr marL="228600" lvl="0" indent="-50800" algn="l" rtl="0">
              <a:lnSpc>
                <a:spcPct val="90000"/>
              </a:lnSpc>
              <a:spcBef>
                <a:spcPts val="1800"/>
              </a:spcBef>
              <a:spcAft>
                <a:spcPts val="0"/>
              </a:spcAft>
              <a:buClr>
                <a:schemeClr val="accent1"/>
              </a:buClr>
              <a:buSzPts val="2800"/>
              <a:buNone/>
            </a:pPr>
            <a:endParaRPr>
              <a:highlight>
                <a:srgbClr val="FFFF00"/>
              </a:highlight>
            </a:endParaRPr>
          </a:p>
        </p:txBody>
      </p:sp>
      <p:sp>
        <p:nvSpPr>
          <p:cNvPr id="298" name="Google Shape;298;p11"/>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Discuss in Pairs</a:t>
            </a:r>
            <a:endParaRPr/>
          </a:p>
        </p:txBody>
      </p:sp>
      <p:pic>
        <p:nvPicPr>
          <p:cNvPr id="299" name="Google Shape;299;p11"/>
          <p:cNvPicPr preferRelativeResize="0"/>
          <p:nvPr/>
        </p:nvPicPr>
        <p:blipFill rotWithShape="1">
          <a:blip r:embed="rId3">
            <a:alphaModFix/>
          </a:blip>
          <a:srcRect/>
          <a:stretch/>
        </p:blipFill>
        <p:spPr>
          <a:xfrm>
            <a:off x="8750124" y="5646453"/>
            <a:ext cx="1438781" cy="9449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2"/>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5"/>
              </a:buClr>
              <a:buSzPct val="100000"/>
              <a:buFont typeface="Helvetica Neue"/>
              <a:buNone/>
            </a:pPr>
            <a:r>
              <a:rPr lang="en-GB"/>
              <a:t>Are there other considerations regarding accessing phone services?</a:t>
            </a:r>
            <a:endParaRPr/>
          </a:p>
        </p:txBody>
      </p:sp>
      <p:sp>
        <p:nvSpPr>
          <p:cNvPr id="305" name="Google Shape;305;p12"/>
          <p:cNvSpPr txBox="1">
            <a:spLocks noGrp="1"/>
          </p:cNvSpPr>
          <p:nvPr>
            <p:ph type="body" idx="2"/>
          </p:nvPr>
        </p:nvSpPr>
        <p:spPr>
          <a:xfrm>
            <a:off x="470275" y="1822551"/>
            <a:ext cx="11007000" cy="32205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115000"/>
              </a:lnSpc>
              <a:spcBef>
                <a:spcPts val="0"/>
              </a:spcBef>
              <a:spcAft>
                <a:spcPts val="0"/>
              </a:spcAft>
              <a:buSzPct val="71012"/>
              <a:buNone/>
            </a:pPr>
            <a:r>
              <a:rPr lang="en-GB" sz="2534" dirty="0">
                <a:solidFill>
                  <a:schemeClr val="dk2"/>
                </a:solidFill>
                <a:latin typeface="Arial"/>
                <a:ea typeface="Arial"/>
                <a:cs typeface="Arial"/>
                <a:sym typeface="Arial"/>
              </a:rPr>
              <a:t> In groups </a:t>
            </a:r>
            <a:r>
              <a:rPr lang="en-GB" sz="2534" dirty="0">
                <a:solidFill>
                  <a:srgbClr val="000000"/>
                </a:solidFill>
                <a:latin typeface="Arial"/>
                <a:ea typeface="Arial"/>
                <a:cs typeface="Arial"/>
                <a:sym typeface="Arial"/>
              </a:rPr>
              <a:t>of 3 let’s discuss the following questions for your own contexts</a:t>
            </a:r>
            <a:endParaRPr sz="2534" dirty="0">
              <a:solidFill>
                <a:srgbClr val="000000"/>
              </a:solidFill>
              <a:latin typeface="Arial"/>
              <a:ea typeface="Arial"/>
              <a:cs typeface="Arial"/>
              <a:sym typeface="Arial"/>
            </a:endParaRPr>
          </a:p>
          <a:p>
            <a:pPr marL="228600" lvl="0" indent="-228657" algn="just" rtl="0">
              <a:lnSpc>
                <a:spcPct val="115000"/>
              </a:lnSpc>
              <a:spcBef>
                <a:spcPts val="1000"/>
              </a:spcBef>
              <a:spcAft>
                <a:spcPts val="0"/>
              </a:spcAft>
              <a:buSzPct val="100000"/>
              <a:buChar char="•"/>
            </a:pPr>
            <a:r>
              <a:rPr lang="en-GB" sz="2534" dirty="0">
                <a:solidFill>
                  <a:srgbClr val="000000"/>
                </a:solidFill>
                <a:latin typeface="Arial"/>
                <a:ea typeface="Arial"/>
                <a:cs typeface="Arial"/>
                <a:sym typeface="Arial"/>
              </a:rPr>
              <a:t>Are there places for children/caregivers to make calls safely and privately, if not from home, that also abide by protocols to limit transmission risk not only in the setting itself, but also when using the phone? </a:t>
            </a:r>
            <a:endParaRPr sz="2534" dirty="0">
              <a:latin typeface="Arial"/>
              <a:ea typeface="Arial"/>
              <a:cs typeface="Arial"/>
              <a:sym typeface="Arial"/>
            </a:endParaRPr>
          </a:p>
          <a:p>
            <a:pPr marL="228600" lvl="0" indent="-228657" algn="just" rtl="0">
              <a:lnSpc>
                <a:spcPct val="115000"/>
              </a:lnSpc>
              <a:spcBef>
                <a:spcPts val="1000"/>
              </a:spcBef>
              <a:spcAft>
                <a:spcPts val="0"/>
              </a:spcAft>
              <a:buSzPct val="100000"/>
              <a:buChar char="•"/>
            </a:pPr>
            <a:r>
              <a:rPr lang="en-GB" sz="2534" dirty="0">
                <a:solidFill>
                  <a:srgbClr val="000000"/>
                </a:solidFill>
                <a:latin typeface="Arial"/>
                <a:ea typeface="Arial"/>
                <a:cs typeface="Arial"/>
                <a:sym typeface="Arial"/>
              </a:rPr>
              <a:t>How will children/caregivers be supported to privately and safely access these places? </a:t>
            </a:r>
            <a:endParaRPr sz="2534" dirty="0">
              <a:latin typeface="Arial"/>
              <a:ea typeface="Arial"/>
              <a:cs typeface="Arial"/>
              <a:sym typeface="Arial"/>
            </a:endParaRPr>
          </a:p>
          <a:p>
            <a:pPr marL="228600" lvl="0" indent="-228657" algn="just" rtl="0">
              <a:lnSpc>
                <a:spcPct val="115000"/>
              </a:lnSpc>
              <a:spcBef>
                <a:spcPts val="1000"/>
              </a:spcBef>
              <a:spcAft>
                <a:spcPts val="0"/>
              </a:spcAft>
              <a:buSzPct val="100000"/>
              <a:buChar char="•"/>
            </a:pPr>
            <a:r>
              <a:rPr lang="en-GB" sz="2534" dirty="0">
                <a:solidFill>
                  <a:srgbClr val="000000"/>
                </a:solidFill>
                <a:latin typeface="Arial"/>
                <a:ea typeface="Arial"/>
                <a:cs typeface="Arial"/>
                <a:sym typeface="Arial"/>
              </a:rPr>
              <a:t>Do children and caregivers need to be provided with their own phones? Is this safe and feasible?</a:t>
            </a:r>
            <a:endParaRPr sz="2534" dirty="0">
              <a:latin typeface="Arial"/>
              <a:ea typeface="Arial"/>
              <a:cs typeface="Arial"/>
              <a:sym typeface="Arial"/>
            </a:endParaRPr>
          </a:p>
          <a:p>
            <a:pPr marL="0" lvl="0" indent="0" algn="just" rtl="0">
              <a:lnSpc>
                <a:spcPct val="115000"/>
              </a:lnSpc>
              <a:spcBef>
                <a:spcPts val="1000"/>
              </a:spcBef>
              <a:spcAft>
                <a:spcPts val="0"/>
              </a:spcAft>
              <a:buSzPct val="35714"/>
              <a:buNone/>
            </a:pPr>
            <a:endParaRPr dirty="0"/>
          </a:p>
        </p:txBody>
      </p:sp>
      <p:pic>
        <p:nvPicPr>
          <p:cNvPr id="306" name="Google Shape;306;p12"/>
          <p:cNvPicPr preferRelativeResize="0"/>
          <p:nvPr/>
        </p:nvPicPr>
        <p:blipFill rotWithShape="1">
          <a:blip r:embed="rId3">
            <a:alphaModFix/>
          </a:blip>
          <a:srcRect/>
          <a:stretch/>
        </p:blipFill>
        <p:spPr>
          <a:xfrm>
            <a:off x="9955700" y="591552"/>
            <a:ext cx="2069895" cy="2073626"/>
          </a:xfrm>
          <a:prstGeom prst="rect">
            <a:avLst/>
          </a:prstGeom>
          <a:noFill/>
          <a:ln>
            <a:noFill/>
          </a:ln>
        </p:spPr>
      </p:pic>
      <p:sp>
        <p:nvSpPr>
          <p:cNvPr id="307" name="Google Shape;307;p12"/>
          <p:cNvSpPr txBox="1"/>
          <p:nvPr/>
        </p:nvSpPr>
        <p:spPr>
          <a:xfrm>
            <a:off x="327764" y="4400887"/>
            <a:ext cx="10515600" cy="1064100"/>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accent5"/>
              </a:buClr>
              <a:buSzPct val="100000"/>
              <a:buFont typeface="Helvetica Neue"/>
              <a:buNone/>
            </a:pPr>
            <a:r>
              <a:rPr lang="en-GB" sz="3600" b="1" i="0" u="none" strike="noStrike" cap="none">
                <a:solidFill>
                  <a:schemeClr val="accent5"/>
                </a:solidFill>
                <a:latin typeface="Helvetica Neue"/>
                <a:ea typeface="Helvetica Neue"/>
                <a:cs typeface="Helvetica Neue"/>
                <a:sym typeface="Helvetica Neue"/>
              </a:rPr>
              <a:t>What about budgetary implications?</a:t>
            </a:r>
            <a:endParaRPr sz="1400" b="0" i="0" u="none" strike="noStrike" cap="none">
              <a:solidFill>
                <a:srgbClr val="000000"/>
              </a:solidFill>
              <a:latin typeface="Arial"/>
              <a:ea typeface="Arial"/>
              <a:cs typeface="Arial"/>
              <a:sym typeface="Arial"/>
            </a:endParaRPr>
          </a:p>
        </p:txBody>
      </p:sp>
      <p:sp>
        <p:nvSpPr>
          <p:cNvPr id="308" name="Google Shape;308;p12"/>
          <p:cNvSpPr txBox="1"/>
          <p:nvPr/>
        </p:nvSpPr>
        <p:spPr>
          <a:xfrm>
            <a:off x="812950" y="5464975"/>
            <a:ext cx="4460100" cy="1064100"/>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ts val="0"/>
              </a:spcBef>
              <a:spcAft>
                <a:spcPts val="0"/>
              </a:spcAft>
              <a:buClr>
                <a:schemeClr val="accent6"/>
              </a:buClr>
              <a:buSzPct val="69181"/>
              <a:buFont typeface="Arial"/>
              <a:buNone/>
            </a:pPr>
            <a:r>
              <a:rPr lang="en-GB" sz="2601" b="0" i="0" u="none" strike="noStrike" cap="none">
                <a:solidFill>
                  <a:srgbClr val="000000"/>
                </a:solidFill>
                <a:latin typeface="Arial"/>
                <a:ea typeface="Arial"/>
                <a:cs typeface="Arial"/>
                <a:sym typeface="Arial"/>
              </a:rPr>
              <a:t>Discuss in Pairs for 10 minutes</a:t>
            </a:r>
            <a:endParaRPr sz="2601" b="0" i="0" u="none" strike="noStrike" cap="none">
              <a:solidFill>
                <a:schemeClr val="dk1"/>
              </a:solidFill>
              <a:latin typeface="Arial"/>
              <a:ea typeface="Arial"/>
              <a:cs typeface="Arial"/>
              <a:sym typeface="Arial"/>
            </a:endParaRPr>
          </a:p>
          <a:p>
            <a:pPr marL="0" marR="0" lvl="0" indent="0" algn="just" rtl="0">
              <a:lnSpc>
                <a:spcPct val="115000"/>
              </a:lnSpc>
              <a:spcBef>
                <a:spcPts val="1000"/>
              </a:spcBef>
              <a:spcAft>
                <a:spcPts val="0"/>
              </a:spcAft>
              <a:buClr>
                <a:schemeClr val="accent6"/>
              </a:buClr>
              <a:buSzPct val="35714"/>
              <a:buFont typeface="Arial"/>
              <a:buNone/>
            </a:pPr>
            <a:endParaRPr sz="2800" b="0" i="0" u="none" strike="noStrike" cap="none">
              <a:solidFill>
                <a:schemeClr val="dk1"/>
              </a:solidFill>
              <a:latin typeface="Helvetica Neue"/>
              <a:ea typeface="Helvetica Neue"/>
              <a:cs typeface="Helvetica Neue"/>
              <a:sym typeface="Helvetica Neue"/>
            </a:endParaRPr>
          </a:p>
        </p:txBody>
      </p:sp>
      <p:pic>
        <p:nvPicPr>
          <p:cNvPr id="309" name="Google Shape;309;p12"/>
          <p:cNvPicPr preferRelativeResize="0"/>
          <p:nvPr/>
        </p:nvPicPr>
        <p:blipFill rotWithShape="1">
          <a:blip r:embed="rId4">
            <a:alphaModFix/>
          </a:blip>
          <a:srcRect/>
          <a:stretch/>
        </p:blipFill>
        <p:spPr>
          <a:xfrm>
            <a:off x="10099529" y="5173700"/>
            <a:ext cx="1438781" cy="944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dd417da581_0_0"/>
          <p:cNvSpPr txBox="1">
            <a:spLocks noGrp="1"/>
          </p:cNvSpPr>
          <p:nvPr>
            <p:ph type="title"/>
          </p:nvPr>
        </p:nvSpPr>
        <p:spPr>
          <a:xfrm>
            <a:off x="656023" y="14318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Collaboration and Cooperation</a:t>
            </a:r>
            <a:endParaRPr/>
          </a:p>
        </p:txBody>
      </p:sp>
      <p:sp>
        <p:nvSpPr>
          <p:cNvPr id="315" name="Google Shape;315;gdd417da581_0_0"/>
          <p:cNvSpPr txBox="1">
            <a:spLocks noGrp="1"/>
          </p:cNvSpPr>
          <p:nvPr>
            <p:ph type="body" idx="2"/>
          </p:nvPr>
        </p:nvSpPr>
        <p:spPr>
          <a:xfrm>
            <a:off x="351608" y="2610034"/>
            <a:ext cx="10940700" cy="31428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Font typeface="Arial"/>
              <a:buChar char="●"/>
            </a:pPr>
            <a:r>
              <a:rPr lang="en-GB" sz="1800" u="none" strike="noStrike">
                <a:solidFill>
                  <a:srgbClr val="000000"/>
                </a:solidFill>
                <a:latin typeface="Arial"/>
                <a:ea typeface="Arial"/>
                <a:cs typeface="Arial"/>
                <a:sym typeface="Arial"/>
              </a:rPr>
              <a:t>Highlight key actions to take to ensure referral pathways function appropriately in the context of COVID-19 and other IDOs</a:t>
            </a:r>
            <a:endParaRPr sz="1800" u="none" strike="noStrike">
              <a:latin typeface="Arial"/>
              <a:ea typeface="Arial"/>
              <a:cs typeface="Arial"/>
              <a:sym typeface="Arial"/>
            </a:endParaRPr>
          </a:p>
          <a:p>
            <a:pPr marL="342900" lvl="0" indent="-342900" algn="l" rtl="0">
              <a:lnSpc>
                <a:spcPct val="115000"/>
              </a:lnSpc>
              <a:spcBef>
                <a:spcPts val="1000"/>
              </a:spcBef>
              <a:spcAft>
                <a:spcPts val="0"/>
              </a:spcAft>
              <a:buSzPts val="1800"/>
              <a:buFont typeface="Arial"/>
              <a:buChar char="●"/>
            </a:pPr>
            <a:r>
              <a:rPr lang="en-GB" sz="1800" u="none" strike="noStrike">
                <a:solidFill>
                  <a:srgbClr val="000000"/>
                </a:solidFill>
                <a:latin typeface="Arial"/>
                <a:ea typeface="Arial"/>
                <a:cs typeface="Arial"/>
                <a:sym typeface="Arial"/>
              </a:rPr>
              <a:t>Explain how to enhance cooperation with communities in delivering effective case management services in the context of COVID-19 and other IDOs</a:t>
            </a:r>
            <a:endParaRPr sz="1800" u="none" strike="noStrike">
              <a:latin typeface="Arial"/>
              <a:ea typeface="Arial"/>
              <a:cs typeface="Arial"/>
              <a:sym typeface="Arial"/>
            </a:endParaRPr>
          </a:p>
          <a:p>
            <a:pPr marL="0" lvl="0" indent="0" algn="l" rtl="0">
              <a:lnSpc>
                <a:spcPct val="90000"/>
              </a:lnSpc>
              <a:spcBef>
                <a:spcPts val="1000"/>
              </a:spcBef>
              <a:spcAft>
                <a:spcPts val="0"/>
              </a:spcAft>
              <a:buSzPts val="2800"/>
              <a:buNone/>
            </a:pPr>
            <a:endParaRPr/>
          </a:p>
        </p:txBody>
      </p:sp>
      <p:sp>
        <p:nvSpPr>
          <p:cNvPr id="316" name="Google Shape;316;gdd417da581_0_0"/>
          <p:cNvSpPr txBox="1">
            <a:spLocks noGrp="1"/>
          </p:cNvSpPr>
          <p:nvPr>
            <p:ph type="body" idx="1"/>
          </p:nvPr>
        </p:nvSpPr>
        <p:spPr>
          <a:xfrm>
            <a:off x="656022" y="1891776"/>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Session Objectives</a:t>
            </a:r>
            <a:endParaRPr/>
          </a:p>
        </p:txBody>
      </p:sp>
      <p:pic>
        <p:nvPicPr>
          <p:cNvPr id="317" name="Google Shape;317;gdd417da581_0_0" descr="objective Icon 2206233"/>
          <p:cNvPicPr preferRelativeResize="0"/>
          <p:nvPr/>
        </p:nvPicPr>
        <p:blipFill rotWithShape="1">
          <a:blip r:embed="rId3">
            <a:alphaModFix/>
          </a:blip>
          <a:srcRect/>
          <a:stretch/>
        </p:blipFill>
        <p:spPr>
          <a:xfrm>
            <a:off x="8277317" y="3847729"/>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dd417da581_0_7"/>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Updating Referral Pathways</a:t>
            </a:r>
            <a:endParaRPr/>
          </a:p>
        </p:txBody>
      </p:sp>
      <p:sp>
        <p:nvSpPr>
          <p:cNvPr id="323" name="Google Shape;323;gdd417da581_0_7"/>
          <p:cNvSpPr txBox="1">
            <a:spLocks noGrp="1"/>
          </p:cNvSpPr>
          <p:nvPr>
            <p:ph type="body" idx="2"/>
          </p:nvPr>
        </p:nvSpPr>
        <p:spPr>
          <a:xfrm>
            <a:off x="585000" y="1802176"/>
            <a:ext cx="11053500" cy="5055900"/>
          </a:xfrm>
          <a:prstGeom prst="rect">
            <a:avLst/>
          </a:prstGeom>
          <a:noFill/>
          <a:ln>
            <a:noFill/>
          </a:ln>
        </p:spPr>
        <p:txBody>
          <a:bodyPr spcFirstLastPara="1" wrap="square" lIns="91425" tIns="45700" rIns="91425" bIns="45700" anchor="t" anchorCtr="0">
            <a:noAutofit/>
          </a:bodyPr>
          <a:lstStyle/>
          <a:p>
            <a:pPr marL="342900" lvl="0" indent="-342900" algn="just" rtl="0">
              <a:lnSpc>
                <a:spcPct val="115000"/>
              </a:lnSpc>
              <a:spcBef>
                <a:spcPts val="0"/>
              </a:spcBef>
              <a:spcAft>
                <a:spcPts val="0"/>
              </a:spcAft>
              <a:buSzPts val="1400"/>
              <a:buFont typeface="Arial"/>
              <a:buChar char="●"/>
            </a:pPr>
            <a:r>
              <a:rPr lang="en-GB" sz="1400" dirty="0">
                <a:solidFill>
                  <a:srgbClr val="000000"/>
                </a:solidFill>
                <a:latin typeface="Arial"/>
                <a:ea typeface="Arial"/>
                <a:cs typeface="Arial"/>
                <a:sym typeface="Arial"/>
              </a:rPr>
              <a:t>Update multi-sector service mapping, with updates on adapted child protection services and services in demand during COVID 19 </a:t>
            </a:r>
            <a:endParaRPr sz="1400" dirty="0">
              <a:latin typeface="Arial"/>
              <a:ea typeface="Arial"/>
              <a:cs typeface="Arial"/>
              <a:sym typeface="Arial"/>
            </a:endParaRPr>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Update existing referral pathways at local and national levels </a:t>
            </a:r>
            <a:endParaRPr dirty="0"/>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Develop internal SOPs and referral protocols to ensure health care staff are trained to safely identify and refer children at risk of or that have experienced violence, abuse, exploitation, and/or neglect. </a:t>
            </a:r>
            <a:endParaRPr sz="1400" dirty="0">
              <a:latin typeface="Arial"/>
              <a:ea typeface="Arial"/>
              <a:cs typeface="Arial"/>
              <a:sym typeface="Arial"/>
            </a:endParaRPr>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Referrals for COVID-19 cases have 2 directions: </a:t>
            </a:r>
            <a:endParaRPr sz="1400" dirty="0">
              <a:latin typeface="Arial"/>
              <a:ea typeface="Arial"/>
              <a:cs typeface="Arial"/>
              <a:sym typeface="Arial"/>
            </a:endParaRPr>
          </a:p>
          <a:p>
            <a:pPr marL="742950" lvl="1" indent="-285750" algn="just" rtl="0">
              <a:lnSpc>
                <a:spcPct val="115000"/>
              </a:lnSpc>
              <a:spcBef>
                <a:spcPts val="500"/>
              </a:spcBef>
              <a:spcAft>
                <a:spcPts val="0"/>
              </a:spcAft>
              <a:buSzPts val="1400"/>
              <a:buFont typeface="Courier New"/>
              <a:buChar char="o"/>
            </a:pPr>
            <a:r>
              <a:rPr lang="en-GB" sz="1400" dirty="0">
                <a:solidFill>
                  <a:srgbClr val="000000"/>
                </a:solidFill>
                <a:latin typeface="Arial"/>
                <a:ea typeface="Arial"/>
                <a:cs typeface="Arial"/>
                <a:sym typeface="Arial"/>
              </a:rPr>
              <a:t>Child Protection actors </a:t>
            </a:r>
            <a:r>
              <a:rPr lang="en-GB" sz="1400" dirty="0">
                <a:solidFill>
                  <a:srgbClr val="000000"/>
                </a:solidFill>
                <a:latin typeface="Arial"/>
                <a:ea typeface="Arial"/>
                <a:cs typeface="Arial"/>
                <a:sym typeface="Wingdings" panose="05000000000000000000" pitchFamily="2" charset="2"/>
              </a:rPr>
              <a:t></a:t>
            </a:r>
            <a:r>
              <a:rPr lang="en-GB" sz="1400" dirty="0">
                <a:solidFill>
                  <a:srgbClr val="000000"/>
                </a:solidFill>
                <a:latin typeface="Arial"/>
                <a:ea typeface="Arial"/>
                <a:cs typeface="Arial"/>
                <a:sym typeface="Arial"/>
              </a:rPr>
              <a:t> Health actors: child protection actors need to be updated on the adapted health referral pathways in the event that a COVID-19 case is suspected in a household. </a:t>
            </a:r>
            <a:endParaRPr dirty="0"/>
          </a:p>
          <a:p>
            <a:pPr marL="742950" lvl="1" indent="-285750" algn="just" rtl="0">
              <a:lnSpc>
                <a:spcPct val="115000"/>
              </a:lnSpc>
              <a:spcBef>
                <a:spcPts val="500"/>
              </a:spcBef>
              <a:spcAft>
                <a:spcPts val="0"/>
              </a:spcAft>
              <a:buSzPts val="1400"/>
              <a:buFont typeface="Courier New"/>
              <a:buChar char="o"/>
            </a:pPr>
            <a:r>
              <a:rPr lang="en-GB" sz="1400" dirty="0">
                <a:solidFill>
                  <a:srgbClr val="000000"/>
                </a:solidFill>
                <a:latin typeface="Arial"/>
                <a:ea typeface="Arial"/>
                <a:cs typeface="Arial"/>
                <a:sym typeface="Arial"/>
              </a:rPr>
              <a:t>Health actors </a:t>
            </a:r>
            <a:r>
              <a:rPr lang="en-GB" sz="1400" dirty="0">
                <a:solidFill>
                  <a:srgbClr val="000000"/>
                </a:solidFill>
                <a:latin typeface="Arial"/>
                <a:ea typeface="Arial"/>
                <a:cs typeface="Arial"/>
                <a:sym typeface="Wingdings" panose="05000000000000000000" pitchFamily="2" charset="2"/>
              </a:rPr>
              <a:t></a:t>
            </a:r>
            <a:r>
              <a:rPr lang="en-GB" sz="1400" dirty="0">
                <a:solidFill>
                  <a:srgbClr val="000000"/>
                </a:solidFill>
                <a:latin typeface="Arial"/>
                <a:ea typeface="Arial"/>
                <a:cs typeface="Arial"/>
                <a:sym typeface="Arial"/>
              </a:rPr>
              <a:t> Child Protection actors: Health actors should inform child protection actors when they come into contact with a child that they suspect has experienced violence, abuse, neglect, exploitation and/or family separation or loss. </a:t>
            </a:r>
            <a:endParaRPr sz="1400" dirty="0">
              <a:latin typeface="Arial"/>
              <a:ea typeface="Arial"/>
              <a:cs typeface="Arial"/>
              <a:sym typeface="Arial"/>
            </a:endParaRPr>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Referral pathways need to be updated on a weekly basis indicating number of caseworkers who are active per agency and contact details. </a:t>
            </a:r>
            <a:endParaRPr sz="1400" dirty="0">
              <a:latin typeface="Arial"/>
              <a:ea typeface="Arial"/>
              <a:cs typeface="Arial"/>
              <a:sym typeface="Arial"/>
            </a:endParaRPr>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CP key messages should not only focus on COVID-19 but also include child protection risk mitigation. </a:t>
            </a:r>
            <a:endParaRPr sz="1400" dirty="0">
              <a:latin typeface="Arial"/>
              <a:ea typeface="Arial"/>
              <a:cs typeface="Arial"/>
              <a:sym typeface="Arial"/>
            </a:endParaRPr>
          </a:p>
          <a:p>
            <a:pPr marL="342900" lvl="0" indent="-342900" algn="just" rtl="0">
              <a:lnSpc>
                <a:spcPct val="115000"/>
              </a:lnSpc>
              <a:spcBef>
                <a:spcPts val="1000"/>
              </a:spcBef>
              <a:spcAft>
                <a:spcPts val="0"/>
              </a:spcAft>
              <a:buSzPts val="1400"/>
              <a:buFont typeface="Arial"/>
              <a:buChar char="●"/>
            </a:pPr>
            <a:r>
              <a:rPr lang="en-GB" sz="1400" dirty="0">
                <a:solidFill>
                  <a:srgbClr val="000000"/>
                </a:solidFill>
                <a:latin typeface="Arial"/>
                <a:ea typeface="Arial"/>
                <a:cs typeface="Arial"/>
                <a:sym typeface="Arial"/>
              </a:rPr>
              <a:t>Train other sectors’ staff on COVID 19-related child protection risks and adapted safe identification and referral pathways</a:t>
            </a:r>
            <a:endParaRPr sz="1400" dirty="0">
              <a:latin typeface="Arial"/>
              <a:ea typeface="Arial"/>
              <a:cs typeface="Arial"/>
              <a:sym typeface="Arial"/>
            </a:endParaRPr>
          </a:p>
          <a:p>
            <a:pPr marL="342900" lvl="0" indent="-279400" algn="just" rtl="0">
              <a:lnSpc>
                <a:spcPct val="115000"/>
              </a:lnSpc>
              <a:spcBef>
                <a:spcPts val="200"/>
              </a:spcBef>
              <a:spcAft>
                <a:spcPts val="0"/>
              </a:spcAft>
              <a:buSzPts val="1000"/>
              <a:buFont typeface="Arial"/>
              <a:buNone/>
            </a:pPr>
            <a:endParaRPr sz="18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dd417da581_0_1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Remote Case Management Step by Step</a:t>
            </a:r>
            <a:endParaRPr/>
          </a:p>
        </p:txBody>
      </p:sp>
      <p:sp>
        <p:nvSpPr>
          <p:cNvPr id="329" name="Google Shape;329;gdd417da581_0_12"/>
          <p:cNvSpPr txBox="1">
            <a:spLocks noGrp="1"/>
          </p:cNvSpPr>
          <p:nvPr>
            <p:ph type="body" idx="1"/>
          </p:nvPr>
        </p:nvSpPr>
        <p:spPr>
          <a:xfrm>
            <a:off x="685947" y="2017050"/>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Session Objectives</a:t>
            </a:r>
            <a:endParaRPr/>
          </a:p>
        </p:txBody>
      </p:sp>
      <p:sp>
        <p:nvSpPr>
          <p:cNvPr id="330" name="Google Shape;330;gdd417da581_0_12"/>
          <p:cNvSpPr txBox="1">
            <a:spLocks noGrp="1"/>
          </p:cNvSpPr>
          <p:nvPr>
            <p:ph type="body" idx="2"/>
          </p:nvPr>
        </p:nvSpPr>
        <p:spPr>
          <a:xfrm>
            <a:off x="656025" y="2614625"/>
            <a:ext cx="5361000" cy="3065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ts val="2000"/>
              <a:buChar char="•"/>
            </a:pPr>
            <a:r>
              <a:rPr lang="en-GB" sz="2000">
                <a:solidFill>
                  <a:srgbClr val="000000"/>
                </a:solidFill>
                <a:latin typeface="Arial"/>
                <a:ea typeface="Arial"/>
                <a:cs typeface="Arial"/>
                <a:sym typeface="Arial"/>
              </a:rPr>
              <a:t>Explain key considerations to make in transitioning to remote case management regarding existing case load</a:t>
            </a:r>
            <a:endParaRPr sz="2000">
              <a:solidFill>
                <a:srgbClr val="000000"/>
              </a:solidFill>
              <a:latin typeface="Arial"/>
              <a:ea typeface="Arial"/>
              <a:cs typeface="Arial"/>
              <a:sym typeface="Arial"/>
            </a:endParaRPr>
          </a:p>
          <a:p>
            <a:pPr marL="228600" lvl="0" indent="0" algn="l" rtl="0">
              <a:lnSpc>
                <a:spcPct val="90000"/>
              </a:lnSpc>
              <a:spcBef>
                <a:spcPts val="0"/>
              </a:spcBef>
              <a:spcAft>
                <a:spcPts val="0"/>
              </a:spcAft>
              <a:buSzPts val="2800"/>
              <a:buNone/>
            </a:pPr>
            <a:endParaRPr sz="2000">
              <a:solidFill>
                <a:srgbClr val="000000"/>
              </a:solidFill>
              <a:latin typeface="Arial"/>
              <a:ea typeface="Arial"/>
              <a:cs typeface="Arial"/>
              <a:sym typeface="Arial"/>
            </a:endParaRPr>
          </a:p>
          <a:p>
            <a:pPr marL="228600" lvl="0" indent="-228600" algn="l" rtl="0">
              <a:lnSpc>
                <a:spcPct val="90000"/>
              </a:lnSpc>
              <a:spcBef>
                <a:spcPts val="0"/>
              </a:spcBef>
              <a:spcAft>
                <a:spcPts val="0"/>
              </a:spcAft>
              <a:buClr>
                <a:schemeClr val="accent3"/>
              </a:buClr>
              <a:buSzPts val="2000"/>
              <a:buChar char="•"/>
            </a:pPr>
            <a:r>
              <a:rPr lang="en-GB" sz="2000">
                <a:solidFill>
                  <a:srgbClr val="000000"/>
                </a:solidFill>
                <a:latin typeface="Arial"/>
                <a:ea typeface="Arial"/>
                <a:cs typeface="Arial"/>
                <a:sym typeface="Arial"/>
              </a:rPr>
              <a:t>Explain key considerations in transitioning to remote case management regarding new case load and identification process</a:t>
            </a:r>
            <a:endParaRPr sz="2000">
              <a:solidFill>
                <a:srgbClr val="000000"/>
              </a:solidFill>
              <a:latin typeface="Arial"/>
              <a:ea typeface="Arial"/>
              <a:cs typeface="Arial"/>
              <a:sym typeface="Arial"/>
            </a:endParaRPr>
          </a:p>
          <a:p>
            <a:pPr marL="228600" lvl="0" indent="0" algn="l" rtl="0">
              <a:lnSpc>
                <a:spcPct val="90000"/>
              </a:lnSpc>
              <a:spcBef>
                <a:spcPts val="0"/>
              </a:spcBef>
              <a:spcAft>
                <a:spcPts val="0"/>
              </a:spcAft>
              <a:buSzPts val="2800"/>
              <a:buNone/>
            </a:pPr>
            <a:endParaRPr sz="2000">
              <a:solidFill>
                <a:srgbClr val="000000"/>
              </a:solidFill>
              <a:latin typeface="Arial"/>
              <a:ea typeface="Arial"/>
              <a:cs typeface="Arial"/>
              <a:sym typeface="Arial"/>
            </a:endParaRPr>
          </a:p>
          <a:p>
            <a:pPr marL="228600" lvl="0" indent="-228600" algn="l" rtl="0">
              <a:lnSpc>
                <a:spcPct val="90000"/>
              </a:lnSpc>
              <a:spcBef>
                <a:spcPts val="0"/>
              </a:spcBef>
              <a:spcAft>
                <a:spcPts val="0"/>
              </a:spcAft>
              <a:buClr>
                <a:schemeClr val="accent3"/>
              </a:buClr>
              <a:buSzPts val="2000"/>
              <a:buChar char="•"/>
            </a:pPr>
            <a:r>
              <a:rPr lang="en-GB" sz="2000">
                <a:solidFill>
                  <a:srgbClr val="000000"/>
                </a:solidFill>
                <a:latin typeface="Arial"/>
                <a:ea typeface="Arial"/>
                <a:cs typeface="Arial"/>
                <a:sym typeface="Arial"/>
              </a:rPr>
              <a:t>Describe key considerations associated with every case management step when delivered remotely</a:t>
            </a:r>
            <a:endParaRPr sz="2000">
              <a:solidFill>
                <a:srgbClr val="000000"/>
              </a:solidFill>
              <a:latin typeface="Arial"/>
              <a:ea typeface="Arial"/>
              <a:cs typeface="Arial"/>
              <a:sym typeface="Arial"/>
            </a:endParaRPr>
          </a:p>
          <a:p>
            <a:pPr marL="228600" lvl="0" indent="0" algn="l" rtl="0">
              <a:lnSpc>
                <a:spcPct val="90000"/>
              </a:lnSpc>
              <a:spcBef>
                <a:spcPts val="0"/>
              </a:spcBef>
              <a:spcAft>
                <a:spcPts val="0"/>
              </a:spcAft>
              <a:buSzPts val="2800"/>
              <a:buNone/>
            </a:pPr>
            <a:endParaRPr/>
          </a:p>
        </p:txBody>
      </p:sp>
      <p:sp>
        <p:nvSpPr>
          <p:cNvPr id="331" name="Google Shape;331;gdd417da581_0_12"/>
          <p:cNvSpPr txBox="1"/>
          <p:nvPr/>
        </p:nvSpPr>
        <p:spPr>
          <a:xfrm>
            <a:off x="5583225" y="2162275"/>
            <a:ext cx="156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32" name="Google Shape;332;gdd417da581_0_12"/>
          <p:cNvSpPr/>
          <p:nvPr/>
        </p:nvSpPr>
        <p:spPr>
          <a:xfrm>
            <a:off x="6293225"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Identify and registe</a:t>
            </a:r>
            <a:r>
              <a:rPr lang="en-GB" sz="1400" b="0" i="0" u="none" strike="noStrike" cap="none">
                <a:solidFill>
                  <a:srgbClr val="000000"/>
                </a:solidFill>
                <a:latin typeface="Arial"/>
                <a:ea typeface="Arial"/>
                <a:cs typeface="Arial"/>
                <a:sym typeface="Arial"/>
              </a:rPr>
              <a:t>r</a:t>
            </a:r>
            <a:endParaRPr sz="1400" b="0" i="0" u="none" strike="noStrike" cap="none">
              <a:solidFill>
                <a:srgbClr val="000000"/>
              </a:solidFill>
              <a:latin typeface="Arial"/>
              <a:ea typeface="Arial"/>
              <a:cs typeface="Arial"/>
              <a:sym typeface="Arial"/>
            </a:endParaRPr>
          </a:p>
        </p:txBody>
      </p:sp>
      <p:sp>
        <p:nvSpPr>
          <p:cNvPr id="333" name="Google Shape;333;gdd417da581_0_12"/>
          <p:cNvSpPr/>
          <p:nvPr/>
        </p:nvSpPr>
        <p:spPr>
          <a:xfrm>
            <a:off x="9028450"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Assess Needs and Strength</a:t>
            </a:r>
            <a:endParaRPr sz="1400" b="1" i="0" u="none" strike="noStrike" cap="none">
              <a:solidFill>
                <a:srgbClr val="000000"/>
              </a:solidFill>
              <a:latin typeface="Arial"/>
              <a:ea typeface="Arial"/>
              <a:cs typeface="Arial"/>
              <a:sym typeface="Arial"/>
            </a:endParaRPr>
          </a:p>
        </p:txBody>
      </p:sp>
      <p:sp>
        <p:nvSpPr>
          <p:cNvPr id="334" name="Google Shape;334;gdd417da581_0_12"/>
          <p:cNvSpPr/>
          <p:nvPr/>
        </p:nvSpPr>
        <p:spPr>
          <a:xfrm>
            <a:off x="6293225" y="35412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Close Case</a:t>
            </a:r>
            <a:endParaRPr sz="1400" b="1" i="0" u="none" strike="noStrike" cap="none">
              <a:solidFill>
                <a:srgbClr val="000000"/>
              </a:solidFill>
              <a:latin typeface="Arial"/>
              <a:ea typeface="Arial"/>
              <a:cs typeface="Arial"/>
              <a:sym typeface="Arial"/>
            </a:endParaRPr>
          </a:p>
        </p:txBody>
      </p:sp>
      <p:sp>
        <p:nvSpPr>
          <p:cNvPr id="335" name="Google Shape;335;gdd417da581_0_12"/>
          <p:cNvSpPr/>
          <p:nvPr/>
        </p:nvSpPr>
        <p:spPr>
          <a:xfrm>
            <a:off x="9028450" y="3589688"/>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Develop case plan</a:t>
            </a:r>
            <a:endParaRPr sz="1400" b="1" i="0" u="none" strike="noStrike" cap="none">
              <a:solidFill>
                <a:srgbClr val="000000"/>
              </a:solidFill>
              <a:latin typeface="Arial"/>
              <a:ea typeface="Arial"/>
              <a:cs typeface="Arial"/>
              <a:sym typeface="Arial"/>
            </a:endParaRPr>
          </a:p>
        </p:txBody>
      </p:sp>
      <p:sp>
        <p:nvSpPr>
          <p:cNvPr id="336" name="Google Shape;336;gdd417da581_0_12"/>
          <p:cNvSpPr/>
          <p:nvPr/>
        </p:nvSpPr>
        <p:spPr>
          <a:xfrm>
            <a:off x="6293225" y="52914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Follow Up and review</a:t>
            </a:r>
            <a:endParaRPr sz="1400" b="1" i="0" u="none" strike="noStrike" cap="none">
              <a:solidFill>
                <a:srgbClr val="000000"/>
              </a:solidFill>
              <a:latin typeface="Arial"/>
              <a:ea typeface="Arial"/>
              <a:cs typeface="Arial"/>
              <a:sym typeface="Arial"/>
            </a:endParaRPr>
          </a:p>
        </p:txBody>
      </p:sp>
      <p:sp>
        <p:nvSpPr>
          <p:cNvPr id="337" name="Google Shape;337;gdd417da581_0_12"/>
          <p:cNvSpPr/>
          <p:nvPr/>
        </p:nvSpPr>
        <p:spPr>
          <a:xfrm>
            <a:off x="9028450" y="52023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Implement Case Plan</a:t>
            </a:r>
            <a:endParaRPr sz="1400" b="1" i="0" u="none" strike="noStrike" cap="none">
              <a:solidFill>
                <a:srgbClr val="000000"/>
              </a:solidFill>
              <a:latin typeface="Arial"/>
              <a:ea typeface="Arial"/>
              <a:cs typeface="Arial"/>
              <a:sym typeface="Arial"/>
            </a:endParaRPr>
          </a:p>
        </p:txBody>
      </p:sp>
      <p:sp>
        <p:nvSpPr>
          <p:cNvPr id="338" name="Google Shape;338;gdd417da581_0_12"/>
          <p:cNvSpPr/>
          <p:nvPr/>
        </p:nvSpPr>
        <p:spPr>
          <a:xfrm>
            <a:off x="8171138" y="2517150"/>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dd417da581_0_12"/>
          <p:cNvSpPr/>
          <p:nvPr/>
        </p:nvSpPr>
        <p:spPr>
          <a:xfrm>
            <a:off x="9730300" y="29691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dd417da581_0_12"/>
          <p:cNvSpPr/>
          <p:nvPr/>
        </p:nvSpPr>
        <p:spPr>
          <a:xfrm>
            <a:off x="9730300" y="45817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dd417da581_0_12"/>
          <p:cNvSpPr/>
          <p:nvPr/>
        </p:nvSpPr>
        <p:spPr>
          <a:xfrm>
            <a:off x="8171150" y="5615525"/>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gdd417da581_0_12"/>
          <p:cNvSpPr/>
          <p:nvPr/>
        </p:nvSpPr>
        <p:spPr>
          <a:xfrm flipH="1">
            <a:off x="7003300" y="4534275"/>
            <a:ext cx="145200" cy="629400"/>
          </a:xfrm>
          <a:prstGeom prst="up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3" name="Google Shape;343;gdd417da581_0_12"/>
          <p:cNvCxnSpPr/>
          <p:nvPr/>
        </p:nvCxnSpPr>
        <p:spPr>
          <a:xfrm>
            <a:off x="7987550" y="5373450"/>
            <a:ext cx="710100" cy="0"/>
          </a:xfrm>
          <a:prstGeom prst="straightConnector1">
            <a:avLst/>
          </a:prstGeom>
          <a:noFill/>
          <a:ln w="9525" cap="flat" cmpd="sng">
            <a:solidFill>
              <a:schemeClr val="dk2"/>
            </a:solidFill>
            <a:prstDash val="solid"/>
            <a:round/>
            <a:headEnd type="none" w="sm" len="sm"/>
            <a:tailEnd type="none" w="sm" len="sm"/>
          </a:ln>
        </p:spPr>
      </p:cxnSp>
      <p:cxnSp>
        <p:nvCxnSpPr>
          <p:cNvPr id="344" name="Google Shape;344;gdd417da581_0_12"/>
          <p:cNvCxnSpPr/>
          <p:nvPr/>
        </p:nvCxnSpPr>
        <p:spPr>
          <a:xfrm rot="10800000" flipH="1">
            <a:off x="8697650" y="2839938"/>
            <a:ext cx="16200" cy="2517300"/>
          </a:xfrm>
          <a:prstGeom prst="straightConnector1">
            <a:avLst/>
          </a:prstGeom>
          <a:noFill/>
          <a:ln w="9525" cap="flat" cmpd="sng">
            <a:solidFill>
              <a:schemeClr val="dk2"/>
            </a:solidFill>
            <a:prstDash val="solid"/>
            <a:round/>
            <a:headEnd type="none" w="sm" len="sm"/>
            <a:tailEnd type="none" w="sm" len="sm"/>
          </a:ln>
        </p:spPr>
      </p:cxnSp>
      <p:cxnSp>
        <p:nvCxnSpPr>
          <p:cNvPr id="345" name="Google Shape;345;gdd417da581_0_12"/>
          <p:cNvCxnSpPr/>
          <p:nvPr/>
        </p:nvCxnSpPr>
        <p:spPr>
          <a:xfrm>
            <a:off x="8697650" y="2839950"/>
            <a:ext cx="274200" cy="0"/>
          </a:xfrm>
          <a:prstGeom prst="straightConnector1">
            <a:avLst/>
          </a:prstGeom>
          <a:noFill/>
          <a:ln w="9525" cap="flat" cmpd="sng">
            <a:solidFill>
              <a:schemeClr val="dk2"/>
            </a:solidFill>
            <a:prstDash val="solid"/>
            <a:round/>
            <a:headEnd type="none" w="sm" len="sm"/>
            <a:tailEnd type="triangle" w="med" len="med"/>
          </a:ln>
        </p:spPr>
      </p:cxnSp>
      <p:cxnSp>
        <p:nvCxnSpPr>
          <p:cNvPr id="346" name="Google Shape;346;gdd417da581_0_12"/>
          <p:cNvCxnSpPr>
            <a:stCxn id="335" idx="1"/>
            <a:endCxn id="335" idx="1"/>
          </p:cNvCxnSpPr>
          <p:nvPr/>
        </p:nvCxnSpPr>
        <p:spPr>
          <a:xfrm>
            <a:off x="9028450" y="4025438"/>
            <a:ext cx="0" cy="0"/>
          </a:xfrm>
          <a:prstGeom prst="straightConnector1">
            <a:avLst/>
          </a:prstGeom>
          <a:noFill/>
          <a:ln w="9525" cap="flat" cmpd="sng">
            <a:solidFill>
              <a:schemeClr val="dk2"/>
            </a:solidFill>
            <a:prstDash val="solid"/>
            <a:round/>
            <a:headEnd type="none" w="sm" len="sm"/>
            <a:tailEnd type="triangle" w="med" len="med"/>
          </a:ln>
        </p:spPr>
      </p:cxnSp>
      <p:cxnSp>
        <p:nvCxnSpPr>
          <p:cNvPr id="347" name="Google Shape;347;gdd417da581_0_12"/>
          <p:cNvCxnSpPr/>
          <p:nvPr/>
        </p:nvCxnSpPr>
        <p:spPr>
          <a:xfrm>
            <a:off x="8705600" y="4098600"/>
            <a:ext cx="258300" cy="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dd417da581_0_25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Consideration on Existing Case Load</a:t>
            </a:r>
            <a:endParaRPr/>
          </a:p>
        </p:txBody>
      </p:sp>
      <p:sp>
        <p:nvSpPr>
          <p:cNvPr id="353" name="Google Shape;353;gdd417da581_0_255"/>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accent6"/>
              </a:buClr>
              <a:buSzPts val="2800"/>
              <a:buNone/>
            </a:pPr>
            <a:r>
              <a:rPr lang="en-GB"/>
              <a:t>Activity</a:t>
            </a:r>
            <a:endParaRPr/>
          </a:p>
        </p:txBody>
      </p:sp>
      <p:sp>
        <p:nvSpPr>
          <p:cNvPr id="354" name="Google Shape;354;gdd417da581_0_25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a:t>In groups discuss</a:t>
            </a:r>
            <a:endParaRPr/>
          </a:p>
          <a:p>
            <a:pPr marL="457200" lvl="0" indent="-406400" algn="l" rtl="0">
              <a:lnSpc>
                <a:spcPct val="90000"/>
              </a:lnSpc>
              <a:spcBef>
                <a:spcPts val="1000"/>
              </a:spcBef>
              <a:spcAft>
                <a:spcPts val="0"/>
              </a:spcAft>
              <a:buClr>
                <a:schemeClr val="accent6"/>
              </a:buClr>
              <a:buSzPts val="2800"/>
              <a:buChar char="•"/>
            </a:pPr>
            <a:r>
              <a:rPr lang="en-GB"/>
              <a:t>What are the key actions needed in transitioning to remote case management in terms of:</a:t>
            </a:r>
            <a:endParaRPr/>
          </a:p>
          <a:p>
            <a:pPr marL="685800" lvl="1" indent="-254000" algn="l" rtl="0">
              <a:lnSpc>
                <a:spcPct val="90000"/>
              </a:lnSpc>
              <a:spcBef>
                <a:spcPts val="1000"/>
              </a:spcBef>
              <a:spcAft>
                <a:spcPts val="0"/>
              </a:spcAft>
              <a:buClr>
                <a:schemeClr val="accent6"/>
              </a:buClr>
              <a:buSzPts val="2800"/>
              <a:buChar char="•"/>
            </a:pPr>
            <a:r>
              <a:rPr lang="en-GB"/>
              <a:t>prioritization of current case load</a:t>
            </a:r>
            <a:endParaRPr/>
          </a:p>
          <a:p>
            <a:pPr marL="685800" lvl="1" indent="-254000" algn="l" rtl="0">
              <a:lnSpc>
                <a:spcPct val="90000"/>
              </a:lnSpc>
              <a:spcBef>
                <a:spcPts val="1000"/>
              </a:spcBef>
              <a:spcAft>
                <a:spcPts val="0"/>
              </a:spcAft>
              <a:buClr>
                <a:schemeClr val="accent6"/>
              </a:buClr>
              <a:buSzPts val="2800"/>
              <a:buChar char="•"/>
            </a:pPr>
            <a:r>
              <a:rPr lang="en-GB"/>
              <a:t>resources </a:t>
            </a:r>
            <a:endParaRPr/>
          </a:p>
          <a:p>
            <a:pPr marL="685800" lvl="1" indent="-254000" algn="l" rtl="0">
              <a:lnSpc>
                <a:spcPct val="90000"/>
              </a:lnSpc>
              <a:spcBef>
                <a:spcPts val="1000"/>
              </a:spcBef>
              <a:spcAft>
                <a:spcPts val="0"/>
              </a:spcAft>
              <a:buClr>
                <a:schemeClr val="accent6"/>
              </a:buClr>
              <a:buSzPts val="2800"/>
              <a:buChar char="•"/>
            </a:pPr>
            <a:r>
              <a:rPr lang="en-GB"/>
              <a:t>additional support </a:t>
            </a:r>
            <a:endParaRPr/>
          </a:p>
          <a:p>
            <a:pPr marL="457200" lvl="0" indent="-406400" algn="l" rtl="0">
              <a:lnSpc>
                <a:spcPct val="90000"/>
              </a:lnSpc>
              <a:spcBef>
                <a:spcPts val="1000"/>
              </a:spcBef>
              <a:spcAft>
                <a:spcPts val="0"/>
              </a:spcAft>
              <a:buClr>
                <a:schemeClr val="accent6"/>
              </a:buClr>
              <a:buSzPts val="2800"/>
              <a:buChar char="•"/>
            </a:pPr>
            <a:r>
              <a:rPr lang="en-GB"/>
              <a:t>20 minutes</a:t>
            </a:r>
            <a:endParaRPr/>
          </a:p>
        </p:txBody>
      </p:sp>
      <p:pic>
        <p:nvPicPr>
          <p:cNvPr id="355" name="Google Shape;355;gdd417da581_0_255"/>
          <p:cNvPicPr preferRelativeResize="0"/>
          <p:nvPr/>
        </p:nvPicPr>
        <p:blipFill rotWithShape="1">
          <a:blip r:embed="rId3">
            <a:alphaModFix/>
          </a:blip>
          <a:srcRect/>
          <a:stretch/>
        </p:blipFill>
        <p:spPr>
          <a:xfrm>
            <a:off x="8313740" y="4682639"/>
            <a:ext cx="3383573" cy="31737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dd417da581_0_26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How to adapt the identification process</a:t>
            </a:r>
            <a:endParaRPr/>
          </a:p>
        </p:txBody>
      </p:sp>
      <p:sp>
        <p:nvSpPr>
          <p:cNvPr id="361" name="Google Shape;361;gdd417da581_0_262"/>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accent6"/>
              </a:buClr>
              <a:buSzPts val="2800"/>
              <a:buNone/>
            </a:pPr>
            <a:r>
              <a:rPr lang="en-GB"/>
              <a:t>Activity</a:t>
            </a:r>
            <a:endParaRPr/>
          </a:p>
        </p:txBody>
      </p:sp>
      <p:sp>
        <p:nvSpPr>
          <p:cNvPr id="362" name="Google Shape;362;gdd417da581_0_26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dirty="0"/>
              <a:t>Discuss in pairs</a:t>
            </a:r>
            <a:endParaRPr dirty="0"/>
          </a:p>
          <a:p>
            <a:pPr marL="457200" lvl="0" indent="-406400" algn="l" rtl="0">
              <a:lnSpc>
                <a:spcPct val="90000"/>
              </a:lnSpc>
              <a:spcBef>
                <a:spcPts val="1000"/>
              </a:spcBef>
              <a:spcAft>
                <a:spcPts val="0"/>
              </a:spcAft>
              <a:buClr>
                <a:schemeClr val="accent6"/>
              </a:buClr>
              <a:buSzPts val="2800"/>
              <a:buChar char="•"/>
            </a:pPr>
            <a:r>
              <a:rPr lang="en-GB" dirty="0"/>
              <a:t>How can we adapt the identification of new cases in the context of COVID-19 or another IDO?</a:t>
            </a:r>
            <a:endParaRPr dirty="0"/>
          </a:p>
          <a:p>
            <a:pPr marL="457200" lvl="0" indent="-406400" algn="l" rtl="0">
              <a:lnSpc>
                <a:spcPct val="90000"/>
              </a:lnSpc>
              <a:spcBef>
                <a:spcPts val="1000"/>
              </a:spcBef>
              <a:spcAft>
                <a:spcPts val="0"/>
              </a:spcAft>
              <a:buClr>
                <a:schemeClr val="accent6"/>
              </a:buClr>
              <a:buSzPts val="2800"/>
              <a:buChar char="•"/>
            </a:pPr>
            <a:r>
              <a:rPr lang="en-GB" dirty="0"/>
              <a:t>10 minutes</a:t>
            </a:r>
            <a:endParaRPr dirty="0"/>
          </a:p>
        </p:txBody>
      </p:sp>
      <p:pic>
        <p:nvPicPr>
          <p:cNvPr id="363" name="Google Shape;363;gdd417da581_0_262"/>
          <p:cNvPicPr preferRelativeResize="0"/>
          <p:nvPr/>
        </p:nvPicPr>
        <p:blipFill rotWithShape="1">
          <a:blip r:embed="rId3">
            <a:alphaModFix/>
          </a:blip>
          <a:srcRect/>
          <a:stretch/>
        </p:blipFill>
        <p:spPr>
          <a:xfrm>
            <a:off x="10099529" y="5173700"/>
            <a:ext cx="1438781" cy="9449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dd417da581_0_3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Exploring Case Management Steps Via Phone</a:t>
            </a:r>
            <a:endParaRPr/>
          </a:p>
        </p:txBody>
      </p:sp>
      <p:sp>
        <p:nvSpPr>
          <p:cNvPr id="369" name="Google Shape;369;gdd417da581_0_35"/>
          <p:cNvSpPr txBox="1">
            <a:spLocks noGrp="1"/>
          </p:cNvSpPr>
          <p:nvPr>
            <p:ph type="body" idx="1"/>
          </p:nvPr>
        </p:nvSpPr>
        <p:spPr>
          <a:xfrm>
            <a:off x="656022" y="1971676"/>
            <a:ext cx="10820100"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accent6"/>
              </a:buClr>
              <a:buSzPts val="2800"/>
              <a:buNone/>
            </a:pPr>
            <a:r>
              <a:rPr lang="en-GB"/>
              <a:t>Activity</a:t>
            </a:r>
            <a:endParaRPr/>
          </a:p>
        </p:txBody>
      </p:sp>
      <p:sp>
        <p:nvSpPr>
          <p:cNvPr id="370" name="Google Shape;370;gdd417da581_0_3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dirty="0"/>
              <a:t>Each table corresponds to a case management steps</a:t>
            </a:r>
            <a:endParaRPr dirty="0"/>
          </a:p>
          <a:p>
            <a:pPr marL="457200" lvl="0" indent="-406400" algn="l" rtl="0">
              <a:lnSpc>
                <a:spcPct val="90000"/>
              </a:lnSpc>
              <a:spcBef>
                <a:spcPts val="1000"/>
              </a:spcBef>
              <a:spcAft>
                <a:spcPts val="0"/>
              </a:spcAft>
              <a:buClr>
                <a:schemeClr val="accent6"/>
              </a:buClr>
              <a:buSzPts val="2800"/>
              <a:buChar char="•"/>
            </a:pPr>
            <a:r>
              <a:rPr lang="en-GB" dirty="0"/>
              <a:t>In six groups corresponding to each of the case management steps, discuss and annotate key considerations for completing the step via phone – 20 min</a:t>
            </a:r>
            <a:endParaRPr dirty="0"/>
          </a:p>
          <a:p>
            <a:pPr marL="457200" lvl="0" indent="-406400" algn="l" rtl="0">
              <a:lnSpc>
                <a:spcPct val="90000"/>
              </a:lnSpc>
              <a:spcBef>
                <a:spcPts val="1000"/>
              </a:spcBef>
              <a:spcAft>
                <a:spcPts val="0"/>
              </a:spcAft>
              <a:buClr>
                <a:schemeClr val="accent6"/>
              </a:buClr>
              <a:buSzPts val="2800"/>
              <a:buChar char="•"/>
            </a:pPr>
            <a:r>
              <a:rPr lang="en-GB" dirty="0"/>
              <a:t>Rotate to next step, read and add considerations to the work done by the previous group – 10 min</a:t>
            </a:r>
            <a:endParaRPr dirty="0"/>
          </a:p>
          <a:p>
            <a:pPr marL="457200" lvl="0" indent="-406400" algn="l" rtl="0">
              <a:lnSpc>
                <a:spcPct val="90000"/>
              </a:lnSpc>
              <a:spcBef>
                <a:spcPts val="1000"/>
              </a:spcBef>
              <a:spcAft>
                <a:spcPts val="0"/>
              </a:spcAft>
              <a:buClr>
                <a:schemeClr val="accent6"/>
              </a:buClr>
              <a:buSzPts val="2800"/>
              <a:buChar char="•"/>
            </a:pPr>
            <a:r>
              <a:rPr lang="en-GB" dirty="0"/>
              <a:t>Complete Case Management cycle</a:t>
            </a:r>
            <a:endParaRPr dirty="0"/>
          </a:p>
        </p:txBody>
      </p:sp>
      <p:pic>
        <p:nvPicPr>
          <p:cNvPr id="371" name="Google Shape;371;gdd417da581_0_35"/>
          <p:cNvPicPr preferRelativeResize="0"/>
          <p:nvPr/>
        </p:nvPicPr>
        <p:blipFill rotWithShape="1">
          <a:blip r:embed="rId3">
            <a:alphaModFix/>
          </a:blip>
          <a:srcRect/>
          <a:stretch/>
        </p:blipFill>
        <p:spPr>
          <a:xfrm>
            <a:off x="8313740" y="4682639"/>
            <a:ext cx="3383573" cy="3173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title"/>
          </p:nvPr>
        </p:nvSpPr>
        <p:spPr>
          <a:xfrm>
            <a:off x="591323" y="251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Wrap Up</a:t>
            </a:r>
            <a:endParaRPr/>
          </a:p>
        </p:txBody>
      </p:sp>
      <p:sp>
        <p:nvSpPr>
          <p:cNvPr id="377" name="Google Shape;377;p14"/>
          <p:cNvSpPr txBox="1">
            <a:spLocks noGrp="1"/>
          </p:cNvSpPr>
          <p:nvPr>
            <p:ph type="body" idx="2"/>
          </p:nvPr>
        </p:nvSpPr>
        <p:spPr>
          <a:xfrm>
            <a:off x="656025" y="2614600"/>
            <a:ext cx="9728100" cy="37290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ts val="0"/>
              </a:spcAft>
              <a:buSzPts val="3500"/>
              <a:buFont typeface="Arial"/>
              <a:buChar char="●"/>
            </a:pPr>
            <a:r>
              <a:rPr lang="en-GB" sz="3500">
                <a:latin typeface="Arial"/>
                <a:ea typeface="Arial"/>
                <a:cs typeface="Arial"/>
                <a:sym typeface="Arial"/>
              </a:rPr>
              <a:t>Recap!</a:t>
            </a:r>
            <a:endParaRPr sz="3500">
              <a:latin typeface="Arial"/>
              <a:ea typeface="Arial"/>
              <a:cs typeface="Arial"/>
              <a:sym typeface="Arial"/>
            </a:endParaRPr>
          </a:p>
          <a:p>
            <a:pPr marL="342900" lvl="0" indent="-342900" algn="l" rtl="0">
              <a:lnSpc>
                <a:spcPct val="115000"/>
              </a:lnSpc>
              <a:spcBef>
                <a:spcPts val="1000"/>
              </a:spcBef>
              <a:spcAft>
                <a:spcPts val="0"/>
              </a:spcAft>
              <a:buSzPts val="3500"/>
              <a:buFont typeface="Arial"/>
              <a:buChar char="●"/>
            </a:pPr>
            <a:r>
              <a:rPr lang="en-GB" sz="3500">
                <a:latin typeface="Arial"/>
                <a:ea typeface="Arial"/>
                <a:cs typeface="Arial"/>
                <a:sym typeface="Arial"/>
              </a:rPr>
              <a:t>Questions?</a:t>
            </a:r>
            <a:endParaRPr sz="3500">
              <a:latin typeface="Arial"/>
              <a:ea typeface="Arial"/>
              <a:cs typeface="Arial"/>
              <a:sym typeface="Arial"/>
            </a:endParaRPr>
          </a:p>
          <a:p>
            <a:pPr marL="0" lvl="0" indent="0" algn="l" rtl="0">
              <a:lnSpc>
                <a:spcPct val="115000"/>
              </a:lnSpc>
              <a:spcBef>
                <a:spcPts val="1000"/>
              </a:spcBef>
              <a:spcAft>
                <a:spcPts val="0"/>
              </a:spcAft>
              <a:buSzPts val="2800"/>
              <a:buNone/>
            </a:pPr>
            <a:endParaRPr sz="3500">
              <a:latin typeface="Arial"/>
              <a:ea typeface="Arial"/>
              <a:cs typeface="Arial"/>
              <a:sym typeface="Arial"/>
            </a:endParaRPr>
          </a:p>
          <a:p>
            <a:pPr marL="0" lvl="0" indent="0" algn="l" rtl="0">
              <a:lnSpc>
                <a:spcPct val="115000"/>
              </a:lnSpc>
              <a:spcBef>
                <a:spcPts val="1000"/>
              </a:spcBef>
              <a:spcAft>
                <a:spcPts val="0"/>
              </a:spcAft>
              <a:buSzPts val="2800"/>
              <a:buNone/>
            </a:pPr>
            <a:r>
              <a:rPr lang="en-GB" sz="3500">
                <a:solidFill>
                  <a:srgbClr val="FF0000"/>
                </a:solidFill>
                <a:latin typeface="Arial"/>
                <a:ea typeface="Arial"/>
                <a:cs typeface="Arial"/>
                <a:sym typeface="Arial"/>
              </a:rPr>
              <a:t>Next Steps:</a:t>
            </a:r>
            <a:r>
              <a:rPr lang="en-GB" sz="3500">
                <a:latin typeface="Arial"/>
                <a:ea typeface="Arial"/>
                <a:cs typeface="Arial"/>
                <a:sym typeface="Arial"/>
              </a:rPr>
              <a:t> Social Service Workfoce Wellbeing Video </a:t>
            </a:r>
            <a:endParaRPr sz="3500">
              <a:latin typeface="Arial"/>
              <a:ea typeface="Arial"/>
              <a:cs typeface="Arial"/>
              <a:sym typeface="Arial"/>
            </a:endParaRPr>
          </a:p>
          <a:p>
            <a:pPr marL="0" lvl="0" indent="0" algn="l" rtl="0">
              <a:lnSpc>
                <a:spcPct val="90000"/>
              </a:lnSpc>
              <a:spcBef>
                <a:spcPts val="1000"/>
              </a:spcBef>
              <a:spcAft>
                <a:spcPts val="0"/>
              </a:spcAft>
              <a:buSzPts val="2800"/>
              <a:buNone/>
            </a:pPr>
            <a:endParaRPr>
              <a:highlight>
                <a:srgbClr val="FFFF00"/>
              </a:highlight>
            </a:endParaRPr>
          </a:p>
        </p:txBody>
      </p:sp>
      <p:pic>
        <p:nvPicPr>
          <p:cNvPr id="378" name="Google Shape;378;p14"/>
          <p:cNvPicPr preferRelativeResize="0"/>
          <p:nvPr/>
        </p:nvPicPr>
        <p:blipFill rotWithShape="1">
          <a:blip r:embed="rId3">
            <a:alphaModFix/>
          </a:blip>
          <a:srcRect/>
          <a:stretch/>
        </p:blipFill>
        <p:spPr>
          <a:xfrm>
            <a:off x="10384119" y="4883819"/>
            <a:ext cx="1571671" cy="15716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Course Objectives</a:t>
            </a:r>
            <a:endParaRPr/>
          </a:p>
        </p:txBody>
      </p:sp>
      <p:sp>
        <p:nvSpPr>
          <p:cNvPr id="233" name="Google Shape;233;p2"/>
          <p:cNvSpPr txBox="1">
            <a:spLocks noGrp="1"/>
          </p:cNvSpPr>
          <p:nvPr>
            <p:ph type="body" idx="2"/>
          </p:nvPr>
        </p:nvSpPr>
        <p:spPr>
          <a:xfrm>
            <a:off x="3775229" y="1164431"/>
            <a:ext cx="7300912" cy="4799266"/>
          </a:xfrm>
          <a:prstGeom prst="rect">
            <a:avLst/>
          </a:prstGeom>
          <a:noFill/>
          <a:ln>
            <a:noFill/>
          </a:ln>
        </p:spPr>
        <p:txBody>
          <a:bodyPr spcFirstLastPara="1" wrap="square" lIns="91425" tIns="45700" rIns="91425" bIns="45700" anchor="t" anchorCtr="0">
            <a:normAutofit fontScale="77500" lnSpcReduction="20000"/>
          </a:bodyPr>
          <a:lstStyle/>
          <a:p>
            <a:pPr marL="228600" lvl="0" indent="-228631" algn="l" rtl="0">
              <a:lnSpc>
                <a:spcPct val="115000"/>
              </a:lnSpc>
              <a:spcBef>
                <a:spcPts val="0"/>
              </a:spcBef>
              <a:spcAft>
                <a:spcPts val="0"/>
              </a:spcAft>
              <a:buSzPct val="100000"/>
              <a:buFont typeface="Noto Sans Symbols"/>
              <a:buChar char="▪"/>
            </a:pPr>
            <a:r>
              <a:rPr lang="en-GB" sz="2300" dirty="0">
                <a:solidFill>
                  <a:srgbClr val="000000"/>
                </a:solidFill>
                <a:latin typeface="Arial"/>
                <a:ea typeface="Arial"/>
                <a:cs typeface="Arial"/>
                <a:sym typeface="Arial"/>
              </a:rPr>
              <a:t>Describe key challenges linked to delivering case management services during COVID-19 and other Infectious Disease Outbreaks (IDOs)</a:t>
            </a:r>
            <a:endParaRPr sz="2300" dirty="0">
              <a:latin typeface="Arial"/>
              <a:ea typeface="Arial"/>
              <a:cs typeface="Arial"/>
              <a:sym typeface="Arial"/>
            </a:endParaRPr>
          </a:p>
          <a:p>
            <a:pPr marL="228600" lvl="0" indent="-228631" algn="l" rtl="0">
              <a:lnSpc>
                <a:spcPct val="115000"/>
              </a:lnSpc>
              <a:spcBef>
                <a:spcPts val="1000"/>
              </a:spcBef>
              <a:spcAft>
                <a:spcPts val="0"/>
              </a:spcAft>
              <a:buSzPct val="100000"/>
              <a:buFont typeface="Noto Sans Symbols"/>
              <a:buChar char="▪"/>
            </a:pPr>
            <a:r>
              <a:rPr lang="en-GB" sz="2300" dirty="0">
                <a:solidFill>
                  <a:srgbClr val="000000"/>
                </a:solidFill>
                <a:latin typeface="Arial"/>
                <a:ea typeface="Arial"/>
                <a:cs typeface="Arial"/>
                <a:sym typeface="Arial"/>
              </a:rPr>
              <a:t>Summarize key consideration to adjust to a remote case management service delivery within the context of  COVID-19 and other </a:t>
            </a:r>
            <a:r>
              <a:rPr lang="en-US" sz="2300" dirty="0">
                <a:solidFill>
                  <a:srgbClr val="000000"/>
                </a:solidFill>
                <a:latin typeface="Arial"/>
                <a:ea typeface="Arial"/>
                <a:cs typeface="Arial"/>
                <a:sym typeface="Arial"/>
              </a:rPr>
              <a:t>IDOs</a:t>
            </a:r>
            <a:endParaRPr sz="2300" dirty="0">
              <a:latin typeface="Arial"/>
              <a:ea typeface="Arial"/>
              <a:cs typeface="Arial"/>
              <a:sym typeface="Arial"/>
            </a:endParaRPr>
          </a:p>
          <a:p>
            <a:pPr marL="228600" lvl="0" indent="-228631" algn="l" rtl="0">
              <a:lnSpc>
                <a:spcPct val="115000"/>
              </a:lnSpc>
              <a:spcBef>
                <a:spcPts val="1000"/>
              </a:spcBef>
              <a:spcAft>
                <a:spcPts val="0"/>
              </a:spcAft>
              <a:buSzPct val="100000"/>
              <a:buFont typeface="Noto Sans Symbols"/>
              <a:buChar char="▪"/>
            </a:pPr>
            <a:r>
              <a:rPr lang="en-GB" sz="2300" dirty="0">
                <a:solidFill>
                  <a:srgbClr val="000000"/>
                </a:solidFill>
                <a:latin typeface="Arial"/>
                <a:ea typeface="Arial"/>
                <a:cs typeface="Arial"/>
                <a:sym typeface="Arial"/>
              </a:rPr>
              <a:t>Explain how to support  a safe identification and referral process within the context of COVID-19 and other </a:t>
            </a:r>
            <a:r>
              <a:rPr lang="en-US" sz="2300" dirty="0">
                <a:solidFill>
                  <a:srgbClr val="000000"/>
                </a:solidFill>
                <a:latin typeface="Arial"/>
                <a:ea typeface="Arial"/>
                <a:cs typeface="Arial"/>
                <a:sym typeface="Arial"/>
              </a:rPr>
              <a:t>IDOs</a:t>
            </a:r>
            <a:endParaRPr sz="2300" dirty="0">
              <a:latin typeface="Arial"/>
              <a:ea typeface="Arial"/>
              <a:cs typeface="Arial"/>
              <a:sym typeface="Arial"/>
            </a:endParaRPr>
          </a:p>
          <a:p>
            <a:pPr marL="228600" lvl="0" indent="-228631">
              <a:lnSpc>
                <a:spcPct val="115000"/>
              </a:lnSpc>
              <a:buSzPct val="100000"/>
              <a:buFont typeface="Noto Sans Symbols"/>
              <a:buChar char="▪"/>
            </a:pPr>
            <a:r>
              <a:rPr lang="en-GB" sz="2300" dirty="0">
                <a:solidFill>
                  <a:srgbClr val="000000"/>
                </a:solidFill>
                <a:latin typeface="Arial"/>
                <a:ea typeface="Arial"/>
                <a:cs typeface="Arial"/>
                <a:sym typeface="Arial"/>
              </a:rPr>
              <a:t>Explain key actions to ensure staff safety and wellbeing in the context of COVID-19 and other </a:t>
            </a:r>
            <a:r>
              <a:rPr lang="en-US" sz="2300" dirty="0">
                <a:solidFill>
                  <a:srgbClr val="000000"/>
                </a:solidFill>
                <a:latin typeface="Arial"/>
                <a:ea typeface="Arial"/>
                <a:cs typeface="Arial"/>
                <a:sym typeface="Arial"/>
              </a:rPr>
              <a:t>IDOs</a:t>
            </a:r>
            <a:endParaRPr lang="en-US" sz="2300" dirty="0">
              <a:latin typeface="Arial"/>
              <a:ea typeface="Arial"/>
              <a:cs typeface="Arial"/>
              <a:sym typeface="Arial"/>
            </a:endParaRPr>
          </a:p>
          <a:p>
            <a:pPr marL="228600" lvl="0" indent="-228631" algn="l" rtl="0">
              <a:lnSpc>
                <a:spcPct val="115000"/>
              </a:lnSpc>
              <a:spcBef>
                <a:spcPts val="1000"/>
              </a:spcBef>
              <a:spcAft>
                <a:spcPts val="0"/>
              </a:spcAft>
              <a:buSzPct val="100000"/>
              <a:buFont typeface="Noto Sans Symbols"/>
              <a:buChar char="▪"/>
            </a:pPr>
            <a:r>
              <a:rPr lang="en-GB" sz="2300" dirty="0">
                <a:solidFill>
                  <a:srgbClr val="000000"/>
                </a:solidFill>
                <a:latin typeface="Arial"/>
                <a:ea typeface="Arial"/>
                <a:cs typeface="Arial"/>
                <a:sym typeface="Arial"/>
              </a:rPr>
              <a:t>List key considerations on information sharing and data protection in the context of remote case management service delivery</a:t>
            </a:r>
            <a:endParaRPr sz="2300" dirty="0">
              <a:latin typeface="Arial"/>
              <a:ea typeface="Arial"/>
              <a:cs typeface="Arial"/>
              <a:sym typeface="Arial"/>
            </a:endParaRPr>
          </a:p>
          <a:p>
            <a:pPr marL="228600" lvl="0" indent="-228631" algn="l" rtl="0">
              <a:lnSpc>
                <a:spcPct val="115000"/>
              </a:lnSpc>
              <a:spcBef>
                <a:spcPts val="1000"/>
              </a:spcBef>
              <a:spcAft>
                <a:spcPts val="0"/>
              </a:spcAft>
              <a:buSzPct val="100000"/>
              <a:buFont typeface="Noto Sans Symbols"/>
              <a:buChar char="▪"/>
            </a:pPr>
            <a:r>
              <a:rPr lang="en-GB" sz="2300" dirty="0">
                <a:solidFill>
                  <a:srgbClr val="000000"/>
                </a:solidFill>
                <a:latin typeface="Arial"/>
                <a:ea typeface="Arial"/>
                <a:cs typeface="Arial"/>
                <a:sym typeface="Arial"/>
              </a:rPr>
              <a:t>Write a contingency plan with key steps to take to adapt own case management system to remote delivery </a:t>
            </a:r>
            <a:r>
              <a:rPr lang="en-GB" sz="2300" dirty="0">
                <a:latin typeface="Arial"/>
                <a:ea typeface="Arial"/>
                <a:cs typeface="Arial"/>
                <a:sym typeface="Arial"/>
              </a:rPr>
              <a:t>  </a:t>
            </a:r>
            <a:endParaRPr dirty="0"/>
          </a:p>
          <a:p>
            <a:pPr marL="228600" lvl="0" indent="-117475" algn="l" rtl="0">
              <a:lnSpc>
                <a:spcPct val="90000"/>
              </a:lnSpc>
              <a:spcBef>
                <a:spcPts val="1000"/>
              </a:spcBef>
              <a:spcAft>
                <a:spcPts val="0"/>
              </a:spcAft>
              <a:buClr>
                <a:schemeClr val="accent3"/>
              </a:buClr>
              <a:buSzPct val="100000"/>
              <a:buNone/>
            </a:pP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Transitioning to Remote Case Management</a:t>
            </a:r>
            <a:endParaRPr/>
          </a:p>
        </p:txBody>
      </p:sp>
      <p:pic>
        <p:nvPicPr>
          <p:cNvPr id="235" name="Google Shape;235;p2"/>
          <p:cNvPicPr preferRelativeResize="0"/>
          <p:nvPr/>
        </p:nvPicPr>
        <p:blipFill rotWithShape="1">
          <a:blip r:embed="rId3">
            <a:alphaModFix/>
          </a:blip>
          <a:srcRect/>
          <a:stretch/>
        </p:blipFill>
        <p:spPr>
          <a:xfrm>
            <a:off x="10750857" y="134104"/>
            <a:ext cx="1324299" cy="1299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dd417da581_0_270"/>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Assessment</a:t>
            </a:r>
            <a:endParaRPr/>
          </a:p>
        </p:txBody>
      </p:sp>
      <p:sp>
        <p:nvSpPr>
          <p:cNvPr id="384" name="Google Shape;384;gdd417da581_0_270"/>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Font typeface="Arial"/>
              <a:buChar char="●"/>
            </a:pPr>
            <a:r>
              <a:rPr lang="en-GB" sz="1800" u="none" strike="noStrike">
                <a:latin typeface="Arial"/>
                <a:ea typeface="Arial"/>
                <a:cs typeface="Arial"/>
                <a:sym typeface="Arial"/>
              </a:rPr>
              <a:t>List examples of key questions that can be asked to investigate the situation of a child/caregivers</a:t>
            </a:r>
            <a:endParaRPr/>
          </a:p>
          <a:p>
            <a:pPr marL="342900" lvl="0" indent="-342900" algn="l" rtl="0">
              <a:lnSpc>
                <a:spcPct val="115000"/>
              </a:lnSpc>
              <a:spcBef>
                <a:spcPts val="1000"/>
              </a:spcBef>
              <a:spcAft>
                <a:spcPts val="0"/>
              </a:spcAft>
              <a:buSzPts val="1800"/>
              <a:buFont typeface="Arial"/>
              <a:buChar char="●"/>
            </a:pPr>
            <a:r>
              <a:rPr lang="en-GB" sz="1800" u="none" strike="noStrike">
                <a:latin typeface="Arial"/>
                <a:ea typeface="Arial"/>
                <a:cs typeface="Arial"/>
                <a:sym typeface="Arial"/>
              </a:rPr>
              <a:t>List ways information can be triangulated</a:t>
            </a:r>
            <a:endParaRPr/>
          </a:p>
          <a:p>
            <a:pPr marL="342900" lvl="0" indent="-342900" algn="l" rtl="0">
              <a:lnSpc>
                <a:spcPct val="115000"/>
              </a:lnSpc>
              <a:spcBef>
                <a:spcPts val="1000"/>
              </a:spcBef>
              <a:spcAft>
                <a:spcPts val="0"/>
              </a:spcAft>
              <a:buSzPts val="1800"/>
              <a:buFont typeface="Arial"/>
              <a:buChar char="●"/>
            </a:pPr>
            <a:r>
              <a:rPr lang="en-GB" sz="1800" u="none" strike="noStrike">
                <a:latin typeface="Arial"/>
                <a:ea typeface="Arial"/>
                <a:cs typeface="Arial"/>
                <a:sym typeface="Arial"/>
              </a:rPr>
              <a:t>Explain immediate actions in case the safety of a child or caregiver are at stake</a:t>
            </a:r>
            <a:endParaRPr/>
          </a:p>
          <a:p>
            <a:pPr marL="0" lvl="0" indent="0" algn="l" rtl="0">
              <a:lnSpc>
                <a:spcPct val="90000"/>
              </a:lnSpc>
              <a:spcBef>
                <a:spcPts val="1000"/>
              </a:spcBef>
              <a:spcAft>
                <a:spcPts val="0"/>
              </a:spcAft>
              <a:buSzPts val="2800"/>
              <a:buNone/>
            </a:pPr>
            <a:endParaRPr>
              <a:highlight>
                <a:srgbClr val="FFFF00"/>
              </a:highlight>
            </a:endParaRPr>
          </a:p>
        </p:txBody>
      </p:sp>
      <p:sp>
        <p:nvSpPr>
          <p:cNvPr id="385" name="Google Shape;385;gdd417da581_0_270"/>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Session Objectives</a:t>
            </a:r>
            <a:endParaRPr/>
          </a:p>
        </p:txBody>
      </p:sp>
      <p:pic>
        <p:nvPicPr>
          <p:cNvPr id="386" name="Google Shape;386;gdd417da581_0_270" descr="objective Icon 2206233"/>
          <p:cNvPicPr preferRelativeResize="0"/>
          <p:nvPr/>
        </p:nvPicPr>
        <p:blipFill rotWithShape="1">
          <a:blip r:embed="rId3">
            <a:alphaModFix/>
          </a:blip>
          <a:srcRect/>
          <a:stretch/>
        </p:blipFill>
        <p:spPr>
          <a:xfrm>
            <a:off x="9031920" y="4163258"/>
            <a:ext cx="1905000" cy="190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Assessment Scenario</a:t>
            </a:r>
            <a:endParaRPr/>
          </a:p>
        </p:txBody>
      </p:sp>
      <p:sp>
        <p:nvSpPr>
          <p:cNvPr id="392" name="Google Shape;392;p15"/>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000"/>
              <a:buNone/>
            </a:pPr>
            <a:r>
              <a:rPr lang="en-GB" sz="1800" dirty="0">
                <a:latin typeface="Arial"/>
                <a:ea typeface="Arial"/>
                <a:cs typeface="Arial"/>
                <a:sym typeface="Arial"/>
              </a:rPr>
              <a:t>Ines is 14 years old. She lives with her mom and 3 siblings in an informal tented settlement in Lebanon after her dad died in fighting in Syria 6 years ago. Ines normally attends school through a local NGO sponsored program while also participating in a project to generate a small income with other girls at the camp. She was referred to caseworkers as her mom had fallen sick with COVID-19 and has been hospitalized. Ines no longer attends school and the income generation activities. It’s unclear how she is supporting herself and the 3 younger siblings financially. Siblings are regularly attending school. </a:t>
            </a:r>
            <a:endParaRPr dirty="0"/>
          </a:p>
          <a:p>
            <a:pPr marL="0" lvl="0" indent="0" algn="just" rtl="0">
              <a:lnSpc>
                <a:spcPct val="115000"/>
              </a:lnSpc>
              <a:spcBef>
                <a:spcPts val="1000"/>
              </a:spcBef>
              <a:spcAft>
                <a:spcPts val="0"/>
              </a:spcAft>
              <a:buSzPts val="1000"/>
              <a:buNone/>
            </a:pPr>
            <a:endParaRPr sz="1800" dirty="0">
              <a:latin typeface="Arial"/>
              <a:ea typeface="Arial"/>
              <a:cs typeface="Arial"/>
              <a:sym typeface="Arial"/>
            </a:endParaRPr>
          </a:p>
          <a:p>
            <a:pPr marL="0" lvl="0" indent="0" algn="just" rtl="0">
              <a:lnSpc>
                <a:spcPct val="115000"/>
              </a:lnSpc>
              <a:spcBef>
                <a:spcPts val="1000"/>
              </a:spcBef>
              <a:spcAft>
                <a:spcPts val="0"/>
              </a:spcAft>
              <a:buSzPts val="1000"/>
              <a:buNone/>
            </a:pPr>
            <a:r>
              <a:rPr lang="en-GB" sz="1800" dirty="0">
                <a:latin typeface="Arial"/>
                <a:ea typeface="Arial"/>
                <a:cs typeface="Arial"/>
                <a:sym typeface="Arial"/>
              </a:rPr>
              <a:t>In Groups discuss:</a:t>
            </a:r>
            <a:endParaRPr dirty="0"/>
          </a:p>
          <a:p>
            <a:pPr marL="228600" lvl="0" indent="-228600" algn="just" rtl="0">
              <a:lnSpc>
                <a:spcPct val="115000"/>
              </a:lnSpc>
              <a:spcBef>
                <a:spcPts val="1000"/>
              </a:spcBef>
              <a:spcAft>
                <a:spcPts val="0"/>
              </a:spcAft>
              <a:buSzPts val="1000"/>
              <a:buFont typeface="Noto Sans Symbols"/>
              <a:buChar char="❖"/>
            </a:pPr>
            <a:r>
              <a:rPr lang="en-GB" sz="1800" dirty="0">
                <a:latin typeface="Arial"/>
                <a:ea typeface="Arial"/>
                <a:cs typeface="Arial"/>
                <a:sym typeface="Arial"/>
              </a:rPr>
              <a:t>Questions you would ask the child</a:t>
            </a:r>
            <a:endParaRPr dirty="0"/>
          </a:p>
          <a:p>
            <a:pPr marL="228600" lvl="0" indent="-228600" algn="just" rtl="0">
              <a:lnSpc>
                <a:spcPct val="115000"/>
              </a:lnSpc>
              <a:spcBef>
                <a:spcPts val="1000"/>
              </a:spcBef>
              <a:spcAft>
                <a:spcPts val="0"/>
              </a:spcAft>
              <a:buSzPts val="1000"/>
              <a:buFont typeface="Noto Sans Symbols"/>
              <a:buChar char="❖"/>
            </a:pPr>
            <a:r>
              <a:rPr lang="en-GB" sz="1800" dirty="0">
                <a:latin typeface="Arial"/>
                <a:ea typeface="Arial"/>
                <a:cs typeface="Arial"/>
                <a:sym typeface="Arial"/>
              </a:rPr>
              <a:t>Questions you would ask other adults in the child’s life</a:t>
            </a:r>
            <a:endParaRPr dirty="0"/>
          </a:p>
          <a:p>
            <a:pPr marL="228600" lvl="0" indent="-228600" algn="just" rtl="0">
              <a:lnSpc>
                <a:spcPct val="115000"/>
              </a:lnSpc>
              <a:spcBef>
                <a:spcPts val="1000"/>
              </a:spcBef>
              <a:spcAft>
                <a:spcPts val="0"/>
              </a:spcAft>
              <a:buSzPts val="1000"/>
              <a:buFont typeface="Noto Sans Symbols"/>
              <a:buChar char="❖"/>
            </a:pPr>
            <a:r>
              <a:rPr lang="en-GB" sz="1800" dirty="0">
                <a:latin typeface="Arial"/>
                <a:ea typeface="Arial"/>
                <a:cs typeface="Arial"/>
                <a:sym typeface="Arial"/>
              </a:rPr>
              <a:t>Other actions you would take to complement and triangulate information</a:t>
            </a:r>
            <a:endParaRPr sz="1800" dirty="0">
              <a:latin typeface="Arial"/>
              <a:ea typeface="Arial"/>
              <a:cs typeface="Arial"/>
              <a:sym typeface="Arial"/>
            </a:endParaRPr>
          </a:p>
          <a:p>
            <a:pPr marL="0" lvl="0" indent="0" algn="just" rtl="0">
              <a:lnSpc>
                <a:spcPct val="115000"/>
              </a:lnSpc>
              <a:spcBef>
                <a:spcPts val="1000"/>
              </a:spcBef>
              <a:spcAft>
                <a:spcPts val="0"/>
              </a:spcAft>
              <a:buSzPts val="1000"/>
              <a:buNone/>
            </a:pPr>
            <a:endParaRPr dirty="0"/>
          </a:p>
        </p:txBody>
      </p:sp>
      <p:pic>
        <p:nvPicPr>
          <p:cNvPr id="393" name="Google Shape;393;p15"/>
          <p:cNvPicPr preferRelativeResize="0"/>
          <p:nvPr/>
        </p:nvPicPr>
        <p:blipFill rotWithShape="1">
          <a:blip r:embed="rId3">
            <a:alphaModFix/>
          </a:blip>
          <a:srcRect/>
          <a:stretch/>
        </p:blipFill>
        <p:spPr>
          <a:xfrm>
            <a:off x="8274877" y="3625109"/>
            <a:ext cx="3383573" cy="33896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Information Management</a:t>
            </a:r>
            <a:endParaRPr/>
          </a:p>
        </p:txBody>
      </p:sp>
      <p:sp>
        <p:nvSpPr>
          <p:cNvPr id="399" name="Google Shape;399;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Objectives</a:t>
            </a:r>
            <a:endParaRPr/>
          </a:p>
        </p:txBody>
      </p:sp>
      <p:sp>
        <p:nvSpPr>
          <p:cNvPr id="400" name="Google Shape;400;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Font typeface="Arial"/>
              <a:buChar char="●"/>
            </a:pPr>
            <a:r>
              <a:rPr lang="en-GB" sz="1800" u="none" strike="noStrike">
                <a:solidFill>
                  <a:srgbClr val="000000"/>
                </a:solidFill>
                <a:latin typeface="Arial"/>
                <a:ea typeface="Arial"/>
                <a:cs typeface="Arial"/>
                <a:sym typeface="Arial"/>
              </a:rPr>
              <a:t>List some of the key actions to ensure safe documentation and data storage in the context of remote service delivery</a:t>
            </a:r>
            <a:endParaRPr sz="1800" u="none" strike="noStrike">
              <a:latin typeface="Arial"/>
              <a:ea typeface="Arial"/>
              <a:cs typeface="Arial"/>
              <a:sym typeface="Arial"/>
            </a:endParaRPr>
          </a:p>
          <a:p>
            <a:pPr marL="342900" lvl="0" indent="-342900" algn="l" rtl="0">
              <a:lnSpc>
                <a:spcPct val="115000"/>
              </a:lnSpc>
              <a:spcBef>
                <a:spcPts val="1000"/>
              </a:spcBef>
              <a:spcAft>
                <a:spcPts val="0"/>
              </a:spcAft>
              <a:buSzPts val="1800"/>
              <a:buFont typeface="Arial"/>
              <a:buChar char="●"/>
            </a:pPr>
            <a:r>
              <a:rPr lang="en-GB" sz="1800" u="none" strike="noStrike">
                <a:solidFill>
                  <a:srgbClr val="000000"/>
                </a:solidFill>
                <a:latin typeface="Arial"/>
                <a:ea typeface="Arial"/>
                <a:cs typeface="Arial"/>
                <a:sym typeface="Arial"/>
              </a:rPr>
              <a:t>Describe safe information sharing practices in the context of remote service delivery</a:t>
            </a:r>
            <a:endParaRPr sz="1800" u="none" strike="noStrike">
              <a:latin typeface="Arial"/>
              <a:ea typeface="Arial"/>
              <a:cs typeface="Arial"/>
              <a:sym typeface="Arial"/>
            </a:endParaRPr>
          </a:p>
          <a:p>
            <a:pPr marL="0" lvl="0" indent="0" algn="l" rtl="0">
              <a:lnSpc>
                <a:spcPct val="90000"/>
              </a:lnSpc>
              <a:spcBef>
                <a:spcPts val="1000"/>
              </a:spcBef>
              <a:spcAft>
                <a:spcPts val="0"/>
              </a:spcAft>
              <a:buSzPts val="2800"/>
              <a:buNone/>
            </a:pPr>
            <a:endParaRPr/>
          </a:p>
        </p:txBody>
      </p:sp>
      <p:pic>
        <p:nvPicPr>
          <p:cNvPr id="401" name="Google Shape;401;p18"/>
          <p:cNvPicPr preferRelativeResize="0"/>
          <p:nvPr/>
        </p:nvPicPr>
        <p:blipFill rotWithShape="1">
          <a:blip r:embed="rId3">
            <a:alphaModFix/>
          </a:blip>
          <a:srcRect/>
          <a:stretch/>
        </p:blipFill>
        <p:spPr>
          <a:xfrm>
            <a:off x="9269506" y="3265469"/>
            <a:ext cx="1902117" cy="19082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Information Sharing and Data Protection Protocols</a:t>
            </a:r>
            <a:endParaRPr/>
          </a:p>
        </p:txBody>
      </p:sp>
      <p:sp>
        <p:nvSpPr>
          <p:cNvPr id="407" name="Google Shape;407;p19"/>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a:t>Let’s discuss in groups</a:t>
            </a:r>
            <a:endParaRPr/>
          </a:p>
        </p:txBody>
      </p:sp>
      <p:sp>
        <p:nvSpPr>
          <p:cNvPr id="408" name="Google Shape;408;p19"/>
          <p:cNvSpPr txBox="1">
            <a:spLocks noGrp="1"/>
          </p:cNvSpPr>
          <p:nvPr>
            <p:ph type="body" idx="2"/>
          </p:nvPr>
        </p:nvSpPr>
        <p:spPr>
          <a:xfrm>
            <a:off x="656021" y="2370338"/>
            <a:ext cx="4945789" cy="3027285"/>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800"/>
              <a:buNone/>
            </a:pPr>
            <a:r>
              <a:rPr lang="en-GB" sz="1800" b="1">
                <a:solidFill>
                  <a:srgbClr val="000000"/>
                </a:solidFill>
                <a:latin typeface="Arial"/>
                <a:ea typeface="Arial"/>
                <a:cs typeface="Arial"/>
                <a:sym typeface="Arial"/>
              </a:rPr>
              <a:t>Step 1</a:t>
            </a:r>
            <a:endParaRPr/>
          </a:p>
          <a:p>
            <a:pPr marL="0" lvl="0" indent="0" algn="just" rtl="0">
              <a:lnSpc>
                <a:spcPct val="115000"/>
              </a:lnSpc>
              <a:spcBef>
                <a:spcPts val="1800"/>
              </a:spcBef>
              <a:spcAft>
                <a:spcPts val="0"/>
              </a:spcAft>
              <a:buSzPts val="1800"/>
              <a:buNone/>
            </a:pPr>
            <a:r>
              <a:rPr lang="en-GB" sz="1800">
                <a:solidFill>
                  <a:srgbClr val="000000"/>
                </a:solidFill>
                <a:latin typeface="Arial"/>
                <a:ea typeface="Arial"/>
                <a:cs typeface="Arial"/>
                <a:sym typeface="Arial"/>
              </a:rPr>
              <a:t>In the context of remote service delivery what are the challenges associated with: </a:t>
            </a:r>
            <a:endParaRPr/>
          </a:p>
          <a:p>
            <a:pPr marL="0" lvl="0" indent="0" algn="just" rtl="0">
              <a:lnSpc>
                <a:spcPct val="120000"/>
              </a:lnSpc>
              <a:spcBef>
                <a:spcPts val="1800"/>
              </a:spcBef>
              <a:spcAft>
                <a:spcPts val="0"/>
              </a:spcAft>
              <a:buSzPts val="1800"/>
              <a:buNone/>
            </a:pPr>
            <a:r>
              <a:rPr lang="en-GB" sz="1800">
                <a:solidFill>
                  <a:srgbClr val="000000"/>
                </a:solidFill>
                <a:latin typeface="Arial"/>
                <a:ea typeface="Arial"/>
                <a:cs typeface="Arial"/>
                <a:sym typeface="Arial"/>
              </a:rPr>
              <a:t>Documentation – Group 1</a:t>
            </a:r>
            <a:endParaRPr/>
          </a:p>
          <a:p>
            <a:pPr marL="0" lvl="0" indent="0" algn="just" rtl="0">
              <a:lnSpc>
                <a:spcPct val="120000"/>
              </a:lnSpc>
              <a:spcBef>
                <a:spcPts val="1800"/>
              </a:spcBef>
              <a:spcAft>
                <a:spcPts val="0"/>
              </a:spcAft>
              <a:buSzPts val="1800"/>
              <a:buNone/>
            </a:pPr>
            <a:r>
              <a:rPr lang="en-GB" sz="1800">
                <a:solidFill>
                  <a:srgbClr val="000000"/>
                </a:solidFill>
                <a:latin typeface="Arial"/>
                <a:ea typeface="Arial"/>
                <a:cs typeface="Arial"/>
                <a:sym typeface="Arial"/>
              </a:rPr>
              <a:t>Data Storage – Group 2</a:t>
            </a:r>
            <a:endParaRPr/>
          </a:p>
          <a:p>
            <a:pPr marL="0" lvl="0" indent="0" algn="just" rtl="0">
              <a:lnSpc>
                <a:spcPct val="120000"/>
              </a:lnSpc>
              <a:spcBef>
                <a:spcPts val="1800"/>
              </a:spcBef>
              <a:spcAft>
                <a:spcPts val="0"/>
              </a:spcAft>
              <a:buSzPts val="1800"/>
              <a:buNone/>
            </a:pPr>
            <a:r>
              <a:rPr lang="en-GB" sz="1800">
                <a:solidFill>
                  <a:srgbClr val="000000"/>
                </a:solidFill>
                <a:latin typeface="Arial"/>
                <a:ea typeface="Arial"/>
                <a:cs typeface="Arial"/>
                <a:sym typeface="Arial"/>
              </a:rPr>
              <a:t>Information Sharing – Group 3</a:t>
            </a:r>
            <a:endParaRPr sz="1800">
              <a:solidFill>
                <a:srgbClr val="000000"/>
              </a:solidFill>
              <a:latin typeface="Arial"/>
              <a:ea typeface="Arial"/>
              <a:cs typeface="Arial"/>
              <a:sym typeface="Arial"/>
            </a:endParaRPr>
          </a:p>
          <a:p>
            <a:pPr marL="228600" lvl="0" indent="-114300" algn="just" rtl="0">
              <a:lnSpc>
                <a:spcPct val="115000"/>
              </a:lnSpc>
              <a:spcBef>
                <a:spcPts val="1800"/>
              </a:spcBef>
              <a:spcAft>
                <a:spcPts val="0"/>
              </a:spcAft>
              <a:buSzPts val="1800"/>
              <a:buNone/>
            </a:pPr>
            <a:endParaRPr sz="1800">
              <a:latin typeface="Arial"/>
              <a:ea typeface="Arial"/>
              <a:cs typeface="Arial"/>
              <a:sym typeface="Arial"/>
            </a:endParaRPr>
          </a:p>
        </p:txBody>
      </p:sp>
      <p:pic>
        <p:nvPicPr>
          <p:cNvPr id="409" name="Google Shape;409;p19"/>
          <p:cNvPicPr preferRelativeResize="0"/>
          <p:nvPr/>
        </p:nvPicPr>
        <p:blipFill rotWithShape="1">
          <a:blip r:embed="rId3">
            <a:alphaModFix/>
          </a:blip>
          <a:srcRect/>
          <a:stretch/>
        </p:blipFill>
        <p:spPr>
          <a:xfrm>
            <a:off x="8643537" y="1211469"/>
            <a:ext cx="3386757" cy="2217531"/>
          </a:xfrm>
          <a:prstGeom prst="rect">
            <a:avLst/>
          </a:prstGeom>
          <a:noFill/>
          <a:ln>
            <a:noFill/>
          </a:ln>
        </p:spPr>
      </p:pic>
      <p:sp>
        <p:nvSpPr>
          <p:cNvPr id="410" name="Google Shape;410;p19"/>
          <p:cNvSpPr txBox="1"/>
          <p:nvPr/>
        </p:nvSpPr>
        <p:spPr>
          <a:xfrm>
            <a:off x="5913823" y="2288420"/>
            <a:ext cx="4945789" cy="3027285"/>
          </a:xfrm>
          <a:prstGeom prst="rect">
            <a:avLst/>
          </a:prstGeom>
          <a:noFill/>
          <a:ln>
            <a:noFill/>
          </a:ln>
        </p:spPr>
        <p:txBody>
          <a:bodyPr spcFirstLastPara="1" wrap="square" lIns="91425" tIns="45700" rIns="91425" bIns="45700" anchor="t" anchorCtr="0">
            <a:normAutofit/>
          </a:bodyPr>
          <a:lstStyle/>
          <a:p>
            <a:pPr marL="0" marR="0" lvl="0" indent="0" algn="just" rtl="0">
              <a:lnSpc>
                <a:spcPct val="115000"/>
              </a:lnSpc>
              <a:spcBef>
                <a:spcPts val="0"/>
              </a:spcBef>
              <a:spcAft>
                <a:spcPts val="0"/>
              </a:spcAft>
              <a:buClr>
                <a:schemeClr val="accent1"/>
              </a:buClr>
              <a:buSzPts val="1800"/>
              <a:buFont typeface="Arial"/>
              <a:buNone/>
            </a:pPr>
            <a:r>
              <a:rPr lang="en-GB" sz="1800" b="1" i="0" u="none" strike="noStrike" cap="none">
                <a:solidFill>
                  <a:srgbClr val="000000"/>
                </a:solidFill>
                <a:latin typeface="Arial"/>
                <a:ea typeface="Arial"/>
                <a:cs typeface="Arial"/>
                <a:sym typeface="Arial"/>
              </a:rPr>
              <a:t>Step 2</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1800"/>
              </a:spcBef>
              <a:spcAft>
                <a:spcPts val="0"/>
              </a:spcAft>
              <a:buClr>
                <a:schemeClr val="accent1"/>
              </a:buClr>
              <a:buSzPts val="1800"/>
              <a:buFont typeface="Arial"/>
              <a:buNone/>
            </a:pPr>
            <a:r>
              <a:rPr lang="en-GB" sz="1800" b="0" i="0" u="none" strike="noStrike" cap="none">
                <a:solidFill>
                  <a:srgbClr val="000000"/>
                </a:solidFill>
                <a:latin typeface="Arial"/>
                <a:ea typeface="Arial"/>
                <a:cs typeface="Arial"/>
                <a:sym typeface="Arial"/>
              </a:rPr>
              <a:t>In the context of remote service delivery what are adaptations to be made to: </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1800"/>
              </a:spcBef>
              <a:spcAft>
                <a:spcPts val="0"/>
              </a:spcAft>
              <a:buClr>
                <a:schemeClr val="accent1"/>
              </a:buClr>
              <a:buSzPts val="1800"/>
              <a:buFont typeface="Arial"/>
              <a:buNone/>
            </a:pPr>
            <a:r>
              <a:rPr lang="en-GB" sz="1800" b="0" i="0" u="none" strike="noStrike" cap="none">
                <a:solidFill>
                  <a:srgbClr val="000000"/>
                </a:solidFill>
                <a:latin typeface="Arial"/>
                <a:ea typeface="Arial"/>
                <a:cs typeface="Arial"/>
                <a:sym typeface="Arial"/>
              </a:rPr>
              <a:t>Documentation – Group 2</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1800"/>
              </a:spcBef>
              <a:spcAft>
                <a:spcPts val="0"/>
              </a:spcAft>
              <a:buClr>
                <a:schemeClr val="accent1"/>
              </a:buClr>
              <a:buSzPts val="1800"/>
              <a:buFont typeface="Arial"/>
              <a:buNone/>
            </a:pPr>
            <a:r>
              <a:rPr lang="en-GB" sz="1800" b="0" i="0" u="none" strike="noStrike" cap="none">
                <a:solidFill>
                  <a:srgbClr val="000000"/>
                </a:solidFill>
                <a:latin typeface="Arial"/>
                <a:ea typeface="Arial"/>
                <a:cs typeface="Arial"/>
                <a:sym typeface="Arial"/>
              </a:rPr>
              <a:t>Data Storage – Group 3</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1800"/>
              </a:spcBef>
              <a:spcAft>
                <a:spcPts val="0"/>
              </a:spcAft>
              <a:buClr>
                <a:schemeClr val="accent1"/>
              </a:buClr>
              <a:buSzPts val="1800"/>
              <a:buFont typeface="Arial"/>
              <a:buNone/>
            </a:pPr>
            <a:r>
              <a:rPr lang="en-GB" sz="1800" b="0" i="0" u="none" strike="noStrike" cap="none">
                <a:solidFill>
                  <a:srgbClr val="000000"/>
                </a:solidFill>
                <a:latin typeface="Arial"/>
                <a:ea typeface="Arial"/>
                <a:cs typeface="Arial"/>
                <a:sym typeface="Arial"/>
              </a:rPr>
              <a:t>Information Sharing – Group 1</a:t>
            </a:r>
            <a:endParaRPr sz="1400" b="0" i="0" u="none" strike="noStrike" cap="none">
              <a:solidFill>
                <a:srgbClr val="000000"/>
              </a:solidFill>
              <a:latin typeface="Arial"/>
              <a:ea typeface="Arial"/>
              <a:cs typeface="Arial"/>
              <a:sym typeface="Arial"/>
            </a:endParaRPr>
          </a:p>
          <a:p>
            <a:pPr marL="228600" marR="0" lvl="0" indent="-114300" algn="just" rtl="0">
              <a:lnSpc>
                <a:spcPct val="115000"/>
              </a:lnSpc>
              <a:spcBef>
                <a:spcPts val="1800"/>
              </a:spcBef>
              <a:spcAft>
                <a:spcPts val="0"/>
              </a:spcAft>
              <a:buClr>
                <a:schemeClr val="accent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Social Service Workforce Safety and Wellbeing</a:t>
            </a:r>
            <a:endParaRPr/>
          </a:p>
        </p:txBody>
      </p:sp>
      <p:sp>
        <p:nvSpPr>
          <p:cNvPr id="416" name="Google Shape;416;p2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Objectives</a:t>
            </a:r>
            <a:endParaRPr/>
          </a:p>
        </p:txBody>
      </p:sp>
      <p:sp>
        <p:nvSpPr>
          <p:cNvPr id="417" name="Google Shape;417;p2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Font typeface="Arial"/>
              <a:buChar char="●"/>
            </a:pPr>
            <a:r>
              <a:rPr lang="en-GB" sz="1800" u="none" strike="noStrike" dirty="0">
                <a:solidFill>
                  <a:srgbClr val="000000"/>
                </a:solidFill>
                <a:latin typeface="Arial"/>
                <a:ea typeface="Arial"/>
                <a:cs typeface="Arial"/>
                <a:sym typeface="Arial"/>
              </a:rPr>
              <a:t>List key actions to take to ensure the safety and wellbeing of social service workforce in the context of </a:t>
            </a:r>
            <a:r>
              <a:rPr lang="en-US" sz="1800" u="none" strike="noStrike" dirty="0">
                <a:solidFill>
                  <a:srgbClr val="000000"/>
                </a:solidFill>
                <a:latin typeface="Arial"/>
                <a:ea typeface="Arial"/>
                <a:cs typeface="Arial"/>
                <a:sym typeface="Arial"/>
              </a:rPr>
              <a:t>COVID-19 and other IDOs</a:t>
            </a:r>
            <a:endParaRPr sz="1800" u="none" strike="noStrike" dirty="0">
              <a:latin typeface="Arial"/>
              <a:ea typeface="Arial"/>
              <a:cs typeface="Arial"/>
              <a:sym typeface="Arial"/>
            </a:endParaRPr>
          </a:p>
          <a:p>
            <a:pPr marL="342900" lvl="0" indent="-342900" algn="l" rtl="0">
              <a:lnSpc>
                <a:spcPct val="115000"/>
              </a:lnSpc>
              <a:spcBef>
                <a:spcPts val="1000"/>
              </a:spcBef>
              <a:spcAft>
                <a:spcPts val="0"/>
              </a:spcAft>
              <a:buSzPts val="1800"/>
              <a:buFont typeface="Arial"/>
              <a:buChar char="●"/>
            </a:pPr>
            <a:r>
              <a:rPr lang="en-GB" sz="1800" u="none" strike="noStrike" dirty="0">
                <a:solidFill>
                  <a:srgbClr val="000000"/>
                </a:solidFill>
                <a:latin typeface="Arial"/>
                <a:ea typeface="Arial"/>
                <a:cs typeface="Arial"/>
                <a:sym typeface="Arial"/>
              </a:rPr>
              <a:t>Describe how to adjust the supervision process to a remote delivery modality</a:t>
            </a:r>
            <a:endParaRPr sz="1800" u="none" strike="noStrike" dirty="0">
              <a:latin typeface="Arial"/>
              <a:ea typeface="Arial"/>
              <a:cs typeface="Arial"/>
              <a:sym typeface="Arial"/>
            </a:endParaRPr>
          </a:p>
        </p:txBody>
      </p:sp>
      <p:pic>
        <p:nvPicPr>
          <p:cNvPr id="418" name="Google Shape;418;p20"/>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Social Service Workforce Safety and Wellbeing </a:t>
            </a:r>
            <a:endParaRPr/>
          </a:p>
        </p:txBody>
      </p:sp>
      <p:sp>
        <p:nvSpPr>
          <p:cNvPr id="424" name="Google Shape;424;p21"/>
          <p:cNvSpPr txBox="1">
            <a:spLocks noGrp="1"/>
          </p:cNvSpPr>
          <p:nvPr>
            <p:ph type="body" idx="1"/>
          </p:nvPr>
        </p:nvSpPr>
        <p:spPr>
          <a:xfrm>
            <a:off x="656022" y="1690687"/>
            <a:ext cx="5274261" cy="33784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000"/>
              <a:buNone/>
            </a:pPr>
            <a:endParaRPr/>
          </a:p>
          <a:p>
            <a:pPr marL="0" lvl="0" indent="0" algn="l" rtl="0">
              <a:lnSpc>
                <a:spcPct val="90000"/>
              </a:lnSpc>
              <a:spcBef>
                <a:spcPts val="1000"/>
              </a:spcBef>
              <a:spcAft>
                <a:spcPts val="0"/>
              </a:spcAft>
              <a:buClr>
                <a:schemeClr val="accent1"/>
              </a:buClr>
              <a:buSzPts val="2000"/>
              <a:buNone/>
            </a:pPr>
            <a:endParaRPr sz="2000">
              <a:latin typeface="Arial"/>
              <a:ea typeface="Arial"/>
              <a:cs typeface="Arial"/>
              <a:sym typeface="Arial"/>
            </a:endParaRPr>
          </a:p>
          <a:p>
            <a:pPr marL="0" lvl="0" indent="0" algn="l" rtl="0">
              <a:lnSpc>
                <a:spcPct val="90000"/>
              </a:lnSpc>
              <a:spcBef>
                <a:spcPts val="1000"/>
              </a:spcBef>
              <a:spcAft>
                <a:spcPts val="0"/>
              </a:spcAft>
              <a:buClr>
                <a:schemeClr val="accent1"/>
              </a:buClr>
              <a:buSzPts val="2000"/>
              <a:buNone/>
            </a:pPr>
            <a:endParaRPr sz="2000">
              <a:latin typeface="Arial"/>
              <a:ea typeface="Arial"/>
              <a:cs typeface="Arial"/>
              <a:sym typeface="Arial"/>
            </a:endParaRPr>
          </a:p>
          <a:p>
            <a:pPr marL="0" lvl="0" indent="0" algn="l" rtl="0">
              <a:lnSpc>
                <a:spcPct val="90000"/>
              </a:lnSpc>
              <a:spcBef>
                <a:spcPts val="1000"/>
              </a:spcBef>
              <a:spcAft>
                <a:spcPts val="0"/>
              </a:spcAft>
              <a:buClr>
                <a:schemeClr val="accent1"/>
              </a:buClr>
              <a:buSzPts val="2000"/>
              <a:buNone/>
            </a:pPr>
            <a:endParaRPr sz="2000">
              <a:latin typeface="Arial"/>
              <a:ea typeface="Arial"/>
              <a:cs typeface="Arial"/>
              <a:sym typeface="Arial"/>
            </a:endParaRPr>
          </a:p>
          <a:p>
            <a:pPr marL="0" lvl="0" indent="0" algn="l" rtl="0">
              <a:lnSpc>
                <a:spcPct val="90000"/>
              </a:lnSpc>
              <a:spcBef>
                <a:spcPts val="1000"/>
              </a:spcBef>
              <a:spcAft>
                <a:spcPts val="0"/>
              </a:spcAft>
              <a:buClr>
                <a:schemeClr val="accent1"/>
              </a:buClr>
              <a:buSzPts val="2000"/>
              <a:buNone/>
            </a:pPr>
            <a:r>
              <a:rPr lang="en-GB" sz="2000">
                <a:latin typeface="Arial"/>
                <a:ea typeface="Arial"/>
                <a:cs typeface="Arial"/>
                <a:sym typeface="Arial"/>
              </a:rPr>
              <a:t>In pairs discuss additional action you have taken in your context to ensure the safety of your team, clients and volunteers in the context of COVID-19 and other IDOs. </a:t>
            </a:r>
            <a:endParaRPr sz="2000">
              <a:latin typeface="Arial"/>
              <a:ea typeface="Arial"/>
              <a:cs typeface="Arial"/>
              <a:sym typeface="Arial"/>
            </a:endParaRPr>
          </a:p>
        </p:txBody>
      </p:sp>
      <p:pic>
        <p:nvPicPr>
          <p:cNvPr id="425" name="Google Shape;425;p21"/>
          <p:cNvPicPr preferRelativeResize="0"/>
          <p:nvPr/>
        </p:nvPicPr>
        <p:blipFill rotWithShape="1">
          <a:blip r:embed="rId3">
            <a:alphaModFix/>
          </a:blip>
          <a:srcRect/>
          <a:stretch/>
        </p:blipFill>
        <p:spPr>
          <a:xfrm>
            <a:off x="7954069" y="3611353"/>
            <a:ext cx="1438781" cy="944962"/>
          </a:xfrm>
          <a:prstGeom prst="rect">
            <a:avLst/>
          </a:prstGeom>
          <a:noFill/>
          <a:ln>
            <a:noFill/>
          </a:ln>
        </p:spPr>
      </p:pic>
      <p:pic>
        <p:nvPicPr>
          <p:cNvPr id="426" name="Google Shape;426;p21"/>
          <p:cNvPicPr preferRelativeResize="0"/>
          <p:nvPr/>
        </p:nvPicPr>
        <p:blipFill rotWithShape="1">
          <a:blip r:embed="rId4">
            <a:alphaModFix/>
          </a:blip>
          <a:srcRect/>
          <a:stretch/>
        </p:blipFill>
        <p:spPr>
          <a:xfrm>
            <a:off x="7954069" y="1438644"/>
            <a:ext cx="1571671" cy="15716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Coaching and Supervision </a:t>
            </a:r>
            <a:endParaRPr/>
          </a:p>
        </p:txBody>
      </p:sp>
      <p:sp>
        <p:nvSpPr>
          <p:cNvPr id="432" name="Google Shape;432;p22"/>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000000"/>
                </a:solidFill>
                <a:latin typeface="Arial"/>
                <a:ea typeface="Arial"/>
                <a:cs typeface="Arial"/>
                <a:sym typeface="Arial"/>
              </a:rPr>
              <a:t>Available</a:t>
            </a:r>
            <a:endParaRPr sz="4000" b="1"/>
          </a:p>
        </p:txBody>
      </p:sp>
      <p:pic>
        <p:nvPicPr>
          <p:cNvPr id="433" name="Google Shape;433;p22"/>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34" name="Google Shape;434;p22"/>
          <p:cNvPicPr preferRelativeResize="0"/>
          <p:nvPr/>
        </p:nvPicPr>
        <p:blipFill rotWithShape="1">
          <a:blip r:embed="rId4">
            <a:alphaModFix/>
          </a:blip>
          <a:srcRect/>
          <a:stretch/>
        </p:blipFill>
        <p:spPr>
          <a:xfrm>
            <a:off x="852784" y="1998109"/>
            <a:ext cx="2861781" cy="28617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Coaching and Supervision </a:t>
            </a:r>
            <a:endParaRPr/>
          </a:p>
        </p:txBody>
      </p:sp>
      <p:sp>
        <p:nvSpPr>
          <p:cNvPr id="440" name="Google Shape;440;p23"/>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000000"/>
                </a:solidFill>
                <a:latin typeface="Arial"/>
                <a:ea typeface="Arial"/>
                <a:cs typeface="Arial"/>
                <a:sym typeface="Arial"/>
              </a:rPr>
              <a:t>Check Out</a:t>
            </a:r>
            <a:endParaRPr sz="4000" b="1"/>
          </a:p>
        </p:txBody>
      </p:sp>
      <p:pic>
        <p:nvPicPr>
          <p:cNvPr id="441" name="Google Shape;441;p23"/>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42" name="Google Shape;442;p23"/>
          <p:cNvPicPr preferRelativeResize="0"/>
          <p:nvPr/>
        </p:nvPicPr>
        <p:blipFill rotWithShape="1">
          <a:blip r:embed="rId4">
            <a:alphaModFix/>
          </a:blip>
          <a:srcRect/>
          <a:stretch/>
        </p:blipFill>
        <p:spPr>
          <a:xfrm>
            <a:off x="886425" y="1795760"/>
            <a:ext cx="3179547" cy="32243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Coaching and Supervision </a:t>
            </a:r>
            <a:endParaRPr/>
          </a:p>
        </p:txBody>
      </p:sp>
      <p:sp>
        <p:nvSpPr>
          <p:cNvPr id="448" name="Google Shape;448;p24"/>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000000"/>
                </a:solidFill>
                <a:latin typeface="Arial"/>
                <a:ea typeface="Arial"/>
                <a:cs typeface="Arial"/>
                <a:sym typeface="Arial"/>
              </a:rPr>
              <a:t>Calls</a:t>
            </a:r>
            <a:endParaRPr sz="4000" b="1"/>
          </a:p>
        </p:txBody>
      </p:sp>
      <p:pic>
        <p:nvPicPr>
          <p:cNvPr id="449" name="Google Shape;449;p24"/>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50" name="Google Shape;450;p24"/>
          <p:cNvPicPr preferRelativeResize="0"/>
          <p:nvPr/>
        </p:nvPicPr>
        <p:blipFill rotWithShape="1">
          <a:blip r:embed="rId4">
            <a:alphaModFix/>
          </a:blip>
          <a:srcRect/>
          <a:stretch/>
        </p:blipFill>
        <p:spPr>
          <a:xfrm>
            <a:off x="1328438" y="2228909"/>
            <a:ext cx="2400182" cy="2400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Coaching and Supervision </a:t>
            </a:r>
            <a:endParaRPr/>
          </a:p>
        </p:txBody>
      </p:sp>
      <p:sp>
        <p:nvSpPr>
          <p:cNvPr id="456" name="Google Shape;456;p25"/>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000000"/>
                </a:solidFill>
                <a:latin typeface="Arial"/>
                <a:ea typeface="Arial"/>
                <a:cs typeface="Arial"/>
                <a:sym typeface="Arial"/>
              </a:rPr>
              <a:t>Session</a:t>
            </a:r>
            <a:endParaRPr sz="4000" b="1"/>
          </a:p>
        </p:txBody>
      </p:sp>
      <p:pic>
        <p:nvPicPr>
          <p:cNvPr id="457" name="Google Shape;457;p25"/>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58" name="Google Shape;458;p25"/>
          <p:cNvPicPr preferRelativeResize="0"/>
          <p:nvPr/>
        </p:nvPicPr>
        <p:blipFill rotWithShape="1">
          <a:blip r:embed="rId4">
            <a:alphaModFix/>
          </a:blip>
          <a:srcRect/>
          <a:stretch/>
        </p:blipFill>
        <p:spPr>
          <a:xfrm>
            <a:off x="1077507" y="1932643"/>
            <a:ext cx="2855299" cy="2855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Agenda</a:t>
            </a:r>
            <a:endParaRPr/>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a:highlight>
                  <a:srgbClr val="FFFF00"/>
                </a:highlight>
              </a:rPr>
              <a:t>Include preferred agenda</a:t>
            </a:r>
            <a:endParaRPr/>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Agenda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Coaching and Supervision </a:t>
            </a:r>
            <a:endParaRPr/>
          </a:p>
        </p:txBody>
      </p:sp>
      <p:sp>
        <p:nvSpPr>
          <p:cNvPr id="464" name="Google Shape;464;p26"/>
          <p:cNvSpPr txBox="1">
            <a:spLocks noGrp="1"/>
          </p:cNvSpPr>
          <p:nvPr>
            <p:ph type="body" idx="2"/>
          </p:nvPr>
        </p:nvSpPr>
        <p:spPr>
          <a:xfrm>
            <a:off x="7160608" y="2973940"/>
            <a:ext cx="5283139" cy="377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000"/>
              <a:buNone/>
            </a:pPr>
            <a:r>
              <a:rPr lang="en-GB" sz="4000" b="1">
                <a:solidFill>
                  <a:srgbClr val="000000"/>
                </a:solidFill>
                <a:latin typeface="Arial"/>
                <a:ea typeface="Arial"/>
                <a:cs typeface="Arial"/>
                <a:sym typeface="Arial"/>
              </a:rPr>
              <a:t>Ongoing</a:t>
            </a:r>
            <a:endParaRPr sz="4000" b="1"/>
          </a:p>
        </p:txBody>
      </p:sp>
      <p:pic>
        <p:nvPicPr>
          <p:cNvPr id="465" name="Google Shape;465;p26"/>
          <p:cNvPicPr preferRelativeResize="0"/>
          <p:nvPr/>
        </p:nvPicPr>
        <p:blipFill rotWithShape="1">
          <a:blip r:embed="rId3">
            <a:alphaModFix/>
          </a:blip>
          <a:srcRect/>
          <a:stretch/>
        </p:blipFill>
        <p:spPr>
          <a:xfrm>
            <a:off x="9377925" y="260053"/>
            <a:ext cx="1408298" cy="1408298"/>
          </a:xfrm>
          <a:prstGeom prst="rect">
            <a:avLst/>
          </a:prstGeom>
          <a:noFill/>
          <a:ln>
            <a:noFill/>
          </a:ln>
        </p:spPr>
      </p:pic>
      <p:pic>
        <p:nvPicPr>
          <p:cNvPr id="466" name="Google Shape;466;p26"/>
          <p:cNvPicPr preferRelativeResize="0"/>
          <p:nvPr/>
        </p:nvPicPr>
        <p:blipFill rotWithShape="1">
          <a:blip r:embed="rId4">
            <a:alphaModFix/>
          </a:blip>
          <a:srcRect/>
          <a:stretch/>
        </p:blipFill>
        <p:spPr>
          <a:xfrm>
            <a:off x="1147303" y="1814306"/>
            <a:ext cx="3229388" cy="32293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dd417da581_0_278"/>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Strengthening the Child Protection System</a:t>
            </a:r>
            <a:endParaRPr/>
          </a:p>
        </p:txBody>
      </p:sp>
      <p:sp>
        <p:nvSpPr>
          <p:cNvPr id="472" name="Google Shape;472;gdd417da581_0_278"/>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500"/>
              <a:buChar char="●"/>
            </a:pPr>
            <a:r>
              <a:rPr lang="en-GB">
                <a:solidFill>
                  <a:srgbClr val="000000"/>
                </a:solidFill>
                <a:latin typeface="Arial"/>
                <a:ea typeface="Arial"/>
                <a:cs typeface="Arial"/>
                <a:sym typeface="Arial"/>
              </a:rPr>
              <a:t>Describe key considerations to make in working with the child protection system in the context of COVID-19 and other IDOs.</a:t>
            </a:r>
            <a:endParaRPr sz="3600"/>
          </a:p>
          <a:p>
            <a:pPr marL="0" lvl="0" indent="0" algn="l" rtl="0">
              <a:lnSpc>
                <a:spcPct val="90000"/>
              </a:lnSpc>
              <a:spcBef>
                <a:spcPts val="1000"/>
              </a:spcBef>
              <a:spcAft>
                <a:spcPts val="0"/>
              </a:spcAft>
              <a:buSzPts val="2800"/>
              <a:buNone/>
            </a:pPr>
            <a:endParaRPr>
              <a:highlight>
                <a:srgbClr val="FFFF00"/>
              </a:highlight>
            </a:endParaRPr>
          </a:p>
        </p:txBody>
      </p:sp>
      <p:sp>
        <p:nvSpPr>
          <p:cNvPr id="473" name="Google Shape;473;gdd417da581_0_278"/>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Session Objective</a:t>
            </a:r>
            <a:endParaRPr/>
          </a:p>
        </p:txBody>
      </p:sp>
      <p:pic>
        <p:nvPicPr>
          <p:cNvPr id="474" name="Google Shape;474;gdd417da581_0_278" descr="objective Icon 2206233"/>
          <p:cNvPicPr preferRelativeResize="0"/>
          <p:nvPr/>
        </p:nvPicPr>
        <p:blipFill rotWithShape="1">
          <a:blip r:embed="rId3">
            <a:alphaModFix/>
          </a:blip>
          <a:srcRect/>
          <a:stretch/>
        </p:blipFill>
        <p:spPr>
          <a:xfrm>
            <a:off x="9031920" y="4163258"/>
            <a:ext cx="1905000" cy="1905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dd417da581_0_28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Strengthening the Child Protection System</a:t>
            </a:r>
            <a:endParaRPr/>
          </a:p>
        </p:txBody>
      </p:sp>
      <p:sp>
        <p:nvSpPr>
          <p:cNvPr id="480" name="Google Shape;480;gdd417da581_0_28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500"/>
              <a:buChar char="●"/>
            </a:pPr>
            <a:r>
              <a:rPr lang="en-GB">
                <a:solidFill>
                  <a:srgbClr val="000000"/>
                </a:solidFill>
                <a:latin typeface="Arial"/>
                <a:ea typeface="Arial"/>
                <a:cs typeface="Arial"/>
                <a:sym typeface="Arial"/>
              </a:rPr>
              <a:t>Discuss in Groups</a:t>
            </a:r>
            <a:endParaRPr>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a:solidFill>
                  <a:srgbClr val="000000"/>
                </a:solidFill>
                <a:latin typeface="Arial"/>
                <a:ea typeface="Arial"/>
                <a:cs typeface="Arial"/>
                <a:sym typeface="Arial"/>
              </a:rPr>
              <a:t>What system strengthening opportunities and considerations we should keep in mind when thinking of transitioning to remote case management in the context of COVID-19?</a:t>
            </a:r>
            <a:endParaRPr>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a:solidFill>
                  <a:srgbClr val="000000"/>
                </a:solidFill>
                <a:latin typeface="Arial"/>
                <a:ea typeface="Arial"/>
                <a:cs typeface="Arial"/>
                <a:sym typeface="Arial"/>
              </a:rPr>
              <a:t>10 minutes</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a:highlight>
                <a:srgbClr val="FFFF00"/>
              </a:highlight>
            </a:endParaRPr>
          </a:p>
        </p:txBody>
      </p:sp>
      <p:sp>
        <p:nvSpPr>
          <p:cNvPr id="481" name="Google Shape;481;gdd417da581_0_285"/>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Activity</a:t>
            </a:r>
            <a:endParaRPr/>
          </a:p>
        </p:txBody>
      </p:sp>
      <p:pic>
        <p:nvPicPr>
          <p:cNvPr id="482" name="Google Shape;482;gdd417da581_0_285"/>
          <p:cNvPicPr preferRelativeResize="0"/>
          <p:nvPr/>
        </p:nvPicPr>
        <p:blipFill rotWithShape="1">
          <a:blip r:embed="rId3">
            <a:alphaModFix/>
          </a:blip>
          <a:srcRect/>
          <a:stretch/>
        </p:blipFill>
        <p:spPr>
          <a:xfrm>
            <a:off x="8274877" y="3625109"/>
            <a:ext cx="3383573" cy="33896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dd417da581_0_293"/>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Strengthening the Child Protection System</a:t>
            </a:r>
            <a:endParaRPr/>
          </a:p>
        </p:txBody>
      </p:sp>
      <p:sp>
        <p:nvSpPr>
          <p:cNvPr id="488" name="Google Shape;488;gdd417da581_0_293"/>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500"/>
              <a:buChar char="●"/>
            </a:pPr>
            <a:r>
              <a:rPr lang="en-GB">
                <a:solidFill>
                  <a:srgbClr val="000000"/>
                </a:solidFill>
                <a:latin typeface="Arial"/>
                <a:ea typeface="Arial"/>
                <a:cs typeface="Arial"/>
                <a:sym typeface="Arial"/>
              </a:rPr>
              <a:t>Strengthen the link between health and social services at the national, sub-national and community levels</a:t>
            </a:r>
            <a:endParaRPr>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a:solidFill>
                  <a:srgbClr val="000000"/>
                </a:solidFill>
                <a:latin typeface="Arial"/>
                <a:ea typeface="Arial"/>
                <a:cs typeface="Arial"/>
                <a:sym typeface="Arial"/>
              </a:rPr>
              <a:t>Coordinate with and support the provision of social protection services for economically vulnerable households</a:t>
            </a:r>
            <a:endParaRPr>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a:solidFill>
                  <a:srgbClr val="000000"/>
                </a:solidFill>
                <a:latin typeface="Arial"/>
                <a:ea typeface="Arial"/>
                <a:cs typeface="Arial"/>
                <a:sym typeface="Arial"/>
              </a:rPr>
              <a:t>For refugee and asylum-seeking children, advocate for access to social protection services</a:t>
            </a:r>
            <a:endParaRPr>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a:solidFill>
                  <a:srgbClr val="000000"/>
                </a:solidFill>
                <a:latin typeface="Arial"/>
                <a:ea typeface="Arial"/>
                <a:cs typeface="Arial"/>
                <a:sym typeface="Arial"/>
              </a:rPr>
              <a:t>Advocate for case management services to be considered essential and a vital part of the COVID-19 response</a:t>
            </a:r>
            <a:endParaRPr>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a:highlight>
                <a:srgbClr val="FFFF00"/>
              </a:highlight>
            </a:endParaRPr>
          </a:p>
        </p:txBody>
      </p:sp>
      <p:sp>
        <p:nvSpPr>
          <p:cNvPr id="489" name="Google Shape;489;gdd417da581_0_293"/>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Suggestions Part 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dd417da581_0_30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Strengthening the Child Protection System</a:t>
            </a:r>
            <a:endParaRPr/>
          </a:p>
        </p:txBody>
      </p:sp>
      <p:sp>
        <p:nvSpPr>
          <p:cNvPr id="495" name="Google Shape;495;gdd417da581_0_30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3500"/>
              <a:buChar char="●"/>
            </a:pPr>
            <a:r>
              <a:rPr lang="en-GB" dirty="0">
                <a:solidFill>
                  <a:srgbClr val="000000"/>
                </a:solidFill>
                <a:latin typeface="Arial"/>
                <a:ea typeface="Arial"/>
                <a:cs typeface="Arial"/>
                <a:sym typeface="Arial"/>
              </a:rPr>
              <a:t>Advocate with governments to sustain and support the social service workforce and humanitarian child protection staff</a:t>
            </a:r>
            <a:endParaRPr dirty="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dirty="0">
                <a:solidFill>
                  <a:srgbClr val="000000"/>
                </a:solidFill>
                <a:latin typeface="Arial"/>
                <a:ea typeface="Arial"/>
                <a:cs typeface="Arial"/>
                <a:sym typeface="Arial"/>
              </a:rPr>
              <a:t>Advocate for an increase in social service workforce social welfare staff at hospitals and medical </a:t>
            </a:r>
            <a:r>
              <a:rPr lang="en-GB" dirty="0" err="1">
                <a:solidFill>
                  <a:srgbClr val="000000"/>
                </a:solidFill>
                <a:latin typeface="Arial"/>
                <a:ea typeface="Arial"/>
                <a:cs typeface="Arial"/>
                <a:sym typeface="Arial"/>
              </a:rPr>
              <a:t>centers</a:t>
            </a:r>
            <a:endParaRPr dirty="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dirty="0">
                <a:solidFill>
                  <a:srgbClr val="000000"/>
                </a:solidFill>
                <a:latin typeface="Arial"/>
                <a:ea typeface="Arial"/>
                <a:cs typeface="Arial"/>
                <a:sym typeface="Arial"/>
              </a:rPr>
              <a:t>Advocate with governments and other agencies for child protection to be budgeted for and for caseworkers to be provided with PPE and training on risk mitigation. </a:t>
            </a:r>
            <a:endParaRPr dirty="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800"/>
              <a:buFont typeface="Arial"/>
              <a:buChar char="●"/>
            </a:pPr>
            <a:r>
              <a:rPr lang="en-GB" dirty="0">
                <a:solidFill>
                  <a:srgbClr val="000000"/>
                </a:solidFill>
                <a:latin typeface="Arial"/>
                <a:ea typeface="Arial"/>
                <a:cs typeface="Arial"/>
                <a:sym typeface="Arial"/>
              </a:rPr>
              <a:t>Advocate with governments to include training on COVID-19 child protection risks for health, education and social service staff</a:t>
            </a:r>
            <a:endParaRPr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highlight>
                <a:srgbClr val="FFFF00"/>
              </a:highlight>
            </a:endParaRPr>
          </a:p>
        </p:txBody>
      </p:sp>
      <p:sp>
        <p:nvSpPr>
          <p:cNvPr id="496" name="Google Shape;496;gdd417da581_0_302"/>
          <p:cNvSpPr txBox="1">
            <a:spLocks noGrp="1"/>
          </p:cNvSpPr>
          <p:nvPr>
            <p:ph type="body" idx="1"/>
          </p:nvPr>
        </p:nvSpPr>
        <p:spPr>
          <a:xfrm>
            <a:off x="656022" y="1971675"/>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a:solidFill>
                  <a:srgbClr val="71345C"/>
                </a:solidFill>
              </a:rPr>
              <a:t>Suggestions Part 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Wrap Up</a:t>
            </a:r>
            <a:endParaRPr/>
          </a:p>
        </p:txBody>
      </p:sp>
      <p:sp>
        <p:nvSpPr>
          <p:cNvPr id="502" name="Google Shape;502;p2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a:solidFill>
                  <a:srgbClr val="FF0000"/>
                </a:solidFill>
              </a:rPr>
              <a:t>Questions?</a:t>
            </a:r>
            <a:endParaRPr>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aphicFrame>
        <p:nvGraphicFramePr>
          <p:cNvPr id="507" name="Google Shape;507;p28"/>
          <p:cNvGraphicFramePr/>
          <p:nvPr/>
        </p:nvGraphicFramePr>
        <p:xfrm>
          <a:off x="3103663" y="3340608"/>
          <a:ext cx="6275325" cy="2961975"/>
        </p:xfrm>
        <a:graphic>
          <a:graphicData uri="http://schemas.openxmlformats.org/drawingml/2006/table">
            <a:tbl>
              <a:tblPr firstRow="1" bandRow="1">
                <a:noFill/>
                <a:tableStyleId>{194CD837-3A0A-4BCA-96CD-9B7551FAEE21}</a:tableStyleId>
              </a:tblPr>
              <a:tblGrid>
                <a:gridCol w="2091775">
                  <a:extLst>
                    <a:ext uri="{9D8B030D-6E8A-4147-A177-3AD203B41FA5}">
                      <a16:colId xmlns:a16="http://schemas.microsoft.com/office/drawing/2014/main" val="20000"/>
                    </a:ext>
                  </a:extLst>
                </a:gridCol>
                <a:gridCol w="2091775">
                  <a:extLst>
                    <a:ext uri="{9D8B030D-6E8A-4147-A177-3AD203B41FA5}">
                      <a16:colId xmlns:a16="http://schemas.microsoft.com/office/drawing/2014/main" val="20001"/>
                    </a:ext>
                  </a:extLst>
                </a:gridCol>
                <a:gridCol w="2091775">
                  <a:extLst>
                    <a:ext uri="{9D8B030D-6E8A-4147-A177-3AD203B41FA5}">
                      <a16:colId xmlns:a16="http://schemas.microsoft.com/office/drawing/2014/main" val="20002"/>
                    </a:ext>
                  </a:extLst>
                </a:gridCol>
              </a:tblGrid>
              <a:tr h="761275">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latin typeface="Helvetica Neue Light"/>
                          <a:ea typeface="Helvetica Neue Light"/>
                          <a:cs typeface="Helvetica Neue Light"/>
                          <a:sym typeface="Helvetica Neue Light"/>
                        </a:rPr>
                        <a:t>Setting: 1</a:t>
                      </a:r>
                      <a:endParaRPr sz="1400" u="none" strike="noStrike" cap="none"/>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latin typeface="Helvetica Neue Light"/>
                          <a:ea typeface="Helvetica Neue Light"/>
                          <a:cs typeface="Helvetica Neue Light"/>
                          <a:sym typeface="Helvetica Neue Light"/>
                        </a:rPr>
                        <a:t>Setting: 2</a:t>
                      </a:r>
                      <a:endParaRPr sz="1400" u="none" strike="noStrike" cap="none"/>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latin typeface="Helvetica Neue Light"/>
                          <a:ea typeface="Helvetica Neue Light"/>
                          <a:cs typeface="Helvetica Neue Light"/>
                          <a:sym typeface="Helvetica Neue Light"/>
                        </a:rPr>
                        <a:t>Setting:3</a:t>
                      </a:r>
                      <a:endParaRPr sz="1400" u="none" strike="noStrike" cap="none"/>
                    </a:p>
                  </a:txBody>
                  <a:tcPr marL="85525" marR="85525" marT="42775" marB="42775" anchor="ctr">
                    <a:solidFill>
                      <a:srgbClr val="026794"/>
                    </a:solidFill>
                  </a:tcPr>
                </a:tc>
                <a:extLst>
                  <a:ext uri="{0D108BD9-81ED-4DB2-BD59-A6C34878D82A}">
                    <a16:rowId xmlns:a16="http://schemas.microsoft.com/office/drawing/2014/main" val="10000"/>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1"/>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extLst>
                  <a:ext uri="{0D108BD9-81ED-4DB2-BD59-A6C34878D82A}">
                    <a16:rowId xmlns:a16="http://schemas.microsoft.com/office/drawing/2014/main" val="10002"/>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A8BED2"/>
                    </a:solidFill>
                  </a:tcPr>
                </a:tc>
                <a:extLst>
                  <a:ext uri="{0D108BD9-81ED-4DB2-BD59-A6C34878D82A}">
                    <a16:rowId xmlns:a16="http://schemas.microsoft.com/office/drawing/2014/main" val="10003"/>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85525" marR="85525" marT="42775" marB="42775">
                    <a:solidFill>
                      <a:srgbClr val="D3DEE9"/>
                    </a:solidFill>
                  </a:tcPr>
                </a:tc>
                <a:extLst>
                  <a:ext uri="{0D108BD9-81ED-4DB2-BD59-A6C34878D82A}">
                    <a16:rowId xmlns:a16="http://schemas.microsoft.com/office/drawing/2014/main" val="10004"/>
                  </a:ext>
                </a:extLst>
              </a:tr>
            </a:tbl>
          </a:graphicData>
        </a:graphic>
      </p:graphicFrame>
      <p:pic>
        <p:nvPicPr>
          <p:cNvPr id="508" name="Google Shape;508;p28"/>
          <p:cNvPicPr preferRelativeResize="0"/>
          <p:nvPr/>
        </p:nvPicPr>
        <p:blipFill rotWithShape="1">
          <a:blip r:embed="rId3">
            <a:alphaModFix/>
          </a:blip>
          <a:srcRect/>
          <a:stretch/>
        </p:blipFill>
        <p:spPr>
          <a:xfrm>
            <a:off x="1697736" y="830882"/>
            <a:ext cx="3386757" cy="3386757"/>
          </a:xfrm>
          <a:prstGeom prst="rect">
            <a:avLst/>
          </a:prstGeom>
          <a:noFill/>
          <a:ln>
            <a:noFill/>
          </a:ln>
        </p:spPr>
      </p:pic>
      <p:pic>
        <p:nvPicPr>
          <p:cNvPr id="509" name="Google Shape;509;p28"/>
          <p:cNvPicPr preferRelativeResize="0"/>
          <p:nvPr/>
        </p:nvPicPr>
        <p:blipFill rotWithShape="1">
          <a:blip r:embed="rId4">
            <a:alphaModFix/>
          </a:blip>
          <a:srcRect/>
          <a:stretch/>
        </p:blipFill>
        <p:spPr>
          <a:xfrm>
            <a:off x="5420971" y="1600055"/>
            <a:ext cx="1435100" cy="939800"/>
          </a:xfrm>
          <a:prstGeom prst="rect">
            <a:avLst/>
          </a:prstGeom>
          <a:noFill/>
          <a:ln>
            <a:noFill/>
          </a:ln>
        </p:spPr>
      </p:pic>
      <p:pic>
        <p:nvPicPr>
          <p:cNvPr id="510" name="Google Shape;510;p28"/>
          <p:cNvPicPr preferRelativeResize="0"/>
          <p:nvPr/>
        </p:nvPicPr>
        <p:blipFill rotWithShape="1">
          <a:blip r:embed="rId5">
            <a:alphaModFix/>
          </a:blip>
          <a:srcRect/>
          <a:stretch/>
        </p:blipFill>
        <p:spPr>
          <a:xfrm>
            <a:off x="7504601" y="1463039"/>
            <a:ext cx="1109779" cy="1076815"/>
          </a:xfrm>
          <a:prstGeom prst="rect">
            <a:avLst/>
          </a:prstGeom>
          <a:noFill/>
          <a:ln>
            <a:noFill/>
          </a:ln>
        </p:spPr>
      </p:pic>
      <p:pic>
        <p:nvPicPr>
          <p:cNvPr id="511" name="Google Shape;511;p28"/>
          <p:cNvPicPr preferRelativeResize="0"/>
          <p:nvPr/>
        </p:nvPicPr>
        <p:blipFill rotWithShape="1">
          <a:blip r:embed="rId6">
            <a:alphaModFix/>
          </a:blip>
          <a:srcRect/>
          <a:stretch/>
        </p:blipFill>
        <p:spPr>
          <a:xfrm>
            <a:off x="9193150" y="1600055"/>
            <a:ext cx="1054282" cy="894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Respect</a:t>
            </a:r>
            <a:r>
              <a:rPr lang="en-GB" sz="2000" u="none" strike="noStrike">
                <a:latin typeface="Arial"/>
                <a:ea typeface="Arial"/>
                <a:cs typeface="Arial"/>
                <a:sym typeface="Arial"/>
              </a:rPr>
              <a:t>ing others</a:t>
            </a:r>
            <a:endParaRPr/>
          </a:p>
          <a:p>
            <a:pPr marL="342900" lvl="0" indent="-342900" algn="l" rtl="0">
              <a:lnSpc>
                <a:spcPct val="115000"/>
              </a:lnSpc>
              <a:spcBef>
                <a:spcPts val="1000"/>
              </a:spcBef>
              <a:spcAft>
                <a:spcPts val="0"/>
              </a:spcAft>
              <a:buSzPts val="2000"/>
              <a:buFont typeface="Arial"/>
              <a:buChar char="●"/>
            </a:pPr>
            <a:r>
              <a:rPr lang="en-GB" sz="2000">
                <a:latin typeface="Arial"/>
                <a:ea typeface="Arial"/>
                <a:cs typeface="Arial"/>
                <a:sym typeface="Arial"/>
              </a:rPr>
              <a:t>Being on time</a:t>
            </a:r>
            <a:endParaRPr/>
          </a:p>
          <a:p>
            <a:pPr marL="342900" lvl="0" indent="-342900" algn="l" rtl="0">
              <a:lnSpc>
                <a:spcPct val="115000"/>
              </a:lnSpc>
              <a:spcBef>
                <a:spcPts val="1000"/>
              </a:spcBef>
              <a:spcAft>
                <a:spcPts val="0"/>
              </a:spcAft>
              <a:buSzPts val="2000"/>
              <a:buFont typeface="Arial"/>
              <a:buChar char="●"/>
            </a:pPr>
            <a:r>
              <a:rPr lang="en-GB" sz="2000" u="none" strike="noStrike">
                <a:latin typeface="Arial"/>
                <a:ea typeface="Arial"/>
                <a:cs typeface="Arial"/>
                <a:sym typeface="Arial"/>
              </a:rPr>
              <a:t>Listening</a:t>
            </a:r>
            <a:endParaRPr/>
          </a:p>
          <a:p>
            <a:pPr marL="342900" lvl="0" indent="-342900" algn="l" rtl="0">
              <a:lnSpc>
                <a:spcPct val="115000"/>
              </a:lnSpc>
              <a:spcBef>
                <a:spcPts val="1000"/>
              </a:spcBef>
              <a:spcAft>
                <a:spcPts val="0"/>
              </a:spcAft>
              <a:buSzPts val="2000"/>
              <a:buFont typeface="Arial"/>
              <a:buChar char="●"/>
            </a:pPr>
            <a:r>
              <a:rPr lang="en-GB" sz="2000">
                <a:latin typeface="Arial"/>
                <a:ea typeface="Arial"/>
                <a:cs typeface="Arial"/>
                <a:sym typeface="Arial"/>
              </a:rPr>
              <a:t>Exploring new ideas and perspectives</a:t>
            </a:r>
            <a:endParaRPr/>
          </a:p>
          <a:p>
            <a:pPr marL="342900" lvl="0" indent="-342900" algn="l" rtl="0">
              <a:lnSpc>
                <a:spcPct val="115000"/>
              </a:lnSpc>
              <a:spcBef>
                <a:spcPts val="1000"/>
              </a:spcBef>
              <a:spcAft>
                <a:spcPts val="0"/>
              </a:spcAft>
              <a:buSzPts val="2000"/>
              <a:buFont typeface="Arial"/>
              <a:buChar char="●"/>
            </a:pPr>
            <a:r>
              <a:rPr lang="en-GB" sz="2000">
                <a:latin typeface="Arial"/>
                <a:ea typeface="Arial"/>
                <a:cs typeface="Arial"/>
                <a:sym typeface="Arial"/>
              </a:rPr>
              <a:t>Being ready to learn</a:t>
            </a:r>
            <a:endParaRPr/>
          </a:p>
          <a:p>
            <a:pPr marL="342900" lvl="0" indent="-342900" algn="l" rtl="0">
              <a:lnSpc>
                <a:spcPct val="115000"/>
              </a:lnSpc>
              <a:spcBef>
                <a:spcPts val="1000"/>
              </a:spcBef>
              <a:spcAft>
                <a:spcPts val="0"/>
              </a:spcAft>
              <a:buSzPts val="2000"/>
              <a:buFont typeface="Arial"/>
              <a:buChar char="●"/>
            </a:pPr>
            <a:r>
              <a:rPr lang="en-GB" sz="2000" u="none" strike="noStrike">
                <a:latin typeface="Arial"/>
                <a:ea typeface="Arial"/>
                <a:cs typeface="Arial"/>
                <a:sym typeface="Arial"/>
              </a:rPr>
              <a:t>Sharing experiences </a:t>
            </a:r>
            <a:endParaRPr/>
          </a:p>
          <a:p>
            <a:pPr marL="228600" lvl="0" indent="-50800" algn="l" rtl="0">
              <a:lnSpc>
                <a:spcPct val="90000"/>
              </a:lnSpc>
              <a:spcBef>
                <a:spcPts val="1000"/>
              </a:spcBef>
              <a:spcAft>
                <a:spcPts val="0"/>
              </a:spcAft>
              <a:buClr>
                <a:schemeClr val="accent5"/>
              </a:buClr>
              <a:buSzPts val="2800"/>
              <a:buNone/>
            </a:pPr>
            <a:endParaRPr/>
          </a:p>
        </p:txBody>
      </p:sp>
      <p:sp>
        <p:nvSpPr>
          <p:cNvPr id="248" name="Google Shape;248;p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GB" sz="3200"/>
              <a:t>Learning Environment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When is Transitioning to Remote Case Management Appropriate?</a:t>
            </a:r>
            <a:endParaRPr/>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Session Objectives</a:t>
            </a:r>
            <a:endParaRPr/>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Font typeface="Arial"/>
              <a:buChar char="●"/>
            </a:pPr>
            <a:r>
              <a:rPr lang="en-GB" sz="1800" u="none" strike="noStrike">
                <a:solidFill>
                  <a:srgbClr val="000000"/>
                </a:solidFill>
                <a:latin typeface="Arial"/>
                <a:ea typeface="Arial"/>
                <a:cs typeface="Arial"/>
                <a:sym typeface="Arial"/>
              </a:rPr>
              <a:t>Explain when is appropriate to consider transitioning to a remote case management service delivery</a:t>
            </a:r>
            <a:endParaRPr sz="1800" u="none" strike="noStrike">
              <a:latin typeface="Arial"/>
              <a:ea typeface="Arial"/>
              <a:cs typeface="Arial"/>
              <a:sym typeface="Arial"/>
            </a:endParaRPr>
          </a:p>
          <a:p>
            <a:pPr marL="342900" lvl="0" indent="-342900" algn="l" rtl="0">
              <a:lnSpc>
                <a:spcPct val="115000"/>
              </a:lnSpc>
              <a:spcBef>
                <a:spcPts val="1000"/>
              </a:spcBef>
              <a:spcAft>
                <a:spcPts val="0"/>
              </a:spcAft>
              <a:buSzPts val="1800"/>
              <a:buFont typeface="Arial"/>
              <a:buChar char="●"/>
            </a:pPr>
            <a:r>
              <a:rPr lang="en-GB" sz="1800" u="none" strike="noStrike">
                <a:solidFill>
                  <a:srgbClr val="000000"/>
                </a:solidFill>
                <a:latin typeface="Arial"/>
                <a:ea typeface="Arial"/>
                <a:cs typeface="Arial"/>
                <a:sym typeface="Arial"/>
              </a:rPr>
              <a:t>List when face to face service delivery is essential</a:t>
            </a:r>
            <a:endParaRPr sz="1800" u="none" strike="noStrike">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a:p>
        </p:txBody>
      </p:sp>
      <p:pic>
        <p:nvPicPr>
          <p:cNvPr id="256" name="Google Shape;256;p5" descr="objective Icon 2206233"/>
          <p:cNvPicPr preferRelativeResize="0"/>
          <p:nvPr/>
        </p:nvPicPr>
        <p:blipFill rotWithShape="1">
          <a:blip r:embed="rId3">
            <a:alphaModFix/>
          </a:blip>
          <a:srcRect/>
          <a:stretch/>
        </p:blipFill>
        <p:spPr>
          <a:xfrm>
            <a:off x="8259562" y="3886662"/>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a:t>Delivering Case Management Services during COVID-19 and other IDOs</a:t>
            </a:r>
            <a:endParaRPr/>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a:highlight>
                  <a:srgbClr val="FFFF00"/>
                </a:highlight>
              </a:rPr>
              <a:t>Include key words and definitions shared in pre-training assignment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Case Management Via Phone. When? (Part I)</a:t>
            </a:r>
            <a:endParaRPr/>
          </a:p>
        </p:txBody>
      </p:sp>
      <p:sp>
        <p:nvSpPr>
          <p:cNvPr id="268" name="Google Shape;268;p7"/>
          <p:cNvSpPr txBox="1">
            <a:spLocks noGrp="1"/>
          </p:cNvSpPr>
          <p:nvPr>
            <p:ph type="body" idx="2"/>
          </p:nvPr>
        </p:nvSpPr>
        <p:spPr>
          <a:xfrm>
            <a:off x="440925" y="1974427"/>
            <a:ext cx="11435400" cy="4446900"/>
          </a:xfrm>
          <a:prstGeom prst="rect">
            <a:avLst/>
          </a:prstGeom>
          <a:noFill/>
          <a:ln>
            <a:noFill/>
          </a:ln>
        </p:spPr>
        <p:txBody>
          <a:bodyPr spcFirstLastPara="1" wrap="square" lIns="91425" tIns="45700" rIns="91425" bIns="45700" anchor="t" anchorCtr="0">
            <a:noAutofit/>
          </a:bodyPr>
          <a:lstStyle/>
          <a:p>
            <a:pPr marL="228600" lvl="0" indent="-228600" algn="just" rtl="0">
              <a:lnSpc>
                <a:spcPct val="115000"/>
              </a:lnSpc>
              <a:spcBef>
                <a:spcPts val="0"/>
              </a:spcBef>
              <a:spcAft>
                <a:spcPts val="0"/>
              </a:spcAft>
              <a:buSzPts val="1500"/>
              <a:buFont typeface="Arial"/>
              <a:buChar char="•"/>
            </a:pPr>
            <a:r>
              <a:rPr lang="en-GB" sz="2300" dirty="0">
                <a:solidFill>
                  <a:srgbClr val="000000"/>
                </a:solidFill>
                <a:latin typeface="Arial"/>
                <a:ea typeface="Arial"/>
                <a:cs typeface="Arial"/>
                <a:sym typeface="Arial"/>
              </a:rPr>
              <a:t>In the context of an infectious diseases outbreak such as COVID-19 it is recommended to make all case management services follow a remote delivery modality </a:t>
            </a:r>
            <a:endParaRPr sz="3300" dirty="0"/>
          </a:p>
          <a:p>
            <a:pPr marL="228600" lvl="0" indent="-228600" algn="just" rtl="0">
              <a:lnSpc>
                <a:spcPct val="115000"/>
              </a:lnSpc>
              <a:spcBef>
                <a:spcPts val="1000"/>
              </a:spcBef>
              <a:spcAft>
                <a:spcPts val="0"/>
              </a:spcAft>
              <a:buSzPts val="1500"/>
              <a:buFont typeface="Arial"/>
              <a:buChar char="•"/>
            </a:pPr>
            <a:r>
              <a:rPr lang="en-GB" sz="2300" dirty="0">
                <a:solidFill>
                  <a:srgbClr val="000000"/>
                </a:solidFill>
                <a:latin typeface="Arial"/>
                <a:ea typeface="Arial"/>
                <a:cs typeface="Arial"/>
                <a:sym typeface="Arial"/>
              </a:rPr>
              <a:t>In the context of an infectious diseases outbreak face to face meetings should continue for high priority cases </a:t>
            </a:r>
            <a:endParaRPr sz="3300" dirty="0"/>
          </a:p>
          <a:p>
            <a:pPr marL="228600" lvl="0" indent="-228600" algn="just">
              <a:lnSpc>
                <a:spcPct val="115000"/>
              </a:lnSpc>
              <a:buSzPts val="1500"/>
            </a:pPr>
            <a:r>
              <a:rPr lang="en-GB" sz="2300" dirty="0">
                <a:solidFill>
                  <a:srgbClr val="000000"/>
                </a:solidFill>
                <a:latin typeface="Arial"/>
                <a:ea typeface="Arial"/>
                <a:cs typeface="Arial"/>
                <a:sym typeface="Arial"/>
              </a:rPr>
              <a:t>Delivering case management remotely can be a useful way to protect both children and case workers in the context of COVID-19 and other IDOs</a:t>
            </a:r>
            <a:endParaRPr sz="3300" dirty="0"/>
          </a:p>
          <a:p>
            <a:pPr marL="228600" lvl="0" indent="-228600" algn="just" rtl="0">
              <a:lnSpc>
                <a:spcPct val="115000"/>
              </a:lnSpc>
              <a:spcBef>
                <a:spcPts val="1000"/>
              </a:spcBef>
              <a:spcAft>
                <a:spcPts val="0"/>
              </a:spcAft>
              <a:buSzPts val="1500"/>
              <a:buFont typeface="Arial"/>
              <a:buChar char="•"/>
            </a:pPr>
            <a:r>
              <a:rPr lang="en-GB" sz="2300" dirty="0">
                <a:solidFill>
                  <a:srgbClr val="000000"/>
                </a:solidFill>
                <a:latin typeface="Arial"/>
                <a:ea typeface="Arial"/>
                <a:cs typeface="Arial"/>
                <a:sym typeface="Arial"/>
              </a:rPr>
              <a:t>Delivering case management remotely can become a practice used beyond COVID-19 for low risk cases </a:t>
            </a:r>
            <a:endParaRPr sz="3300" dirty="0"/>
          </a:p>
        </p:txBody>
      </p:sp>
      <p:pic>
        <p:nvPicPr>
          <p:cNvPr id="269" name="Google Shape;269;p7"/>
          <p:cNvPicPr preferRelativeResize="0"/>
          <p:nvPr/>
        </p:nvPicPr>
        <p:blipFill rotWithShape="1">
          <a:blip r:embed="rId3">
            <a:alphaModFix/>
          </a:blip>
          <a:srcRect/>
          <a:stretch/>
        </p:blipFill>
        <p:spPr>
          <a:xfrm>
            <a:off x="10466965" y="162033"/>
            <a:ext cx="1409315" cy="1409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Case Management Via Phone. When? (Part II)</a:t>
            </a:r>
            <a:endParaRPr/>
          </a:p>
        </p:txBody>
      </p:sp>
      <p:sp>
        <p:nvSpPr>
          <p:cNvPr id="275" name="Google Shape;275;p8"/>
          <p:cNvSpPr txBox="1">
            <a:spLocks noGrp="1"/>
          </p:cNvSpPr>
          <p:nvPr>
            <p:ph type="body" idx="2"/>
          </p:nvPr>
        </p:nvSpPr>
        <p:spPr>
          <a:xfrm>
            <a:off x="529692" y="1774441"/>
            <a:ext cx="11435365" cy="5379591"/>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000"/>
              <a:buNone/>
            </a:pPr>
            <a:endParaRPr sz="2500" dirty="0">
              <a:solidFill>
                <a:srgbClr val="000000"/>
              </a:solidFill>
              <a:latin typeface="Arial"/>
              <a:ea typeface="Arial"/>
              <a:cs typeface="Arial"/>
              <a:sym typeface="Arial"/>
            </a:endParaRPr>
          </a:p>
          <a:p>
            <a:pPr marL="228600" lvl="0" indent="-228600" algn="just" rtl="0">
              <a:lnSpc>
                <a:spcPct val="115000"/>
              </a:lnSpc>
              <a:spcBef>
                <a:spcPts val="1000"/>
              </a:spcBef>
              <a:spcAft>
                <a:spcPts val="0"/>
              </a:spcAft>
              <a:buSzPts val="1700"/>
              <a:buChar char="•"/>
            </a:pPr>
            <a:r>
              <a:rPr lang="en-GB" sz="2500" dirty="0">
                <a:solidFill>
                  <a:srgbClr val="000000"/>
                </a:solidFill>
                <a:latin typeface="Arial"/>
                <a:ea typeface="Arial"/>
                <a:cs typeface="Arial"/>
                <a:sym typeface="Arial"/>
              </a:rPr>
              <a:t>Reviewing case load prioritization in the context of COVID-19 is key to effectively delivering case management services remotely</a:t>
            </a:r>
            <a:endParaRPr sz="2500" dirty="0">
              <a:latin typeface="Arial"/>
              <a:ea typeface="Arial"/>
              <a:cs typeface="Arial"/>
              <a:sym typeface="Arial"/>
            </a:endParaRPr>
          </a:p>
          <a:p>
            <a:pPr marL="228600" lvl="0" indent="-228600" algn="just" rtl="0">
              <a:lnSpc>
                <a:spcPct val="115000"/>
              </a:lnSpc>
              <a:spcBef>
                <a:spcPts val="1000"/>
              </a:spcBef>
              <a:spcAft>
                <a:spcPts val="0"/>
              </a:spcAft>
              <a:buSzPts val="1700"/>
              <a:buChar char="•"/>
            </a:pPr>
            <a:r>
              <a:rPr lang="en-GB" sz="2500" dirty="0">
                <a:solidFill>
                  <a:srgbClr val="000000"/>
                </a:solidFill>
                <a:latin typeface="Arial"/>
                <a:ea typeface="Arial"/>
                <a:cs typeface="Arial"/>
                <a:sym typeface="Arial"/>
              </a:rPr>
              <a:t>Remote case management service delivery can potentially increase access for adolescents who are more familiar with the use of technology. </a:t>
            </a:r>
            <a:endParaRPr sz="3500" dirty="0"/>
          </a:p>
          <a:p>
            <a:pPr marL="228600" lvl="0" indent="-228600" algn="l" rtl="0">
              <a:lnSpc>
                <a:spcPct val="115000"/>
              </a:lnSpc>
              <a:spcBef>
                <a:spcPts val="1000"/>
              </a:spcBef>
              <a:spcAft>
                <a:spcPts val="0"/>
              </a:spcAft>
              <a:buSzPts val="2500"/>
              <a:buChar char="•"/>
            </a:pPr>
            <a:r>
              <a:rPr lang="en-GB" sz="2500" dirty="0">
                <a:solidFill>
                  <a:srgbClr val="000000"/>
                </a:solidFill>
                <a:latin typeface="Arial"/>
                <a:ea typeface="Arial"/>
                <a:cs typeface="Arial"/>
                <a:sym typeface="Arial"/>
              </a:rPr>
              <a:t>Expands access to case management in areas that are inaccessible or unserved as well as to populations who cannot reach in-person services due to restricted mobility. </a:t>
            </a:r>
            <a:endParaRPr sz="2500" dirty="0">
              <a:latin typeface="Arial"/>
              <a:ea typeface="Arial"/>
              <a:cs typeface="Arial"/>
              <a:sym typeface="Arial"/>
            </a:endParaRPr>
          </a:p>
        </p:txBody>
      </p:sp>
      <p:pic>
        <p:nvPicPr>
          <p:cNvPr id="276" name="Google Shape;276;p8"/>
          <p:cNvPicPr preferRelativeResize="0"/>
          <p:nvPr/>
        </p:nvPicPr>
        <p:blipFill rotWithShape="1">
          <a:blip r:embed="rId3">
            <a:alphaModFix/>
          </a:blip>
          <a:srcRect/>
          <a:stretch/>
        </p:blipFill>
        <p:spPr>
          <a:xfrm>
            <a:off x="10697785" y="162033"/>
            <a:ext cx="1409315" cy="14093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1431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When is Face to Face Case Management Essential?</a:t>
            </a:r>
            <a:endParaRPr/>
          </a:p>
        </p:txBody>
      </p:sp>
      <p:sp>
        <p:nvSpPr>
          <p:cNvPr id="282" name="Google Shape;282;p9"/>
          <p:cNvSpPr txBox="1">
            <a:spLocks noGrp="1"/>
          </p:cNvSpPr>
          <p:nvPr>
            <p:ph type="body" idx="2"/>
          </p:nvPr>
        </p:nvSpPr>
        <p:spPr>
          <a:xfrm>
            <a:off x="656024" y="1922153"/>
            <a:ext cx="5016808" cy="1895245"/>
          </a:xfrm>
          <a:prstGeom prst="rect">
            <a:avLst/>
          </a:prstGeom>
          <a:noFill/>
          <a:ln>
            <a:noFill/>
          </a:ln>
        </p:spPr>
        <p:txBody>
          <a:bodyPr spcFirstLastPara="1" wrap="square" lIns="91425" tIns="45700" rIns="91425" bIns="45700" anchor="t" anchorCtr="0">
            <a:normAutofit/>
          </a:bodyPr>
          <a:lstStyle/>
          <a:p>
            <a:pPr marL="342900" lvl="0" indent="-342900" algn="just" rtl="0">
              <a:lnSpc>
                <a:spcPct val="115000"/>
              </a:lnSpc>
              <a:spcBef>
                <a:spcPts val="0"/>
              </a:spcBef>
              <a:spcAft>
                <a:spcPts val="0"/>
              </a:spcAft>
              <a:buSzPts val="1000"/>
              <a:buChar char="●"/>
            </a:pPr>
            <a:r>
              <a:rPr lang="en-GB" sz="3600">
                <a:solidFill>
                  <a:srgbClr val="000000"/>
                </a:solidFill>
                <a:latin typeface="Arial"/>
                <a:ea typeface="Arial"/>
                <a:cs typeface="Arial"/>
                <a:sym typeface="Arial"/>
              </a:rPr>
              <a:t>Discuss in Pairs</a:t>
            </a:r>
            <a:endParaRPr>
              <a:latin typeface="Arial"/>
              <a:ea typeface="Arial"/>
              <a:cs typeface="Arial"/>
              <a:sym typeface="Arial"/>
            </a:endParaRPr>
          </a:p>
          <a:p>
            <a:pPr marL="342900" lvl="0" indent="-342900" algn="just" rtl="0">
              <a:lnSpc>
                <a:spcPct val="115000"/>
              </a:lnSpc>
              <a:spcBef>
                <a:spcPts val="1000"/>
              </a:spcBef>
              <a:spcAft>
                <a:spcPts val="0"/>
              </a:spcAft>
              <a:buSzPts val="1000"/>
              <a:buChar char="●"/>
            </a:pPr>
            <a:r>
              <a:rPr lang="en-GB" sz="3600">
                <a:solidFill>
                  <a:srgbClr val="000000"/>
                </a:solidFill>
                <a:latin typeface="Arial"/>
                <a:ea typeface="Arial"/>
                <a:cs typeface="Arial"/>
                <a:sym typeface="Arial"/>
              </a:rPr>
              <a:t>10 minutes</a:t>
            </a:r>
            <a:endParaRPr sz="3600">
              <a:latin typeface="Arial"/>
              <a:ea typeface="Arial"/>
              <a:cs typeface="Arial"/>
              <a:sym typeface="Arial"/>
            </a:endParaRPr>
          </a:p>
          <a:p>
            <a:pPr marL="228600" lvl="0" indent="-50800" algn="l" rtl="0">
              <a:lnSpc>
                <a:spcPct val="90000"/>
              </a:lnSpc>
              <a:spcBef>
                <a:spcPts val="1000"/>
              </a:spcBef>
              <a:spcAft>
                <a:spcPts val="0"/>
              </a:spcAft>
              <a:buClr>
                <a:schemeClr val="accent2"/>
              </a:buClr>
              <a:buSzPts val="2800"/>
              <a:buNone/>
            </a:pPr>
            <a:endParaRPr/>
          </a:p>
        </p:txBody>
      </p:sp>
      <p:pic>
        <p:nvPicPr>
          <p:cNvPr id="283" name="Google Shape;283;p9"/>
          <p:cNvPicPr preferRelativeResize="0"/>
          <p:nvPr/>
        </p:nvPicPr>
        <p:blipFill rotWithShape="1">
          <a:blip r:embed="rId3">
            <a:alphaModFix/>
          </a:blip>
          <a:srcRect/>
          <a:stretch/>
        </p:blipFill>
        <p:spPr>
          <a:xfrm>
            <a:off x="8590325" y="2113140"/>
            <a:ext cx="1438781" cy="9449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1722</Words>
  <Application>Microsoft Office PowerPoint</Application>
  <PresentationFormat>Widescreen</PresentationFormat>
  <Paragraphs>181</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Courier New</vt:lpstr>
      <vt:lpstr>Noto Sans Symbols</vt:lpstr>
      <vt:lpstr>Helvetica Neue Light</vt:lpstr>
      <vt:lpstr>Wingdings</vt:lpstr>
      <vt:lpstr>Helvetica Neue</vt:lpstr>
      <vt:lpstr>Office Theme</vt:lpstr>
      <vt:lpstr>PowerPoint Presentation</vt:lpstr>
      <vt:lpstr>PowerPoint Presentation</vt:lpstr>
      <vt:lpstr>PowerPoint Presentation</vt:lpstr>
      <vt:lpstr>PowerPoint Presentation</vt:lpstr>
      <vt:lpstr>When is Transitioning to Remote Case Management Appropriate?</vt:lpstr>
      <vt:lpstr>Delivering Case Management Services during COVID-19 and other IDOs</vt:lpstr>
      <vt:lpstr>Case Management Via Phone. When? (Part I)</vt:lpstr>
      <vt:lpstr>Case Management Via Phone. When? (Part II)</vt:lpstr>
      <vt:lpstr>When is Face to Face Case Management Essential?</vt:lpstr>
      <vt:lpstr>Prerequisites to Transitioning to Remote Case Management</vt:lpstr>
      <vt:lpstr>Let’s Discuss Technological Requirements</vt:lpstr>
      <vt:lpstr>Are there other considerations regarding accessing phone services?</vt:lpstr>
      <vt:lpstr>Collaboration and Cooperation</vt:lpstr>
      <vt:lpstr>Updating Referral Pathways</vt:lpstr>
      <vt:lpstr>Remote Case Management Step by Step</vt:lpstr>
      <vt:lpstr>Consideration on Existing Case Load</vt:lpstr>
      <vt:lpstr>How to adapt the identification process</vt:lpstr>
      <vt:lpstr>Exploring Case Management Steps Via Phone</vt:lpstr>
      <vt:lpstr>Wrap Up</vt:lpstr>
      <vt:lpstr>Assessment</vt:lpstr>
      <vt:lpstr>Assessment Scenario</vt:lpstr>
      <vt:lpstr>Information Management</vt:lpstr>
      <vt:lpstr>Information Sharing and Data Protection Protocols</vt:lpstr>
      <vt:lpstr>Social Service Workforce Safety and Wellbeing</vt:lpstr>
      <vt:lpstr>Social Service Workforce Safety and Wellbeing </vt:lpstr>
      <vt:lpstr>Coaching and Supervision </vt:lpstr>
      <vt:lpstr>Coaching and Supervision </vt:lpstr>
      <vt:lpstr>Coaching and Supervision </vt:lpstr>
      <vt:lpstr>Coaching and Supervision </vt:lpstr>
      <vt:lpstr>Coaching and Supervision </vt:lpstr>
      <vt:lpstr>Strengthening the Child Protection System</vt:lpstr>
      <vt:lpstr>Strengthening the Child Protection System</vt:lpstr>
      <vt:lpstr>Strengthening the Child Protection System</vt:lpstr>
      <vt:lpstr>Strengthening the Child Protection System</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Van Akin, Michelle</cp:lastModifiedBy>
  <cp:revision>2</cp:revision>
  <dcterms:created xsi:type="dcterms:W3CDTF">2017-12-20T18:51:03Z</dcterms:created>
  <dcterms:modified xsi:type="dcterms:W3CDTF">2021-06-25T16:09:11Z</dcterms:modified>
</cp:coreProperties>
</file>