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="" r:id="rId30" roundtripDataSignature="AMtx7mhyuqiJufbyHyNLyKQNGa2ydvXQ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0"/>
  </p:normalViewPr>
  <p:slideViewPr>
    <p:cSldViewPr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5fa2d5246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5fa2d5246_0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1: cuarentena, aislamiento y tratamiento </a:t>
            </a:r>
          </a:p>
        </p:txBody>
      </p:sp>
      <p:sp>
        <p:nvSpPr>
          <p:cNvPr id="301" name="Google Shape;301;ge5fa2d5246_0_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5fa2d524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5fa2d5246_0_3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1: cuarentena, aislamiento y tratamiento </a:t>
            </a:r>
          </a:p>
        </p:txBody>
      </p:sp>
      <p:sp>
        <p:nvSpPr>
          <p:cNvPr id="308" name="Google Shape;308;ge5fa2d5246_0_3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5fa2d5246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5fa2d5246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1: cuarentena, aislamiento y tratamiento </a:t>
            </a:r>
          </a:p>
        </p:txBody>
      </p:sp>
      <p:sp>
        <p:nvSpPr>
          <p:cNvPr id="315" name="Google Shape;315;ge5fa2d5246_0_3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5fa2d524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5fa2d5246_0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2: preservar la unidad familiar cuando un niño o cuidador es ingresado en un centro</a:t>
            </a:r>
          </a:p>
        </p:txBody>
      </p:sp>
      <p:sp>
        <p:nvSpPr>
          <p:cNvPr id="325" name="Google Shape;325;ge5fa2d5246_0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5fa2d524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e5fa2d5246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3" name="Google Shape;333;ge5fa2d5246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5fa2d5246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e5fa2d5246_0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3: POE y otras acciones preparatorias</a:t>
            </a:r>
          </a:p>
        </p:txBody>
      </p:sp>
      <p:sp>
        <p:nvSpPr>
          <p:cNvPr id="341" name="Google Shape;341;ge5fa2d5246_0_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5fa2d5246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5fa2d5246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9" name="Google Shape;349;ge5fa2d5246_0_3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5fa2d524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e5fa2d5246_0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7" name="Google Shape;357;ge5fa2d5246_0_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a2d5246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a2d5246_0_3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5" name="Google Shape;365;ge5fa2d5246_0_3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5fa2d52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5fa2d524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3" name="Google Shape;233;ge5fa2d524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5fa2d524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5fa2d524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1" name="Google Shape;241;ge5fa2d524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5fa2d524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5fa2d5246_0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Sesión: Mayores riesgos para los niños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8" name="Google Shape;248;ge5fa2d5246_0_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5fa2d5246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5fa2d5246_0_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Sesión: Mayores riesgos para los niños</a:t>
            </a:r>
          </a:p>
        </p:txBody>
      </p:sp>
      <p:sp>
        <p:nvSpPr>
          <p:cNvPr id="266" name="Google Shape;266;ge5fa2d5246_0_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5fa2d5246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5fa2d5246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1: cuarentena, aislamiento y tratamiento </a:t>
            </a:r>
          </a:p>
        </p:txBody>
      </p:sp>
      <p:sp>
        <p:nvSpPr>
          <p:cNvPr id="272" name="Google Shape;272;ge5fa2d5246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5fa2d5246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5fa2d5246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1: cuarentena, aislamiento y tratamiento </a:t>
            </a:r>
          </a:p>
        </p:txBody>
      </p:sp>
      <p:sp>
        <p:nvSpPr>
          <p:cNvPr id="279" name="Google Shape;279;ge5fa2d5246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5fa2d5246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5fa2d5246_0_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1: cuarentena, aislamiento y tratamiento </a:t>
            </a:r>
          </a:p>
        </p:txBody>
      </p:sp>
      <p:sp>
        <p:nvSpPr>
          <p:cNvPr id="286" name="Google Shape;286;ge5fa2d5246_0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5fa2d524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5fa2d5246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Sesión: Prevención de la separación familiar, parte 1: cuarentena, aislamiento y tratamiento </a:t>
            </a:r>
          </a:p>
        </p:txBody>
      </p:sp>
      <p:sp>
        <p:nvSpPr>
          <p:cNvPr id="294" name="Google Shape;294;ge5fa2d5246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8"/>
          <p:cNvPicPr preferRelativeResize="0"/>
          <p:nvPr/>
        </p:nvPicPr>
        <p:blipFill>
          <a:blip r:embed="rId2">
            <a:alphaModFix/>
          </a:blip>
          <a:srcRect l="30622" t="-2" r="34584"/>
          <a:stretch>
            <a:fillRect/>
          </a:stretch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15" name="Google Shape;115;p41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22" name="Google Shape;122;p42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2" name="Google Shape;132;p43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6" name="Google Shape;136;p44"/>
            <p:cNvPicPr preferRelativeResize="0"/>
            <p:nvPr/>
          </p:nvPicPr>
          <p:blipFill>
            <a:blip r:embed="rId2">
              <a:alphaModFix amt="20000"/>
            </a:blip>
            <a:srcRect l="59835" t="10673" r="12104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>
            <a:blip r:embed="rId2">
              <a:alphaModFix amt="20000"/>
            </a:blip>
            <a:srcRect l="60063" t="10673" r="11952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8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1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2"/>
          <p:cNvPicPr preferRelativeResize="0"/>
          <p:nvPr/>
        </p:nvPicPr>
        <p:blipFill>
          <a:blip r:embed="rId2">
            <a:alphaModFix amt="20000"/>
          </a:blip>
          <a:srcRect l="4826" t="9031" r="39371" b="9029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5087888" y="1926062"/>
            <a:ext cx="626469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3200" b="1" dirty="0">
                <a:solidFill>
                  <a:srgbClr val="415E7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Cómo prevenir la separación de las familias y preservar su unidad durante la COVID-19</a:t>
            </a:r>
            <a:endParaRPr lang="es" sz="3200" b="1" i="0" strike="noStrike" cap="none" spc="0" baseline="0" dirty="0">
              <a:solidFill>
                <a:srgbClr val="405D78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5fa2d5246_0_33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Siempre se deben tomar medidas para evitar la separación familiar</a:t>
            </a:r>
          </a:p>
        </p:txBody>
      </p:sp>
      <p:sp>
        <p:nvSpPr>
          <p:cNvPr id="304" name="Google Shape;304;ge5fa2d5246_0_337"/>
          <p:cNvSpPr txBox="1">
            <a:spLocks noGrp="1"/>
          </p:cNvSpPr>
          <p:nvPr>
            <p:ph type="body" idx="1"/>
          </p:nvPr>
        </p:nvSpPr>
        <p:spPr>
          <a:xfrm>
            <a:off x="656025" y="2547250"/>
            <a:ext cx="10820100" cy="22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1" i="0" strike="noStrike" cap="none" spc="0" baseline="0" dirty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Dar preferencia sistemáticamente al aislamiento y la cuarentena en el hogar sobre el aislamiento y la cuarentena en un centro, tanto para los niños como para sus cuidadores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5fa2d5246_0_33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El niño o el cuidador deben aislarse o cuarentenarse</a:t>
            </a:r>
          </a:p>
        </p:txBody>
      </p:sp>
      <p:sp>
        <p:nvSpPr>
          <p:cNvPr id="311" name="Google Shape;311;ge5fa2d5246_0_330"/>
          <p:cNvSpPr txBox="1">
            <a:spLocks noGrp="1"/>
          </p:cNvSpPr>
          <p:nvPr>
            <p:ph type="body" idx="2"/>
          </p:nvPr>
        </p:nvSpPr>
        <p:spPr>
          <a:xfrm>
            <a:off x="656025" y="1959423"/>
            <a:ext cx="10820100" cy="438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Priorizar el interés superior del niño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Tener en cuenta las opiniones del niño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No causarle daño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Admitir a los niños y a los cuidadores juntos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Dar preferencia a la atención basada en la familia sobre la atención en un centro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Recurra a un familiar sano como alternativa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Último recurso: cuidado alternativo adecuado y temporal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5fa2d5246_0_344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Ejercicio de grupo</a:t>
            </a:r>
          </a:p>
        </p:txBody>
      </p:sp>
      <p:sp>
        <p:nvSpPr>
          <p:cNvPr id="318" name="Google Shape;318;ge5fa2d5246_0_344"/>
          <p:cNvSpPr txBox="1">
            <a:spLocks noGrp="1"/>
          </p:cNvSpPr>
          <p:nvPr>
            <p:ph type="body" idx="3"/>
          </p:nvPr>
        </p:nvSpPr>
        <p:spPr>
          <a:xfrm>
            <a:off x="656022" y="2596502"/>
            <a:ext cx="4661100" cy="6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4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Columna 1</a:t>
            </a:r>
          </a:p>
        </p:txBody>
      </p:sp>
      <p:sp>
        <p:nvSpPr>
          <p:cNvPr id="319" name="Google Shape;319;ge5fa2d5246_0_344"/>
          <p:cNvSpPr txBox="1">
            <a:spLocks noGrp="1"/>
          </p:cNvSpPr>
          <p:nvPr>
            <p:ph type="body" idx="4"/>
          </p:nvPr>
        </p:nvSpPr>
        <p:spPr>
          <a:xfrm>
            <a:off x="656022" y="3304959"/>
            <a:ext cx="4661100" cy="22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4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¿Qué medidas deben tomar los agentes de salud para prevenir la separación familiar por cuarentena, aislamiento o tratamiento?</a:t>
            </a:r>
          </a:p>
        </p:txBody>
      </p:sp>
      <p:sp>
        <p:nvSpPr>
          <p:cNvPr id="320" name="Google Shape;320;ge5fa2d5246_0_344"/>
          <p:cNvSpPr txBox="1">
            <a:spLocks noGrp="1"/>
          </p:cNvSpPr>
          <p:nvPr>
            <p:ph type="body" idx="5"/>
          </p:nvPr>
        </p:nvSpPr>
        <p:spPr>
          <a:xfrm>
            <a:off x="6814990" y="2520302"/>
            <a:ext cx="4661100" cy="6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4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Columna 2</a:t>
            </a:r>
          </a:p>
        </p:txBody>
      </p:sp>
      <p:sp>
        <p:nvSpPr>
          <p:cNvPr id="321" name="Google Shape;321;ge5fa2d5246_0_344"/>
          <p:cNvSpPr txBox="1">
            <a:spLocks noGrp="1"/>
          </p:cNvSpPr>
          <p:nvPr>
            <p:ph type="body" idx="6"/>
          </p:nvPr>
        </p:nvSpPr>
        <p:spPr>
          <a:xfrm>
            <a:off x="6814990" y="3228759"/>
            <a:ext cx="4661100" cy="22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" sz="24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¿Cuáles son las consideraciones clave al determinar dónde debe cuarentenarse o aislarse un niño o su cuidador?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5fa2d5246_0_35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Cuando un niño es ingresado</a:t>
            </a:r>
          </a:p>
        </p:txBody>
      </p:sp>
      <p:sp>
        <p:nvSpPr>
          <p:cNvPr id="328" name="Google Shape;328;ge5fa2d5246_0_35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100" cy="48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29" name="Google Shape;329;ge5fa2d5246_0_35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Permitir que un cuidador principal lo acompañe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Si no es posible: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Ponerse en contacto con agentes de protección de la infancia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Documentar los detalles del niño y del cuidador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Facilitar el contacto regular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Proporcionar actualizaciones periódicas y frecuentes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Considerar la posibilidad de alojamiento temporal para los cuidadores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Tener en cuenta la discapacidad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5fa2d5246_0_36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Cuando un cuidador es ingresado</a:t>
            </a:r>
          </a:p>
        </p:txBody>
      </p:sp>
      <p:sp>
        <p:nvSpPr>
          <p:cNvPr id="336" name="Google Shape;336;ge5fa2d5246_0_362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100" cy="57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37" name="Google Shape;337;ge5fa2d5246_0_362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Recopilar información sobre los niños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Preguntar sobre los niños en casa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Transferir a los niños al cuidado de un adulto de confianza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Facilitar el contacto regular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e5fa2d5246_0_36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Acciones preparatorias</a:t>
            </a:r>
          </a:p>
        </p:txBody>
      </p:sp>
      <p:sp>
        <p:nvSpPr>
          <p:cNvPr id="344" name="Google Shape;344;ge5fa2d5246_0_369"/>
          <p:cNvSpPr txBox="1">
            <a:spLocks noGrp="1"/>
          </p:cNvSpPr>
          <p:nvPr>
            <p:ph type="body" idx="1"/>
          </p:nvPr>
        </p:nvSpPr>
        <p:spPr>
          <a:xfrm>
            <a:off x="685947" y="1857843"/>
            <a:ext cx="10820100" cy="5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5" name="Google Shape;345;ge5fa2d5246_0_369"/>
          <p:cNvSpPr txBox="1">
            <a:spLocks noGrp="1"/>
          </p:cNvSpPr>
          <p:nvPr>
            <p:ph type="body" idx="2"/>
          </p:nvPr>
        </p:nvSpPr>
        <p:spPr>
          <a:xfrm>
            <a:off x="656025" y="2479156"/>
            <a:ext cx="10820100" cy="3940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●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Asignar un punto focal en cada centro para cuestiones de protección de la niñez y adolescencia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●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Establecer POE sobre los siguientes aspectos: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○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roles y responsabilidades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○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vías de derivación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○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paquete de cuidado mínimo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○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medidas de salvaguarda de la niñez y adolescencia</a:t>
            </a:r>
          </a:p>
          <a:p>
            <a:pPr marL="914400" lvl="1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○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arreglos para el buen cuidado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●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Capacitar al personal de salud sobre los POE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●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Desarrollar y difundir vías de derivación</a:t>
            </a: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SzPts val="2400"/>
              <a:buChar char="●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Establecer POE para el registro y la recopilación de datos confidenciales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e5fa2d5246_0_38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Mirar</a:t>
            </a:r>
          </a:p>
        </p:txBody>
      </p:sp>
      <p:sp>
        <p:nvSpPr>
          <p:cNvPr id="352" name="Google Shape;352;ge5fa2d5246_0_380"/>
          <p:cNvSpPr txBox="1">
            <a:spLocks noGrp="1"/>
          </p:cNvSpPr>
          <p:nvPr>
            <p:ph type="body" idx="2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Verificar la seguridad. </a:t>
            </a:r>
          </a:p>
          <a:p>
            <a:pPr marL="457200" marR="0" lvl="0" indent="-4064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Buscar niños con necesidades básicas obvias. </a:t>
            </a:r>
          </a:p>
          <a:p>
            <a:pPr marL="457200" marR="0" lvl="0" indent="-4064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Buscar niños y padres o cuidadores que tengan reacciones graves de angustia.</a:t>
            </a:r>
          </a:p>
        </p:txBody>
      </p:sp>
      <p:sp>
        <p:nvSpPr>
          <p:cNvPr id="353" name="Google Shape;353;ge5fa2d5246_0_38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Primeros auxilios psicológicos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5fa2d5246_0_38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Escuchar</a:t>
            </a:r>
          </a:p>
        </p:txBody>
      </p:sp>
      <p:sp>
        <p:nvSpPr>
          <p:cNvPr id="360" name="Google Shape;360;ge5fa2d5246_0_387"/>
          <p:cNvSpPr txBox="1">
            <a:spLocks noGrp="1"/>
          </p:cNvSpPr>
          <p:nvPr>
            <p:ph type="body" idx="2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marR="0" lvl="0" indent="-379730" algn="l" rtl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Tx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Acercarse a los cuidadores de niños que puedan necesitar apoyo</a:t>
            </a:r>
          </a:p>
          <a:p>
            <a:pPr marL="457200" marR="0" lvl="0" indent="-37973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Preguntar acerca de sus necesidades e inquietudes</a:t>
            </a:r>
          </a:p>
          <a:p>
            <a:pPr marL="457200" marR="0" lvl="0" indent="-37973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Ayudarlos a tranquilizarse: </a:t>
            </a:r>
          </a:p>
          <a:p>
            <a:pPr marL="914400" marR="0" lvl="1" indent="-35814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Permaneciendo cerca (respetando las restricciones)</a:t>
            </a:r>
          </a:p>
          <a:p>
            <a:pPr marL="914400" marR="0" lvl="1" indent="-35814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Escuchándolos</a:t>
            </a:r>
          </a:p>
          <a:p>
            <a:pPr marL="914400" marR="0" lvl="1" indent="-35814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Char char="•"/>
            </a:pPr>
            <a:r>
              <a:rPr lang="es" sz="24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No presionándolos para que hablen si no quieren.</a:t>
            </a:r>
          </a:p>
        </p:txBody>
      </p:sp>
      <p:sp>
        <p:nvSpPr>
          <p:cNvPr id="361" name="Google Shape;361;ge5fa2d5246_0_38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Primeros auxilios psicológicos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5fa2d5246_0_39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Vincular</a:t>
            </a:r>
          </a:p>
        </p:txBody>
      </p:sp>
      <p:sp>
        <p:nvSpPr>
          <p:cNvPr id="368" name="Google Shape;368;ge5fa2d5246_0_394"/>
          <p:cNvSpPr txBox="1">
            <a:spLocks noGrp="1"/>
          </p:cNvSpPr>
          <p:nvPr>
            <p:ph type="body" idx="2"/>
          </p:nvPr>
        </p:nvSpPr>
        <p:spPr>
          <a:xfrm>
            <a:off x="4100525" y="1532975"/>
            <a:ext cx="7300800" cy="462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Ayudar a los niños y sus familias a reconocer sus necesidades</a:t>
            </a:r>
          </a:p>
          <a:p>
            <a:pPr marL="457200" marR="0" lvl="0" indent="-4064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Brindarles información </a:t>
            </a:r>
          </a:p>
          <a:p>
            <a:pPr marL="457200" marR="0" lvl="0" indent="-4064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Vincularlos con servicios adecuados para satisfacer sus necesidades</a:t>
            </a:r>
          </a:p>
        </p:txBody>
      </p:sp>
      <p:sp>
        <p:nvSpPr>
          <p:cNvPr id="369" name="Google Shape;369;ge5fa2d5246_0_39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Primeros auxilios psicológicos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5fa2d5246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Objetivos del curso</a:t>
            </a:r>
          </a:p>
        </p:txBody>
      </p:sp>
      <p:sp>
        <p:nvSpPr>
          <p:cNvPr id="236" name="Google Shape;236;ge5fa2d5246_0_0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100" cy="48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Al final del curso, usted será capaz de:</a:t>
            </a:r>
          </a:p>
        </p:txBody>
      </p:sp>
      <p:sp>
        <p:nvSpPr>
          <p:cNvPr id="237" name="Google Shape;237;ge5fa2d5246_0_0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 lnSpcReduction="20000"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Describir los riesgos aumentados en relación con la protección de los niños, niñas y adolescentes (en adelante, “niños”) durante la COVID-19 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Explicar las mejores prácticas de integración de la protección de la niñez y adolescencia durante la COVID-19 y otros brotes de enfermedades infecciosas (BEI) 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Mencionar las acciones clave de los actores de la salud para prevenir la separación familiar y preservar la unidad familiar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Recordar los procedimientos de derivación seguros para los niños identificados como en riesgo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5fa2d5246_0_1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Estructura del curso</a:t>
            </a:r>
          </a:p>
        </p:txBody>
      </p:sp>
      <p:sp>
        <p:nvSpPr>
          <p:cNvPr id="244" name="Google Shape;244;ge5fa2d5246_0_1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100" cy="37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0" i="1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[Insert relevant course agenda]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5fa2d5246_0_27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Modelo socioecológico</a:t>
            </a:r>
          </a:p>
        </p:txBody>
      </p:sp>
      <p:grpSp>
        <p:nvGrpSpPr>
          <p:cNvPr id="251" name="Google Shape;251;ge5fa2d5246_0_271"/>
          <p:cNvGrpSpPr/>
          <p:nvPr/>
        </p:nvGrpSpPr>
        <p:grpSpPr>
          <a:xfrm>
            <a:off x="1540271" y="1715717"/>
            <a:ext cx="8536938" cy="4393241"/>
            <a:chOff x="750952" y="469342"/>
            <a:chExt cx="7018200" cy="3547800"/>
          </a:xfrm>
        </p:grpSpPr>
        <p:sp>
          <p:nvSpPr>
            <p:cNvPr id="252" name="Google Shape;252;ge5fa2d5246_0_271"/>
            <p:cNvSpPr/>
            <p:nvPr/>
          </p:nvSpPr>
          <p:spPr>
            <a:xfrm>
              <a:off x="750952" y="469342"/>
              <a:ext cx="7018200" cy="3547800"/>
            </a:xfrm>
            <a:prstGeom prst="ellipse">
              <a:avLst/>
            </a:prstGeom>
            <a:solidFill>
              <a:srgbClr val="F2F2F2"/>
            </a:solidFill>
            <a:ln w="28575" cap="flat" cmpd="sng">
              <a:solidFill>
                <a:srgbClr val="02659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e5fa2d5246_0_271"/>
            <p:cNvSpPr txBox="1"/>
            <p:nvPr/>
          </p:nvSpPr>
          <p:spPr>
            <a:xfrm>
              <a:off x="2944097" y="646729"/>
              <a:ext cx="26319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266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e5fa2d5246_0_271"/>
            <p:cNvSpPr/>
            <p:nvPr/>
          </p:nvSpPr>
          <p:spPr>
            <a:xfrm>
              <a:off x="1809723" y="897845"/>
              <a:ext cx="5907000" cy="2803500"/>
            </a:xfrm>
            <a:prstGeom prst="ellipse">
              <a:avLst/>
            </a:prstGeom>
            <a:solidFill>
              <a:srgbClr val="026593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e5fa2d5246_0_271"/>
            <p:cNvSpPr txBox="1"/>
            <p:nvPr/>
          </p:nvSpPr>
          <p:spPr>
            <a:xfrm>
              <a:off x="3489547" y="1059047"/>
              <a:ext cx="25473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" sz="16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Sociedad</a:t>
              </a:r>
            </a:p>
          </p:txBody>
        </p:sp>
        <p:sp>
          <p:nvSpPr>
            <p:cNvPr id="256" name="Google Shape;256;ge5fa2d5246_0_271"/>
            <p:cNvSpPr/>
            <p:nvPr/>
          </p:nvSpPr>
          <p:spPr>
            <a:xfrm>
              <a:off x="3098326" y="1423796"/>
              <a:ext cx="4566600" cy="1881000"/>
            </a:xfrm>
            <a:prstGeom prst="ellipse">
              <a:avLst/>
            </a:prstGeom>
            <a:solidFill>
              <a:srgbClr val="44762D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e5fa2d5246_0_271"/>
            <p:cNvSpPr txBox="1"/>
            <p:nvPr/>
          </p:nvSpPr>
          <p:spPr>
            <a:xfrm>
              <a:off x="4200050" y="1553580"/>
              <a:ext cx="2363400" cy="2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" sz="16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Comunidad</a:t>
              </a:r>
            </a:p>
          </p:txBody>
        </p:sp>
        <p:sp>
          <p:nvSpPr>
            <p:cNvPr id="258" name="Google Shape;258;ge5fa2d5246_0_271"/>
            <p:cNvSpPr/>
            <p:nvPr/>
          </p:nvSpPr>
          <p:spPr>
            <a:xfrm>
              <a:off x="4331232" y="1860902"/>
              <a:ext cx="3186600" cy="1166100"/>
            </a:xfrm>
            <a:prstGeom prst="ellipse">
              <a:avLst/>
            </a:prstGeom>
            <a:solidFill>
              <a:srgbClr val="97467D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e5fa2d5246_0_271"/>
            <p:cNvSpPr txBox="1"/>
            <p:nvPr/>
          </p:nvSpPr>
          <p:spPr>
            <a:xfrm>
              <a:off x="5064180" y="1965862"/>
              <a:ext cx="1720800" cy="2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" sz="16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Familia</a:t>
              </a:r>
            </a:p>
          </p:txBody>
        </p:sp>
        <p:sp>
          <p:nvSpPr>
            <p:cNvPr id="260" name="Google Shape;260;ge5fa2d5246_0_271"/>
            <p:cNvSpPr/>
            <p:nvPr/>
          </p:nvSpPr>
          <p:spPr>
            <a:xfrm>
              <a:off x="6086323" y="2086404"/>
              <a:ext cx="1331400" cy="715800"/>
            </a:xfrm>
            <a:prstGeom prst="ellipse">
              <a:avLst/>
            </a:prstGeom>
            <a:solidFill>
              <a:srgbClr val="AC6B97"/>
            </a:solidFill>
            <a:ln w="28575" cap="flat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e5fa2d5246_0_271"/>
            <p:cNvSpPr txBox="1"/>
            <p:nvPr/>
          </p:nvSpPr>
          <p:spPr>
            <a:xfrm>
              <a:off x="6281314" y="2265387"/>
              <a:ext cx="9414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s" sz="1600" b="1" i="0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Niño</a:t>
              </a:r>
            </a:p>
          </p:txBody>
        </p:sp>
      </p:grpSp>
      <p:sp>
        <p:nvSpPr>
          <p:cNvPr id="262" name="Google Shape;262;ge5fa2d5246_0_271"/>
          <p:cNvSpPr txBox="1"/>
          <p:nvPr/>
        </p:nvSpPr>
        <p:spPr>
          <a:xfrm>
            <a:off x="1475325" y="3430550"/>
            <a:ext cx="1373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b="1" i="0" strike="noStrike" cap="none" spc="0" baseline="0">
                <a:solidFill>
                  <a:srgbClr val="026694"/>
                </a:solidFill>
                <a:effectLst/>
                <a:latin typeface="Calibri"/>
                <a:ea typeface="Calibri"/>
                <a:cs typeface="Calibri"/>
              </a:rPr>
              <a:t>Normas socioculturales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e5fa2d5246_0_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700" y="0"/>
            <a:ext cx="105205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5fa2d5246_0_29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Cuarentena:</a:t>
            </a:r>
          </a:p>
        </p:txBody>
      </p:sp>
      <p:sp>
        <p:nvSpPr>
          <p:cNvPr id="275" name="Google Shape;275;ge5fa2d5246_0_29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0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La separación de personas que no están enfermas pero que pueden haber estado expuestas a una enfermedad infecciosa, para controlar sus síntomas y promover la detección temprana de casos.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5fa2d5246_0_30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Aislamiento:</a:t>
            </a:r>
          </a:p>
        </p:txBody>
      </p:sp>
      <p:sp>
        <p:nvSpPr>
          <p:cNvPr id="282" name="Google Shape;282;ge5fa2d5246_0_30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0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La separación de personas enfermas o infectadas para evitar la propagación.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5fa2d5246_0_31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9" name="Google Shape;289;ge5fa2d5246_0_310"/>
          <p:cNvSpPr txBox="1">
            <a:spLocks noGrp="1"/>
          </p:cNvSpPr>
          <p:nvPr>
            <p:ph type="body" idx="2"/>
          </p:nvPr>
        </p:nvSpPr>
        <p:spPr>
          <a:xfrm>
            <a:off x="4100525" y="1360075"/>
            <a:ext cx="7300800" cy="413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200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Basado en el hogar</a:t>
            </a:r>
          </a:p>
          <a:p>
            <a:pPr marL="457200" lvl="0" indent="-40640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Basado en un centro de salud</a:t>
            </a:r>
          </a:p>
          <a:p>
            <a:pPr marL="457200" lvl="0" indent="-40640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Basado en la comunidad</a:t>
            </a:r>
          </a:p>
          <a:p>
            <a:pPr marL="457200" lvl="0" indent="-406400" algn="l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Basado en una zona o área</a:t>
            </a:r>
          </a:p>
        </p:txBody>
      </p:sp>
      <p:sp>
        <p:nvSpPr>
          <p:cNvPr id="290" name="Google Shape;290;ge5fa2d5246_0_31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Tipos de cuarentena y aislamiento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5fa2d5246_0_31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00" cy="62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 b="0"/>
              <a:t> </a:t>
            </a:r>
            <a:endParaRPr/>
          </a:p>
        </p:txBody>
      </p:sp>
      <p:sp>
        <p:nvSpPr>
          <p:cNvPr id="297" name="Google Shape;297;ge5fa2d5246_0_31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500" cy="145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2800" b="0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La separación vinculada a las medidas de aislamiento, cuarentena y tratamiento aplicadas a los niños o los cuidadores puede dar lugar a un aumento de los </a:t>
            </a:r>
            <a:r>
              <a:rPr lang="es" sz="28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riesgos relacionados con la protección de la niñez y adolescencia.</a:t>
            </a:r>
            <a:r>
              <a:rPr lang="es" sz="2800" b="0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834</Words>
  <Application>Microsoft Office PowerPoint</Application>
  <PresentationFormat>Widescreen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Helvetica Neue</vt:lpstr>
      <vt:lpstr>Calibri</vt:lpstr>
      <vt:lpstr>Arial</vt:lpstr>
      <vt:lpstr>Office Theme</vt:lpstr>
      <vt:lpstr>PowerPoint Presentation</vt:lpstr>
      <vt:lpstr>Objetivos del curso</vt:lpstr>
      <vt:lpstr>Estructura del curso</vt:lpstr>
      <vt:lpstr>Modelo socioecológico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Siempre se deben tomar medidas para evitar la separación familiar</vt:lpstr>
      <vt:lpstr>El niño o el cuidador deben aislarse o cuarentenarse</vt:lpstr>
      <vt:lpstr>Ejercicio de grupo</vt:lpstr>
      <vt:lpstr>Cuando un niño es ingresado</vt:lpstr>
      <vt:lpstr>Cuando un cuidador es ingresado</vt:lpstr>
      <vt:lpstr>Acciones preparatorias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Diveny, Angelisa</cp:lastModifiedBy>
  <cp:revision>3</cp:revision>
  <dcterms:created xsi:type="dcterms:W3CDTF">2017-12-20T18:51:03Z</dcterms:created>
  <dcterms:modified xsi:type="dcterms:W3CDTF">2021-10-05T18:23:35Z</dcterms:modified>
</cp:coreProperties>
</file>