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Sakkal Majalla" panose="02000000000000000000" pitchFamily="2" charset="-78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yuqiJufbyHyNLyKQNGa2ydvXQ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553" autoAdjust="0"/>
  </p:normalViewPr>
  <p:slideViewPr>
    <p:cSldViewPr snapToGrid="0">
      <p:cViewPr varScale="1">
        <p:scale>
          <a:sx n="81" d="100"/>
          <a:sy n="81" d="100"/>
        </p:scale>
        <p:origin x="72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5fa2d5246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5fa2d5246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rgbClr val="545554"/>
                </a:solidFill>
              </a:defRPr>
            </a:pPr>
            <a:r>
              <a:rPr>
                <a:rtl/>
              </a:rPr>
              <a:t>الجلسة: منع الانفصال الأسري الجزء الأول: الحجر الصحي والعزل والعلاج </a:t>
            </a:r>
            <a:endParaRPr/>
          </a:p>
        </p:txBody>
      </p:sp>
      <p:sp>
        <p:nvSpPr>
          <p:cNvPr id="301" name="Google Shape;301;ge5fa2d5246_0_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5fa2d524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5fa2d5246_0_3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rgbClr val="545554"/>
                </a:solidFill>
              </a:defRPr>
            </a:pPr>
            <a:r>
              <a:rPr>
                <a:rtl/>
              </a:rPr>
              <a:t>الجلسة: منع الانفصال الأسري الجزء الأول: الحجر الصحي والعزل والعلاج </a:t>
            </a:r>
            <a:endParaRPr/>
          </a:p>
        </p:txBody>
      </p:sp>
      <p:sp>
        <p:nvSpPr>
          <p:cNvPr id="308" name="Google Shape;308;ge5fa2d5246_0_3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5fa2d5246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e5fa2d5246_0_3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rtl/>
              </a:rPr>
              <a:t>الجلسة: منع الانفصال الأسري الجزء الأول: الحجر الصحي والعزل والعلاج </a:t>
            </a:r>
            <a:endParaRPr/>
          </a:p>
        </p:txBody>
      </p:sp>
      <p:sp>
        <p:nvSpPr>
          <p:cNvPr id="315" name="Google Shape;315;ge5fa2d5246_0_3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fa2d524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fa2d5246_0_3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rtl/>
              </a:rPr>
              <a:t>الجلسة: منع الانفصال الأسري الجزء 2: الحفاظ على وحدة الأسرة عند ايداع الطفل أو مقدم الرعاية في المرفق المخصص</a:t>
            </a:r>
            <a:endParaRPr/>
          </a:p>
        </p:txBody>
      </p:sp>
      <p:sp>
        <p:nvSpPr>
          <p:cNvPr id="325" name="Google Shape;325;ge5fa2d5246_0_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5fa2d5246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e5fa2d5246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e5fa2d5246_0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5fa2d5246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5fa2d5246_0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rtl/>
              </a:rPr>
              <a:t>الجلسة: منع انفصال الأسرة - الجزء 3: إجراءات التشغيل الموحدة والإجراءات التحضيرية الأخرى</a:t>
            </a:r>
            <a:endParaRPr/>
          </a:p>
        </p:txBody>
      </p:sp>
      <p:sp>
        <p:nvSpPr>
          <p:cNvPr id="341" name="Google Shape;341;ge5fa2d5246_0_3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5fa2d5246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e5fa2d5246_0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e5fa2d5246_0_3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5fa2d5246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e5fa2d5246_0_3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e5fa2d5246_0_3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a2d5246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a2d5246_0_3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e5fa2d5246_0_3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5fa2d52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5fa2d524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e5fa2d524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5fa2d524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5fa2d524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e5fa2d5246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5fa2d5246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5fa2d5246_0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rgbClr val="545554"/>
                </a:solidFill>
              </a:defRPr>
            </a:pPr>
            <a:r>
              <a:rPr>
                <a:rtl/>
              </a:rPr>
              <a:t>الجلسة: زيادة المخاطر على الأطفال</a:t>
            </a: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e5fa2d5246_0_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5fa2d5246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5fa2d5246_0_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rtl/>
              </a:rPr>
              <a:t>الجلسة</a:t>
            </a:r>
            <a:r>
              <a:rPr dirty="0">
                <a:rtl/>
              </a:rPr>
              <a:t>: </a:t>
            </a:r>
            <a:r>
              <a:rPr dirty="0" err="1">
                <a:rtl/>
              </a:rPr>
              <a:t>زيادة</a:t>
            </a:r>
            <a:r>
              <a:rPr dirty="0">
                <a:rtl/>
              </a:rPr>
              <a:t> </a:t>
            </a:r>
            <a:r>
              <a:rPr dirty="0" err="1">
                <a:rtl/>
              </a:rPr>
              <a:t>المخاطر</a:t>
            </a:r>
            <a:r>
              <a:rPr dirty="0">
                <a:rtl/>
              </a:rPr>
              <a:t> </a:t>
            </a:r>
            <a:r>
              <a:rPr dirty="0" err="1">
                <a:rtl/>
              </a:rPr>
              <a:t>على</a:t>
            </a:r>
            <a:r>
              <a:rPr dirty="0">
                <a:rtl/>
              </a:rPr>
              <a:t> </a:t>
            </a:r>
            <a:r>
              <a:rPr dirty="0" err="1">
                <a:rtl/>
              </a:rPr>
              <a:t>الأطفال</a:t>
            </a:r>
            <a:endParaRPr dirty="0"/>
          </a:p>
        </p:txBody>
      </p:sp>
      <p:sp>
        <p:nvSpPr>
          <p:cNvPr id="266" name="Google Shape;266;ge5fa2d5246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5fa2d5246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e5fa2d5246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rgbClr val="545554"/>
                </a:solidFill>
              </a:defRPr>
            </a:pPr>
            <a:r>
              <a:rPr>
                <a:rtl/>
              </a:rPr>
              <a:t>الجلسة: منع الانفصال الأسري الجزء الأول: الحجر الصحي والعزل والعلاج </a:t>
            </a:r>
            <a:endParaRPr/>
          </a:p>
        </p:txBody>
      </p:sp>
      <p:sp>
        <p:nvSpPr>
          <p:cNvPr id="272" name="Google Shape;272;ge5fa2d5246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5fa2d5246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5fa2d5246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rgbClr val="545554"/>
                </a:solidFill>
              </a:defRPr>
            </a:pPr>
            <a:r>
              <a:rPr>
                <a:rtl/>
              </a:rPr>
              <a:t>الجلسة: منع الانفصال الأسري الجزء الأول: الحجر الصحي والعزل والعلاج </a:t>
            </a:r>
            <a:endParaRPr/>
          </a:p>
        </p:txBody>
      </p:sp>
      <p:sp>
        <p:nvSpPr>
          <p:cNvPr id="279" name="Google Shape;279;ge5fa2d5246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5fa2d5246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e5fa2d5246_0_3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rgbClr val="545554"/>
                </a:solidFill>
              </a:defRPr>
            </a:pPr>
            <a:r>
              <a:rPr>
                <a:rtl/>
              </a:rPr>
              <a:t>الجلسة: منع الانفصال الأسري الجزء الأول: الحجر الصحي والعزل والعلاج </a:t>
            </a:r>
            <a:endParaRPr/>
          </a:p>
        </p:txBody>
      </p:sp>
      <p:sp>
        <p:nvSpPr>
          <p:cNvPr id="286" name="Google Shape;286;ge5fa2d5246_0_3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5fa2d5246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5fa2d5246_0_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rgbClr val="545554"/>
                </a:solidFill>
              </a:defRPr>
            </a:pPr>
            <a:r>
              <a:rPr>
                <a:rtl/>
              </a:rPr>
              <a:t>الجلسة: منع الانفصال الأسري الجزء الأول: الحجر الصحي والعزل والعلاج </a:t>
            </a:r>
            <a:endParaRPr/>
          </a:p>
        </p:txBody>
      </p:sp>
      <p:sp>
        <p:nvSpPr>
          <p:cNvPr id="294" name="Google Shape;294;ge5fa2d5246_0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9" name="Google Shape;79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1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15" name="Google Shape;115;p41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2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22" name="Google Shape;122;p42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42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1" name="Google Shape;131;p43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2" name="Google Shape;132;p43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3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4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6" name="Google Shape;136;p44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4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  <a:sym typeface="Calibri"/>
            </a:endParaRPr>
          </a:p>
        </p:txBody>
      </p:sp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350" y="5194625"/>
            <a:ext cx="4465448" cy="1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3650" y="5104600"/>
            <a:ext cx="3743400" cy="14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5301975" y="1014300"/>
            <a:ext cx="5716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1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rgbClr val="405D7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تعزيز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وحدة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الأسرة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ومنع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الانفصال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الأسري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سياق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تفشي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الأمراض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المعدية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 sz="3600" dirty="0">
              <a:solidFill>
                <a:srgbClr val="405D78"/>
              </a:solidFill>
              <a:latin typeface="Sakkal Majalla" panose="02000000000000000000" pitchFamily="2" charset="-78"/>
              <a:ea typeface="Helvetica Neue"/>
              <a:cs typeface="Sakkal Majalla" panose="02000000000000000000" pitchFamily="2" charset="-78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5fa2d5246_0_33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sz="40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يجب دائمًا اتخاذ تدابير لمنع انفصال الأسرة</a:t>
            </a:r>
            <a:endParaRPr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4" name="Google Shape;304;ge5fa2d5246_0_337"/>
          <p:cNvSpPr txBox="1">
            <a:spLocks noGrp="1"/>
          </p:cNvSpPr>
          <p:nvPr>
            <p:ph type="body" idx="1"/>
          </p:nvPr>
        </p:nvSpPr>
        <p:spPr>
          <a:xfrm>
            <a:off x="656025" y="2547250"/>
            <a:ext cx="10820100" cy="22590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اجعل العزل المنزلي والحجر الصحي في المنزل الخيار الأول للأطفال ومقدمي الرعاية. 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5fa2d5246_0_33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sz="40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عندما يحتاج الطفل / مقدم الرعاية إلى العزل أو الحجر الصحي</a:t>
            </a:r>
            <a:endParaRPr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1" name="Google Shape;311;ge5fa2d5246_0_330"/>
          <p:cNvSpPr txBox="1">
            <a:spLocks noGrp="1"/>
          </p:cNvSpPr>
          <p:nvPr>
            <p:ph type="body" idx="2"/>
          </p:nvPr>
        </p:nvSpPr>
        <p:spPr>
          <a:xfrm>
            <a:off x="656025" y="1959423"/>
            <a:ext cx="10820100" cy="43842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 fontScale="92500" lnSpcReduction="10000"/>
          </a:bodyPr>
          <a:lstStyle/>
          <a:p>
            <a:pPr marL="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إعطاء الأولوية دائماً لمصلحة الطفل الفضلى.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استمع لآراء الطفل وخذها بعين الاعتبار 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عدم إلحاق الضرر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ايداع الأطفال ومقدمي الرعاية معًا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تقديم الرعاية ضمن أسرة على الرعاية ضمن مرفق مخصص 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فرد العائلة السليم البديل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الملاذ الأخير: رعاية بديلة مناسبة ومؤقتة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5fa2d5246_0_344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تمرين في مجموعات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8" name="Google Shape;318;ge5fa2d5246_0_344"/>
          <p:cNvSpPr txBox="1">
            <a:spLocks noGrp="1"/>
          </p:cNvSpPr>
          <p:nvPr>
            <p:ph type="body" idx="3"/>
          </p:nvPr>
        </p:nvSpPr>
        <p:spPr>
          <a:xfrm>
            <a:off x="6458220" y="2690770"/>
            <a:ext cx="4661100" cy="6051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العمود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1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9" name="Google Shape;319;ge5fa2d5246_0_344"/>
          <p:cNvSpPr txBox="1">
            <a:spLocks noGrp="1"/>
          </p:cNvSpPr>
          <p:nvPr>
            <p:ph type="body" idx="4"/>
          </p:nvPr>
        </p:nvSpPr>
        <p:spPr>
          <a:xfrm>
            <a:off x="6458220" y="3399227"/>
            <a:ext cx="4661100" cy="2238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هي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التدابير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التي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ينبغي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تتخذها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الجهات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الصحية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لمنع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انفصال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الأسرة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الحجر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الصحي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أو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العزل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أو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العلاج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؟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0" name="Google Shape;320;ge5fa2d5246_0_344"/>
          <p:cNvSpPr txBox="1">
            <a:spLocks noGrp="1"/>
          </p:cNvSpPr>
          <p:nvPr>
            <p:ph type="body" idx="5"/>
          </p:nvPr>
        </p:nvSpPr>
        <p:spPr>
          <a:xfrm>
            <a:off x="810115" y="2520302"/>
            <a:ext cx="4661100" cy="6051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العمود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2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1" name="Google Shape;321;ge5fa2d5246_0_344"/>
          <p:cNvSpPr txBox="1">
            <a:spLocks noGrp="1"/>
          </p:cNvSpPr>
          <p:nvPr>
            <p:ph type="body" idx="6"/>
          </p:nvPr>
        </p:nvSpPr>
        <p:spPr>
          <a:xfrm>
            <a:off x="810115" y="3228759"/>
            <a:ext cx="4661100" cy="2238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هي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الاعتبارات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الرئيسية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تحديد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المكان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الذي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يجب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يتم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فيه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عزل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الطفل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/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مقدم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؟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5fa2d5246_0_35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عندما يتم ايداع الطفل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8" name="Google Shape;328;ge5fa2d5246_0_35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100" cy="4857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 fontScale="85000" lnSpcReduction="20000"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9" name="Google Shape;329;ge5fa2d5246_0_35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457200" lvl="0" indent="-406400" algn="r" rtl="1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اسمح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لمقدم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رعاية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أساسي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بمرافقته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إذا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يكن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ذلك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ممكنًا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: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اتصل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بجهات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حماية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الطفل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توثيق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تفاصيل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الطفل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ومقدم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تيسير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الاتصال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المنتظم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تقديم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تحديثات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منتظمة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ومتكررة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ضع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اعتبارك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تقديم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إقامة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مؤقتة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لمقدمي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احرص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تكون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كل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الإجراءات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مراعية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للإعاقة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5fa2d5246_0_36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sz="40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عندما يتم ايداع مقدم الرعاية</a:t>
            </a:r>
            <a:endParaRPr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6" name="Google Shape;336;ge5fa2d5246_0_362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100" cy="5715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7" name="Google Shape;337;ge5fa2d5246_0_362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457200" lvl="0" indent="-406400" algn="r" rtl="1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اجمع معلومات عن الأطفال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استعلم عن الأطفال في المنزل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انقل الأطفال لرعاية شخص بالغ موثوق به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تيسير الاتصال المنتظم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e5fa2d5246_0_36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الأعمال التحضيرية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4" name="Google Shape;344;ge5fa2d5246_0_369"/>
          <p:cNvSpPr txBox="1">
            <a:spLocks noGrp="1"/>
          </p:cNvSpPr>
          <p:nvPr>
            <p:ph type="body" idx="1"/>
          </p:nvPr>
        </p:nvSpPr>
        <p:spPr>
          <a:xfrm>
            <a:off x="685947" y="1857843"/>
            <a:ext cx="10820100" cy="5001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 fontScale="92500" lnSpcReduction="20000"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5" name="Google Shape;345;ge5fa2d5246_0_369"/>
          <p:cNvSpPr txBox="1">
            <a:spLocks noGrp="1"/>
          </p:cNvSpPr>
          <p:nvPr>
            <p:ph type="body" idx="2"/>
          </p:nvPr>
        </p:nvSpPr>
        <p:spPr>
          <a:xfrm>
            <a:off x="656025" y="2479156"/>
            <a:ext cx="10820100" cy="3940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457200" lvl="0" indent="-381000" algn="r" rtl="1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تعيين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شخص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ارتباط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حماية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الطفل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المرفق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إنشاء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إجراءات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التشغيل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الموحدة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،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والتي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تغطي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: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الأدوار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والمسؤوليات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مسارات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الإحالة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حزمة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الحد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الأدنى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تدابير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صون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الطفل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ترتيبات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الحانية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تدريب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العاملين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الصحيين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إجراءات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العمل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الموحدة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تطوير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ونشر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مسارات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الإحالة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انشاء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إجراءات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العمل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الموحدة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للتسجيل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وجمع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البيانات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بسرية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5fa2d5246_0_38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sz="36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انظر</a:t>
            </a:r>
            <a:endParaRPr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2" name="Google Shape;352;ge5fa2d5246_0_380"/>
          <p:cNvSpPr txBox="1">
            <a:spLocks noGrp="1"/>
          </p:cNvSpPr>
          <p:nvPr>
            <p:ph type="body" idx="2"/>
          </p:nvPr>
        </p:nvSpPr>
        <p:spPr>
          <a:xfrm>
            <a:off x="4100525" y="1532975"/>
            <a:ext cx="7300800" cy="46218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 lnSpcReduction="10000"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تحقق من السلامة. 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ابحث عن الأطفال الذين يتضح أنه لم يتم تلبية احتياجاتهم الأساسية. 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ابحث عن الأطفال والآباء أو مقدمي الرعاية الذين لديهم ردود فعل خطيرة تجاه الضائقة النفسية.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3" name="Google Shape;353;ge5fa2d5246_0_38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sz="40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الإسعاف النفسي الأولي (PFA)</a:t>
            </a:r>
            <a:endParaRPr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5fa2d5246_0_38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استمع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0" name="Google Shape;360;ge5fa2d5246_0_387"/>
          <p:cNvSpPr txBox="1">
            <a:spLocks noGrp="1"/>
          </p:cNvSpPr>
          <p:nvPr>
            <p:ph type="body" idx="2"/>
          </p:nvPr>
        </p:nvSpPr>
        <p:spPr>
          <a:xfrm>
            <a:off x="4100525" y="1532975"/>
            <a:ext cx="7300800" cy="46218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37973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اقترب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مقدمي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للأطفال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الذين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يحتاجون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الدعم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37973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اسألهم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احتياجاتهم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واهتماماتهم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37973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استمع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وساعدهم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الشعور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بالهدوء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خلال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: 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marR="0" lvl="1" indent="-35814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البقاء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مقربة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منهم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(بم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يتماشى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القيود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)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marR="0" lvl="1" indent="-35814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حسن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الإصغاء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marR="0" lvl="1" indent="-35814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عدم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الضغط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شخص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للتحدث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إذا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يرغب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ذلك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.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1" name="Google Shape;361;ge5fa2d5246_0_38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الإسعاف النفسي الأولي (PFA)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5fa2d5246_0_39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sz="36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اربط</a:t>
            </a:r>
            <a:endParaRPr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8" name="Google Shape;368;ge5fa2d5246_0_394"/>
          <p:cNvSpPr txBox="1">
            <a:spLocks noGrp="1"/>
          </p:cNvSpPr>
          <p:nvPr>
            <p:ph type="body" idx="2"/>
          </p:nvPr>
        </p:nvSpPr>
        <p:spPr>
          <a:xfrm>
            <a:off x="4100525" y="1532975"/>
            <a:ext cx="7300800" cy="46218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ساعد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الأطفال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والأسر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تحديد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احتياجاتهم</a:t>
            </a:r>
            <a:endParaRPr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قدم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المعلومات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اربطهم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مع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الخدمات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لتلبية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الاحتياجات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المحددة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.</a:t>
            </a:r>
            <a:endParaRPr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9" name="Google Shape;369;ge5fa2d5246_0_39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sz="40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الإسعاف النفسي الأولي (PFA)</a:t>
            </a:r>
            <a:endParaRPr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5fa2d5246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sz="40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أهداف الدورة</a:t>
            </a:r>
            <a:endParaRPr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6" name="Google Shape;236;ge5fa2d5246_0_0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100" cy="4857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بنهاية هذه الدورة سوف تكون قادراً على: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7" name="Google Shape;237;ge5fa2d5246_0_0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457200" lvl="0" indent="-4064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وصف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مخاطر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الحماية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الأطفال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أثناء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جائحة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كوفيد-19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شرح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حماية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الطفل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وأفضل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ممارسات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تعميم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حماية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الطفل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خلال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lang="ar-SY"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كوفيد-19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و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تفشي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الأمراض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المعدية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الأخرى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وضع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قائمة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بالإجراءات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الرئيسية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للجهات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الفاعلة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مجال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الصحة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لمنع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انفصال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الأسرة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والحفاظ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وحدة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الأسرة</a:t>
            </a:r>
            <a:endParaRPr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تذكر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عمليات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الإحالة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الآمنة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للأطفال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الذين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تم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تحديدهم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أنهم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32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خطر</a:t>
            </a:r>
            <a:r>
              <a:rPr sz="32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5fa2d5246_0_1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بنية الدورة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4" name="Google Shape;244;ge5fa2d5246_0_1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  <a:defRPr i="1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أدخل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جدول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أعمال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الدورة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ذات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الصلة</a:t>
            </a:r>
            <a:endParaRPr i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5fa2d5246_0_27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sz="40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النموذج الاجتماعي الإيكولوجي</a:t>
            </a:r>
            <a:endParaRPr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1" name="Google Shape;251;ge5fa2d5246_0_271"/>
          <p:cNvGrpSpPr/>
          <p:nvPr/>
        </p:nvGrpSpPr>
        <p:grpSpPr>
          <a:xfrm>
            <a:off x="1540271" y="1715717"/>
            <a:ext cx="8536938" cy="4393241"/>
            <a:chOff x="750952" y="469342"/>
            <a:chExt cx="7018200" cy="3547800"/>
          </a:xfrm>
        </p:grpSpPr>
        <p:sp>
          <p:nvSpPr>
            <p:cNvPr id="252" name="Google Shape;252;ge5fa2d5246_0_271"/>
            <p:cNvSpPr/>
            <p:nvPr/>
          </p:nvSpPr>
          <p:spPr>
            <a:xfrm>
              <a:off x="750952" y="469342"/>
              <a:ext cx="7018200" cy="3547800"/>
            </a:xfrm>
            <a:prstGeom prst="ellipse">
              <a:avLst/>
            </a:prstGeom>
            <a:solidFill>
              <a:srgbClr val="F2F2F2"/>
            </a:solidFill>
            <a:ln w="28575" cap="flat" cmpd="sng">
              <a:solidFill>
                <a:srgbClr val="02659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rtlCol="1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endParaRPr>
            </a:p>
          </p:txBody>
        </p:sp>
        <p:sp>
          <p:nvSpPr>
            <p:cNvPr id="253" name="Google Shape;253;ge5fa2d5246_0_271"/>
            <p:cNvSpPr txBox="1"/>
            <p:nvPr/>
          </p:nvSpPr>
          <p:spPr>
            <a:xfrm>
              <a:off x="2944097" y="646729"/>
              <a:ext cx="26319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rtlCol="1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800" b="0" i="0" u="none" strike="noStrike" cap="none">
                <a:solidFill>
                  <a:srgbClr val="026694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254" name="Google Shape;254;ge5fa2d5246_0_271"/>
            <p:cNvSpPr/>
            <p:nvPr/>
          </p:nvSpPr>
          <p:spPr>
            <a:xfrm>
              <a:off x="1809723" y="897845"/>
              <a:ext cx="5907000" cy="2803500"/>
            </a:xfrm>
            <a:prstGeom prst="ellipse">
              <a:avLst/>
            </a:prstGeom>
            <a:solidFill>
              <a:srgbClr val="026593"/>
            </a:solidFill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rtlCol="1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endParaRPr>
            </a:p>
          </p:txBody>
        </p:sp>
        <p:sp>
          <p:nvSpPr>
            <p:cNvPr id="255" name="Google Shape;255;ge5fa2d5246_0_271"/>
            <p:cNvSpPr txBox="1"/>
            <p:nvPr/>
          </p:nvSpPr>
          <p:spPr>
            <a:xfrm>
              <a:off x="3489547" y="1059047"/>
              <a:ext cx="25473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rtlCol="1" anchor="ctr" anchorCtr="1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  <a:def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>
                  <a:latin typeface="Sakkal Majalla" panose="02000000000000000000" pitchFamily="2" charset="-78"/>
                  <a:cs typeface="Sakkal Majalla" panose="02000000000000000000" pitchFamily="2" charset="-78"/>
                  <a:rtl/>
                </a:rPr>
                <a:t>المجتمع</a:t>
              </a:r>
              <a:endParaRPr sz="1600" b="0" i="0" u="none" strike="noStrike" cap="none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endParaRPr>
            </a:p>
          </p:txBody>
        </p:sp>
        <p:sp>
          <p:nvSpPr>
            <p:cNvPr id="256" name="Google Shape;256;ge5fa2d5246_0_271"/>
            <p:cNvSpPr/>
            <p:nvPr/>
          </p:nvSpPr>
          <p:spPr>
            <a:xfrm>
              <a:off x="3098326" y="1423796"/>
              <a:ext cx="4566600" cy="1881000"/>
            </a:xfrm>
            <a:prstGeom prst="ellipse">
              <a:avLst/>
            </a:prstGeom>
            <a:solidFill>
              <a:srgbClr val="44762D"/>
            </a:solidFill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rtlCol="1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endParaRPr>
            </a:p>
          </p:txBody>
        </p:sp>
        <p:sp>
          <p:nvSpPr>
            <p:cNvPr id="257" name="Google Shape;257;ge5fa2d5246_0_271"/>
            <p:cNvSpPr txBox="1"/>
            <p:nvPr/>
          </p:nvSpPr>
          <p:spPr>
            <a:xfrm>
              <a:off x="4200050" y="1553580"/>
              <a:ext cx="2363400" cy="2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rtlCol="1" anchor="ctr" anchorCtr="1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  <a:def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>
                  <a:latin typeface="Sakkal Majalla" panose="02000000000000000000" pitchFamily="2" charset="-78"/>
                  <a:cs typeface="Sakkal Majalla" panose="02000000000000000000" pitchFamily="2" charset="-78"/>
                  <a:rtl/>
                </a:rPr>
                <a:t>المجتمع المحلي</a:t>
              </a:r>
              <a:endParaRPr sz="1600" b="0" i="0" u="none" strike="noStrike" cap="none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endParaRPr>
            </a:p>
          </p:txBody>
        </p:sp>
        <p:sp>
          <p:nvSpPr>
            <p:cNvPr id="258" name="Google Shape;258;ge5fa2d5246_0_271"/>
            <p:cNvSpPr/>
            <p:nvPr/>
          </p:nvSpPr>
          <p:spPr>
            <a:xfrm>
              <a:off x="4331232" y="1860902"/>
              <a:ext cx="3186600" cy="1166100"/>
            </a:xfrm>
            <a:prstGeom prst="ellipse">
              <a:avLst/>
            </a:prstGeom>
            <a:solidFill>
              <a:srgbClr val="97467D"/>
            </a:solidFill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rtlCol="1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endParaRPr>
            </a:p>
          </p:txBody>
        </p:sp>
        <p:sp>
          <p:nvSpPr>
            <p:cNvPr id="259" name="Google Shape;259;ge5fa2d5246_0_271"/>
            <p:cNvSpPr txBox="1"/>
            <p:nvPr/>
          </p:nvSpPr>
          <p:spPr>
            <a:xfrm>
              <a:off x="5064180" y="1965862"/>
              <a:ext cx="17208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rtlCol="1" anchor="ctr" anchorCtr="1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  <a:def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>
                  <a:latin typeface="Sakkal Majalla" panose="02000000000000000000" pitchFamily="2" charset="-78"/>
                  <a:cs typeface="Sakkal Majalla" panose="02000000000000000000" pitchFamily="2" charset="-78"/>
                  <a:rtl/>
                </a:rPr>
                <a:t>الأسرة</a:t>
              </a:r>
              <a:endParaRPr sz="1600" b="0" i="0" u="none" strike="noStrike" cap="none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endParaRPr>
            </a:p>
          </p:txBody>
        </p:sp>
        <p:sp>
          <p:nvSpPr>
            <p:cNvPr id="260" name="Google Shape;260;ge5fa2d5246_0_271"/>
            <p:cNvSpPr/>
            <p:nvPr/>
          </p:nvSpPr>
          <p:spPr>
            <a:xfrm>
              <a:off x="6086323" y="2086404"/>
              <a:ext cx="1331400" cy="715800"/>
            </a:xfrm>
            <a:prstGeom prst="ellipse">
              <a:avLst/>
            </a:prstGeom>
            <a:solidFill>
              <a:srgbClr val="AC6B97"/>
            </a:solidFill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rtlCol="1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endParaRPr>
            </a:p>
          </p:txBody>
        </p:sp>
        <p:sp>
          <p:nvSpPr>
            <p:cNvPr id="261" name="Google Shape;261;ge5fa2d5246_0_271"/>
            <p:cNvSpPr txBox="1"/>
            <p:nvPr/>
          </p:nvSpPr>
          <p:spPr>
            <a:xfrm>
              <a:off x="6281314" y="2265387"/>
              <a:ext cx="9414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rtlCol="1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  <a:def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>
                  <a:latin typeface="Sakkal Majalla" panose="02000000000000000000" pitchFamily="2" charset="-78"/>
                  <a:cs typeface="Sakkal Majalla" panose="02000000000000000000" pitchFamily="2" charset="-78"/>
                  <a:rtl/>
                </a:rPr>
                <a:t>الطفل</a:t>
              </a:r>
              <a:endParaRPr sz="1600" b="0" i="0" u="none" strike="noStrike" cap="none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endParaRPr>
            </a:p>
          </p:txBody>
        </p:sp>
      </p:grpSp>
      <p:sp>
        <p:nvSpPr>
          <p:cNvPr id="262" name="Google Shape;262;ge5fa2d5246_0_271"/>
          <p:cNvSpPr txBox="1"/>
          <p:nvPr/>
        </p:nvSpPr>
        <p:spPr>
          <a:xfrm>
            <a:off x="1691573" y="3445497"/>
            <a:ext cx="1373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>
                <a:solidFill>
                  <a:srgbClr val="02669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الأعراف</a:t>
            </a:r>
            <a:r>
              <a:rPr sz="1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1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الاجتماعية</a:t>
            </a:r>
            <a:r>
              <a:rPr sz="1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1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والثقافية</a:t>
            </a:r>
            <a:endParaRPr sz="1600" b="0" i="0" u="none" strike="noStrike" cap="none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BC1F728-9278-4157-868E-8BCE0582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66" y="34479"/>
            <a:ext cx="10660532" cy="66184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5fa2d5246_0_29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الحجر الصحي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5" name="Google Shape;275;ge5fa2d5246_0_29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فصل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الأشخاص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غير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المرضى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ولكنهم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يكونون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تعرضوا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لمرض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معد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وذلك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لرصد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أعراضهم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وتعزيز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الاكتشاف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المبكر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للحالات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. 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5fa2d5246_0_30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العزل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2" name="Google Shape;282;ge5fa2d5246_0_30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فصل المرضى عن المصابين لمنع انتشاره.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5fa2d5246_0_31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sz="36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9" name="Google Shape;289;ge5fa2d5246_0_310"/>
          <p:cNvSpPr txBox="1">
            <a:spLocks noGrp="1"/>
          </p:cNvSpPr>
          <p:nvPr>
            <p:ph type="body" idx="2"/>
          </p:nvPr>
        </p:nvSpPr>
        <p:spPr>
          <a:xfrm>
            <a:off x="4100525" y="1360075"/>
            <a:ext cx="7300800" cy="41379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457200" lvl="0" indent="-406400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 المنزل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 المرفق المخصص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 المستوى المجتمعي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sz="32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 مستوى المنطقة</a:t>
            </a:r>
            <a:endParaRPr sz="32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0" name="Google Shape;290;ge5fa2d5246_0_31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sz="400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أنواع الحجر والعزل</a:t>
            </a:r>
            <a:endParaRPr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5fa2d5246_0_31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7" name="Google Shape;297;ge5fa2d5246_0_31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يمكن أن يؤدي الإنفصال المرتبط بالعزل والحجر الصحي وتدابير العلاج المطبقة على الأطفال و / أو مقدمي الرعاية إلى زيادة </a:t>
            </a:r>
            <a:r>
              <a:rPr b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مخاطر حماية الطفل.</a:t>
            </a:r>
            <a:endParaRPr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665</Words>
  <Application>Microsoft Office PowerPoint</Application>
  <PresentationFormat>Widescreen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Helvetica Neue</vt:lpstr>
      <vt:lpstr>Sakkal Majalla</vt:lpstr>
      <vt:lpstr>Calibri</vt:lpstr>
      <vt:lpstr>Office Theme</vt:lpstr>
      <vt:lpstr>PowerPoint Presentation</vt:lpstr>
      <vt:lpstr>أهداف الدورة</vt:lpstr>
      <vt:lpstr>بنية الدورة</vt:lpstr>
      <vt:lpstr>النموذج الاجتماعي الإيكولوجي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يجب دائمًا اتخاذ تدابير لمنع انفصال الأسرة</vt:lpstr>
      <vt:lpstr>عندما يحتاج الطفل / مقدم الرعاية إلى العزل أو الحجر الصحي</vt:lpstr>
      <vt:lpstr>تمرين في مجموعات</vt:lpstr>
      <vt:lpstr>عندما يتم ايداع الطفل</vt:lpstr>
      <vt:lpstr>عندما يتم ايداع مقدم الرعاية</vt:lpstr>
      <vt:lpstr>الأعمال التحضيرية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Ahmad Salem</cp:lastModifiedBy>
  <cp:revision>12</cp:revision>
  <dcterms:created xsi:type="dcterms:W3CDTF">2017-12-20T18:51:03Z</dcterms:created>
  <dcterms:modified xsi:type="dcterms:W3CDTF">2021-10-18T07:03:27Z</dcterms:modified>
</cp:coreProperties>
</file>