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57" r:id="rId3"/>
    <p:sldId id="261" r:id="rId4"/>
    <p:sldId id="258" r:id="rId5"/>
    <p:sldId id="260" r:id="rId6"/>
    <p:sldId id="262" r:id="rId7"/>
    <p:sldId id="263" r:id="rId8"/>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mad Salem" initials="" lastIdx="0" clrIdx="0"/>
  <p:cmAuthor id="2" name="Ahmad Salem" initials="AS" lastIdx="1" clrIdx="1">
    <p:extLst>
      <p:ext uri="{19B8F6BF-5375-455C-9EA6-DF929625EA0E}">
        <p15:presenceInfo xmlns:p15="http://schemas.microsoft.com/office/powerpoint/2012/main" xmlns="" userId="f8e78aaba3cad18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67D"/>
    <a:srgbClr val="35B2B4"/>
    <a:srgbClr val="026794"/>
    <a:srgbClr val="405E79"/>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4933" autoAdjust="0"/>
  </p:normalViewPr>
  <p:slideViewPr>
    <p:cSldViewPr snapToGrid="0" snapToObjects="1">
      <p:cViewPr>
        <p:scale>
          <a:sx n="81" d="100"/>
          <a:sy n="81" d="100"/>
        </p:scale>
        <p:origin x="-300" y="3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9/17/2018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ar-AE" sz="1200"/>
              <a:t>2 دقيقة</a:t>
            </a:r>
          </a:p>
          <a:p>
            <a:pPr>
              <a:buNone/>
            </a:pPr>
            <a:endParaRPr lang="en-US" sz="1200" dirty="0"/>
          </a:p>
          <a:p>
            <a:pPr>
              <a:buNone/>
            </a:pPr>
            <a:r>
              <a:rPr lang="ar-AE" sz="1200" b="1"/>
              <a:t>قل:</a:t>
            </a:r>
            <a:r>
              <a:rPr lang="ar-AE" sz="1200"/>
              <a:t> لقد وصلنا الآن إلى نهاية الدورة التدريبية على الإشراف والتدريب!</a:t>
            </a:r>
          </a:p>
        </p:txBody>
      </p:sp>
      <p:sp>
        <p:nvSpPr>
          <p:cNvPr id="4" name="Slide Number Placeholder 3"/>
          <p:cNvSpPr>
            <a:spLocks noGrp="1"/>
          </p:cNvSpPr>
          <p:nvPr>
            <p:ph type="sldNum" sz="quarter" idx="10"/>
          </p:nvPr>
        </p:nvSpPr>
        <p:spPr/>
        <p:txBody>
          <a:bodyPr/>
          <a:lstStyle/>
          <a:p>
            <a:fld id="{780767AD-8186-5647-9165-A19B63BA7F43}" type="slidenum">
              <a:rPr lang="en-US" smtClean="0"/>
              <a:t>1</a:t>
            </a:fld>
            <a:endParaRPr lang="en-US"/>
          </a:p>
        </p:txBody>
      </p:sp>
    </p:spTree>
    <p:extLst>
      <p:ext uri="{BB962C8B-B14F-4D97-AF65-F5344CB8AC3E}">
        <p14:creationId xmlns:p14="http://schemas.microsoft.com/office/powerpoint/2010/main" val="388890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E1678-B811-44F3-B557-551E8BE1B77E}" type="slidenum">
              <a:rPr lang="en-US" smtClean="0"/>
              <a:t>2</a:t>
            </a:fld>
            <a:endParaRPr lang="en-US"/>
          </a:p>
        </p:txBody>
      </p:sp>
    </p:spTree>
    <p:extLst>
      <p:ext uri="{BB962C8B-B14F-4D97-AF65-F5344CB8AC3E}">
        <p14:creationId xmlns:p14="http://schemas.microsoft.com/office/powerpoint/2010/main" val="1044152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AE" sz="1100" b="0">
                <a:solidFill>
                  <a:schemeClr val="tx1"/>
                </a:solidFill>
                <a:latin typeface="+mn-lt"/>
                <a:ea typeface="+mn-ea"/>
                <a:cs typeface="+mn-cs"/>
              </a:rPr>
              <a:t>8 دقائق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AE" sz="1100" b="1">
                <a:solidFill>
                  <a:schemeClr val="tx1"/>
                </a:solidFill>
                <a:latin typeface="+mn-lt"/>
                <a:ea typeface="+mn-ea"/>
                <a:cs typeface="+mn-cs"/>
              </a:rPr>
              <a:t> قل</a:t>
            </a:r>
            <a:r>
              <a:rPr lang="ar-AE" sz="1100">
                <a:solidFill>
                  <a:schemeClr val="tx1"/>
                </a:solidFill>
                <a:latin typeface="+mn-lt"/>
                <a:ea typeface="+mn-ea"/>
                <a:cs typeface="+mn-cs"/>
              </a:rPr>
              <a:t>: كان الهدف العام من هذا التدريب يتمثل في زيادة ثقة مشرفي إدارة الحالة وقدرتهم وتقديم الدعم إلى أخصائيي إدارة الحالة لتوفير خدمات إدارة الحالة الآمنة والأخلاقية والكفؤة للأطفال المعرضين للخطر وأسرهم.</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ar-AE" sz="1100" b="1"/>
              <a:t>اسأل:</a:t>
            </a:r>
            <a:r>
              <a:rPr lang="ar-AE" sz="1100" b="0"/>
              <a:t> ماذا فعلنا</a:t>
            </a:r>
            <a:r>
              <a:rPr lang="ar-AE" sz="1100" b="0" baseline="0"/>
              <a:t> من أجل تحقيق هذه الأهداف؟</a:t>
            </a:r>
          </a:p>
        </p:txBody>
      </p:sp>
      <p:sp>
        <p:nvSpPr>
          <p:cNvPr id="4" name="Slide Number Placeholder 3"/>
          <p:cNvSpPr>
            <a:spLocks noGrp="1"/>
          </p:cNvSpPr>
          <p:nvPr>
            <p:ph type="sldNum" sz="quarter" idx="10"/>
          </p:nvPr>
        </p:nvSpPr>
        <p:spPr/>
        <p:txBody>
          <a:bodyPr/>
          <a:lstStyle/>
          <a:p>
            <a:fld id="{780767AD-8186-5647-9165-A19B63BA7F43}" type="slidenum">
              <a:rPr lang="en-US" smtClean="0"/>
              <a:t>3</a:t>
            </a:fld>
            <a:endParaRPr lang="en-US"/>
          </a:p>
        </p:txBody>
      </p:sp>
    </p:spTree>
    <p:extLst>
      <p:ext uri="{BB962C8B-B14F-4D97-AF65-F5344CB8AC3E}">
        <p14:creationId xmlns:p14="http://schemas.microsoft.com/office/powerpoint/2010/main" val="110128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AE"/>
              <a:t>20 دقيقة</a:t>
            </a:r>
          </a:p>
          <a:p>
            <a:endParaRPr lang="en-US" dirty="0"/>
          </a:p>
          <a:p>
            <a:r>
              <a:rPr lang="ar-AE" b="1"/>
              <a:t>قل</a:t>
            </a:r>
            <a:r>
              <a:rPr lang="ar-AE"/>
              <a:t>: بنهاية</a:t>
            </a:r>
            <a:r>
              <a:rPr lang="ar-AE" baseline="0"/>
              <a:t> الوقت معًا، أود أن أدعوكم جميعًا إلى النظر في خطط عمل الإشراف للمرة الأخيرة.</a:t>
            </a:r>
          </a:p>
          <a:p>
            <a:endParaRPr lang="en-US" dirty="0"/>
          </a:p>
          <a:p>
            <a:r>
              <a:rPr lang="ar-AE" b="1" baseline="0"/>
              <a:t>تعليمات</a:t>
            </a:r>
            <a:r>
              <a:rPr lang="ar-AE" baseline="0"/>
              <a:t>: امنح المشاركين 10 دقائق لإنهاء خططهم.</a:t>
            </a:r>
          </a:p>
          <a:p>
            <a:endParaRPr lang="en-US" baseline="0" dirty="0"/>
          </a:p>
          <a:p>
            <a:pPr marL="0" marR="0" lvl="0" indent="0" algn="r" defTabSz="914400" rtl="1" eaLnBrk="1" fontAlgn="auto" latinLnBrk="0" hangingPunct="1">
              <a:lnSpc>
                <a:spcPct val="100000"/>
              </a:lnSpc>
              <a:spcBef>
                <a:spcPts val="0"/>
              </a:spcBef>
              <a:spcAft>
                <a:spcPts val="0"/>
              </a:spcAft>
              <a:buClrTx/>
              <a:buSzTx/>
              <a:buFontTx/>
              <a:buNone/>
              <a:tabLst/>
              <a:defRPr/>
            </a:pPr>
            <a:r>
              <a:rPr lang="ar-AE" b="1"/>
              <a:t> اسأل</a:t>
            </a:r>
            <a:r>
              <a:rPr lang="ar-AE"/>
              <a:t>: هل توجد</a:t>
            </a:r>
            <a:r>
              <a:rPr lang="ar-AE" baseline="0"/>
              <a:t> أي إجراءات نهائية تودون مشاركتها مع المجموعة؟</a:t>
            </a:r>
          </a:p>
          <a:p>
            <a:endParaRPr lang="en-US" baseline="0" dirty="0"/>
          </a:p>
          <a:p>
            <a:r>
              <a:rPr lang="ar-AE" baseline="0"/>
              <a:t>اطلب من المشاركين مشاركة أي إجراءات يودون مشاركتها مع المجموعة، وتسجيلها على لوح الشرح القلاب.</a:t>
            </a:r>
          </a:p>
          <a:p>
            <a:endParaRPr lang="en-US" dirty="0"/>
          </a:p>
          <a:p>
            <a:r>
              <a:rPr lang="ar-AE" b="1"/>
              <a:t>ملاحظة للمدرب</a:t>
            </a:r>
            <a:r>
              <a:rPr lang="ar-AE"/>
              <a:t>:</a:t>
            </a:r>
            <a:r>
              <a:rPr lang="ar-AE" baseline="0"/>
              <a:t> ينبغي تطوير </a:t>
            </a:r>
            <a:r>
              <a:rPr lang="ar-AE"/>
              <a:t>هذه الشريحة بناءً على السياق</a:t>
            </a:r>
            <a:r>
              <a:rPr lang="ar-AE" baseline="0"/>
              <a:t> وخطط بناء قدرة بين الوكالات</a:t>
            </a:r>
            <a:r>
              <a:rPr lang="ar-AE"/>
              <a:t>. يجب أن تُلخص هذه الشريحة خطط التنفيذ بعد التدريب.</a:t>
            </a:r>
          </a:p>
          <a:p>
            <a:r>
              <a:rPr lang="ar-AE"/>
              <a:t>يُنصح </a:t>
            </a:r>
            <a:r>
              <a:rPr lang="ar-AE" baseline="0"/>
              <a:t>بسن اتفاق خاص بالمشرفين للمشاركة في ورشة عمل المتابعة.</a:t>
            </a:r>
          </a:p>
        </p:txBody>
      </p:sp>
      <p:sp>
        <p:nvSpPr>
          <p:cNvPr id="4" name="Slide Number Placeholder 3"/>
          <p:cNvSpPr>
            <a:spLocks noGrp="1"/>
          </p:cNvSpPr>
          <p:nvPr>
            <p:ph type="sldNum" sz="quarter" idx="10"/>
          </p:nvPr>
        </p:nvSpPr>
        <p:spPr/>
        <p:txBody>
          <a:bodyPr/>
          <a:lstStyle/>
          <a:p>
            <a:fld id="{FFFE1678-B811-44F3-B557-551E8BE1B77E}" type="slidenum">
              <a:rPr lang="en-US" smtClean="0"/>
              <a:t>4</a:t>
            </a:fld>
            <a:endParaRPr lang="en-US"/>
          </a:p>
        </p:txBody>
      </p:sp>
    </p:spTree>
    <p:extLst>
      <p:ext uri="{BB962C8B-B14F-4D97-AF65-F5344CB8AC3E}">
        <p14:creationId xmlns:p14="http://schemas.microsoft.com/office/powerpoint/2010/main" val="128361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ar-AE" b="0"/>
              <a:t>35 دقيقة</a:t>
            </a:r>
          </a:p>
          <a:p>
            <a:pPr>
              <a:spcBef>
                <a:spcPts val="1000"/>
              </a:spcBef>
            </a:pPr>
            <a:endParaRPr lang="en-US" b="1" dirty="0"/>
          </a:p>
          <a:p>
            <a:pPr>
              <a:spcBef>
                <a:spcPts val="1000"/>
              </a:spcBef>
            </a:pPr>
            <a:r>
              <a:rPr lang="ar-AE" b="1"/>
              <a:t> تعليمات:</a:t>
            </a:r>
          </a:p>
          <a:p>
            <a:pPr>
              <a:spcBef>
                <a:spcPts val="1000"/>
              </a:spcBef>
            </a:pPr>
            <a:r>
              <a:rPr lang="ar-AE" b="0" baseline="0"/>
              <a:t> 1. اطلب من المجموعة الوقوف في دائرة كبيرة للنشاط الختامي النهائي.</a:t>
            </a:r>
          </a:p>
          <a:p>
            <a:pPr>
              <a:buNone/>
            </a:pPr>
            <a:r>
              <a:rPr lang="ar-AE" b="0"/>
              <a:t>2. ثم اطلب من كل مشارك أن يُفكر في مهارة أو مصدر لديهم لتقديمه إلى مجتمع الممارسة</a:t>
            </a:r>
          </a:p>
          <a:p>
            <a:pPr>
              <a:buNone/>
            </a:pPr>
            <a:r>
              <a:rPr lang="ar-AE" b="0"/>
              <a:t>3. اصنع</a:t>
            </a:r>
            <a:r>
              <a:rPr lang="ar-AE"/>
              <a:t> حلقة في نهاية الغزل أو الخيط وأمسكها.</a:t>
            </a:r>
          </a:p>
          <a:p>
            <a:pPr>
              <a:buNone/>
            </a:pPr>
            <a:r>
              <a:rPr lang="ar-AE"/>
              <a:t>4. قل مهارة </a:t>
            </a:r>
            <a:r>
              <a:rPr lang="ar-AE" baseline="0"/>
              <a:t>أو موردًا واحدًا يمكنك عرضه على المجموعة. مرر </a:t>
            </a:r>
            <a:r>
              <a:rPr lang="ar-AE"/>
              <a:t>كرة الغزل لشخص عبر الدائرة (ستتفكك أثناء تمريرها).</a:t>
            </a:r>
          </a:p>
          <a:p>
            <a:pPr>
              <a:buNone/>
            </a:pPr>
            <a:r>
              <a:rPr lang="ar-AE"/>
              <a:t>5. اطلب من هذا الشخص أن يصنع حلقة حول أحد أصابعه وقم بتسمية ما يمكنه عرضه على المجموعة، ثم مرر الكرة إلى شخص آخر في الدائرة.</a:t>
            </a:r>
          </a:p>
          <a:p>
            <a:pPr>
              <a:buNone/>
            </a:pPr>
            <a:r>
              <a:rPr lang="ar-AE"/>
              <a:t>6. يجب أن يمسك كل شخص في دوره كرة الغزل، ويلفها حول أحد أصابعه وأن يقول ما يمكنه عرضه، ثم يمررها إلى شخص آخر. أثناء تفكك الكرة، ستصنع شبكة مترابطة</a:t>
            </a:r>
          </a:p>
          <a:p>
            <a:pPr>
              <a:buNone/>
            </a:pPr>
            <a:r>
              <a:rPr lang="ar-AE"/>
              <a:t>7. استمر حتى يحصل الجميع على الكرة وحتى تكون الشبكة ممتلئة بشكل جيد (أو نفد منك الغزل، أيهما يحدث أولاً)</a:t>
            </a:r>
          </a:p>
          <a:p>
            <a:pPr>
              <a:buNone/>
            </a:pPr>
            <a:r>
              <a:rPr lang="ar-AE"/>
              <a:t>8. بمجرد الانتهاء من بناء الشبكة، العب بالشبكة قليلاً. اطلب من المشاركين تحريكها لأعلى ولأسفل. ويمكنك أن تُسقط بالونًا منفوخًا</a:t>
            </a:r>
          </a:p>
          <a:p>
            <a:pPr>
              <a:buNone/>
            </a:pPr>
            <a:endParaRPr lang="en-US" dirty="0"/>
          </a:p>
          <a:p>
            <a:pPr>
              <a:buNone/>
            </a:pPr>
            <a:r>
              <a:rPr lang="ar-AE" b="1"/>
              <a:t>قل</a:t>
            </a:r>
            <a:r>
              <a:rPr lang="ar-AE"/>
              <a:t>: يتمثل</a:t>
            </a:r>
            <a:r>
              <a:rPr lang="ar-AE" baseline="0"/>
              <a:t> الغرض من بناء هذه الشبكة معًا في المساعدة على تذكيركم جميعًا بأن لديكم مهارات وقدرات لدعم بعضكم بعضًا، والأهم من ذلك تذكيركم بأنه لا يستطيع أحد منا القيام بذلك وحده. يمكن أن يكون عمل إدارة الحالة والإشراف عليها أمرًا صعبًا وشاقًّا، ولكننا معًا يد واحدة. هل يمكننا جميعًا الالتزام بالحفاظ على هذا المجتمع للمضي قدمًا؟</a:t>
            </a:r>
          </a:p>
          <a:p>
            <a:endParaRPr lang="en-US" dirty="0"/>
          </a:p>
          <a:p>
            <a:endParaRPr lang="en-US" dirty="0"/>
          </a:p>
        </p:txBody>
      </p:sp>
      <p:sp>
        <p:nvSpPr>
          <p:cNvPr id="4" name="Slide Number Placeholder 3"/>
          <p:cNvSpPr>
            <a:spLocks noGrp="1"/>
          </p:cNvSpPr>
          <p:nvPr>
            <p:ph type="sldNum" sz="quarter" idx="10"/>
          </p:nvPr>
        </p:nvSpPr>
        <p:spPr/>
        <p:txBody>
          <a:bodyPr/>
          <a:lstStyle/>
          <a:p>
            <a:fld id="{FFFE1678-B811-44F3-B557-551E8BE1B77E}" type="slidenum">
              <a:rPr lang="en-US" smtClean="0"/>
              <a:t>5</a:t>
            </a:fld>
            <a:endParaRPr lang="en-US"/>
          </a:p>
        </p:txBody>
      </p:sp>
    </p:spTree>
    <p:extLst>
      <p:ext uri="{BB962C8B-B14F-4D97-AF65-F5344CB8AC3E}">
        <p14:creationId xmlns:p14="http://schemas.microsoft.com/office/powerpoint/2010/main" val="2641607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AE" sz="1100" b="0"/>
              <a:t>20 دقيقة</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indent="0" algn="r" defTabSz="914400" rtl="1" eaLnBrk="1" fontAlgn="auto" latinLnBrk="0" hangingPunct="1">
              <a:lnSpc>
                <a:spcPct val="100000"/>
              </a:lnSpc>
              <a:spcBef>
                <a:spcPts val="0"/>
              </a:spcBef>
              <a:spcAft>
                <a:spcPts val="0"/>
              </a:spcAft>
              <a:buClrTx/>
              <a:buSzTx/>
              <a:buFontTx/>
              <a:buNone/>
              <a:tabLst/>
              <a:defRPr/>
            </a:pPr>
            <a:r>
              <a:rPr lang="ar-AE" sz="1100" b="1"/>
              <a:t>وزِّع</a:t>
            </a:r>
            <a:r>
              <a:rPr lang="ar-AE" sz="1100" b="0"/>
              <a:t>:</a:t>
            </a:r>
          </a:p>
          <a:p>
            <a:pPr marL="0" marR="0" indent="0" algn="r" defTabSz="914400" rtl="1" eaLnBrk="1" fontAlgn="auto" latinLnBrk="0" hangingPunct="1">
              <a:lnSpc>
                <a:spcPct val="100000"/>
              </a:lnSpc>
              <a:spcBef>
                <a:spcPts val="0"/>
              </a:spcBef>
              <a:spcAft>
                <a:spcPts val="0"/>
              </a:spcAft>
              <a:buClrTx/>
              <a:buSzTx/>
              <a:buFontTx/>
              <a:buNone/>
              <a:tabLst/>
              <a:defRPr/>
            </a:pPr>
            <a:r>
              <a:rPr lang="ar-AE" sz="1100" b="0" baseline="0">
                <a:solidFill>
                  <a:schemeClr val="tx1"/>
                </a:solidFill>
                <a:latin typeface="+mn-lt"/>
                <a:ea typeface="+mn-ea"/>
                <a:cs typeface="+mn-cs"/>
              </a:rPr>
              <a:t> 5.1 </a:t>
            </a:r>
            <a:r>
              <a:rPr lang="ar-AE" sz="1200">
                <a:solidFill>
                  <a:schemeClr val="tx1"/>
                </a:solidFill>
                <a:latin typeface="+mn-lt"/>
                <a:ea typeface="+mn-ea"/>
                <a:cs typeface="+mn-cs"/>
              </a:rPr>
              <a:t>اختبار قبلي</a:t>
            </a:r>
          </a:p>
          <a:p>
            <a:r>
              <a:rPr lang="ar-AE" sz="1200">
                <a:solidFill>
                  <a:schemeClr val="tx1"/>
                </a:solidFill>
                <a:latin typeface="+mn-lt"/>
                <a:ea typeface="+mn-ea"/>
                <a:cs typeface="+mn-cs"/>
              </a:rPr>
              <a:t>5.2 تقييم التوجيه والإشراف</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ar-AE" sz="1100" b="0"/>
              <a:t>امنح المشاركين 20 دقيقة لإكمال </a:t>
            </a:r>
            <a:r>
              <a:rPr lang="ar-AE" sz="1100" b="0" baseline="0"/>
              <a:t>الاختبارات البعدية والتقييمات. بمجرد انتهاء كل مشارك من إكمالهما، ادعه إلى الحضور لاستلام الشهادة!</a:t>
            </a:r>
          </a:p>
          <a:p>
            <a:endParaRPr lang="en-US" b="1" dirty="0"/>
          </a:p>
        </p:txBody>
      </p:sp>
      <p:sp>
        <p:nvSpPr>
          <p:cNvPr id="4" name="Slide Number Placeholder 3"/>
          <p:cNvSpPr>
            <a:spLocks noGrp="1"/>
          </p:cNvSpPr>
          <p:nvPr>
            <p:ph type="sldNum" sz="quarter" idx="10"/>
          </p:nvPr>
        </p:nvSpPr>
        <p:spPr/>
        <p:txBody>
          <a:bodyPr/>
          <a:lstStyle/>
          <a:p>
            <a:fld id="{5930BC76-76F8-4FB8-83AB-63CD4BC2D091}" type="slidenum">
              <a:rPr lang="en-US" smtClean="0"/>
              <a:pPr/>
              <a:t>6</a:t>
            </a:fld>
            <a:endParaRPr lang="en-US"/>
          </a:p>
        </p:txBody>
      </p:sp>
    </p:spTree>
    <p:extLst>
      <p:ext uri="{BB962C8B-B14F-4D97-AF65-F5344CB8AC3E}">
        <p14:creationId xmlns:p14="http://schemas.microsoft.com/office/powerpoint/2010/main" val="1885250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AE"/>
              <a:t>5 دقائق</a:t>
            </a:r>
          </a:p>
          <a:p>
            <a:endParaRPr lang="en-US" dirty="0"/>
          </a:p>
          <a:p>
            <a:r>
              <a:rPr lang="ar-AE" b="1"/>
              <a:t>تعليمات</a:t>
            </a:r>
            <a:r>
              <a:rPr lang="ar-AE"/>
              <a:t>:</a:t>
            </a:r>
            <a:r>
              <a:rPr lang="ar-AE" baseline="0"/>
              <a:t> اختم الجلسة بتوجيه الشكر إلى جميع المشاركين للانضمام إلى التدريب! تأكد من توجيه الشكر إلى الرعاة والوكالات المشاركة.</a:t>
            </a:r>
          </a:p>
        </p:txBody>
      </p:sp>
      <p:sp>
        <p:nvSpPr>
          <p:cNvPr id="4" name="Slide Number Placeholder 3"/>
          <p:cNvSpPr>
            <a:spLocks noGrp="1"/>
          </p:cNvSpPr>
          <p:nvPr>
            <p:ph type="sldNum" sz="quarter" idx="10"/>
          </p:nvPr>
        </p:nvSpPr>
        <p:spPr/>
        <p:txBody>
          <a:bodyPr/>
          <a:lstStyle/>
          <a:p>
            <a:fld id="{B0C99CFC-2F11-194B-8887-D2CAA3AA5196}" type="slidenum">
              <a:rPr lang="en-US" smtClean="0"/>
              <a:t>7</a:t>
            </a:fld>
            <a:endParaRPr lang="en-US"/>
          </a:p>
        </p:txBody>
      </p:sp>
    </p:spTree>
    <p:extLst>
      <p:ext uri="{BB962C8B-B14F-4D97-AF65-F5344CB8AC3E}">
        <p14:creationId xmlns:p14="http://schemas.microsoft.com/office/powerpoint/2010/main" val="4044623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hasCustomPrompt="1"/>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hasCustomPrompt="1"/>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hasCustomPrompt="1"/>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hasCustomPrompt="1"/>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hasCustomPrompt="1"/>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hasCustomPrompt="1"/>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hasCustomPrompt="1"/>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hasCustomPrompt="1"/>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hasCustomPrompt="1"/>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hasCustomPrompt="1"/>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hasCustomPrompt="1"/>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4956" y="4800587"/>
            <a:ext cx="8825657" cy="566738"/>
          </a:xfrm>
        </p:spPr>
        <p:txBody>
          <a:bodyPr anchor="b">
            <a:normAutofit/>
          </a:bodyPr>
          <a:lstStyle>
            <a:lvl1pPr algn="r">
              <a:defRPr sz="2400" b="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hasCustomPrompt="1"/>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hasCustomPrompt="1"/>
          </p:nvPr>
        </p:nvSpPr>
        <p:spPr>
          <a:xfrm>
            <a:off x="838200" y="6356350"/>
            <a:ext cx="2743200" cy="365125"/>
          </a:xfrm>
          <a:prstGeom prst="rect">
            <a:avLst/>
          </a:prstGeom>
        </p:spPr>
        <p:txBody>
          <a:bodyPr/>
          <a:lstStyle/>
          <a:p>
            <a:fld id="{446C117F-5CCF-4837-BE5F-2B92066CAFAF}" type="datetimeFigureOut">
              <a:rPr lang="en-US" smtClean="0"/>
              <a:t>9/17/2018</a:t>
            </a:fld>
            <a:endParaRPr lang="en-US" dirty="0"/>
          </a:p>
        </p:txBody>
      </p:sp>
      <p:sp>
        <p:nvSpPr>
          <p:cNvPr id="6" name="Footer Placeholder 5"/>
          <p:cNvSpPr>
            <a:spLocks noGrp="1"/>
          </p:cNvSpPr>
          <p:nvPr>
            <p:ph type="ftr" sz="quarter" idx="11" hasCustomPrompt="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hasCustomPrompt="1"/>
          </p:nvPr>
        </p:nvSpPr>
        <p:spPr>
          <a:xfrm>
            <a:off x="8610600" y="6356350"/>
            <a:ext cx="2743200"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52588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hasCustomPrompt="1"/>
          </p:nvPr>
        </p:nvSpPr>
        <p:spPr>
          <a:xfrm>
            <a:off x="838200" y="6356350"/>
            <a:ext cx="2743200" cy="365125"/>
          </a:xfrm>
          <a:prstGeom prst="rect">
            <a:avLst/>
          </a:prstGeom>
        </p:spPr>
        <p:txBody>
          <a:bodyPr/>
          <a:lstStyle/>
          <a:p>
            <a:fld id="{C99C586F-9B10-4CA7-A1FE-31F432C14499}" type="datetimeFigureOut">
              <a:rPr lang="en-US" smtClean="0"/>
              <a:t>9/17/2018</a:t>
            </a:fld>
            <a:endParaRPr lang="en-US"/>
          </a:p>
        </p:txBody>
      </p:sp>
      <p:sp>
        <p:nvSpPr>
          <p:cNvPr id="5" name="Footer Placeholder 4"/>
          <p:cNvSpPr>
            <a:spLocks noGrp="1"/>
          </p:cNvSpPr>
          <p:nvPr>
            <p:ph type="ftr" sz="quarter" idx="11" hasCustomPrompt="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hasCustomPrompt="1"/>
          </p:nvPr>
        </p:nvSpPr>
        <p:spPr>
          <a:xfrm>
            <a:off x="8610600" y="6356350"/>
            <a:ext cx="2743200" cy="365125"/>
          </a:xfrm>
          <a:prstGeom prst="rect">
            <a:avLst/>
          </a:prstGeom>
        </p:spPr>
        <p:txBody>
          <a:bodyPr/>
          <a:lstStyle/>
          <a:p>
            <a:fld id="{553A8E27-1247-41DA-A37E-F538F8720654}" type="slidenum">
              <a:rPr lang="en-US" smtClean="0"/>
              <a:t>‹#›</a:t>
            </a:fld>
            <a:endParaRPr lang="en-US"/>
          </a:p>
        </p:txBody>
      </p:sp>
    </p:spTree>
    <p:extLst>
      <p:ext uri="{BB962C8B-B14F-4D97-AF65-F5344CB8AC3E}">
        <p14:creationId xmlns:p14="http://schemas.microsoft.com/office/powerpoint/2010/main" val="29850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9/17/2018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9/17/2018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9/17/2018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hasCustomPrompt="1"/>
          </p:nvPr>
        </p:nvSpPr>
        <p:spPr>
          <a:xfrm>
            <a:off x="838200" y="6356350"/>
            <a:ext cx="2743200" cy="365125"/>
          </a:xfrm>
          <a:prstGeom prst="rect">
            <a:avLst/>
          </a:prstGeom>
        </p:spPr>
        <p:txBody>
          <a:bodyPr/>
          <a:lstStyle/>
          <a:p>
            <a:fld id="{693F2CD9-FC4A-A642-83EE-29CC8235A12F}" type="datetimeFigureOut">
              <a:rPr lang="en-US" smtClean="0"/>
              <a:t>9/17/2018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hasCustomPrompt="1"/>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 id="2147483686" r:id="rId32"/>
  </p:sldLayoutIdLst>
  <p:txStyles>
    <p:titleStyle>
      <a:lvl1pPr algn="r" defTabSz="914400" rtl="1"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r" defTabSz="914400" rtl="1"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r" defTabSz="914400" rtl="1"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r" defTabSz="914400" rtl="1"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r" defTabSz="914400" rtl="1"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r" defTabSz="914400" rtl="1"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1" t="24952" r="7743"/>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12191999" cy="6857999"/>
          </a:xfrm>
          <a:prstGeom prst="rect">
            <a:avLst/>
          </a:prstGeom>
          <a:solidFill>
            <a:srgbClr val="97467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67070" y="3543299"/>
            <a:ext cx="2657856" cy="136845"/>
          </a:xfrm>
          <a:prstGeom prst="rect">
            <a:avLst/>
          </a:prstGeom>
          <a:solidFill>
            <a:srgbClr val="02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
        <p:nvSpPr>
          <p:cNvPr id="2" name="Title 1"/>
          <p:cNvSpPr>
            <a:spLocks noGrp="1"/>
          </p:cNvSpPr>
          <p:nvPr>
            <p:ph type="title"/>
          </p:nvPr>
        </p:nvSpPr>
        <p:spPr>
          <a:xfrm>
            <a:off x="-2" y="1420585"/>
            <a:ext cx="12192001" cy="2851776"/>
          </a:xfrm>
        </p:spPr>
        <p:txBody>
          <a:bodyPr>
            <a:noAutofit/>
          </a:bodyPr>
          <a:lstStyle/>
          <a:p>
            <a:pPr algn="ctr"/>
            <a:r>
              <a:rPr lang="ar-AE" sz="3600" b="1" dirty="0">
                <a:solidFill>
                  <a:schemeClr val="bg1"/>
                </a:solidFill>
                <a:latin typeface="Arial" panose="020B0604020202020204" pitchFamily="34" charset="0"/>
                <a:cs typeface="Arial" panose="020B0604020202020204" pitchFamily="34" charset="0"/>
              </a:rPr>
              <a:t>الاختتام</a:t>
            </a:r>
            <a:br>
              <a:rPr lang="ar-AE" sz="3600" b="1" dirty="0">
                <a:solidFill>
                  <a:schemeClr val="bg1"/>
                </a:solidFill>
                <a:latin typeface="Arial" panose="020B0604020202020204" pitchFamily="34" charset="0"/>
                <a:cs typeface="Arial" panose="020B0604020202020204" pitchFamily="34" charset="0"/>
              </a:rPr>
            </a:br>
            <a:r>
              <a:rPr lang="ar-AE" sz="3600" b="1" dirty="0">
                <a:solidFill>
                  <a:schemeClr val="bg1"/>
                </a:solidFill>
                <a:latin typeface="Arial" panose="020B0604020202020204" pitchFamily="34" charset="0"/>
                <a:cs typeface="Arial" panose="020B0604020202020204" pitchFamily="34" charset="0"/>
              </a:rPr>
              <a:t/>
            </a:r>
            <a:br>
              <a:rPr lang="ar-AE" sz="3600" b="1" dirty="0">
                <a:solidFill>
                  <a:schemeClr val="bg1"/>
                </a:solidFill>
                <a:latin typeface="Arial" panose="020B0604020202020204" pitchFamily="34" charset="0"/>
                <a:cs typeface="Arial" panose="020B0604020202020204" pitchFamily="34" charset="0"/>
              </a:rPr>
            </a:br>
            <a:r>
              <a:rPr lang="ar-AE" dirty="0">
                <a:solidFill>
                  <a:schemeClr val="bg1"/>
                </a:solidFill>
                <a:latin typeface="Arial" panose="020B0604020202020204" pitchFamily="34" charset="0"/>
                <a:cs typeface="Arial" panose="020B0604020202020204" pitchFamily="34" charset="0"/>
              </a:rPr>
              <a:t>والخطوات التالية</a:t>
            </a:r>
          </a:p>
        </p:txBody>
      </p:sp>
      <p:sp>
        <p:nvSpPr>
          <p:cNvPr id="7" name="Rectangle 6">
            <a:extLst>
              <a:ext uri="{FF2B5EF4-FFF2-40B4-BE49-F238E27FC236}">
                <a16:creationId xmlns:a16="http://schemas.microsoft.com/office/drawing/2014/main" xmlns="" id="{49DCA06E-9219-4D47-8A33-8A21B414F389}"/>
              </a:ext>
            </a:extLst>
          </p:cNvPr>
          <p:cNvSpPr/>
          <p:nvPr/>
        </p:nvSpPr>
        <p:spPr>
          <a:xfrm>
            <a:off x="171269" y="6377000"/>
            <a:ext cx="3339376" cy="369332"/>
          </a:xfrm>
          <a:prstGeom prst="rect">
            <a:avLst/>
          </a:prstGeom>
        </p:spPr>
        <p:txBody>
          <a:bodyPr wrap="none">
            <a:spAutoFit/>
          </a:bodyPr>
          <a:lstStyle/>
          <a:p>
            <a:r>
              <a:rPr lang="ar-AE" i="1" dirty="0">
                <a:solidFill>
                  <a:schemeClr val="bg1"/>
                </a:solidFill>
                <a:latin typeface="Arial" panose="020B0604020202020204" pitchFamily="34" charset="0"/>
                <a:ea typeface="Helvetica Neue" charset="0"/>
                <a:cs typeface="Arial" panose="020B0604020202020204" pitchFamily="34" charset="0"/>
              </a:rPr>
              <a:t>الصورة: يعقوب راسل / لجنة الإنقاذ الدوليّة</a:t>
            </a:r>
          </a:p>
        </p:txBody>
      </p:sp>
      <p:pic>
        <p:nvPicPr>
          <p:cNvPr id="9" name="Picture 9">
            <a:extLst>
              <a:ext uri="{FF2B5EF4-FFF2-40B4-BE49-F238E27FC236}">
                <a16:creationId xmlns:a16="http://schemas.microsoft.com/office/drawing/2014/main" xmlns="" id="{3E822C1C-4E4E-C243-96D5-654C7BB25A7F}"/>
              </a:ext>
            </a:extLst>
          </p:cNvPr>
          <p:cNvPicPr>
            <a:picLocks noChangeAspect="1"/>
          </p:cNvPicPr>
          <p:nvPr/>
        </p:nvPicPr>
        <p:blipFill>
          <a:blip r:embed="rId4"/>
          <a:stretch>
            <a:fillRect/>
          </a:stretch>
        </p:blipFill>
        <p:spPr>
          <a:xfrm>
            <a:off x="7021290" y="5985598"/>
            <a:ext cx="2231246" cy="664912"/>
          </a:xfrm>
          <a:prstGeom prst="rect">
            <a:avLst/>
          </a:prstGeom>
        </p:spPr>
      </p:pic>
      <p:pic>
        <p:nvPicPr>
          <p:cNvPr id="10" name="Picture 11">
            <a:extLst>
              <a:ext uri="{FF2B5EF4-FFF2-40B4-BE49-F238E27FC236}">
                <a16:creationId xmlns:a16="http://schemas.microsoft.com/office/drawing/2014/main" xmlns="" id="{6E7538D1-CCA3-A448-80CA-EE61D9F7F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3760" y="6018682"/>
            <a:ext cx="2375403" cy="658050"/>
          </a:xfrm>
          <a:prstGeom prst="rect">
            <a:avLst/>
          </a:prstGeom>
        </p:spPr>
      </p:pic>
      <p:sp>
        <p:nvSpPr>
          <p:cNvPr id="11" name="文本框 10"/>
          <p:cNvSpPr txBox="1"/>
          <p:nvPr/>
        </p:nvSpPr>
        <p:spPr>
          <a:xfrm>
            <a:off x="9332007" y="6141385"/>
            <a:ext cx="1854439" cy="553998"/>
          </a:xfrm>
          <a:prstGeom prst="rect">
            <a:avLst/>
          </a:prstGeom>
          <a:noFill/>
        </p:spPr>
        <p:txBody>
          <a:bodyPr wrap="square" rtlCol="0">
            <a:spAutoFit/>
          </a:bodyPr>
          <a:lstStyle/>
          <a:p>
            <a:pPr>
              <a:lnSpc>
                <a:spcPts val="1200"/>
              </a:lnSpc>
            </a:pPr>
            <a:r>
              <a:rPr lang="ar-DZ" altLang="zh-CN" sz="2300" dirty="0">
                <a:solidFill>
                  <a:schemeClr val="bg1"/>
                </a:solidFill>
              </a:rPr>
              <a:t>التحالف</a:t>
            </a:r>
          </a:p>
          <a:p>
            <a:pPr>
              <a:lnSpc>
                <a:spcPts val="1200"/>
              </a:lnSpc>
            </a:pPr>
            <a:r>
              <a:rPr lang="ar-DZ" altLang="zh-CN" sz="1200" dirty="0">
                <a:solidFill>
                  <a:schemeClr val="bg1"/>
                </a:solidFill>
              </a:rPr>
              <a:t>من أجل حماية الأطفال في العمل الإنساني</a:t>
            </a:r>
          </a:p>
        </p:txBody>
      </p:sp>
    </p:spTree>
    <p:extLst>
      <p:ext uri="{BB962C8B-B14F-4D97-AF65-F5344CB8AC3E}">
        <p14:creationId xmlns:p14="http://schemas.microsoft.com/office/powerpoint/2010/main" val="225774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rotWithShape="1">
          <a:blip r:embed="rId3">
            <a:extLst>
              <a:ext uri="{28A0092B-C50C-407E-A947-70E740481C1C}">
                <a14:useLocalDpi xmlns:a14="http://schemas.microsoft.com/office/drawing/2010/main" val="0"/>
              </a:ext>
            </a:extLst>
          </a:blip>
          <a:srcRect l="30622" t="-2" r="34585"/>
          <a:stretch/>
        </p:blipFill>
        <p:spPr>
          <a:xfrm>
            <a:off x="7949784" y="14990"/>
            <a:ext cx="4242216" cy="6858000"/>
          </a:xfrm>
          <a:prstGeom prst="rect">
            <a:avLst/>
          </a:prstGeom>
        </p:spPr>
      </p:pic>
      <p:cxnSp>
        <p:nvCxnSpPr>
          <p:cNvPr id="8" name="Straight Connector 9"/>
          <p:cNvCxnSpPr/>
          <p:nvPr/>
        </p:nvCxnSpPr>
        <p:spPr>
          <a:xfrm>
            <a:off x="-1914"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3"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xmlns="" id="{ABF78664-503F-EA45-A7D8-E210626DD6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0" y="4448609"/>
            <a:ext cx="4032738" cy="1569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p:cNvSpPr txBox="1"/>
          <p:nvPr/>
        </p:nvSpPr>
        <p:spPr>
          <a:xfrm>
            <a:off x="3876037" y="4799970"/>
            <a:ext cx="2118537" cy="892552"/>
          </a:xfrm>
          <a:prstGeom prst="rect">
            <a:avLst/>
          </a:prstGeom>
          <a:noFill/>
        </p:spPr>
        <p:txBody>
          <a:bodyPr wrap="square" rtlCol="0">
            <a:spAutoFit/>
          </a:bodyPr>
          <a:lstStyle/>
          <a:p>
            <a:r>
              <a:rPr lang="ar-DZ" sz="2400" b="1" dirty="0">
                <a:solidFill>
                  <a:srgbClr val="405E79"/>
                </a:solidFill>
                <a:latin typeface="Arial" panose="020B0604020202020204" pitchFamily="34" charset="0"/>
                <a:ea typeface="Helvetica Neue" charset="0"/>
                <a:cs typeface="Arial" panose="020B0604020202020204" pitchFamily="34" charset="0"/>
              </a:rPr>
              <a:t>التحالف</a:t>
            </a:r>
            <a:endParaRPr lang="en-US" sz="2400" b="1" dirty="0">
              <a:solidFill>
                <a:srgbClr val="405E79"/>
              </a:solidFill>
              <a:latin typeface="Arial" panose="020B0604020202020204" pitchFamily="34" charset="0"/>
              <a:ea typeface="Helvetica Neue" charset="0"/>
              <a:cs typeface="Arial" panose="020B0604020202020204" pitchFamily="34" charset="0"/>
            </a:endParaRPr>
          </a:p>
          <a:p>
            <a:r>
              <a:rPr lang="ar-DZ" sz="1400" b="1" dirty="0">
                <a:solidFill>
                  <a:srgbClr val="405E79"/>
                </a:solidFill>
                <a:latin typeface="Arial" panose="020B0604020202020204" pitchFamily="34" charset="0"/>
                <a:ea typeface="Helvetica Neue" charset="0"/>
                <a:cs typeface="Arial" panose="020B0604020202020204" pitchFamily="34" charset="0"/>
              </a:rPr>
              <a:t>من أجل حماية الأطفال في العمل الإنساني</a:t>
            </a:r>
            <a:endParaRPr lang="en-US" sz="1400" b="1" dirty="0">
              <a:solidFill>
                <a:srgbClr val="405E79"/>
              </a:solidFill>
              <a:latin typeface="Arial" panose="020B0604020202020204" pitchFamily="34" charset="0"/>
              <a:ea typeface="Helvetica Neue" charset="0"/>
              <a:cs typeface="Arial" panose="020B0604020202020204" pitchFamily="34" charset="0"/>
            </a:endParaRPr>
          </a:p>
        </p:txBody>
      </p:sp>
      <p:pic>
        <p:nvPicPr>
          <p:cNvPr id="9" name="Picture 4"/>
          <p:cNvPicPr/>
          <p:nvPr/>
        </p:nvPicPr>
        <p:blipFill>
          <a:blip r:embed="rId5" cstate="print">
            <a:extLst>
              <a:ext uri="{28A0092B-C50C-407E-A947-70E740481C1C}">
                <a14:useLocalDpi xmlns:a14="http://schemas.microsoft.com/office/drawing/2010/main"/>
              </a:ext>
            </a:extLst>
          </a:blip>
          <a:stretch>
            <a:fillRect/>
          </a:stretch>
        </p:blipFill>
        <p:spPr>
          <a:xfrm>
            <a:off x="6148535" y="4747846"/>
            <a:ext cx="1072661" cy="1055078"/>
          </a:xfrm>
          <a:prstGeom prst="rect">
            <a:avLst/>
          </a:prstGeom>
        </p:spPr>
      </p:pic>
    </p:spTree>
    <p:extLst>
      <p:ext uri="{BB962C8B-B14F-4D97-AF65-F5344CB8AC3E}">
        <p14:creationId xmlns:p14="http://schemas.microsoft.com/office/powerpoint/2010/main" val="1978759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118" y="1635467"/>
            <a:ext cx="3614288" cy="3768252"/>
          </a:xfrm>
        </p:spPr>
        <p:txBody>
          <a:bodyPr>
            <a:noAutofit/>
          </a:bodyPr>
          <a:lstStyle/>
          <a:p>
            <a:r>
              <a:rPr lang="ar-AE" sz="3600" b="1">
                <a:solidFill>
                  <a:srgbClr val="0389C6"/>
                </a:solidFill>
                <a:latin typeface="Arial" panose="020B0604020202020204" pitchFamily="34" charset="0"/>
                <a:cs typeface="Arial" panose="020B0604020202020204" pitchFamily="34" charset="0"/>
              </a:rPr>
              <a:t>أهداف التدريب</a:t>
            </a:r>
          </a:p>
        </p:txBody>
      </p:sp>
      <p:sp>
        <p:nvSpPr>
          <p:cNvPr id="3" name="Content Placeholder 2"/>
          <p:cNvSpPr>
            <a:spLocks noGrp="1"/>
          </p:cNvSpPr>
          <p:nvPr>
            <p:ph idx="1"/>
          </p:nvPr>
        </p:nvSpPr>
        <p:spPr>
          <a:xfrm>
            <a:off x="819808" y="1513490"/>
            <a:ext cx="9230046" cy="4734909"/>
          </a:xfrm>
        </p:spPr>
        <p:txBody>
          <a:bodyPr vert="horz" lIns="91440" tIns="45720" rIns="91440" bIns="45720" rtlCol="0" anchor="t">
            <a:normAutofit/>
          </a:bodyPr>
          <a:lstStyle/>
          <a:p>
            <a:pPr>
              <a:buClr>
                <a:srgbClr val="EFEFEF"/>
              </a:buClr>
            </a:pPr>
            <a:endParaRPr lang="en-US" sz="2800" dirty="0">
              <a:solidFill>
                <a:schemeClr val="bg1">
                  <a:lumMod val="10000"/>
                </a:schemeClr>
              </a:solidFill>
            </a:endParaRPr>
          </a:p>
          <a:p>
            <a:endParaRPr lang="en-US" sz="2800" dirty="0">
              <a:solidFill>
                <a:schemeClr val="bg1">
                  <a:lumMod val="10000"/>
                </a:schemeClr>
              </a:solidFill>
            </a:endParaRPr>
          </a:p>
          <a:p>
            <a:endParaRPr lang="en-US" sz="2800" dirty="0">
              <a:solidFill>
                <a:schemeClr val="bg1">
                  <a:lumMod val="10000"/>
                </a:schemeClr>
              </a:solidFill>
            </a:endParaRPr>
          </a:p>
        </p:txBody>
      </p:sp>
      <p:sp>
        <p:nvSpPr>
          <p:cNvPr id="5" name="Rectangle 4"/>
          <p:cNvSpPr/>
          <p:nvPr/>
        </p:nvSpPr>
        <p:spPr>
          <a:xfrm>
            <a:off x="4468626" y="885830"/>
            <a:ext cx="7359797" cy="869639"/>
          </a:xfrm>
          <a:prstGeom prst="rect">
            <a:avLst/>
          </a:prstGeom>
          <a:solidFill>
            <a:schemeClr val="bg1"/>
          </a:solidFill>
          <a:ln w="57150">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68625" y="1912264"/>
            <a:ext cx="7359798" cy="869639"/>
          </a:xfrm>
          <a:prstGeom prst="rect">
            <a:avLst/>
          </a:prstGeom>
          <a:solidFill>
            <a:schemeClr val="bg1"/>
          </a:solidFill>
          <a:ln w="57150">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68625" y="2938976"/>
            <a:ext cx="7359798" cy="869639"/>
          </a:xfrm>
          <a:prstGeom prst="rect">
            <a:avLst/>
          </a:prstGeom>
          <a:solidFill>
            <a:schemeClr val="bg1"/>
          </a:solidFill>
          <a:ln w="57150">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68625" y="3965688"/>
            <a:ext cx="7359798" cy="869639"/>
          </a:xfrm>
          <a:prstGeom prst="rect">
            <a:avLst/>
          </a:prstGeom>
          <a:solidFill>
            <a:schemeClr val="bg1"/>
          </a:solidFill>
          <a:ln w="57150">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68625" y="4973739"/>
            <a:ext cx="7359798" cy="869639"/>
          </a:xfrm>
          <a:prstGeom prst="rect">
            <a:avLst/>
          </a:prstGeom>
          <a:solidFill>
            <a:schemeClr val="bg1"/>
          </a:solidFill>
          <a:ln w="57150">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880891" y="944760"/>
            <a:ext cx="1860698" cy="769441"/>
          </a:xfrm>
          <a:prstGeom prst="rect">
            <a:avLst/>
          </a:prstGeom>
          <a:noFill/>
        </p:spPr>
        <p:txBody>
          <a:bodyPr wrap="square" rtlCol="0">
            <a:spAutoFit/>
          </a:bodyPr>
          <a:lstStyle/>
          <a:p>
            <a:r>
              <a:rPr lang="ar-AE" sz="4400" b="1">
                <a:solidFill>
                  <a:srgbClr val="0389C6"/>
                </a:solidFill>
                <a:latin typeface="Helvetica Neue" charset="0"/>
                <a:ea typeface="Helvetica Neue" charset="0"/>
                <a:cs typeface="Helvetica Neue" charset="0"/>
              </a:rPr>
              <a:t>1.</a:t>
            </a:r>
          </a:p>
        </p:txBody>
      </p:sp>
      <p:sp>
        <p:nvSpPr>
          <p:cNvPr id="12" name="TextBox 11"/>
          <p:cNvSpPr txBox="1"/>
          <p:nvPr/>
        </p:nvSpPr>
        <p:spPr>
          <a:xfrm>
            <a:off x="9880891" y="1962362"/>
            <a:ext cx="1860698" cy="769441"/>
          </a:xfrm>
          <a:prstGeom prst="rect">
            <a:avLst/>
          </a:prstGeom>
          <a:noFill/>
        </p:spPr>
        <p:txBody>
          <a:bodyPr wrap="square" rtlCol="0">
            <a:spAutoFit/>
          </a:bodyPr>
          <a:lstStyle/>
          <a:p>
            <a:r>
              <a:rPr lang="ar-AE" sz="4400" b="1">
                <a:solidFill>
                  <a:srgbClr val="0389C6"/>
                </a:solidFill>
                <a:latin typeface="Helvetica Neue" charset="0"/>
                <a:ea typeface="Helvetica Neue" charset="0"/>
                <a:cs typeface="Helvetica Neue" charset="0"/>
              </a:rPr>
              <a:t>2.</a:t>
            </a:r>
          </a:p>
        </p:txBody>
      </p:sp>
      <p:sp>
        <p:nvSpPr>
          <p:cNvPr id="13" name="TextBox 12"/>
          <p:cNvSpPr txBox="1"/>
          <p:nvPr/>
        </p:nvSpPr>
        <p:spPr>
          <a:xfrm>
            <a:off x="9880891" y="2962170"/>
            <a:ext cx="1860698" cy="769441"/>
          </a:xfrm>
          <a:prstGeom prst="rect">
            <a:avLst/>
          </a:prstGeom>
          <a:noFill/>
        </p:spPr>
        <p:txBody>
          <a:bodyPr wrap="square" rtlCol="0">
            <a:spAutoFit/>
          </a:bodyPr>
          <a:lstStyle/>
          <a:p>
            <a:r>
              <a:rPr lang="ar-AE" sz="4400" b="1">
                <a:solidFill>
                  <a:srgbClr val="0389C6"/>
                </a:solidFill>
                <a:latin typeface="Helvetica Neue" charset="0"/>
                <a:ea typeface="Helvetica Neue" charset="0"/>
                <a:cs typeface="Helvetica Neue" charset="0"/>
              </a:rPr>
              <a:t>3.</a:t>
            </a:r>
          </a:p>
        </p:txBody>
      </p:sp>
      <p:sp>
        <p:nvSpPr>
          <p:cNvPr id="14" name="TextBox 13"/>
          <p:cNvSpPr txBox="1"/>
          <p:nvPr/>
        </p:nvSpPr>
        <p:spPr>
          <a:xfrm>
            <a:off x="9880891" y="4015786"/>
            <a:ext cx="1860698" cy="769441"/>
          </a:xfrm>
          <a:prstGeom prst="rect">
            <a:avLst/>
          </a:prstGeom>
          <a:noFill/>
        </p:spPr>
        <p:txBody>
          <a:bodyPr wrap="square" rtlCol="0">
            <a:spAutoFit/>
          </a:bodyPr>
          <a:lstStyle/>
          <a:p>
            <a:r>
              <a:rPr lang="ar-AE" sz="4400" b="1">
                <a:solidFill>
                  <a:srgbClr val="0389C6"/>
                </a:solidFill>
                <a:latin typeface="Helvetica Neue" charset="0"/>
                <a:ea typeface="Helvetica Neue" charset="0"/>
                <a:cs typeface="Helvetica Neue" charset="0"/>
              </a:rPr>
              <a:t>4.</a:t>
            </a:r>
          </a:p>
        </p:txBody>
      </p:sp>
      <p:sp>
        <p:nvSpPr>
          <p:cNvPr id="15" name="TextBox 14"/>
          <p:cNvSpPr txBox="1"/>
          <p:nvPr/>
        </p:nvSpPr>
        <p:spPr>
          <a:xfrm>
            <a:off x="9880891" y="4973670"/>
            <a:ext cx="1860698" cy="769441"/>
          </a:xfrm>
          <a:prstGeom prst="rect">
            <a:avLst/>
          </a:prstGeom>
          <a:noFill/>
        </p:spPr>
        <p:txBody>
          <a:bodyPr wrap="square" rtlCol="0">
            <a:spAutoFit/>
          </a:bodyPr>
          <a:lstStyle/>
          <a:p>
            <a:r>
              <a:rPr lang="ar-AE" sz="4400" b="1">
                <a:solidFill>
                  <a:srgbClr val="0389C6"/>
                </a:solidFill>
                <a:latin typeface="Helvetica Neue" charset="0"/>
                <a:ea typeface="Helvetica Neue" charset="0"/>
                <a:cs typeface="Helvetica Neue" charset="0"/>
              </a:rPr>
              <a:t>5.</a:t>
            </a:r>
          </a:p>
        </p:txBody>
      </p:sp>
      <p:sp>
        <p:nvSpPr>
          <p:cNvPr id="17" name="TextBox 16"/>
          <p:cNvSpPr txBox="1"/>
          <p:nvPr/>
        </p:nvSpPr>
        <p:spPr>
          <a:xfrm>
            <a:off x="4468625" y="1126301"/>
            <a:ext cx="6402812" cy="388696"/>
          </a:xfrm>
          <a:prstGeom prst="rect">
            <a:avLst/>
          </a:prstGeom>
          <a:noFill/>
        </p:spPr>
        <p:txBody>
          <a:bodyPr wrap="square" rtlCol="0">
            <a:spAutoFit/>
          </a:bodyPr>
          <a:lstStyle/>
          <a:p>
            <a:pPr lvl="0">
              <a:lnSpc>
                <a:spcPct val="107000"/>
              </a:lnSpc>
            </a:pPr>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تعزيز إدراك مشرفي إدارة الحالة بأهمية ووظائف الإشراف والتوجيه. </a:t>
            </a:r>
          </a:p>
        </p:txBody>
      </p:sp>
      <p:sp>
        <p:nvSpPr>
          <p:cNvPr id="18" name="TextBox 17"/>
          <p:cNvSpPr txBox="1"/>
          <p:nvPr/>
        </p:nvSpPr>
        <p:spPr>
          <a:xfrm>
            <a:off x="4468625" y="2162417"/>
            <a:ext cx="6402812" cy="369332"/>
          </a:xfrm>
          <a:prstGeom prst="rect">
            <a:avLst/>
          </a:prstGeom>
          <a:noFill/>
        </p:spPr>
        <p:txBody>
          <a:bodyPr wrap="square" rtlCol="0">
            <a:spAutoFit/>
          </a:bodyPr>
          <a:lstStyle/>
          <a:p>
            <a:pPr lvl="0"/>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تشجيع استخدام الممارسات النموذجية </a:t>
            </a:r>
            <a:r>
              <a:rPr lang="ar-AE" dirty="0" smtClean="0">
                <a:solidFill>
                  <a:schemeClr val="tx1">
                    <a:lumMod val="65000"/>
                    <a:lumOff val="35000"/>
                  </a:schemeClr>
                </a:solidFill>
                <a:latin typeface="Arial" panose="020B0604020202020204" pitchFamily="34" charset="0"/>
                <a:ea typeface="Helvetica Neue" charset="0"/>
                <a:cs typeface="Arial" panose="020B0604020202020204" pitchFamily="34" charset="0"/>
              </a:rPr>
              <a:t>الجيدة</a:t>
            </a:r>
            <a:r>
              <a:rPr lang="en-US" dirty="0" smtClean="0">
                <a:solidFill>
                  <a:schemeClr val="tx1">
                    <a:lumMod val="65000"/>
                    <a:lumOff val="35000"/>
                  </a:schemeClr>
                </a:solidFill>
                <a:latin typeface="Arial" panose="020B0604020202020204" pitchFamily="34" charset="0"/>
                <a:ea typeface="Helvetica Neue" charset="0"/>
                <a:cs typeface="Arial" panose="020B0604020202020204" pitchFamily="34" charset="0"/>
              </a:rPr>
              <a:t> </a:t>
            </a:r>
            <a:r>
              <a:rPr lang="ar-AE" dirty="0" smtClean="0">
                <a:solidFill>
                  <a:schemeClr val="tx1">
                    <a:lumMod val="65000"/>
                    <a:lumOff val="35000"/>
                  </a:schemeClr>
                </a:solidFill>
                <a:latin typeface="Arial" panose="020B0604020202020204" pitchFamily="34" charset="0"/>
                <a:ea typeface="Helvetica Neue" charset="0"/>
                <a:cs typeface="Arial" panose="020B0604020202020204" pitchFamily="34" charset="0"/>
              </a:rPr>
              <a:t>وأدواتها </a:t>
            </a:r>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في الإشراف والتوجيه.</a:t>
            </a:r>
          </a:p>
        </p:txBody>
      </p:sp>
      <p:sp>
        <p:nvSpPr>
          <p:cNvPr id="19" name="TextBox 18"/>
          <p:cNvSpPr txBox="1"/>
          <p:nvPr/>
        </p:nvSpPr>
        <p:spPr>
          <a:xfrm>
            <a:off x="4897833" y="3190187"/>
            <a:ext cx="5973604" cy="367216"/>
          </a:xfrm>
          <a:prstGeom prst="rect">
            <a:avLst/>
          </a:prstGeom>
          <a:noFill/>
        </p:spPr>
        <p:txBody>
          <a:bodyPr wrap="square" rtlCol="0">
            <a:spAutoFit/>
          </a:bodyPr>
          <a:lstStyle/>
          <a:p>
            <a:pPr lvl="0">
              <a:lnSpc>
                <a:spcPct val="107000"/>
              </a:lnSpc>
            </a:pPr>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مراجعة مهارات الإشراف والتوجيه وممارستها باستخدام أدوات الإشراف.</a:t>
            </a:r>
            <a:endParaRPr lang="en-US" dirty="0">
              <a:latin typeface="Arial" panose="020B0604020202020204" pitchFamily="34" charset="0"/>
              <a:cs typeface="Arial" panose="020B0604020202020204" pitchFamily="34" charset="0"/>
            </a:endParaRPr>
          </a:p>
        </p:txBody>
      </p:sp>
      <p:sp>
        <p:nvSpPr>
          <p:cNvPr id="20" name="TextBox 19"/>
          <p:cNvSpPr txBox="1"/>
          <p:nvPr/>
        </p:nvSpPr>
        <p:spPr>
          <a:xfrm>
            <a:off x="4945854" y="4182408"/>
            <a:ext cx="5925583" cy="369332"/>
          </a:xfrm>
          <a:prstGeom prst="rect">
            <a:avLst/>
          </a:prstGeom>
          <a:noFill/>
        </p:spPr>
        <p:txBody>
          <a:bodyPr wrap="square" rtlCol="0">
            <a:spAutoFit/>
          </a:bodyPr>
          <a:lstStyle/>
          <a:p>
            <a:pPr lvl="0">
              <a:buNone/>
            </a:pPr>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تعزيز العناية بالعاملين وسلامة الفريق.</a:t>
            </a:r>
            <a:endParaRPr lang="en-US" dirty="0">
              <a:latin typeface="Arial" panose="020B0604020202020204" pitchFamily="34" charset="0"/>
              <a:cs typeface="Arial" panose="020B0604020202020204" pitchFamily="34" charset="0"/>
            </a:endParaRPr>
          </a:p>
        </p:txBody>
      </p:sp>
      <p:sp>
        <p:nvSpPr>
          <p:cNvPr id="22" name="TextBox 21"/>
          <p:cNvSpPr txBox="1"/>
          <p:nvPr/>
        </p:nvSpPr>
        <p:spPr>
          <a:xfrm>
            <a:off x="4468625" y="5197047"/>
            <a:ext cx="6402811" cy="369332"/>
          </a:xfrm>
          <a:prstGeom prst="rect">
            <a:avLst/>
          </a:prstGeom>
          <a:noFill/>
        </p:spPr>
        <p:txBody>
          <a:bodyPr wrap="square" rtlCol="0">
            <a:spAutoFit/>
          </a:bodyPr>
          <a:lstStyle/>
          <a:p>
            <a:pPr lvl="0"/>
            <a:r>
              <a:rPr lang="ar-AE" dirty="0">
                <a:solidFill>
                  <a:schemeClr val="tx1">
                    <a:lumMod val="65000"/>
                    <a:lumOff val="35000"/>
                  </a:schemeClr>
                </a:solidFill>
                <a:latin typeface="Arial" panose="020B0604020202020204" pitchFamily="34" charset="0"/>
                <a:ea typeface="Helvetica Neue" charset="0"/>
                <a:cs typeface="Arial" panose="020B0604020202020204" pitchFamily="34" charset="0"/>
              </a:rPr>
              <a:t>وضع خطط عمل واقعية للإشراف.</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14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812800" y="233847"/>
            <a:ext cx="7391400" cy="1325563"/>
          </a:xfrm>
        </p:spPr>
        <p:txBody>
          <a:bodyPr>
            <a:noAutofit/>
          </a:bodyPr>
          <a:lstStyle/>
          <a:p>
            <a:r>
              <a:rPr lang="ar-AE" sz="3600" b="1">
                <a:solidFill>
                  <a:srgbClr val="97467D"/>
                </a:solidFill>
                <a:latin typeface="Arial" panose="020B0604020202020204" pitchFamily="34" charset="0"/>
                <a:cs typeface="Arial" panose="020B0604020202020204" pitchFamily="34" charset="0"/>
              </a:rPr>
              <a:t>المراجعة والخطوات التالية</a:t>
            </a:r>
          </a:p>
        </p:txBody>
      </p:sp>
      <p:sp>
        <p:nvSpPr>
          <p:cNvPr id="47107" name="Content Placeholder 2"/>
          <p:cNvSpPr>
            <a:spLocks noGrp="1"/>
          </p:cNvSpPr>
          <p:nvPr>
            <p:ph idx="1"/>
          </p:nvPr>
        </p:nvSpPr>
        <p:spPr>
          <a:xfrm>
            <a:off x="422190" y="2483615"/>
            <a:ext cx="7782010" cy="4374385"/>
          </a:xfrm>
        </p:spPr>
        <p:txBody>
          <a:bodyPr/>
          <a:lstStyle/>
          <a:p>
            <a:pPr>
              <a:buClr>
                <a:srgbClr val="029FA1"/>
              </a:buClr>
            </a:pPr>
            <a:r>
              <a:rPr lang="ar-AE" sz="2400" dirty="0">
                <a:solidFill>
                  <a:schemeClr val="tx1">
                    <a:lumMod val="65000"/>
                    <a:lumOff val="35000"/>
                  </a:schemeClr>
                </a:solidFill>
                <a:latin typeface="Arial" panose="020B0604020202020204" pitchFamily="34" charset="0"/>
                <a:cs typeface="Arial" panose="020B0604020202020204" pitchFamily="34" charset="0"/>
              </a:rPr>
              <a:t>مراجعة خطط عمل الإشراف</a:t>
            </a:r>
          </a:p>
          <a:p>
            <a:pPr>
              <a:buClr>
                <a:srgbClr val="029FA1"/>
              </a:buClr>
            </a:pPr>
            <a:r>
              <a:rPr lang="ar-AE" sz="2400" dirty="0">
                <a:solidFill>
                  <a:schemeClr val="tx1">
                    <a:lumMod val="65000"/>
                    <a:lumOff val="35000"/>
                  </a:schemeClr>
                </a:solidFill>
                <a:latin typeface="Arial" panose="020B0604020202020204" pitchFamily="34" charset="0"/>
                <a:cs typeface="Arial" panose="020B0604020202020204" pitchFamily="34" charset="0"/>
              </a:rPr>
              <a:t>مواد للمشاركين على محرك </a:t>
            </a:r>
            <a:r>
              <a:rPr lang="en-US" sz="2400" dirty="0">
                <a:solidFill>
                  <a:schemeClr val="tx1">
                    <a:lumMod val="65000"/>
                    <a:lumOff val="35000"/>
                  </a:schemeClr>
                </a:solidFill>
                <a:latin typeface="Arial" panose="020B0604020202020204" pitchFamily="34" charset="0"/>
                <a:cs typeface="Arial" panose="020B0604020202020204" pitchFamily="34" charset="0"/>
              </a:rPr>
              <a:t>USB</a:t>
            </a:r>
          </a:p>
          <a:p>
            <a:pPr>
              <a:buClr>
                <a:srgbClr val="029FA1"/>
              </a:buClr>
            </a:pPr>
            <a:r>
              <a:rPr lang="ar-AE" sz="2400" dirty="0">
                <a:solidFill>
                  <a:schemeClr val="tx1">
                    <a:lumMod val="65000"/>
                    <a:lumOff val="35000"/>
                  </a:schemeClr>
                </a:solidFill>
                <a:latin typeface="Arial" panose="020B0604020202020204" pitchFamily="34" charset="0"/>
                <a:cs typeface="Arial" panose="020B0604020202020204" pitchFamily="34" charset="0"/>
              </a:rPr>
              <a:t>الشهادات</a:t>
            </a:r>
          </a:p>
          <a:p>
            <a:pPr>
              <a:buClr>
                <a:srgbClr val="029FA1"/>
              </a:buClr>
            </a:pPr>
            <a:r>
              <a:rPr lang="ar-AE" sz="2400" dirty="0">
                <a:solidFill>
                  <a:schemeClr val="tx1">
                    <a:lumMod val="65000"/>
                    <a:lumOff val="35000"/>
                  </a:schemeClr>
                </a:solidFill>
                <a:latin typeface="Arial" panose="020B0604020202020204" pitchFamily="34" charset="0"/>
                <a:cs typeface="Arial" panose="020B0604020202020204" pitchFamily="34" charset="0"/>
              </a:rPr>
              <a:t>ورش العمل للمتابعة، التدريب / التوجيه، الزيارات الميدانية</a:t>
            </a:r>
          </a:p>
          <a:p>
            <a:endParaRPr lang="en-US" altLang="en-US" dirty="0">
              <a:solidFill>
                <a:schemeClr val="bg1">
                  <a:lumMod val="1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3818" t="8464" r="40171" b="6237"/>
          <a:stretch/>
        </p:blipFill>
        <p:spPr>
          <a:xfrm>
            <a:off x="8661401" y="-100115"/>
            <a:ext cx="3530599" cy="6958115"/>
          </a:xfrm>
          <a:prstGeom prst="rect">
            <a:avLst/>
          </a:prstGeom>
        </p:spPr>
      </p:pic>
      <p:sp>
        <p:nvSpPr>
          <p:cNvPr id="5" name="Rectangle 4"/>
          <p:cNvSpPr/>
          <p:nvPr/>
        </p:nvSpPr>
        <p:spPr>
          <a:xfrm>
            <a:off x="5394157" y="1219199"/>
            <a:ext cx="2810043" cy="96253"/>
          </a:xfrm>
          <a:prstGeom prst="rect">
            <a:avLst/>
          </a:prstGeom>
          <a:solidFill>
            <a:srgbClr val="029FA1"/>
          </a:solidFill>
          <a:ln>
            <a:solidFill>
              <a:srgbClr val="02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2376539" y="1249079"/>
            <a:ext cx="5827661" cy="18246"/>
          </a:xfrm>
          <a:prstGeom prst="line">
            <a:avLst/>
          </a:prstGeom>
          <a:ln>
            <a:solidFill>
              <a:srgbClr val="029F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20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pPr lvl="1">
              <a:buClr>
                <a:srgbClr val="EFEFEF"/>
              </a:buClr>
            </a:pPr>
            <a:endParaRPr lang="en-US" dirty="0">
              <a:solidFill>
                <a:srgbClr val="151515"/>
              </a:solidFill>
            </a:endParaRPr>
          </a:p>
          <a:p>
            <a:pPr lvl="1">
              <a:buClr>
                <a:srgbClr val="EFEFEF"/>
              </a:buClr>
            </a:pPr>
            <a:endParaRPr lang="en-US" dirty="0">
              <a:solidFill>
                <a:srgbClr val="151515"/>
              </a:solidFill>
            </a:endParaRPr>
          </a:p>
        </p:txBody>
      </p:sp>
      <p:sp>
        <p:nvSpPr>
          <p:cNvPr id="3" name="Rectangle 2"/>
          <p:cNvSpPr/>
          <p:nvPr/>
        </p:nvSpPr>
        <p:spPr>
          <a:xfrm>
            <a:off x="0" y="0"/>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val="0"/>
              </a:ext>
            </a:extLst>
          </a:blip>
          <a:srcRect l="53803" t="16294" r="21063" b="6460"/>
          <a:stretch/>
        </p:blipFill>
        <p:spPr>
          <a:xfrm rot="5400000">
            <a:off x="4985082" y="-348918"/>
            <a:ext cx="2221833" cy="12192003"/>
          </a:xfrm>
          <a:prstGeom prst="rect">
            <a:avLst/>
          </a:prstGeom>
        </p:spPr>
      </p:pic>
      <p:sp>
        <p:nvSpPr>
          <p:cNvPr id="6" name="Rectangle 5"/>
          <p:cNvSpPr/>
          <p:nvPr/>
        </p:nvSpPr>
        <p:spPr>
          <a:xfrm>
            <a:off x="2801210" y="2578671"/>
            <a:ext cx="6589575" cy="1128141"/>
          </a:xfrm>
          <a:prstGeom prst="rect">
            <a:avLst/>
          </a:prstGeom>
          <a:noFill/>
          <a:ln w="57150">
            <a:solidFill>
              <a:srgbClr val="02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91076" y="2114550"/>
            <a:ext cx="2576510" cy="600075"/>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Title 1"/>
          <p:cNvSpPr>
            <a:spLocks noGrp="1"/>
          </p:cNvSpPr>
          <p:nvPr>
            <p:ph type="title"/>
          </p:nvPr>
        </p:nvSpPr>
        <p:spPr>
          <a:xfrm>
            <a:off x="-16670" y="2103437"/>
            <a:ext cx="12192000" cy="1325563"/>
          </a:xfrm>
        </p:spPr>
        <p:txBody>
          <a:bodyPr>
            <a:normAutofit fontScale="90000"/>
          </a:bodyPr>
          <a:lstStyle/>
          <a:p>
            <a:pPr algn="ctr">
              <a:lnSpc>
                <a:spcPct val="150000"/>
              </a:lnSpc>
              <a:spcBef>
                <a:spcPts val="600"/>
              </a:spcBef>
            </a:pPr>
            <a:r>
              <a:rPr lang="ar-AE" sz="3600" b="1" dirty="0">
                <a:solidFill>
                  <a:schemeClr val="bg1"/>
                </a:solidFill>
                <a:latin typeface="Arial" panose="020B0604020202020204" pitchFamily="34" charset="0"/>
                <a:cs typeface="Arial" panose="020B0604020202020204" pitchFamily="34" charset="0"/>
              </a:rPr>
              <a:t>النشاط الختامي</a:t>
            </a:r>
            <a:br>
              <a:rPr lang="ar-AE" sz="3600" b="1" dirty="0">
                <a:solidFill>
                  <a:schemeClr val="bg1"/>
                </a:solidFill>
                <a:latin typeface="Arial" panose="020B0604020202020204" pitchFamily="34" charset="0"/>
                <a:cs typeface="Arial" panose="020B0604020202020204" pitchFamily="34" charset="0"/>
              </a:rPr>
            </a:br>
            <a:r>
              <a:rPr lang="ar-AE" sz="2700" dirty="0">
                <a:solidFill>
                  <a:schemeClr val="bg1"/>
                </a:solidFill>
                <a:latin typeface="Arial" panose="020B0604020202020204" pitchFamily="34" charset="0"/>
                <a:cs typeface="Arial" panose="020B0604020202020204" pitchFamily="34" charset="0"/>
              </a:rPr>
              <a:t>نحن مجتمع ممارسة</a:t>
            </a:r>
          </a:p>
        </p:txBody>
      </p:sp>
    </p:spTree>
    <p:extLst>
      <p:ext uri="{BB962C8B-B14F-4D97-AF65-F5344CB8AC3E}">
        <p14:creationId xmlns:p14="http://schemas.microsoft.com/office/powerpoint/2010/main" val="2451505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99630" y="1722436"/>
            <a:ext cx="5992370" cy="1325563"/>
          </a:xfrm>
        </p:spPr>
        <p:txBody>
          <a:bodyPr>
            <a:normAutofit/>
          </a:bodyPr>
          <a:lstStyle/>
          <a:p>
            <a:pPr algn="ctr"/>
            <a:r>
              <a:rPr lang="ar-AE" sz="3600" b="1">
                <a:solidFill>
                  <a:schemeClr val="bg1"/>
                </a:solidFill>
                <a:latin typeface="Arial" panose="020B0604020202020204" pitchFamily="34" charset="0"/>
                <a:cs typeface="Arial" panose="020B0604020202020204" pitchFamily="34" charset="0"/>
              </a:rPr>
              <a:t>الختام</a:t>
            </a:r>
          </a:p>
        </p:txBody>
      </p:sp>
      <p:sp>
        <p:nvSpPr>
          <p:cNvPr id="3" name="Content Placeholder 2"/>
          <p:cNvSpPr>
            <a:spLocks noGrp="1"/>
          </p:cNvSpPr>
          <p:nvPr>
            <p:ph idx="1"/>
          </p:nvPr>
        </p:nvSpPr>
        <p:spPr>
          <a:xfrm>
            <a:off x="6079066" y="3371584"/>
            <a:ext cx="6112934" cy="3128963"/>
          </a:xfrm>
        </p:spPr>
        <p:txBody>
          <a:bodyPr>
            <a:normAutofit/>
          </a:bodyPr>
          <a:lstStyle/>
          <a:p>
            <a:pPr marL="0" indent="0" algn="ctr">
              <a:buNone/>
            </a:pPr>
            <a:r>
              <a:rPr lang="ar-AE" sz="2400" dirty="0">
                <a:solidFill>
                  <a:schemeClr val="bg1"/>
                </a:solidFill>
                <a:latin typeface="Arial" panose="020B0604020202020204" pitchFamily="34" charset="0"/>
                <a:cs typeface="Arial" panose="020B0604020202020204" pitchFamily="34" charset="0"/>
              </a:rPr>
              <a:t> الاختبارات البعدية</a:t>
            </a:r>
          </a:p>
          <a:p>
            <a:pPr marL="0" indent="0" algn="ctr">
              <a:buNone/>
            </a:pPr>
            <a:r>
              <a:rPr lang="ar-AE" sz="2400" dirty="0">
                <a:solidFill>
                  <a:schemeClr val="bg1"/>
                </a:solidFill>
                <a:latin typeface="Arial" panose="020B0604020202020204" pitchFamily="34" charset="0"/>
                <a:cs typeface="Arial" panose="020B0604020202020204" pitchFamily="34" charset="0"/>
              </a:rPr>
              <a:t>التقييمات</a:t>
            </a:r>
          </a:p>
          <a:p>
            <a:pPr marL="0" indent="0" algn="ctr">
              <a:buNone/>
            </a:pPr>
            <a:r>
              <a:rPr lang="ar-AE" sz="2400" dirty="0">
                <a:solidFill>
                  <a:schemeClr val="bg1"/>
                </a:solidFill>
                <a:latin typeface="Arial" panose="020B0604020202020204" pitchFamily="34" charset="0"/>
                <a:cs typeface="Arial" panose="020B0604020202020204" pitchFamily="34" charset="0"/>
              </a:rPr>
              <a:t> الشهادات</a:t>
            </a:r>
          </a:p>
          <a:p>
            <a:pPr marL="0" indent="0" algn="ctr">
              <a:buNone/>
            </a:pP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7547364" y="2869751"/>
            <a:ext cx="3176338" cy="14438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pic>
        <p:nvPicPr>
          <p:cNvPr id="7" name="Picture 6"/>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4826" t="-2842" r="4826" b="9031"/>
          <a:stretch/>
        </p:blipFill>
        <p:spPr>
          <a:xfrm>
            <a:off x="0" y="-993776"/>
            <a:ext cx="6199631" cy="7851776"/>
          </a:xfrm>
          <a:prstGeom prst="rect">
            <a:avLst/>
          </a:prstGeom>
        </p:spPr>
      </p:pic>
    </p:spTree>
    <p:extLst>
      <p:ext uri="{BB962C8B-B14F-4D97-AF65-F5344CB8AC3E}">
        <p14:creationId xmlns:p14="http://schemas.microsoft.com/office/powerpoint/2010/main" val="2693978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167"/>
            <a:ext cx="10515600" cy="1690688"/>
          </a:xfrm>
        </p:spPr>
        <p:txBody>
          <a:bodyPr/>
          <a:lstStyle/>
          <a:p>
            <a:pPr algn="ctr"/>
            <a:r>
              <a:rPr lang="ar-AE" b="1" dirty="0">
                <a:solidFill>
                  <a:srgbClr val="97467D"/>
                </a:solidFill>
                <a:latin typeface="Arial" panose="020B0604020202020204" pitchFamily="34" charset="0"/>
                <a:cs typeface="Arial" panose="020B0604020202020204" pitchFamily="34" charset="0"/>
              </a:rPr>
              <a:t>شكرًا لكم!</a:t>
            </a:r>
          </a:p>
        </p:txBody>
      </p:sp>
      <p:pic>
        <p:nvPicPr>
          <p:cNvPr id="3" name="Picture 2"/>
          <p:cNvPicPr>
            <a:picLocks noChangeAspect="1"/>
          </p:cNvPicPr>
          <p:nvPr/>
        </p:nvPicPr>
        <p:blipFill rotWithShape="1">
          <a:blip r:embed="rId3"/>
          <a:srcRect t="17162" b="8059"/>
          <a:stretch/>
        </p:blipFill>
        <p:spPr>
          <a:xfrm>
            <a:off x="0" y="1280160"/>
            <a:ext cx="12192000" cy="5577840"/>
          </a:xfrm>
          <a:prstGeom prst="rect">
            <a:avLst/>
          </a:prstGeom>
        </p:spPr>
      </p:pic>
      <p:sp>
        <p:nvSpPr>
          <p:cNvPr id="6" name="TextBox 5"/>
          <p:cNvSpPr txBox="1"/>
          <p:nvPr/>
        </p:nvSpPr>
        <p:spPr>
          <a:xfrm>
            <a:off x="-1828800" y="1430254"/>
            <a:ext cx="5143500" cy="369332"/>
          </a:xfrm>
          <a:prstGeom prst="rect">
            <a:avLst/>
          </a:prstGeom>
          <a:noFill/>
        </p:spPr>
        <p:txBody>
          <a:bodyPr wrap="square" rtlCol="0">
            <a:spAutoFit/>
          </a:bodyPr>
          <a:lstStyle/>
          <a:p>
            <a:r>
              <a:rPr lang="ar-AE" i="1" dirty="0">
                <a:solidFill>
                  <a:schemeClr val="bg1"/>
                </a:solidFill>
                <a:latin typeface="Arial" panose="020B0604020202020204" pitchFamily="34" charset="0"/>
                <a:ea typeface="Helvetica Neue" charset="0"/>
                <a:cs typeface="Arial" panose="020B0604020202020204" pitchFamily="34" charset="0"/>
              </a:rPr>
              <a:t>الصورة: علاء غوشة / لجنة الإنقاذ الدوليّة</a:t>
            </a:r>
          </a:p>
        </p:txBody>
      </p:sp>
    </p:spTree>
    <p:extLst>
      <p:ext uri="{BB962C8B-B14F-4D97-AF65-F5344CB8AC3E}">
        <p14:creationId xmlns:p14="http://schemas.microsoft.com/office/powerpoint/2010/main" val="3886961603"/>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326</TotalTime>
  <Words>591</Words>
  <Application>Microsoft Office PowerPoint</Application>
  <PresentationFormat>Custom</PresentationFormat>
  <Paragraphs>80</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الاختتام  والخطوات التالية</vt:lpstr>
      <vt:lpstr>PowerPoint Presentation</vt:lpstr>
      <vt:lpstr>أهداف التدريب</vt:lpstr>
      <vt:lpstr>المراجعة والخطوات التالية</vt:lpstr>
      <vt:lpstr>النشاط الختامي نحن مجتمع ممارسة</vt:lpstr>
      <vt:lpstr>الختام</vt:lpstr>
      <vt:lpstr>شكرًا لكم!</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Windows User</cp:lastModifiedBy>
  <cp:revision>25</cp:revision>
  <dcterms:created xsi:type="dcterms:W3CDTF">2017-11-22T17:27:49Z</dcterms:created>
  <dcterms:modified xsi:type="dcterms:W3CDTF">2018-09-17T15:21:44Z</dcterms:modified>
</cp:coreProperties>
</file>