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15"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6" r:id="rId22"/>
    <p:sldId id="337" r:id="rId23"/>
    <p:sldId id="338" r:id="rId24"/>
    <p:sldId id="339" r:id="rId25"/>
    <p:sldId id="340" r:id="rId26"/>
    <p:sldId id="341" r:id="rId27"/>
    <p:sldId id="342" r:id="rId28"/>
    <p:sldId id="343" r:id="rId29"/>
    <p:sldId id="344" r:id="rId30"/>
    <p:sldId id="345" r:id="rId31"/>
    <p:sldId id="348" r:id="rId32"/>
    <p:sldId id="347" r:id="rId33"/>
    <p:sldId id="350" r:id="rId34"/>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2" clrIdx="0">
    <p:extLst>
      <p:ext uri="{19B8F6BF-5375-455C-9EA6-DF929625EA0E}">
        <p15:presenceInfo xmlns:p15="http://schemas.microsoft.com/office/powerpoint/2012/main" userId="S-1-5-21-1294360644-1464272073-1233803906-144749" providerId="AD"/>
      </p:ext>
    </p:extLst>
  </p:cmAuthor>
  <p:cmAuthor id="2" name="Ahmad Salem" initials="" lastIdx="0" clrIdx="1"/>
  <p:cmAuthor id="3" name="Ahmad Salem" initials="AS" lastIdx="1" clrIdx="2">
    <p:extLst>
      <p:ext uri="{19B8F6BF-5375-455C-9EA6-DF929625EA0E}">
        <p15:presenceInfo xmlns:p15="http://schemas.microsoft.com/office/powerpoint/2012/main" userId="f8e78aaba3cad1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E79"/>
    <a:srgbClr val="97467D"/>
    <a:srgbClr val="026794"/>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9672" autoAdjust="0"/>
  </p:normalViewPr>
  <p:slideViewPr>
    <p:cSldViewPr snapToGrid="0" snapToObjects="1">
      <p:cViewPr varScale="1">
        <p:scale>
          <a:sx n="69" d="100"/>
          <a:sy n="69" d="100"/>
        </p:scale>
        <p:origin x="78"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pPr>
            <a:r>
              <a:rPr lang="ar-AE" sz="1100"/>
              <a:t>2 دقيقة</a:t>
            </a:r>
          </a:p>
          <a:p>
            <a:pPr>
              <a:buNone/>
            </a:pPr>
            <a:endParaRPr lang="en-US" sz="1100" dirty="0"/>
          </a:p>
          <a:p>
            <a:pPr>
              <a:buNone/>
            </a:pPr>
            <a:r>
              <a:rPr lang="ar-AE" sz="1100" b="1"/>
              <a:t>قل:</a:t>
            </a:r>
            <a:r>
              <a:rPr lang="ar-AE" sz="1100"/>
              <a:t> وصلنا الآن إلى الوحدة التدريبية النهائية.</a:t>
            </a:r>
            <a:r>
              <a:rPr lang="ar-AE" sz="1100" baseline="0"/>
              <a:t>  خلال هذه الجلسة </a:t>
            </a:r>
            <a:r>
              <a:rPr lang="ar-AE" sz="1100"/>
              <a:t>سننظر في أدوار المشرفين المتعلقة بالحفاظ على سلامة فريق إدارة الحالة. وسنخصّص معظم هذه الجلسة في وضع خطة لسلامة الفريق باستخدام نشاط تعاوني يسمّى تمرين ماندالا. لكننا سنراجع أولاً بعض مصادر ومؤشرات الضغط الرئيسية لدى فِرق إدارة حالات حماية الطفل.</a:t>
            </a:r>
          </a:p>
        </p:txBody>
      </p:sp>
    </p:spTree>
    <p:extLst>
      <p:ext uri="{BB962C8B-B14F-4D97-AF65-F5344CB8AC3E}">
        <p14:creationId xmlns:p14="http://schemas.microsoft.com/office/powerpoint/2010/main" val="93037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ar-AE" sz="1100">
                <a:latin typeface="+mn-lt"/>
              </a:rPr>
              <a:t>10 دقائق</a:t>
            </a:r>
          </a:p>
          <a:p>
            <a:endParaRPr lang="en-CA" sz="1100" dirty="0">
              <a:latin typeface="+mn-lt"/>
            </a:endParaRPr>
          </a:p>
          <a:p>
            <a:r>
              <a:rPr lang="ar-AE" sz="1100" b="1">
                <a:latin typeface="+mn-lt"/>
              </a:rPr>
              <a:t>قل</a:t>
            </a:r>
            <a:r>
              <a:rPr lang="ar-AE" sz="1100">
                <a:latin typeface="+mn-lt"/>
              </a:rPr>
              <a:t>: يمكن أن تؤدي كل</a:t>
            </a:r>
            <a:r>
              <a:rPr lang="ar-AE" sz="1100" baseline="0">
                <a:latin typeface="+mn-lt"/>
              </a:rPr>
              <a:t> أنواع الضغط السلبي إلى تغييراتٍ على المستوى البدني والعقلي والروحي. وكثيرٌ منا يتعرّض لردود فعل بدنية، مثل نوبات الصداع أو الصعوبة في النوم. لنلقِ نظرةً أقرب على ما تتضمنه الضوابط الإرشادية للجنة الدائمة المشتركة بين الوكالات للصحة العقلية والدعم النفسي - الاجتماعي في حالات الطوارئ بشأن علامات الضغط السلبي في الفئات:</a:t>
            </a:r>
          </a:p>
          <a:p>
            <a:pPr marL="628650" lvl="1" indent="-171450">
              <a:buFont typeface="Arial" panose="020B0604020202020204" pitchFamily="34" charset="0"/>
              <a:buChar char="•"/>
            </a:pPr>
            <a:r>
              <a:rPr lang="ar-AE" sz="1100" baseline="0">
                <a:latin typeface="+mn-lt"/>
              </a:rPr>
              <a:t>البدنية</a:t>
            </a:r>
          </a:p>
          <a:p>
            <a:pPr marL="628650" lvl="1" indent="-171450">
              <a:buFont typeface="Arial" panose="020B0604020202020204" pitchFamily="34" charset="0"/>
              <a:buChar char="•"/>
            </a:pPr>
            <a:r>
              <a:rPr lang="ar-AE" sz="1100" baseline="0">
                <a:latin typeface="+mn-lt"/>
              </a:rPr>
              <a:t>المعرفية / الذهنية</a:t>
            </a:r>
          </a:p>
          <a:p>
            <a:pPr marL="628650" lvl="1" indent="-171450">
              <a:buFont typeface="Arial" panose="020B0604020202020204" pitchFamily="34" charset="0"/>
              <a:buChar char="•"/>
            </a:pPr>
            <a:r>
              <a:rPr lang="ar-AE" sz="1100" baseline="0">
                <a:latin typeface="+mn-lt"/>
              </a:rPr>
              <a:t>العاطفية</a:t>
            </a:r>
          </a:p>
          <a:p>
            <a:pPr marL="628650" lvl="1" indent="-171450">
              <a:buFont typeface="Arial" panose="020B0604020202020204" pitchFamily="34" charset="0"/>
              <a:buChar char="•"/>
            </a:pPr>
            <a:r>
              <a:rPr lang="ar-AE" sz="1100" baseline="0">
                <a:latin typeface="+mn-lt"/>
              </a:rPr>
              <a:t>السلوكية</a:t>
            </a:r>
          </a:p>
          <a:p>
            <a:pPr marL="628650" lvl="1" indent="-171450">
              <a:buFont typeface="Arial" panose="020B0604020202020204" pitchFamily="34" charset="0"/>
              <a:buChar char="•"/>
            </a:pPr>
            <a:r>
              <a:rPr lang="ar-AE" sz="1100" baseline="0">
                <a:latin typeface="+mn-lt"/>
              </a:rPr>
              <a:t>الروحية</a:t>
            </a:r>
          </a:p>
          <a:p>
            <a:endParaRPr lang="en-CA" sz="1100" dirty="0">
              <a:latin typeface="+mn-lt"/>
            </a:endParaRPr>
          </a:p>
          <a:p>
            <a:r>
              <a:rPr lang="ar-AE" sz="1100" b="1">
                <a:latin typeface="+mn-lt"/>
              </a:rPr>
              <a:t>وزّع</a:t>
            </a:r>
            <a:r>
              <a:rPr lang="ar-AE" sz="1100">
                <a:latin typeface="+mn-lt"/>
              </a:rPr>
              <a:t> 4.2 علامات الضغط السلبي من الضوابط الإرشادية للجنة الدائمة المشتركة بين الوكالات للصحة العقلية والدعم النفسي - الاجتماعي في حالات الطوارئ حول علامات الضغط وامنح المشاركين 10 دقائق </a:t>
            </a:r>
            <a:r>
              <a:rPr lang="ar-AE" sz="1100" baseline="0">
                <a:latin typeface="+mn-lt"/>
              </a:rPr>
              <a:t>لمراجعتها.</a:t>
            </a:r>
          </a:p>
          <a:p>
            <a:endParaRPr lang="en-US" sz="1100" baseline="0" dirty="0">
              <a:latin typeface="+mn-lt"/>
            </a:endParaRPr>
          </a:p>
          <a:p>
            <a:r>
              <a:rPr lang="ar-AE" sz="1100" b="1" baseline="0">
                <a:latin typeface="+mn-lt"/>
              </a:rPr>
              <a:t>ملاحظة للمدرب</a:t>
            </a:r>
            <a:r>
              <a:rPr lang="ar-AE" sz="1100" baseline="0">
                <a:latin typeface="+mn-lt"/>
              </a:rPr>
              <a:t>:</a:t>
            </a:r>
          </a:p>
          <a:p>
            <a:r>
              <a:rPr lang="ar-AE" sz="1100" baseline="0">
                <a:latin typeface="+mn-lt"/>
              </a:rPr>
              <a:t> تأكّد من الانتباه جيدًا خلال هذه الجلسة لردود الأفعال المحتمَلة لدى المشاركين. إذا بدا الاستياء على أي منهم، فاطلب من الميسِّر المشارك تقديم الدعم له.</a:t>
            </a:r>
          </a:p>
        </p:txBody>
      </p:sp>
    </p:spTree>
    <p:extLst>
      <p:ext uri="{BB962C8B-B14F-4D97-AF65-F5344CB8AC3E}">
        <p14:creationId xmlns:p14="http://schemas.microsoft.com/office/powerpoint/2010/main" val="13599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buNone/>
            </a:pPr>
            <a:r>
              <a:rPr lang="ar-AE" sz="1100"/>
              <a:t>5 دقائق</a:t>
            </a:r>
          </a:p>
          <a:p>
            <a:pPr>
              <a:buNone/>
            </a:pPr>
            <a:endParaRPr lang="en-US" sz="1100" b="0" i="0" u="none" strike="noStrike" cap="none" dirty="0">
              <a:latin typeface="Calibri"/>
              <a:ea typeface="Calibri"/>
              <a:cs typeface="Calibri"/>
              <a:sym typeface="Calibri"/>
            </a:endParaRPr>
          </a:p>
          <a:p>
            <a:pPr>
              <a:buNone/>
            </a:pPr>
            <a:r>
              <a:rPr lang="ar-AE" sz="1100" b="1" i="0" u="none" strike="noStrike" cap="none">
                <a:latin typeface="Calibri"/>
                <a:ea typeface="Calibri"/>
                <a:cs typeface="Calibri"/>
                <a:sym typeface="Calibri"/>
              </a:rPr>
              <a:t>قل</a:t>
            </a:r>
            <a:r>
              <a:rPr lang="ar-AE" sz="1100" b="0" i="0" u="none" strike="noStrike" cap="none">
                <a:latin typeface="Calibri"/>
                <a:ea typeface="Calibri"/>
                <a:cs typeface="Calibri"/>
                <a:sym typeface="Calibri"/>
              </a:rPr>
              <a:t>: عند مناقشة الضغط المتراكم، لاحظنا أن إحدى نتائج الضغط المتراكم المحتمَلة هي الاحتراق الوظيفي، وهو ما سنوليه مزيدًا من المناقشة هنا.</a:t>
            </a:r>
            <a:r>
              <a:rPr lang="ar-AE" sz="1100"/>
              <a:t> </a:t>
            </a:r>
            <a:r>
              <a:rPr lang="ar-AE" sz="1100" b="0" i="0" u="none" strike="noStrike" cap="none">
                <a:latin typeface="Calibri"/>
                <a:ea typeface="Calibri"/>
                <a:cs typeface="Calibri"/>
                <a:sym typeface="Calibri"/>
              </a:rPr>
              <a:t> الاحتراق الوظيفي نوعٌ من رد الفعل الخاص بالضغط السلبي، والذي يحدث بمرور الوقت بعد التعرّض لفترة طويلة لعوامل ضغطٍ مهنية. عندما نتعرّض بانتظام لمواقف قاسية دون تلقي الدعم الكافي، ربما لا تكون لدينا بمرور الوقت موارد كافية تمكّننا من التعامل مع الضغط. ويمكن أن يؤدي هذا بدوره إلى الاحتراق الوظيفي.</a:t>
            </a:r>
          </a:p>
          <a:p>
            <a:pPr>
              <a:buNone/>
            </a:pPr>
            <a:endParaRPr lang="en-US" sz="1100" b="0" i="0" u="none" strike="noStrike" cap="none" dirty="0">
              <a:latin typeface="Calibri"/>
              <a:ea typeface="Calibri"/>
              <a:cs typeface="Calibri"/>
              <a:sym typeface="Calibri"/>
            </a:endParaRPr>
          </a:p>
          <a:p>
            <a:pPr>
              <a:buNone/>
            </a:pPr>
            <a:r>
              <a:rPr lang="ar-AE" sz="1100" b="1" i="0" u="none" strike="noStrike" cap="none">
                <a:latin typeface="Calibri"/>
                <a:ea typeface="Calibri"/>
                <a:cs typeface="Calibri"/>
                <a:sym typeface="Calibri"/>
              </a:rPr>
              <a:t> راجع</a:t>
            </a:r>
            <a:r>
              <a:rPr lang="ar-AE" sz="1100" b="0" i="0" u="none" strike="noStrike" cap="none" baseline="0">
                <a:latin typeface="Calibri"/>
                <a:ea typeface="Calibri"/>
                <a:cs typeface="Calibri"/>
                <a:sym typeface="Calibri"/>
              </a:rPr>
              <a:t> النقاط الموجودة على شريحة العرض.</a:t>
            </a:r>
          </a:p>
          <a:p>
            <a:pPr>
              <a:buNone/>
            </a:pPr>
            <a:endParaRPr lang="en-US" sz="1100" b="0" i="0" u="none" strike="noStrike" cap="none" dirty="0">
              <a:latin typeface="Calibri"/>
              <a:sym typeface="Calibri"/>
            </a:endParaRPr>
          </a:p>
          <a:p>
            <a:pPr>
              <a:buNone/>
            </a:pPr>
            <a:r>
              <a:rPr lang="ar-AE" sz="1100" b="1" i="0" u="none" strike="noStrike" cap="none">
                <a:latin typeface="Calibri"/>
                <a:sym typeface="Calibri"/>
              </a:rPr>
              <a:t>الرسالة الأساسية</a:t>
            </a:r>
            <a:r>
              <a:rPr lang="ar-AE" sz="1100" b="0" i="0" u="none" strike="noStrike" cap="none">
                <a:latin typeface="Calibri"/>
                <a:sym typeface="Calibri"/>
              </a:rPr>
              <a:t>: على الرغم من أن الاحتراق الوظيفي شائع،</a:t>
            </a:r>
            <a:r>
              <a:rPr lang="ar-AE" sz="1100" b="0" i="0" u="none" strike="noStrike" cap="none" baseline="0">
                <a:latin typeface="Calibri"/>
                <a:sym typeface="Calibri"/>
              </a:rPr>
              <a:t> فإنه لا يدوم طويلاً إذا حصل الأشخاص على الوقت والمساحة للتعافي.</a:t>
            </a:r>
          </a:p>
        </p:txBody>
      </p:sp>
    </p:spTree>
    <p:extLst>
      <p:ext uri="{BB962C8B-B14F-4D97-AF65-F5344CB8AC3E}">
        <p14:creationId xmlns:p14="http://schemas.microsoft.com/office/powerpoint/2010/main" val="426688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AE" sz="1100"/>
              <a:t>تحقق </a:t>
            </a:r>
            <a:r>
              <a:rPr lang="ar-AE" sz="1100" baseline="0"/>
              <a:t>مع المشاركين لمعرفة ما إذا كانت لديهم أي أسئلة أو تعليقات قبل المتابعة.</a:t>
            </a:r>
          </a:p>
          <a:p>
            <a:endParaRPr lang="en-AU"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13</a:t>
            </a:fld>
            <a:endParaRPr lang="en-AU"/>
          </a:p>
        </p:txBody>
      </p:sp>
    </p:spTree>
    <p:extLst>
      <p:ext uri="{BB962C8B-B14F-4D97-AF65-F5344CB8AC3E}">
        <p14:creationId xmlns:p14="http://schemas.microsoft.com/office/powerpoint/2010/main" val="3528186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buSzPct val="25000"/>
              <a:buNone/>
            </a:pPr>
            <a:r>
              <a:rPr lang="ar-AE" sz="1100">
                <a:latin typeface="+mn-lt"/>
              </a:rPr>
              <a:t>5 دقائق</a:t>
            </a:r>
          </a:p>
          <a:p>
            <a:pPr>
              <a:buSzPct val="25000"/>
              <a:buNone/>
            </a:pPr>
            <a:endParaRPr lang="en-US" sz="1100" dirty="0">
              <a:latin typeface="+mn-lt"/>
            </a:endParaRPr>
          </a:p>
          <a:p>
            <a:pPr>
              <a:buNone/>
            </a:pPr>
            <a:r>
              <a:rPr lang="ar-AE" sz="1100" b="1">
                <a:latin typeface="+mn-lt"/>
              </a:rPr>
              <a:t>قل</a:t>
            </a:r>
            <a:r>
              <a:rPr lang="ar-AE" sz="1100">
                <a:latin typeface="+mn-lt"/>
              </a:rPr>
              <a:t>: ناقشنا أنواع الضغط السلبي الثلاثة، بالإضافة إلى العلامات والمصادر. وكما رأينا، فإن البيئة - ولا سيَّما بيئة العمل، يمكن أن تكون مصدرًا رئيسيًا من مصادر الضغط، لكنها يمكن أيضًا أن تكون بيئة تقدم لنا الدعم وتكون بمثابة عامل وقائي. (وهنا يأتي دور الإشراف!)</a:t>
            </a:r>
          </a:p>
          <a:p>
            <a:pPr>
              <a:buNone/>
            </a:pPr>
            <a:endParaRPr lang="en-US" sz="1100" dirty="0">
              <a:latin typeface="+mn-lt"/>
            </a:endParaRPr>
          </a:p>
          <a:p>
            <a:pPr>
              <a:buNone/>
            </a:pPr>
            <a:r>
              <a:rPr lang="ar-AE" sz="1100" b="1">
                <a:latin typeface="+mn-lt"/>
              </a:rPr>
              <a:t>راجع</a:t>
            </a:r>
            <a:r>
              <a:rPr lang="ar-AE" sz="1100" baseline="0">
                <a:latin typeface="+mn-lt"/>
              </a:rPr>
              <a:t> قائمة العوامل الوقائية مع المشاركين وتأكّد من وصف ما تعنيه.</a:t>
            </a:r>
          </a:p>
          <a:p>
            <a:pPr lvl="0" rtl="0">
              <a:spcBef>
                <a:spcPts val="0"/>
              </a:spcBef>
              <a:buSzPct val="25000"/>
              <a:buNone/>
            </a:pPr>
            <a:endParaRPr lang="en-US" sz="1100" dirty="0">
              <a:latin typeface="+mn-lt"/>
            </a:endParaRPr>
          </a:p>
          <a:p>
            <a:pPr lvl="0" rtl="1">
              <a:spcBef>
                <a:spcPts val="0"/>
              </a:spcBef>
              <a:buSzPct val="25000"/>
              <a:buNone/>
            </a:pPr>
            <a:r>
              <a:rPr lang="ar-AE" sz="1100" b="1">
                <a:latin typeface="+mn-lt"/>
              </a:rPr>
              <a:t>اسأل</a:t>
            </a:r>
            <a:r>
              <a:rPr lang="ar-AE" sz="1100">
                <a:latin typeface="+mn-lt"/>
              </a:rPr>
              <a:t>: ما الذي يمكن أن تضيفه إلى هذه القائمة؟</a:t>
            </a:r>
          </a:p>
          <a:p>
            <a:pPr lvl="0" rtl="0">
              <a:spcBef>
                <a:spcPts val="0"/>
              </a:spcBef>
              <a:buSzPct val="25000"/>
              <a:buNone/>
            </a:pPr>
            <a:endParaRPr lang="en-US" sz="1100" dirty="0">
              <a:latin typeface="+mn-lt"/>
            </a:endParaRPr>
          </a:p>
          <a:p>
            <a:pPr lvl="0" rtl="1">
              <a:spcBef>
                <a:spcPts val="0"/>
              </a:spcBef>
              <a:buSzPct val="25000"/>
              <a:buNone/>
            </a:pPr>
            <a:r>
              <a:rPr lang="ar-AE" sz="1100" b="1">
                <a:latin typeface="+mn-lt"/>
              </a:rPr>
              <a:t>قل</a:t>
            </a:r>
            <a:r>
              <a:rPr lang="ar-AE" sz="1100">
                <a:latin typeface="+mn-lt"/>
              </a:rPr>
              <a:t>: يمكن للأفراد تعلُّم معظم هذه العوامل الوقائية أو يمكن تنفيذها في أماكن العمل للوقاية من الضغط السلبي الذي يُفضي في نهاية المطاف إلى الاحتراق الوظيفي.</a:t>
            </a:r>
          </a:p>
          <a:p>
            <a:pPr>
              <a:defRPr>
                <a:latin typeface="Calibri"/>
                <a:ea typeface="Calibri"/>
                <a:cs typeface="Calibri"/>
                <a:sym typeface="Calibri"/>
              </a:defRPr>
            </a:pPr>
            <a:endParaRPr lang="en-US" sz="1100" dirty="0">
              <a:latin typeface="+mn-lt"/>
            </a:endParaRPr>
          </a:p>
          <a:p>
            <a:pPr>
              <a:defRPr>
                <a:latin typeface="Calibri"/>
                <a:ea typeface="Calibri"/>
                <a:cs typeface="Calibri"/>
                <a:sym typeface="Calibri"/>
              </a:defRPr>
            </a:pPr>
            <a:r>
              <a:rPr lang="ar-AE" sz="1100" b="1">
                <a:latin typeface="+mn-lt"/>
              </a:rPr>
              <a:t>ملاحظة للمدرب:</a:t>
            </a:r>
          </a:p>
          <a:p>
            <a:pPr marL="0" indent="0" algn="r">
              <a:spcBef>
                <a:spcPts val="1200"/>
              </a:spcBef>
              <a:buClr>
                <a:srgbClr val="FFFFFF"/>
              </a:buClr>
              <a:buSzPct val="100000"/>
              <a:buFontTx/>
              <a:buNone/>
              <a:defRPr sz="2200" b="1">
                <a:solidFill>
                  <a:srgbClr val="FFFFFF"/>
                </a:solidFill>
                <a:sym typeface="Calibri"/>
              </a:defRPr>
            </a:pPr>
            <a:r>
              <a:rPr lang="ar-AE" sz="1100" b="0" u="sng">
                <a:latin typeface="+mn-lt"/>
              </a:rPr>
              <a:t> إسباغ معنى على الأشياء</a:t>
            </a:r>
            <a:r>
              <a:rPr lang="ar-AE" sz="1100" b="0">
                <a:latin typeface="+mn-lt"/>
              </a:rPr>
              <a:t>:القدرة</a:t>
            </a:r>
            <a:r>
              <a:rPr lang="ar-AE" sz="1100" b="0" baseline="0">
                <a:latin typeface="+mn-lt"/>
              </a:rPr>
              <a:t> على ربط التجارب بشيءٍ أكبر من أنفسنا. القدرة على تحديد "المهمة" المنوطين بها في العمل والشغف والأسباب الأوسع نطاقًا التي تقع في صميم الدافع لدى كل منا</a:t>
            </a:r>
          </a:p>
          <a:p>
            <a:pPr>
              <a:buFontTx/>
              <a:buNone/>
              <a:defRPr>
                <a:latin typeface="Calibri"/>
                <a:ea typeface="Calibri"/>
                <a:cs typeface="Calibri"/>
                <a:sym typeface="Calibri"/>
              </a:defRPr>
            </a:pPr>
            <a:endParaRPr sz="1100" b="0" dirty="0">
              <a:latin typeface="+mn-lt"/>
            </a:endParaRPr>
          </a:p>
        </p:txBody>
      </p:sp>
    </p:spTree>
    <p:extLst>
      <p:ext uri="{BB962C8B-B14F-4D97-AF65-F5344CB8AC3E}">
        <p14:creationId xmlns:p14="http://schemas.microsoft.com/office/powerpoint/2010/main" val="403102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buClr>
                <a:schemeClr val="dk1"/>
              </a:buClr>
              <a:buSzPct val="25000"/>
              <a:buNone/>
            </a:pPr>
            <a:r>
              <a:rPr lang="ar-AE" sz="1100" b="0" i="0"/>
              <a:t>15 دقيقة</a:t>
            </a:r>
          </a:p>
          <a:p>
            <a:pPr>
              <a:buClr>
                <a:schemeClr val="dk1"/>
              </a:buClr>
              <a:buSzPct val="25000"/>
              <a:buNone/>
            </a:pPr>
            <a:endParaRPr lang="en-US" sz="1100" b="0" i="0" dirty="0"/>
          </a:p>
          <a:p>
            <a:pPr>
              <a:buClr>
                <a:schemeClr val="dk1"/>
              </a:buClr>
              <a:buSzPct val="25000"/>
              <a:buNone/>
            </a:pPr>
            <a:r>
              <a:rPr lang="ar-AE" sz="1100" b="1" i="0"/>
              <a:t>قل</a:t>
            </a:r>
            <a:r>
              <a:rPr lang="ar-AE" sz="1100" b="0" i="0"/>
              <a:t>: قبل التحدّث</a:t>
            </a:r>
            <a:r>
              <a:rPr lang="ar-AE" sz="1100" b="0" i="0" baseline="0"/>
              <a:t> عن دعم فِرق إدارة الحالة لديك، نودُّ أن نمنحك كمشرف </a:t>
            </a:r>
            <a:r>
              <a:rPr lang="ar-AE" sz="1100"/>
              <a:t>فرصةً لتأمل سلامتك واستراتيجيات التكيّف لديك.</a:t>
            </a:r>
          </a:p>
          <a:p>
            <a:pPr>
              <a:buClr>
                <a:schemeClr val="dk1"/>
              </a:buClr>
              <a:buSzPct val="25000"/>
              <a:buNone/>
            </a:pPr>
            <a:endParaRPr lang="en-US" sz="1100" dirty="0"/>
          </a:p>
          <a:p>
            <a:pPr marL="0" marR="0" lvl="0" indent="0" algn="r" defTabSz="914400" rtl="1" eaLnBrk="1" fontAlgn="auto" latinLnBrk="0" hangingPunct="1">
              <a:lnSpc>
                <a:spcPct val="100000"/>
              </a:lnSpc>
              <a:spcBef>
                <a:spcPts val="0"/>
              </a:spcBef>
              <a:spcAft>
                <a:spcPts val="0"/>
              </a:spcAft>
              <a:buClr>
                <a:schemeClr val="dk1"/>
              </a:buClr>
              <a:buSzPct val="25000"/>
              <a:buFontTx/>
              <a:buNone/>
              <a:tabLst/>
              <a:defRPr/>
            </a:pPr>
            <a:r>
              <a:rPr lang="ar-AE" sz="1100" b="1"/>
              <a:t>تعليمات</a:t>
            </a:r>
            <a:r>
              <a:rPr lang="ar-AE" sz="1100"/>
              <a:t>:</a:t>
            </a:r>
            <a:r>
              <a:rPr lang="ar-AE" sz="1100" baseline="0"/>
              <a:t> امنح المشاركين 10 دقائق لتأمل عادات التكيّف الإيجابية</a:t>
            </a:r>
            <a:r>
              <a:rPr lang="ar-AE" sz="1100"/>
              <a:t> لديهم على المستوى الفردي.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sz="1100" dirty="0"/>
          </a:p>
          <a:p>
            <a:pPr>
              <a:buClr>
                <a:schemeClr val="dk1"/>
              </a:buClr>
              <a:buSzPct val="25000"/>
              <a:buNone/>
            </a:pPr>
            <a:r>
              <a:rPr lang="ar-AE" sz="1100" b="1"/>
              <a:t>قل</a:t>
            </a:r>
            <a:r>
              <a:rPr lang="ar-AE" sz="1100"/>
              <a:t>: خصّص بعض الوقت لتأمل ما تفعله أساسًا وما يمكنك فعله أيضًا؟</a:t>
            </a:r>
          </a:p>
          <a:p>
            <a:pPr>
              <a:buClr>
                <a:schemeClr val="dk1"/>
              </a:buClr>
              <a:buSzPct val="25000"/>
              <a:buNone/>
            </a:pPr>
            <a:r>
              <a:rPr lang="ar-AE" sz="1100"/>
              <a:t>ما</a:t>
            </a:r>
            <a:r>
              <a:rPr lang="ar-AE" sz="1100" b="0" i="0" u="none" strike="noStrike" cap="none">
                <a:latin typeface="+mn-lt"/>
                <a:ea typeface="Calibri"/>
                <a:cs typeface="Calibri"/>
                <a:sym typeface="Calibri"/>
              </a:rPr>
              <a:t> الذي يمكنك فعله للعناية بنفسك وإدارة الضغط في عملك وحياتك الشخصية؟</a:t>
            </a:r>
            <a:r>
              <a:rPr lang="ar-AE" sz="1100"/>
              <a:t>. </a:t>
            </a:r>
          </a:p>
          <a:p>
            <a:pPr>
              <a:buNone/>
            </a:pPr>
            <a:endParaRPr lang="en-US" sz="1100" dirty="0"/>
          </a:p>
          <a:p>
            <a:pPr>
              <a:buNone/>
            </a:pPr>
            <a:r>
              <a:rPr lang="ar-AE" sz="1100" baseline="0"/>
              <a:t>بعد10</a:t>
            </a:r>
            <a:r>
              <a:rPr lang="ar-AE" sz="1100"/>
              <a:t> دقائق، اطلب من الجميع التركيز معك وادعُ أي شخصٍ يرغب في مشاركة تأمله. ينبغي عدم الضغط على أي شخص للمشاركة.</a:t>
            </a:r>
          </a:p>
          <a:p>
            <a:pPr>
              <a:buNone/>
            </a:pPr>
            <a:endParaRPr lang="en-US" sz="1100" dirty="0"/>
          </a:p>
          <a:p>
            <a:pPr>
              <a:buNone/>
            </a:pPr>
            <a:r>
              <a:rPr lang="ar-AE" sz="1100" b="1"/>
              <a:t>ملاحظة للمدرب</a:t>
            </a:r>
            <a:r>
              <a:rPr lang="ar-AE" sz="1100"/>
              <a:t>: يمكن أن يكون</a:t>
            </a:r>
            <a:r>
              <a:rPr lang="ar-AE" sz="1100" baseline="0"/>
              <a:t> هذا تأملاً جماعيًا أو فرديًا بناءً على احتياجات المشاركين.</a:t>
            </a:r>
          </a:p>
        </p:txBody>
      </p:sp>
    </p:spTree>
    <p:extLst>
      <p:ext uri="{BB962C8B-B14F-4D97-AF65-F5344CB8AC3E}">
        <p14:creationId xmlns:p14="http://schemas.microsoft.com/office/powerpoint/2010/main" val="48650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ar-AE" sz="1100"/>
              <a:t>5 دقائق</a:t>
            </a:r>
          </a:p>
          <a:p>
            <a:pPr>
              <a:buNone/>
            </a:pPr>
            <a:endParaRPr lang="en-US" sz="1100" dirty="0"/>
          </a:p>
          <a:p>
            <a:pPr>
              <a:buNone/>
            </a:pPr>
            <a:r>
              <a:rPr lang="ar-AE" sz="1100" b="1"/>
              <a:t>قل</a:t>
            </a:r>
            <a:r>
              <a:rPr lang="ar-AE" sz="1100"/>
              <a:t>: تلخِّص شريحة العرض هذه دور المشرفين في سلامة الفريق وتركِّز على ذلك.</a:t>
            </a:r>
          </a:p>
          <a:p>
            <a:pPr>
              <a:buNone/>
            </a:pPr>
            <a:endParaRPr lang="en-US" sz="1100" dirty="0"/>
          </a:p>
          <a:p>
            <a:pPr>
              <a:buNone/>
            </a:pPr>
            <a:r>
              <a:rPr lang="ar-AE" sz="1100" b="1"/>
              <a:t> راجع</a:t>
            </a:r>
            <a:r>
              <a:rPr lang="ar-AE" sz="1100"/>
              <a:t> كل نقطة وتأكّد من فهمها قبل المتابعة</a:t>
            </a:r>
          </a:p>
          <a:p>
            <a:endParaRPr lang="en-US" dirty="0"/>
          </a:p>
        </p:txBody>
      </p:sp>
    </p:spTree>
    <p:extLst>
      <p:ext uri="{BB962C8B-B14F-4D97-AF65-F5344CB8AC3E}">
        <p14:creationId xmlns:p14="http://schemas.microsoft.com/office/powerpoint/2010/main" val="189573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ar-AE" sz="1100"/>
              <a:t>15 دقيقة</a:t>
            </a:r>
          </a:p>
          <a:p>
            <a:pPr>
              <a:buNone/>
            </a:pPr>
            <a:endParaRPr lang="en-CA" sz="1100" dirty="0"/>
          </a:p>
          <a:p>
            <a:pPr>
              <a:buNone/>
            </a:pPr>
            <a:r>
              <a:rPr lang="ar-AE" sz="1100" b="1"/>
              <a:t>قل</a:t>
            </a:r>
            <a:r>
              <a:rPr lang="ar-AE" sz="1100"/>
              <a:t>: ننتقل الآن من الحديث</a:t>
            </a:r>
            <a:r>
              <a:rPr lang="ar-AE" sz="1100" baseline="0"/>
              <a:t> عن الضغوط التي نواجهها والتكيف معها كمشرفين إلى التفكير في كيفية دعم المشرفين لفرقهم.</a:t>
            </a:r>
          </a:p>
          <a:p>
            <a:pPr>
              <a:buNone/>
            </a:pPr>
            <a:endParaRPr lang="en-CA" sz="1100" baseline="0" dirty="0"/>
          </a:p>
          <a:p>
            <a:pPr>
              <a:buNone/>
            </a:pPr>
            <a:r>
              <a:rPr lang="ar-AE" sz="1100" b="1" baseline="0"/>
              <a:t> تعليمات</a:t>
            </a:r>
            <a:r>
              <a:rPr lang="ar-AE" sz="1100" baseline="0"/>
              <a:t>:</a:t>
            </a:r>
          </a:p>
          <a:p>
            <a:pPr>
              <a:buNone/>
            </a:pPr>
            <a:r>
              <a:rPr lang="ar-AE" sz="1100" baseline="0"/>
              <a:t> 1. قسّم المشاركين إلى مجموعتين؛ تركّز الأولى على أخصائيي إدارة الحالة كأفراد، بينما تفكّر الأخرى في فريق إدارة الحالة.</a:t>
            </a:r>
          </a:p>
          <a:p>
            <a:pPr>
              <a:buNone/>
            </a:pPr>
            <a:r>
              <a:rPr lang="ar-AE" sz="1100" baseline="0"/>
              <a:t> 2. اطلب من المجموعات تدوين أفكارها على أوراق الملاحظات اللاصقة واجمعها على لوحين منفصلين من ألواح الشرح القلابة أمام القاعة.</a:t>
            </a:r>
          </a:p>
          <a:p>
            <a:pPr>
              <a:buNone/>
            </a:pPr>
            <a:r>
              <a:rPr lang="ar-AE" sz="1100" baseline="0"/>
              <a:t>3. بعد 10 دقائق، ادع شخصًا من كل مجموعة لإعادة تقديم الاقتراحات المقدمة من مجموعته.</a:t>
            </a:r>
          </a:p>
          <a:p>
            <a:pPr>
              <a:buNone/>
            </a:pPr>
            <a:endParaRPr lang="en-CA" sz="1100" dirty="0"/>
          </a:p>
          <a:p>
            <a:pPr>
              <a:buNone/>
            </a:pPr>
            <a:endParaRPr lang="en-US" dirty="0"/>
          </a:p>
        </p:txBody>
      </p:sp>
    </p:spTree>
    <p:extLst>
      <p:ext uri="{BB962C8B-B14F-4D97-AF65-F5344CB8AC3E}">
        <p14:creationId xmlns:p14="http://schemas.microsoft.com/office/powerpoint/2010/main" val="416577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a:buNone/>
            </a:pPr>
            <a:r>
              <a:rPr lang="ar-AE" sz="1100"/>
              <a:t>5 دقائق</a:t>
            </a:r>
          </a:p>
          <a:p>
            <a:pPr>
              <a:buNone/>
            </a:pPr>
            <a:endParaRPr lang="en-US" sz="1100" dirty="0"/>
          </a:p>
          <a:p>
            <a:pPr>
              <a:buNone/>
            </a:pPr>
            <a:r>
              <a:rPr lang="ar-AE" sz="1100" b="1"/>
              <a:t>قل</a:t>
            </a:r>
            <a:r>
              <a:rPr lang="ar-AE" sz="1100"/>
              <a:t>: هذه قائمة بالاقتراحات التي تُعد من الممارسات الجيدة على المستوى العالمي. (تأمل</a:t>
            </a:r>
            <a:r>
              <a:rPr lang="ar-AE" sz="1100" baseline="0"/>
              <a:t> في أوجه الشبه بينها وبين القائمة التي وضعها المشاركون في النشاط السابق).</a:t>
            </a:r>
          </a:p>
          <a:p>
            <a:pPr>
              <a:buNone/>
            </a:pPr>
            <a:endParaRPr lang="en-US" sz="1100" baseline="0" dirty="0"/>
          </a:p>
          <a:p>
            <a:pPr>
              <a:buNone/>
            </a:pPr>
            <a:r>
              <a:rPr lang="ar-AE" sz="1100" b="1" baseline="0"/>
              <a:t> قل</a:t>
            </a:r>
            <a:r>
              <a:rPr lang="ar-AE" sz="1100" baseline="0"/>
              <a:t>: يمكن اعتبار العديد من هذه الاقتراحات عوامل وقائية من أجل منع الاحتراق الوظيفي لدى أخصائيي إدارة الحالة والمشرفين</a:t>
            </a:r>
          </a:p>
          <a:p>
            <a:pPr>
              <a:buNone/>
            </a:pPr>
            <a:endParaRPr lang="en-US" sz="1100" dirty="0"/>
          </a:p>
          <a:p>
            <a:pPr>
              <a:buNone/>
            </a:pPr>
            <a:r>
              <a:rPr lang="ar-AE" sz="1100" b="1"/>
              <a:t>بعض الرسائل الرئيسية:</a:t>
            </a:r>
          </a:p>
          <a:p>
            <a:pPr marL="171450" indent="-171450">
              <a:buFont typeface="Arial" panose="020B0604020202020204" pitchFamily="34" charset="0"/>
              <a:buChar char="•"/>
            </a:pPr>
            <a:r>
              <a:rPr lang="ar-AE" sz="1100"/>
              <a:t>يجب أن نعتني بأنفسنا جيدًا من أجل أن نكون قادرين على دعم الآخرين.</a:t>
            </a:r>
          </a:p>
          <a:p>
            <a:pPr marL="171450" indent="-171450">
              <a:buFont typeface="Arial" panose="020B0604020202020204" pitchFamily="34" charset="0"/>
              <a:buChar char="•"/>
            </a:pPr>
            <a:r>
              <a:rPr lang="ar-AE" sz="1100"/>
              <a:t>يُعد الإشراف الفردي وسيلة رئيسية لتحديد الضغط وإدارته بالنسبة إلى المشرف وأخصائي إدارة الحالة.</a:t>
            </a:r>
          </a:p>
          <a:p>
            <a:pPr marL="171450" indent="-171450">
              <a:buFont typeface="Arial" panose="020B0604020202020204" pitchFamily="34" charset="0"/>
              <a:buChar char="•"/>
            </a:pPr>
            <a:r>
              <a:rPr lang="ar-AE" sz="1100" b="1" u="sng"/>
              <a:t>القدوة</a:t>
            </a:r>
            <a:r>
              <a:rPr lang="ar-AE" sz="1100"/>
              <a:t> تُعد الحدود الصحية</a:t>
            </a:r>
            <a:r>
              <a:rPr lang="ar-AE" sz="1100" baseline="0"/>
              <a:t> والرعاية الذاتية إحدى أفضل الاستراتيجيات للمشرفين.</a:t>
            </a:r>
          </a:p>
        </p:txBody>
      </p:sp>
    </p:spTree>
    <p:extLst>
      <p:ext uri="{BB962C8B-B14F-4D97-AF65-F5344CB8AC3E}">
        <p14:creationId xmlns:p14="http://schemas.microsoft.com/office/powerpoint/2010/main" val="1412579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AE" sz="1100"/>
              <a:t>تحقق </a:t>
            </a:r>
            <a:r>
              <a:rPr lang="ar-AE" sz="1100" baseline="0"/>
              <a:t>مع المشاركين لمعرفة ما إذا كانت لديهم أي أسئلة أو تعليقات قبل المتابعة.</a:t>
            </a:r>
          </a:p>
          <a:p>
            <a:endParaRPr lang="en-AU" sz="110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19</a:t>
            </a:fld>
            <a:endParaRPr lang="en-AU"/>
          </a:p>
        </p:txBody>
      </p:sp>
    </p:spTree>
    <p:extLst>
      <p:ext uri="{BB962C8B-B14F-4D97-AF65-F5344CB8AC3E}">
        <p14:creationId xmlns:p14="http://schemas.microsoft.com/office/powerpoint/2010/main" val="113778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buNone/>
            </a:pPr>
            <a:r>
              <a:rPr lang="ar-AE" sz="1100" b="0"/>
              <a:t>2 دقيقة</a:t>
            </a:r>
          </a:p>
          <a:p>
            <a:pPr>
              <a:buNone/>
            </a:pPr>
            <a:endParaRPr lang="en-US" sz="1100" b="1" dirty="0"/>
          </a:p>
          <a:p>
            <a:pPr>
              <a:buNone/>
            </a:pPr>
            <a:r>
              <a:rPr lang="ar-AE" sz="1100" b="1"/>
              <a:t> قل</a:t>
            </a:r>
            <a:r>
              <a:rPr lang="ar-AE" sz="1100"/>
              <a:t>: في الجزء المتبقي من هذه الوحدة التدريبية، سنتناول نشاط ماندالا. وهو تمرين لدعمك في التفكير بشأن واقع الفرق واحتياجاتها والخطوات التالية الملموسة التي يمكنك تنفيذها لتحسين "سلامة الفريق". </a:t>
            </a:r>
          </a:p>
          <a:p>
            <a:pPr>
              <a:buNone/>
            </a:pPr>
            <a:endParaRPr lang="en-US" sz="1100" dirty="0"/>
          </a:p>
          <a:p>
            <a:pPr>
              <a:buNone/>
            </a:pPr>
            <a:r>
              <a:rPr lang="ar-AE" sz="1100"/>
              <a:t>سأقدم سريعًا المفهوم العام للنشاط، وبعد ذلك سننقسم إلى مجموعات صغيرة </a:t>
            </a:r>
            <a:r>
              <a:rPr lang="ar-AE" sz="1100" baseline="0"/>
              <a:t>لوضع</a:t>
            </a:r>
            <a:r>
              <a:rPr lang="ar-AE" sz="1100"/>
              <a:t> أنشطة ماندالا.</a:t>
            </a:r>
          </a:p>
          <a:p>
            <a:pPr>
              <a:buNone/>
            </a:pPr>
            <a:endParaRPr lang="en-US" sz="1100" dirty="0"/>
          </a:p>
          <a:p>
            <a:pPr>
              <a:buNone/>
            </a:pPr>
            <a:r>
              <a:rPr lang="ar-AE" sz="1100" b="1"/>
              <a:t>قل</a:t>
            </a:r>
            <a:r>
              <a:rPr lang="ar-AE" sz="1100"/>
              <a:t>: وفي النهاية،</a:t>
            </a:r>
            <a:r>
              <a:rPr lang="ar-AE" sz="1100" baseline="0"/>
              <a:t> نود</a:t>
            </a:r>
            <a:r>
              <a:rPr lang="ar-AE" sz="1100"/>
              <a:t> منكم النظر في إجراء</a:t>
            </a:r>
            <a:r>
              <a:rPr lang="ar-AE" sz="1100" baseline="0"/>
              <a:t> هذا النشاط مع فرق إدارة الحالة لديكم أثناء اجتماع إدارة الحالة الموسع!</a:t>
            </a:r>
          </a:p>
          <a:p>
            <a:pPr lvl="0">
              <a:spcBef>
                <a:spcPts val="0"/>
              </a:spcBef>
              <a:buNone/>
            </a:pPr>
            <a:endParaRPr lang="en-US" sz="1100" dirty="0">
              <a:solidFill>
                <a:srgbClr val="000000"/>
              </a:solidFill>
            </a:endParaRPr>
          </a:p>
          <a:p>
            <a:pPr lvl="0">
              <a:spcBef>
                <a:spcPts val="0"/>
              </a:spcBef>
              <a:buNone/>
            </a:pPr>
            <a:r>
              <a:rPr lang="ar-AE" sz="1100" b="1" baseline="0"/>
              <a:t>وزّع</a:t>
            </a:r>
            <a:r>
              <a:rPr lang="ar-AE" sz="1100" b="0" baseline="0"/>
              <a:t> النشرات التالية:</a:t>
            </a:r>
          </a:p>
          <a:p>
            <a:pPr lvl="0">
              <a:spcBef>
                <a:spcPts val="0"/>
              </a:spcBef>
              <a:buNone/>
            </a:pPr>
            <a:r>
              <a:rPr lang="ar-AE" sz="1100" b="0" baseline="0">
                <a:solidFill>
                  <a:schemeClr val="tx1"/>
                </a:solidFill>
                <a:latin typeface="+mn-lt"/>
                <a:ea typeface="+mn-ea"/>
                <a:cs typeface="+mn-cs"/>
              </a:rPr>
              <a:t>4.3 </a:t>
            </a:r>
            <a:r>
              <a:rPr lang="ar-AE" sz="1200">
                <a:solidFill>
                  <a:schemeClr val="tx1"/>
                </a:solidFill>
                <a:latin typeface="+mn-lt"/>
                <a:ea typeface="+mn-ea"/>
                <a:cs typeface="+mn-cs"/>
              </a:rPr>
              <a:t>تعليمات مخطط ماندالا لسلامة الفريق</a:t>
            </a:r>
          </a:p>
          <a:p>
            <a:pPr lvl="0">
              <a:spcBef>
                <a:spcPts val="0"/>
              </a:spcBef>
              <a:buNone/>
            </a:pPr>
            <a:r>
              <a:rPr lang="ar-AE" sz="1200">
                <a:solidFill>
                  <a:schemeClr val="tx1"/>
                </a:solidFill>
                <a:latin typeface="+mn-lt"/>
                <a:ea typeface="+mn-ea"/>
                <a:cs typeface="+mn-cs"/>
              </a:rPr>
              <a:t>4.4 مخطط ماندالا فارغ</a:t>
            </a:r>
          </a:p>
          <a:p>
            <a:r>
              <a:rPr lang="ar-AE" sz="1200">
                <a:solidFill>
                  <a:schemeClr val="tx1"/>
                </a:solidFill>
                <a:latin typeface="+mn-lt"/>
                <a:ea typeface="+mn-ea"/>
                <a:cs typeface="+mn-cs"/>
              </a:rPr>
              <a:t>4.5 مخطط ماندالا النموذجي</a:t>
            </a:r>
          </a:p>
          <a:p>
            <a:pPr lvl="0">
              <a:spcBef>
                <a:spcPts val="0"/>
              </a:spcBef>
              <a:buNone/>
            </a:pPr>
            <a:endParaRPr lang="en-US" sz="1100" b="1" dirty="0"/>
          </a:p>
          <a:p>
            <a:pPr lvl="0">
              <a:spcBef>
                <a:spcPts val="0"/>
              </a:spcBef>
              <a:buNone/>
            </a:pPr>
            <a:r>
              <a:rPr lang="ar-AE" sz="1100" b="1"/>
              <a:t>ملاحظات للمدرب:</a:t>
            </a:r>
            <a:r>
              <a:rPr lang="ar-AE" sz="1100">
                <a:solidFill>
                  <a:srgbClr val="000000"/>
                </a:solidFill>
              </a:rPr>
              <a:t> اطلب</a:t>
            </a:r>
            <a:r>
              <a:rPr lang="ar-AE" sz="1100" baseline="0">
                <a:solidFill>
                  <a:srgbClr val="000000"/>
                </a:solidFill>
              </a:rPr>
              <a:t> من المشاركين مراجعة إجراءات مخطط ماندالا للسلامة باتّباعها إضافة إلى النشرة 4.3 </a:t>
            </a:r>
            <a:r>
              <a:rPr lang="ar-AE" sz="1100">
                <a:solidFill>
                  <a:srgbClr val="000000"/>
                </a:solidFill>
              </a:rPr>
              <a:t>الواردة في الشرائح التالية</a:t>
            </a:r>
          </a:p>
        </p:txBody>
      </p:sp>
    </p:spTree>
    <p:extLst>
      <p:ext uri="{BB962C8B-B14F-4D97-AF65-F5344CB8AC3E}">
        <p14:creationId xmlns:p14="http://schemas.microsoft.com/office/powerpoint/2010/main" val="1738488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0"/>
              </a:spcBef>
              <a:buNone/>
            </a:pPr>
            <a:r>
              <a:rPr lang="ar-AE" sz="1100" b="0"/>
              <a:t>3 دقائق</a:t>
            </a:r>
          </a:p>
          <a:p>
            <a:pPr lvl="0">
              <a:spcBef>
                <a:spcPts val="0"/>
              </a:spcBef>
              <a:buNone/>
            </a:pPr>
            <a:endParaRPr lang="en-CA" sz="1100" b="0" dirty="0"/>
          </a:p>
          <a:p>
            <a:pPr>
              <a:buNone/>
            </a:pPr>
            <a:r>
              <a:rPr lang="ar-AE" sz="1100" b="1"/>
              <a:t>قل:</a:t>
            </a:r>
            <a:r>
              <a:rPr lang="ar-AE" sz="1100"/>
              <a:t> في هذه الوحدة التدريبية، </a:t>
            </a:r>
            <a:r>
              <a:rPr lang="ar-AE" sz="1100" baseline="0"/>
              <a:t>سنلقي</a:t>
            </a:r>
            <a:r>
              <a:rPr lang="ar-AE" sz="1100"/>
              <a:t> نظرةً على مظاهر الصحة لدى المشرفين وفِرقهم. قد يكون</a:t>
            </a:r>
            <a:r>
              <a:rPr lang="ar-AE" sz="1100" baseline="0"/>
              <a:t> من الصعب أحيانًا التحدّث عن الضغط والصحة، لذا فإنني أطلب منكم تذكر بعض اتفاقيات المجموعة التي وضعناها في اليوم الأول:</a:t>
            </a:r>
          </a:p>
          <a:p>
            <a:pPr marL="171450" indent="-171450">
              <a:buFont typeface="Arial"/>
              <a:buChar char="•"/>
            </a:pPr>
            <a:r>
              <a:rPr lang="ar-AE" sz="1100"/>
              <a:t>اعتن بنفسك: ضع سلامتك النفسية في الحسبان - إذا كنت ستروي قصة مؤلمة، ففكر في الأمر قبل البدء</a:t>
            </a:r>
            <a:r>
              <a:rPr lang="ar-AE" sz="1100" baseline="0"/>
              <a:t> في سردها. وإذا كنت بحاجة إلى أخذ قسط من الراحة، فيُرجى أن تقوم بذلك.</a:t>
            </a:r>
          </a:p>
          <a:p>
            <a:pPr marL="171450" indent="-171450">
              <a:buFont typeface="Arial"/>
              <a:buChar char="•"/>
            </a:pPr>
            <a:r>
              <a:rPr lang="ar-AE" sz="1100"/>
              <a:t> اعتن بالآخرين: الاحترام والاستماع والانتباه إلى الآخرين.</a:t>
            </a:r>
          </a:p>
          <a:p>
            <a:pPr lvl="0">
              <a:spcBef>
                <a:spcPts val="0"/>
              </a:spcBef>
              <a:buNone/>
            </a:pPr>
            <a:endParaRPr lang="en-CA" sz="1100" b="0" dirty="0"/>
          </a:p>
          <a:p>
            <a:pPr lvl="0">
              <a:spcBef>
                <a:spcPts val="0"/>
              </a:spcBef>
              <a:buNone/>
            </a:pPr>
            <a:r>
              <a:rPr lang="ar-AE" sz="1100" b="1"/>
              <a:t> راجع</a:t>
            </a:r>
            <a:r>
              <a:rPr lang="ar-AE" sz="1100" b="0"/>
              <a:t> الهدف والنتائج</a:t>
            </a:r>
            <a:r>
              <a:rPr lang="ar-AE" sz="1100" b="0" baseline="0"/>
              <a:t> الواردة في الشريحة.</a:t>
            </a:r>
          </a:p>
          <a:p>
            <a:pPr lvl="0">
              <a:spcBef>
                <a:spcPts val="0"/>
              </a:spcBef>
              <a:buNone/>
            </a:pPr>
            <a:endParaRPr lang="en-CA" sz="1100" baseline="0" dirty="0"/>
          </a:p>
          <a:p>
            <a:pPr>
              <a:buNone/>
            </a:pPr>
            <a:r>
              <a:rPr lang="ar-AE" sz="1100" b="1"/>
              <a:t>اسأل:</a:t>
            </a:r>
            <a:r>
              <a:rPr lang="ar-AE" sz="1100" baseline="0"/>
              <a:t> هل لديكم أي أسئلة قبل </a:t>
            </a:r>
            <a:r>
              <a:rPr lang="ar-AE" sz="1100"/>
              <a:t>البدء؟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Tree>
    <p:extLst>
      <p:ext uri="{BB962C8B-B14F-4D97-AF65-F5344CB8AC3E}">
        <p14:creationId xmlns:p14="http://schemas.microsoft.com/office/powerpoint/2010/main" val="1230704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ar-AE" sz="1100"/>
              <a:t>1 دقيقة</a:t>
            </a:r>
          </a:p>
          <a:p>
            <a:endParaRPr lang="en-US" sz="1100" baseline="0" dirty="0"/>
          </a:p>
          <a:p>
            <a:r>
              <a:rPr lang="ar-AE" sz="1100" b="1" baseline="0"/>
              <a:t> قل</a:t>
            </a:r>
            <a:r>
              <a:rPr lang="ar-AE" sz="1100" baseline="0"/>
              <a:t>: بدأنا التمرين بمخطط ماندالا فارغ كهذا، والنشرة التي وزعتها.</a:t>
            </a:r>
          </a:p>
        </p:txBody>
      </p:sp>
    </p:spTree>
    <p:extLst>
      <p:ext uri="{BB962C8B-B14F-4D97-AF65-F5344CB8AC3E}">
        <p14:creationId xmlns:p14="http://schemas.microsoft.com/office/powerpoint/2010/main" val="219590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a:buNone/>
            </a:pPr>
            <a:r>
              <a:rPr lang="ar-AE" sz="1100"/>
              <a:t>2 دقيقة</a:t>
            </a:r>
          </a:p>
          <a:p>
            <a:pPr>
              <a:buNone/>
            </a:pPr>
            <a:endParaRPr lang="en-US" sz="1100" dirty="0"/>
          </a:p>
          <a:p>
            <a:pPr>
              <a:buNone/>
            </a:pPr>
            <a:r>
              <a:rPr lang="ar-AE" sz="1100" b="1"/>
              <a:t>قل</a:t>
            </a:r>
            <a:r>
              <a:rPr lang="ar-AE" sz="1100"/>
              <a:t>: تتمثل الخطوة الأولى من نشاط ماندالا في طرح أفكار عن الصورة التي يبدو عليها الفريق الصحي بالنسبة إليك.</a:t>
            </a:r>
          </a:p>
          <a:p>
            <a:pPr>
              <a:buNone/>
            </a:pPr>
            <a:endParaRPr lang="en-US" sz="1100" dirty="0"/>
          </a:p>
          <a:p>
            <a:pPr>
              <a:buNone/>
            </a:pPr>
            <a:r>
              <a:rPr lang="ar-AE" sz="1100" b="1"/>
              <a:t>قل</a:t>
            </a:r>
            <a:r>
              <a:rPr lang="ar-AE" sz="1100" b="1" i="0"/>
              <a:t>:</a:t>
            </a:r>
            <a:r>
              <a:rPr lang="ar-AE" sz="1100" i="0"/>
              <a:t> سأضرب مثالاً قبل العمل في مجموعات ووضع مخططات ماندالا.</a:t>
            </a:r>
          </a:p>
          <a:p>
            <a:pPr>
              <a:buNone/>
            </a:pPr>
            <a:endParaRPr lang="en-US" sz="1100" i="0" dirty="0"/>
          </a:p>
          <a:p>
            <a:pPr>
              <a:buNone/>
            </a:pPr>
            <a:r>
              <a:rPr lang="ar-AE" sz="1100" b="1" i="0"/>
              <a:t>اسأل</a:t>
            </a:r>
            <a:r>
              <a:rPr lang="ar-AE" sz="1100" i="0"/>
              <a:t>:</a:t>
            </a:r>
            <a:r>
              <a:rPr lang="ar-AE" sz="1100" i="0" baseline="0"/>
              <a:t> كيف يبدو فريق إدارة الحالة الصحي؟</a:t>
            </a:r>
          </a:p>
          <a:p>
            <a:pPr>
              <a:buNone/>
            </a:pPr>
            <a:endParaRPr lang="en-US" sz="1100" i="0"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sz="1100" b="1"/>
              <a:t>تعليمات</a:t>
            </a:r>
            <a:r>
              <a:rPr lang="ar-AE" sz="1100"/>
              <a:t>: على لوح شرح قلاب منفصل، استخلص الأفكار من العصف الذهني أمام جميع المشاركين. عندما تكون لديك بعض الاقتراحات المحددة، انتقل إلى الخطوة رقم 2</a:t>
            </a:r>
          </a:p>
          <a:p>
            <a:pPr>
              <a:buNone/>
            </a:pPr>
            <a:endParaRPr lang="en-US" sz="1100" dirty="0"/>
          </a:p>
          <a:p>
            <a:pPr>
              <a:buNone/>
            </a:pPr>
            <a:r>
              <a:rPr lang="ar-AE" sz="1100" b="1" baseline="0"/>
              <a:t>ملاحظة</a:t>
            </a:r>
            <a:r>
              <a:rPr lang="ar-AE" sz="1100" b="1"/>
              <a:t> للمدرب:</a:t>
            </a:r>
            <a:r>
              <a:rPr lang="ar-AE" sz="1100"/>
              <a:t> إذا لزم الأمر، فاجعل</a:t>
            </a:r>
            <a:r>
              <a:rPr lang="ar-AE" sz="1100" baseline="0"/>
              <a:t> العصف الذهني يبدأ </a:t>
            </a:r>
            <a:r>
              <a:rPr lang="ar-AE" sz="1100"/>
              <a:t>باقتراح بعض الإجابات مثل</a:t>
            </a:r>
            <a:r>
              <a:rPr lang="ar-AE" sz="1100" baseline="0"/>
              <a:t>: المهارات الجيدة، معرفة نقاط قوة كل واحد، التواصل، روح الفريق أو هويته، القدرة الطبيعية، الملاءمة </a:t>
            </a:r>
            <a:r>
              <a:rPr lang="ar-AE" sz="1100"/>
              <a:t>للعمل</a:t>
            </a:r>
            <a:r>
              <a:rPr lang="ar-AE" sz="1100" baseline="0"/>
              <a:t>...</a:t>
            </a:r>
            <a:r>
              <a:rPr lang="ar-AE" sz="1100"/>
              <a:t> </a:t>
            </a:r>
          </a:p>
          <a:p>
            <a:pPr>
              <a:buNone/>
            </a:pPr>
            <a:endParaRPr lang="en-US" dirty="0">
              <a:solidFill>
                <a:srgbClr val="FF0000"/>
              </a:solidFill>
            </a:endParaRP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28331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ar-AE" b="0"/>
              <a:t>2 دقيقة</a:t>
            </a:r>
          </a:p>
          <a:p>
            <a:pPr>
              <a:buNone/>
            </a:pPr>
            <a:endParaRPr lang="en-CA" b="1" dirty="0"/>
          </a:p>
          <a:p>
            <a:pPr>
              <a:buNone/>
            </a:pPr>
            <a:r>
              <a:rPr lang="ar-AE" b="1"/>
              <a:t>قل</a:t>
            </a:r>
            <a:r>
              <a:rPr lang="ar-AE"/>
              <a:t>:</a:t>
            </a:r>
            <a:r>
              <a:rPr lang="ar-AE" baseline="0"/>
              <a:t> بمجرد جمع اقتراحات الفريق، ننتقل إلى الخطوة التالية وهي التوافق على الفئات.  بالنظر في الاقتراحات التي قدمناها معًا، ما هي بعض الفئات التي ينبغي الاتفاق عليها؟</a:t>
            </a:r>
          </a:p>
          <a:p>
            <a:pPr>
              <a:buNone/>
            </a:pPr>
            <a:endParaRPr lang="en-CA"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sz="1200" b="1"/>
              <a:t>التحضير</a:t>
            </a:r>
            <a:r>
              <a:rPr lang="ar-AE" sz="1200"/>
              <a:t>:</a:t>
            </a:r>
            <a:r>
              <a:rPr lang="ar-AE" sz="1200">
                <a:sym typeface="Century Gothic"/>
              </a:rPr>
              <a:t> قبل البدء، أحضر لوح شرح قلابًا</a:t>
            </a:r>
            <a:r>
              <a:rPr lang="ar-AE" sz="1200" baseline="0">
                <a:sym typeface="Century Gothic"/>
              </a:rPr>
              <a:t> مع مخطط ماندالا كبير فارغ من أجل توضيح الأمر للمجموعة الكبيرة.</a:t>
            </a:r>
          </a:p>
          <a:p>
            <a:pPr>
              <a:buNone/>
            </a:pPr>
            <a:endParaRPr lang="en-CA"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b="1" baseline="0"/>
              <a:t> تعليمات</a:t>
            </a:r>
            <a:r>
              <a:rPr lang="ar-AE" baseline="0"/>
              <a:t>: اذكر بعض فئات مخطط ماندالا على لوح الشرح القلاب.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b="1" baseline="0"/>
              <a:t> قل</a:t>
            </a:r>
            <a:r>
              <a:rPr lang="ar-AE" baseline="0"/>
              <a:t>: بمجرد اتفاق المجموعة على الفئات، يمكنك تسميتها في مخطط ماندالا.</a:t>
            </a:r>
          </a:p>
          <a:p>
            <a:pPr>
              <a:buNone/>
            </a:pPr>
            <a:endParaRPr lang="en-CA" dirty="0"/>
          </a:p>
          <a:p>
            <a:pPr>
              <a:buNone/>
            </a:pPr>
            <a:endParaRPr lang="en-CA" dirty="0"/>
          </a:p>
        </p:txBody>
      </p:sp>
    </p:spTree>
    <p:extLst>
      <p:ext uri="{BB962C8B-B14F-4D97-AF65-F5344CB8AC3E}">
        <p14:creationId xmlns:p14="http://schemas.microsoft.com/office/powerpoint/2010/main" val="658485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ar-AE" sz="1100" b="0"/>
              <a:t>1 دقيقة</a:t>
            </a:r>
          </a:p>
          <a:p>
            <a:pPr>
              <a:buNone/>
            </a:pPr>
            <a:endParaRPr lang="en-US" sz="1100" b="1" dirty="0"/>
          </a:p>
          <a:p>
            <a:pPr>
              <a:buNone/>
            </a:pPr>
            <a:r>
              <a:rPr lang="ar-AE" sz="1100" b="1"/>
              <a:t>قل</a:t>
            </a:r>
            <a:r>
              <a:rPr lang="ar-AE" sz="1100"/>
              <a:t>:</a:t>
            </a:r>
            <a:r>
              <a:rPr lang="ar-AE" sz="1100" baseline="0"/>
              <a:t> من المهم أن تأخذ وقتك في هذه الخطوات الأولى وألا تتسرع فيها. فهي أساس التمرين!</a:t>
            </a:r>
          </a:p>
          <a:p>
            <a:endParaRPr sz="1100" dirty="0"/>
          </a:p>
        </p:txBody>
      </p:sp>
    </p:spTree>
    <p:extLst>
      <p:ext uri="{BB962C8B-B14F-4D97-AF65-F5344CB8AC3E}">
        <p14:creationId xmlns:p14="http://schemas.microsoft.com/office/powerpoint/2010/main" val="1606112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ar-AE" sz="1100" b="0"/>
              <a:t>2 دقيقة</a:t>
            </a:r>
          </a:p>
          <a:p>
            <a:pPr>
              <a:buNone/>
            </a:pPr>
            <a:endParaRPr lang="en-CA" sz="1100" b="1" dirty="0"/>
          </a:p>
          <a:p>
            <a:pPr>
              <a:buNone/>
            </a:pPr>
            <a:r>
              <a:rPr lang="ar-AE" sz="1100" b="1"/>
              <a:t> قل</a:t>
            </a:r>
            <a:r>
              <a:rPr lang="ar-AE" sz="1100"/>
              <a:t>: في هذه المرحلة، ينبغي</a:t>
            </a:r>
            <a:r>
              <a:rPr lang="ar-AE" sz="1100" baseline="0"/>
              <a:t> وضع الفئات المتفَق عليها خارج مخطط ماندالا. ننتقل إلى الخطوة التالية وهي "الحلم" معًا كفريق بصورة الفريق التي نريدها.</a:t>
            </a:r>
          </a:p>
          <a:p>
            <a:pPr>
              <a:buNone/>
            </a:pPr>
            <a:endParaRPr lang="en-CA" sz="1100" dirty="0"/>
          </a:p>
          <a:p>
            <a:pPr>
              <a:buNone/>
            </a:pPr>
            <a:r>
              <a:rPr lang="ar-AE" sz="1100" b="1"/>
              <a:t>قل</a:t>
            </a:r>
            <a:r>
              <a:rPr lang="ar-AE" sz="1100"/>
              <a:t>: فعلى سبيل المثال،</a:t>
            </a:r>
            <a:r>
              <a:rPr lang="ar-AE" sz="1100" baseline="0"/>
              <a:t> إذا كانت إحدى الفئات هي "التواصل"، فقد تحلم أن التواصل الصحي في الفريق سيعني استخدام كل فرد من أفراد الفريق الاستماع الفعال في الاجتماعات أو مشاركة أخصائيي إدارة الحالة مخاوفهم أو مشاعرهم مع مشرف في جلسات الإشراف الفردي.</a:t>
            </a:r>
          </a:p>
          <a:p>
            <a:pPr>
              <a:buNone/>
            </a:pPr>
            <a:endParaRPr lang="en-CA" sz="1100" dirty="0"/>
          </a:p>
          <a:p>
            <a:pPr>
              <a:buNone/>
            </a:pPr>
            <a:r>
              <a:rPr lang="ar-AE" sz="1100" b="1"/>
              <a:t> قل</a:t>
            </a:r>
            <a:r>
              <a:rPr lang="ar-AE" sz="1100"/>
              <a:t>: لتحقيق</a:t>
            </a:r>
            <a:r>
              <a:rPr lang="ar-AE" sz="1100" baseline="0"/>
              <a:t> الغرض من النشاط، ينبغي استخدام الرموز أو الصور أو الرسومات لتمثيل هذه "الأحلام".</a:t>
            </a:r>
          </a:p>
          <a:p>
            <a:pPr>
              <a:buNone/>
            </a:pPr>
            <a:endParaRPr lang="en-CA" sz="1100" dirty="0"/>
          </a:p>
          <a:p>
            <a:pPr>
              <a:buNone/>
            </a:pPr>
            <a:r>
              <a:rPr lang="ar-AE" sz="1100" b="1"/>
              <a:t>تعليمات</a:t>
            </a:r>
            <a:r>
              <a:rPr lang="ar-AE" sz="1100"/>
              <a:t>:</a:t>
            </a:r>
            <a:r>
              <a:rPr lang="ar-AE" sz="1100" baseline="0"/>
              <a:t> وضح للمشاركين على مخطط ماندالا المرسوم على لوح الشرح القلاب بعض الأمثلة (يمكنك استخدام مثال "التواصل") من خلال صور أو رسومات على القسم الخارجي من مخطط ماندالا.</a:t>
            </a:r>
          </a:p>
          <a:p>
            <a:pPr>
              <a:buNone/>
            </a:pPr>
            <a:endParaRPr lang="en-CA" sz="1100" dirty="0"/>
          </a:p>
          <a:p>
            <a:pPr>
              <a:buNone/>
            </a:pPr>
            <a:r>
              <a:rPr lang="ar-AE" sz="1100" b="1"/>
              <a:t>قل</a:t>
            </a:r>
            <a:r>
              <a:rPr lang="ar-AE" sz="1100"/>
              <a:t>:</a:t>
            </a:r>
            <a:r>
              <a:rPr lang="ar-AE" sz="1100" baseline="0"/>
              <a:t> لإجراء هذه الخطوة،</a:t>
            </a:r>
            <a:r>
              <a:rPr lang="ar-AE" sz="1100"/>
              <a:t> ابحث عن طرق إبداعية واستخدمها لتسجيل الأفكار المطروحة مسبقًا وفي هذه المرحلة من النشاط.</a:t>
            </a:r>
            <a:r>
              <a:rPr lang="ar-AE" sz="1100" baseline="0"/>
              <a:t> تأكد من أن لديك الوقت للاتفاق على رؤية لكل فئة.</a:t>
            </a:r>
          </a:p>
          <a:p>
            <a:pPr>
              <a:buNone/>
            </a:pPr>
            <a:endParaRPr lang="en-CA" sz="1100" baseline="0" dirty="0"/>
          </a:p>
          <a:p>
            <a:pPr>
              <a:buNone/>
            </a:pPr>
            <a:r>
              <a:rPr lang="ar-AE" sz="1100" b="1"/>
              <a:t>ملاحظة للمدرب:</a:t>
            </a:r>
            <a:r>
              <a:rPr lang="ar-AE" sz="1100"/>
              <a:t> أحضر صور المجلات</a:t>
            </a:r>
            <a:r>
              <a:rPr lang="ar-AE" sz="1100" baseline="0"/>
              <a:t> التي تم إعدادها والأقلام الملونة والمقص</a:t>
            </a:r>
            <a:r>
              <a:rPr lang="ar-AE" sz="1100"/>
              <a:t>، والمواد اللاصقة </a:t>
            </a:r>
            <a:r>
              <a:rPr lang="ar-AE" sz="1100" baseline="0"/>
              <a:t>والأدوات الأخرى للفرق لتمثيل صورهم المثالية للفريق الصحي. ينبغي أن تكون هذه الخطوة ممتعة وطريفة</a:t>
            </a:r>
            <a:r>
              <a:rPr lang="ar-AE" baseline="0"/>
              <a:t>.</a:t>
            </a:r>
          </a:p>
        </p:txBody>
      </p:sp>
    </p:spTree>
    <p:extLst>
      <p:ext uri="{BB962C8B-B14F-4D97-AF65-F5344CB8AC3E}">
        <p14:creationId xmlns:p14="http://schemas.microsoft.com/office/powerpoint/2010/main" val="3929157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a:lnSpc>
                <a:spcPct val="115000"/>
              </a:lnSpc>
              <a:buNone/>
            </a:pPr>
            <a:r>
              <a:rPr lang="ar-AE" sz="1100" baseline="0">
                <a:latin typeface="+mn-lt"/>
                <a:ea typeface="Times New Roman"/>
                <a:cs typeface="Times New Roman"/>
                <a:sym typeface="Times New Roman"/>
              </a:rPr>
              <a:t> دقيقتان</a:t>
            </a:r>
            <a:br>
              <a:rPr lang="ar-AE" sz="1100" baseline="0">
                <a:latin typeface="+mn-lt"/>
                <a:ea typeface="Times New Roman"/>
                <a:cs typeface="Times New Roman"/>
                <a:sym typeface="Times New Roman"/>
              </a:rPr>
            </a:br>
            <a:endParaRPr lang="ar-AE" sz="1100" baseline="0">
              <a:latin typeface="+mn-lt"/>
              <a:ea typeface="Times New Roman"/>
              <a:cs typeface="Times New Roman"/>
              <a:sym typeface="Times New Roman"/>
            </a:endParaRPr>
          </a:p>
          <a:p>
            <a:pPr>
              <a:lnSpc>
                <a:spcPct val="115000"/>
              </a:lnSpc>
              <a:buNone/>
            </a:pPr>
            <a:r>
              <a:rPr lang="ar-AE" sz="1100" b="1" baseline="0">
                <a:latin typeface="+mn-lt"/>
                <a:ea typeface="Times New Roman"/>
                <a:cs typeface="Times New Roman"/>
                <a:sym typeface="Times New Roman"/>
              </a:rPr>
              <a:t>قل</a:t>
            </a:r>
            <a:r>
              <a:rPr lang="ar-AE" sz="1100" baseline="0">
                <a:latin typeface="+mn-lt"/>
                <a:ea typeface="Times New Roman"/>
                <a:cs typeface="Times New Roman"/>
                <a:sym typeface="Times New Roman"/>
              </a:rPr>
              <a:t>: بمجرد تأسيس الفريق الصحي الذي تحلم به، قد حان الوقت للتأمل في الواقع ووضع فريقك حاليًا.</a:t>
            </a:r>
          </a:p>
          <a:p>
            <a:pPr>
              <a:lnSpc>
                <a:spcPct val="115000"/>
              </a:lnSpc>
              <a:buNone/>
            </a:pPr>
            <a:endParaRPr lang="en-US" sz="1100" b="1" dirty="0">
              <a:latin typeface="+mn-lt"/>
              <a:ea typeface="Times New Roman"/>
              <a:cs typeface="Times New Roman"/>
              <a:sym typeface="Times New Roman"/>
            </a:endParaRPr>
          </a:p>
          <a:p>
            <a:pPr>
              <a:lnSpc>
                <a:spcPct val="115000"/>
              </a:lnSpc>
              <a:buNone/>
            </a:pPr>
            <a:r>
              <a:rPr lang="ar-AE" sz="1100" b="1">
                <a:latin typeface="+mn-lt"/>
                <a:ea typeface="Times New Roman"/>
                <a:cs typeface="Times New Roman"/>
                <a:sym typeface="Times New Roman"/>
              </a:rPr>
              <a:t> قل:</a:t>
            </a:r>
            <a:r>
              <a:rPr lang="ar-AE" sz="1100">
                <a:latin typeface="+mn-lt"/>
                <a:ea typeface="Times New Roman"/>
                <a:cs typeface="Times New Roman"/>
                <a:sym typeface="Times New Roman"/>
              </a:rPr>
              <a:t> من أجل تنفيذ هذا النشاط، يجب أن نكون صادقين ونشجع الصدق. يمكن أن تكون هذه محادثة صعبة لأنها ينبغي أن تحدد المشكلات في كل فئة. توقع أي حساسيات قبل البدء في هذه الخطوة من النشاط.</a:t>
            </a:r>
          </a:p>
          <a:p>
            <a:pPr>
              <a:lnSpc>
                <a:spcPct val="115000"/>
              </a:lnSpc>
              <a:buNone/>
            </a:pPr>
            <a:endParaRPr lang="en-US" sz="1100" b="1" dirty="0">
              <a:latin typeface="+mn-lt"/>
              <a:ea typeface="Times New Roman"/>
              <a:cs typeface="Times New Roman"/>
            </a:endParaRPr>
          </a:p>
          <a:p>
            <a:pPr>
              <a:lnSpc>
                <a:spcPct val="115000"/>
              </a:lnSpc>
              <a:buNone/>
            </a:pPr>
            <a:r>
              <a:rPr lang="ar-AE" sz="1100" b="1">
                <a:latin typeface="+mn-lt"/>
                <a:ea typeface="Times New Roman"/>
                <a:cs typeface="Times New Roman"/>
                <a:sym typeface="Times New Roman"/>
              </a:rPr>
              <a:t> قل:</a:t>
            </a:r>
            <a:r>
              <a:rPr lang="ar-AE" sz="1100">
                <a:latin typeface="+mn-lt"/>
                <a:ea typeface="Times New Roman"/>
                <a:cs typeface="Times New Roman"/>
                <a:sym typeface="Times New Roman"/>
              </a:rPr>
              <a:t> عند إجراء هذا النشاط مع الفرق، يمكن طرح الأفكار لهذه الخطوة من دون تحديد الهوية. على سبيل المثال، يُمكن تقديم الإسهامات بشكل غير محدد للهوية من خلال جمع أوراق الملاحظات اللاصقة من كل عضو في الفريق على حدة ومناقشتها دون تحديد مصدرها.</a:t>
            </a:r>
          </a:p>
          <a:p>
            <a:pPr>
              <a:lnSpc>
                <a:spcPct val="115000"/>
              </a:lnSpc>
              <a:buNone/>
            </a:pPr>
            <a:endParaRPr lang="en-US" sz="1100" dirty="0">
              <a:latin typeface="+mn-lt"/>
              <a:ea typeface="Times New Roman"/>
              <a:cs typeface="Times New Roman"/>
              <a:sym typeface="Times New Roman"/>
            </a:endParaRPr>
          </a:p>
          <a:p>
            <a:pPr>
              <a:lnSpc>
                <a:spcPct val="115000"/>
              </a:lnSpc>
              <a:buNone/>
            </a:pPr>
            <a:r>
              <a:rPr lang="ar-AE" sz="1100" b="1">
                <a:latin typeface="+mn-lt"/>
                <a:ea typeface="Times New Roman"/>
                <a:cs typeface="Times New Roman"/>
                <a:sym typeface="Times New Roman"/>
              </a:rPr>
              <a:t>تعليمات</a:t>
            </a:r>
            <a:r>
              <a:rPr lang="ar-AE" sz="1100">
                <a:latin typeface="+mn-lt"/>
                <a:ea typeface="Times New Roman"/>
                <a:cs typeface="Times New Roman"/>
                <a:sym typeface="Times New Roman"/>
              </a:rPr>
              <a:t>: وضح</a:t>
            </a:r>
            <a:r>
              <a:rPr lang="ar-AE" sz="1100" baseline="0">
                <a:latin typeface="+mn-lt"/>
                <a:ea typeface="Times New Roman"/>
                <a:cs typeface="Times New Roman"/>
                <a:sym typeface="Times New Roman"/>
              </a:rPr>
              <a:t> على لوح الشرح القلاب أن خطوة "الواقع" ستكون في المركز. بالنسبة إلى مثال "التواصل"، ربما يكون الواقع أن الجميع يتحدثون بعضهم عن بعض أو يصرخ بعض الأشخاص في المكتب في وجه بعضهم.</a:t>
            </a:r>
            <a:r>
              <a:rPr lang="ar-AE" sz="1100">
                <a:latin typeface="+mn-lt"/>
                <a:ea typeface="Times New Roman"/>
                <a:cs typeface="Times New Roman"/>
                <a:sym typeface="Times New Roman"/>
              </a:rPr>
              <a:t> ضع تمثيلاً للوضع الحالي باستخدام الصور التي تم إعدادها داخل مقطع التواصل.</a:t>
            </a:r>
          </a:p>
        </p:txBody>
      </p:sp>
    </p:spTree>
    <p:extLst>
      <p:ext uri="{BB962C8B-B14F-4D97-AF65-F5344CB8AC3E}">
        <p14:creationId xmlns:p14="http://schemas.microsoft.com/office/powerpoint/2010/main" val="1101050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101600" algn="r">
              <a:spcBef>
                <a:spcPts val="1000"/>
              </a:spcBef>
              <a:buNone/>
            </a:pPr>
            <a:r>
              <a:rPr lang="ar-AE" sz="1100">
                <a:latin typeface="+mn-lt"/>
                <a:ea typeface="Century Gothic"/>
                <a:cs typeface="Century Gothic"/>
                <a:sym typeface="Century Gothic"/>
              </a:rPr>
              <a:t>2 دقيقة</a:t>
            </a:r>
          </a:p>
          <a:p>
            <a:pPr marL="101600" algn="l">
              <a:spcBef>
                <a:spcPts val="1000"/>
              </a:spcBef>
              <a:buNone/>
            </a:pPr>
            <a:endParaRPr lang="en-US" sz="1100" dirty="0">
              <a:latin typeface="+mn-lt"/>
              <a:ea typeface="Century Gothic"/>
              <a:cs typeface="Century Gothic"/>
              <a:sym typeface="Century Gothic"/>
            </a:endParaRPr>
          </a:p>
          <a:p>
            <a:pPr marL="101600" algn="r">
              <a:spcBef>
                <a:spcPts val="1000"/>
              </a:spcBef>
              <a:buNone/>
            </a:pPr>
            <a:r>
              <a:rPr lang="ar-AE" sz="1100" b="1">
                <a:latin typeface="+mn-lt"/>
                <a:ea typeface="Century Gothic"/>
                <a:cs typeface="Century Gothic"/>
                <a:sym typeface="Century Gothic"/>
              </a:rPr>
              <a:t>قل</a:t>
            </a:r>
            <a:r>
              <a:rPr lang="ar-AE" sz="1100">
                <a:latin typeface="+mn-lt"/>
                <a:ea typeface="Century Gothic"/>
                <a:cs typeface="Century Gothic"/>
                <a:sym typeface="Century Gothic"/>
              </a:rPr>
              <a:t>: تتمثل الخطوة النهائية</a:t>
            </a:r>
            <a:r>
              <a:rPr lang="ar-AE" sz="1100" baseline="0">
                <a:latin typeface="+mn-lt"/>
                <a:ea typeface="Century Gothic"/>
                <a:cs typeface="Century Gothic"/>
                <a:sym typeface="Century Gothic"/>
              </a:rPr>
              <a:t> في التخطيط معًا كفريق في كيفية الانتقال من مركز مخطط ماندالا إلى رؤية الفريق الصحي.</a:t>
            </a:r>
          </a:p>
          <a:p>
            <a:pPr marL="101600" algn="l">
              <a:spcBef>
                <a:spcPts val="1000"/>
              </a:spcBef>
              <a:buNone/>
            </a:pPr>
            <a:endParaRPr lang="en-US" sz="1100" dirty="0">
              <a:latin typeface="+mn-lt"/>
              <a:ea typeface="Century Gothic"/>
              <a:cs typeface="Century Gothic"/>
              <a:sym typeface="Century Gothic"/>
            </a:endParaRPr>
          </a:p>
          <a:p>
            <a:pPr marL="101600" algn="r">
              <a:spcBef>
                <a:spcPts val="1000"/>
              </a:spcBef>
              <a:buNone/>
            </a:pPr>
            <a:r>
              <a:rPr lang="ar-AE" sz="1100" b="1">
                <a:latin typeface="+mn-lt"/>
                <a:ea typeface="Century Gothic"/>
                <a:cs typeface="Century Gothic"/>
                <a:sym typeface="Century Gothic"/>
              </a:rPr>
              <a:t>ملاحظة للمدرب</a:t>
            </a:r>
            <a:r>
              <a:rPr lang="ar-AE" sz="1100">
                <a:latin typeface="+mn-lt"/>
                <a:ea typeface="Century Gothic"/>
                <a:cs typeface="Century Gothic"/>
                <a:sym typeface="Century Gothic"/>
              </a:rPr>
              <a:t>: (بالنسبة إلى مخطط ماندالا الوارد في مثال الميسر) أمام جميع المشاركين قم بعصف ذهني للانتقال من المركز إلى الحافة الخارجية في قسم التواصل (اضرب مثالين نموذجيين مثل "في فريقنا، ستحدث التعقيبات بأكملها في جلسات فردية خاصة بانتظام" أو "لن نناقش في فريقنا حالات خارج ساعات العمل").</a:t>
            </a:r>
          </a:p>
          <a:p>
            <a:pPr marL="101600" algn="l">
              <a:spcBef>
                <a:spcPts val="1000"/>
              </a:spcBef>
              <a:buNone/>
            </a:pPr>
            <a:endParaRPr lang="en-US" sz="1100" b="1" dirty="0">
              <a:latin typeface="+mn-lt"/>
              <a:ea typeface="Century Gothic"/>
              <a:cs typeface="Century Gothic"/>
              <a:sym typeface="Century Gothic"/>
            </a:endParaRPr>
          </a:p>
          <a:p>
            <a:pPr marL="101600" algn="r">
              <a:spcBef>
                <a:spcPts val="1000"/>
              </a:spcBef>
              <a:buNone/>
            </a:pPr>
            <a:r>
              <a:rPr lang="ar-AE" sz="1100" b="1">
                <a:latin typeface="+mn-lt"/>
                <a:ea typeface="Century Gothic"/>
                <a:cs typeface="Century Gothic"/>
                <a:sym typeface="Century Gothic"/>
              </a:rPr>
              <a:t>قل:</a:t>
            </a:r>
            <a:r>
              <a:rPr lang="ar-AE" sz="1100">
                <a:latin typeface="+mn-lt"/>
                <a:ea typeface="Century Gothic"/>
                <a:cs typeface="Century Gothic"/>
                <a:sym typeface="Century Gothic"/>
              </a:rPr>
              <a:t> الآن لديكم نقطة البداية ونقطة النهاية. هذه هي الركائز الأساسية لأي خطة عمل. مهمتكم الآن هي التفكير في إجراءات ملموسة يُمكن اتخاذها للانتقال من الوضع الحالي للنتيجة المطلوبة. </a:t>
            </a:r>
          </a:p>
          <a:p>
            <a:pPr marL="101600" algn="l">
              <a:spcBef>
                <a:spcPts val="1000"/>
              </a:spcBef>
              <a:buNone/>
            </a:pPr>
            <a:endParaRPr lang="en-US" sz="1100" dirty="0">
              <a:latin typeface="+mn-lt"/>
              <a:ea typeface="Century Gothic"/>
              <a:cs typeface="Century Gothic"/>
            </a:endParaRPr>
          </a:p>
          <a:p>
            <a:pPr marL="101600" algn="r">
              <a:spcBef>
                <a:spcPts val="1000"/>
              </a:spcBef>
              <a:buNone/>
            </a:pPr>
            <a:r>
              <a:rPr lang="ar-AE" sz="1100" b="1">
                <a:latin typeface="+mn-lt"/>
                <a:ea typeface="Century Gothic"/>
                <a:cs typeface="Century Gothic"/>
                <a:sym typeface="Century Gothic"/>
              </a:rPr>
              <a:t>قل</a:t>
            </a:r>
            <a:r>
              <a:rPr lang="ar-AE" sz="1100">
                <a:latin typeface="+mn-lt"/>
                <a:ea typeface="Century Gothic"/>
                <a:cs typeface="Century Gothic"/>
                <a:sym typeface="Century Gothic"/>
              </a:rPr>
              <a:t>: يُمكن لأداة ماندالا أن تسمح للأشخاص بالتفكير بطريقة إبداعية وطرح حلول قد لا تكون واضحة. يمكن طرح الأفكار هنا ويمكن أن تصبح نقاطًا عمل يمكن أن تستخدمها الفرق لاحقًا.</a:t>
            </a:r>
          </a:p>
          <a:p>
            <a:pPr>
              <a:buNone/>
            </a:pPr>
            <a:endParaRPr lang="en-US" dirty="0"/>
          </a:p>
        </p:txBody>
      </p:sp>
    </p:spTree>
    <p:extLst>
      <p:ext uri="{BB962C8B-B14F-4D97-AF65-F5344CB8AC3E}">
        <p14:creationId xmlns:p14="http://schemas.microsoft.com/office/powerpoint/2010/main" val="3925252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ar-AE" sz="1100"/>
              <a:t>1 دقيقة</a:t>
            </a:r>
          </a:p>
          <a:p>
            <a:endParaRPr lang="en-US" sz="1100" dirty="0"/>
          </a:p>
          <a:p>
            <a:r>
              <a:rPr lang="ar-AE" sz="1100" b="1"/>
              <a:t>قل</a:t>
            </a:r>
            <a:r>
              <a:rPr lang="ar-AE" sz="1100"/>
              <a:t>: توجد</a:t>
            </a:r>
            <a:r>
              <a:rPr lang="ar-AE" sz="1100" baseline="0"/>
              <a:t> خطوة "الحلم" في القسم الخارجي من كل فئة وخطوة الواقع في المركز وبعض خطوات الإجراءات العملية في الوسط.  </a:t>
            </a:r>
          </a:p>
          <a:p>
            <a:endParaRPr lang="en-US" sz="1100" dirty="0"/>
          </a:p>
          <a:p>
            <a:r>
              <a:rPr lang="ar-AE" sz="1100" b="1" baseline="0"/>
              <a:t>قل</a:t>
            </a:r>
            <a:r>
              <a:rPr lang="ar-AE" sz="1100" baseline="0"/>
              <a:t>: يُعد البدء بخطوات صغيرة مكانًا رائعًا لنقطة البدء!</a:t>
            </a:r>
          </a:p>
        </p:txBody>
      </p:sp>
    </p:spTree>
    <p:extLst>
      <p:ext uri="{BB962C8B-B14F-4D97-AF65-F5344CB8AC3E}">
        <p14:creationId xmlns:p14="http://schemas.microsoft.com/office/powerpoint/2010/main" val="4181501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buNone/>
            </a:pPr>
            <a:r>
              <a:rPr lang="ar-AE" sz="1100"/>
              <a:t>85 دقيقة</a:t>
            </a:r>
          </a:p>
          <a:p>
            <a:pPr>
              <a:buNone/>
            </a:pPr>
            <a:endParaRPr lang="en-US" sz="1100" dirty="0"/>
          </a:p>
          <a:p>
            <a:pPr>
              <a:buNone/>
            </a:pPr>
            <a:r>
              <a:rPr lang="ar-AE" sz="1100" b="1"/>
              <a:t>قل</a:t>
            </a:r>
            <a:r>
              <a:rPr lang="ar-AE" sz="1100"/>
              <a:t>: فيما</a:t>
            </a:r>
            <a:r>
              <a:rPr lang="ar-AE" sz="1100" baseline="0"/>
              <a:t> يلي مخطط ماندالا النموذجي الذي يمكن استخدامه لطرح بعض الأفكار</a:t>
            </a:r>
          </a:p>
          <a:p>
            <a:pPr>
              <a:buNone/>
            </a:pPr>
            <a:endParaRPr lang="en-US" sz="1100" baseline="0" dirty="0"/>
          </a:p>
          <a:p>
            <a:pPr>
              <a:buNone/>
            </a:pPr>
            <a:r>
              <a:rPr lang="ar-AE" sz="1100" b="1" baseline="0"/>
              <a:t>اسأل</a:t>
            </a:r>
            <a:r>
              <a:rPr lang="ar-AE" sz="1100" baseline="0"/>
              <a:t>: هل توجد أسئلة بشأن الخطوات الخمس أو العملية برمتها؟</a:t>
            </a:r>
          </a:p>
          <a:p>
            <a:pPr>
              <a:buNone/>
            </a:pPr>
            <a:endParaRPr lang="en-US" sz="1100"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sz="1100" b="1"/>
              <a:t>قل:</a:t>
            </a:r>
            <a:r>
              <a:rPr lang="ar-AE" sz="1100"/>
              <a:t> من الطبيعة البشرية أن نسعى للانتقال مباشرة إلى حل المشكلات ووضع الخطط، ولكن إذا تخطينا أي خطوة، فسنفقد فرصة لمعرفة المزيد عن احتياجات الفريق والأمور التي يعاني منها في الوقت الحالي. ومن ثَمَّ، يُرجى التأكد من أن لديك الوقت في الخطوتين رقم 1 ورقم 2!</a:t>
            </a:r>
          </a:p>
          <a:p>
            <a:pPr>
              <a:buNone/>
            </a:pPr>
            <a:endParaRPr lang="en-US" sz="1100" baseline="0" dirty="0"/>
          </a:p>
          <a:p>
            <a:pPr>
              <a:buNone/>
            </a:pPr>
            <a:r>
              <a:rPr lang="ar-AE" sz="1100" b="1" baseline="0"/>
              <a:t>تعليمات</a:t>
            </a:r>
            <a:r>
              <a:rPr lang="ar-AE" sz="1100" baseline="0"/>
              <a:t>: قسّم المشاركين إلى مجموعات صغيرة للعمل على وضع مخططات ماندالا معًا.  </a:t>
            </a:r>
          </a:p>
          <a:p>
            <a:pPr>
              <a:buNone/>
            </a:pPr>
            <a:endParaRPr lang="en-US" sz="1100" dirty="0"/>
          </a:p>
          <a:p>
            <a:pPr>
              <a:buNone/>
            </a:pPr>
            <a:r>
              <a:rPr lang="ar-AE" sz="1100"/>
              <a:t>بعد 60 دقيقة من المناقشة، قم</a:t>
            </a:r>
            <a:r>
              <a:rPr lang="ar-AE" sz="1100" baseline="0"/>
              <a:t> بجمع المجموعات معًا. استخدم الدقائق الخمس عشرة المتبقية لدعوة كل مجموعة لتشارك </a:t>
            </a:r>
            <a:r>
              <a:rPr lang="ar-AE" sz="1100"/>
              <a:t>بشيء من عملية مخطط ماندالا وأي ملاحظات أو رؤى مهمة برزت خلال العملية.</a:t>
            </a:r>
          </a:p>
          <a:p>
            <a:pPr>
              <a:buNone/>
            </a:pPr>
            <a:endParaRPr lang="en-US" sz="1100" dirty="0"/>
          </a:p>
          <a:p>
            <a:pPr>
              <a:buNone/>
            </a:pPr>
            <a:r>
              <a:rPr lang="ar-AE" sz="1100" b="1"/>
              <a:t>ملاحظة للمدرب</a:t>
            </a:r>
            <a:r>
              <a:rPr lang="ar-AE" sz="1100"/>
              <a:t>: فكّر</a:t>
            </a:r>
            <a:r>
              <a:rPr lang="ar-AE" sz="1100" baseline="0"/>
              <a:t> جيدًا في تنظيم مجموعات صغيرة وفقًا لمجموعتك من المشاركين. إذا كان يوجد عدد كبير من منظمة واحدة، فربما يمكنهم العمل معًا. ومن ناحية أخرى، إذا كان يوجد مزيج من المانحين والشركاء المنفذين، فضع في اعتبارك ديناميكيات القوة المحتملة!</a:t>
            </a:r>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84139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ar-AE" sz="1100">
                <a:latin typeface="+mn-lt"/>
              </a:rPr>
              <a:t>10 دقائق</a:t>
            </a:r>
          </a:p>
          <a:p>
            <a:pPr>
              <a:buNone/>
            </a:pPr>
            <a:endParaRPr lang="en-CA" sz="1100" dirty="0">
              <a:latin typeface="+mn-lt"/>
            </a:endParaRPr>
          </a:p>
          <a:p>
            <a:pPr>
              <a:buNone/>
            </a:pPr>
            <a:r>
              <a:rPr lang="ar-AE" sz="1100" b="1">
                <a:latin typeface="+mn-lt"/>
              </a:rPr>
              <a:t>قل</a:t>
            </a:r>
            <a:r>
              <a:rPr lang="ar-AE" sz="1100" baseline="0">
                <a:latin typeface="+mn-lt"/>
              </a:rPr>
              <a:t>: ستُتاح لنا الآن فرصة مراجعة ما ناقشناه في الوحدة الثانية</a:t>
            </a:r>
          </a:p>
          <a:p>
            <a:pPr>
              <a:buNone/>
            </a:pPr>
            <a:endParaRPr lang="en-US" sz="1100" dirty="0">
              <a:latin typeface="+mn-lt"/>
            </a:endParaRPr>
          </a:p>
          <a:p>
            <a:pPr>
              <a:buNone/>
            </a:pPr>
            <a:r>
              <a:rPr lang="ar-AE" sz="1100" b="1">
                <a:latin typeface="+mn-lt"/>
              </a:rPr>
              <a:t>ملاحظة للمدرب</a:t>
            </a:r>
            <a:r>
              <a:rPr lang="ar-AE" sz="1100">
                <a:latin typeface="+mn-lt"/>
              </a:rPr>
              <a:t>: حاول </a:t>
            </a:r>
            <a:r>
              <a:rPr lang="ar-AE" sz="1100" baseline="0">
                <a:latin typeface="+mn-lt"/>
              </a:rPr>
              <a:t>أن تجعل هذا النشاط منافسة مرحة! قدّم بعض الجوائز / حلوى في النهاية لتحفيز المشاركين.</a:t>
            </a:r>
          </a:p>
          <a:p>
            <a:pPr>
              <a:buNone/>
            </a:pPr>
            <a:endParaRPr lang="en-CA" sz="1100" dirty="0">
              <a:latin typeface="+mn-lt"/>
            </a:endParaRPr>
          </a:p>
          <a:p>
            <a:pPr>
              <a:buNone/>
            </a:pPr>
            <a:r>
              <a:rPr lang="ar-AE" sz="1100">
                <a:latin typeface="+mn-lt"/>
              </a:rPr>
              <a:t>تحلّ دائمًا بروح محفزة عند تقديم اختبار لجميع المشاركين. لا تقل مطلقًا: الإجابة خاطئة. عند الضرورة، قل شيئًا ما مثل: ما نقصده هنا هو إجابة تُظهر...  قدم الجوائز إلى كل شخص يحاول حتى لو لم تكن إجابته </a:t>
            </a:r>
            <a:r>
              <a:rPr lang="ar-AE" sz="1100" b="1">
                <a:latin typeface="+mn-lt"/>
              </a:rPr>
              <a:t>كاملة</a:t>
            </a:r>
            <a:r>
              <a:rPr lang="ar-AE" sz="1100">
                <a:latin typeface="+mn-lt"/>
              </a:rPr>
              <a:t>.</a:t>
            </a:r>
          </a:p>
          <a:p>
            <a:pPr>
              <a:buNone/>
            </a:pPr>
            <a:endParaRPr lang="en-CA" sz="1100" dirty="0">
              <a:latin typeface="+mn-lt"/>
            </a:endParaRPr>
          </a:p>
          <a:p>
            <a:pPr>
              <a:buNone/>
            </a:pPr>
            <a:r>
              <a:rPr lang="ar-AE" sz="1100" b="1">
                <a:latin typeface="+mn-lt"/>
              </a:rPr>
              <a:t> الإجابات</a:t>
            </a:r>
            <a:r>
              <a:rPr lang="ar-AE" sz="1100">
                <a:latin typeface="+mn-lt"/>
              </a:rPr>
              <a:t>:</a:t>
            </a:r>
          </a:p>
          <a:p>
            <a:pPr marL="0" indent="0">
              <a:buNone/>
            </a:pPr>
            <a:r>
              <a:rPr lang="ar-AE" sz="1100" b="0" i="0">
                <a:latin typeface="+mn-lt"/>
              </a:rPr>
              <a:t> 1. نتحدث عن صحة العاملين</a:t>
            </a:r>
            <a:r>
              <a:rPr lang="ar-AE" sz="1100" b="0" i="0" baseline="0">
                <a:latin typeface="+mn-lt"/>
              </a:rPr>
              <a:t> للأسباب التالية:</a:t>
            </a:r>
          </a:p>
          <a:p>
            <a:pPr marL="482600" lvl="2"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sz="1100">
                <a:latin typeface="+mn-lt"/>
              </a:rPr>
              <a:t> يبلي أخصائيو إدارة الحالة والمشرفون بلاءً أفضل عندما ينالون الدعم الجيد.</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sz="1100">
                <a:latin typeface="+mn-lt"/>
              </a:rPr>
              <a:t>وعلينا أولاً أن نعتني بصحتنا حتى نتمكّن من دعم الآخرين ومساندتهم.</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sz="1100">
                <a:latin typeface="+mn-lt"/>
              </a:rPr>
              <a:t>تؤدي فِرق إدارة حالات حماية الطفل أدوارًا ذات ضغوط كبيرة. وقد تترك مشاهدة الأطفال الذين تعرّضوا للضرر والإيذاء أثرًا سلبيًا كبيرًا في المشرفين وأخصائيي إدارة الحالة.</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sz="1100">
                <a:latin typeface="+mn-lt"/>
              </a:rPr>
              <a:t>وتتطلب سلامة الفريق منا أن نكون على دراية بسمات الفريق الصحي، وعوامل الضغط في حياتنا والكيفية التي تؤثر بها فينا، وطرق الوقاية من تأثيراتها السلبية على عملنا والاستجابة لها.</a:t>
            </a:r>
          </a:p>
          <a:p>
            <a:pPr>
              <a:lnSpc>
                <a:spcPct val="80000"/>
              </a:lnSpc>
              <a:buNone/>
            </a:pPr>
            <a:r>
              <a:rPr lang="ar-AE" sz="1100" b="0" i="0">
                <a:latin typeface="+mn-lt"/>
                <a:ea typeface="Calibri"/>
                <a:cs typeface="Calibri"/>
                <a:sym typeface="Calibri"/>
              </a:rPr>
              <a:t>2. الضغط هو حالة من الانفعال النفسي والبدني تنشأ نتيجة لتهديد أو تحدٍّ أو تغير في بيئة الشخص."</a:t>
            </a:r>
            <a:r>
              <a:rPr lang="ar-AE" sz="1100" b="0" i="0" u="none" strike="noStrike" cap="none" baseline="0">
                <a:latin typeface="+mn-lt"/>
                <a:ea typeface="Calibri"/>
                <a:cs typeface="Calibri"/>
                <a:sym typeface="Calibri"/>
              </a:rPr>
              <a:t> الضغط</a:t>
            </a:r>
            <a:r>
              <a:rPr lang="ar-AE" sz="1100" b="0" i="0" u="none" strike="noStrike" cap="none">
                <a:latin typeface="+mn-lt"/>
                <a:ea typeface="Calibri"/>
                <a:cs typeface="Calibri"/>
                <a:sym typeface="Calibri"/>
              </a:rPr>
              <a:t>هو استجابة طبيعية وعادية</a:t>
            </a:r>
          </a:p>
          <a:p>
            <a:pPr>
              <a:lnSpc>
                <a:spcPct val="80000"/>
              </a:lnSpc>
              <a:buNone/>
            </a:pPr>
            <a:r>
              <a:rPr lang="ar-AE" sz="1100" b="0" i="0">
                <a:latin typeface="+mn-lt"/>
              </a:rPr>
              <a:t>3. الضغط المتراكم، الضغط الناجم عن حادث عصيب، الصدمة غير المباشرة.</a:t>
            </a:r>
          </a:p>
          <a:p>
            <a:pPr>
              <a:lnSpc>
                <a:spcPct val="80000"/>
              </a:lnSpc>
              <a:buNone/>
            </a:pPr>
            <a:r>
              <a:rPr lang="ar-AE" sz="1100" b="0" i="0">
                <a:latin typeface="+mn-lt"/>
              </a:rPr>
              <a:t>4. يمكن أن تكون العلامات معرفية أو جسدية أو عاطفية أو </a:t>
            </a:r>
            <a:r>
              <a:rPr lang="ar-AE" sz="1100" b="0" i="0" baseline="0">
                <a:latin typeface="+mn-lt"/>
              </a:rPr>
              <a:t>سلوكية أو روحية  </a:t>
            </a:r>
          </a:p>
          <a:p>
            <a:pPr>
              <a:lnSpc>
                <a:spcPct val="80000"/>
              </a:lnSpc>
              <a:buNone/>
            </a:pPr>
            <a:r>
              <a:rPr lang="ar-AE" sz="1100" b="0" i="0">
                <a:latin typeface="+mn-lt"/>
              </a:rPr>
              <a:t>5. السمات: التواصل الصحي والهياكل الداعمة والأدوار والمسؤوليات الواضحة والحدود والتوقعات الواقعية</a:t>
            </a:r>
            <a:r>
              <a:rPr lang="ar-AE" sz="1100" b="0" i="0" baseline="0">
                <a:latin typeface="+mn-lt"/>
              </a:rPr>
              <a:t> وما إلى ذلك.</a:t>
            </a:r>
          </a:p>
          <a:p>
            <a:pPr>
              <a:lnSpc>
                <a:spcPct val="80000"/>
              </a:lnSpc>
              <a:buNone/>
            </a:pPr>
            <a:r>
              <a:rPr lang="ar-AE" sz="1100" b="0" i="0">
                <a:latin typeface="+mn-lt"/>
              </a:rPr>
              <a:t> 6. تعزيز</a:t>
            </a:r>
            <a:r>
              <a:rPr lang="ar-AE" sz="1100" b="0" i="0" baseline="0">
                <a:latin typeface="+mn-lt"/>
              </a:rPr>
              <a:t>سلامة الفريق:</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 اجتماعات الإشراف الفردي المنتظمة أو التدريب.</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إدراك علامات الضغط والاحتراق الوظيفي التي تظهر على أخصائيي إدارة الحالة والاستجابة لها.</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التنسيق مع الموارد البشرية / الإدارة للتأكد من وجود بروتوكول لأخصائيي إدارة الحالة الذين تظهر عليهم علامات الضغط / الاحتراق الوظيفي.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دعم أخصائيي إدارة الحالة لاستكشاف طرق للتعامل مع الضغط.</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تعزيز بيئة الفريق والنظر في أنظمة الأصدقاء.</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توفير مساحات لأخذ قسط من الراحة أثناء العمل.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وضع توقعات واقعية للفريق. </a:t>
            </a:r>
          </a:p>
          <a:p>
            <a:pPr lvl="1">
              <a:lnSpc>
                <a:spcPct val="100000"/>
              </a:lnSpc>
              <a:spcBef>
                <a:spcPts val="600"/>
              </a:spcBef>
              <a:buClr>
                <a:srgbClr val="35B2B4"/>
              </a:buClr>
              <a:buSzPct val="8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تعزيز سلامة أخصائي إدارة الحالة.</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تعزيز التواصل المحترم والفعال داخل الفرق.</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تحفيز أخصائيي إدارة الحالة وتشجيعهم</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a:latin typeface="+mn-lt"/>
              </a:rPr>
              <a:t> الإقرار بتجربة أخصائيي إدارة الحالة والتحقق منها.</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1100" b="0" i="0" u="sng">
                <a:latin typeface="+mn-lt"/>
              </a:rPr>
              <a:t>كن قدوة لفريق إدارة الحالة!</a:t>
            </a:r>
          </a:p>
          <a:p>
            <a:pPr>
              <a:lnSpc>
                <a:spcPct val="80000"/>
              </a:lnSpc>
              <a:buNone/>
            </a:pPr>
            <a:endParaRPr lang="en-US" sz="1100" b="1" i="1" dirty="0">
              <a:latin typeface="+mn-lt"/>
            </a:endParaRPr>
          </a:p>
          <a:p>
            <a:pPr>
              <a:lnSpc>
                <a:spcPct val="80000"/>
              </a:lnSpc>
              <a:buNone/>
            </a:pPr>
            <a:endParaRPr lang="en-US" sz="1100" dirty="0">
              <a:solidFill>
                <a:srgbClr val="FFFFFF"/>
              </a:solidFill>
              <a:latin typeface="+mn-lt"/>
            </a:endParaRPr>
          </a:p>
        </p:txBody>
      </p:sp>
    </p:spTree>
    <p:extLst>
      <p:ext uri="{BB962C8B-B14F-4D97-AF65-F5344CB8AC3E}">
        <p14:creationId xmlns:p14="http://schemas.microsoft.com/office/powerpoint/2010/main" val="306601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buSzPct val="25000"/>
              <a:buNone/>
            </a:pPr>
            <a:r>
              <a:rPr lang="ar-AE" sz="1100">
                <a:latin typeface="+mn-lt"/>
              </a:rPr>
              <a:t>5 دقائق</a:t>
            </a:r>
          </a:p>
          <a:p>
            <a:pPr>
              <a:buSzPct val="25000"/>
              <a:buNone/>
            </a:pPr>
            <a:endParaRPr lang="en-US" sz="1100" dirty="0">
              <a:latin typeface="+mn-lt"/>
            </a:endParaRPr>
          </a:p>
          <a:p>
            <a:pPr>
              <a:buNone/>
            </a:pPr>
            <a:r>
              <a:rPr lang="ar-AE" sz="1100" b="1">
                <a:latin typeface="+mn-lt"/>
              </a:rPr>
              <a:t>اسأل</a:t>
            </a:r>
            <a:r>
              <a:rPr lang="ar-AE" sz="1100">
                <a:latin typeface="+mn-lt"/>
              </a:rPr>
              <a:t>: </a:t>
            </a:r>
            <a:r>
              <a:rPr lang="ar-AE" sz="1100" b="0">
                <a:latin typeface="+mn-lt"/>
              </a:rPr>
              <a:t>ما سبب أهمية رعاية العاملين وصحتهم؟</a:t>
            </a:r>
          </a:p>
          <a:p>
            <a:pPr>
              <a:buNone/>
            </a:pPr>
            <a:endParaRPr lang="en-US" sz="1100" b="0" dirty="0">
              <a:latin typeface="+mn-lt"/>
            </a:endParaRPr>
          </a:p>
          <a:p>
            <a:pPr>
              <a:buNone/>
            </a:pPr>
            <a:r>
              <a:rPr lang="ar-AE" sz="1100">
                <a:latin typeface="+mn-lt"/>
              </a:rPr>
              <a:t> احصل على بعض الأفكار</a:t>
            </a:r>
            <a:r>
              <a:rPr lang="ar-AE" sz="1100" baseline="0">
                <a:latin typeface="+mn-lt"/>
              </a:rPr>
              <a:t> من المشاركين</a:t>
            </a:r>
            <a:r>
              <a:rPr lang="ar-AE" sz="1100">
                <a:latin typeface="+mn-lt"/>
              </a:rPr>
              <a:t> واعرض النقاط على شريحة العرض. ذكِّر الجميع بأننا لا يسعنا دعم الآخرين ومساندتهم إذا لم نعتنِ أولاً بأنفسنا.</a:t>
            </a:r>
          </a:p>
          <a:p>
            <a:pPr marL="342900" indent="-297180">
              <a:buClr>
                <a:srgbClr val="000000"/>
              </a:buClr>
              <a:buSzPct val="100000"/>
              <a:buFont typeface="Calibri"/>
              <a:buChar char="▶"/>
            </a:pPr>
            <a:endParaRPr lang="en-US" sz="1100" dirty="0">
              <a:latin typeface="+mn-lt"/>
            </a:endParaRPr>
          </a:p>
          <a:p>
            <a:pPr>
              <a:buSzPct val="25000"/>
              <a:buNone/>
            </a:pPr>
            <a:r>
              <a:rPr lang="ar-AE" sz="1100" b="1">
                <a:latin typeface="+mn-lt"/>
              </a:rPr>
              <a:t>الرسالة الأساسية:</a:t>
            </a:r>
          </a:p>
          <a:p>
            <a:pPr>
              <a:buSzPct val="25000"/>
              <a:buNone/>
            </a:pPr>
            <a:r>
              <a:rPr lang="ar-AE" sz="1100" b="0" i="0" u="none" strike="noStrike" cap="none">
                <a:latin typeface="+mn-lt"/>
                <a:ea typeface="Calibri"/>
                <a:cs typeface="Calibri"/>
                <a:sym typeface="Calibri"/>
              </a:rPr>
              <a:t>لتقديم أفضل رعاية وخدمة للأطفال وأسرّهم، </a:t>
            </a:r>
            <a:r>
              <a:rPr lang="ar-AE" sz="1100">
                <a:latin typeface="+mn-lt"/>
                <a:ea typeface="Calibri"/>
                <a:cs typeface="Calibri"/>
                <a:sym typeface="Calibri"/>
              </a:rPr>
              <a:t>يتعيّن على أخصائيي رعاية الحالة والمشرفين</a:t>
            </a:r>
            <a:r>
              <a:rPr lang="ar-AE" sz="1100" b="0" i="0" u="none" strike="noStrike" cap="none">
                <a:latin typeface="+mn-lt"/>
                <a:ea typeface="Calibri"/>
                <a:cs typeface="Calibri"/>
                <a:sym typeface="Calibri"/>
              </a:rPr>
              <a:t> أن يتأكدوا من صحتهم أولاً. وهذا يتطلب منهم الوعي بعوامل الضغط في حياتهم، وكذلك التعرّف على أدوات وأساليب التكيّف مع الضغط والوقاية من بعض تأثيرات الضغط السلبية.</a:t>
            </a:r>
          </a:p>
        </p:txBody>
      </p:sp>
    </p:spTree>
    <p:extLst>
      <p:ext uri="{BB962C8B-B14F-4D97-AF65-F5344CB8AC3E}">
        <p14:creationId xmlns:p14="http://schemas.microsoft.com/office/powerpoint/2010/main" val="1495630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defRPr/>
            </a:pPr>
            <a:r>
              <a:rPr lang="ar-AE" sz="1100">
                <a:latin typeface="+mn-lt"/>
              </a:rPr>
              <a:t>5 دقائق</a:t>
            </a:r>
          </a:p>
          <a:p>
            <a:pPr>
              <a:buSzPct val="25000"/>
              <a:buNone/>
              <a:defRPr/>
            </a:pPr>
            <a:endParaRPr lang="en-US" sz="1100" dirty="0">
              <a:latin typeface="+mn-lt"/>
            </a:endParaRPr>
          </a:p>
          <a:p>
            <a:pPr>
              <a:buNone/>
              <a:defRPr/>
            </a:pPr>
            <a:r>
              <a:rPr lang="ar-AE" sz="1100" b="1">
                <a:latin typeface="+mn-lt"/>
              </a:rPr>
              <a:t>راجع</a:t>
            </a:r>
            <a:r>
              <a:rPr lang="ar-AE" sz="1100">
                <a:latin typeface="+mn-lt"/>
              </a:rPr>
              <a:t> أهداف التعلم التي ذكرناها في بداية الوحدة. </a:t>
            </a:r>
          </a:p>
          <a:p>
            <a:pPr>
              <a:buNone/>
              <a:defRPr/>
            </a:pPr>
            <a:endParaRPr lang="en-US" sz="1100" dirty="0">
              <a:latin typeface="+mn-lt"/>
            </a:endParaRPr>
          </a:p>
          <a:p>
            <a:pPr>
              <a:buNone/>
              <a:defRPr/>
            </a:pPr>
            <a:r>
              <a:rPr lang="ar-AE" sz="1100" b="1">
                <a:latin typeface="+mn-lt"/>
              </a:rPr>
              <a:t>اسأل</a:t>
            </a:r>
            <a:r>
              <a:rPr lang="ar-AE" sz="1100">
                <a:latin typeface="+mn-lt"/>
              </a:rPr>
              <a:t> عما إذا كنا تناولناها أم أنه لا تزال توجد أسئلة متبقية لدى أي شخص بشأن أي من هذه النقاط.</a:t>
            </a:r>
          </a:p>
          <a:p>
            <a:pPr lvl="0">
              <a:spcBef>
                <a:spcPts val="0"/>
              </a:spcBef>
              <a:buNone/>
            </a:pPr>
            <a:endParaRPr lang="en-CA" b="0" dirty="0"/>
          </a:p>
        </p:txBody>
      </p:sp>
    </p:spTree>
    <p:extLst>
      <p:ext uri="{BB962C8B-B14F-4D97-AF65-F5344CB8AC3E}">
        <p14:creationId xmlns:p14="http://schemas.microsoft.com/office/powerpoint/2010/main" val="3176633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a:buNone/>
            </a:pPr>
            <a:r>
              <a:rPr lang="ar-AE" sz="1100"/>
              <a:t>10 دقائق</a:t>
            </a:r>
          </a:p>
          <a:p>
            <a:pPr>
              <a:buNone/>
            </a:pPr>
            <a:endParaRPr lang="en-US" sz="1100" dirty="0"/>
          </a:p>
          <a:p>
            <a:pPr>
              <a:buNone/>
            </a:pPr>
            <a:r>
              <a:rPr lang="ar-AE" sz="1100" b="1"/>
              <a:t>تعليمات</a:t>
            </a:r>
            <a:r>
              <a:rPr lang="ar-AE" sz="1100"/>
              <a:t>: اطلب من المشاركين </a:t>
            </a:r>
            <a:r>
              <a:rPr lang="ar-AE" sz="1100" baseline="0"/>
              <a:t>الإضافة</a:t>
            </a:r>
            <a:r>
              <a:rPr lang="ar-AE" sz="1100"/>
              <a:t> إلى خطة عمل الإشراف في </a:t>
            </a:r>
            <a:r>
              <a:rPr lang="ar-AE" sz="1100" baseline="0"/>
              <a:t>هذه الوحدة.</a:t>
            </a:r>
          </a:p>
          <a:p>
            <a:endParaRPr lang="en-US" sz="1100" dirty="0"/>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7318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buNone/>
            </a:pPr>
            <a:r>
              <a:rPr lang="ar-AE" sz="1100" b="0">
                <a:latin typeface="+mn-lt"/>
              </a:rPr>
              <a:t>5</a:t>
            </a:r>
            <a:r>
              <a:rPr lang="ar-AE" sz="1100" b="0" baseline="0">
                <a:latin typeface="+mn-lt"/>
              </a:rPr>
              <a:t> دقائق</a:t>
            </a:r>
          </a:p>
          <a:p>
            <a:pPr>
              <a:buNone/>
            </a:pPr>
            <a:endParaRPr lang="en-US" sz="1100" b="0" dirty="0">
              <a:latin typeface="+mn-lt"/>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AE" sz="1100" b="1">
                <a:latin typeface="+mn-lt"/>
              </a:rPr>
              <a:t>راجع</a:t>
            </a:r>
            <a:r>
              <a:rPr lang="ar-AE" sz="1100" b="0">
                <a:latin typeface="+mn-lt"/>
              </a:rPr>
              <a:t> النقاط الموجودة على شريحة العرض</a:t>
            </a:r>
            <a:r>
              <a:rPr lang="ar-AE" sz="1100">
                <a:latin typeface="+mn-lt"/>
              </a:rPr>
              <a:t> وتأكد من فهمها.</a:t>
            </a:r>
          </a:p>
          <a:p>
            <a:pPr>
              <a:buNone/>
            </a:pPr>
            <a:endParaRPr lang="en-US" sz="1100" dirty="0">
              <a:latin typeface="+mn-lt"/>
            </a:endParaRPr>
          </a:p>
          <a:p>
            <a:pPr>
              <a:buSzPct val="25000"/>
              <a:buNone/>
            </a:pPr>
            <a:r>
              <a:rPr lang="ar-AE" sz="1100" b="1">
                <a:latin typeface="+mn-lt"/>
                <a:ea typeface="Calibri"/>
                <a:cs typeface="Calibri"/>
                <a:sym typeface="Calibri"/>
              </a:rPr>
              <a:t>قل:</a:t>
            </a:r>
            <a:r>
              <a:rPr lang="ar-AE" sz="1100">
                <a:latin typeface="+mn-lt"/>
                <a:ea typeface="Calibri"/>
                <a:cs typeface="Calibri"/>
                <a:sym typeface="Calibri"/>
              </a:rPr>
              <a:t> من</a:t>
            </a:r>
            <a:r>
              <a:rPr lang="ar-AE" sz="1100" b="0" i="0" u="none" strike="noStrike" cap="none">
                <a:latin typeface="+mn-lt"/>
                <a:ea typeface="Calibri"/>
                <a:cs typeface="Calibri"/>
                <a:sym typeface="Calibri"/>
              </a:rPr>
              <a:t> المهم أن نعرف أن الضغط استجابة طبيعية وعادية. فنحن جميعًا نواجه ضغوطًا ونديرها كل يوم. لكن، ماذا يحدث عندما يتجاوز هذا الضغط نطاق قدرتنا على إدارته؟ هذا ما سنستكشفه بعد ذلك.</a:t>
            </a:r>
          </a:p>
          <a:p>
            <a:pPr>
              <a:buSzPct val="25000"/>
              <a:buNone/>
            </a:pPr>
            <a:endParaRPr lang="en-US" sz="1100" b="0" i="0" u="none" strike="noStrike" cap="none" dirty="0">
              <a:latin typeface="+mn-lt"/>
              <a:ea typeface="Calibri"/>
              <a:cs typeface="Calibri"/>
            </a:endParaRPr>
          </a:p>
        </p:txBody>
      </p:sp>
    </p:spTree>
    <p:extLst>
      <p:ext uri="{BB962C8B-B14F-4D97-AF65-F5344CB8AC3E}">
        <p14:creationId xmlns:p14="http://schemas.microsoft.com/office/powerpoint/2010/main" val="203211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buNone/>
            </a:pPr>
            <a:r>
              <a:rPr lang="ar-AE" sz="1100">
                <a:latin typeface="+mn-lt"/>
              </a:rPr>
              <a:t>3 دقائق</a:t>
            </a:r>
          </a:p>
          <a:p>
            <a:pPr>
              <a:buNone/>
            </a:pPr>
            <a:endParaRPr lang="en-US" sz="1100" b="1" dirty="0">
              <a:latin typeface="+mn-lt"/>
            </a:endParaRPr>
          </a:p>
          <a:p>
            <a:pPr>
              <a:buNone/>
            </a:pPr>
            <a:r>
              <a:rPr lang="ar-AE" sz="1100" b="1">
                <a:latin typeface="+mn-lt"/>
                <a:ea typeface="Calibri"/>
                <a:cs typeface="Calibri"/>
                <a:sym typeface="Calibri"/>
              </a:rPr>
              <a:t>قل:</a:t>
            </a:r>
            <a:r>
              <a:rPr lang="ar-AE" sz="1100">
                <a:latin typeface="+mn-lt"/>
                <a:ea typeface="Calibri"/>
                <a:cs typeface="Calibri"/>
                <a:sym typeface="Calibri"/>
              </a:rPr>
              <a:t> تحدّثنا </a:t>
            </a:r>
            <a:r>
              <a:rPr lang="ar-AE" sz="1100" b="0" i="0" u="none" strike="noStrike" cap="none">
                <a:latin typeface="+mn-lt"/>
                <a:ea typeface="Calibri"/>
                <a:cs typeface="Calibri"/>
                <a:sym typeface="Calibri"/>
              </a:rPr>
              <a:t>توًا عن الضغط اليومي، لكننا سنركِّز على أنواع الضغط السلبية، المتمثلة في الضغط الذي يدوم لفتراتٍ أطول من اللازم أو يتكرر كثيرًا أو يكون شديد الألم للغاية؛ فهو رد الفعل تجاه تحدٍّ ما أو طلبٍ أو تهديدٍ أو </a:t>
            </a:r>
            <a:r>
              <a:rPr lang="ar-AE" sz="1100" b="1" i="0" u="none" strike="noStrike" cap="none">
                <a:latin typeface="+mn-lt"/>
                <a:ea typeface="Calibri"/>
                <a:cs typeface="Calibri"/>
                <a:sym typeface="Calibri"/>
              </a:rPr>
              <a:t>تغيير على نحو يتجاوز موارد التكيّف لدينا ويفضي إلى الشدة النفسية.</a:t>
            </a:r>
          </a:p>
          <a:p>
            <a:pPr>
              <a:buNone/>
            </a:pPr>
            <a:endParaRPr lang="en-US" sz="1100" b="1" i="0" u="none" strike="noStrike" cap="none" dirty="0">
              <a:latin typeface="+mn-lt"/>
              <a:ea typeface="Calibri"/>
              <a:cs typeface="Calibri"/>
              <a:sym typeface="Calibri"/>
            </a:endParaRPr>
          </a:p>
          <a:p>
            <a:pPr>
              <a:buNone/>
            </a:pPr>
            <a:r>
              <a:rPr lang="ar-AE" sz="1100" b="0" i="0" u="none" strike="noStrike" cap="none">
                <a:latin typeface="+mn-lt"/>
                <a:ea typeface="Calibri"/>
                <a:cs typeface="Calibri"/>
                <a:sym typeface="Calibri"/>
              </a:rPr>
              <a:t> وما يجعل هذا مختلفًا عن الضغط اليومي هو نوع الضغط أو شدته، فضلاً عن النقطة الأخيرة التي أوضحناها هنا - أنه يتجاوز قدرتنا على التكيّف مع الضغط أو إدارته.</a:t>
            </a:r>
          </a:p>
          <a:p>
            <a:pPr>
              <a:buNone/>
            </a:pPr>
            <a:endParaRPr lang="en-US" sz="1100" dirty="0">
              <a:latin typeface="+mn-lt"/>
            </a:endParaRPr>
          </a:p>
          <a:p>
            <a:pPr marL="0" marR="0" lvl="0" indent="0" algn="r" rtl="1">
              <a:lnSpc>
                <a:spcPct val="100000"/>
              </a:lnSpc>
              <a:spcBef>
                <a:spcPts val="0"/>
              </a:spcBef>
              <a:spcAft>
                <a:spcPts val="0"/>
              </a:spcAft>
              <a:buClr>
                <a:schemeClr val="dk1"/>
              </a:buClr>
              <a:buSzPct val="25000"/>
              <a:buFont typeface="Calibri"/>
              <a:buNone/>
            </a:pPr>
            <a:r>
              <a:rPr lang="ar-AE" sz="1100" b="0" i="0" u="none" strike="noStrike" cap="none">
                <a:latin typeface="+mn-lt"/>
                <a:ea typeface="Calibri"/>
                <a:cs typeface="Calibri"/>
                <a:sym typeface="Calibri"/>
              </a:rPr>
              <a:t>ثمة ثلاثة أنواع من الضغط السلبي سنناقشها اليوم: الضغط المتراكم، والضغط الناجم عن حادث عصيب، والصدمة غير المباشرة. وهذه الأنواع من الضغط هي كلُّ الأنواع التي قد يتعرّض لها أخصائيو إدارة حالات حماية الطفل والمشرفون، ومن المهم أن نفهمها. ولنلقِ نظرةً على كل نوع منها بمزيد من التفصيل.</a:t>
            </a:r>
          </a:p>
          <a:p>
            <a:pPr marL="0" marR="0" lvl="0" indent="0" algn="l" rtl="0">
              <a:lnSpc>
                <a:spcPct val="100000"/>
              </a:lnSpc>
              <a:spcBef>
                <a:spcPts val="0"/>
              </a:spcBef>
              <a:spcAft>
                <a:spcPts val="0"/>
              </a:spcAft>
              <a:buClr>
                <a:schemeClr val="dk1"/>
              </a:buClr>
              <a:buSzPct val="25000"/>
              <a:buFont typeface="Calibri"/>
              <a:buNone/>
            </a:pPr>
            <a:endParaRPr lang="en-US" dirty="0"/>
          </a:p>
        </p:txBody>
      </p:sp>
    </p:spTree>
    <p:extLst>
      <p:ext uri="{BB962C8B-B14F-4D97-AF65-F5344CB8AC3E}">
        <p14:creationId xmlns:p14="http://schemas.microsoft.com/office/powerpoint/2010/main" val="86049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a:buSzPct val="25000"/>
              <a:buNone/>
            </a:pPr>
            <a:r>
              <a:rPr lang="ar-AE" sz="1100"/>
              <a:t>2 دقيقة</a:t>
            </a:r>
          </a:p>
          <a:p>
            <a:pPr>
              <a:buSzPct val="25000"/>
              <a:buNone/>
            </a:pPr>
            <a:endParaRPr lang="en-US" sz="1100" b="1" dirty="0"/>
          </a:p>
          <a:p>
            <a:pPr>
              <a:buSzPct val="25000"/>
              <a:buNone/>
            </a:pPr>
            <a:r>
              <a:rPr lang="ar-AE" sz="1100" b="1"/>
              <a:t> قل:</a:t>
            </a:r>
            <a:r>
              <a:rPr lang="ar-AE" sz="1100"/>
              <a:t> الضغط</a:t>
            </a:r>
            <a:r>
              <a:rPr lang="ar-AE" sz="1100" b="0" i="0" u="none" strike="noStrike" cap="none">
                <a:latin typeface="Calibri"/>
                <a:ea typeface="Calibri"/>
                <a:cs typeface="Calibri"/>
                <a:sym typeface="Calibri"/>
              </a:rPr>
              <a:t> المتراكم ينشأ نتيجة التعرّض لمجموعة متنوعة من عوامل الضغط الممتدة والمتراكمة والمكبوتة. وهو أكثر أشكال الضغط السلبي شيوعًا التي يتعرّض لها العاملون في مجال العمل الإنساني؛ وعندما لا يتم التعرّف عليه وإدارته، فإنه يمكن أن يُفضي إلى الاحتراق الوظيفي، وهو ما سنُوليه مزيدًا من الشرح في شرائح العرض التالية.</a:t>
            </a:r>
          </a:p>
          <a:p>
            <a:pPr>
              <a:buSzPct val="25000"/>
              <a:buNone/>
            </a:pPr>
            <a:endParaRPr lang="en-US" sz="1100" dirty="0"/>
          </a:p>
          <a:p>
            <a:pPr>
              <a:buSzPct val="25000"/>
              <a:buNone/>
            </a:pPr>
            <a:r>
              <a:rPr lang="ar-AE" sz="1100"/>
              <a:t> من المهم اكتشاف الضغط المتراكم الذي يُفضي إلى الاحتراق الوظيفي؛ لأن تأثيره قد يفوق تأثير الضغط الناجم عن حوادث.</a:t>
            </a:r>
          </a:p>
        </p:txBody>
      </p:sp>
    </p:spTree>
    <p:extLst>
      <p:ext uri="{BB962C8B-B14F-4D97-AF65-F5344CB8AC3E}">
        <p14:creationId xmlns:p14="http://schemas.microsoft.com/office/powerpoint/2010/main" val="1369655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buClr>
                <a:schemeClr val="dk1"/>
              </a:buClr>
              <a:buSzPct val="25000"/>
              <a:buNone/>
            </a:pPr>
            <a:r>
              <a:rPr lang="ar-AE" sz="1100">
                <a:latin typeface="+mn-lt"/>
              </a:rPr>
              <a:t>10 دقائق</a:t>
            </a:r>
          </a:p>
          <a:p>
            <a:pPr>
              <a:buNone/>
            </a:pPr>
            <a:endParaRPr lang="en-US" sz="1100" b="0" dirty="0">
              <a:latin typeface="+mn-lt"/>
            </a:endParaRPr>
          </a:p>
          <a:p>
            <a:pPr>
              <a:buNone/>
            </a:pPr>
            <a:r>
              <a:rPr lang="ar-AE" sz="1100" b="1">
                <a:latin typeface="+mn-lt"/>
                <a:ea typeface="Calibri"/>
                <a:cs typeface="Calibri"/>
                <a:sym typeface="Calibri"/>
              </a:rPr>
              <a:t>قل</a:t>
            </a:r>
            <a:r>
              <a:rPr lang="ar-AE" sz="1100" b="0" i="0" u="none" strike="noStrike" cap="none">
                <a:latin typeface="+mn-lt"/>
                <a:ea typeface="Calibri"/>
                <a:cs typeface="Calibri"/>
                <a:sym typeface="Calibri"/>
              </a:rPr>
              <a:t>: يمكن فهم الضغط المتراكم</a:t>
            </a:r>
            <a:r>
              <a:rPr lang="ar-AE" sz="1100" b="0" i="0" u="none" strike="noStrike" cap="none" baseline="0">
                <a:latin typeface="+mn-lt"/>
                <a:ea typeface="Calibri"/>
                <a:cs typeface="Calibri"/>
                <a:sym typeface="Calibri"/>
              </a:rPr>
              <a:t> باعتباره ينشأ عن مصدرين رئيسيين: داخلي وخارجي.</a:t>
            </a:r>
            <a:r>
              <a:rPr lang="ar-AE" sz="1100" b="0" i="0" u="none" strike="noStrike" cap="none">
                <a:latin typeface="+mn-lt"/>
                <a:ea typeface="Calibri"/>
                <a:cs typeface="Calibri"/>
                <a:sym typeface="Calibri"/>
              </a:rPr>
              <a:t> يشير الضغط الداخلي إلى الضغط الذي ينشأ عن سماتنا الشخصية. (على</a:t>
            </a:r>
            <a:r>
              <a:rPr lang="ar-AE" sz="1100" b="0" i="0" u="none" strike="noStrike" cap="none" baseline="0">
                <a:latin typeface="+mn-lt"/>
                <a:ea typeface="Calibri"/>
                <a:cs typeface="Calibri"/>
                <a:sym typeface="Calibri"/>
              </a:rPr>
              <a:t> سبيل المثال، الخبرات السابقة المليئة بالضغوط أو عندما ينشد شخصٌ ما الكمال).</a:t>
            </a:r>
          </a:p>
          <a:p>
            <a:pPr>
              <a:buNone/>
            </a:pPr>
            <a:r>
              <a:rPr lang="ar-AE" sz="1100" b="0" i="0" u="none" strike="noStrike" cap="none">
                <a:latin typeface="+mn-lt"/>
                <a:ea typeface="Calibri"/>
                <a:cs typeface="Calibri"/>
                <a:sym typeface="Calibri"/>
              </a:rPr>
              <a:t>يشير الضغط الخارجي إلى عوامل الضغط التي تأتي من البيئة، مثل ظروف العمل أو العوامل داخل المؤسسة أو نوع العمل الذي تؤديه أو الأشخاص الذين تعمل معهم مثل العملاء أو الزملاء.</a:t>
            </a:r>
          </a:p>
          <a:p>
            <a:pPr>
              <a:buNone/>
            </a:pPr>
            <a:r>
              <a:rPr lang="ar-AE" sz="1100" b="0" i="0" u="none" strike="noStrike" cap="none">
                <a:latin typeface="+mn-lt"/>
                <a:ea typeface="Calibri"/>
                <a:cs typeface="Calibri"/>
                <a:sym typeface="Calibri"/>
              </a:rPr>
              <a:t> </a:t>
            </a:r>
            <a:br>
              <a:rPr lang="ar-AE" sz="1100" b="0" i="0" u="none" strike="noStrike" cap="none">
                <a:latin typeface="+mn-lt"/>
                <a:ea typeface="Calibri"/>
                <a:cs typeface="Calibri"/>
                <a:sym typeface="Calibri"/>
              </a:rPr>
            </a:br>
            <a:r>
              <a:rPr lang="ar-AE" sz="1100" b="1" i="0" u="none" strike="noStrike" cap="none">
                <a:latin typeface="+mn-lt"/>
                <a:ea typeface="Calibri"/>
                <a:cs typeface="Calibri"/>
                <a:sym typeface="Calibri"/>
              </a:rPr>
              <a:t>قل</a:t>
            </a:r>
            <a:r>
              <a:rPr lang="ar-AE" sz="1100" b="0" i="0" u="none" strike="noStrike" cap="none">
                <a:latin typeface="+mn-lt"/>
                <a:ea typeface="Calibri"/>
                <a:cs typeface="Calibri"/>
                <a:sym typeface="Calibri"/>
              </a:rPr>
              <a:t>: يتعرّض معظم الأشخاص لمجموعة مركّبة من عوامل الضغط هذه. لكن، لن يعاني كل مَنْ يتعرّضون لعوامل الضغط هذه من الضغط المتراكم. فكل شخص يختبر الضغط بطريقة مختلفة. </a:t>
            </a:r>
            <a:r>
              <a:rPr lang="ar-AE" sz="1100">
                <a:latin typeface="+mn-lt"/>
                <a:ea typeface="Calibri"/>
                <a:cs typeface="Calibri"/>
                <a:sym typeface="Calibri"/>
              </a:rPr>
              <a:t> </a:t>
            </a:r>
          </a:p>
          <a:p>
            <a:pPr>
              <a:buNone/>
            </a:pPr>
            <a:endParaRPr lang="en-US" sz="1100" dirty="0">
              <a:latin typeface="+mn-lt"/>
            </a:endParaRPr>
          </a:p>
          <a:p>
            <a:pPr>
              <a:buSzPct val="25000"/>
              <a:buNone/>
            </a:pPr>
            <a:r>
              <a:rPr lang="ar-AE" sz="1100">
                <a:latin typeface="+mn-lt"/>
              </a:rPr>
              <a:t>نشاط اختياري (15 دقيقة)</a:t>
            </a:r>
          </a:p>
          <a:p>
            <a:pPr>
              <a:buSzPct val="25000"/>
              <a:buNone/>
            </a:pPr>
            <a:endParaRPr lang="en-US" sz="1100" b="0" i="0" u="none" strike="noStrike" cap="none" dirty="0">
              <a:latin typeface="+mn-lt"/>
              <a:ea typeface="Calibri"/>
              <a:cs typeface="Calibri"/>
              <a:sym typeface="Calibri"/>
            </a:endParaRPr>
          </a:p>
          <a:p>
            <a:pPr>
              <a:buSzPct val="25000"/>
              <a:buNone/>
            </a:pPr>
            <a:r>
              <a:rPr lang="ar-AE" sz="1200" b="1">
                <a:solidFill>
                  <a:schemeClr val="tx1"/>
                </a:solidFill>
                <a:latin typeface="+mn-lt"/>
                <a:ea typeface="+mn-ea"/>
                <a:cs typeface="+mn-cs"/>
              </a:rPr>
              <a:t>وزّع</a:t>
            </a:r>
            <a:r>
              <a:rPr lang="ar-AE" sz="1200">
                <a:solidFill>
                  <a:schemeClr val="tx1"/>
                </a:solidFill>
                <a:latin typeface="+mn-lt"/>
                <a:ea typeface="+mn-ea"/>
                <a:cs typeface="+mn-cs"/>
              </a:rPr>
              <a:t> 4.1 مصادر الضغط</a:t>
            </a:r>
            <a:r>
              <a:rPr lang="ar-AE" sz="1200" baseline="0">
                <a:solidFill>
                  <a:schemeClr val="tx1"/>
                </a:solidFill>
                <a:latin typeface="+mn-lt"/>
                <a:ea typeface="+mn-ea"/>
                <a:cs typeface="+mn-cs"/>
              </a:rPr>
              <a:t> و</a:t>
            </a:r>
            <a:r>
              <a:rPr lang="ar-AE" sz="1100" b="0" i="0" u="none" strike="noStrike" cap="none">
                <a:latin typeface="+mn-lt"/>
                <a:ea typeface="Calibri"/>
                <a:cs typeface="Calibri"/>
                <a:sym typeface="Calibri"/>
              </a:rPr>
              <a:t>اطلب من المشاركين أن </a:t>
            </a:r>
            <a:r>
              <a:rPr lang="ar-AE" sz="1100">
                <a:latin typeface="+mn-lt"/>
                <a:ea typeface="Calibri"/>
                <a:cs typeface="Calibri"/>
                <a:sym typeface="Calibri"/>
              </a:rPr>
              <a:t>يكملوا خريطة </a:t>
            </a:r>
            <a:r>
              <a:rPr lang="ar-AE" sz="1100" b="0" i="0" u="none" strike="noStrike" cap="none">
                <a:latin typeface="+mn-lt"/>
                <a:ea typeface="Calibri"/>
                <a:cs typeface="Calibri"/>
                <a:sym typeface="Calibri"/>
              </a:rPr>
              <a:t>الضغط الخاصة بهم كلّ على حدة (10 دقائق)</a:t>
            </a:r>
            <a:r>
              <a:rPr lang="ar-AE" sz="1100">
                <a:latin typeface="+mn-lt"/>
                <a:ea typeface="Calibri"/>
                <a:cs typeface="Calibri"/>
                <a:sym typeface="Calibri"/>
              </a:rPr>
              <a:t>.</a:t>
            </a:r>
          </a:p>
          <a:p>
            <a:pPr marL="0" marR="0" lvl="0" indent="0" algn="l" rtl="0">
              <a:spcBef>
                <a:spcPts val="0"/>
              </a:spcBef>
              <a:buSzPct val="25000"/>
              <a:buNone/>
            </a:pPr>
            <a:endParaRPr lang="en-US" sz="1100" b="0" i="0" u="none" strike="noStrike" cap="none" dirty="0">
              <a:solidFill>
                <a:schemeClr val="dk1"/>
              </a:solidFill>
              <a:latin typeface="+mn-lt"/>
              <a:ea typeface="Calibri"/>
              <a:cs typeface="Calibri"/>
              <a:sym typeface="Calibri"/>
            </a:endParaRPr>
          </a:p>
          <a:p>
            <a:pPr marL="0" marR="0" lvl="0" indent="0" algn="r" rtl="1">
              <a:spcBef>
                <a:spcPts val="0"/>
              </a:spcBef>
              <a:buSzPct val="25000"/>
              <a:buNone/>
            </a:pPr>
            <a:r>
              <a:rPr lang="ar-AE" sz="1100" b="0" i="0" u="none" strike="noStrike" cap="none">
                <a:solidFill>
                  <a:schemeClr val="dk1"/>
                </a:solidFill>
                <a:latin typeface="+mn-lt"/>
                <a:ea typeface="Calibri"/>
                <a:cs typeface="Calibri"/>
                <a:sym typeface="Calibri"/>
              </a:rPr>
              <a:t>إذا كان المشاركون يرحبون بالمشاركة وكان ثمة وقتٌ لذلك، فناقِش مفهوم مصادر الضغط الداخلية والخارجية بالنسبة إليهم كمشرفين. ثم استكشف كيف يمكن لمصادر الضغط هذه أن تتشابه أو تختلف لدى أخصائيي إدارة الحالة</a:t>
            </a:r>
          </a:p>
        </p:txBody>
      </p:sp>
    </p:spTree>
    <p:extLst>
      <p:ext uri="{BB962C8B-B14F-4D97-AF65-F5344CB8AC3E}">
        <p14:creationId xmlns:p14="http://schemas.microsoft.com/office/powerpoint/2010/main" val="429250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Clr>
                <a:schemeClr val="dk1"/>
              </a:buClr>
              <a:buSzPct val="25000"/>
              <a:buNone/>
            </a:pPr>
            <a:r>
              <a:rPr lang="ar-AE" sz="1100" b="0"/>
              <a:t>5 دقائق</a:t>
            </a:r>
          </a:p>
          <a:p>
            <a:pPr>
              <a:buClr>
                <a:schemeClr val="dk1"/>
              </a:buClr>
              <a:buSzPct val="25000"/>
              <a:buNone/>
            </a:pPr>
            <a:endParaRPr lang="en-US" sz="1100" b="1" dirty="0"/>
          </a:p>
          <a:p>
            <a:pPr>
              <a:buNone/>
            </a:pPr>
            <a:r>
              <a:rPr lang="ar-AE" sz="1100" b="1"/>
              <a:t>قل</a:t>
            </a:r>
            <a:r>
              <a:rPr lang="ar-AE" sz="1100"/>
              <a:t>: كما </a:t>
            </a:r>
            <a:r>
              <a:rPr lang="ar-AE" sz="1100" b="0" i="0" u="none" strike="noStrike" cap="none">
                <a:latin typeface="Calibri"/>
                <a:ea typeface="Calibri"/>
                <a:cs typeface="Calibri"/>
                <a:sym typeface="Calibri"/>
              </a:rPr>
              <a:t>ناقشنا من قبل، ثمة شكل آخر من الضغط السلبي يمكن أن يتعرّض له أخصائيو إدارة الحالة أو المشرفون وهو الضغط الناجم عن حادث عصيب. ينشأ الضغط الناجم عن حادث عصيب عن الأحداث الاستثنائية التي تستدعي مستوى عاليًا من الضغط لدى كل مَنْ تمُتُّ هذه الأحداث لهم بصلة. وهذا مهم لأنه على الرغم من أنه لا يختبر كل شخص الضغط بنفس الطريقة، فإن الضغط الناجم عن حادث عصيب عادةً ما يُفهم على أنه استجابة لحدثٍ يتولّد فيه رد فعل مليء بالضغط تجاه كل شخص متضمّن في الحدث، ومن ثمَّ فإنه يعتبر عامًّا في تأثيره.</a:t>
            </a:r>
          </a:p>
          <a:p>
            <a:pPr>
              <a:buNone/>
            </a:pPr>
            <a:r>
              <a:rPr lang="ar-AE" sz="1100" b="0" i="0" u="none" strike="noStrike" cap="none">
                <a:latin typeface="Calibri"/>
                <a:ea typeface="Calibri"/>
                <a:cs typeface="Calibri"/>
                <a:sym typeface="Calibri"/>
              </a:rPr>
              <a:t>عندما نفكر في "الصدمة"، فإننا عادةً ما نفكر في الأحداث التي قد تسبِّب رد فعل مؤثر مليء بالضغط.</a:t>
            </a:r>
          </a:p>
          <a:p>
            <a:pPr>
              <a:buNone/>
            </a:pPr>
            <a:endParaRPr lang="en-US" sz="1100" b="0" i="0" u="none" strike="noStrike" cap="none" dirty="0">
              <a:latin typeface="Calibri"/>
              <a:ea typeface="Calibri"/>
              <a:cs typeface="Calibri"/>
              <a:sym typeface="Calibri"/>
            </a:endParaRPr>
          </a:p>
          <a:p>
            <a:pPr>
              <a:buNone/>
            </a:pPr>
            <a:r>
              <a:rPr lang="ar-AE" sz="1100" b="1" i="0" u="none" strike="noStrike" cap="none">
                <a:latin typeface="Calibri"/>
                <a:ea typeface="Calibri"/>
                <a:cs typeface="Calibri"/>
                <a:sym typeface="Calibri"/>
              </a:rPr>
              <a:t> قل</a:t>
            </a:r>
            <a:r>
              <a:rPr lang="ar-AE" sz="1100" b="0" i="0" u="none" strike="noStrike" cap="none">
                <a:latin typeface="Calibri"/>
                <a:ea typeface="Calibri"/>
                <a:cs typeface="Calibri"/>
                <a:sym typeface="Calibri"/>
              </a:rPr>
              <a:t>: ثمة بعض الجوانب الأساسية التي من المهم الانتباه إليها فيما يخص الضغط الناجم عن حادث عصيب، وهي أنه يكون </a:t>
            </a:r>
            <a:r>
              <a:rPr lang="ar-AE" sz="1100" b="1" i="0" u="none" strike="noStrike" cap="none">
                <a:latin typeface="Calibri"/>
                <a:ea typeface="Calibri"/>
                <a:cs typeface="Calibri"/>
                <a:sym typeface="Calibri"/>
              </a:rPr>
              <a:t>مفاجئًا</a:t>
            </a:r>
            <a:r>
              <a:rPr lang="ar-AE" sz="1100" b="0" i="0" u="none" strike="noStrike" cap="none">
                <a:latin typeface="Calibri"/>
                <a:ea typeface="Calibri"/>
                <a:cs typeface="Calibri"/>
                <a:sym typeface="Calibri"/>
              </a:rPr>
              <a:t> و</a:t>
            </a:r>
            <a:r>
              <a:rPr lang="ar-AE" sz="1100" b="1" i="0" u="none" strike="noStrike" cap="none">
                <a:latin typeface="Calibri"/>
                <a:ea typeface="Calibri"/>
                <a:cs typeface="Calibri"/>
                <a:sym typeface="Calibri"/>
              </a:rPr>
              <a:t>مربكًا</a:t>
            </a:r>
            <a:r>
              <a:rPr lang="ar-AE" sz="1100" b="0" i="0" u="none" strike="noStrike" cap="none">
                <a:latin typeface="Calibri"/>
                <a:ea typeface="Calibri"/>
                <a:cs typeface="Calibri"/>
                <a:sym typeface="Calibri"/>
              </a:rPr>
              <a:t>، وينطوي على الفقدان أو تصورٍ له أو تهديدٍ به، ويسبِّب </a:t>
            </a:r>
            <a:r>
              <a:rPr lang="ar-AE" sz="1100" b="1" i="0" u="none" strike="noStrike" cap="none">
                <a:latin typeface="Calibri"/>
                <a:ea typeface="Calibri"/>
                <a:cs typeface="Calibri"/>
                <a:sym typeface="Calibri"/>
              </a:rPr>
              <a:t>إحساسًا بالضعف وسرعة التأثر، ويعطِّل إحساسنا بالسيطرة على زمام الأمور </a:t>
            </a:r>
            <a:r>
              <a:rPr lang="ar-AE" sz="1100" b="0" i="0" u="none" strike="noStrike" cap="none">
                <a:latin typeface="Calibri"/>
                <a:ea typeface="Calibri"/>
                <a:cs typeface="Calibri"/>
                <a:sym typeface="Calibri"/>
              </a:rPr>
              <a:t>ورؤية العالم على أنه آمن ويمكن التنبؤ به</a:t>
            </a:r>
          </a:p>
        </p:txBody>
      </p:sp>
    </p:spTree>
    <p:extLst>
      <p:ext uri="{BB962C8B-B14F-4D97-AF65-F5344CB8AC3E}">
        <p14:creationId xmlns:p14="http://schemas.microsoft.com/office/powerpoint/2010/main" val="39543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buSzPct val="25000"/>
              <a:buNone/>
            </a:pPr>
            <a:r>
              <a:rPr lang="ar-AE" sz="1100" b="0"/>
              <a:t>5 دقائق</a:t>
            </a:r>
          </a:p>
          <a:p>
            <a:pPr>
              <a:buNone/>
            </a:pPr>
            <a:endParaRPr lang="en-US" sz="1100" b="1" dirty="0"/>
          </a:p>
          <a:p>
            <a:pPr>
              <a:buNone/>
            </a:pPr>
            <a:r>
              <a:rPr lang="ar-AE" sz="1100" b="1"/>
              <a:t>قل:</a:t>
            </a:r>
            <a:r>
              <a:rPr lang="ar-AE" sz="1100" b="0" i="0" u="none" strike="noStrike" cap="none">
                <a:latin typeface="Calibri"/>
                <a:ea typeface="Calibri"/>
                <a:cs typeface="Calibri"/>
                <a:sym typeface="Calibri"/>
              </a:rPr>
              <a:t> أشرنا في وقتٍ سابق اليوم إلى أن الشكل الثالث من الضغط السلبي هو الصدمة غير المباشرة، والتي تسمّى أيضًا الصدمة الثانوية. وعلى الرغم من أن الصدمة غير المباشرة ليست شائعة، فإنها أحد مخاطر العمل الإنساني نظرًا لأننا نعمل عن قرب مع الأفراد الذين مرّوا بتجارب مؤلمة، وربما ينطبق هذا بشكل خاص على الحالات التي يتم فيها التعامل مع الأطفال الذين تعرّضوا للعنف أو الإيذاء.</a:t>
            </a:r>
            <a:r>
              <a:rPr lang="ar-AE" sz="110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a:buSzPct val="25000"/>
              <a:buNone/>
            </a:pPr>
            <a:r>
              <a:rPr lang="ar-AE" sz="1100" b="0" i="0" u="none" strike="noStrike" cap="none">
                <a:latin typeface="Calibri"/>
                <a:ea typeface="Calibri"/>
                <a:cs typeface="Calibri"/>
                <a:sym typeface="Calibri"/>
              </a:rPr>
              <a:t>ومن المهم معرفة أن الصدمة غير المباشرة عبارة عن عملية تراكمية؛ فهي لا تحدث بعد الواقعة الأولى. بل تحدث عندما يشرع أخصائيو إدارة الحالة في التأثر بالأطفال والأسر على نحو يؤدي إلى تغيير أفكارهم ومشاعرهم وسلوكياتهم لتماثل تلك الأفكار والمشاعر الموجودة لدى الشخص الذي تعرّض للتجربة المؤلمة.</a:t>
            </a:r>
            <a:r>
              <a:rPr lang="ar-AE" sz="110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marL="0" marR="0" lvl="0" indent="0" algn="r" rtl="1">
              <a:spcBef>
                <a:spcPts val="0"/>
              </a:spcBef>
              <a:buSzPct val="25000"/>
              <a:buNone/>
            </a:pPr>
            <a:r>
              <a:rPr lang="ar-AE" sz="1100"/>
              <a:t>(</a:t>
            </a:r>
            <a:r>
              <a:rPr lang="ar-AE" sz="1100" b="0" i="0" u="none" strike="noStrike" cap="none">
                <a:latin typeface="Calibri"/>
                <a:ea typeface="Calibri"/>
                <a:cs typeface="Calibri"/>
                <a:sym typeface="Calibri"/>
              </a:rPr>
              <a:t>مقتبس من معهد هيدينجتون، 2008، مؤسسة أدميرا</a:t>
            </a:r>
            <a:r>
              <a:rPr lang="ar-AE" sz="1100"/>
              <a:t>)</a:t>
            </a: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56189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hasCustomPrompt="1"/>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656021"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hasCustomPrompt="1"/>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5" name="Footer Placeholder 4"/>
          <p:cNvSpPr>
            <a:spLocks noGrp="1"/>
          </p:cNvSpPr>
          <p:nvPr>
            <p:ph type="ftr" sz="quarter" idx="11" hasCustomPrompt="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hasCustomPrompt="1"/>
          </p:nvPr>
        </p:nvSpPr>
        <p:spPr>
          <a:xfrm>
            <a:off x="8610600" y="6356350"/>
            <a:ext cx="2743200" cy="365125"/>
          </a:xfrm>
          <a:prstGeom prst="rect">
            <a:avLst/>
          </a:prstGeom>
        </p:spPr>
        <p:txBody>
          <a:bodyPr/>
          <a:lstStyle/>
          <a:p>
            <a:fld id="{B31082AD-E264-2B40-B793-F300E8284C01}" type="slidenum">
              <a:rPr lang="en-US" smtClean="0"/>
              <a:t>‹#›</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110" name="Shape 110"/>
          <p:cNvSpPr>
            <a:spLocks noGrp="1"/>
          </p:cNvSpPr>
          <p:nvPr>
            <p:ph type="title" hasCustomPrompt="1"/>
          </p:nvPr>
        </p:nvSpPr>
        <p:spPr>
          <a:xfrm>
            <a:off x="1154954" y="4800586"/>
            <a:ext cx="8825658" cy="566738"/>
          </a:xfrm>
          <a:prstGeom prst="rect">
            <a:avLst/>
          </a:prstGeom>
        </p:spPr>
        <p:txBody>
          <a:bodyPr lIns="91424" tIns="91424" rIns="91424" bIns="91424" anchor="b"/>
          <a:lstStyle>
            <a:lvl1pPr>
              <a:defRPr sz="2400">
                <a:solidFill>
                  <a:srgbClr val="E7E6E6"/>
                </a:solidFill>
                <a:sym typeface="Century Gothic"/>
              </a:defRPr>
            </a:lvl1pPr>
          </a:lstStyle>
          <a:p>
            <a:r>
              <a:t>Title Text</a:t>
            </a:r>
          </a:p>
        </p:txBody>
      </p:sp>
      <p:sp>
        <p:nvSpPr>
          <p:cNvPr id="111" name="Shape 111"/>
          <p:cNvSpPr>
            <a:spLocks noGrp="1"/>
          </p:cNvSpPr>
          <p:nvPr>
            <p:ph type="pic" sz="half" idx="13" hasCustomPrompt="1"/>
          </p:nvPr>
        </p:nvSpPr>
        <p:spPr>
          <a:xfrm>
            <a:off x="1154954" y="685799"/>
            <a:ext cx="8825657" cy="3640668"/>
          </a:xfrm>
          <a:prstGeom prst="rect">
            <a:avLst/>
          </a:prstGeom>
          <a:effectLst>
            <a:outerShdw blurRad="50800" dist="50800" dir="5400000" rotWithShape="0">
              <a:srgbClr val="000000">
                <a:alpha val="42745"/>
              </a:srgbClr>
            </a:outerShdw>
          </a:effectLst>
        </p:spPr>
        <p:txBody>
          <a:bodyPr lIns="91439" rIns="91439">
            <a:noAutofit/>
          </a:bodyPr>
          <a:lstStyle/>
          <a:p>
            <a:endParaRPr/>
          </a:p>
        </p:txBody>
      </p:sp>
      <p:sp>
        <p:nvSpPr>
          <p:cNvPr id="112" name="Shape 112"/>
          <p:cNvSpPr>
            <a:spLocks noGrp="1"/>
          </p:cNvSpPr>
          <p:nvPr>
            <p:ph type="body" sz="quarter" idx="1" hasCustomPrompt="1"/>
          </p:nvPr>
        </p:nvSpPr>
        <p:spPr>
          <a:xfrm>
            <a:off x="1154954" y="5367325"/>
            <a:ext cx="8825657" cy="493712"/>
          </a:xfrm>
          <a:prstGeom prst="rect">
            <a:avLst/>
          </a:prstGeom>
        </p:spPr>
        <p:txBody>
          <a:bodyPr lIns="91424" tIns="91424" rIns="91424" bIns="91424"/>
          <a:lstStyle>
            <a:lvl1pPr marL="0" indent="0">
              <a:buSzTx/>
              <a:buFontTx/>
              <a:buNone/>
              <a:defRPr sz="1200">
                <a:solidFill>
                  <a:srgbClr val="FFFFFF"/>
                </a:solidFill>
                <a:sym typeface="Century Gothic"/>
              </a:defRPr>
            </a:lvl1pPr>
            <a:lvl2pPr marL="0" indent="457200">
              <a:buSzTx/>
              <a:buFontTx/>
              <a:buNone/>
              <a:defRPr sz="1200">
                <a:solidFill>
                  <a:srgbClr val="FFFFFF"/>
                </a:solidFill>
                <a:sym typeface="Century Gothic"/>
              </a:defRPr>
            </a:lvl2pPr>
            <a:lvl3pPr marL="0" indent="914400">
              <a:buSzTx/>
              <a:buFontTx/>
              <a:buNone/>
              <a:defRPr sz="1200">
                <a:solidFill>
                  <a:srgbClr val="FFFFFF"/>
                </a:solidFill>
                <a:sym typeface="Century Gothic"/>
              </a:defRPr>
            </a:lvl3pPr>
            <a:lvl4pPr marL="0" indent="1371600">
              <a:buSzTx/>
              <a:buFontTx/>
              <a:buNone/>
              <a:defRPr sz="1200">
                <a:solidFill>
                  <a:srgbClr val="FFFFFF"/>
                </a:solidFill>
                <a:sym typeface="Century Gothic"/>
              </a:defRPr>
            </a:lvl4pPr>
            <a:lvl5pPr marL="0" indent="1828800">
              <a:buSzTx/>
              <a:buFontTx/>
              <a:buNone/>
              <a:defRPr sz="1200">
                <a:solidFill>
                  <a:srgbClr val="FFFFFF"/>
                </a:solidFill>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hasCustomPrompt="1"/>
          </p:nvPr>
        </p:nvSpPr>
        <p:spPr>
          <a:xfrm>
            <a:off x="10522514" y="540216"/>
            <a:ext cx="498248" cy="523201"/>
          </a:xfrm>
          <a:prstGeom prst="rect">
            <a:avLst/>
          </a:prstGeom>
        </p:spPr>
        <p:txBody>
          <a:bodyPr lIns="45699" tIns="45699" rIns="45699" bIns="45699" anchor="b"/>
          <a:lstStyle/>
          <a:p>
            <a:fld id="{86CB4B4D-7CA3-9044-876B-883B54F8677D}" type="slidenum">
              <a:t>‹#›</a:t>
            </a:fld>
            <a:endParaRPr/>
          </a:p>
        </p:txBody>
      </p:sp>
    </p:spTree>
    <p:extLst>
      <p:ext uri="{BB962C8B-B14F-4D97-AF65-F5344CB8AC3E}">
        <p14:creationId xmlns:p14="http://schemas.microsoft.com/office/powerpoint/2010/main" val="41737194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r" defTabSz="914400" rtl="1"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22.emf"/><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s://resourcecentre.savethechildren.net/library/inter-agency-guidelines-case-management-and-child-protection" TargetMode="External"/><Relationship Id="rId2" Type="http://schemas.openxmlformats.org/officeDocument/2006/relationships/hyperlink" Target="http://www.pharos.nl/documents/doc/workforcare_module13.pdf" TargetMode="External"/><Relationship Id="rId1" Type="http://schemas.openxmlformats.org/officeDocument/2006/relationships/slideLayout" Target="../slideLayouts/slideLayout12.xml"/><Relationship Id="rId5" Type="http://schemas.openxmlformats.org/officeDocument/2006/relationships/hyperlink" Target="https://urldefense.proofpoint.com/v2/url?u=http-3A__www.childhub.org_&amp;d=DwMGaQ&amp;c=0u3nQZwm2He4OdaqbWh55g&amp;r=UD-j3PDVC4C0ZjEQd93CqMhN_4QXTk1S-zXq8mLUW5k&amp;m=CASmsukoXcWqoQsCB7mUsb0TrK6A6pIyVQZUKdUCHBk&amp;s=Qz-7deUKVR3TcgVoLVZ39zshbJlBCGpmyjcL8w95kMY&amp;e=" TargetMode="External"/><Relationship Id="rId4" Type="http://schemas.openxmlformats.org/officeDocument/2006/relationships/hyperlink" Target="https://resourcecentre.savethechildren.net/library/ia-case-management-training-packa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1.jpg"/>
          <p:cNvPicPr>
            <a:picLocks noGrp="1" noChangeAspect="1"/>
          </p:cNvPicPr>
          <p:nvPr>
            <p:ph type="pic" idx="13"/>
          </p:nvPr>
        </p:nvPicPr>
        <p:blipFill>
          <a:blip r:embed="rId3">
            <a:extLst/>
          </a:blip>
          <a:srcRect t="10277" r="17435" b="20081"/>
          <a:stretch>
            <a:fillRect/>
          </a:stretch>
        </p:blipFill>
        <p:spPr>
          <a:xfrm>
            <a:off x="-1" y="0"/>
            <a:ext cx="12192002" cy="6858001"/>
          </a:xfrm>
          <a:prstGeom prst="rect">
            <a:avLst/>
          </a:prstGeom>
        </p:spPr>
      </p:pic>
      <p:sp>
        <p:nvSpPr>
          <p:cNvPr id="123" name="Shape 123"/>
          <p:cNvSpPr/>
          <p:nvPr/>
        </p:nvSpPr>
        <p:spPr>
          <a:xfrm>
            <a:off x="0" y="0"/>
            <a:ext cx="12192000" cy="6887027"/>
          </a:xfrm>
          <a:prstGeom prst="rect">
            <a:avLst/>
          </a:prstGeom>
          <a:solidFill>
            <a:srgbClr val="35B2B4">
              <a:alpha val="89412"/>
            </a:srgbClr>
          </a:solidFill>
          <a:ln w="12700">
            <a:miter lim="400000"/>
          </a:ln>
        </p:spPr>
        <p:txBody>
          <a:bodyPr lIns="45719" rIns="45719" anchor="ctr"/>
          <a:lstStyle/>
          <a:p>
            <a:pPr algn="ctr">
              <a:defRPr>
                <a:solidFill>
                  <a:srgbClr val="FFFFFF"/>
                </a:solidFill>
              </a:defRPr>
            </a:pPr>
            <a:endParaRPr/>
          </a:p>
        </p:txBody>
      </p:sp>
      <p:sp>
        <p:nvSpPr>
          <p:cNvPr id="124" name="Shape 124"/>
          <p:cNvSpPr>
            <a:spLocks noGrp="1"/>
          </p:cNvSpPr>
          <p:nvPr>
            <p:ph type="title"/>
          </p:nvPr>
        </p:nvSpPr>
        <p:spPr>
          <a:xfrm>
            <a:off x="2019869" y="645148"/>
            <a:ext cx="8188656" cy="3618044"/>
          </a:xfrm>
          <a:prstGeom prst="rect">
            <a:avLst/>
          </a:prstGeom>
        </p:spPr>
        <p:txBody>
          <a:bodyPr lIns="45699" tIns="45699" rIns="45699" bIns="45699"/>
          <a:lstStyle/>
          <a:p>
            <a:pPr algn="ctr">
              <a:lnSpc>
                <a:spcPct val="100000"/>
              </a:lnSpc>
              <a:spcBef>
                <a:spcPts val="600"/>
              </a:spcBef>
              <a:defRPr sz="2800" b="1">
                <a:solidFill>
                  <a:srgbClr val="F2F2F2"/>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الوحدة 4</a:t>
            </a:r>
            <a:br>
              <a:rPr lang="ar-AE" dirty="0">
                <a:latin typeface="Arial" panose="020B0604020202020204" pitchFamily="34" charset="0"/>
                <a:cs typeface="Arial" panose="020B0604020202020204" pitchFamily="34" charset="0"/>
              </a:rPr>
            </a:br>
            <a:r>
              <a:rPr lang="ar-AE" dirty="0">
                <a:latin typeface="Arial" panose="020B0604020202020204" pitchFamily="34" charset="0"/>
                <a:cs typeface="Arial" panose="020B0604020202020204" pitchFamily="34" charset="0"/>
              </a:rPr>
              <a:t/>
            </a:r>
            <a:br>
              <a:rPr lang="ar-AE" dirty="0">
                <a:latin typeface="Arial" panose="020B0604020202020204" pitchFamily="34" charset="0"/>
                <a:cs typeface="Arial" panose="020B0604020202020204" pitchFamily="34" charset="0"/>
              </a:rPr>
            </a:br>
            <a:r>
              <a:rPr lang="ar-AE" sz="3200" b="0" dirty="0">
                <a:latin typeface="Arial" panose="020B0604020202020204" pitchFamily="34" charset="0"/>
                <a:cs typeface="Arial" panose="020B0604020202020204" pitchFamily="34" charset="0"/>
              </a:rPr>
              <a:t>رعاية العاملين وسلامتهم دور مشرفي إدارة الحالة</a:t>
            </a:r>
          </a:p>
        </p:txBody>
      </p:sp>
      <p:sp>
        <p:nvSpPr>
          <p:cNvPr id="125" name="Shape 125"/>
          <p:cNvSpPr/>
          <p:nvPr/>
        </p:nvSpPr>
        <p:spPr>
          <a:xfrm>
            <a:off x="4767071" y="3443513"/>
            <a:ext cx="2657857" cy="136846"/>
          </a:xfrm>
          <a:prstGeom prst="rect">
            <a:avLst/>
          </a:prstGeom>
          <a:solidFill>
            <a:srgbClr val="415D78"/>
          </a:solidFill>
          <a:ln w="12700">
            <a:miter lim="400000"/>
          </a:ln>
        </p:spPr>
        <p:txBody>
          <a:bodyPr lIns="45719" rIns="45719" anchor="ctr"/>
          <a:lstStyle/>
          <a:p>
            <a:pPr algn="ctr">
              <a:defRPr>
                <a:solidFill>
                  <a:srgbClr val="405E79"/>
                </a:solidFill>
              </a:defRPr>
            </a:pPr>
            <a:endParaRPr/>
          </a:p>
        </p:txBody>
      </p:sp>
      <p:sp>
        <p:nvSpPr>
          <p:cNvPr id="6" name="Rectangle 5">
            <a:extLst>
              <a:ext uri="{FF2B5EF4-FFF2-40B4-BE49-F238E27FC236}">
                <a16:creationId xmlns="" xmlns:a16="http://schemas.microsoft.com/office/drawing/2014/main" id="{33F67691-133F-48C9-8FC9-D2059C5BEDBA}"/>
              </a:ext>
            </a:extLst>
          </p:cNvPr>
          <p:cNvSpPr/>
          <p:nvPr/>
        </p:nvSpPr>
        <p:spPr>
          <a:xfrm>
            <a:off x="137366" y="6404500"/>
            <a:ext cx="3140603" cy="369332"/>
          </a:xfrm>
          <a:prstGeom prst="rect">
            <a:avLst/>
          </a:prstGeom>
        </p:spPr>
        <p:txBody>
          <a:bodyPr wrap="none">
            <a:spAutoFit/>
          </a:bodyPr>
          <a:lstStyle/>
          <a:p>
            <a:r>
              <a:rPr lang="ar-AE" i="1" dirty="0">
                <a:solidFill>
                  <a:schemeClr val="bg1"/>
                </a:solidFill>
                <a:latin typeface="Arial" panose="020B0604020202020204" pitchFamily="34" charset="0"/>
                <a:cs typeface="Arial" panose="020B0604020202020204" pitchFamily="34" charset="0"/>
              </a:rPr>
              <a:t>الصورة: كيلي ريان / لجنة الإنقاذ الدوليّة</a:t>
            </a:r>
          </a:p>
        </p:txBody>
      </p:sp>
      <p:pic>
        <p:nvPicPr>
          <p:cNvPr id="8" name="Picture 8">
            <a:extLst>
              <a:ext uri="{FF2B5EF4-FFF2-40B4-BE49-F238E27FC236}">
                <a16:creationId xmlns="" xmlns:a16="http://schemas.microsoft.com/office/drawing/2014/main" id="{7D345325-AE0A-F348-A7CC-1161181A3C9A}"/>
              </a:ext>
            </a:extLst>
          </p:cNvPr>
          <p:cNvPicPr>
            <a:picLocks noChangeAspect="1"/>
          </p:cNvPicPr>
          <p:nvPr/>
        </p:nvPicPr>
        <p:blipFill>
          <a:blip r:embed="rId4"/>
          <a:stretch>
            <a:fillRect/>
          </a:stretch>
        </p:blipFill>
        <p:spPr>
          <a:xfrm>
            <a:off x="7147878" y="5985598"/>
            <a:ext cx="2231246" cy="664912"/>
          </a:xfrm>
          <a:prstGeom prst="rect">
            <a:avLst/>
          </a:prstGeom>
        </p:spPr>
      </p:pic>
      <p:pic>
        <p:nvPicPr>
          <p:cNvPr id="9" name="Picture 11">
            <a:extLst>
              <a:ext uri="{FF2B5EF4-FFF2-40B4-BE49-F238E27FC236}">
                <a16:creationId xmlns="" xmlns:a16="http://schemas.microsoft.com/office/drawing/2014/main" id="{6E7538D1-CCA3-A448-80CA-EE61D9F7F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760" y="6018682"/>
            <a:ext cx="2375403" cy="658050"/>
          </a:xfrm>
          <a:prstGeom prst="rect">
            <a:avLst/>
          </a:prstGeom>
        </p:spPr>
      </p:pic>
      <p:sp>
        <p:nvSpPr>
          <p:cNvPr id="10" name="文本框 9"/>
          <p:cNvSpPr txBox="1"/>
          <p:nvPr/>
        </p:nvSpPr>
        <p:spPr>
          <a:xfrm>
            <a:off x="9332007" y="6141385"/>
            <a:ext cx="1854439" cy="553998"/>
          </a:xfrm>
          <a:prstGeom prst="rect">
            <a:avLst/>
          </a:prstGeom>
          <a:noFill/>
        </p:spPr>
        <p:txBody>
          <a:bodyPr wrap="square" rtlCol="0">
            <a:spAutoFit/>
          </a:bodyPr>
          <a:lstStyle/>
          <a:p>
            <a:pPr>
              <a:lnSpc>
                <a:spcPts val="1200"/>
              </a:lnSpc>
            </a:pPr>
            <a:r>
              <a:rPr lang="ar-DZ" altLang="zh-CN" sz="2300" dirty="0">
                <a:solidFill>
                  <a:schemeClr val="bg1"/>
                </a:solidFill>
              </a:rPr>
              <a:t>التحالف</a:t>
            </a:r>
          </a:p>
          <a:p>
            <a:pPr>
              <a:lnSpc>
                <a:spcPts val="1200"/>
              </a:lnSpc>
            </a:pPr>
            <a:r>
              <a:rPr lang="ar-DZ" altLang="zh-CN" sz="1200" dirty="0">
                <a:solidFill>
                  <a:schemeClr val="bg1"/>
                </a:solidFill>
              </a:rPr>
              <a:t>من أجل حماية الأطفال في العمل الإنساني</a:t>
            </a:r>
          </a:p>
        </p:txBody>
      </p:sp>
    </p:spTree>
    <p:extLst>
      <p:ext uri="{BB962C8B-B14F-4D97-AF65-F5344CB8AC3E}">
        <p14:creationId xmlns:p14="http://schemas.microsoft.com/office/powerpoint/2010/main" val="294002308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body" idx="1"/>
          </p:nvPr>
        </p:nvSpPr>
        <p:spPr>
          <a:xfrm>
            <a:off x="972273" y="2032543"/>
            <a:ext cx="10486664" cy="4813801"/>
          </a:xfrm>
          <a:prstGeom prst="rect">
            <a:avLst/>
          </a:prstGeom>
        </p:spPr>
        <p:txBody>
          <a:bodyPr/>
          <a:lstStyle/>
          <a:p>
            <a:pPr marL="0" indent="0">
              <a:lnSpc>
                <a:spcPct val="100000"/>
              </a:lnSpc>
              <a:spcBef>
                <a:spcPts val="600"/>
              </a:spcBef>
              <a:buSzTx/>
              <a:buNone/>
              <a:defRPr sz="2000" b="1">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الصدمة غير المباشرة، والتي تسمّى أيضًا </a:t>
            </a:r>
            <a:r>
              <a:rPr lang="ar-AE" dirty="0">
                <a:solidFill>
                  <a:srgbClr val="35B2B4"/>
                </a:solidFill>
                <a:latin typeface="Arial" panose="020B0604020202020204" pitchFamily="34" charset="0"/>
                <a:cs typeface="Arial" panose="020B0604020202020204" pitchFamily="34" charset="0"/>
              </a:rPr>
              <a:t>الصدمة الثانوية</a:t>
            </a:r>
            <a:r>
              <a:rPr lang="ar-AE" dirty="0">
                <a:latin typeface="Arial" panose="020B0604020202020204" pitchFamily="34" charset="0"/>
                <a:cs typeface="Arial" panose="020B0604020202020204" pitchFamily="34" charset="0"/>
              </a:rPr>
              <a:t>، هي عملية تغيير تحدث عندما يبدأ أخصائي إدارة الحالة في التأثر بالأطفال الذين يتعامل معهم والتي تؤدي إلى تغيرات في أفكار أخصائي إدارة الحالة ومشاعره وسلوكياته والتي تكون:</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مماثلة لتلك الأفكار والمشاعر والسلوكيات التي يشعر بها الناجون </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ناجمة عن تجارب العملاء</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منقولة من العملاء إلى العاملين</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بمرور الوقت، يمكن أن يتسبّب هذا في تغييراتٍ في صحتك البدنية والنفسية والعاطفية والروحية</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ويمكن أن يؤدي إلى توقعاتٍ مرتفعة للغاية، وربما غير واقعية، تجاه نفسك والآخرين</a:t>
            </a:r>
          </a:p>
        </p:txBody>
      </p:sp>
      <p:sp>
        <p:nvSpPr>
          <p:cNvPr id="186" name="Shape 186"/>
          <p:cNvSpPr/>
          <p:nvPr/>
        </p:nvSpPr>
        <p:spPr>
          <a:xfrm>
            <a:off x="0" y="0"/>
            <a:ext cx="12192000" cy="1557338"/>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87" name="Shape 187"/>
          <p:cNvSpPr/>
          <p:nvPr/>
        </p:nvSpPr>
        <p:spPr>
          <a:xfrm>
            <a:off x="762657" y="475206"/>
            <a:ext cx="10696280"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الصدمة غير المباشرة أو الثانوية</a:t>
            </a:r>
          </a:p>
        </p:txBody>
      </p:sp>
    </p:spTree>
    <p:extLst>
      <p:ext uri="{BB962C8B-B14F-4D97-AF65-F5344CB8AC3E}">
        <p14:creationId xmlns:p14="http://schemas.microsoft.com/office/powerpoint/2010/main" val="366688527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body" sz="half" idx="1"/>
          </p:nvPr>
        </p:nvSpPr>
        <p:spPr>
          <a:xfrm>
            <a:off x="0" y="3079354"/>
            <a:ext cx="5319849" cy="4648201"/>
          </a:xfrm>
          <a:prstGeom prst="rect">
            <a:avLst/>
          </a:prstGeom>
        </p:spPr>
        <p:txBody>
          <a:bodyPr lIns="91424" tIns="91424" rIns="91424" bIns="91424"/>
          <a:lstStyle/>
          <a:p>
            <a:pPr>
              <a:spcBef>
                <a:spcPts val="0"/>
              </a:spcBef>
              <a:buSzTx/>
              <a:buNone/>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اطلع على القائمة الموزّعة وفكّر في نفسك وفريقك</a:t>
            </a:r>
          </a:p>
        </p:txBody>
      </p:sp>
      <p:pic>
        <p:nvPicPr>
          <p:cNvPr id="192" name="image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236" y="4404917"/>
            <a:ext cx="2456613" cy="2456613"/>
          </a:xfrm>
          <a:prstGeom prst="rect">
            <a:avLst/>
          </a:prstGeom>
          <a:ln w="12700">
            <a:miter lim="400000"/>
          </a:ln>
        </p:spPr>
      </p:pic>
      <p:sp>
        <p:nvSpPr>
          <p:cNvPr id="193" name="Shape 193"/>
          <p:cNvSpPr/>
          <p:nvPr/>
        </p:nvSpPr>
        <p:spPr>
          <a:xfrm>
            <a:off x="777666" y="1753791"/>
            <a:ext cx="4542183"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علامات الضغط السلبي</a:t>
            </a:r>
          </a:p>
        </p:txBody>
      </p:sp>
      <p:pic>
        <p:nvPicPr>
          <p:cNvPr id="194" name="image9.jpeg"/>
          <p:cNvPicPr>
            <a:picLocks noChangeAspect="1"/>
          </p:cNvPicPr>
          <p:nvPr/>
        </p:nvPicPr>
        <p:blipFill>
          <a:blip r:embed="rId4">
            <a:extLst/>
          </a:blip>
          <a:stretch>
            <a:fillRect/>
          </a:stretch>
        </p:blipFill>
        <p:spPr>
          <a:xfrm>
            <a:off x="5629181" y="570124"/>
            <a:ext cx="6035491" cy="5749980"/>
          </a:xfrm>
          <a:prstGeom prst="rect">
            <a:avLst/>
          </a:prstGeom>
          <a:ln w="12700">
            <a:miter lim="400000"/>
          </a:ln>
        </p:spPr>
      </p:pic>
      <p:sp>
        <p:nvSpPr>
          <p:cNvPr id="195" name="Shape 195"/>
          <p:cNvSpPr/>
          <p:nvPr/>
        </p:nvSpPr>
        <p:spPr>
          <a:xfrm>
            <a:off x="6214431" y="5831838"/>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الصورة: نيد كولت / لجنة الإنقاذ الدوليّ</a:t>
            </a:r>
          </a:p>
        </p:txBody>
      </p:sp>
    </p:spTree>
    <p:extLst>
      <p:ext uri="{BB962C8B-B14F-4D97-AF65-F5344CB8AC3E}">
        <p14:creationId xmlns:p14="http://schemas.microsoft.com/office/powerpoint/2010/main" val="41071359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body" idx="1"/>
          </p:nvPr>
        </p:nvSpPr>
        <p:spPr>
          <a:xfrm>
            <a:off x="698615" y="2219083"/>
            <a:ext cx="11014965" cy="4045885"/>
          </a:xfrm>
          <a:prstGeom prst="rect">
            <a:avLst/>
          </a:prstGeom>
        </p:spPr>
        <p:txBody>
          <a:bodyPr/>
          <a:lstStyle/>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رد فعل مؤثر يحدث بعد التعرّض على مدى فترة طويلة لعوامل ضغطٍ مهنية، كتلك المحددة على أنها مصادر الضغط المتراكم</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عبارة عن عملية تراكمية، وليس حدثًا فرديًا</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يحدث لأن التعرّض على مدى فترة طويلة لمواقف قاسية عاطفيًا دون الحصول على الدعم الكافي من شأنه أن يستنزف تدريجيًا الموارد الطبيعية لدى الفرد المتعلقة بالتعامل مع الضغط والإجهاد</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على غرار علامات الضغط، يمكن لعلامات الاحتراق الوظيفي أن تظهر بصور شتى حسب كل فرد</a:t>
            </a:r>
          </a:p>
        </p:txBody>
      </p:sp>
      <p:sp>
        <p:nvSpPr>
          <p:cNvPr id="200" name="Shape 200"/>
          <p:cNvSpPr/>
          <p:nvPr/>
        </p:nvSpPr>
        <p:spPr>
          <a:xfrm>
            <a:off x="3622876" y="450171"/>
            <a:ext cx="8090704"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الاحتراق الوظيفي - شائعٌ بين المشرفين وأخصائيي إدارة الحالة المعنيين بحماية الطفل</a:t>
            </a:r>
          </a:p>
        </p:txBody>
      </p:sp>
      <p:sp>
        <p:nvSpPr>
          <p:cNvPr id="201" name="Shape 201"/>
          <p:cNvSpPr/>
          <p:nvPr/>
        </p:nvSpPr>
        <p:spPr>
          <a:xfrm flipV="1">
            <a:off x="4460834" y="1713363"/>
            <a:ext cx="7252746" cy="55287"/>
          </a:xfrm>
          <a:prstGeom prst="line">
            <a:avLst/>
          </a:prstGeom>
          <a:ln w="6350">
            <a:solidFill>
              <a:srgbClr val="415D78"/>
            </a:solidFill>
            <a:miter/>
          </a:ln>
        </p:spPr>
        <p:txBody>
          <a:bodyPr lIns="45719" rIns="45719"/>
          <a:lstStyle/>
          <a:p>
            <a:endParaRPr/>
          </a:p>
        </p:txBody>
      </p:sp>
      <p:sp>
        <p:nvSpPr>
          <p:cNvPr id="202" name="Shape 202"/>
          <p:cNvSpPr/>
          <p:nvPr/>
        </p:nvSpPr>
        <p:spPr>
          <a:xfrm>
            <a:off x="7608457" y="1699075"/>
            <a:ext cx="4105123"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7775879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AE" sz="4800" b="1" dirty="0">
                <a:solidFill>
                  <a:schemeClr val="bg1"/>
                </a:solidFill>
                <a:latin typeface="Arial" panose="020B0604020202020204" pitchFamily="34" charset="0"/>
                <a:ea typeface="Helvetica Neue Medium" charset="0"/>
                <a:cs typeface="Arial" panose="020B0604020202020204" pitchFamily="34" charset="0"/>
              </a:rPr>
              <a:t>الأسئلة؟</a:t>
            </a:r>
          </a:p>
          <a:p>
            <a:endParaRPr lang="en-US" b="1" dirty="0">
              <a:solidFill>
                <a:schemeClr val="bg1">
                  <a:lumMod val="95000"/>
                </a:schemeClr>
              </a:solidFill>
              <a:latin typeface="Arial" panose="020B0604020202020204" pitchFamily="34" charset="0"/>
              <a:ea typeface="Helvetica Neue Medium" charset="0"/>
              <a:cs typeface="Arial" panose="020B0604020202020204" pitchFamily="34" charset="0"/>
            </a:endParaRPr>
          </a:p>
        </p:txBody>
      </p:sp>
    </p:spTree>
    <p:extLst>
      <p:ext uri="{BB962C8B-B14F-4D97-AF65-F5344CB8AC3E}">
        <p14:creationId xmlns:p14="http://schemas.microsoft.com/office/powerpoint/2010/main" val="336542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7615173" y="2517259"/>
            <a:ext cx="3856681"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العوامل الوقائية</a:t>
            </a:r>
          </a:p>
        </p:txBody>
      </p:sp>
      <p:sp>
        <p:nvSpPr>
          <p:cNvPr id="207" name="Shape 207"/>
          <p:cNvSpPr/>
          <p:nvPr/>
        </p:nvSpPr>
        <p:spPr>
          <a:xfrm>
            <a:off x="9324117" y="3243614"/>
            <a:ext cx="2147737" cy="113795"/>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graphicFrame>
        <p:nvGraphicFramePr>
          <p:cNvPr id="208" name="Table 208"/>
          <p:cNvGraphicFramePr/>
          <p:nvPr>
            <p:extLst>
              <p:ext uri="{D42A27DB-BD31-4B8C-83A1-F6EECF244321}">
                <p14:modId xmlns:p14="http://schemas.microsoft.com/office/powerpoint/2010/main" val="1532327370"/>
              </p:ext>
            </p:extLst>
          </p:nvPr>
        </p:nvGraphicFramePr>
        <p:xfrm>
          <a:off x="788798" y="659512"/>
          <a:ext cx="6548986" cy="5507984"/>
        </p:xfrm>
        <a:graphic>
          <a:graphicData uri="http://schemas.openxmlformats.org/drawingml/2006/table">
            <a:tbl>
              <a:tblPr rtl="1" bandRow="1"/>
              <a:tblGrid>
                <a:gridCol w="6548986">
                  <a:extLst>
                    <a:ext uri="{9D8B030D-6E8A-4147-A177-3AD203B41FA5}">
                      <a16:colId xmlns="" xmlns:a16="http://schemas.microsoft.com/office/drawing/2014/main" val="20000"/>
                    </a:ext>
                  </a:extLst>
                </a:gridCol>
              </a:tblGrid>
              <a:tr h="815205">
                <a:tc>
                  <a:txBody>
                    <a:bodyPr/>
                    <a:lstStyle/>
                    <a:p>
                      <a:pPr algn="r">
                        <a:defRPr sz="1800"/>
                      </a:pPr>
                      <a:r>
                        <a:rPr lang="ar-AE" sz="2700" b="1" dirty="0">
                          <a:solidFill>
                            <a:srgbClr val="FFFFFF"/>
                          </a:solidFill>
                          <a:sym typeface="Calibri"/>
                        </a:rPr>
                        <a:t>العوامل الوقائية</a:t>
                      </a:r>
                    </a:p>
                  </a:txBody>
                  <a:tcPr marL="203801" marR="203801" marT="203801" marB="203801" horzOverflow="overflow">
                    <a:solidFill>
                      <a:srgbClr val="415D78"/>
                    </a:solidFill>
                  </a:tcPr>
                </a:tc>
                <a:extLst>
                  <a:ext uri="{0D108BD9-81ED-4DB2-BD59-A6C34878D82A}">
                    <a16:rowId xmlns="" xmlns:a16="http://schemas.microsoft.com/office/drawing/2014/main" val="10000"/>
                  </a:ext>
                </a:extLst>
              </a:tr>
              <a:tr h="4688902">
                <a:tc>
                  <a:txBody>
                    <a:bodyPr/>
                    <a:lstStyle/>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dirty="0"/>
                        <a:t>عادات التكيّف الإيجابي </a:t>
                      </a:r>
                    </a:p>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dirty="0"/>
                        <a:t>الدعم الاجتماعي</a:t>
                      </a:r>
                    </a:p>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dirty="0"/>
                        <a:t>التفاؤل وتقدير الذات الصحي</a:t>
                      </a:r>
                    </a:p>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dirty="0"/>
                        <a:t>الروحانيات</a:t>
                      </a:r>
                    </a:p>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dirty="0"/>
                        <a:t>القدرة على التكيّف</a:t>
                      </a:r>
                    </a:p>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dirty="0"/>
                        <a:t>الفضول والانفتاح على الخبرات</a:t>
                      </a:r>
                    </a:p>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baseline="0" dirty="0"/>
                        <a:t>المواهب / القدرات الطبيعية</a:t>
                      </a:r>
                    </a:p>
                    <a:p>
                      <a:pPr marL="342900" indent="-342900" algn="r">
                        <a:spcBef>
                          <a:spcPts val="1200"/>
                        </a:spcBef>
                        <a:buClr>
                          <a:srgbClr val="FFFFFF"/>
                        </a:buClr>
                        <a:buSzPct val="100000"/>
                        <a:buFont typeface="Wingdings" panose="05000000000000000000" pitchFamily="2" charset="2"/>
                        <a:buChar char="§"/>
                        <a:defRPr sz="2200" b="1">
                          <a:solidFill>
                            <a:srgbClr val="FFFFFF"/>
                          </a:solidFill>
                          <a:sym typeface="Calibri"/>
                        </a:defRPr>
                      </a:pPr>
                      <a:r>
                        <a:rPr lang="ar-AE" sz="2400" dirty="0"/>
                        <a:t>إسباغ معنى على الأشياء</a:t>
                      </a:r>
                    </a:p>
                  </a:txBody>
                  <a:tcPr marL="203801" marR="203801" marT="203801" marB="203801" horzOverflow="overflow">
                    <a:solidFill>
                      <a:srgbClr val="35B2B4"/>
                    </a:solidFill>
                  </a:tcPr>
                </a:tc>
                <a:extLst>
                  <a:ext uri="{0D108BD9-81ED-4DB2-BD59-A6C34878D82A}">
                    <a16:rowId xmlns="" xmlns:a16="http://schemas.microsoft.com/office/drawing/2014/main" val="10001"/>
                  </a:ext>
                </a:extLst>
              </a:tr>
            </a:tbl>
          </a:graphicData>
        </a:graphic>
      </p:graphicFrame>
      <p:sp>
        <p:nvSpPr>
          <p:cNvPr id="209" name="Shape 209"/>
          <p:cNvSpPr/>
          <p:nvPr/>
        </p:nvSpPr>
        <p:spPr>
          <a:xfrm>
            <a:off x="8472985" y="5700569"/>
            <a:ext cx="2745959"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i="1">
                <a:solidFill>
                  <a:srgbClr val="FFFFFF"/>
                </a:solidFill>
                <a:latin typeface="Helvetica Neue"/>
                <a:ea typeface="Helvetica Neue"/>
                <a:cs typeface="Helvetica Neue"/>
                <a:sym typeface="Helvetica Neue"/>
              </a:defRPr>
            </a:lvl1pPr>
          </a:lstStyle>
          <a:p>
            <a:r>
              <a:rPr lang="ar-AE" dirty="0"/>
              <a:t>معهد هيدينجتون، 2008</a:t>
            </a:r>
          </a:p>
        </p:txBody>
      </p:sp>
    </p:spTree>
    <p:extLst>
      <p:ext uri="{BB962C8B-B14F-4D97-AF65-F5344CB8AC3E}">
        <p14:creationId xmlns:p14="http://schemas.microsoft.com/office/powerpoint/2010/main" val="140534929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sz="half" idx="1"/>
          </p:nvPr>
        </p:nvSpPr>
        <p:spPr>
          <a:xfrm>
            <a:off x="433393" y="398586"/>
            <a:ext cx="7202928" cy="3932416"/>
          </a:xfrm>
          <a:prstGeom prst="rect">
            <a:avLst/>
          </a:prstGeom>
        </p:spPr>
        <p:txBody>
          <a:bodyPr>
            <a:normAutofit/>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sz="2600" dirty="0">
                <a:latin typeface="Arial" panose="020B0604020202020204" pitchFamily="34" charset="0"/>
                <a:cs typeface="Arial" panose="020B0604020202020204" pitchFamily="34" charset="0"/>
              </a:rPr>
              <a:t>تأمل السلامة:</a:t>
            </a:r>
            <a:r>
              <a:rPr lang="ar-AE" sz="2600" b="0" dirty="0">
                <a:solidFill>
                  <a:srgbClr val="151515"/>
                </a:solidFill>
                <a:latin typeface="Arial" panose="020B0604020202020204" pitchFamily="34" charset="0"/>
                <a:cs typeface="Arial" panose="020B0604020202020204" pitchFamily="34" charset="0"/>
              </a:rPr>
              <a:t> </a:t>
            </a:r>
          </a:p>
          <a:p>
            <a:pPr>
              <a:lnSpc>
                <a:spcPct val="100000"/>
              </a:lnSpc>
              <a:spcBef>
                <a:spcPts val="600"/>
              </a:spcBef>
              <a:buSzTx/>
              <a:buFont typeface="Wingdings" panose="05000000000000000000" pitchFamily="2" charset="2"/>
              <a:buChar char="§"/>
              <a:defRPr sz="2400">
                <a:latin typeface="Helvetica Neue"/>
                <a:ea typeface="Helvetica Neue"/>
                <a:cs typeface="Helvetica Neue"/>
                <a:sym typeface="Helvetica Neue"/>
              </a:defRPr>
            </a:pPr>
            <a:endParaRPr sz="2600" dirty="0">
              <a:solidFill>
                <a:srgbClr val="D8D8D8"/>
              </a:solidFill>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sz="2600" dirty="0">
                <a:latin typeface="Arial" panose="020B0604020202020204" pitchFamily="34" charset="0"/>
                <a:cs typeface="Arial" panose="020B0604020202020204" pitchFamily="34" charset="0"/>
              </a:rPr>
              <a:t>ما هي عادات التكيّف الإيجابية لديك على المستوى الفردي؟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sz="2600" dirty="0">
                <a:latin typeface="Arial" panose="020B0604020202020204" pitchFamily="34" charset="0"/>
                <a:cs typeface="Arial" panose="020B0604020202020204" pitchFamily="34" charset="0"/>
              </a:rPr>
              <a:t>بعبارةٍ أخرى، ما الذي تفعله، أو ما الذي يمكنك فعله، من أجل العناية بنفسك؟</a:t>
            </a:r>
          </a:p>
        </p:txBody>
      </p:sp>
      <p:sp>
        <p:nvSpPr>
          <p:cNvPr id="214" name="Shape 214"/>
          <p:cNvSpPr/>
          <p:nvPr/>
        </p:nvSpPr>
        <p:spPr>
          <a:xfrm>
            <a:off x="8305799" y="0"/>
            <a:ext cx="3886201" cy="6858000"/>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pic>
        <p:nvPicPr>
          <p:cNvPr id="215" name="image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368" y="3890366"/>
            <a:ext cx="4304952" cy="4304952"/>
          </a:xfrm>
          <a:prstGeom prst="rect">
            <a:avLst/>
          </a:prstGeom>
          <a:ln w="12700">
            <a:miter lim="400000"/>
          </a:ln>
        </p:spPr>
      </p:pic>
      <p:sp>
        <p:nvSpPr>
          <p:cNvPr id="216" name="Shape 216"/>
          <p:cNvSpPr/>
          <p:nvPr/>
        </p:nvSpPr>
        <p:spPr>
          <a:xfrm>
            <a:off x="8746677" y="886201"/>
            <a:ext cx="2978477"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سلامة الفريق تبدأ من عندنا!</a:t>
            </a:r>
          </a:p>
        </p:txBody>
      </p:sp>
      <p:sp>
        <p:nvSpPr>
          <p:cNvPr id="217" name="Shape 217"/>
          <p:cNvSpPr/>
          <p:nvPr/>
        </p:nvSpPr>
        <p:spPr>
          <a:xfrm>
            <a:off x="8077199" y="771902"/>
            <a:ext cx="228600" cy="22860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94352123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body" sz="half" idx="1"/>
          </p:nvPr>
        </p:nvSpPr>
        <p:spPr>
          <a:xfrm>
            <a:off x="5793818" y="1647970"/>
            <a:ext cx="5804378" cy="4612781"/>
          </a:xfrm>
          <a:prstGeom prst="rect">
            <a:avLst/>
          </a:prstGeom>
        </p:spPr>
        <p:txBody>
          <a:bodyPr/>
          <a:lstStyle/>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العمل في إدارة الحالة مُجزٍ، لكنه أيضًا مليءٌ بالضغوط</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من المهم للمشرفين أن يتعرّفوا على علامات الضغط لديهم ولدى أخصائيي إدارة الحالة وأيضًا بعض العوامل الوقائية</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ينبغي على المشرفين وضع استراتيجيات شخصية وخاصة بالفريق لمعالجة الضغط والاحتراق الوظيفي</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الإشراف الفردي هو وسيلة رئيسية لتحديد الضغط لدى الطرفين وإدارته</a:t>
            </a:r>
          </a:p>
        </p:txBody>
      </p:sp>
      <p:sp>
        <p:nvSpPr>
          <p:cNvPr id="222" name="Shape 222"/>
          <p:cNvSpPr/>
          <p:nvPr/>
        </p:nvSpPr>
        <p:spPr>
          <a:xfrm>
            <a:off x="5793818" y="546100"/>
            <a:ext cx="5804378"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بعض الرسائل الأساسية حول الضغوط</a:t>
            </a:r>
          </a:p>
        </p:txBody>
      </p:sp>
      <p:pic>
        <p:nvPicPr>
          <p:cNvPr id="223" name="image10.png"/>
          <p:cNvPicPr>
            <a:picLocks noChangeAspect="1"/>
          </p:cNvPicPr>
          <p:nvPr/>
        </p:nvPicPr>
        <p:blipFill>
          <a:blip r:embed="rId3">
            <a:alphaModFix amt="20000"/>
            <a:extLst/>
          </a:blip>
          <a:srcRect r="77770" b="12650"/>
          <a:stretch>
            <a:fillRect/>
          </a:stretch>
        </p:blipFill>
        <p:spPr>
          <a:xfrm rot="5400000" flipH="1">
            <a:off x="2919196" y="2252391"/>
            <a:ext cx="1429240" cy="7267632"/>
          </a:xfrm>
          <a:prstGeom prst="rect">
            <a:avLst/>
          </a:prstGeom>
          <a:ln w="12700">
            <a:miter lim="400000"/>
          </a:ln>
        </p:spPr>
      </p:pic>
      <p:pic>
        <p:nvPicPr>
          <p:cNvPr id="224" name="image11.jpeg"/>
          <p:cNvPicPr>
            <a:picLocks noChangeAspect="1"/>
          </p:cNvPicPr>
          <p:nvPr/>
        </p:nvPicPr>
        <p:blipFill>
          <a:blip r:embed="rId4">
            <a:extLst/>
          </a:blip>
          <a:stretch>
            <a:fillRect/>
          </a:stretch>
        </p:blipFill>
        <p:spPr>
          <a:xfrm>
            <a:off x="466265" y="345440"/>
            <a:ext cx="4097868" cy="6146801"/>
          </a:xfrm>
          <a:prstGeom prst="rect">
            <a:avLst/>
          </a:prstGeom>
          <a:ln w="12700">
            <a:miter lim="400000"/>
          </a:ln>
        </p:spPr>
      </p:pic>
      <p:sp>
        <p:nvSpPr>
          <p:cNvPr id="225" name="Shape 225"/>
          <p:cNvSpPr/>
          <p:nvPr/>
        </p:nvSpPr>
        <p:spPr>
          <a:xfrm>
            <a:off x="466265" y="5969021"/>
            <a:ext cx="2405693"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i="1">
                <a:solidFill>
                  <a:srgbClr val="FFFFFF"/>
                </a:solidFill>
                <a:latin typeface="Helvetica Neue"/>
                <a:ea typeface="Helvetica Neue"/>
                <a:cs typeface="Helvetica Neue"/>
                <a:sym typeface="Helvetica Neue"/>
              </a:defRPr>
            </a:lvl1pPr>
          </a:lstStyle>
          <a:p>
            <a:r>
              <a:rPr lang="ar-AE" sz="1400" dirty="0">
                <a:latin typeface="Arial" panose="020B0604020202020204" pitchFamily="34" charset="0"/>
                <a:cs typeface="Arial" panose="020B0604020202020204" pitchFamily="34" charset="0"/>
              </a:rPr>
              <a:t>الصورة: رافائيل هيرموسو / لجنة الإنقاذ الدولية</a:t>
            </a:r>
          </a:p>
        </p:txBody>
      </p:sp>
    </p:spTree>
    <p:extLst>
      <p:ext uri="{BB962C8B-B14F-4D97-AF65-F5344CB8AC3E}">
        <p14:creationId xmlns:p14="http://schemas.microsoft.com/office/powerpoint/2010/main" val="171955229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sz="half" idx="1"/>
          </p:nvPr>
        </p:nvSpPr>
        <p:spPr>
          <a:xfrm>
            <a:off x="479898" y="457200"/>
            <a:ext cx="7263929" cy="3897077"/>
          </a:xfrm>
          <a:prstGeom prst="rect">
            <a:avLst/>
          </a:prstGeom>
        </p:spPr>
        <p:txBody>
          <a:bodyPr>
            <a:noAutofit/>
          </a:bodyPr>
          <a:lstStyle/>
          <a:p>
            <a:pPr marL="0" indent="0">
              <a:lnSpc>
                <a:spcPct val="100000"/>
              </a:lnSpc>
              <a:spcBef>
                <a:spcPts val="600"/>
              </a:spcBef>
              <a:buClr>
                <a:srgbClr val="00B0F0"/>
              </a:buClr>
              <a:buNone/>
              <a:defRPr sz="1800">
                <a:solidFill>
                  <a:srgbClr val="595959"/>
                </a:solidFill>
                <a:latin typeface="Helvetica Neue"/>
                <a:ea typeface="Helvetica Neue"/>
                <a:cs typeface="Helvetica Neue"/>
                <a:sym typeface="Helvetica Neue"/>
              </a:defRPr>
            </a:pPr>
            <a:r>
              <a:rPr lang="ar-AE" sz="3200" dirty="0">
                <a:latin typeface="Arial" panose="020B0604020202020204" pitchFamily="34" charset="0"/>
                <a:cs typeface="Arial" panose="020B0604020202020204" pitchFamily="34" charset="0"/>
              </a:rPr>
              <a:t>كيف يمكن للمشرفين دعم سلامة الفريق؟</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800" dirty="0">
                <a:latin typeface="Arial" panose="020B0604020202020204" pitchFamily="34" charset="0"/>
                <a:cs typeface="Arial" panose="020B0604020202020204" pitchFamily="34" charset="0"/>
              </a:rPr>
              <a:t>مع كل أخصائي حالة على حدة؟</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800" dirty="0">
                <a:latin typeface="Arial" panose="020B0604020202020204" pitchFamily="34" charset="0"/>
                <a:cs typeface="Arial" panose="020B0604020202020204" pitchFamily="34" charset="0"/>
              </a:rPr>
              <a:t>على مستوى الفريق؟</a:t>
            </a:r>
          </a:p>
        </p:txBody>
      </p:sp>
      <p:sp>
        <p:nvSpPr>
          <p:cNvPr id="228" name="Shape 228"/>
          <p:cNvSpPr/>
          <p:nvPr/>
        </p:nvSpPr>
        <p:spPr>
          <a:xfrm>
            <a:off x="8305799" y="0"/>
            <a:ext cx="3886201"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29" name="Shape 229"/>
          <p:cNvSpPr/>
          <p:nvPr/>
        </p:nvSpPr>
        <p:spPr>
          <a:xfrm>
            <a:off x="8625234" y="692447"/>
            <a:ext cx="3233394"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سلامة الفريق تبدأ من عندنا!</a:t>
            </a:r>
          </a:p>
        </p:txBody>
      </p:sp>
      <p:sp>
        <p:nvSpPr>
          <p:cNvPr id="230" name="Shape 230"/>
          <p:cNvSpPr/>
          <p:nvPr/>
        </p:nvSpPr>
        <p:spPr>
          <a:xfrm>
            <a:off x="8077199" y="771902"/>
            <a:ext cx="228600" cy="2286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231" name="image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874" y="3890366"/>
            <a:ext cx="4304952" cy="4304952"/>
          </a:xfrm>
          <a:prstGeom prst="rect">
            <a:avLst/>
          </a:prstGeom>
          <a:ln w="12700">
            <a:miter lim="400000"/>
          </a:ln>
        </p:spPr>
      </p:pic>
    </p:spTree>
    <p:extLst>
      <p:ext uri="{BB962C8B-B14F-4D97-AF65-F5344CB8AC3E}">
        <p14:creationId xmlns:p14="http://schemas.microsoft.com/office/powerpoint/2010/main" val="65733941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idx="1"/>
          </p:nvPr>
        </p:nvSpPr>
        <p:spPr>
          <a:xfrm>
            <a:off x="590548" y="1531087"/>
            <a:ext cx="11084001" cy="3990037"/>
          </a:xfrm>
          <a:prstGeom prst="rect">
            <a:avLst/>
          </a:prstGeom>
        </p:spPr>
        <p:txBody>
          <a:bodyPr numCol="2">
            <a:noAutofit/>
          </a:bodyPr>
          <a:lstStyle/>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200" dirty="0">
                <a:latin typeface="Arial" panose="020B0604020202020204" pitchFamily="34" charset="0"/>
                <a:cs typeface="Arial" panose="020B0604020202020204" pitchFamily="34" charset="0"/>
              </a:rPr>
              <a:t>توفير مساحات لأخذ قسط من الراحة أثناء العمل</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200" dirty="0">
                <a:latin typeface="Arial" panose="020B0604020202020204" pitchFamily="34" charset="0"/>
                <a:cs typeface="Arial" panose="020B0604020202020204" pitchFamily="34" charset="0"/>
              </a:rPr>
              <a:t>وضع توقعات واقعية للفريق </a:t>
            </a:r>
          </a:p>
          <a:p>
            <a:pPr>
              <a:lnSpc>
                <a:spcPct val="100000"/>
              </a:lnSpc>
              <a:spcBef>
                <a:spcPts val="600"/>
              </a:spcBef>
              <a:buClr>
                <a:srgbClr val="35B2B4"/>
              </a:buClr>
              <a:buSzPct val="10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200" dirty="0">
                <a:latin typeface="Arial" panose="020B0604020202020204" pitchFamily="34" charset="0"/>
                <a:cs typeface="Arial" panose="020B0604020202020204" pitchFamily="34" charset="0"/>
              </a:rPr>
              <a:t>تعزيز سلامة أخصائي إدارة الحالة</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200" dirty="0">
                <a:latin typeface="Arial" panose="020B0604020202020204" pitchFamily="34" charset="0"/>
                <a:cs typeface="Arial" panose="020B0604020202020204" pitchFamily="34" charset="0"/>
              </a:rPr>
              <a:t>تعزيز التواصل المحترم والفعال داخل الفرق</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200" dirty="0">
                <a:latin typeface="Arial" panose="020B0604020202020204" pitchFamily="34" charset="0"/>
                <a:cs typeface="Arial" panose="020B0604020202020204" pitchFamily="34" charset="0"/>
              </a:rPr>
              <a:t>تحفيز أخصائيي إدارة الحالة وتشجيعهم</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200" dirty="0">
                <a:latin typeface="Arial" panose="020B0604020202020204" pitchFamily="34" charset="0"/>
                <a:cs typeface="Arial" panose="020B0604020202020204" pitchFamily="34" charset="0"/>
              </a:rPr>
              <a:t>الإقرار بتجربة أخصائيي إدارة الحالة وصدقها</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sz="2200" b="1" u="sng" dirty="0">
                <a:latin typeface="Arial" panose="020B0604020202020204" pitchFamily="34" charset="0"/>
                <a:cs typeface="Arial" panose="020B0604020202020204" pitchFamily="34" charset="0"/>
              </a:rPr>
              <a:t>كن قدوة لفريق إدارة الحالة!</a:t>
            </a:r>
            <a:endParaRPr lang="en-US" sz="2200" b="1" u="sng"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endParaRPr lang="en-US" sz="2200" b="1" u="sng"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endParaRPr lang="en-US" sz="2200" b="1" u="sng"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altLang="zh-CN" sz="2200" dirty="0">
                <a:latin typeface="Arial" panose="020B0604020202020204" pitchFamily="34" charset="0"/>
                <a:cs typeface="Arial" panose="020B0604020202020204" pitchFamily="34" charset="0"/>
              </a:rPr>
              <a:t>اجتماعات الإشراف الفردي المنتظمة</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altLang="zh-CN" sz="2200" dirty="0">
                <a:latin typeface="Arial" panose="020B0604020202020204" pitchFamily="34" charset="0"/>
                <a:cs typeface="Arial" panose="020B0604020202020204" pitchFamily="34" charset="0"/>
              </a:rPr>
              <a:t>تطوير موقف من التوجيه وتطوير المهارات</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altLang="zh-CN" sz="2200" dirty="0">
                <a:latin typeface="Arial" panose="020B0604020202020204" pitchFamily="34" charset="0"/>
                <a:cs typeface="Arial" panose="020B0604020202020204" pitchFamily="34" charset="0"/>
              </a:rPr>
              <a:t>إدراك علامات الضغط والاحتراق الوظيفي التي تظهر </a:t>
            </a:r>
            <a:r>
              <a:rPr lang="en-US" altLang="zh-CN" sz="2200" dirty="0">
                <a:latin typeface="Arial" panose="020B0604020202020204" pitchFamily="34" charset="0"/>
                <a:cs typeface="Arial" panose="020B0604020202020204" pitchFamily="34" charset="0"/>
              </a:rPr>
              <a:t/>
            </a:r>
            <a:br>
              <a:rPr lang="en-US" altLang="zh-CN" sz="2200" dirty="0">
                <a:latin typeface="Arial" panose="020B0604020202020204" pitchFamily="34" charset="0"/>
                <a:cs typeface="Arial" panose="020B0604020202020204" pitchFamily="34" charset="0"/>
              </a:rPr>
            </a:br>
            <a:r>
              <a:rPr lang="ar-AE" altLang="zh-CN" sz="2200" dirty="0">
                <a:latin typeface="Arial" panose="020B0604020202020204" pitchFamily="34" charset="0"/>
                <a:cs typeface="Arial" panose="020B0604020202020204" pitchFamily="34" charset="0"/>
              </a:rPr>
              <a:t>على أخصائيي إدارة الحالة والاستجابة لها</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altLang="zh-CN" sz="2200" dirty="0">
                <a:latin typeface="Arial" panose="020B0604020202020204" pitchFamily="34" charset="0"/>
                <a:cs typeface="Arial" panose="020B0604020202020204" pitchFamily="34" charset="0"/>
              </a:rPr>
              <a:t>التنسيق مع الموارد البشرية / الإدارة للتأكد من وجود بروتوكول لأخصائيي إدارة الحالة الذين تظهر عليهم علامات الضغط / الاحتراق الوظيفي </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altLang="zh-CN" sz="2200" dirty="0">
                <a:latin typeface="Arial" panose="020B0604020202020204" pitchFamily="34" charset="0"/>
                <a:cs typeface="Arial" panose="020B0604020202020204" pitchFamily="34" charset="0"/>
              </a:rPr>
              <a:t>دعم أخصائيي إدارة الحالة لاستكشاف طرق للتعامل مع الضغط</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ar-AE" altLang="zh-CN" sz="2200" dirty="0">
                <a:latin typeface="Arial" panose="020B0604020202020204" pitchFamily="34" charset="0"/>
                <a:cs typeface="Arial" panose="020B0604020202020204" pitchFamily="34" charset="0"/>
              </a:rPr>
              <a:t>تعزيز بيئة الفريق والنظر في أنظمة الأصدقاء</a:t>
            </a:r>
            <a:endParaRPr lang="ar-AE" sz="2200" b="1" u="sng" dirty="0">
              <a:latin typeface="Arial" panose="020B0604020202020204" pitchFamily="34" charset="0"/>
              <a:cs typeface="Arial" panose="020B0604020202020204" pitchFamily="34" charset="0"/>
            </a:endParaRPr>
          </a:p>
        </p:txBody>
      </p:sp>
      <p:sp>
        <p:nvSpPr>
          <p:cNvPr id="236" name="Shape 236"/>
          <p:cNvSpPr/>
          <p:nvPr/>
        </p:nvSpPr>
        <p:spPr>
          <a:xfrm>
            <a:off x="590548" y="537365"/>
            <a:ext cx="10972561"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اقتراحات خاصة بالمشرفين</a:t>
            </a:r>
          </a:p>
        </p:txBody>
      </p:sp>
      <p:sp>
        <p:nvSpPr>
          <p:cNvPr id="237" name="Shape 237"/>
          <p:cNvSpPr/>
          <p:nvPr/>
        </p:nvSpPr>
        <p:spPr>
          <a:xfrm>
            <a:off x="0" y="5972173"/>
            <a:ext cx="12192000" cy="88582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238" name="Shape 238"/>
          <p:cNvSpPr/>
          <p:nvPr/>
        </p:nvSpPr>
        <p:spPr>
          <a:xfrm>
            <a:off x="8180046" y="1143000"/>
            <a:ext cx="3286125" cy="1143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88421567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AE" sz="4800" b="1" dirty="0">
                <a:solidFill>
                  <a:schemeClr val="bg1"/>
                </a:solidFill>
                <a:latin typeface="Arial" panose="020B0604020202020204" pitchFamily="34" charset="0"/>
                <a:ea typeface="Helvetica Neue Medium" charset="0"/>
                <a:cs typeface="Arial" panose="020B0604020202020204" pitchFamily="34" charset="0"/>
              </a:rPr>
              <a:t>الأسئلة؟</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5559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rotWithShape="1">
          <a:blip r:embed="rId2">
            <a:extLst>
              <a:ext uri="{28A0092B-C50C-407E-A947-70E740481C1C}">
                <a14:useLocalDpi xmlns:a14="http://schemas.microsoft.com/office/drawing/2010/main" val="0"/>
              </a:ext>
            </a:extLst>
          </a:blip>
          <a:srcRect l="30622" t="-2" r="34585"/>
          <a:stretch/>
        </p:blipFill>
        <p:spPr>
          <a:xfrm>
            <a:off x="7949784" y="14990"/>
            <a:ext cx="4242216" cy="6858000"/>
          </a:xfrm>
          <a:prstGeom prst="rect">
            <a:avLst/>
          </a:prstGeom>
        </p:spPr>
      </p:pic>
      <p:cxnSp>
        <p:nvCxnSpPr>
          <p:cNvPr id="7" name="Straight Connector 9"/>
          <p:cNvCxnSpPr/>
          <p:nvPr/>
        </p:nvCxnSpPr>
        <p:spPr>
          <a:xfrm>
            <a:off x="-1914"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0" name="Picture 10" descr="https://lh3.googleusercontent.com/QPo5Epuxx0w-qi65w7bM5AcgqkiJsdJI_IlCDwAcug5Z3ASpnPlre8EK_6J1cpoq84Kl1dqhbiHwD1h7emuToLMCV5h0MZAJpGZnVLHFul6r3lH_WxCcmo6cgLerwv_XQ_bL-EdKjg">
            <a:extLst>
              <a:ext uri="{FF2B5EF4-FFF2-40B4-BE49-F238E27FC236}">
                <a16:creationId xmlns="" xmlns:a16="http://schemas.microsoft.com/office/drawing/2014/main" id="{ABF78664-503F-EA45-A7D8-E210626DD6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0"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3876037" y="4799970"/>
            <a:ext cx="2118537" cy="892552"/>
          </a:xfrm>
          <a:prstGeom prst="rect">
            <a:avLst/>
          </a:prstGeom>
          <a:noFill/>
        </p:spPr>
        <p:txBody>
          <a:bodyPr wrap="square" rtlCol="0">
            <a:spAutoFit/>
          </a:bodyPr>
          <a:lstStyle/>
          <a:p>
            <a:r>
              <a:rPr lang="ar-DZ" sz="2400" b="1" dirty="0">
                <a:solidFill>
                  <a:srgbClr val="405E79"/>
                </a:solidFill>
                <a:latin typeface="Arial" panose="020B0604020202020204" pitchFamily="34" charset="0"/>
                <a:ea typeface="Helvetica Neue" charset="0"/>
                <a:cs typeface="Arial" panose="020B0604020202020204" pitchFamily="34" charset="0"/>
              </a:rPr>
              <a:t>التحالف</a:t>
            </a:r>
            <a:endParaRPr lang="en-US" sz="2400" b="1" dirty="0">
              <a:solidFill>
                <a:srgbClr val="405E79"/>
              </a:solidFill>
              <a:latin typeface="Arial" panose="020B0604020202020204" pitchFamily="34" charset="0"/>
              <a:ea typeface="Helvetica Neue" charset="0"/>
              <a:cs typeface="Arial" panose="020B0604020202020204" pitchFamily="34" charset="0"/>
            </a:endParaRPr>
          </a:p>
          <a:p>
            <a:r>
              <a:rPr lang="ar-DZ" sz="1400" b="1" dirty="0">
                <a:solidFill>
                  <a:srgbClr val="405E79"/>
                </a:solidFill>
                <a:latin typeface="Arial" panose="020B0604020202020204" pitchFamily="34" charset="0"/>
                <a:ea typeface="Helvetica Neue" charset="0"/>
                <a:cs typeface="Arial" panose="020B0604020202020204" pitchFamily="34" charset="0"/>
              </a:rPr>
              <a:t>من أجل حماية الأطفال في العمل الإنساني</a:t>
            </a:r>
            <a:endParaRPr lang="en-US" sz="1400" b="1" dirty="0">
              <a:solidFill>
                <a:srgbClr val="405E79"/>
              </a:solidFill>
              <a:latin typeface="Arial" panose="020B0604020202020204" pitchFamily="34" charset="0"/>
              <a:ea typeface="Helvetica Neue" charset="0"/>
              <a:cs typeface="Arial" panose="020B0604020202020204" pitchFamily="34" charset="0"/>
            </a:endParaRPr>
          </a:p>
        </p:txBody>
      </p:sp>
      <p:pic>
        <p:nvPicPr>
          <p:cNvPr id="12" name="Picture 4"/>
          <p:cNvPicPr/>
          <p:nvPr/>
        </p:nvPicPr>
        <p:blipFill>
          <a:blip r:embed="rId4" cstate="print">
            <a:extLst>
              <a:ext uri="{28A0092B-C50C-407E-A947-70E740481C1C}">
                <a14:useLocalDpi xmlns:a14="http://schemas.microsoft.com/office/drawing/2010/main"/>
              </a:ext>
            </a:extLst>
          </a:blip>
          <a:stretch>
            <a:fillRect/>
          </a:stretch>
        </p:blipFill>
        <p:spPr>
          <a:xfrm>
            <a:off x="6148535" y="4747846"/>
            <a:ext cx="1072661" cy="1055078"/>
          </a:xfrm>
          <a:prstGeom prst="rect">
            <a:avLst/>
          </a:prstGeom>
        </p:spPr>
      </p:pic>
    </p:spTree>
    <p:extLst>
      <p:ext uri="{BB962C8B-B14F-4D97-AF65-F5344CB8AC3E}">
        <p14:creationId xmlns:p14="http://schemas.microsoft.com/office/powerpoint/2010/main" val="115665391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12.jpg"/>
          <p:cNvPicPr>
            <a:picLocks noChangeAspect="1"/>
          </p:cNvPicPr>
          <p:nvPr/>
        </p:nvPicPr>
        <p:blipFill>
          <a:blip r:embed="rId3">
            <a:alphaModFix amt="20000"/>
            <a:extLst/>
          </a:blip>
          <a:srcRect l="66252"/>
          <a:stretch>
            <a:fillRect/>
          </a:stretch>
        </p:blipFill>
        <p:spPr>
          <a:xfrm flipH="1">
            <a:off x="9871307" y="0"/>
            <a:ext cx="2314456" cy="6858000"/>
          </a:xfrm>
          <a:prstGeom prst="rect">
            <a:avLst/>
          </a:prstGeom>
          <a:ln w="12700">
            <a:miter lim="400000"/>
          </a:ln>
        </p:spPr>
      </p:pic>
      <p:sp>
        <p:nvSpPr>
          <p:cNvPr id="243" name="Shape 243"/>
          <p:cNvSpPr>
            <a:spLocks noGrp="1"/>
          </p:cNvSpPr>
          <p:nvPr>
            <p:ph type="body" idx="1"/>
          </p:nvPr>
        </p:nvSpPr>
        <p:spPr>
          <a:xfrm>
            <a:off x="2718548" y="475412"/>
            <a:ext cx="5661523" cy="7507766"/>
          </a:xfrm>
          <a:prstGeom prst="rect">
            <a:avLst/>
          </a:prstGeom>
        </p:spPr>
        <p:txBody>
          <a:bodyPr lIns="91424" tIns="91424" rIns="91424" bIns="91424"/>
          <a:lstStyle/>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تمرين يساعدك على فهم حالة صحة فريقك وتصور بعض الخطوات الملموسة التي يمكن تنفيذها لدعم الفريق.</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lang="en-US" b="1" dirty="0">
              <a:solidFill>
                <a:srgbClr val="35B2B4"/>
              </a:solidFill>
              <a:latin typeface="Arial" panose="020B0604020202020204" pitchFamily="34" charset="0"/>
              <a:cs typeface="Arial" panose="020B0604020202020204" pitchFamily="34" charset="0"/>
            </a:endParaRP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ar-AE" b="1" dirty="0">
                <a:solidFill>
                  <a:srgbClr val="35B2B4"/>
                </a:solidFill>
                <a:latin typeface="Arial" panose="020B0604020202020204" pitchFamily="34" charset="0"/>
                <a:cs typeface="Arial" panose="020B0604020202020204" pitchFamily="34" charset="0"/>
              </a:rPr>
              <a:t>الخطوات:</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العصف الذهني</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أوافق </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الحلم</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الواقع</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التخطيط الإبداعي</a:t>
            </a:r>
          </a:p>
        </p:txBody>
      </p:sp>
      <p:sp>
        <p:nvSpPr>
          <p:cNvPr id="244" name="Shape 244"/>
          <p:cNvSpPr/>
          <p:nvPr/>
        </p:nvSpPr>
        <p:spPr>
          <a:xfrm>
            <a:off x="8380071" y="2646228"/>
            <a:ext cx="3014436"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مخطط ماندالا لسلامة الفريق</a:t>
            </a:r>
          </a:p>
        </p:txBody>
      </p:sp>
      <p:sp>
        <p:nvSpPr>
          <p:cNvPr id="245" name="Shape 245"/>
          <p:cNvSpPr/>
          <p:nvPr/>
        </p:nvSpPr>
        <p:spPr>
          <a:xfrm>
            <a:off x="8894192" y="3735757"/>
            <a:ext cx="2500315" cy="1143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5187783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12.jpg"/>
          <p:cNvPicPr>
            <a:picLocks noChangeAspect="1"/>
          </p:cNvPicPr>
          <p:nvPr/>
        </p:nvPicPr>
        <p:blipFill>
          <a:blip r:embed="rId3">
            <a:alphaModFix amt="20000"/>
            <a:extLst/>
          </a:blip>
          <a:srcRect l="66252"/>
          <a:stretch>
            <a:fillRect/>
          </a:stretch>
        </p:blipFill>
        <p:spPr>
          <a:xfrm flipH="1">
            <a:off x="9868589" y="0"/>
            <a:ext cx="2314456" cy="6858000"/>
          </a:xfrm>
          <a:prstGeom prst="rect">
            <a:avLst/>
          </a:prstGeom>
          <a:ln w="12700">
            <a:miter lim="400000"/>
          </a:ln>
        </p:spPr>
      </p:pic>
      <p:sp>
        <p:nvSpPr>
          <p:cNvPr id="258" name="Shape 258"/>
          <p:cNvSpPr/>
          <p:nvPr/>
        </p:nvSpPr>
        <p:spPr>
          <a:xfrm>
            <a:off x="7720975" y="532721"/>
            <a:ext cx="3877451"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نموذج فارغ</a:t>
            </a:r>
          </a:p>
        </p:txBody>
      </p:sp>
      <p:sp>
        <p:nvSpPr>
          <p:cNvPr id="259" name="Shape 259"/>
          <p:cNvSpPr/>
          <p:nvPr/>
        </p:nvSpPr>
        <p:spPr>
          <a:xfrm>
            <a:off x="9112400" y="1169952"/>
            <a:ext cx="2486026" cy="126613"/>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4" name="Group 3"/>
          <p:cNvGrpSpPr/>
          <p:nvPr/>
        </p:nvGrpSpPr>
        <p:grpSpPr>
          <a:xfrm>
            <a:off x="-323338" y="323522"/>
            <a:ext cx="9051724" cy="6149079"/>
            <a:chOff x="3709609" y="323522"/>
            <a:chExt cx="9051724" cy="614907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3" name="TextBox 2"/>
            <p:cNvSpPr txBox="1"/>
            <p:nvPr/>
          </p:nvSpPr>
          <p:spPr>
            <a:xfrm>
              <a:off x="3709609" y="1929670"/>
              <a:ext cx="18615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7" name="TextBox 6"/>
            <p:cNvSpPr txBox="1"/>
            <p:nvPr/>
          </p:nvSpPr>
          <p:spPr>
            <a:xfrm>
              <a:off x="6459954" y="323522"/>
              <a:ext cx="240136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8" name="TextBox 7"/>
            <p:cNvSpPr txBox="1"/>
            <p:nvPr/>
          </p:nvSpPr>
          <p:spPr>
            <a:xfrm>
              <a:off x="6459954" y="6195604"/>
              <a:ext cx="240136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9" name="TextBox 8"/>
            <p:cNvSpPr txBox="1"/>
            <p:nvPr/>
          </p:nvSpPr>
          <p:spPr>
            <a:xfrm>
              <a:off x="3971035" y="4677783"/>
              <a:ext cx="160015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10"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11" name="TextBox 10"/>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grpSp>
    </p:spTree>
    <p:extLst>
      <p:ext uri="{BB962C8B-B14F-4D97-AF65-F5344CB8AC3E}">
        <p14:creationId xmlns:p14="http://schemas.microsoft.com/office/powerpoint/2010/main" val="175167551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0" name="Shape 270"/>
          <p:cNvSpPr>
            <a:spLocks noGrp="1"/>
          </p:cNvSpPr>
          <p:nvPr>
            <p:ph type="body" idx="1"/>
          </p:nvPr>
        </p:nvSpPr>
        <p:spPr>
          <a:xfrm>
            <a:off x="150471" y="1954902"/>
            <a:ext cx="11229976" cy="3705226"/>
          </a:xfrm>
          <a:prstGeom prst="rect">
            <a:avLst/>
          </a:prstGeom>
        </p:spPr>
        <p:txBody>
          <a:bodyPr lIns="91424" tIns="91424" rIns="91424" bIns="91424"/>
          <a:lstStyle/>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ar-AE">
                <a:latin typeface="Arial" panose="020B0604020202020204" pitchFamily="34" charset="0"/>
                <a:cs typeface="Arial" panose="020B0604020202020204" pitchFamily="34" charset="0"/>
              </a:rPr>
              <a:t>ما المقصود بالفريق الصحي؟</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ar-AE">
                <a:latin typeface="Arial" panose="020B0604020202020204" pitchFamily="34" charset="0"/>
                <a:cs typeface="Arial" panose="020B0604020202020204" pitchFamily="34" charset="0"/>
              </a:rPr>
              <a:t>ما سمات فريق إدارة الحالة الصحي؟</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ar-AE">
                <a:latin typeface="Arial" panose="020B0604020202020204" pitchFamily="34" charset="0"/>
                <a:cs typeface="Arial" panose="020B0604020202020204" pitchFamily="34" charset="0"/>
              </a:rPr>
              <a:t>كيف يبدو فريق إدارة الحالة الصحي؟</a:t>
            </a:r>
          </a:p>
        </p:txBody>
      </p:sp>
      <p:sp>
        <p:nvSpPr>
          <p:cNvPr id="271" name="Shape 271"/>
          <p:cNvSpPr/>
          <p:nvPr/>
        </p:nvSpPr>
        <p:spPr>
          <a:xfrm>
            <a:off x="-811553" y="531812"/>
            <a:ext cx="12192000"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الخطوة رقم 1 - العصف الذهني</a:t>
            </a:r>
          </a:p>
        </p:txBody>
      </p:sp>
    </p:spTree>
    <p:extLst>
      <p:ext uri="{BB962C8B-B14F-4D97-AF65-F5344CB8AC3E}">
        <p14:creationId xmlns:p14="http://schemas.microsoft.com/office/powerpoint/2010/main" val="105015947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idx="1"/>
          </p:nvPr>
        </p:nvSpPr>
        <p:spPr>
          <a:xfrm>
            <a:off x="1136835" y="2324994"/>
            <a:ext cx="10202678" cy="4195502"/>
          </a:xfrm>
          <a:prstGeom prst="rect">
            <a:avLst/>
          </a:prstGeom>
        </p:spPr>
        <p:txBody>
          <a:bodyPr lIns="91424" tIns="91424" rIns="91424" bIns="91424"/>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هي فئات السلامة المهمة لفرقك؟</a:t>
            </a:r>
          </a:p>
          <a:p>
            <a:pPr>
              <a:lnSpc>
                <a:spcPct val="100000"/>
              </a:lnSpc>
              <a:spcBef>
                <a:spcPts val="600"/>
              </a:spcBef>
              <a:buSzTx/>
              <a:buFont typeface="Wingdings" panose="05000000000000000000" pitchFamily="2" charset="2"/>
              <a:buChar char="§"/>
              <a:defRPr sz="2400" b="1">
                <a:solidFill>
                  <a:srgbClr val="35B2B4"/>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نظّم الأفكار التي استخلصتها من جلسة </a:t>
            </a:r>
            <a:r>
              <a:rPr lang="ar-AE" dirty="0" smtClean="0">
                <a:latin typeface="Arial" panose="020B0604020202020204" pitchFamily="34" charset="0"/>
                <a:cs typeface="Arial" panose="020B0604020202020204" pitchFamily="34" charset="0"/>
              </a:rPr>
              <a:t>العصف</a:t>
            </a:r>
            <a:r>
              <a:rPr lang="en-US" dirty="0" smtClean="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الذهني ضمن 4 - 6 فئات تقريباً</a:t>
            </a:r>
            <a:endParaRPr lang="ar-AE" dirty="0">
              <a:highlight>
                <a:srgbClr val="FFFF00"/>
              </a:highlight>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اكتب اسم كل فئة على قسم من مخطط ماندالا</a:t>
            </a:r>
          </a:p>
        </p:txBody>
      </p:sp>
      <p:sp>
        <p:nvSpPr>
          <p:cNvPr id="276" name="Shape 276"/>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7" name="Shape 277"/>
          <p:cNvSpPr>
            <a:spLocks noGrp="1"/>
          </p:cNvSpPr>
          <p:nvPr>
            <p:ph type="title"/>
          </p:nvPr>
        </p:nvSpPr>
        <p:spPr>
          <a:xfrm>
            <a:off x="823912" y="499716"/>
            <a:ext cx="10515601" cy="1325563"/>
          </a:xfrm>
          <a:prstGeom prst="rect">
            <a:avLst/>
          </a:prstGeom>
        </p:spPr>
        <p:txBody>
          <a:bodyPr anchor="t"/>
          <a:lstStyle>
            <a:lvl1pPr>
              <a:defRPr sz="3600" b="1">
                <a:solidFill>
                  <a:srgbClr val="FFFFFF"/>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الخطوة رقم 2 - التوافق</a:t>
            </a:r>
          </a:p>
        </p:txBody>
      </p:sp>
    </p:spTree>
    <p:extLst>
      <p:ext uri="{BB962C8B-B14F-4D97-AF65-F5344CB8AC3E}">
        <p14:creationId xmlns:p14="http://schemas.microsoft.com/office/powerpoint/2010/main" val="256242754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546341" y="5414224"/>
            <a:ext cx="35801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lang="ar-AE" b="1" dirty="0">
                <a:solidFill>
                  <a:srgbClr val="30455A"/>
                </a:solidFill>
                <a:latin typeface="+mj-lt"/>
              </a:rPr>
              <a:t>العصف الذهني</a:t>
            </a:r>
          </a:p>
        </p:txBody>
      </p:sp>
      <p:pic>
        <p:nvPicPr>
          <p:cNvPr id="257" name="image12.jpg"/>
          <p:cNvPicPr>
            <a:picLocks noChangeAspect="1"/>
          </p:cNvPicPr>
          <p:nvPr/>
        </p:nvPicPr>
        <p:blipFill>
          <a:blip r:embed="rId3">
            <a:alphaModFix amt="20000"/>
            <a:extLst/>
          </a:blip>
          <a:srcRect l="66252"/>
          <a:stretch>
            <a:fillRect/>
          </a:stretch>
        </p:blipFill>
        <p:spPr>
          <a:xfrm flipH="1">
            <a:off x="9877544" y="0"/>
            <a:ext cx="2314456" cy="6858000"/>
          </a:xfrm>
          <a:prstGeom prst="rect">
            <a:avLst/>
          </a:prstGeom>
          <a:ln w="12700">
            <a:miter lim="400000"/>
          </a:ln>
        </p:spPr>
      </p:pic>
      <p:sp>
        <p:nvSpPr>
          <p:cNvPr id="258" name="Shape 258"/>
          <p:cNvSpPr/>
          <p:nvPr/>
        </p:nvSpPr>
        <p:spPr>
          <a:xfrm>
            <a:off x="1006229" y="532721"/>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الخطوتان رقم 1 ورقم 2</a:t>
            </a:r>
          </a:p>
        </p:txBody>
      </p:sp>
      <p:grpSp>
        <p:nvGrpSpPr>
          <p:cNvPr id="4" name="Group 3"/>
          <p:cNvGrpSpPr/>
          <p:nvPr/>
        </p:nvGrpSpPr>
        <p:grpSpPr>
          <a:xfrm>
            <a:off x="-312132" y="323522"/>
            <a:ext cx="9107461" cy="6149079"/>
            <a:chOff x="3653872" y="323522"/>
            <a:chExt cx="9107461" cy="614907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3" name="TextBox 2"/>
            <p:cNvSpPr txBox="1"/>
            <p:nvPr/>
          </p:nvSpPr>
          <p:spPr>
            <a:xfrm>
              <a:off x="3653872" y="1929670"/>
              <a:ext cx="189879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7" name="TextBox 6"/>
            <p:cNvSpPr txBox="1"/>
            <p:nvPr/>
          </p:nvSpPr>
          <p:spPr>
            <a:xfrm>
              <a:off x="6570308" y="323522"/>
              <a:ext cx="230336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8" name="TextBox 7"/>
            <p:cNvSpPr txBox="1"/>
            <p:nvPr/>
          </p:nvSpPr>
          <p:spPr>
            <a:xfrm>
              <a:off x="6447519" y="6195604"/>
              <a:ext cx="242615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9" name="TextBox 8"/>
            <p:cNvSpPr txBox="1"/>
            <p:nvPr/>
          </p:nvSpPr>
          <p:spPr>
            <a:xfrm>
              <a:off x="3653872" y="4677783"/>
              <a:ext cx="189879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10"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11" name="TextBox 10"/>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grpSp>
      <p:sp>
        <p:nvSpPr>
          <p:cNvPr id="14" name="TextBox 13"/>
          <p:cNvSpPr txBox="1"/>
          <p:nvPr/>
        </p:nvSpPr>
        <p:spPr>
          <a:xfrm>
            <a:off x="10104699" y="5410095"/>
            <a:ext cx="930073"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400" b="1" i="0" u="none" strike="noStrike" cap="none" normalizeH="0" baseline="0" dirty="0">
                <a:ln>
                  <a:noFill/>
                </a:ln>
                <a:solidFill>
                  <a:schemeClr val="bg1"/>
                </a:solidFill>
                <a:uFillTx/>
                <a:latin typeface="Arial" panose="020B0604020202020204" pitchFamily="34" charset="0"/>
                <a:ea typeface="+mj-ea"/>
                <a:cs typeface="Arial" panose="020B0604020202020204" pitchFamily="34" charset="0"/>
                <a:sym typeface="Calibri"/>
              </a:rPr>
              <a:t>الخطوة رقم 1</a:t>
            </a:r>
          </a:p>
        </p:txBody>
      </p:sp>
      <p:sp>
        <p:nvSpPr>
          <p:cNvPr id="16" name="TextBox 15"/>
          <p:cNvSpPr txBox="1"/>
          <p:nvPr/>
        </p:nvSpPr>
        <p:spPr>
          <a:xfrm>
            <a:off x="8582254" y="1929670"/>
            <a:ext cx="786476" cy="36933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400" b="1" i="0" u="none" strike="noStrike" cap="none" normalizeH="0" baseline="0" dirty="0">
                <a:ln>
                  <a:noFill/>
                </a:ln>
                <a:solidFill>
                  <a:schemeClr val="bg1"/>
                </a:solidFill>
                <a:uFillTx/>
                <a:latin typeface="Arial" panose="020B0604020202020204" pitchFamily="34" charset="0"/>
                <a:ea typeface="+mj-ea"/>
                <a:cs typeface="Arial" panose="020B0604020202020204" pitchFamily="34" charset="0"/>
                <a:sym typeface="Calibri"/>
              </a:rPr>
              <a:t>الخطوة </a:t>
            </a:r>
            <a:r>
              <a:rPr lang="ar-AE" b="1" dirty="0">
                <a:solidFill>
                  <a:schemeClr val="bg1"/>
                </a:solidFill>
                <a:latin typeface="Arial" panose="020B0604020202020204" pitchFamily="34" charset="0"/>
                <a:ea typeface="+mj-ea"/>
                <a:cs typeface="Arial" panose="020B0604020202020204" pitchFamily="34" charset="0"/>
                <a:sym typeface="Calibri"/>
              </a:rPr>
              <a:t>2</a:t>
            </a:r>
          </a:p>
        </p:txBody>
      </p:sp>
      <p:sp>
        <p:nvSpPr>
          <p:cNvPr id="17" name="Shape 265"/>
          <p:cNvSpPr/>
          <p:nvPr/>
        </p:nvSpPr>
        <p:spPr>
          <a:xfrm flipV="1">
            <a:off x="8795329" y="1140693"/>
            <a:ext cx="2726501" cy="108248"/>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6" name="Picture 5"/>
          <p:cNvPicPr>
            <a:picLocks noChangeAspect="1"/>
          </p:cNvPicPr>
          <p:nvPr/>
        </p:nvPicPr>
        <p:blipFill>
          <a:blip r:embed="rId5"/>
          <a:stretch>
            <a:fillRect/>
          </a:stretch>
        </p:blipFill>
        <p:spPr>
          <a:xfrm>
            <a:off x="9026481" y="4530767"/>
            <a:ext cx="619910" cy="762966"/>
          </a:xfrm>
          <a:prstGeom prst="rect">
            <a:avLst/>
          </a:prstGeom>
        </p:spPr>
      </p:pic>
    </p:spTree>
    <p:extLst>
      <p:ext uri="{BB962C8B-B14F-4D97-AF65-F5344CB8AC3E}">
        <p14:creationId xmlns:p14="http://schemas.microsoft.com/office/powerpoint/2010/main" val="394709784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body" idx="1"/>
          </p:nvPr>
        </p:nvSpPr>
        <p:spPr>
          <a:xfrm>
            <a:off x="838200" y="1825623"/>
            <a:ext cx="10726271" cy="5855337"/>
          </a:xfrm>
          <a:prstGeom prst="rect">
            <a:avLst/>
          </a:prstGeom>
        </p:spPr>
        <p:txBody>
          <a:bodyPr lIns="91424" tIns="91424" rIns="91424" bIns="91424"/>
          <a:lstStyle/>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كيف تريد أن يكون الوضع في فريقك بالنسبة إلى كل فئة؟</a:t>
            </a:r>
            <a:r>
              <a:rPr lang="ar-AE" b="0" dirty="0">
                <a:solidFill>
                  <a:srgbClr val="595959"/>
                </a:solidFill>
                <a:latin typeface="Arial" panose="020B0604020202020204" pitchFamily="34" charset="0"/>
                <a:cs typeface="Arial" panose="020B0604020202020204" pitchFamily="34" charset="0"/>
              </a:rPr>
              <a:t>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كن مبدعًا! استخدم رموزًا وصورًا لتمثيل رؤية فريقك.</a:t>
            </a:r>
          </a:p>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قم بتسجيل هذا الوصف لعبارة "كيف يمكن أن يظهر فريقك" خارج كل مقطع من مخطط ماندالا.</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بعد ذلك، ستصبح هذه الأوصاف أهدافًا في خطة العمل</a:t>
            </a:r>
          </a:p>
        </p:txBody>
      </p:sp>
      <p:sp>
        <p:nvSpPr>
          <p:cNvPr id="282" name="Shape 282"/>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3" name="Shape 283"/>
          <p:cNvSpPr>
            <a:spLocks noGrp="1"/>
          </p:cNvSpPr>
          <p:nvPr>
            <p:ph type="title"/>
          </p:nvPr>
        </p:nvSpPr>
        <p:spPr>
          <a:xfrm>
            <a:off x="1048871" y="500060"/>
            <a:ext cx="10515600" cy="1325564"/>
          </a:xfrm>
          <a:prstGeom prst="rect">
            <a:avLst/>
          </a:prstGeom>
        </p:spPr>
        <p:txBody>
          <a:bodyPr anchor="t"/>
          <a:lstStyle/>
          <a:p>
            <a:pPr>
              <a:defRPr sz="3600" b="1">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الخطوة رقم 3 – الحلم</a:t>
            </a:r>
          </a:p>
        </p:txBody>
      </p:sp>
    </p:spTree>
    <p:extLst>
      <p:ext uri="{BB962C8B-B14F-4D97-AF65-F5344CB8AC3E}">
        <p14:creationId xmlns:p14="http://schemas.microsoft.com/office/powerpoint/2010/main" val="312660186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body" idx="1"/>
          </p:nvPr>
        </p:nvSpPr>
        <p:spPr>
          <a:xfrm>
            <a:off x="1463232" y="2289450"/>
            <a:ext cx="9901520" cy="4351339"/>
          </a:xfrm>
          <a:prstGeom prst="rect">
            <a:avLst/>
          </a:prstGeom>
        </p:spPr>
        <p:txBody>
          <a:bodyPr lIns="91424" tIns="91424" rIns="91424" bIns="91424"/>
          <a:lstStyle/>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الوضع في الفرق حاليًا؟</a:t>
            </a:r>
          </a:p>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تأمل في الوضع الحالي لكل فئة من الفئات</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خذ وقتك في التأمل في سلامة الفريق واحتياجات الرعاية</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قم بتسجيل هذا الوصف داخل كل مقطع. يجب أن تكون مُبدعًا هنا أيضًا</a:t>
            </a:r>
          </a:p>
        </p:txBody>
      </p:sp>
      <p:sp>
        <p:nvSpPr>
          <p:cNvPr id="288" name="Shape 288"/>
          <p:cNvSpPr/>
          <p:nvPr/>
        </p:nvSpPr>
        <p:spPr>
          <a:xfrm>
            <a:off x="0" y="-21322"/>
            <a:ext cx="12192000" cy="1571626"/>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9" name="Shape 289"/>
          <p:cNvSpPr/>
          <p:nvPr/>
        </p:nvSpPr>
        <p:spPr>
          <a:xfrm>
            <a:off x="4936507" y="441323"/>
            <a:ext cx="6428245"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الخطوة رقم 4 – الواقع</a:t>
            </a:r>
          </a:p>
        </p:txBody>
      </p:sp>
    </p:spTree>
    <p:extLst>
      <p:ext uri="{BB962C8B-B14F-4D97-AF65-F5344CB8AC3E}">
        <p14:creationId xmlns:p14="http://schemas.microsoft.com/office/powerpoint/2010/main" val="280464366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body" idx="1"/>
          </p:nvPr>
        </p:nvSpPr>
        <p:spPr>
          <a:xfrm>
            <a:off x="1197887" y="2321131"/>
            <a:ext cx="10098463" cy="4351339"/>
          </a:xfrm>
          <a:prstGeom prst="rect">
            <a:avLst/>
          </a:prstGeom>
        </p:spPr>
        <p:txBody>
          <a:bodyPr lIns="91424" tIns="91424" rIns="91424" bIns="91424"/>
          <a:lstStyle/>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هي بعض الإجراءات الملموسة التي يمكنك اتخاذها للانتقال من الوضع الحالي إلى الوضع المثالي؟</a:t>
            </a:r>
          </a:p>
          <a:p>
            <a:pPr marL="0" indent="0">
              <a:lnSpc>
                <a:spcPct val="100000"/>
              </a:lnSpc>
              <a:spcBef>
                <a:spcPts val="600"/>
              </a:spcBef>
              <a:buClr>
                <a:srgbClr val="35B2B4"/>
              </a:buClr>
              <a:buNone/>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*ابدأ على نحو صغير!</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كيف يمكنك الانتقال من وضع فريقك الحالي إلى الوضع الذي تريده؟ </a:t>
            </a:r>
          </a:p>
        </p:txBody>
      </p:sp>
      <p:sp>
        <p:nvSpPr>
          <p:cNvPr id="294" name="Shape 294"/>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latin typeface="Arial" panose="020B0604020202020204" pitchFamily="34" charset="0"/>
              <a:cs typeface="Arial" panose="020B0604020202020204" pitchFamily="34" charset="0"/>
            </a:endParaRPr>
          </a:p>
        </p:txBody>
      </p:sp>
      <p:sp>
        <p:nvSpPr>
          <p:cNvPr id="295" name="Shape 295"/>
          <p:cNvSpPr/>
          <p:nvPr/>
        </p:nvSpPr>
        <p:spPr>
          <a:xfrm>
            <a:off x="552149" y="377664"/>
            <a:ext cx="10744201"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الخطوة 5 – التخطيط الإبداعي</a:t>
            </a:r>
          </a:p>
        </p:txBody>
      </p:sp>
      <p:sp>
        <p:nvSpPr>
          <p:cNvPr id="296" name="Shape 296"/>
          <p:cNvSpPr/>
          <p:nvPr/>
        </p:nvSpPr>
        <p:spPr>
          <a:xfrm>
            <a:off x="1277705" y="997490"/>
            <a:ext cx="10018645"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تُعد المسافة بين الوضع الحالي والوضع المثالي هي المكان الذي تخطط فيه</a:t>
            </a:r>
            <a:r>
              <a:rPr lang="ar-AE" dirty="0">
                <a:solidFill>
                  <a:srgbClr val="595959"/>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4868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image12.jpg"/>
          <p:cNvPicPr>
            <a:picLocks noChangeAspect="1"/>
          </p:cNvPicPr>
          <p:nvPr/>
        </p:nvPicPr>
        <p:blipFill>
          <a:blip r:embed="rId3">
            <a:alphaModFix amt="20000"/>
            <a:extLst/>
          </a:blip>
          <a:srcRect l="66252"/>
          <a:stretch>
            <a:fillRect/>
          </a:stretch>
        </p:blipFill>
        <p:spPr>
          <a:xfrm flipH="1">
            <a:off x="9864793" y="0"/>
            <a:ext cx="2314456" cy="6858000"/>
          </a:xfrm>
          <a:prstGeom prst="rect">
            <a:avLst/>
          </a:prstGeom>
          <a:ln w="12700">
            <a:miter lim="400000"/>
          </a:ln>
        </p:spPr>
      </p:pic>
      <p:sp>
        <p:nvSpPr>
          <p:cNvPr id="264" name="Shape 264"/>
          <p:cNvSpPr/>
          <p:nvPr/>
        </p:nvSpPr>
        <p:spPr>
          <a:xfrm>
            <a:off x="7454095" y="398647"/>
            <a:ext cx="3826627"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الخطوات رقم 3 ورقم 4 ورقم 5</a:t>
            </a:r>
          </a:p>
        </p:txBody>
      </p:sp>
      <p:sp>
        <p:nvSpPr>
          <p:cNvPr id="265" name="Shape 265"/>
          <p:cNvSpPr/>
          <p:nvPr/>
        </p:nvSpPr>
        <p:spPr>
          <a:xfrm flipV="1">
            <a:off x="7954266" y="1427279"/>
            <a:ext cx="3326457" cy="112256"/>
          </a:xfrm>
          <a:prstGeom prst="rect">
            <a:avLst/>
          </a:prstGeom>
          <a:solidFill>
            <a:srgbClr val="35B2B4"/>
          </a:solidFill>
          <a:ln w="12700">
            <a:miter lim="400000"/>
          </a:ln>
        </p:spPr>
        <p:txBody>
          <a:bodyPr lIns="45719" rIns="45719" anchor="ctr"/>
          <a:lstStyle/>
          <a:p>
            <a:pPr algn="ctr">
              <a:defRPr>
                <a:solidFill>
                  <a:srgbClr val="FFFFFF"/>
                </a:solidFill>
              </a:defRPr>
            </a:pPr>
            <a:endParaRPr>
              <a:latin typeface="Arial" panose="020B0604020202020204" pitchFamily="34" charset="0"/>
              <a:cs typeface="Arial" panose="020B0604020202020204" pitchFamily="34" charset="0"/>
            </a:endParaRPr>
          </a:p>
        </p:txBody>
      </p:sp>
      <p:grpSp>
        <p:nvGrpSpPr>
          <p:cNvPr id="5" name="Group 4"/>
          <p:cNvGrpSpPr/>
          <p:nvPr/>
        </p:nvGrpSpPr>
        <p:grpSpPr>
          <a:xfrm>
            <a:off x="247813" y="323522"/>
            <a:ext cx="8935577" cy="6149079"/>
            <a:chOff x="3825756" y="323522"/>
            <a:chExt cx="8935577" cy="614907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7" name="TextBox 6"/>
            <p:cNvSpPr txBox="1"/>
            <p:nvPr/>
          </p:nvSpPr>
          <p:spPr>
            <a:xfrm>
              <a:off x="3825756" y="1929670"/>
              <a:ext cx="143051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8" name="TextBox 7"/>
            <p:cNvSpPr txBox="1"/>
            <p:nvPr/>
          </p:nvSpPr>
          <p:spPr>
            <a:xfrm>
              <a:off x="6353056" y="323522"/>
              <a:ext cx="266115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9" name="TextBox 8"/>
            <p:cNvSpPr txBox="1"/>
            <p:nvPr/>
          </p:nvSpPr>
          <p:spPr>
            <a:xfrm>
              <a:off x="6353056" y="6195604"/>
              <a:ext cx="252609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10" name="TextBox 9"/>
            <p:cNvSpPr txBox="1"/>
            <p:nvPr/>
          </p:nvSpPr>
          <p:spPr>
            <a:xfrm>
              <a:off x="3825756" y="4677783"/>
              <a:ext cx="143051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11" name="TextBox 10"/>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sp>
          <p:nvSpPr>
            <p:cNvPr id="12" name="TextBox 11"/>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1" fontAlgn="auto" latinLnBrk="0" hangingPunct="0">
                <a:lnSpc>
                  <a:spcPct val="100000"/>
                </a:lnSpc>
                <a:spcBef>
                  <a:spcPts val="0"/>
                </a:spcBef>
                <a:spcAft>
                  <a:spcPts val="0"/>
                </a:spcAft>
                <a:buClrTx/>
                <a:buSzTx/>
                <a:buFontTx/>
                <a:buNone/>
                <a:tabLst/>
              </a:pPr>
              <a:r>
                <a:rPr kumimoji="0" lang="ar-AE" sz="1200" b="1" i="0" u="none" strike="noStrike" cap="none" normalizeH="0" baseline="0" dirty="0">
                  <a:ln>
                    <a:noFill/>
                  </a:ln>
                  <a:solidFill>
                    <a:srgbClr val="35B2B4"/>
                  </a:solidFill>
                  <a:uFillTx/>
                  <a:latin typeface="Arial" panose="020B0604020202020204" pitchFamily="34" charset="0"/>
                  <a:ea typeface="Calibri"/>
                  <a:cs typeface="Arial" panose="020B0604020202020204" pitchFamily="34" charset="0"/>
                  <a:sym typeface="Calibri"/>
                </a:rPr>
                <a:t>اسم الفئة</a:t>
              </a:r>
            </a:p>
          </p:txBody>
        </p:sp>
      </p:grpSp>
      <p:sp>
        <p:nvSpPr>
          <p:cNvPr id="2" name="TextBox 1"/>
          <p:cNvSpPr txBox="1"/>
          <p:nvPr/>
        </p:nvSpPr>
        <p:spPr>
          <a:xfrm>
            <a:off x="2289423" y="1932090"/>
            <a:ext cx="358019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lang="ar-AE" b="1">
                <a:solidFill>
                  <a:schemeClr val="bg1"/>
                </a:solidFill>
                <a:latin typeface="Arial" panose="020B0604020202020204" pitchFamily="34" charset="0"/>
                <a:cs typeface="Arial" panose="020B0604020202020204" pitchFamily="34" charset="0"/>
              </a:rPr>
              <a:t>الوضع</a:t>
            </a:r>
          </a:p>
          <a:p>
            <a:pPr marL="0" marR="0" indent="0" algn="ctr" defTabSz="914400" rtl="1" fontAlgn="auto" latinLnBrk="0" hangingPunct="0">
              <a:lnSpc>
                <a:spcPct val="100000"/>
              </a:lnSpc>
              <a:spcBef>
                <a:spcPts val="0"/>
              </a:spcBef>
              <a:spcAft>
                <a:spcPts val="0"/>
              </a:spcAft>
              <a:buClrTx/>
              <a:buSzTx/>
              <a:buFontTx/>
              <a:buNone/>
              <a:tabLst/>
            </a:pPr>
            <a:r>
              <a:rPr lang="ar-AE" b="1">
                <a:solidFill>
                  <a:schemeClr val="bg1"/>
                </a:solidFill>
                <a:latin typeface="Arial" panose="020B0604020202020204" pitchFamily="34" charset="0"/>
                <a:cs typeface="Arial" panose="020B0604020202020204" pitchFamily="34" charset="0"/>
              </a:rPr>
              <a:t> الحالي</a:t>
            </a:r>
          </a:p>
        </p:txBody>
      </p:sp>
      <p:sp>
        <p:nvSpPr>
          <p:cNvPr id="14" name="TextBox 13"/>
          <p:cNvSpPr txBox="1"/>
          <p:nvPr/>
        </p:nvSpPr>
        <p:spPr>
          <a:xfrm>
            <a:off x="2309716" y="1134893"/>
            <a:ext cx="358019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lang="ar-AE" b="1" dirty="0">
                <a:solidFill>
                  <a:schemeClr val="bg1"/>
                </a:solidFill>
                <a:latin typeface="Arial" panose="020B0604020202020204" pitchFamily="34" charset="0"/>
                <a:cs typeface="Arial" panose="020B0604020202020204" pitchFamily="34" charset="0"/>
              </a:rPr>
              <a:t>متحققة تمامًا</a:t>
            </a:r>
          </a:p>
          <a:p>
            <a:pPr marL="0" marR="0" indent="0" algn="ctr" defTabSz="914400" rtl="1" fontAlgn="auto" latinLnBrk="0" hangingPunct="0">
              <a:lnSpc>
                <a:spcPct val="100000"/>
              </a:lnSpc>
              <a:spcBef>
                <a:spcPts val="0"/>
              </a:spcBef>
              <a:spcAft>
                <a:spcPts val="0"/>
              </a:spcAft>
              <a:buClrTx/>
              <a:buSzTx/>
              <a:buFontTx/>
              <a:buNone/>
              <a:tabLst/>
            </a:pPr>
            <a:r>
              <a:rPr kumimoji="0" lang="ar-AE" sz="1400" b="1" i="0" u="none" strike="noStrike" cap="none" normalizeH="0" baseline="0" dirty="0">
                <a:ln>
                  <a:noFill/>
                </a:ln>
                <a:solidFill>
                  <a:schemeClr val="bg1"/>
                </a:solidFill>
                <a:uFillTx/>
                <a:latin typeface="Arial" panose="020B0604020202020204" pitchFamily="34" charset="0"/>
                <a:cs typeface="Arial" panose="020B0604020202020204" pitchFamily="34" charset="0"/>
                <a:sym typeface="Calibri"/>
              </a:rPr>
              <a:t> الناتج</a:t>
            </a:r>
          </a:p>
        </p:txBody>
      </p:sp>
      <p:sp>
        <p:nvSpPr>
          <p:cNvPr id="3" name="Up Arrow 2"/>
          <p:cNvSpPr/>
          <p:nvPr/>
        </p:nvSpPr>
        <p:spPr>
          <a:xfrm>
            <a:off x="3959186" y="1632424"/>
            <a:ext cx="273371" cy="263471"/>
          </a:xfrm>
          <a:prstGeom prst="upArrow">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TextBox 3"/>
          <p:cNvSpPr txBox="1"/>
          <p:nvPr/>
        </p:nvSpPr>
        <p:spPr>
          <a:xfrm>
            <a:off x="4993313" y="1117746"/>
            <a:ext cx="943127"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400" b="1" i="0" u="none" strike="noStrike" cap="none" normalizeH="0" baseline="0" dirty="0">
                <a:ln>
                  <a:noFill/>
                </a:ln>
                <a:solidFill>
                  <a:schemeClr val="bg1"/>
                </a:solidFill>
                <a:uFillTx/>
                <a:latin typeface="Arial" panose="020B0604020202020204" pitchFamily="34" charset="0"/>
                <a:ea typeface="+mj-ea"/>
                <a:cs typeface="Arial" panose="020B0604020202020204" pitchFamily="34" charset="0"/>
                <a:sym typeface="Calibri"/>
              </a:rPr>
              <a:t>الخطوة رقم 3</a:t>
            </a:r>
          </a:p>
        </p:txBody>
      </p:sp>
      <p:sp>
        <p:nvSpPr>
          <p:cNvPr id="17" name="TextBox 16"/>
          <p:cNvSpPr txBox="1"/>
          <p:nvPr/>
        </p:nvSpPr>
        <p:spPr>
          <a:xfrm>
            <a:off x="4725993" y="2183728"/>
            <a:ext cx="786476" cy="36933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400" b="1" i="0" u="none" strike="noStrike" cap="none" normalizeH="0" baseline="0">
                <a:ln>
                  <a:noFill/>
                </a:ln>
                <a:solidFill>
                  <a:schemeClr val="bg1"/>
                </a:solidFill>
                <a:uFillTx/>
                <a:latin typeface="Arial" panose="020B0604020202020204" pitchFamily="34" charset="0"/>
                <a:ea typeface="+mj-ea"/>
                <a:cs typeface="Arial" panose="020B0604020202020204" pitchFamily="34" charset="0"/>
                <a:sym typeface="Calibri"/>
              </a:rPr>
              <a:t>الخطوة </a:t>
            </a:r>
            <a:r>
              <a:rPr lang="ar-AE" b="1">
                <a:solidFill>
                  <a:schemeClr val="bg1"/>
                </a:solidFill>
                <a:latin typeface="Arial" panose="020B0604020202020204" pitchFamily="34" charset="0"/>
                <a:ea typeface="+mj-ea"/>
                <a:cs typeface="Arial" panose="020B0604020202020204" pitchFamily="34" charset="0"/>
                <a:sym typeface="Calibri"/>
              </a:rPr>
              <a:t>4</a:t>
            </a:r>
          </a:p>
        </p:txBody>
      </p:sp>
      <p:sp>
        <p:nvSpPr>
          <p:cNvPr id="18" name="TextBox 17"/>
          <p:cNvSpPr txBox="1"/>
          <p:nvPr/>
        </p:nvSpPr>
        <p:spPr>
          <a:xfrm>
            <a:off x="4649793" y="1638297"/>
            <a:ext cx="786476" cy="36933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AE" sz="1400" b="1" i="0" u="none" strike="noStrike" cap="none" normalizeH="0" baseline="0">
                <a:ln>
                  <a:noFill/>
                </a:ln>
                <a:solidFill>
                  <a:schemeClr val="bg1"/>
                </a:solidFill>
                <a:uFillTx/>
                <a:latin typeface="Arial" panose="020B0604020202020204" pitchFamily="34" charset="0"/>
                <a:ea typeface="+mj-ea"/>
                <a:cs typeface="Arial" panose="020B0604020202020204" pitchFamily="34" charset="0"/>
                <a:sym typeface="Calibri"/>
              </a:rPr>
              <a:t>الخطوة </a:t>
            </a:r>
            <a:r>
              <a:rPr lang="ar-AE" b="1">
                <a:solidFill>
                  <a:schemeClr val="bg1"/>
                </a:solidFill>
                <a:latin typeface="Arial" panose="020B0604020202020204" pitchFamily="34" charset="0"/>
                <a:ea typeface="+mj-ea"/>
                <a:cs typeface="Arial" panose="020B0604020202020204" pitchFamily="34" charset="0"/>
                <a:sym typeface="Calibri"/>
              </a:rPr>
              <a:t>5</a:t>
            </a:r>
          </a:p>
        </p:txBody>
      </p:sp>
    </p:spTree>
    <p:extLst>
      <p:ext uri="{BB962C8B-B14F-4D97-AF65-F5344CB8AC3E}">
        <p14:creationId xmlns:p14="http://schemas.microsoft.com/office/powerpoint/2010/main" val="206637209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12.jpg"/>
          <p:cNvPicPr>
            <a:picLocks noChangeAspect="1"/>
          </p:cNvPicPr>
          <p:nvPr/>
        </p:nvPicPr>
        <p:blipFill>
          <a:blip r:embed="rId3">
            <a:alphaModFix amt="20000"/>
            <a:extLst/>
          </a:blip>
          <a:srcRect l="66252"/>
          <a:stretch>
            <a:fillRect/>
          </a:stretch>
        </p:blipFill>
        <p:spPr>
          <a:xfrm flipH="1">
            <a:off x="9877544" y="0"/>
            <a:ext cx="2314456" cy="6858000"/>
          </a:xfrm>
          <a:prstGeom prst="rect">
            <a:avLst/>
          </a:prstGeom>
          <a:ln w="12700">
            <a:miter lim="400000"/>
          </a:ln>
        </p:spPr>
      </p:pic>
      <p:sp>
        <p:nvSpPr>
          <p:cNvPr id="251" name="Shape 251"/>
          <p:cNvSpPr/>
          <p:nvPr/>
        </p:nvSpPr>
        <p:spPr>
          <a:xfrm>
            <a:off x="9133310" y="1731267"/>
            <a:ext cx="2486026" cy="126613"/>
          </a:xfrm>
          <a:prstGeom prst="rect">
            <a:avLst/>
          </a:prstGeom>
          <a:solidFill>
            <a:srgbClr val="35B2B4"/>
          </a:solidFill>
          <a:ln w="12700">
            <a:miter lim="400000"/>
          </a:ln>
        </p:spPr>
        <p:txBody>
          <a:bodyPr lIns="45719" rIns="45719" anchor="ctr"/>
          <a:lstStyle/>
          <a:p>
            <a:pPr algn="ctr">
              <a:defRPr>
                <a:solidFill>
                  <a:srgbClr val="FFFFFF"/>
                </a:solidFill>
              </a:defRPr>
            </a:pPr>
            <a:endParaRPr>
              <a:latin typeface="Arial" panose="020B0604020202020204" pitchFamily="34" charset="0"/>
              <a:cs typeface="Arial" panose="020B0604020202020204" pitchFamily="34" charset="0"/>
            </a:endParaRPr>
          </a:p>
        </p:txBody>
      </p:sp>
      <p:sp>
        <p:nvSpPr>
          <p:cNvPr id="252" name="Shape 252"/>
          <p:cNvSpPr/>
          <p:nvPr/>
        </p:nvSpPr>
        <p:spPr>
          <a:xfrm>
            <a:off x="8160152" y="641738"/>
            <a:ext cx="3459184"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نموذج ماندالا مكتمل لسلامة الفريق</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00" y="419100"/>
            <a:ext cx="6019800" cy="6019800"/>
          </a:xfrm>
          <a:prstGeom prst="rect">
            <a:avLst/>
          </a:prstGeom>
        </p:spPr>
      </p:pic>
    </p:spTree>
    <p:extLst>
      <p:ext uri="{BB962C8B-B14F-4D97-AF65-F5344CB8AC3E}">
        <p14:creationId xmlns:p14="http://schemas.microsoft.com/office/powerpoint/2010/main" val="250422604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65048" y="783593"/>
            <a:ext cx="10686316"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هدف الوحدة التدريبية ونتائج التعلم</a:t>
            </a:r>
          </a:p>
        </p:txBody>
      </p:sp>
      <p:sp>
        <p:nvSpPr>
          <p:cNvPr id="133" name="Shape 133"/>
          <p:cNvSpPr>
            <a:spLocks noGrp="1"/>
          </p:cNvSpPr>
          <p:nvPr>
            <p:ph type="body" idx="1"/>
          </p:nvPr>
        </p:nvSpPr>
        <p:spPr>
          <a:xfrm>
            <a:off x="1714207" y="2157983"/>
            <a:ext cx="9737157" cy="3934842"/>
          </a:xfrm>
          <a:prstGeom prst="rect">
            <a:avLst/>
          </a:prstGeom>
        </p:spPr>
        <p:txBody>
          <a:bodyPr>
            <a:normAutofit lnSpcReduction="10000"/>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الهدف: </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استكشاف استراتيجيات الإشراف التي تدعم رعاية فرق إدارة الحالة والعناية بسلامتهم.</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نتائج التعلم: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فهم مصادر وعلامات الضغط السلبي</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وضع استراتيجية بأساليب ممارسة الرعاية الذاتية كمشرف</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التعرّف على طرق دعم أخصائيي إدارة الحالة</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تحديد سمات فريق إدارة الحالة الصحي</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وضع خطة عمل لرعاية الفريق</a:t>
            </a:r>
          </a:p>
        </p:txBody>
      </p:sp>
      <p:sp>
        <p:nvSpPr>
          <p:cNvPr id="134" name="Shape 134"/>
          <p:cNvSpPr/>
          <p:nvPr/>
        </p:nvSpPr>
        <p:spPr>
          <a:xfrm flipV="1">
            <a:off x="835570" y="1470592"/>
            <a:ext cx="10615794" cy="32480"/>
          </a:xfrm>
          <a:prstGeom prst="line">
            <a:avLst/>
          </a:prstGeom>
          <a:ln w="6350">
            <a:solidFill>
              <a:srgbClr val="415D78"/>
            </a:solidFill>
            <a:miter/>
          </a:ln>
        </p:spPr>
        <p:txBody>
          <a:bodyPr lIns="45719" rIns="45719"/>
          <a:lstStyle/>
          <a:p>
            <a:endParaRPr/>
          </a:p>
        </p:txBody>
      </p:sp>
      <p:sp>
        <p:nvSpPr>
          <p:cNvPr id="135" name="Shape 135"/>
          <p:cNvSpPr/>
          <p:nvPr/>
        </p:nvSpPr>
        <p:spPr>
          <a:xfrm>
            <a:off x="835570" y="1446375"/>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96954899"/>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body" idx="1"/>
          </p:nvPr>
        </p:nvSpPr>
        <p:spPr>
          <a:xfrm>
            <a:off x="838200" y="1581676"/>
            <a:ext cx="10515600" cy="4351339"/>
          </a:xfrm>
          <a:prstGeom prst="rect">
            <a:avLst/>
          </a:prstGeom>
        </p:spPr>
        <p:txBody>
          <a:bodyPr/>
          <a:lstStyle/>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اذكر أحد الأسباب التي تجعلنا نعطي أهمية لسلامة الموظفين؟</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الضغط؟</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هي بعض الأنواع الشائعة للضغط السلبي الذي يعاني منه المشرفون وأخصائيو إدارة الحالة؟</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هي بعض علامات الضغط السلبي؟</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هي بعض سمات الفريق الصحي والفعال لحماية الأطفال؟</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ما الشيء الذي يمكن أن يفعله المشرف لتعزيز سلامة الفريق؟</a:t>
            </a:r>
          </a:p>
        </p:txBody>
      </p:sp>
      <p:sp>
        <p:nvSpPr>
          <p:cNvPr id="312" name="Shape 312"/>
          <p:cNvSpPr/>
          <p:nvPr/>
        </p:nvSpPr>
        <p:spPr>
          <a:xfrm>
            <a:off x="8921085" y="612179"/>
            <a:ext cx="2432715"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600" b="1">
                <a:solidFill>
                  <a:srgbClr val="415D78"/>
                </a:solidFill>
                <a:latin typeface="Helvetica Neue"/>
                <a:ea typeface="Helvetica Neue"/>
                <a:cs typeface="Helvetica Neue"/>
                <a:sym typeface="Helvetica Neue"/>
              </a:defRPr>
            </a:lvl1pPr>
          </a:lstStyle>
          <a:p>
            <a:r>
              <a:rPr lang="ar-AE">
                <a:latin typeface="Arial" panose="020B0604020202020204" pitchFamily="34" charset="0"/>
                <a:cs typeface="Arial" panose="020B0604020202020204" pitchFamily="34" charset="0"/>
              </a:rPr>
              <a:t>اختبار للمراجعة</a:t>
            </a:r>
          </a:p>
        </p:txBody>
      </p:sp>
      <p:sp>
        <p:nvSpPr>
          <p:cNvPr id="313" name="Shape 313"/>
          <p:cNvSpPr/>
          <p:nvPr/>
        </p:nvSpPr>
        <p:spPr>
          <a:xfrm>
            <a:off x="-2" y="5396388"/>
            <a:ext cx="12192001" cy="1461612"/>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316" name="Group 316"/>
          <p:cNvGrpSpPr/>
          <p:nvPr/>
        </p:nvGrpSpPr>
        <p:grpSpPr>
          <a:xfrm>
            <a:off x="-1" y="5003677"/>
            <a:ext cx="12886591" cy="1854324"/>
            <a:chOff x="0" y="0"/>
            <a:chExt cx="12886589" cy="1854323"/>
          </a:xfrm>
        </p:grpSpPr>
        <p:pic>
          <p:nvPicPr>
            <p:cNvPr id="314" name="image4.png"/>
            <p:cNvPicPr>
              <a:picLocks noChangeAspect="1"/>
            </p:cNvPicPr>
            <p:nvPr/>
          </p:nvPicPr>
          <p:blipFill>
            <a:blip r:embed="rId3">
              <a:alphaModFix amt="20000"/>
              <a:extLst/>
            </a:blip>
            <a:srcRect l="16649" t="32383" r="55789"/>
            <a:stretch>
              <a:fillRect/>
            </a:stretch>
          </p:blipFill>
          <p:spPr>
            <a:xfrm rot="16200000">
              <a:off x="8637215" y="-2395052"/>
              <a:ext cx="1854323" cy="6644426"/>
            </a:xfrm>
            <a:prstGeom prst="rect">
              <a:avLst/>
            </a:prstGeom>
            <a:ln w="12700" cap="flat">
              <a:noFill/>
              <a:miter lim="400000"/>
            </a:ln>
            <a:effectLst/>
          </p:spPr>
        </p:pic>
        <p:pic>
          <p:nvPicPr>
            <p:cNvPr id="315" name="image4.png"/>
            <p:cNvPicPr>
              <a:picLocks noChangeAspect="1"/>
            </p:cNvPicPr>
            <p:nvPr/>
          </p:nvPicPr>
          <p:blipFill>
            <a:blip r:embed="rId3">
              <a:alphaModFix amt="20000"/>
              <a:extLst/>
            </a:blip>
            <a:srcRect l="16649" t="32383" r="55789"/>
            <a:stretch>
              <a:fillRect/>
            </a:stretch>
          </p:blipFill>
          <p:spPr>
            <a:xfrm rot="16200000">
              <a:off x="2395051" y="-2395051"/>
              <a:ext cx="1854323" cy="6644427"/>
            </a:xfrm>
            <a:prstGeom prst="rect">
              <a:avLst/>
            </a:prstGeom>
            <a:ln w="12700" cap="flat">
              <a:noFill/>
              <a:miter lim="400000"/>
            </a:ln>
            <a:effectLst/>
          </p:spPr>
        </p:pic>
      </p:grpSp>
    </p:spTree>
    <p:extLst>
      <p:ext uri="{BB962C8B-B14F-4D97-AF65-F5344CB8AC3E}">
        <p14:creationId xmlns:p14="http://schemas.microsoft.com/office/powerpoint/2010/main" val="212979405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835570" y="421733"/>
            <a:ext cx="10515601"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هدف الوحدة التدريبية ونتائج التعلم</a:t>
            </a:r>
          </a:p>
        </p:txBody>
      </p:sp>
      <p:sp>
        <p:nvSpPr>
          <p:cNvPr id="134" name="Shape 134"/>
          <p:cNvSpPr/>
          <p:nvPr/>
        </p:nvSpPr>
        <p:spPr>
          <a:xfrm flipV="1">
            <a:off x="4286055" y="1237729"/>
            <a:ext cx="6900971" cy="21114"/>
          </a:xfrm>
          <a:prstGeom prst="line">
            <a:avLst/>
          </a:prstGeom>
          <a:ln w="6350">
            <a:solidFill>
              <a:srgbClr val="415D78"/>
            </a:solidFill>
            <a:miter/>
          </a:ln>
        </p:spPr>
        <p:txBody>
          <a:bodyPr lIns="45719" rIns="45719"/>
          <a:lstStyle/>
          <a:p>
            <a:endParaRPr/>
          </a:p>
        </p:txBody>
      </p:sp>
      <p:sp>
        <p:nvSpPr>
          <p:cNvPr id="135" name="Shape 135"/>
          <p:cNvSpPr/>
          <p:nvPr/>
        </p:nvSpPr>
        <p:spPr>
          <a:xfrm>
            <a:off x="835570" y="1202146"/>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7" name="Shape 133"/>
          <p:cNvSpPr txBox="1">
            <a:spLocks/>
          </p:cNvSpPr>
          <p:nvPr/>
        </p:nvSpPr>
        <p:spPr>
          <a:xfrm>
            <a:off x="1769566" y="1538651"/>
            <a:ext cx="9581605" cy="4309945"/>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ar-AE" sz="2400" b="1" dirty="0">
                <a:solidFill>
                  <a:srgbClr val="35B2B4"/>
                </a:solidFill>
                <a:latin typeface="Arial" panose="020B0604020202020204" pitchFamily="34" charset="0"/>
                <a:ea typeface="Helvetica Neue"/>
                <a:cs typeface="Arial" panose="020B0604020202020204" pitchFamily="34" charset="0"/>
                <a:sym typeface="Helvetica Neue"/>
              </a:rPr>
              <a:t>الهدف: </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r>
              <a:rPr lang="ar-AE" sz="2400" dirty="0">
                <a:solidFill>
                  <a:srgbClr val="595959"/>
                </a:solidFill>
                <a:latin typeface="Arial" panose="020B0604020202020204" pitchFamily="34" charset="0"/>
                <a:ea typeface="Helvetica Neue"/>
                <a:cs typeface="Arial" panose="020B0604020202020204" pitchFamily="34" charset="0"/>
                <a:sym typeface="Helvetica Neue"/>
              </a:rPr>
              <a:t>استكشاف استراتيجيات الإشراف التي تدعم رعاية فرق إدارة الحالة والعناية بسلامتهم.</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endParaRPr lang="en-US" sz="2400" dirty="0">
              <a:solidFill>
                <a:srgbClr val="595959"/>
              </a:solidFill>
              <a:latin typeface="Arial" panose="020B0604020202020204" pitchFamily="34" charset="0"/>
              <a:ea typeface="Helvetica Neue"/>
              <a:cs typeface="Arial" panose="020B0604020202020204" pitchFamily="34" charset="0"/>
              <a:sym typeface="Helvetica Neue"/>
            </a:endParaRPr>
          </a:p>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ar-AE" sz="2400" b="1" dirty="0">
                <a:solidFill>
                  <a:srgbClr val="35B2B4"/>
                </a:solidFill>
                <a:latin typeface="Arial" panose="020B0604020202020204" pitchFamily="34" charset="0"/>
                <a:ea typeface="Helvetica Neue"/>
                <a:cs typeface="Arial" panose="020B0604020202020204" pitchFamily="34" charset="0"/>
                <a:sym typeface="Helvetica Neue"/>
              </a:rPr>
              <a:t>نتائج التعلم: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sz="2400" dirty="0">
                <a:solidFill>
                  <a:srgbClr val="595959"/>
                </a:solidFill>
                <a:latin typeface="Arial" panose="020B0604020202020204" pitchFamily="34" charset="0"/>
                <a:ea typeface="Helvetica Neue"/>
                <a:cs typeface="Arial" panose="020B0604020202020204" pitchFamily="34" charset="0"/>
                <a:sym typeface="Helvetica Neue"/>
              </a:rPr>
              <a:t>فهم مصادر وعلامات الضغط السلبي</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sz="2400" dirty="0">
                <a:solidFill>
                  <a:srgbClr val="595959"/>
                </a:solidFill>
                <a:latin typeface="Arial" panose="020B0604020202020204" pitchFamily="34" charset="0"/>
                <a:ea typeface="Helvetica Neue"/>
                <a:cs typeface="Arial" panose="020B0604020202020204" pitchFamily="34" charset="0"/>
                <a:sym typeface="Helvetica Neue"/>
              </a:rPr>
              <a:t>وضع استراتيجية بأساليب ممارسة الرعاية الذاتية كمشرف</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sz="2400" dirty="0">
                <a:solidFill>
                  <a:srgbClr val="595959"/>
                </a:solidFill>
                <a:latin typeface="Arial" panose="020B0604020202020204" pitchFamily="34" charset="0"/>
                <a:ea typeface="Helvetica Neue"/>
                <a:cs typeface="Arial" panose="020B0604020202020204" pitchFamily="34" charset="0"/>
                <a:sym typeface="Helvetica Neue"/>
              </a:rPr>
              <a:t>التعرّف على طرق دعم أخصائيي إدارة الحالة</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sz="2400" dirty="0">
                <a:solidFill>
                  <a:srgbClr val="595959"/>
                </a:solidFill>
                <a:latin typeface="Arial" panose="020B0604020202020204" pitchFamily="34" charset="0"/>
                <a:ea typeface="Helvetica Neue"/>
                <a:cs typeface="Arial" panose="020B0604020202020204" pitchFamily="34" charset="0"/>
                <a:sym typeface="Helvetica Neue"/>
              </a:rPr>
              <a:t>تحديد سمات فريق إدارة الحالة الصحي</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ar-AE" sz="2400" dirty="0">
                <a:solidFill>
                  <a:srgbClr val="595959"/>
                </a:solidFill>
                <a:latin typeface="Arial" panose="020B0604020202020204" pitchFamily="34" charset="0"/>
                <a:ea typeface="Helvetica Neue"/>
                <a:cs typeface="Arial" panose="020B0604020202020204" pitchFamily="34" charset="0"/>
                <a:sym typeface="Helvetica Neue"/>
              </a:rPr>
              <a:t>وضع خطة عمل لرعاية الفريق</a:t>
            </a:r>
          </a:p>
        </p:txBody>
      </p:sp>
    </p:spTree>
    <p:extLst>
      <p:ext uri="{BB962C8B-B14F-4D97-AF65-F5344CB8AC3E}">
        <p14:creationId xmlns:p14="http://schemas.microsoft.com/office/powerpoint/2010/main" val="277506872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0" y="3541"/>
            <a:ext cx="12192000" cy="6858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319" name="Shape 319"/>
          <p:cNvSpPr/>
          <p:nvPr/>
        </p:nvSpPr>
        <p:spPr>
          <a:xfrm>
            <a:off x="1941095" y="2837119"/>
            <a:ext cx="8293769" cy="1094803"/>
          </a:xfrm>
          <a:prstGeom prst="rect">
            <a:avLst/>
          </a:prstGeom>
          <a:ln w="57150">
            <a:solidFill>
              <a:srgbClr val="35B2B4"/>
            </a:solidFill>
            <a:miter/>
          </a:ln>
        </p:spPr>
        <p:txBody>
          <a:bodyPr lIns="45719" rIns="45719" anchor="ctr"/>
          <a:lstStyle/>
          <a:p>
            <a:pPr algn="ctr">
              <a:defRPr>
                <a:solidFill>
                  <a:srgbClr val="FFFFFF"/>
                </a:solidFill>
              </a:defRPr>
            </a:pPr>
            <a:endParaRPr/>
          </a:p>
        </p:txBody>
      </p:sp>
      <p:sp>
        <p:nvSpPr>
          <p:cNvPr id="320" name="Shape 320"/>
          <p:cNvSpPr/>
          <p:nvPr/>
        </p:nvSpPr>
        <p:spPr>
          <a:xfrm>
            <a:off x="4572000" y="2502567"/>
            <a:ext cx="3112170" cy="802108"/>
          </a:xfrm>
          <a:prstGeom prst="rect">
            <a:avLst/>
          </a:prstGeom>
          <a:solidFill>
            <a:srgbClr val="415D78"/>
          </a:solidFill>
          <a:ln w="12700">
            <a:miter lim="400000"/>
          </a:ln>
        </p:spPr>
        <p:txBody>
          <a:bodyPr lIns="45719" rIns="45719" anchor="ctr"/>
          <a:lstStyle/>
          <a:p>
            <a:pPr algn="ctr">
              <a:defRPr>
                <a:solidFill>
                  <a:srgbClr val="FFFFFF"/>
                </a:solidFill>
              </a:defRPr>
            </a:pPr>
            <a:endParaRPr>
              <a:latin typeface="Arial" panose="020B0604020202020204" pitchFamily="34" charset="0"/>
              <a:cs typeface="Arial" panose="020B0604020202020204" pitchFamily="34" charset="0"/>
            </a:endParaRPr>
          </a:p>
        </p:txBody>
      </p:sp>
      <p:sp>
        <p:nvSpPr>
          <p:cNvPr id="321" name="Shape 321"/>
          <p:cNvSpPr/>
          <p:nvPr/>
        </p:nvSpPr>
        <p:spPr>
          <a:xfrm>
            <a:off x="32084" y="2695019"/>
            <a:ext cx="12192001" cy="10814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800" b="1">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هل لديكم أي شيء من هذه الوحدة</a:t>
            </a:r>
          </a:p>
          <a:p>
            <a:pPr algn="ctr">
              <a:spcBef>
                <a:spcPts val="1200"/>
              </a:spcBef>
              <a:defRPr sz="3600" b="1">
                <a:solidFill>
                  <a:srgbClr val="FFFFFF"/>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 تودون إضافته إلى خطة العمل؟</a:t>
            </a:r>
          </a:p>
        </p:txBody>
      </p:sp>
      <p:pic>
        <p:nvPicPr>
          <p:cNvPr id="322" name="image4.png"/>
          <p:cNvPicPr>
            <a:picLocks noChangeAspect="1"/>
          </p:cNvPicPr>
          <p:nvPr/>
        </p:nvPicPr>
        <p:blipFill>
          <a:blip r:embed="rId3">
            <a:alphaModFix amt="20000"/>
            <a:extLst/>
          </a:blip>
          <a:srcRect l="53803" t="16294" r="21062" b="6459"/>
          <a:stretch>
            <a:fillRect/>
          </a:stretch>
        </p:blipFill>
        <p:spPr>
          <a:xfrm rot="5400000">
            <a:off x="4985082" y="-348919"/>
            <a:ext cx="2221834" cy="12192005"/>
          </a:xfrm>
          <a:prstGeom prst="rect">
            <a:avLst/>
          </a:prstGeom>
          <a:ln w="12700">
            <a:miter lim="400000"/>
          </a:ln>
        </p:spPr>
      </p:pic>
    </p:spTree>
    <p:extLst>
      <p:ext uri="{BB962C8B-B14F-4D97-AF65-F5344CB8AC3E}">
        <p14:creationId xmlns:p14="http://schemas.microsoft.com/office/powerpoint/2010/main" val="286500308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37" y="365125"/>
            <a:ext cx="10515600" cy="1325563"/>
          </a:xfrm>
        </p:spPr>
        <p:txBody>
          <a:bodyPr/>
          <a:lstStyle/>
          <a:p>
            <a:r>
              <a:rPr lang="ar-AE" dirty="0">
                <a:latin typeface="Arial" panose="020B0604020202020204" pitchFamily="34" charset="0"/>
                <a:cs typeface="Arial" panose="020B0604020202020204" pitchFamily="34" charset="0"/>
              </a:rPr>
              <a:t>المراجع</a:t>
            </a:r>
          </a:p>
        </p:txBody>
      </p:sp>
      <p:sp>
        <p:nvSpPr>
          <p:cNvPr id="4" name="Text Placeholder 3"/>
          <p:cNvSpPr>
            <a:spLocks noGrp="1"/>
          </p:cNvSpPr>
          <p:nvPr>
            <p:ph type="body" sz="quarter" idx="12"/>
          </p:nvPr>
        </p:nvSpPr>
        <p:spPr>
          <a:xfrm>
            <a:off x="656021" y="1967346"/>
            <a:ext cx="10820015" cy="4376304"/>
          </a:xfrm>
        </p:spPr>
        <p:txBody>
          <a:bodyPr>
            <a:normAutofit fontScale="47500" lnSpcReduction="20000"/>
          </a:bodyPr>
          <a:lstStyle/>
          <a:p>
            <a:r>
              <a:rPr lang="en-US" dirty="0" err="1"/>
              <a:t>Admira</a:t>
            </a:r>
            <a:r>
              <a:rPr lang="en-US" dirty="0"/>
              <a:t> Foundation. (</a:t>
            </a:r>
            <a:r>
              <a:rPr lang="en-US" dirty="0" err="1"/>
              <a:t>n.d.</a:t>
            </a:r>
            <a:r>
              <a:rPr lang="en-US" dirty="0"/>
              <a:t>). </a:t>
            </a:r>
            <a:r>
              <a:rPr lang="en-US" i="1" dirty="0"/>
              <a:t>Module 13: Prevention of Professional Burn-out with Care Workers; Self-Care and </a:t>
            </a:r>
            <a:r>
              <a:rPr lang="en-US" i="1" dirty="0" err="1"/>
              <a:t>Organiztional</a:t>
            </a:r>
            <a:r>
              <a:rPr lang="en-US" i="1" dirty="0"/>
              <a:t> Care.</a:t>
            </a:r>
            <a:r>
              <a:rPr lang="en-US" dirty="0"/>
              <a:t> Retrieved 2017, from Netherlands Centre for Social Development: </a:t>
            </a:r>
            <a:r>
              <a:rPr lang="en-US" dirty="0">
                <a:hlinkClick r:id="rId2"/>
              </a:rPr>
              <a:t>http://www.pharos.nl/documents/doc/workforcare_module13.pdf</a:t>
            </a:r>
            <a:endParaRPr lang="en-US" dirty="0"/>
          </a:p>
          <a:p>
            <a:r>
              <a:rPr lang="en-US" dirty="0"/>
              <a:t>Alliance for Child Protection in Humanitarian Action. (2014). Inter-agency</a:t>
            </a:r>
            <a:r>
              <a:rPr lang="en-US" i="1" dirty="0"/>
              <a:t> Guidelines for Case Management and Child Protection.</a:t>
            </a:r>
            <a:r>
              <a:rPr lang="en-US" dirty="0"/>
              <a:t> Retrieved 2017, from </a:t>
            </a:r>
            <a:r>
              <a:rPr lang="en-US" dirty="0">
                <a:hlinkClick r:id="rId3"/>
              </a:rPr>
              <a:t>https://resourcecentre.savethechildren.net/library/inter-agency-guidelines-case-management-and-child-protection</a:t>
            </a:r>
            <a:endParaRPr lang="en-US" dirty="0"/>
          </a:p>
          <a:p>
            <a:r>
              <a:rPr lang="en-US" dirty="0"/>
              <a:t>Alliance for Child Protection in Humanitarian Action. (2014). Child Protection Case Management Training Manual for Caseworkers, Supervisors and Managers</a:t>
            </a:r>
            <a:r>
              <a:rPr lang="en-US" i="1" dirty="0"/>
              <a:t>. </a:t>
            </a:r>
            <a:r>
              <a:rPr lang="en-US" dirty="0"/>
              <a:t>Retrieved 2017 from:</a:t>
            </a:r>
            <a:r>
              <a:rPr lang="en-US" i="1" dirty="0"/>
              <a:t>  </a:t>
            </a:r>
            <a:r>
              <a:rPr lang="en-US" u="sng" dirty="0">
                <a:hlinkClick r:id="rId4"/>
              </a:rPr>
              <a:t>https://resourcecentre.savethechildren.net/library/ia-case-management-training-package</a:t>
            </a:r>
            <a:endParaRPr lang="en-US" dirty="0"/>
          </a:p>
          <a:p>
            <a:r>
              <a:rPr lang="en-US" dirty="0"/>
              <a:t>Cox, K. and Steiner, S. (2015). </a:t>
            </a:r>
            <a:r>
              <a:rPr lang="en-US" i="1" dirty="0"/>
              <a:t>Self-care in social work: A guide for practitioners, supervisors and administrators. </a:t>
            </a:r>
            <a:r>
              <a:rPr lang="en-US" dirty="0"/>
              <a:t>New York: NASW Publishing.</a:t>
            </a:r>
          </a:p>
          <a:p>
            <a:r>
              <a:rPr lang="en-US" dirty="0" err="1"/>
              <a:t>Headington</a:t>
            </a:r>
            <a:r>
              <a:rPr lang="en-US" dirty="0"/>
              <a:t> Institute. (2008). </a:t>
            </a:r>
            <a:r>
              <a:rPr lang="en-US" i="1" dirty="0"/>
              <a:t>Stress and Burnout.</a:t>
            </a:r>
            <a:r>
              <a:rPr lang="en-US" dirty="0"/>
              <a:t> Retrieved 2017, from </a:t>
            </a:r>
            <a:r>
              <a:rPr lang="en-US" dirty="0" err="1"/>
              <a:t>Headington</a:t>
            </a:r>
            <a:r>
              <a:rPr lang="en-US" dirty="0"/>
              <a:t> Institute: http://headington-institute.org/topic-areas/126/stress-and-burnout</a:t>
            </a:r>
          </a:p>
          <a:p>
            <a:r>
              <a:rPr lang="en-US" dirty="0"/>
              <a:t>Inter-Agency Standing Committee. (2007). </a:t>
            </a:r>
            <a:r>
              <a:rPr lang="en-US" i="1" dirty="0"/>
              <a:t>IASC Guidelines on Mental Health and Psychosocial Support in Emergency Settings.</a:t>
            </a:r>
            <a:r>
              <a:rPr lang="en-US" dirty="0"/>
              <a:t> Retrieved 2017, from http://www.who.int/mental_health/emergencies/guidelines_iasc_mental_health_psychosocial_june_2007.pdf</a:t>
            </a:r>
          </a:p>
          <a:p>
            <a:r>
              <a:rPr lang="en-US" dirty="0" err="1"/>
              <a:t>Freudenberger</a:t>
            </a:r>
            <a:r>
              <a:rPr lang="en-US" dirty="0"/>
              <a:t>, H. J. (1975). The staff burn-out syndrome in alternative institutions.  </a:t>
            </a:r>
          </a:p>
          <a:p>
            <a:r>
              <a:rPr lang="en-US" i="1" dirty="0"/>
              <a:t>Psychotherapy: Theory, Research &amp; Practice</a:t>
            </a:r>
            <a:r>
              <a:rPr lang="en-US" dirty="0"/>
              <a:t>, 12(1), pp 73-82.</a:t>
            </a:r>
          </a:p>
          <a:p>
            <a:r>
              <a:rPr lang="en-US" dirty="0"/>
              <a:t>Marsha K. (2004). </a:t>
            </a:r>
            <a:r>
              <a:rPr lang="en-US" i="1" dirty="0"/>
              <a:t>Supervising Child Protective Services Caseworkers, </a:t>
            </a:r>
            <a:r>
              <a:rPr lang="en-US" dirty="0"/>
              <a:t>Chapter Nine entitled ‘Recruitment and Retention’ </a:t>
            </a:r>
            <a:r>
              <a:rPr lang="en-US" dirty="0" err="1"/>
              <a:t>Salus</a:t>
            </a:r>
            <a:r>
              <a:rPr lang="en-US" dirty="0"/>
              <a:t>: Office on Child Abuse and Neglect, Children's Bureau, Caliber Associates.</a:t>
            </a:r>
          </a:p>
          <a:p>
            <a:r>
              <a:rPr lang="en-US" dirty="0"/>
              <a:t>Social Care Institute for Excellence [SCIE] (2015). Carpenter, J., Webb, C., </a:t>
            </a:r>
            <a:r>
              <a:rPr lang="en-US" dirty="0" err="1"/>
              <a:t>Bostock</a:t>
            </a:r>
            <a:r>
              <a:rPr lang="en-US" dirty="0"/>
              <a:t>, L. and </a:t>
            </a:r>
            <a:r>
              <a:rPr lang="en-US" dirty="0" err="1"/>
              <a:t>Coomber</a:t>
            </a:r>
            <a:r>
              <a:rPr lang="en-US" dirty="0"/>
              <a:t>, C. </a:t>
            </a:r>
            <a:r>
              <a:rPr lang="en-US" i="1" dirty="0"/>
              <a:t>Research briefing 43. Effective supervision in social work and social care</a:t>
            </a:r>
            <a:r>
              <a:rPr lang="en-US" dirty="0"/>
              <a:t>. </a:t>
            </a:r>
          </a:p>
          <a:p>
            <a:r>
              <a:rPr lang="en-US" dirty="0"/>
              <a:t>Stevens, I (2015). Practicing Supervision in Child Care and Child Protection Agencies. Retrieved 2016, </a:t>
            </a:r>
            <a:r>
              <a:rPr lang="en-US"/>
              <a:t>from </a:t>
            </a:r>
            <a:r>
              <a:rPr lang="en-US" u="sng" smtClean="0">
                <a:hlinkClick r:id="rId5"/>
              </a:rPr>
              <a:t>www.childhub.org</a:t>
            </a:r>
            <a:endParaRPr lang="en-US" dirty="0"/>
          </a:p>
        </p:txBody>
      </p:sp>
    </p:spTree>
    <p:extLst>
      <p:ext uri="{BB962C8B-B14F-4D97-AF65-F5344CB8AC3E}">
        <p14:creationId xmlns:p14="http://schemas.microsoft.com/office/powerpoint/2010/main" val="1259181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521257" y="719835"/>
            <a:ext cx="5620411" cy="45550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82600" lvl="2"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يبلي أخصائيو إدارة الحالة والمشرفون بلاءً أفضل عندما ينالون الدعم الجيد</a:t>
            </a:r>
          </a:p>
          <a:p>
            <a:pPr marL="800100"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وعلينا أولاً أن نعتني بصحتنا حتى نتمكّن من دعم الآخرين ومساندتهم</a:t>
            </a:r>
          </a:p>
          <a:p>
            <a:pPr marL="342900"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تؤدي فِرق إدارة حالات حماية الطفل أدوارًا ذات ضغوط كبيرة. وقد تترك مشاهدة الأطفال الذين تعرّضوا للضرر والإيذاء أثرًا سلبيًا كبيرًا في المشرفين وأخصائيي إدارة الحالة</a:t>
            </a:r>
          </a:p>
          <a:p>
            <a:pPr marL="455295"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إنَّ سلامة الفريق تتطلب منا أن نكون على دراية بسمات الفريق الصحي، وعوامل الضغط في حياتنا والكيفية التي تؤثر بها فينا، وطرق الوقاية من تأثيراتها السلبية على عملنا والاستجابة لها</a:t>
            </a:r>
          </a:p>
        </p:txBody>
      </p:sp>
      <p:sp>
        <p:nvSpPr>
          <p:cNvPr id="139" name="Shape 139"/>
          <p:cNvSpPr/>
          <p:nvPr/>
        </p:nvSpPr>
        <p:spPr>
          <a:xfrm>
            <a:off x="6407886" y="0"/>
            <a:ext cx="5784114"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140" name="image4.png"/>
          <p:cNvPicPr>
            <a:picLocks noChangeAspect="1"/>
          </p:cNvPicPr>
          <p:nvPr/>
        </p:nvPicPr>
        <p:blipFill>
          <a:blip r:embed="rId3">
            <a:alphaModFix amt="20000"/>
            <a:extLst/>
          </a:blip>
          <a:srcRect l="4826" r="4826" b="9030"/>
          <a:stretch>
            <a:fillRect/>
          </a:stretch>
        </p:blipFill>
        <p:spPr>
          <a:xfrm>
            <a:off x="6407886" y="-755907"/>
            <a:ext cx="5784114" cy="7613907"/>
          </a:xfrm>
          <a:prstGeom prst="rect">
            <a:avLst/>
          </a:prstGeom>
          <a:ln w="12700">
            <a:miter lim="400000"/>
          </a:ln>
        </p:spPr>
      </p:pic>
      <p:sp>
        <p:nvSpPr>
          <p:cNvPr id="141" name="Shape 141"/>
          <p:cNvSpPr/>
          <p:nvPr/>
        </p:nvSpPr>
        <p:spPr>
          <a:xfrm>
            <a:off x="7268901" y="1045191"/>
            <a:ext cx="4525702"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لماذا ينبغي أن نتحدث عن سلامة الفريق؟</a:t>
            </a:r>
          </a:p>
        </p:txBody>
      </p:sp>
    </p:spTree>
    <p:extLst>
      <p:ext uri="{BB962C8B-B14F-4D97-AF65-F5344CB8AC3E}">
        <p14:creationId xmlns:p14="http://schemas.microsoft.com/office/powerpoint/2010/main" val="125613499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2025569" y="2099699"/>
            <a:ext cx="9485113" cy="393748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spcBef>
                <a:spcPts val="600"/>
              </a:spcBef>
              <a:defRPr sz="20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a:t>
            </a:r>
            <a:r>
              <a:rPr lang="ar-AE" i="1" dirty="0">
                <a:latin typeface="Arial" panose="020B0604020202020204" pitchFamily="34" charset="0"/>
                <a:cs typeface="Arial" panose="020B0604020202020204" pitchFamily="34" charset="0"/>
              </a:rPr>
              <a:t>الضغط هو حالة من الانفعال النفسي أو البدني تنشأ نتيجة تهديد أو تحدٍّ أو تغيير في بيئة الشخص"</a:t>
            </a:r>
          </a:p>
          <a:p>
            <a:pPr>
              <a:spcBef>
                <a:spcPts val="600"/>
              </a:spcBef>
              <a:defRPr sz="2000" b="1" i="1">
                <a:latin typeface="Helvetica Neue"/>
                <a:ea typeface="Helvetica Neue"/>
                <a:cs typeface="Helvetica Neue"/>
                <a:sym typeface="Helvetica Neue"/>
              </a:defRPr>
            </a:pPr>
            <a:endParaRPr i="1" dirty="0">
              <a:latin typeface="Arial" panose="020B0604020202020204" pitchFamily="34" charset="0"/>
              <a:cs typeface="Arial" panose="020B0604020202020204" pitchFamily="34" charset="0"/>
            </a:endParaRPr>
          </a:p>
          <a:p>
            <a:pPr>
              <a:spcBef>
                <a:spcPts val="600"/>
              </a:spcBef>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الضغط الوظيفي:</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شائعٌ لدى جميع الأشخاص</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جزءٌ من عملية اتخاذ القرارات وحل المشكلات اليومية</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يحفِّز الأشخاص على أن يكونوا أكثر إنتاجية</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تتم إدارته بشكل روتيني</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مؤشرات الضغط البدنية والعاطفية هي </a:t>
            </a:r>
            <a:r>
              <a:rPr lang="ar-AE" b="1" dirty="0">
                <a:latin typeface="Arial" panose="020B0604020202020204" pitchFamily="34" charset="0"/>
                <a:cs typeface="Arial" panose="020B0604020202020204" pitchFamily="34" charset="0"/>
              </a:rPr>
              <a:t>استجابة عادية وطبيعية</a:t>
            </a:r>
            <a:r>
              <a:rPr lang="ar-AE" dirty="0">
                <a:latin typeface="Arial" panose="020B0604020202020204" pitchFamily="34" charset="0"/>
                <a:cs typeface="Arial" panose="020B0604020202020204" pitchFamily="34" charset="0"/>
              </a:rPr>
              <a:t> مصمَّمة لحماية حياتنا والحفاظ عليها وتحسينها.</a:t>
            </a:r>
            <a:r>
              <a:rPr lang="ar-AE" b="1" dirty="0">
                <a:latin typeface="Arial" panose="020B0604020202020204" pitchFamily="34" charset="0"/>
                <a:cs typeface="Arial" panose="020B0604020202020204" pitchFamily="34" charset="0"/>
              </a:rPr>
              <a:t> إنها عادةً شيءٌ جيد!</a:t>
            </a:r>
          </a:p>
          <a:p>
            <a:pPr algn="ctr">
              <a:lnSpc>
                <a:spcPct val="80000"/>
              </a:lnSpc>
              <a:spcBef>
                <a:spcPts val="1400"/>
              </a:spcBef>
              <a:defRPr sz="2400">
                <a:solidFill>
                  <a:srgbClr val="151515"/>
                </a:solidFill>
                <a:latin typeface="Century Gothic"/>
                <a:ea typeface="Century Gothic"/>
                <a:cs typeface="Century Gothic"/>
                <a:sym typeface="Century Gothic"/>
              </a:defRPr>
            </a:pPr>
            <a:endParaRPr b="1" dirty="0">
              <a:latin typeface="Arial" panose="020B0604020202020204" pitchFamily="34" charset="0"/>
              <a:cs typeface="Arial" panose="020B0604020202020204" pitchFamily="34" charset="0"/>
            </a:endParaRPr>
          </a:p>
        </p:txBody>
      </p:sp>
      <p:sp>
        <p:nvSpPr>
          <p:cNvPr id="146" name="Shape 146"/>
          <p:cNvSpPr/>
          <p:nvPr/>
        </p:nvSpPr>
        <p:spPr>
          <a:xfrm>
            <a:off x="995081" y="529716"/>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ما الضغط؟</a:t>
            </a:r>
          </a:p>
        </p:txBody>
      </p:sp>
      <p:sp>
        <p:nvSpPr>
          <p:cNvPr id="147" name="Shape 147"/>
          <p:cNvSpPr/>
          <p:nvPr/>
        </p:nvSpPr>
        <p:spPr>
          <a:xfrm flipV="1">
            <a:off x="3536868" y="1137211"/>
            <a:ext cx="7920000" cy="55287"/>
          </a:xfrm>
          <a:prstGeom prst="line">
            <a:avLst/>
          </a:prstGeom>
          <a:ln w="6350">
            <a:solidFill>
              <a:srgbClr val="415D78"/>
            </a:solidFill>
            <a:miter/>
          </a:ln>
        </p:spPr>
        <p:txBody>
          <a:bodyPr lIns="45719" rIns="45719"/>
          <a:lstStyle/>
          <a:p>
            <a:endParaRPr/>
          </a:p>
        </p:txBody>
      </p:sp>
      <p:sp>
        <p:nvSpPr>
          <p:cNvPr id="148" name="Shape 148"/>
          <p:cNvSpPr/>
          <p:nvPr/>
        </p:nvSpPr>
        <p:spPr>
          <a:xfrm>
            <a:off x="3545980" y="1118716"/>
            <a:ext cx="3617261"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40896926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idx="1"/>
          </p:nvPr>
        </p:nvSpPr>
        <p:spPr>
          <a:xfrm>
            <a:off x="2124663" y="1291668"/>
            <a:ext cx="9230102" cy="4624500"/>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الضغط المتراكم:</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ينتج عن التعرّض لعوامل ضغط ممتدة ومتراكمة ومكبوتة</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الضغط الناجم عن حادث عصيب:</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ينشأ عن الأحداث الاستثنائية التي تسبب مستوى عاليًا من الضغط لدى كل مَنْ تمُتُّ هذه الأحداث لهم بصلة</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الصدمة "غير المباشرة":</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نتيجة مشاهدة تجارب الآخرين المؤلمة أو العلم بها مما يتسبّب في رد فعل يماثل رد فعل الناجي</a:t>
            </a:r>
          </a:p>
        </p:txBody>
      </p:sp>
      <p:sp>
        <p:nvSpPr>
          <p:cNvPr id="153" name="Shape 153"/>
          <p:cNvSpPr/>
          <p:nvPr/>
        </p:nvSpPr>
        <p:spPr>
          <a:xfrm>
            <a:off x="819807" y="368554"/>
            <a:ext cx="10534958"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الضغط السلبي</a:t>
            </a:r>
          </a:p>
        </p:txBody>
      </p:sp>
      <p:sp>
        <p:nvSpPr>
          <p:cNvPr id="154" name="Shape 154"/>
          <p:cNvSpPr/>
          <p:nvPr/>
        </p:nvSpPr>
        <p:spPr>
          <a:xfrm>
            <a:off x="0" y="5299931"/>
            <a:ext cx="12192000" cy="157235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155" name="image4.png"/>
          <p:cNvPicPr>
            <a:picLocks noChangeAspect="1"/>
          </p:cNvPicPr>
          <p:nvPr/>
        </p:nvPicPr>
        <p:blipFill>
          <a:blip r:embed="rId3">
            <a:alphaModFix amt="20000"/>
            <a:extLst/>
          </a:blip>
          <a:srcRect l="16649" t="7398" r="55789"/>
          <a:stretch>
            <a:fillRect/>
          </a:stretch>
        </p:blipFill>
        <p:spPr>
          <a:xfrm rot="16200000">
            <a:off x="7978036" y="2391632"/>
            <a:ext cx="1737362" cy="7553963"/>
          </a:xfrm>
          <a:prstGeom prst="rect">
            <a:avLst/>
          </a:prstGeom>
          <a:ln w="12700">
            <a:miter lim="400000"/>
          </a:ln>
        </p:spPr>
      </p:pic>
      <p:pic>
        <p:nvPicPr>
          <p:cNvPr id="156" name="image4.png"/>
          <p:cNvPicPr>
            <a:picLocks noChangeAspect="1"/>
          </p:cNvPicPr>
          <p:nvPr/>
        </p:nvPicPr>
        <p:blipFill>
          <a:blip r:embed="rId3">
            <a:alphaModFix amt="20000"/>
            <a:extLst/>
          </a:blip>
          <a:srcRect l="16649" t="32383" r="55789"/>
          <a:stretch>
            <a:fillRect/>
          </a:stretch>
        </p:blipFill>
        <p:spPr>
          <a:xfrm rot="16200000">
            <a:off x="1889249" y="3245676"/>
            <a:ext cx="1737362" cy="5515862"/>
          </a:xfrm>
          <a:prstGeom prst="rect">
            <a:avLst/>
          </a:prstGeom>
          <a:ln w="12700">
            <a:miter lim="400000"/>
          </a:ln>
        </p:spPr>
      </p:pic>
    </p:spTree>
    <p:extLst>
      <p:ext uri="{BB962C8B-B14F-4D97-AF65-F5344CB8AC3E}">
        <p14:creationId xmlns:p14="http://schemas.microsoft.com/office/powerpoint/2010/main" val="255243909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sz="half" idx="1"/>
          </p:nvPr>
        </p:nvSpPr>
        <p:spPr>
          <a:xfrm>
            <a:off x="6285053" y="2232282"/>
            <a:ext cx="4979018" cy="4013452"/>
          </a:xfrm>
          <a:prstGeom prst="rect">
            <a:avLst/>
          </a:prstGeom>
        </p:spPr>
        <p:txBody>
          <a:bodyPr/>
          <a:lstStyle/>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نتيجة التعرّض لمجموعة متنوعة من عوامل الضغط الممتدة والمتراكمة والمكبوتة</a:t>
            </a:r>
          </a:p>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هو أكثر أشكال الضغط شيوعًا لدى العاملين في مجال العمل الإنساني</a:t>
            </a:r>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عندما لا يتم التعرّف عليه وإدارته، فإنه يمكن أن يُفضي إلى </a:t>
            </a:r>
            <a:r>
              <a:rPr lang="ar-AE" b="1" dirty="0">
                <a:latin typeface="Arial" panose="020B0604020202020204" pitchFamily="34" charset="0"/>
                <a:cs typeface="Arial" panose="020B0604020202020204" pitchFamily="34" charset="0"/>
              </a:rPr>
              <a:t>الاحتراق الوظيفي</a:t>
            </a:r>
          </a:p>
        </p:txBody>
      </p:sp>
      <p:sp>
        <p:nvSpPr>
          <p:cNvPr id="161" name="Shape 161"/>
          <p:cNvSpPr/>
          <p:nvPr/>
        </p:nvSpPr>
        <p:spPr>
          <a:xfrm>
            <a:off x="748470" y="559816"/>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الضغط المتراكم</a:t>
            </a:r>
          </a:p>
        </p:txBody>
      </p:sp>
      <p:pic>
        <p:nvPicPr>
          <p:cNvPr id="162" name="image5.png"/>
          <p:cNvPicPr>
            <a:picLocks noChangeAspect="1"/>
          </p:cNvPicPr>
          <p:nvPr/>
        </p:nvPicPr>
        <p:blipFill>
          <a:blip r:embed="rId3">
            <a:alphaModFix amt="20000"/>
            <a:extLst/>
          </a:blip>
          <a:srcRect t="9876" r="4822" b="5322"/>
          <a:stretch>
            <a:fillRect/>
          </a:stretch>
        </p:blipFill>
        <p:spPr>
          <a:xfrm>
            <a:off x="-247582" y="28576"/>
            <a:ext cx="5923035" cy="6829424"/>
          </a:xfrm>
          <a:prstGeom prst="rect">
            <a:avLst/>
          </a:prstGeom>
          <a:ln w="12700">
            <a:miter lim="400000"/>
          </a:ln>
        </p:spPr>
      </p:pic>
    </p:spTree>
    <p:extLst>
      <p:ext uri="{BB962C8B-B14F-4D97-AF65-F5344CB8AC3E}">
        <p14:creationId xmlns:p14="http://schemas.microsoft.com/office/powerpoint/2010/main" val="290287713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body" sz="half" idx="1"/>
          </p:nvPr>
        </p:nvSpPr>
        <p:spPr>
          <a:xfrm>
            <a:off x="1365813" y="1977617"/>
            <a:ext cx="5617043" cy="5190383"/>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داخلية:</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 قد تؤثر السمات الشخصية للفرد في قدرته على التكيّف مع الضغط</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خارجية:</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عوامل الضغط المتعلقة بظروف العمل، التنظيم والعلاقة داخل المؤسسة، نوع العمل وسمات العملاء</a:t>
            </a:r>
          </a:p>
        </p:txBody>
      </p:sp>
      <p:sp>
        <p:nvSpPr>
          <p:cNvPr id="167" name="Shape 167"/>
          <p:cNvSpPr/>
          <p:nvPr/>
        </p:nvSpPr>
        <p:spPr>
          <a:xfrm>
            <a:off x="886943" y="369879"/>
            <a:ext cx="6095913"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r">
              <a:lnSpc>
                <a:spcPct val="90000"/>
              </a:lnSpc>
              <a:defRPr sz="3600" b="1">
                <a:solidFill>
                  <a:srgbClr val="415D78"/>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مصادر الضغط المتراكم</a:t>
            </a:r>
          </a:p>
        </p:txBody>
      </p:sp>
      <p:sp>
        <p:nvSpPr>
          <p:cNvPr id="168" name="Shape 168"/>
          <p:cNvSpPr/>
          <p:nvPr/>
        </p:nvSpPr>
        <p:spPr>
          <a:xfrm>
            <a:off x="1146296" y="3428222"/>
            <a:ext cx="5836560" cy="1"/>
          </a:xfrm>
          <a:prstGeom prst="line">
            <a:avLst/>
          </a:prstGeom>
          <a:ln w="6350">
            <a:solidFill>
              <a:srgbClr val="BFBFBF"/>
            </a:solidFill>
            <a:miter/>
          </a:ln>
        </p:spPr>
        <p:txBody>
          <a:bodyPr lIns="45719" rIns="45719"/>
          <a:lstStyle/>
          <a:p>
            <a:endParaRPr/>
          </a:p>
        </p:txBody>
      </p:sp>
      <p:sp>
        <p:nvSpPr>
          <p:cNvPr id="169" name="Shape 169"/>
          <p:cNvSpPr/>
          <p:nvPr/>
        </p:nvSpPr>
        <p:spPr>
          <a:xfrm>
            <a:off x="7404266" y="601989"/>
            <a:ext cx="3614060" cy="3614060"/>
          </a:xfrm>
          <a:prstGeom prst="ellipse">
            <a:avLst/>
          </a:prstGeom>
          <a:solidFill>
            <a:srgbClr val="35B2B4">
              <a:alpha val="50195"/>
            </a:srgbClr>
          </a:solidFill>
          <a:ln w="12700">
            <a:miter lim="400000"/>
          </a:ln>
        </p:spPr>
        <p:txBody>
          <a:bodyPr lIns="45719" rIns="45719" anchor="ctr"/>
          <a:lstStyle/>
          <a:p>
            <a:pPr algn="ctr">
              <a:defRPr>
                <a:solidFill>
                  <a:srgbClr val="FFFFFF"/>
                </a:solidFill>
              </a:defRPr>
            </a:pPr>
            <a:endParaRPr/>
          </a:p>
        </p:txBody>
      </p:sp>
      <p:pic>
        <p:nvPicPr>
          <p:cNvPr id="170" name="image6.pdf"/>
          <p:cNvPicPr>
            <a:picLocks noChangeAspect="1"/>
          </p:cNvPicPr>
          <p:nvPr/>
        </p:nvPicPr>
        <p:blipFill>
          <a:blip r:embed="rId3">
            <a:extLst/>
          </a:blip>
          <a:stretch>
            <a:fillRect/>
          </a:stretch>
        </p:blipFill>
        <p:spPr>
          <a:xfrm>
            <a:off x="8247085" y="1421614"/>
            <a:ext cx="1928424" cy="5131185"/>
          </a:xfrm>
          <a:prstGeom prst="rect">
            <a:avLst/>
          </a:prstGeom>
          <a:ln w="12700">
            <a:miter lim="400000"/>
          </a:ln>
        </p:spPr>
      </p:pic>
      <p:sp>
        <p:nvSpPr>
          <p:cNvPr id="171" name="Shape 171"/>
          <p:cNvSpPr/>
          <p:nvPr/>
        </p:nvSpPr>
        <p:spPr>
          <a:xfrm>
            <a:off x="6822567" y="2409019"/>
            <a:ext cx="4777459"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FFFFFF"/>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داخلية</a:t>
            </a:r>
          </a:p>
        </p:txBody>
      </p:sp>
      <p:sp>
        <p:nvSpPr>
          <p:cNvPr id="172" name="Shape 172"/>
          <p:cNvSpPr/>
          <p:nvPr/>
        </p:nvSpPr>
        <p:spPr>
          <a:xfrm>
            <a:off x="6822567" y="958413"/>
            <a:ext cx="4777459"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415D78"/>
                </a:solidFill>
                <a:latin typeface="Helvetica Neue"/>
                <a:ea typeface="Helvetica Neue"/>
                <a:cs typeface="Helvetica Neue"/>
                <a:sym typeface="Helvetica Neue"/>
              </a:defRPr>
            </a:lvl1pPr>
          </a:lstStyle>
          <a:p>
            <a:r>
              <a:rPr lang="ar-AE">
                <a:latin typeface="Arial" panose="020B0604020202020204" pitchFamily="34" charset="0"/>
                <a:cs typeface="Arial" panose="020B0604020202020204" pitchFamily="34" charset="0"/>
              </a:rPr>
              <a:t>خارجية</a:t>
            </a:r>
          </a:p>
        </p:txBody>
      </p:sp>
    </p:spTree>
    <p:extLst>
      <p:ext uri="{BB962C8B-B14F-4D97-AF65-F5344CB8AC3E}">
        <p14:creationId xmlns:p14="http://schemas.microsoft.com/office/powerpoint/2010/main" val="333273935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body" sz="half" idx="1"/>
          </p:nvPr>
        </p:nvSpPr>
        <p:spPr>
          <a:xfrm>
            <a:off x="1079770" y="1857375"/>
            <a:ext cx="6264618" cy="4593001"/>
          </a:xfrm>
          <a:prstGeom prst="rect">
            <a:avLst/>
          </a:prstGeom>
        </p:spPr>
        <p:txBody>
          <a:bodyPr/>
          <a:lstStyle/>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ينشأ عن الأحداث الاستثنائية التي تستدعي مستوى عاليًا من الضغط لدى كل مَنْ تمُتُّ هذه الأحداث لهم بصلة</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مفاجئ ومربك</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ينطوي على الفقدان أو تصورٍ له أو تهديدٍ به</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يسبِّب إحساسًا بالضعف </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ar-AE" dirty="0">
                <a:latin typeface="Arial" panose="020B0604020202020204" pitchFamily="34" charset="0"/>
                <a:cs typeface="Arial" panose="020B0604020202020204" pitchFamily="34" charset="0"/>
              </a:rPr>
              <a:t>يعطِّل الإحساس بالسيطرة على زمام الأمور ورؤية العالم على أنه آمن ويمكن التنبؤ به</a:t>
            </a:r>
          </a:p>
        </p:txBody>
      </p:sp>
      <p:sp>
        <p:nvSpPr>
          <p:cNvPr id="177" name="Shape 177"/>
          <p:cNvSpPr/>
          <p:nvPr/>
        </p:nvSpPr>
        <p:spPr>
          <a:xfrm>
            <a:off x="-3171213" y="531812"/>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الضغط الناجم عن حادث عصيب</a:t>
            </a:r>
          </a:p>
        </p:txBody>
      </p:sp>
      <p:sp>
        <p:nvSpPr>
          <p:cNvPr id="178" name="Shape 178"/>
          <p:cNvSpPr/>
          <p:nvPr/>
        </p:nvSpPr>
        <p:spPr>
          <a:xfrm>
            <a:off x="930426" y="1100138"/>
            <a:ext cx="4105122"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79" name="Shape 179"/>
          <p:cNvSpPr/>
          <p:nvPr/>
        </p:nvSpPr>
        <p:spPr>
          <a:xfrm flipV="1">
            <a:off x="4239071" y="1137211"/>
            <a:ext cx="3012580" cy="22965"/>
          </a:xfrm>
          <a:prstGeom prst="line">
            <a:avLst/>
          </a:prstGeom>
          <a:ln w="6350">
            <a:solidFill>
              <a:srgbClr val="415D78"/>
            </a:solidFill>
            <a:miter/>
          </a:ln>
        </p:spPr>
        <p:txBody>
          <a:bodyPr lIns="45719" rIns="45719"/>
          <a:lstStyle/>
          <a:p>
            <a:endParaRPr/>
          </a:p>
        </p:txBody>
      </p:sp>
      <p:pic>
        <p:nvPicPr>
          <p:cNvPr id="180" name="image7.jpeg"/>
          <p:cNvPicPr>
            <a:picLocks noChangeAspect="1"/>
          </p:cNvPicPr>
          <p:nvPr/>
        </p:nvPicPr>
        <p:blipFill>
          <a:blip r:embed="rId3">
            <a:extLst/>
          </a:blip>
          <a:srcRect l="29333" r="20666"/>
          <a:stretch>
            <a:fillRect/>
          </a:stretch>
        </p:blipFill>
        <p:spPr>
          <a:xfrm>
            <a:off x="7620000" y="0"/>
            <a:ext cx="4572000" cy="6858000"/>
          </a:xfrm>
          <a:prstGeom prst="rect">
            <a:avLst/>
          </a:prstGeom>
          <a:ln w="12700">
            <a:miter lim="400000"/>
          </a:ln>
        </p:spPr>
      </p:pic>
      <p:sp>
        <p:nvSpPr>
          <p:cNvPr id="181" name="Shape 181"/>
          <p:cNvSpPr/>
          <p:nvPr/>
        </p:nvSpPr>
        <p:spPr>
          <a:xfrm>
            <a:off x="6883301" y="6422480"/>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ar-AE" dirty="0">
                <a:latin typeface="Arial" panose="020B0604020202020204" pitchFamily="34" charset="0"/>
                <a:cs typeface="Arial" panose="020B0604020202020204" pitchFamily="34" charset="0"/>
              </a:rPr>
              <a:t>الصورة: كاري ديتويل / لجنة الإنقاذ الدوليّة</a:t>
            </a:r>
          </a:p>
        </p:txBody>
      </p:sp>
    </p:spTree>
    <p:extLst>
      <p:ext uri="{BB962C8B-B14F-4D97-AF65-F5344CB8AC3E}">
        <p14:creationId xmlns:p14="http://schemas.microsoft.com/office/powerpoint/2010/main" val="3976666510"/>
      </p:ext>
    </p:extLst>
  </p:cSld>
  <p:clrMapOvr>
    <a:masterClrMapping/>
  </p:clrMapOvr>
  <p:transition spd="slow"/>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838</TotalTime>
  <Words>3338</Words>
  <Application>Microsoft Office PowerPoint</Application>
  <PresentationFormat>Widescreen</PresentationFormat>
  <Paragraphs>492</Paragraphs>
  <Slides>33</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Century Gothic</vt:lpstr>
      <vt:lpstr>DengXian</vt:lpstr>
      <vt:lpstr>Helvetica Neue</vt:lpstr>
      <vt:lpstr>Helvetica Neue Medium</vt:lpstr>
      <vt:lpstr>Times New Roman</vt:lpstr>
      <vt:lpstr>Wingdings</vt:lpstr>
      <vt:lpstr>Office Theme</vt:lpstr>
      <vt:lpstr>الوحدة 4  رعاية العاملين وسلامتهم دور مشرفي إدارة الحالة</vt:lpstr>
      <vt:lpstr>PowerPoint Presentation</vt:lpstr>
      <vt:lpstr>هدف الوحدة التدريبية ونتائج التعلم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الخطوة رقم 2 - التوافق</vt:lpstr>
      <vt:lpstr>PowerPoint Presentation</vt:lpstr>
      <vt:lpstr>الخطوة رقم 3 – الحلم</vt:lpstr>
      <vt:lpstr>PowerPoint Presentation</vt:lpstr>
      <vt:lpstr>PowerPoint Presentation</vt:lpstr>
      <vt:lpstr>PowerPoint Presentation</vt:lpstr>
      <vt:lpstr>PowerPoint Presentation</vt:lpstr>
      <vt:lpstr>PowerPoint Presentation</vt:lpstr>
      <vt:lpstr>هدف الوحدة التدريبية ونتائج التعلم</vt:lpstr>
      <vt:lpstr>PowerPoint Presentation</vt:lpstr>
      <vt:lpstr>المراجع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Michelle Wong</cp:lastModifiedBy>
  <cp:revision>87</cp:revision>
  <dcterms:created xsi:type="dcterms:W3CDTF">2017-11-22T17:27:49Z</dcterms:created>
  <dcterms:modified xsi:type="dcterms:W3CDTF">2018-10-02T14:41:44Z</dcterms:modified>
</cp:coreProperties>
</file>