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D"/>
    <a:srgbClr val="35B2B4"/>
    <a:srgbClr val="026794"/>
    <a:srgbClr val="405E79"/>
    <a:srgbClr val="95CD7A"/>
    <a:srgbClr val="70995C"/>
    <a:srgbClr val="D5EBCA"/>
    <a:srgbClr val="000000"/>
    <a:srgbClr val="E3D3DB"/>
    <a:srgbClr val="AC6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2" autoAdjust="0"/>
    <p:restoredTop sz="86549" autoAdjust="0"/>
  </p:normalViewPr>
  <p:slideViewPr>
    <p:cSldViewPr snapToGrid="0" snapToObjects="1">
      <p:cViewPr varScale="1">
        <p:scale>
          <a:sx n="52" d="100"/>
          <a:sy n="52" d="100"/>
        </p:scale>
        <p:origin x="18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25000"/>
              <a:buNone/>
            </a:pPr>
            <a:r>
              <a:rPr lang="es-419" sz="1200"/>
              <a:t>2 minutos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s-419" sz="1200" b="1"/>
              <a:t>Diga: </a:t>
            </a:r>
            <a:r>
              <a:rPr lang="es-419" sz="1200"/>
              <a:t>¡Hemos llegado al final de la capacitación de supervisión y orientación!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890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E1678-B811-44F3-B557-551E8BE1B77E}" type="slidenum">
              <a:rPr lang="en-US" smtClean="0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415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minutos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Diga</a:t>
            </a:r>
            <a:r>
              <a:rPr lang="es-419" sz="1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El objetivo</a:t>
            </a:r>
            <a:r>
              <a:rPr lang="es-419" sz="1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419" sz="1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de esta capacitación era</a:t>
            </a:r>
            <a:r>
              <a:rPr lang="es-419" sz="1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419" sz="1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incrementar la confianza, capacidad y apoyo a trabajadores sociales por parte del supervisor de gestión de casos para prestar servicios de gestión de casos de forma segura, ética y competente para niños, niñas y adolescentes vulnerables y sus familias.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100" b="1"/>
              <a:t>Pregunte: </a:t>
            </a:r>
            <a:r>
              <a:rPr lang="es-419" sz="1100" b="0"/>
              <a:t>¿Logramos</a:t>
            </a:r>
            <a:r>
              <a:rPr lang="es-419" sz="1100" b="0" baseline="0"/>
              <a:t> alcanzar estos objetivos?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128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20 minutos</a:t>
            </a:r>
          </a:p>
          <a:p>
            <a:endParaRPr lang="en-US" dirty="0"/>
          </a:p>
          <a:p>
            <a:r>
              <a:rPr lang="es-419" b="1"/>
              <a:t>Diga</a:t>
            </a:r>
            <a:r>
              <a:rPr lang="es-419"/>
              <a:t>: Después de</a:t>
            </a:r>
            <a:r>
              <a:rPr lang="es-419" baseline="0"/>
              <a:t> compartir tiempo juntos, quisiera invitar a cada uno de ustedes a que revisen por una última vez sus planes de acción de supervisión.</a:t>
            </a:r>
          </a:p>
          <a:p>
            <a:endParaRPr lang="en-US" dirty="0"/>
          </a:p>
          <a:p>
            <a:r>
              <a:rPr lang="es-419" b="1" baseline="0"/>
              <a:t>Instrucciones</a:t>
            </a:r>
            <a:r>
              <a:rPr lang="es-419" baseline="0"/>
              <a:t>: Dé a los participantes 10 minutos para finalizar sus planes. 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b="1"/>
              <a:t>Pregunte</a:t>
            </a:r>
            <a:r>
              <a:rPr lang="es-419"/>
              <a:t>: ¿Hay alguna acción final que</a:t>
            </a:r>
            <a:r>
              <a:rPr lang="es-419" baseline="0"/>
              <a:t> quisieran compartir con el grupo?</a:t>
            </a:r>
          </a:p>
          <a:p>
            <a:endParaRPr lang="en-US" baseline="0" dirty="0" smtClean="0"/>
          </a:p>
          <a:p>
            <a:r>
              <a:rPr lang="es-419" baseline="0"/>
              <a:t>Invite a los participantes a compartir las medidas que quieran con el grupo y anótelas en el rotafolio.</a:t>
            </a:r>
          </a:p>
          <a:p>
            <a:endParaRPr lang="en-US" dirty="0"/>
          </a:p>
          <a:p>
            <a:r>
              <a:rPr lang="es-419" b="1"/>
              <a:t>Nota del Facilitador</a:t>
            </a:r>
            <a:r>
              <a:rPr lang="es-419"/>
              <a:t>:</a:t>
            </a:r>
            <a:r>
              <a:rPr lang="es-419" baseline="0"/>
              <a:t> Esta </a:t>
            </a:r>
            <a:r>
              <a:rPr lang="es-419"/>
              <a:t>diapositiva se debe basar en el contexto</a:t>
            </a:r>
            <a:r>
              <a:rPr lang="es-419" baseline="0"/>
              <a:t> y en los planes interinstitucionales de fomento de capacidades</a:t>
            </a:r>
            <a:r>
              <a:rPr lang="es-419"/>
              <a:t>. Esta diapositiva debe resumir los planes para la implementación posterior a la capacitación.</a:t>
            </a:r>
          </a:p>
          <a:p>
            <a:r>
              <a:rPr lang="es-419"/>
              <a:t>Es recomendable establecer </a:t>
            </a:r>
            <a:r>
              <a:rPr lang="es-419" baseline="0"/>
              <a:t>un acuerdo para que los supervisores participen en un taller de seguimiento.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E1678-B811-44F3-B557-551E8BE1B77E}" type="slidenum">
              <a:rPr lang="en-US" smtClean="0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361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s-419" b="0"/>
              <a:t>35 minutos </a:t>
            </a:r>
          </a:p>
          <a:p>
            <a:pPr>
              <a:spcBef>
                <a:spcPts val="1000"/>
              </a:spcBef>
            </a:pPr>
            <a:endParaRPr lang="en-US" b="1" dirty="0"/>
          </a:p>
          <a:p>
            <a:pPr>
              <a:spcBef>
                <a:spcPts val="1000"/>
              </a:spcBef>
            </a:pPr>
            <a:r>
              <a:rPr lang="es-419" b="1"/>
              <a:t>Instrucciones:</a:t>
            </a:r>
            <a:r>
              <a:rPr lang="es-419" b="1" baseline="0"/>
              <a:t> </a:t>
            </a:r>
          </a:p>
          <a:p>
            <a:pPr>
              <a:spcBef>
                <a:spcPts val="1000"/>
              </a:spcBef>
            </a:pPr>
            <a:r>
              <a:rPr lang="es-419" b="0" baseline="0"/>
              <a:t>1. Invite al grupo a ponerse de pie en un círculo grande para una actividad final de cierre</a:t>
            </a:r>
          </a:p>
          <a:p>
            <a:pPr>
              <a:buNone/>
            </a:pPr>
            <a:r>
              <a:rPr lang="es-419" b="0"/>
              <a:t>2.</a:t>
            </a:r>
            <a:r>
              <a:rPr lang="es-419" b="0" baseline="0"/>
              <a:t> </a:t>
            </a:r>
            <a:r>
              <a:rPr lang="es-419" b="0"/>
              <a:t>Pida a cada participante que piense en una competencia o recurso que tiene para ofrecer a la comunidad de práctica</a:t>
            </a:r>
          </a:p>
          <a:p>
            <a:pPr>
              <a:buNone/>
            </a:pPr>
            <a:r>
              <a:rPr lang="es-419" b="0"/>
              <a:t>3. Haga </a:t>
            </a:r>
            <a:r>
              <a:rPr lang="es-419"/>
              <a:t>un bucle al final de la lana o cuerda y sosténgalo</a:t>
            </a:r>
          </a:p>
          <a:p>
            <a:pPr>
              <a:buNone/>
            </a:pPr>
            <a:r>
              <a:rPr lang="es-419"/>
              <a:t>4. Diga una competencia</a:t>
            </a:r>
            <a:r>
              <a:rPr lang="es-419" baseline="0"/>
              <a:t> o recurso que pueda ofrecer al grupo. Luego, arroje la </a:t>
            </a:r>
            <a:r>
              <a:rPr lang="es-419"/>
              <a:t>bola de lana a alguien al otro lado del círculo (esta se desenrollará a medida que avanza)</a:t>
            </a:r>
          </a:p>
          <a:p>
            <a:pPr>
              <a:buNone/>
            </a:pPr>
            <a:r>
              <a:rPr lang="es-419"/>
              <a:t>5. Pida a esa persona que enrolle la lana alrededor de su dedo y que nombre lo que él o ella pueden ofrecer al grupo. Luego, lance la bola a alguien más en el círculo</a:t>
            </a:r>
          </a:p>
          <a:p>
            <a:pPr>
              <a:buNone/>
            </a:pPr>
            <a:r>
              <a:rPr lang="es-419"/>
              <a:t>6. Cada persona de turno debe atrapar la bola de lana, enrollarla alrededor de su dedo, decir lo que puede ofrecer y luego arrojar la bola a alguien más. Conforme la bola se desenrolle, creará una red de interconexión</a:t>
            </a:r>
          </a:p>
          <a:p>
            <a:pPr>
              <a:buNone/>
            </a:pPr>
            <a:r>
              <a:rPr lang="es-419"/>
              <a:t>7. Continúe hasta que todos hayan recibido la bola y la red esté llena (o hasta que se acabe la lana, lo que ocurra primero)</a:t>
            </a:r>
          </a:p>
          <a:p>
            <a:pPr>
              <a:buNone/>
            </a:pPr>
            <a:r>
              <a:rPr lang="es-419"/>
              <a:t>8. Una vez la construcción de la red termine, juegue un poco con la red. Pida a las personas que la muevan hacia arriba y hacia abajo. Puede incluso soltar un globo inflado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s-419" b="1"/>
              <a:t>Diga</a:t>
            </a:r>
            <a:r>
              <a:rPr lang="es-419"/>
              <a:t>: El</a:t>
            </a:r>
            <a:r>
              <a:rPr lang="es-419" baseline="0"/>
              <a:t> propósito de crear juntos esta red es recordar a todos que tienen competencias y destrezas para apoyarse unos a otros y más importante recordarles que ninguno de nosotros está haciendo este trabajo solo. El trabajo de gestión y supervisión de casos puede ser retador y agotador, pero nos tenemos el uno al otro. ¿Podemos comprometernos todos a mantener esta comunidad avanzando?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E1678-B811-44F3-B557-551E8BE1B77E}" type="slidenum">
              <a:rPr lang="en-US" smtClean="0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160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0"/>
              <a:t>20 minutos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1"/>
              <a:t>Distribuya</a:t>
            </a:r>
            <a:r>
              <a:rPr lang="es-419" sz="1100" b="0"/>
              <a:t>:</a:t>
            </a:r>
            <a:r>
              <a:rPr lang="es-419" sz="1100" b="0" baseline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5.1 </a:t>
            </a:r>
            <a:r>
              <a:rPr lang="es-419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 Posterior</a:t>
            </a:r>
          </a:p>
          <a:p>
            <a:r>
              <a:rPr lang="es-419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5.2 Evaluación de Supervisión y Orientación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100" b="0"/>
              <a:t>Dé a los participantes 20 minutos para completar sus </a:t>
            </a:r>
            <a:r>
              <a:rPr lang="es-419" sz="1100" b="0" baseline="0"/>
              <a:t>tests posteriores y sus evaluaciones. ¡Una vez cada participante haya completado ambas, invítelos a pasar al frente para recibir su certificado!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BC76-76F8-4FB8-83AB-63CD4BC2D091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525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5 minutos</a:t>
            </a:r>
          </a:p>
          <a:p>
            <a:endParaRPr lang="en-US" dirty="0"/>
          </a:p>
          <a:p>
            <a:r>
              <a:rPr lang="es-419" b="1"/>
              <a:t>Instrucciones</a:t>
            </a:r>
            <a:r>
              <a:rPr lang="es-419"/>
              <a:t>:</a:t>
            </a:r>
            <a:r>
              <a:rPr lang="es-419" baseline="0"/>
              <a:t> ¡Concluya la sesión agradeciendo a todos los participantes por unirse a la capacitación! Asegúrese de agradecer a los patrocinadores y agencias participantes.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99CFC-2F11-194B-8887-D2CAA3AA5196}" type="slidenum">
              <a:rPr lang="en-US" smtClean="0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462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21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117F-5CCF-4837-BE5F-2B92066CAFAF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88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9C586F-9B10-4CA7-A1FE-31F432C14499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3A8E27-1247-41DA-A37E-F538F872065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49" r:id="rId5"/>
    <p:sldLayoutId id="2147483655" r:id="rId6"/>
    <p:sldLayoutId id="2147483663" r:id="rId7"/>
    <p:sldLayoutId id="2147483664" r:id="rId8"/>
    <p:sldLayoutId id="2147483665" r:id="rId9"/>
    <p:sldLayoutId id="2147483654" r:id="rId10"/>
    <p:sldLayoutId id="2147483666" r:id="rId11"/>
    <p:sldLayoutId id="2147483667" r:id="rId12"/>
    <p:sldLayoutId id="2147483668" r:id="rId13"/>
    <p:sldLayoutId id="2147483681" r:id="rId14"/>
    <p:sldLayoutId id="2147483682" r:id="rId15"/>
    <p:sldLayoutId id="2147483683" r:id="rId16"/>
    <p:sldLayoutId id="2147483684" r:id="rId17"/>
    <p:sldLayoutId id="2147483656" r:id="rId18"/>
    <p:sldLayoutId id="2147483670" r:id="rId19"/>
    <p:sldLayoutId id="2147483669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7" r:id="rId26"/>
    <p:sldLayoutId id="2147483676" r:id="rId27"/>
    <p:sldLayoutId id="2147483678" r:id="rId28"/>
    <p:sldLayoutId id="2147483679" r:id="rId29"/>
    <p:sldLayoutId id="2147483680" r:id="rId30"/>
    <p:sldLayoutId id="2147483685" r:id="rId31"/>
    <p:sldLayoutId id="214748368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24952" r="77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97467D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67070" y="3543299"/>
            <a:ext cx="2657856" cy="136845"/>
          </a:xfrm>
          <a:prstGeom prst="rect">
            <a:avLst/>
          </a:prstGeom>
          <a:solidFill>
            <a:srgbClr val="029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420585"/>
            <a:ext cx="12192001" cy="2851776"/>
          </a:xfrm>
        </p:spPr>
        <p:txBody>
          <a:bodyPr>
            <a:noAutofit/>
          </a:bodyPr>
          <a:lstStyle/>
          <a:p>
            <a:pPr algn="ctr"/>
            <a: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CIERRE </a:t>
            </a:r>
            <a:b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Y PRÓXIMOS PASOS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DCA06E-9219-4D47-8A33-8A21B414F389}"/>
              </a:ext>
            </a:extLst>
          </p:cNvPr>
          <p:cNvSpPr/>
          <p:nvPr/>
        </p:nvSpPr>
        <p:spPr>
          <a:xfrm>
            <a:off x="8727379" y="637700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i="1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Foto: Jacob Russell, IRC</a:t>
            </a:r>
          </a:p>
        </p:txBody>
      </p:sp>
    </p:spTree>
    <p:extLst>
      <p:ext uri="{BB962C8B-B14F-4D97-AF65-F5344CB8AC3E}">
        <p14:creationId xmlns:p14="http://schemas.microsoft.com/office/powerpoint/2010/main" val="22577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70" y="5045413"/>
            <a:ext cx="4477787" cy="875485"/>
          </a:xfrm>
          <a:prstGeom prst="rect">
            <a:avLst/>
          </a:prstGeom>
        </p:spPr>
      </p:pic>
      <p:pic>
        <p:nvPicPr>
          <p:cNvPr id="8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932" y="4849415"/>
            <a:ext cx="3236067" cy="12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5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709" y="1635467"/>
            <a:ext cx="3818661" cy="3768252"/>
          </a:xfrm>
        </p:spPr>
        <p:txBody>
          <a:bodyPr>
            <a:noAutofit/>
          </a:bodyPr>
          <a:lstStyle/>
          <a:p>
            <a:r>
              <a:rPr lang="es-419" sz="3600" b="1" dirty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OBJETIVOS </a:t>
            </a:r>
            <a:r>
              <a:rPr lang="es-419" sz="3600" b="1" dirty="0" smtClean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sz="3600" b="1" dirty="0" smtClean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sz="3600" b="1" dirty="0" smtClean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DE </a:t>
            </a:r>
            <a:r>
              <a:rPr lang="es-419" sz="3600" b="1" dirty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LA CAPACITACIÓN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08" y="1513490"/>
            <a:ext cx="9230046" cy="47349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EFEFEF"/>
              </a:buClr>
            </a:pP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272" y="620258"/>
            <a:ext cx="7359797" cy="1135211"/>
          </a:xfrm>
          <a:prstGeom prst="rect">
            <a:avLst/>
          </a:prstGeom>
          <a:solidFill>
            <a:schemeClr val="bg1"/>
          </a:solidFill>
          <a:ln w="57150"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271" y="1912264"/>
            <a:ext cx="7359798" cy="869639"/>
          </a:xfrm>
          <a:prstGeom prst="rect">
            <a:avLst/>
          </a:prstGeom>
          <a:solidFill>
            <a:schemeClr val="bg1"/>
          </a:solidFill>
          <a:ln w="57150"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271" y="2938976"/>
            <a:ext cx="7359798" cy="869639"/>
          </a:xfrm>
          <a:prstGeom prst="rect">
            <a:avLst/>
          </a:prstGeom>
          <a:solidFill>
            <a:schemeClr val="bg1"/>
          </a:solidFill>
          <a:ln w="57150"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271" y="3965688"/>
            <a:ext cx="7359798" cy="869639"/>
          </a:xfrm>
          <a:prstGeom prst="rect">
            <a:avLst/>
          </a:prstGeom>
          <a:solidFill>
            <a:schemeClr val="bg1"/>
          </a:solidFill>
          <a:ln w="57150"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271" y="4973739"/>
            <a:ext cx="7359798" cy="869639"/>
          </a:xfrm>
          <a:prstGeom prst="rect">
            <a:avLst/>
          </a:prstGeom>
          <a:solidFill>
            <a:schemeClr val="bg1"/>
          </a:solidFill>
          <a:ln w="57150"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3961" y="763334"/>
            <a:ext cx="186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 dirty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961" y="1962362"/>
            <a:ext cx="186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961" y="2983941"/>
            <a:ext cx="186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 dirty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961" y="3972244"/>
            <a:ext cx="186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 dirty="0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961" y="4973670"/>
            <a:ext cx="1860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>
                <a:solidFill>
                  <a:srgbClr val="0389C6"/>
                </a:solidFill>
                <a:latin typeface="Helvetica Neue" charset="0"/>
                <a:ea typeface="Helvetica Neue" charset="0"/>
                <a:cs typeface="Helvetica Neue" charset="0"/>
              </a:rPr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60257" y="737149"/>
            <a:ext cx="6402812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Mejorar los conocimientos del supervisor de la gestión </a:t>
            </a: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 </a:t>
            </a: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casos sobre la importancia y las funciones </a:t>
            </a: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 </a:t>
            </a: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la supervisión y la orientación.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0257" y="2027351"/>
            <a:ext cx="665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Fomentar el uso de modelos de buenas prácticas </a:t>
            </a: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y </a:t>
            </a: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herramientas para la supervisión.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0257" y="3057624"/>
            <a:ext cx="5973604" cy="96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Revisar y practicar competencias de supervisión </a:t>
            </a: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y </a:t>
            </a: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orientación utilizando herramientas de supervisión. 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60257" y="4204179"/>
            <a:ext cx="592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s-419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Promover el cuidado y bienestar del equipo</a:t>
            </a:r>
            <a:r>
              <a:rPr lang="es-41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endParaRPr lang="es-419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60257" y="5197047"/>
            <a:ext cx="837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419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Desarrollar planes de acción de supervisión realistas.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60800" y="233847"/>
            <a:ext cx="7391400" cy="1325563"/>
          </a:xfrm>
        </p:spPr>
        <p:txBody>
          <a:bodyPr>
            <a:noAutofit/>
          </a:bodyPr>
          <a:lstStyle/>
          <a:p>
            <a:r>
              <a:rPr lang="es-419" sz="3600" b="1">
                <a:solidFill>
                  <a:srgbClr val="97467D"/>
                </a:solidFill>
                <a:latin typeface="Helvetica Neue" charset="0"/>
                <a:ea typeface="Helvetica Neue" charset="0"/>
                <a:cs typeface="Helvetica Neue" charset="0"/>
              </a:rPr>
              <a:t>REPASO Y PRÓXIMOS PASOS 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962482" y="2483615"/>
            <a:ext cx="8905878" cy="4374385"/>
          </a:xfrm>
        </p:spPr>
        <p:txBody>
          <a:bodyPr/>
          <a:lstStyle/>
          <a:p>
            <a:pPr>
              <a:buClr>
                <a:srgbClr val="029FA1"/>
              </a:buClr>
            </a:pP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Revisión de Planes de </a:t>
            </a:r>
            <a:r>
              <a:rPr lang="es-419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Acción </a:t>
            </a: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 Supervisión </a:t>
            </a:r>
          </a:p>
          <a:p>
            <a:pPr>
              <a:buClr>
                <a:srgbClr val="029FA1"/>
              </a:buClr>
            </a:pP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Materiales para los Participantes en </a:t>
            </a:r>
            <a:r>
              <a:rPr lang="es-419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Memoria </a:t>
            </a: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USB</a:t>
            </a:r>
          </a:p>
          <a:p>
            <a:pPr>
              <a:buClr>
                <a:srgbClr val="029FA1"/>
              </a:buClr>
            </a:pP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Certificados </a:t>
            </a:r>
          </a:p>
          <a:p>
            <a:pPr>
              <a:buClr>
                <a:srgbClr val="029FA1"/>
              </a:buClr>
            </a:pP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Talleres de Seguimiento, Orientación y Tutoría, </a:t>
            </a:r>
            <a:r>
              <a:rPr lang="es-419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s-419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Visitas </a:t>
            </a:r>
            <a:r>
              <a:rPr lang="es-419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de Campo</a:t>
            </a:r>
          </a:p>
          <a:p>
            <a:endParaRPr lang="en-US" alt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8464" r="40171" b="6237"/>
          <a:stretch/>
        </p:blipFill>
        <p:spPr>
          <a:xfrm>
            <a:off x="0" y="-100115"/>
            <a:ext cx="3530599" cy="69581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10400" y="1219199"/>
            <a:ext cx="2810043" cy="96253"/>
          </a:xfrm>
          <a:prstGeom prst="rect">
            <a:avLst/>
          </a:prstGeom>
          <a:solidFill>
            <a:srgbClr val="029FA1"/>
          </a:solidFill>
          <a:ln>
            <a:solidFill>
              <a:srgbClr val="029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992782" y="1249079"/>
            <a:ext cx="5827661" cy="18246"/>
          </a:xfrm>
          <a:prstGeom prst="line">
            <a:avLst/>
          </a:prstGeom>
          <a:ln>
            <a:solidFill>
              <a:srgbClr val="029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>
              <a:buClr>
                <a:srgbClr val="EFEFEF"/>
              </a:buClr>
            </a:pPr>
            <a:endParaRPr lang="en-US" dirty="0">
              <a:solidFill>
                <a:srgbClr val="151515"/>
              </a:solidFill>
            </a:endParaRPr>
          </a:p>
          <a:p>
            <a:pPr lvl="1">
              <a:buClr>
                <a:srgbClr val="EFEFEF"/>
              </a:buClr>
            </a:pPr>
            <a:endParaRPr lang="en-US" dirty="0">
              <a:solidFill>
                <a:srgbClr val="15151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3" t="16294" r="21063" b="6460"/>
          <a:stretch/>
        </p:blipFill>
        <p:spPr>
          <a:xfrm rot="5400000">
            <a:off x="4985082" y="-348918"/>
            <a:ext cx="2221833" cy="12192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1210" y="2578671"/>
            <a:ext cx="6589575" cy="1128141"/>
          </a:xfrm>
          <a:prstGeom prst="rect">
            <a:avLst/>
          </a:prstGeom>
          <a:noFill/>
          <a:ln w="57150">
            <a:solidFill>
              <a:srgbClr val="029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97200" y="1995714"/>
            <a:ext cx="6146800" cy="71891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-16670" y="2103437"/>
            <a:ext cx="1220867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ACTIVIDAD FINAL DE CIERRE</a:t>
            </a:r>
            <a:b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s-419" sz="27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SOMOS UNA COMUNIDAD DE PRÁCTICA</a:t>
            </a:r>
          </a:p>
        </p:txBody>
      </p:sp>
    </p:spTree>
    <p:extLst>
      <p:ext uri="{BB962C8B-B14F-4D97-AF65-F5344CB8AC3E}">
        <p14:creationId xmlns:p14="http://schemas.microsoft.com/office/powerpoint/2010/main" val="24515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630" y="1722436"/>
            <a:ext cx="5992370" cy="1325563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CIERRE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9066" y="3371584"/>
            <a:ext cx="6112934" cy="3128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2400">
                <a:solidFill>
                  <a:schemeClr val="bg1"/>
                </a:solidFill>
              </a:rPr>
              <a:t>Tests Posteriores</a:t>
            </a:r>
          </a:p>
          <a:p>
            <a:pPr marL="0" indent="0" algn="ctr">
              <a:buNone/>
            </a:pPr>
            <a:r>
              <a:rPr lang="es-419" sz="2400">
                <a:solidFill>
                  <a:schemeClr val="bg1"/>
                </a:solidFill>
              </a:rPr>
              <a:t>Evaluaciones </a:t>
            </a:r>
          </a:p>
          <a:p>
            <a:pPr marL="0" indent="0" algn="ctr">
              <a:buNone/>
            </a:pPr>
            <a:r>
              <a:rPr lang="es-419" sz="2400">
                <a:solidFill>
                  <a:schemeClr val="bg1"/>
                </a:solidFill>
              </a:rPr>
              <a:t>Certificados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7364" y="2869751"/>
            <a:ext cx="3176338" cy="144380"/>
          </a:xfrm>
          <a:prstGeom prst="rect">
            <a:avLst/>
          </a:prstGeom>
          <a:solidFill>
            <a:srgbClr val="038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89C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-2842" r="4826" b="9031"/>
          <a:stretch/>
        </p:blipFill>
        <p:spPr>
          <a:xfrm>
            <a:off x="0" y="-993776"/>
            <a:ext cx="6199631" cy="78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1167"/>
            <a:ext cx="10515600" cy="1690688"/>
          </a:xfrm>
        </p:spPr>
        <p:txBody>
          <a:bodyPr/>
          <a:lstStyle/>
          <a:p>
            <a:pPr algn="ctr"/>
            <a:r>
              <a:rPr lang="es-419" b="1">
                <a:solidFill>
                  <a:srgbClr val="97467D"/>
                </a:solidFill>
                <a:latin typeface="Helvetica Neue" charset="0"/>
                <a:ea typeface="Helvetica Neue" charset="0"/>
                <a:cs typeface="Helvetica Neue" charset="0"/>
              </a:rPr>
              <a:t>¡GRACIAS!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7162" b="8059"/>
          <a:stretch/>
        </p:blipFill>
        <p:spPr>
          <a:xfrm>
            <a:off x="0" y="1280160"/>
            <a:ext cx="12192000" cy="557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82050" y="1430254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i="1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Foto: Alaa Ghosheh, UNRWA</a:t>
            </a:r>
          </a:p>
        </p:txBody>
      </p:sp>
    </p:spTree>
    <p:extLst>
      <p:ext uri="{BB962C8B-B14F-4D97-AF65-F5344CB8AC3E}">
        <p14:creationId xmlns:p14="http://schemas.microsoft.com/office/powerpoint/2010/main" val="38869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45" y="4225158"/>
            <a:ext cx="1528996" cy="1550265"/>
          </a:xfrm>
          <a:prstGeom prst="rect">
            <a:avLst/>
          </a:prstGeom>
        </p:spPr>
      </p:pic>
      <p:pic>
        <p:nvPicPr>
          <p:cNvPr id="6" name="Picture 8" descr="https://lh3.googleusercontent.com/ZmqHlTNyojdc2VHExRQWm_FOmlO4024sOLkRF5W5lzbzOcVN6Hq80QybmwcgnJGTZoLCPY6wn9NduzfRbXCwduqIkE5r9VGcwkgR_4tFVVHSK2tpzWjObyW9P1Kb_rEd0tiMitCQRg">
            <a:extLst>
              <a:ext uri="{FF2B5EF4-FFF2-40B4-BE49-F238E27FC236}">
                <a16:creationId xmlns:a16="http://schemas.microsoft.com/office/drawing/2014/main" id="{4001C9C7-FAB4-CF4A-BA57-6F98DFCB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70" y="4225158"/>
            <a:ext cx="1162700" cy="155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36" y="4082017"/>
            <a:ext cx="4782864" cy="18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C-CPCM-Part-1-Templates" id="{0726AC30-C156-5344-8631-9F79890CA27B}" vid="{1CC2E6E7-A2E6-FD46-8AF9-EB712A36A5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IRC-CPCM-Part-1-Templates</Template>
  <TotalTime>339</TotalTime>
  <Words>705</Words>
  <Application>Microsoft Office PowerPoint</Application>
  <PresentationFormat>Panorámica</PresentationFormat>
  <Paragraphs>77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 Neue</vt:lpstr>
      <vt:lpstr>Office Theme</vt:lpstr>
      <vt:lpstr>CIERRE   Y PRÓXIMOS PASOS</vt:lpstr>
      <vt:lpstr>Presentación de PowerPoint</vt:lpstr>
      <vt:lpstr>OBJETIVOS  DE LA CAPACITACIÓN</vt:lpstr>
      <vt:lpstr>REPASO Y PRÓXIMOS PASOS </vt:lpstr>
      <vt:lpstr>ACTIVIDAD FINAL DE CIERRE SOMOS UNA COMUNIDAD DE PRÁCTICA</vt:lpstr>
      <vt:lpstr>CIERRE </vt:lpstr>
      <vt:lpstr>¡GRACIAS!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Vero_Virtual</cp:lastModifiedBy>
  <cp:revision>22</cp:revision>
  <dcterms:created xsi:type="dcterms:W3CDTF">2017-11-22T17:27:49Z</dcterms:created>
  <dcterms:modified xsi:type="dcterms:W3CDTF">2018-10-11T21:14:41Z</dcterms:modified>
</cp:coreProperties>
</file>