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15" r:id="rId2"/>
    <p:sldId id="316"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6" r:id="rId22"/>
    <p:sldId id="337" r:id="rId23"/>
    <p:sldId id="338" r:id="rId24"/>
    <p:sldId id="339" r:id="rId25"/>
    <p:sldId id="340" r:id="rId26"/>
    <p:sldId id="341" r:id="rId27"/>
    <p:sldId id="342" r:id="rId28"/>
    <p:sldId id="343" r:id="rId29"/>
    <p:sldId id="344" r:id="rId30"/>
    <p:sldId id="345" r:id="rId31"/>
    <p:sldId id="348" r:id="rId32"/>
    <p:sldId id="347" r:id="rId33"/>
    <p:sldId id="350" r:id="rId34"/>
    <p:sldId id="34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2"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E79"/>
    <a:srgbClr val="97467D"/>
    <a:srgbClr val="026794"/>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97" autoAdjust="0"/>
    <p:restoredTop sz="48589" autoAdjust="0"/>
  </p:normalViewPr>
  <p:slideViewPr>
    <p:cSldViewPr snapToGrid="0" snapToObjects="1">
      <p:cViewPr varScale="1">
        <p:scale>
          <a:sx n="34" d="100"/>
          <a:sy n="34" d="100"/>
        </p:scale>
        <p:origin x="1631" y="12"/>
      </p:cViewPr>
      <p:guideLst/>
    </p:cSldViewPr>
  </p:slideViewPr>
  <p:notesTextViewPr>
    <p:cViewPr>
      <p:scale>
        <a:sx n="1" d="1"/>
        <a:sy n="1" d="1"/>
      </p:scale>
      <p:origin x="0" y="-121"/>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‹Nº›</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pPr>
            <a:r>
              <a:rPr lang="es-419" sz="1100"/>
              <a:t>2 minutos</a:t>
            </a:r>
          </a:p>
          <a:p>
            <a:pPr>
              <a:buNone/>
            </a:pPr>
            <a:endParaRPr lang="en-US" sz="1100" dirty="0"/>
          </a:p>
          <a:p>
            <a:pPr>
              <a:buNone/>
            </a:pPr>
            <a:r>
              <a:rPr lang="es-419" sz="1100" b="1"/>
              <a:t>Diga: </a:t>
            </a:r>
            <a:r>
              <a:rPr lang="es-419" sz="1100"/>
              <a:t>Ahora estamos en el módulo final.</a:t>
            </a:r>
            <a:r>
              <a:rPr lang="es-419" sz="1100" baseline="0"/>
              <a:t> Durante esta sesión vamos a ver </a:t>
            </a:r>
            <a:r>
              <a:rPr lang="es-419" sz="1100"/>
              <a:t>las funciones de los supervisores para promover el bienestar del equipo de</a:t>
            </a:r>
            <a:r>
              <a:rPr lang="es-419" sz="1100" baseline="0"/>
              <a:t> </a:t>
            </a:r>
            <a:r>
              <a:rPr lang="es-419" sz="1100"/>
              <a:t>gestión de casos. Dedicaremos la mayor parte de la sesión para el desarrollo de un plan de bienestar del equipo utilizando una actividad colaborativa llamada ejercicio de Mandala. Pero primero, revisaremos algunos de los indicadores y fuentes básicas de estrés para los equipos de gestión de casos de la protección de la infancia.</a:t>
            </a:r>
          </a:p>
        </p:txBody>
      </p:sp>
    </p:spTree>
    <p:extLst>
      <p:ext uri="{BB962C8B-B14F-4D97-AF65-F5344CB8AC3E}">
        <p14:creationId xmlns:p14="http://schemas.microsoft.com/office/powerpoint/2010/main" val="93037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s-419" sz="1100" dirty="0">
                <a:latin typeface="+mn-lt"/>
              </a:rPr>
              <a:t>10 minutos</a:t>
            </a:r>
          </a:p>
          <a:p>
            <a:endParaRPr lang="en-CA" sz="1100" dirty="0">
              <a:latin typeface="+mn-lt"/>
            </a:endParaRPr>
          </a:p>
          <a:p>
            <a:r>
              <a:rPr lang="es-419" sz="1100" b="1" dirty="0">
                <a:latin typeface="+mn-lt"/>
              </a:rPr>
              <a:t>Diga</a:t>
            </a:r>
            <a:r>
              <a:rPr lang="es-419" sz="1100" dirty="0">
                <a:latin typeface="+mn-lt"/>
              </a:rPr>
              <a:t>: Todos</a:t>
            </a:r>
            <a:r>
              <a:rPr lang="es-419" sz="1100" baseline="0" dirty="0">
                <a:latin typeface="+mn-lt"/>
              </a:rPr>
              <a:t> los tipos de estrés negativo nos pueden conducir a cambios en el cuerpo, la mente y el espíritu. Muchos de nosotros estamos familiarizados con las reacciones físicas, como los dolores de cabeza o dificultad para conciliar el sueño. Veamos más detenidamente lo que sugieren las Directrices del Comité Permanente entre Organismos (Inter-Agency Standing </a:t>
            </a:r>
            <a:r>
              <a:rPr lang="es-419" sz="1100" baseline="0" dirty="0" err="1">
                <a:latin typeface="+mn-lt"/>
              </a:rPr>
              <a:t>Commitee</a:t>
            </a:r>
            <a:r>
              <a:rPr lang="es-419" sz="1100" baseline="0" dirty="0">
                <a:latin typeface="+mn-lt"/>
              </a:rPr>
              <a:t>, IASC) sobre Salud Mental y Apoyo Psicosocial (Mental </a:t>
            </a:r>
            <a:r>
              <a:rPr lang="es-419" sz="1100" baseline="0" dirty="0" err="1">
                <a:latin typeface="+mn-lt"/>
              </a:rPr>
              <a:t>Health</a:t>
            </a:r>
            <a:r>
              <a:rPr lang="es-419" sz="1100" baseline="0" dirty="0">
                <a:latin typeface="+mn-lt"/>
              </a:rPr>
              <a:t> and </a:t>
            </a:r>
            <a:r>
              <a:rPr lang="es-419" sz="1100" baseline="0" dirty="0" err="1">
                <a:latin typeface="+mn-lt"/>
              </a:rPr>
              <a:t>Psychosocial</a:t>
            </a:r>
            <a:r>
              <a:rPr lang="es-419" sz="1100" baseline="0" dirty="0">
                <a:latin typeface="+mn-lt"/>
              </a:rPr>
              <a:t> </a:t>
            </a:r>
            <a:r>
              <a:rPr lang="es-419" sz="1100" baseline="0" dirty="0" err="1">
                <a:latin typeface="+mn-lt"/>
              </a:rPr>
              <a:t>Support</a:t>
            </a:r>
            <a:r>
              <a:rPr lang="es-419" sz="1100" baseline="0" dirty="0">
                <a:latin typeface="+mn-lt"/>
              </a:rPr>
              <a:t>, MHPSS) en relación a las señales de estrés negativo en las siguientes categorías:</a:t>
            </a:r>
          </a:p>
          <a:p>
            <a:pPr marL="628650" lvl="1" indent="-171450">
              <a:buFont typeface="Arial" panose="020B0604020202020204" pitchFamily="34" charset="0"/>
              <a:buChar char="•"/>
            </a:pPr>
            <a:r>
              <a:rPr lang="es-419" sz="1100" baseline="0" dirty="0">
                <a:latin typeface="+mn-lt"/>
              </a:rPr>
              <a:t>Físicas</a:t>
            </a:r>
          </a:p>
          <a:p>
            <a:pPr marL="628650" lvl="1" indent="-171450">
              <a:buFont typeface="Arial" panose="020B0604020202020204" pitchFamily="34" charset="0"/>
              <a:buChar char="•"/>
            </a:pPr>
            <a:r>
              <a:rPr lang="es-419" sz="1100" baseline="0" dirty="0">
                <a:latin typeface="+mn-lt"/>
              </a:rPr>
              <a:t>Cognitivas o mentales</a:t>
            </a:r>
          </a:p>
          <a:p>
            <a:pPr marL="628650" lvl="1" indent="-171450">
              <a:buFont typeface="Arial" panose="020B0604020202020204" pitchFamily="34" charset="0"/>
              <a:buChar char="•"/>
            </a:pPr>
            <a:r>
              <a:rPr lang="es-419" sz="1100" baseline="0" dirty="0">
                <a:latin typeface="+mn-lt"/>
              </a:rPr>
              <a:t>Emocionales</a:t>
            </a:r>
          </a:p>
          <a:p>
            <a:pPr marL="628650" lvl="1" indent="-171450">
              <a:buFont typeface="Arial" panose="020B0604020202020204" pitchFamily="34" charset="0"/>
              <a:buChar char="•"/>
            </a:pPr>
            <a:r>
              <a:rPr lang="es-419" sz="1100" baseline="0" dirty="0">
                <a:latin typeface="+mn-lt"/>
              </a:rPr>
              <a:t>Conductuales</a:t>
            </a:r>
          </a:p>
          <a:p>
            <a:pPr marL="628650" lvl="1" indent="-171450">
              <a:buFont typeface="Arial" panose="020B0604020202020204" pitchFamily="34" charset="0"/>
              <a:buChar char="•"/>
            </a:pPr>
            <a:r>
              <a:rPr lang="es-419" sz="1100" baseline="0" dirty="0">
                <a:latin typeface="+mn-lt"/>
              </a:rPr>
              <a:t>Espirituales</a:t>
            </a:r>
          </a:p>
          <a:p>
            <a:endParaRPr lang="en-CA" sz="1100" dirty="0">
              <a:latin typeface="+mn-lt"/>
            </a:endParaRPr>
          </a:p>
          <a:p>
            <a:r>
              <a:rPr lang="es-419" sz="1100" b="1" dirty="0">
                <a:latin typeface="+mn-lt"/>
              </a:rPr>
              <a:t>Distribuya</a:t>
            </a:r>
            <a:r>
              <a:rPr lang="es-419" sz="1100" dirty="0">
                <a:latin typeface="+mn-lt"/>
              </a:rPr>
              <a:t> 4.2 Señales de </a:t>
            </a:r>
            <a:r>
              <a:rPr lang="es-419" sz="1100" dirty="0" smtClean="0">
                <a:latin typeface="+mn-lt"/>
              </a:rPr>
              <a:t>Estrés Negativo </a:t>
            </a:r>
            <a:r>
              <a:rPr lang="es-419" sz="1100" dirty="0">
                <a:latin typeface="+mn-lt"/>
              </a:rPr>
              <a:t>de las directrices del IASC MHPSS sobre las señales de estrés y dé tiempo a los participantes </a:t>
            </a:r>
            <a:r>
              <a:rPr lang="es-419" sz="1100" baseline="0" dirty="0">
                <a:latin typeface="+mn-lt"/>
              </a:rPr>
              <a:t>para revisarlas.</a:t>
            </a:r>
          </a:p>
          <a:p>
            <a:endParaRPr lang="en-US" sz="1100" baseline="0" dirty="0">
              <a:latin typeface="+mn-lt"/>
            </a:endParaRPr>
          </a:p>
          <a:p>
            <a:r>
              <a:rPr lang="es-419" sz="1100" b="1" baseline="0" dirty="0">
                <a:latin typeface="+mn-lt"/>
              </a:rPr>
              <a:t>Nota del Facilitador</a:t>
            </a:r>
            <a:r>
              <a:rPr lang="es-419" sz="1100" baseline="0" dirty="0">
                <a:latin typeface="+mn-lt"/>
              </a:rPr>
              <a:t>: </a:t>
            </a:r>
          </a:p>
          <a:p>
            <a:r>
              <a:rPr lang="es-419" sz="1100" baseline="0" dirty="0">
                <a:latin typeface="+mn-lt"/>
              </a:rPr>
              <a:t>Sea especialmente sensible en esta sesión, debido a las reacciones que los participantes pudieran tener. Si alguno está visiblemente molesto, solicite apoyo a un </a:t>
            </a:r>
            <a:r>
              <a:rPr lang="es-419" sz="1100" baseline="0" dirty="0" err="1">
                <a:latin typeface="+mn-lt"/>
              </a:rPr>
              <a:t>cofacilitador</a:t>
            </a:r>
            <a:r>
              <a:rPr lang="es-419" sz="1100" baseline="0" dirty="0">
                <a:latin typeface="+mn-lt"/>
              </a:rPr>
              <a:t>. </a:t>
            </a:r>
          </a:p>
        </p:txBody>
      </p:sp>
    </p:spTree>
    <p:extLst>
      <p:ext uri="{BB962C8B-B14F-4D97-AF65-F5344CB8AC3E}">
        <p14:creationId xmlns:p14="http://schemas.microsoft.com/office/powerpoint/2010/main" val="13599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buNone/>
            </a:pPr>
            <a:r>
              <a:rPr lang="es-419" sz="1100"/>
              <a:t>5 minutos</a:t>
            </a:r>
          </a:p>
          <a:p>
            <a:pPr>
              <a:buNone/>
            </a:pPr>
            <a:endParaRPr lang="en-US" sz="1100" b="0" i="0" u="none" strike="noStrike" cap="none" dirty="0">
              <a:latin typeface="Calibri"/>
              <a:ea typeface="Calibri"/>
              <a:cs typeface="Calibri"/>
              <a:sym typeface="Calibri"/>
            </a:endParaRPr>
          </a:p>
          <a:p>
            <a:pPr>
              <a:buNone/>
            </a:pPr>
            <a:r>
              <a:rPr lang="es-419" sz="1100" b="1" i="0" u="none" strike="noStrike" cap="none">
                <a:latin typeface="Calibri"/>
                <a:ea typeface="Calibri"/>
                <a:cs typeface="Calibri"/>
                <a:sym typeface="Calibri"/>
              </a:rPr>
              <a:t>Diga</a:t>
            </a:r>
            <a:r>
              <a:rPr lang="es-419" sz="1100" b="0" i="0" u="none" strike="noStrike" cap="none">
                <a:latin typeface="Calibri"/>
                <a:ea typeface="Calibri"/>
                <a:cs typeface="Calibri"/>
                <a:sym typeface="Calibri"/>
              </a:rPr>
              <a:t>: Cuando analizamos el estrés acumulado, observamos que uno de los resultados posibles del estrés acumulado es el agotamiento, el cual analizaremos más detenidamente aquí.</a:t>
            </a:r>
            <a:r>
              <a:rPr lang="es-419" sz="1100"/>
              <a:t> </a:t>
            </a:r>
            <a:r>
              <a:rPr lang="es-419" sz="1100" b="0" i="0" u="none" strike="noStrike" cap="none">
                <a:latin typeface="Calibri"/>
                <a:ea typeface="Calibri"/>
                <a:cs typeface="Calibri"/>
                <a:sym typeface="Calibri"/>
              </a:rPr>
              <a:t> El agotamiento es un tipo de reacción al estrés negativo, que se produce con el tiempo debido a una exposición prolongada a factores estresantes ocupacionales. Cuando estamos expuestos con regularidad a situaciones exigentes con un apoyo inadecuado, con el tiempo podríamos agotar los recursos para poder manejar el estrés. Esto puede terminar en agotamiento. </a:t>
            </a:r>
          </a:p>
          <a:p>
            <a:pPr>
              <a:buNone/>
            </a:pPr>
            <a:endParaRPr lang="en-US" sz="1100" b="0" i="0" u="none" strike="noStrike" cap="none" dirty="0">
              <a:latin typeface="Calibri"/>
              <a:ea typeface="Calibri"/>
              <a:cs typeface="Calibri"/>
              <a:sym typeface="Calibri"/>
            </a:endParaRPr>
          </a:p>
          <a:p>
            <a:pPr>
              <a:buNone/>
            </a:pPr>
            <a:r>
              <a:rPr lang="es-419" sz="1100" b="1" i="0" u="none" strike="noStrike" cap="none">
                <a:latin typeface="Calibri"/>
                <a:ea typeface="Calibri"/>
                <a:cs typeface="Calibri"/>
                <a:sym typeface="Calibri"/>
              </a:rPr>
              <a:t>Repase</a:t>
            </a:r>
            <a:r>
              <a:rPr lang="es-419" sz="1100" b="0" i="0" u="none" strike="noStrike" cap="none">
                <a:latin typeface="Calibri"/>
                <a:ea typeface="Calibri"/>
                <a:cs typeface="Calibri"/>
                <a:sym typeface="Calibri"/>
              </a:rPr>
              <a:t> los</a:t>
            </a:r>
            <a:r>
              <a:rPr lang="es-419" sz="1100" b="0" i="0" u="none" strike="noStrike" cap="none" baseline="0">
                <a:latin typeface="Calibri"/>
                <a:ea typeface="Calibri"/>
                <a:cs typeface="Calibri"/>
                <a:sym typeface="Calibri"/>
              </a:rPr>
              <a:t> puntos en la diapositiva.</a:t>
            </a:r>
          </a:p>
          <a:p>
            <a:pPr>
              <a:buNone/>
            </a:pPr>
            <a:endParaRPr lang="en-US" sz="1100" b="0" i="0" u="none" strike="noStrike" cap="none" dirty="0">
              <a:latin typeface="Calibri"/>
              <a:sym typeface="Calibri"/>
            </a:endParaRPr>
          </a:p>
          <a:p>
            <a:pPr>
              <a:buNone/>
            </a:pPr>
            <a:r>
              <a:rPr lang="es-419" sz="1100" b="1" i="0" u="none" strike="noStrike" cap="none">
                <a:latin typeface="Calibri"/>
                <a:sym typeface="Calibri"/>
              </a:rPr>
              <a:t>Mensaje Clave</a:t>
            </a:r>
            <a:r>
              <a:rPr lang="es-419" sz="1100" b="0" i="0" u="none" strike="noStrike" cap="none">
                <a:latin typeface="Calibri"/>
                <a:sym typeface="Calibri"/>
              </a:rPr>
              <a:t>: Aunque el agotamiento es común,</a:t>
            </a:r>
            <a:r>
              <a:rPr lang="es-419" sz="1100" b="0" i="0" u="none" strike="noStrike" cap="none" baseline="0">
                <a:latin typeface="Calibri"/>
                <a:sym typeface="Calibri"/>
              </a:rPr>
              <a:t> no es permanente si se les da el tiempo y el espacio a las personas para recuperarse.</a:t>
            </a:r>
          </a:p>
        </p:txBody>
      </p:sp>
    </p:spTree>
    <p:extLst>
      <p:ext uri="{BB962C8B-B14F-4D97-AF65-F5344CB8AC3E}">
        <p14:creationId xmlns:p14="http://schemas.microsoft.com/office/powerpoint/2010/main" val="426688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419" sz="1100"/>
              <a:t>Vea</a:t>
            </a:r>
            <a:r>
              <a:rPr lang="es-419" sz="1100" baseline="0"/>
              <a:t> si los participantes tienen alguna pregunta o comentario antes de continuar. </a:t>
            </a:r>
          </a:p>
          <a:p>
            <a:endParaRPr lang="en-AU"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13</a:t>
            </a:fld>
            <a:endParaRPr lang="en-AU" smtClean="0"/>
          </a:p>
        </p:txBody>
      </p:sp>
    </p:spTree>
    <p:extLst>
      <p:ext uri="{BB962C8B-B14F-4D97-AF65-F5344CB8AC3E}">
        <p14:creationId xmlns:p14="http://schemas.microsoft.com/office/powerpoint/2010/main" val="352818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buSzPct val="25000"/>
              <a:buNone/>
            </a:pPr>
            <a:r>
              <a:rPr lang="es-419" sz="1100">
                <a:latin typeface="+mn-lt"/>
              </a:rPr>
              <a:t>5 minutos</a:t>
            </a:r>
          </a:p>
          <a:p>
            <a:pPr>
              <a:buSzPct val="25000"/>
              <a:buNone/>
            </a:pPr>
            <a:endParaRPr lang="en-US" sz="1100" dirty="0">
              <a:latin typeface="+mn-lt"/>
            </a:endParaRPr>
          </a:p>
          <a:p>
            <a:pPr>
              <a:buNone/>
            </a:pPr>
            <a:r>
              <a:rPr lang="es-419" sz="1100" b="1">
                <a:latin typeface="+mn-lt"/>
              </a:rPr>
              <a:t>Diga</a:t>
            </a:r>
            <a:r>
              <a:rPr lang="es-419" sz="1100">
                <a:latin typeface="+mn-lt"/>
              </a:rPr>
              <a:t>: Hemos analizado los tres tipos de estrés negativo, así como las señales y las fuentes. Como pudimos ver, el entorno, particularmente el entorno de trabajo, puede ser una fuente importante de estrés; pero también puede ser un entorno que nos apoya y nos sirve como factor protector. (¡Aquí es donde entra en juego la supervisión!)</a:t>
            </a:r>
          </a:p>
          <a:p>
            <a:pPr>
              <a:buNone/>
            </a:pPr>
            <a:endParaRPr lang="en-US" sz="1100" dirty="0">
              <a:latin typeface="+mn-lt"/>
            </a:endParaRPr>
          </a:p>
          <a:p>
            <a:pPr>
              <a:buNone/>
            </a:pPr>
            <a:r>
              <a:rPr lang="es-419" sz="1100" b="1">
                <a:latin typeface="+mn-lt"/>
              </a:rPr>
              <a:t>Repase</a:t>
            </a:r>
            <a:r>
              <a:rPr lang="es-419" sz="1100" baseline="0">
                <a:latin typeface="+mn-lt"/>
              </a:rPr>
              <a:t> el listado de los factores protectores con los participantes y asegúrese de explicar lo que significan.</a:t>
            </a:r>
          </a:p>
          <a:p>
            <a:pPr lvl="0" rtl="0">
              <a:spcBef>
                <a:spcPts val="0"/>
              </a:spcBef>
              <a:buSzPct val="25000"/>
              <a:buNone/>
            </a:pPr>
            <a:endParaRPr lang="en-US" sz="1100" dirty="0">
              <a:latin typeface="+mn-lt"/>
            </a:endParaRPr>
          </a:p>
          <a:p>
            <a:pPr lvl="0" rtl="0">
              <a:spcBef>
                <a:spcPts val="0"/>
              </a:spcBef>
              <a:buSzPct val="25000"/>
              <a:buNone/>
            </a:pPr>
            <a:r>
              <a:rPr lang="es-419" sz="1100" b="1">
                <a:latin typeface="+mn-lt"/>
              </a:rPr>
              <a:t>Pregunte</a:t>
            </a:r>
            <a:r>
              <a:rPr lang="es-419" sz="1100">
                <a:latin typeface="+mn-lt"/>
              </a:rPr>
              <a:t>:</a:t>
            </a:r>
            <a:r>
              <a:rPr lang="es-419" sz="1100" baseline="0">
                <a:latin typeface="+mn-lt"/>
              </a:rPr>
              <a:t> </a:t>
            </a:r>
            <a:r>
              <a:rPr lang="es-419" sz="1100">
                <a:latin typeface="+mn-lt"/>
              </a:rPr>
              <a:t>¿Qué le agregarían a este listado?</a:t>
            </a:r>
          </a:p>
          <a:p>
            <a:pPr lvl="0" rtl="0">
              <a:spcBef>
                <a:spcPts val="0"/>
              </a:spcBef>
              <a:buSzPct val="25000"/>
              <a:buNone/>
            </a:pPr>
            <a:endParaRPr lang="en-US" sz="1100" dirty="0">
              <a:latin typeface="+mn-lt"/>
            </a:endParaRPr>
          </a:p>
          <a:p>
            <a:pPr lvl="0" rtl="0">
              <a:spcBef>
                <a:spcPts val="0"/>
              </a:spcBef>
              <a:buSzPct val="25000"/>
              <a:buNone/>
            </a:pPr>
            <a:r>
              <a:rPr lang="es-419" sz="1100" b="1">
                <a:latin typeface="+mn-lt"/>
              </a:rPr>
              <a:t>Diga</a:t>
            </a:r>
            <a:r>
              <a:rPr lang="es-419" sz="1100">
                <a:latin typeface="+mn-lt"/>
              </a:rPr>
              <a:t>: la mayoría de estos factores protectores los pueden aprender las personas o implementarse en los lugares de trabajo para prevenir el estrés negativo; y finalmente el agotamiento.</a:t>
            </a:r>
          </a:p>
          <a:p>
            <a:pPr>
              <a:defRPr>
                <a:latin typeface="Calibri"/>
                <a:ea typeface="Calibri"/>
                <a:cs typeface="Calibri"/>
                <a:sym typeface="Calibri"/>
              </a:defRPr>
            </a:pPr>
            <a:endParaRPr lang="en-US" sz="1100" dirty="0">
              <a:latin typeface="+mn-lt"/>
            </a:endParaRPr>
          </a:p>
          <a:p>
            <a:pPr>
              <a:defRPr>
                <a:latin typeface="Calibri"/>
                <a:ea typeface="Calibri"/>
                <a:cs typeface="Calibri"/>
                <a:sym typeface="Calibri"/>
              </a:defRPr>
            </a:pPr>
            <a:r>
              <a:rPr lang="es-419" sz="1100" b="1">
                <a:latin typeface="+mn-lt"/>
              </a:rPr>
              <a:t>Nota del Facilitador: </a:t>
            </a:r>
          </a:p>
          <a:p>
            <a:pPr marL="0" indent="0" algn="l">
              <a:spcBef>
                <a:spcPts val="1200"/>
              </a:spcBef>
              <a:buClr>
                <a:srgbClr val="FFFFFF"/>
              </a:buClr>
              <a:buSzPct val="100000"/>
              <a:buFontTx/>
              <a:buNone/>
              <a:defRPr sz="2200" b="1">
                <a:solidFill>
                  <a:srgbClr val="FFFFFF"/>
                </a:solidFill>
                <a:sym typeface="Calibri"/>
              </a:defRPr>
            </a:pPr>
            <a:r>
              <a:rPr lang="es-419" sz="1100" b="0" u="sng">
                <a:latin typeface="+mn-lt"/>
              </a:rPr>
              <a:t>Búsqueda de significado</a:t>
            </a:r>
            <a:r>
              <a:rPr lang="es-419" sz="1100" b="0">
                <a:latin typeface="+mn-lt"/>
              </a:rPr>
              <a:t>: es ser capaz de conectar las experiencias</a:t>
            </a:r>
            <a:r>
              <a:rPr lang="es-419" sz="1100" b="0" baseline="0">
                <a:latin typeface="+mn-lt"/>
              </a:rPr>
              <a:t> con algo que va más allá de nosotros mismos. Es ser capaz de identificar nuestra “misión” en el trabajo y los grandes motivos y la pasión que son el centro de nuestra motivación </a:t>
            </a:r>
          </a:p>
          <a:p>
            <a:pPr>
              <a:buFontTx/>
              <a:buNone/>
              <a:defRPr>
                <a:latin typeface="Calibri"/>
                <a:ea typeface="Calibri"/>
                <a:cs typeface="Calibri"/>
                <a:sym typeface="Calibri"/>
              </a:defRPr>
            </a:pPr>
            <a:endParaRPr sz="1100" b="0" dirty="0">
              <a:latin typeface="+mn-lt"/>
            </a:endParaRPr>
          </a:p>
        </p:txBody>
      </p:sp>
    </p:spTree>
    <p:extLst>
      <p:ext uri="{BB962C8B-B14F-4D97-AF65-F5344CB8AC3E}">
        <p14:creationId xmlns:p14="http://schemas.microsoft.com/office/powerpoint/2010/main" val="403102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buClr>
                <a:schemeClr val="dk1"/>
              </a:buClr>
              <a:buSzPct val="25000"/>
              <a:buNone/>
            </a:pPr>
            <a:r>
              <a:rPr lang="es-419" sz="1100" b="0" i="0"/>
              <a:t>15 minutos</a:t>
            </a:r>
          </a:p>
          <a:p>
            <a:pPr>
              <a:buClr>
                <a:schemeClr val="dk1"/>
              </a:buClr>
              <a:buSzPct val="25000"/>
              <a:buNone/>
            </a:pPr>
            <a:endParaRPr lang="en-US" sz="1100" b="0" i="0" dirty="0"/>
          </a:p>
          <a:p>
            <a:pPr>
              <a:buClr>
                <a:schemeClr val="dk1"/>
              </a:buClr>
              <a:buSzPct val="25000"/>
              <a:buNone/>
            </a:pPr>
            <a:r>
              <a:rPr lang="es-419" sz="1100" b="1" i="0"/>
              <a:t>Diga</a:t>
            </a:r>
            <a:r>
              <a:rPr lang="es-419" sz="1100" b="0" i="0"/>
              <a:t>: Antes de hablar</a:t>
            </a:r>
            <a:r>
              <a:rPr lang="es-419" sz="1100" b="0" i="0" baseline="0"/>
              <a:t> del apoyo a sus equipos de gestión de casos, nos gustaría darles la oportunidad </a:t>
            </a:r>
            <a:r>
              <a:rPr lang="es-419" sz="1100"/>
              <a:t>como supervisores de reflexionar sobre su propio bienestar</a:t>
            </a:r>
            <a:r>
              <a:rPr lang="es-419" sz="1100" baseline="0"/>
              <a:t> </a:t>
            </a:r>
            <a:r>
              <a:rPr lang="es-419" sz="1100"/>
              <a:t>y sus estrategias de afrontamiento.</a:t>
            </a:r>
          </a:p>
          <a:p>
            <a:pPr>
              <a:buClr>
                <a:schemeClr val="dk1"/>
              </a:buClr>
              <a:buSzPct val="25000"/>
              <a:buNone/>
            </a:pPr>
            <a:endParaRPr lang="en-US" sz="1100" dirty="0"/>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s-419" sz="1100" b="1"/>
              <a:t>Instrucciones</a:t>
            </a:r>
            <a:r>
              <a:rPr lang="es-419" sz="1100"/>
              <a:t>:</a:t>
            </a:r>
            <a:r>
              <a:rPr lang="es-419" sz="1100" baseline="0"/>
              <a:t> Pida a los participantes que tomen 10 minutos para reflexionar sobre sus</a:t>
            </a:r>
            <a:r>
              <a:rPr lang="es-419" sz="1100"/>
              <a:t> hábitos positivos de afrontamiento individuales.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sz="1100" dirty="0"/>
          </a:p>
          <a:p>
            <a:pPr>
              <a:buClr>
                <a:schemeClr val="dk1"/>
              </a:buClr>
              <a:buSzPct val="25000"/>
              <a:buNone/>
            </a:pPr>
            <a:r>
              <a:rPr lang="es-419" sz="1100" b="1"/>
              <a:t>Diga</a:t>
            </a:r>
            <a:r>
              <a:rPr lang="es-419" sz="1100"/>
              <a:t>: Tomen parte del tiempo para reflexionar sobre lo que ya están haciendo; y, sobre ¿qué más podrían hacer?</a:t>
            </a:r>
          </a:p>
          <a:p>
            <a:pPr>
              <a:buClr>
                <a:schemeClr val="dk1"/>
              </a:buClr>
              <a:buSzPct val="25000"/>
              <a:buNone/>
            </a:pPr>
            <a:r>
              <a:rPr lang="es-419" sz="1100"/>
              <a:t>Qué</a:t>
            </a:r>
            <a:r>
              <a:rPr lang="es-419" sz="1100" b="0" i="0" u="none" strike="noStrike" cap="none">
                <a:latin typeface="+mn-lt"/>
                <a:ea typeface="Calibri"/>
                <a:cs typeface="Calibri"/>
                <a:sym typeface="Calibri"/>
              </a:rPr>
              <a:t> pueden hacer para su autocuidado y manejar el estrés en su trabajo y vida personal</a:t>
            </a:r>
            <a:r>
              <a:rPr lang="es-419" sz="1100"/>
              <a:t>. </a:t>
            </a:r>
          </a:p>
          <a:p>
            <a:pPr>
              <a:buNone/>
            </a:pPr>
            <a:endParaRPr lang="en-US" sz="1100" dirty="0"/>
          </a:p>
          <a:p>
            <a:pPr>
              <a:buNone/>
            </a:pPr>
            <a:r>
              <a:rPr lang="es-419" sz="1100"/>
              <a:t>Después de 10</a:t>
            </a:r>
            <a:r>
              <a:rPr lang="es-419" sz="1100" baseline="0"/>
              <a:t> </a:t>
            </a:r>
            <a:r>
              <a:rPr lang="es-419" sz="1100"/>
              <a:t>minutos pida a todos que vuelvan a reunirse e invite a que quien desee pase a compartir su reflexión. No se debe ejercer presión para que pasen a compartir.</a:t>
            </a:r>
          </a:p>
          <a:p>
            <a:pPr>
              <a:buNone/>
            </a:pPr>
            <a:endParaRPr lang="en-US" sz="1100" dirty="0"/>
          </a:p>
          <a:p>
            <a:pPr>
              <a:buNone/>
            </a:pPr>
            <a:r>
              <a:rPr lang="es-419" sz="1100" b="1"/>
              <a:t>Nota del Facilitador</a:t>
            </a:r>
            <a:r>
              <a:rPr lang="es-419" sz="1100"/>
              <a:t>: Esto puede ser una reflexión de grupo o</a:t>
            </a:r>
            <a:r>
              <a:rPr lang="es-419" sz="1100" baseline="0"/>
              <a:t> individual, dependerá de las necesidades de los participantes. </a:t>
            </a:r>
          </a:p>
        </p:txBody>
      </p:sp>
    </p:spTree>
    <p:extLst>
      <p:ext uri="{BB962C8B-B14F-4D97-AF65-F5344CB8AC3E}">
        <p14:creationId xmlns:p14="http://schemas.microsoft.com/office/powerpoint/2010/main" val="48650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s-419" sz="1100"/>
              <a:t>5 minutos</a:t>
            </a:r>
          </a:p>
          <a:p>
            <a:pPr>
              <a:buNone/>
            </a:pPr>
            <a:endParaRPr lang="en-US" sz="1100" dirty="0"/>
          </a:p>
          <a:p>
            <a:pPr>
              <a:buNone/>
            </a:pPr>
            <a:r>
              <a:rPr lang="es-419" sz="1100" b="1"/>
              <a:t>Diga</a:t>
            </a:r>
            <a:r>
              <a:rPr lang="es-419" sz="1100"/>
              <a:t>: En esta diapositiva se resume y se centra en la función de los supervisores en el bienestar de su equipo. </a:t>
            </a:r>
          </a:p>
          <a:p>
            <a:pPr>
              <a:buNone/>
            </a:pPr>
            <a:endParaRPr lang="en-US" sz="1100" dirty="0"/>
          </a:p>
          <a:p>
            <a:pPr>
              <a:buNone/>
            </a:pPr>
            <a:r>
              <a:rPr lang="es-419" sz="1100" b="1"/>
              <a:t>Repase</a:t>
            </a:r>
            <a:r>
              <a:rPr lang="es-419" sz="1100"/>
              <a:t> cada punto y asegúrese de que hayan entendido antes de continuar</a:t>
            </a:r>
          </a:p>
          <a:p>
            <a:endParaRPr lang="en-US" dirty="0"/>
          </a:p>
        </p:txBody>
      </p:sp>
    </p:spTree>
    <p:extLst>
      <p:ext uri="{BB962C8B-B14F-4D97-AF65-F5344CB8AC3E}">
        <p14:creationId xmlns:p14="http://schemas.microsoft.com/office/powerpoint/2010/main" val="189573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s-419" sz="1100"/>
              <a:t>15 minutos</a:t>
            </a:r>
          </a:p>
          <a:p>
            <a:pPr>
              <a:buNone/>
            </a:pPr>
            <a:endParaRPr lang="en-CA" sz="1100" dirty="0"/>
          </a:p>
          <a:p>
            <a:pPr>
              <a:buNone/>
            </a:pPr>
            <a:r>
              <a:rPr lang="es-419" sz="1100" b="1"/>
              <a:t>Diga</a:t>
            </a:r>
            <a:r>
              <a:rPr lang="es-419" sz="1100"/>
              <a:t>: Al superar</a:t>
            </a:r>
            <a:r>
              <a:rPr lang="es-419" sz="1100" baseline="0"/>
              <a:t> nuestro propio estrés y afrontarlo como supervisores, ahora vamos a reflexionar cómo los supervisores pueden apoyar a sus equipos. </a:t>
            </a:r>
          </a:p>
          <a:p>
            <a:pPr>
              <a:buNone/>
            </a:pPr>
            <a:endParaRPr lang="en-CA" sz="1100" baseline="0" dirty="0"/>
          </a:p>
          <a:p>
            <a:pPr>
              <a:buNone/>
            </a:pPr>
            <a:r>
              <a:rPr lang="es-419" sz="1100" b="1" baseline="0"/>
              <a:t>Instrucciones</a:t>
            </a:r>
            <a:r>
              <a:rPr lang="es-419" sz="1100" baseline="0"/>
              <a:t>: </a:t>
            </a:r>
          </a:p>
          <a:p>
            <a:pPr>
              <a:buNone/>
            </a:pPr>
            <a:r>
              <a:rPr lang="es-419" sz="1100" baseline="0"/>
              <a:t>1. Divida a los participantes en dos grupos, un grupo se enfocará en los trabajadores sociales en particular y el otro grupo en el equipo de gestión de casos. </a:t>
            </a:r>
          </a:p>
          <a:p>
            <a:pPr>
              <a:buNone/>
            </a:pPr>
            <a:r>
              <a:rPr lang="es-419" sz="1100" baseline="0"/>
              <a:t>2. Pida a los grupos que escriban sus ideas en notas adhesivas y las traigan a los dos rotafolios separados al frente del salón.</a:t>
            </a:r>
          </a:p>
          <a:p>
            <a:pPr>
              <a:buNone/>
            </a:pPr>
            <a:r>
              <a:rPr lang="es-419" sz="1100" baseline="0"/>
              <a:t>3. Después de 10 minutos, invite a una persona de cada grupo para que comente las sugerencias que desarrollaron en su grupo.</a:t>
            </a:r>
          </a:p>
          <a:p>
            <a:pPr>
              <a:buNone/>
            </a:pPr>
            <a:endParaRPr lang="en-CA" sz="1100" dirty="0"/>
          </a:p>
          <a:p>
            <a:pPr>
              <a:buNone/>
            </a:pPr>
            <a:endParaRPr lang="en-US" dirty="0"/>
          </a:p>
        </p:txBody>
      </p:sp>
    </p:spTree>
    <p:extLst>
      <p:ext uri="{BB962C8B-B14F-4D97-AF65-F5344CB8AC3E}">
        <p14:creationId xmlns:p14="http://schemas.microsoft.com/office/powerpoint/2010/main" val="416577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buNone/>
            </a:pPr>
            <a:r>
              <a:rPr lang="es-419" sz="1100"/>
              <a:t>5 minutos</a:t>
            </a:r>
          </a:p>
          <a:p>
            <a:pPr>
              <a:buNone/>
            </a:pPr>
            <a:endParaRPr lang="en-US" sz="1100" dirty="0"/>
          </a:p>
          <a:p>
            <a:pPr>
              <a:buNone/>
            </a:pPr>
            <a:r>
              <a:rPr lang="es-419" sz="1100" b="1"/>
              <a:t>Diga</a:t>
            </a:r>
            <a:r>
              <a:rPr lang="es-419" sz="1100"/>
              <a:t>: Esta es una lista de sugerencias que se consideran buenas prácticas a nivel mundial. (Reflexione</a:t>
            </a:r>
            <a:r>
              <a:rPr lang="es-419" sz="1100" baseline="0"/>
              <a:t> en las similitudes con la lista creada por los participantes en la actividad anterior). </a:t>
            </a:r>
          </a:p>
          <a:p>
            <a:pPr>
              <a:buNone/>
            </a:pPr>
            <a:endParaRPr lang="en-US" sz="1100" baseline="0" dirty="0"/>
          </a:p>
          <a:p>
            <a:pPr>
              <a:buNone/>
            </a:pPr>
            <a:r>
              <a:rPr lang="es-419" sz="1100" b="1" baseline="0"/>
              <a:t>Diga</a:t>
            </a:r>
            <a:r>
              <a:rPr lang="es-419" sz="1100" baseline="0"/>
              <a:t>: Muchas de estas sugerencias se pueden considerar factores protectores con el fin de prevenir el agotamiento para los trabajadores sociales y los supervisores</a:t>
            </a:r>
          </a:p>
          <a:p>
            <a:pPr>
              <a:buNone/>
            </a:pPr>
            <a:endParaRPr lang="en-US" sz="1100" dirty="0"/>
          </a:p>
          <a:p>
            <a:pPr>
              <a:buNone/>
            </a:pPr>
            <a:r>
              <a:rPr lang="es-419" sz="1100" b="1"/>
              <a:t>Algunos mensajes clave:</a:t>
            </a:r>
          </a:p>
          <a:p>
            <a:pPr marL="171450" indent="-171450">
              <a:buFont typeface="Arial" panose="020B0604020202020204" pitchFamily="34" charset="0"/>
              <a:buChar char="•"/>
            </a:pPr>
            <a:r>
              <a:rPr lang="es-419" sz="1100"/>
              <a:t>Necesitamos cuidar bien de nuestro propio bienestar para poder dar apoyo a los demás.</a:t>
            </a:r>
          </a:p>
          <a:p>
            <a:pPr marL="171450" indent="-171450">
              <a:buFont typeface="Arial" panose="020B0604020202020204" pitchFamily="34" charset="0"/>
              <a:buChar char="•"/>
            </a:pPr>
            <a:r>
              <a:rPr lang="es-419" sz="1100"/>
              <a:t>La supervisión individual es una manera fundamental para identificar y manejar el estrés para un supervisor y un trabajador social.</a:t>
            </a:r>
          </a:p>
          <a:p>
            <a:pPr marL="171450" indent="-171450">
              <a:buFont typeface="Arial" panose="020B0604020202020204" pitchFamily="34" charset="0"/>
              <a:buChar char="•"/>
            </a:pPr>
            <a:r>
              <a:rPr lang="es-419" sz="1100" b="1" u="sng"/>
              <a:t>Modelar</a:t>
            </a:r>
            <a:r>
              <a:rPr lang="es-419" sz="1100"/>
              <a:t> límites</a:t>
            </a:r>
            <a:r>
              <a:rPr lang="es-419" sz="1100" baseline="0"/>
              <a:t> saludables y el autocuidado es una de las mejores estrategias para los supervisores.</a:t>
            </a:r>
          </a:p>
        </p:txBody>
      </p:sp>
    </p:spTree>
    <p:extLst>
      <p:ext uri="{BB962C8B-B14F-4D97-AF65-F5344CB8AC3E}">
        <p14:creationId xmlns:p14="http://schemas.microsoft.com/office/powerpoint/2010/main" val="141257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419" sz="1100"/>
              <a:t>Vea</a:t>
            </a:r>
            <a:r>
              <a:rPr lang="es-419" sz="1100" baseline="0"/>
              <a:t> si los participantes tienen alguna pregunta o comentario antes de continuar. </a:t>
            </a:r>
          </a:p>
          <a:p>
            <a:endParaRPr lang="en-AU" sz="110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19</a:t>
            </a:fld>
            <a:endParaRPr lang="en-AU" smtClean="0"/>
          </a:p>
        </p:txBody>
      </p:sp>
    </p:spTree>
    <p:extLst>
      <p:ext uri="{BB962C8B-B14F-4D97-AF65-F5344CB8AC3E}">
        <p14:creationId xmlns:p14="http://schemas.microsoft.com/office/powerpoint/2010/main" val="113778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buNone/>
            </a:pPr>
            <a:r>
              <a:rPr lang="es-419" sz="1100" b="0" dirty="0"/>
              <a:t>2</a:t>
            </a:r>
            <a:r>
              <a:rPr lang="es-419" sz="1100" b="0" baseline="0" dirty="0"/>
              <a:t> </a:t>
            </a:r>
            <a:r>
              <a:rPr lang="es-419" sz="1100" b="0" dirty="0"/>
              <a:t>minutos </a:t>
            </a:r>
          </a:p>
          <a:p>
            <a:pPr>
              <a:buNone/>
            </a:pPr>
            <a:endParaRPr lang="en-US" sz="1100" b="1" dirty="0"/>
          </a:p>
          <a:p>
            <a:pPr>
              <a:buNone/>
            </a:pPr>
            <a:r>
              <a:rPr lang="es-419" sz="1100" b="1" dirty="0"/>
              <a:t>Diga</a:t>
            </a:r>
            <a:r>
              <a:rPr lang="es-419" sz="1100" dirty="0"/>
              <a:t>: Para el resto de este módulo estaremos trabajando en la actividad de </a:t>
            </a:r>
            <a:r>
              <a:rPr lang="es-419" sz="1100" dirty="0" err="1"/>
              <a:t>mandala</a:t>
            </a:r>
            <a:r>
              <a:rPr lang="es-419" sz="1100" dirty="0"/>
              <a:t>. Este es un ejercicio para apoyarle a pensar en la realidad de sus equipos, sus necesidades y los siguientes pasos concretos que podría poner en marcha para mejorar su “bienestar de equipo”. </a:t>
            </a:r>
          </a:p>
          <a:p>
            <a:pPr>
              <a:buNone/>
            </a:pPr>
            <a:endParaRPr lang="en-US" sz="1100" dirty="0"/>
          </a:p>
          <a:p>
            <a:pPr>
              <a:buNone/>
            </a:pPr>
            <a:r>
              <a:rPr lang="es-419" sz="1100" dirty="0"/>
              <a:t>Voy a presentar rápidamente el concepto global de la actividad, y a continuación, nos vamos a dividir en grupos pequeños</a:t>
            </a:r>
            <a:r>
              <a:rPr lang="es-419" sz="1100" baseline="0" dirty="0"/>
              <a:t> para </a:t>
            </a:r>
            <a:r>
              <a:rPr lang="es-419" sz="1100" dirty="0"/>
              <a:t>elaborar nuestras propias </a:t>
            </a:r>
            <a:r>
              <a:rPr lang="es-419" sz="1100" dirty="0" err="1"/>
              <a:t>mandalas</a:t>
            </a:r>
            <a:r>
              <a:rPr lang="es-419" sz="1100" dirty="0"/>
              <a:t>.</a:t>
            </a:r>
          </a:p>
          <a:p>
            <a:pPr>
              <a:buNone/>
            </a:pPr>
            <a:endParaRPr lang="en-US" sz="1100" dirty="0"/>
          </a:p>
          <a:p>
            <a:pPr>
              <a:buNone/>
            </a:pPr>
            <a:r>
              <a:rPr lang="es-419" sz="1100" b="1" dirty="0"/>
              <a:t>Diga</a:t>
            </a:r>
            <a:r>
              <a:rPr lang="es-419" sz="1100" dirty="0"/>
              <a:t>: En definitiva,</a:t>
            </a:r>
            <a:r>
              <a:rPr lang="es-419" sz="1100" baseline="0" dirty="0"/>
              <a:t> n</a:t>
            </a:r>
            <a:r>
              <a:rPr lang="es-419" sz="1100" dirty="0"/>
              <a:t>os gustaría</a:t>
            </a:r>
            <a:r>
              <a:rPr lang="es-419" sz="1100" baseline="0" dirty="0"/>
              <a:t> que consideren hacer esta actividad en el futuro con sus propios equipos de gestión de casos, ¡durante una reunión de gestión de casos larga!</a:t>
            </a:r>
          </a:p>
          <a:p>
            <a:pPr lvl="0">
              <a:spcBef>
                <a:spcPts val="0"/>
              </a:spcBef>
              <a:buNone/>
            </a:pPr>
            <a:endParaRPr lang="en-US" sz="1100" dirty="0">
              <a:solidFill>
                <a:srgbClr val="000000"/>
              </a:solidFill>
            </a:endParaRPr>
          </a:p>
          <a:p>
            <a:pPr lvl="0">
              <a:spcBef>
                <a:spcPts val="0"/>
              </a:spcBef>
              <a:buNone/>
            </a:pPr>
            <a:r>
              <a:rPr lang="es-419" sz="1100" b="1" baseline="0" dirty="0"/>
              <a:t>Distribuya</a:t>
            </a:r>
            <a:r>
              <a:rPr lang="es-419" sz="1100" b="0" baseline="0" dirty="0"/>
              <a:t> los siguientes documentos:</a:t>
            </a:r>
          </a:p>
          <a:p>
            <a:pPr lvl="0">
              <a:spcBef>
                <a:spcPts val="0"/>
              </a:spcBef>
              <a:buNone/>
            </a:pPr>
            <a:r>
              <a:rPr lang="es-419" sz="1100" b="0" baseline="0" dirty="0">
                <a:solidFill>
                  <a:schemeClr val="tx1"/>
                </a:solidFill>
                <a:latin typeface="+mn-lt"/>
                <a:ea typeface="+mn-ea"/>
                <a:cs typeface="+mn-cs"/>
              </a:rPr>
              <a:t>4.3 </a:t>
            </a:r>
            <a:r>
              <a:rPr lang="es-419" sz="1200" dirty="0">
                <a:solidFill>
                  <a:schemeClr val="tx1"/>
                </a:solidFill>
                <a:latin typeface="+mn-lt"/>
                <a:ea typeface="+mn-ea"/>
                <a:cs typeface="+mn-cs"/>
              </a:rPr>
              <a:t>Instrucciones de la </a:t>
            </a:r>
            <a:r>
              <a:rPr lang="es-419" sz="1200" dirty="0" err="1">
                <a:solidFill>
                  <a:schemeClr val="tx1"/>
                </a:solidFill>
                <a:latin typeface="+mn-lt"/>
                <a:ea typeface="+mn-ea"/>
                <a:cs typeface="+mn-cs"/>
              </a:rPr>
              <a:t>Mandala</a:t>
            </a:r>
            <a:r>
              <a:rPr lang="es-419" sz="1200" dirty="0">
                <a:solidFill>
                  <a:schemeClr val="tx1"/>
                </a:solidFill>
                <a:latin typeface="+mn-lt"/>
                <a:ea typeface="+mn-ea"/>
                <a:cs typeface="+mn-cs"/>
              </a:rPr>
              <a:t> de Bienestar del Equipo</a:t>
            </a:r>
          </a:p>
          <a:p>
            <a:pPr lvl="0">
              <a:spcBef>
                <a:spcPts val="0"/>
              </a:spcBef>
              <a:buNone/>
            </a:pPr>
            <a:r>
              <a:rPr lang="es-419" sz="1200" dirty="0">
                <a:solidFill>
                  <a:schemeClr val="tx1"/>
                </a:solidFill>
                <a:latin typeface="+mn-lt"/>
                <a:ea typeface="+mn-ea"/>
                <a:cs typeface="+mn-cs"/>
              </a:rPr>
              <a:t>4.4</a:t>
            </a:r>
            <a:r>
              <a:rPr lang="es-419" sz="1200" baseline="0" dirty="0">
                <a:solidFill>
                  <a:schemeClr val="tx1"/>
                </a:solidFill>
                <a:latin typeface="+mn-lt"/>
                <a:ea typeface="+mn-ea"/>
                <a:cs typeface="+mn-cs"/>
              </a:rPr>
              <a:t> </a:t>
            </a:r>
            <a:r>
              <a:rPr lang="es-419" sz="1200" dirty="0" err="1">
                <a:solidFill>
                  <a:schemeClr val="tx1"/>
                </a:solidFill>
                <a:latin typeface="+mn-lt"/>
                <a:ea typeface="+mn-ea"/>
                <a:cs typeface="+mn-cs"/>
              </a:rPr>
              <a:t>Mandala</a:t>
            </a:r>
            <a:r>
              <a:rPr lang="es-419" sz="1200" dirty="0">
                <a:solidFill>
                  <a:schemeClr val="tx1"/>
                </a:solidFill>
                <a:latin typeface="+mn-lt"/>
                <a:ea typeface="+mn-ea"/>
                <a:cs typeface="+mn-cs"/>
              </a:rPr>
              <a:t> del Equipo en Blanco</a:t>
            </a:r>
          </a:p>
          <a:p>
            <a:r>
              <a:rPr lang="es-419" sz="1200" dirty="0">
                <a:solidFill>
                  <a:schemeClr val="tx1"/>
                </a:solidFill>
                <a:latin typeface="+mn-lt"/>
                <a:ea typeface="+mn-ea"/>
                <a:cs typeface="+mn-cs"/>
              </a:rPr>
              <a:t>4.5 Ejemplo de </a:t>
            </a:r>
            <a:r>
              <a:rPr lang="es-419" sz="1200" dirty="0" err="1">
                <a:solidFill>
                  <a:schemeClr val="tx1"/>
                </a:solidFill>
                <a:latin typeface="+mn-lt"/>
                <a:ea typeface="+mn-ea"/>
                <a:cs typeface="+mn-cs"/>
              </a:rPr>
              <a:t>Mandala</a:t>
            </a:r>
            <a:endParaRPr lang="es-419" sz="1200" dirty="0">
              <a:solidFill>
                <a:schemeClr val="tx1"/>
              </a:solidFill>
              <a:latin typeface="+mn-lt"/>
              <a:ea typeface="+mn-ea"/>
              <a:cs typeface="+mn-cs"/>
            </a:endParaRPr>
          </a:p>
          <a:p>
            <a:pPr lvl="0">
              <a:spcBef>
                <a:spcPts val="0"/>
              </a:spcBef>
              <a:buNone/>
            </a:pPr>
            <a:endParaRPr lang="en-US" sz="1100" b="1" dirty="0"/>
          </a:p>
          <a:p>
            <a:pPr lvl="0">
              <a:spcBef>
                <a:spcPts val="0"/>
              </a:spcBef>
              <a:buNone/>
            </a:pPr>
            <a:r>
              <a:rPr lang="es-419" sz="1100" b="1" dirty="0"/>
              <a:t>Notas del facilitador: </a:t>
            </a:r>
            <a:r>
              <a:rPr lang="es-419" sz="1100" dirty="0">
                <a:solidFill>
                  <a:srgbClr val="000000"/>
                </a:solidFill>
              </a:rPr>
              <a:t>Invite</a:t>
            </a:r>
            <a:r>
              <a:rPr lang="es-419" sz="1100" baseline="0" dirty="0">
                <a:solidFill>
                  <a:srgbClr val="000000"/>
                </a:solidFill>
              </a:rPr>
              <a:t> a los participantes a revisar el proceso de la </a:t>
            </a:r>
            <a:r>
              <a:rPr lang="es-419" sz="1100" baseline="0" dirty="0" err="1">
                <a:solidFill>
                  <a:srgbClr val="000000"/>
                </a:solidFill>
              </a:rPr>
              <a:t>Mandala</a:t>
            </a:r>
            <a:r>
              <a:rPr lang="es-419" sz="1100" baseline="0" dirty="0">
                <a:solidFill>
                  <a:srgbClr val="000000"/>
                </a:solidFill>
              </a:rPr>
              <a:t> de Bienestar junto con el documento 4.3 en</a:t>
            </a:r>
            <a:r>
              <a:rPr lang="es-419" sz="1100" dirty="0">
                <a:solidFill>
                  <a:srgbClr val="000000"/>
                </a:solidFill>
              </a:rPr>
              <a:t> las diapositivas siguientes</a:t>
            </a:r>
          </a:p>
        </p:txBody>
      </p:sp>
    </p:spTree>
    <p:extLst>
      <p:ext uri="{BB962C8B-B14F-4D97-AF65-F5344CB8AC3E}">
        <p14:creationId xmlns:p14="http://schemas.microsoft.com/office/powerpoint/2010/main" val="173848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es-419" sz="1100" b="0" dirty="0"/>
              <a:t>3 minutos</a:t>
            </a:r>
          </a:p>
          <a:p>
            <a:pPr lvl="0">
              <a:spcBef>
                <a:spcPts val="0"/>
              </a:spcBef>
              <a:buNone/>
            </a:pPr>
            <a:endParaRPr lang="en-CA" sz="1100" b="0" dirty="0"/>
          </a:p>
          <a:p>
            <a:pPr>
              <a:buNone/>
            </a:pPr>
            <a:r>
              <a:rPr lang="es-419" sz="1100" b="1" dirty="0"/>
              <a:t>Diga:</a:t>
            </a:r>
            <a:r>
              <a:rPr lang="es-419" sz="1100" b="1" baseline="0" dirty="0"/>
              <a:t> </a:t>
            </a:r>
            <a:r>
              <a:rPr lang="es-419" sz="1100" dirty="0"/>
              <a:t>En este módulo</a:t>
            </a:r>
            <a:r>
              <a:rPr lang="es-419" sz="1100" baseline="0" dirty="0"/>
              <a:t> revi</a:t>
            </a:r>
            <a:r>
              <a:rPr lang="es-419" sz="1100" dirty="0"/>
              <a:t>saremos lo que significa bienestar para los supervisores y sus equipos. Hablar</a:t>
            </a:r>
            <a:r>
              <a:rPr lang="es-419" sz="1100" baseline="0" dirty="0"/>
              <a:t> sobre estrés y bienestar algunas veces puede ser complicado, así que los animo a recordar algunos de nuestros acuerdos grupales del primer día:</a:t>
            </a:r>
          </a:p>
          <a:p>
            <a:pPr marL="171450" indent="-171450">
              <a:buFont typeface="Arial"/>
              <a:buChar char="•"/>
            </a:pPr>
            <a:r>
              <a:rPr lang="es-419" sz="1100" dirty="0"/>
              <a:t>Cuidado personal: Tome en cuenta su propio bienestar psicológico, si compartir una historia le produciría angustia, considérelo antes de comenzar</a:t>
            </a:r>
            <a:r>
              <a:rPr lang="es-419" sz="1100" baseline="0" dirty="0"/>
              <a:t> a contarla. Si necesita tomar un receso, hágalo. </a:t>
            </a:r>
          </a:p>
          <a:p>
            <a:pPr marL="171450" indent="-171450">
              <a:buFont typeface="Arial"/>
              <a:buChar char="•"/>
            </a:pPr>
            <a:r>
              <a:rPr lang="es-419" sz="1100" dirty="0"/>
              <a:t>Cuidado de las otras personas: Respete y escuche, sea atento con las otras personas.</a:t>
            </a:r>
            <a:r>
              <a:rPr lang="es-419" sz="1100" baseline="0" dirty="0"/>
              <a:t> </a:t>
            </a:r>
          </a:p>
          <a:p>
            <a:pPr lvl="0">
              <a:spcBef>
                <a:spcPts val="0"/>
              </a:spcBef>
              <a:buNone/>
            </a:pPr>
            <a:endParaRPr lang="en-CA" sz="1100" b="0" dirty="0"/>
          </a:p>
          <a:p>
            <a:pPr lvl="0">
              <a:spcBef>
                <a:spcPts val="0"/>
              </a:spcBef>
              <a:buNone/>
            </a:pPr>
            <a:r>
              <a:rPr lang="es-419" sz="1100" b="1" dirty="0"/>
              <a:t>Repase</a:t>
            </a:r>
            <a:r>
              <a:rPr lang="es-419" sz="1100" b="0" dirty="0"/>
              <a:t> el objetivo y los resultados</a:t>
            </a:r>
            <a:r>
              <a:rPr lang="es-419" sz="1100" b="0" baseline="0" dirty="0"/>
              <a:t> que se describen en la diapositiva.</a:t>
            </a:r>
          </a:p>
          <a:p>
            <a:pPr lvl="0">
              <a:spcBef>
                <a:spcPts val="0"/>
              </a:spcBef>
              <a:buNone/>
            </a:pPr>
            <a:endParaRPr lang="en-CA" sz="1100" baseline="0" dirty="0"/>
          </a:p>
          <a:p>
            <a:pPr>
              <a:buNone/>
            </a:pPr>
            <a:r>
              <a:rPr lang="es-419" sz="1100" b="1" dirty="0"/>
              <a:t>Pregunte: </a:t>
            </a:r>
            <a:r>
              <a:rPr lang="es-419" sz="1100" dirty="0"/>
              <a:t>¿Tienen</a:t>
            </a:r>
            <a:r>
              <a:rPr lang="es-419" sz="1100" baseline="0" dirty="0"/>
              <a:t> alguna pregunta antes de comenzar?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Tree>
    <p:extLst>
      <p:ext uri="{BB962C8B-B14F-4D97-AF65-F5344CB8AC3E}">
        <p14:creationId xmlns:p14="http://schemas.microsoft.com/office/powerpoint/2010/main" val="1230704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s-419" sz="1100" dirty="0"/>
              <a:t>1 minuto</a:t>
            </a:r>
            <a:r>
              <a:rPr lang="es-419" sz="1100" baseline="0" dirty="0"/>
              <a:t> </a:t>
            </a:r>
          </a:p>
          <a:p>
            <a:endParaRPr lang="en-US" sz="1100" baseline="0" dirty="0"/>
          </a:p>
          <a:p>
            <a:r>
              <a:rPr lang="es-419" sz="1100" b="1" baseline="0" dirty="0"/>
              <a:t>Diga</a:t>
            </a:r>
            <a:r>
              <a:rPr lang="es-419" sz="1100" baseline="0" dirty="0"/>
              <a:t>: Empezamos el ejercicio con la </a:t>
            </a:r>
            <a:r>
              <a:rPr lang="es-419" sz="1100" baseline="0" dirty="0" err="1"/>
              <a:t>mandala</a:t>
            </a:r>
            <a:r>
              <a:rPr lang="es-419" sz="1100" baseline="0" dirty="0"/>
              <a:t> en blanco, como esta, y el documento que recién repartí. </a:t>
            </a:r>
          </a:p>
        </p:txBody>
      </p:sp>
    </p:spTree>
    <p:extLst>
      <p:ext uri="{BB962C8B-B14F-4D97-AF65-F5344CB8AC3E}">
        <p14:creationId xmlns:p14="http://schemas.microsoft.com/office/powerpoint/2010/main" val="21959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a:buNone/>
            </a:pPr>
            <a:r>
              <a:rPr lang="es-419" sz="1100"/>
              <a:t>2 minutos</a:t>
            </a:r>
          </a:p>
          <a:p>
            <a:pPr>
              <a:buNone/>
            </a:pPr>
            <a:endParaRPr lang="en-US" sz="1100" dirty="0"/>
          </a:p>
          <a:p>
            <a:pPr>
              <a:buNone/>
            </a:pPr>
            <a:r>
              <a:rPr lang="es-419" sz="1100" b="1"/>
              <a:t>Diga</a:t>
            </a:r>
            <a:r>
              <a:rPr lang="es-419" sz="1100"/>
              <a:t>: El primer paso en la actividad de la mandala es hacer una lluvia de ideas sobre lo que representa un equipo saludable para usted.</a:t>
            </a:r>
          </a:p>
          <a:p>
            <a:pPr>
              <a:buNone/>
            </a:pPr>
            <a:endParaRPr lang="en-US" sz="1100" dirty="0"/>
          </a:p>
          <a:p>
            <a:pPr>
              <a:buNone/>
            </a:pPr>
            <a:r>
              <a:rPr lang="es-419" sz="1100" b="1"/>
              <a:t>Diga</a:t>
            </a:r>
            <a:r>
              <a:rPr lang="es-419" sz="1100" b="1" i="0"/>
              <a:t>:</a:t>
            </a:r>
            <a:r>
              <a:rPr lang="es-419" sz="1100" i="0"/>
              <a:t> Los dirigiré a través de un ejemplo, antes que se unan a sus grupos y elaboren sus propias mandalas.</a:t>
            </a:r>
          </a:p>
          <a:p>
            <a:pPr>
              <a:buNone/>
            </a:pPr>
            <a:endParaRPr lang="en-US" sz="1100" i="0" dirty="0"/>
          </a:p>
          <a:p>
            <a:pPr>
              <a:buNone/>
            </a:pPr>
            <a:r>
              <a:rPr lang="es-419" sz="1100" b="1" i="0"/>
              <a:t>Pregunte</a:t>
            </a:r>
            <a:r>
              <a:rPr lang="es-419" sz="1100" i="0"/>
              <a:t>:</a:t>
            </a:r>
            <a:r>
              <a:rPr lang="es-419" sz="1100" i="0" baseline="0"/>
              <a:t> ¿Qué hace que se distinga a un equipo de gestión de casos saludable?</a:t>
            </a:r>
          </a:p>
          <a:p>
            <a:pPr>
              <a:buNone/>
            </a:pPr>
            <a:endParaRPr lang="en-US" sz="11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1"/>
              <a:t>Instrucciones</a:t>
            </a:r>
            <a:r>
              <a:rPr lang="es-419" sz="1100"/>
              <a:t>: En un rotafolio separado anote las ideas de la lluvia de ideas de todo el grupo. Cuando tenga unas cuantas sugerencias específicas, continúe al Paso 2</a:t>
            </a:r>
          </a:p>
          <a:p>
            <a:pPr>
              <a:buNone/>
            </a:pPr>
            <a:endParaRPr lang="en-US" sz="1100" dirty="0"/>
          </a:p>
          <a:p>
            <a:pPr>
              <a:buNone/>
            </a:pPr>
            <a:r>
              <a:rPr lang="es-419" sz="1100" b="1"/>
              <a:t>Nota del</a:t>
            </a:r>
            <a:r>
              <a:rPr lang="es-419" sz="1100" b="1" baseline="0"/>
              <a:t> Facilitador: </a:t>
            </a:r>
            <a:r>
              <a:rPr lang="es-419" sz="1100"/>
              <a:t>Si es necesario,</a:t>
            </a:r>
            <a:r>
              <a:rPr lang="es-419" sz="1100" baseline="0"/>
              <a:t> para que se inicie la lluvia de ideas </a:t>
            </a:r>
            <a:r>
              <a:rPr lang="es-419" sz="1100"/>
              <a:t>sugiera algunas respuestas</a:t>
            </a:r>
            <a:r>
              <a:rPr lang="es-419" sz="1100" baseline="0"/>
              <a:t> </a:t>
            </a:r>
            <a:r>
              <a:rPr lang="es-419" sz="1100"/>
              <a:t>como</a:t>
            </a:r>
            <a:r>
              <a:rPr lang="es-419" sz="1100" baseline="0"/>
              <a:t>: buenas competencias, conocimiento de las fortalezas de cada uno, comunicación, espíritu de equipo o identidad, capacidad natural o idoneidad para el </a:t>
            </a:r>
            <a:r>
              <a:rPr lang="es-419" sz="1100"/>
              <a:t>trabajo</a:t>
            </a:r>
            <a:r>
              <a:rPr lang="es-419" sz="1100" baseline="0"/>
              <a:t>...</a:t>
            </a:r>
            <a:r>
              <a:rPr lang="es-419" sz="1100"/>
              <a:t> </a:t>
            </a:r>
          </a:p>
          <a:p>
            <a:pPr>
              <a:buNone/>
            </a:pPr>
            <a:endParaRPr lang="en-US" dirty="0">
              <a:solidFill>
                <a:srgbClr val="FF0000"/>
              </a:solidFill>
            </a:endParaRP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28331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s-419" b="0"/>
              <a:t>2 minutos</a:t>
            </a:r>
          </a:p>
          <a:p>
            <a:pPr>
              <a:buNone/>
            </a:pPr>
            <a:endParaRPr lang="en-CA" b="1" dirty="0"/>
          </a:p>
          <a:p>
            <a:pPr>
              <a:buNone/>
            </a:pPr>
            <a:r>
              <a:rPr lang="es-419" b="1"/>
              <a:t>Diga</a:t>
            </a:r>
            <a:r>
              <a:rPr lang="es-419"/>
              <a:t>:</a:t>
            </a:r>
            <a:r>
              <a:rPr lang="es-419" baseline="0"/>
              <a:t> en cuanto hayan reunido las sugerencias con su equipo, el siguiente paso es ponerse de acuerdo en las categorías.  Teniendo en cuenta las sugerencias que desarrollamos juntos, ¿en qué categorías deberíamos estar de acuerdo?</a:t>
            </a:r>
          </a:p>
          <a:p>
            <a:pPr>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a:t>Preparación</a:t>
            </a:r>
            <a:r>
              <a:rPr lang="es-419" sz="1200"/>
              <a:t>: </a:t>
            </a:r>
            <a:r>
              <a:rPr lang="es-419" sz="1200">
                <a:sym typeface="Century Gothic"/>
              </a:rPr>
              <a:t>Por anticipado prepare un rotafolio</a:t>
            </a:r>
            <a:r>
              <a:rPr lang="es-419" sz="1200" baseline="0">
                <a:sym typeface="Century Gothic"/>
              </a:rPr>
              <a:t> con una mandala grande en blanco para mostrarle al grupo completo. </a:t>
            </a:r>
          </a:p>
          <a:p>
            <a:pPr>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1" baseline="0"/>
              <a:t>Instrucciones</a:t>
            </a:r>
            <a:r>
              <a:rPr lang="es-419" baseline="0"/>
              <a:t>: Enumere algunas categorías en el ejemplo de la mandala en el rotafolio.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b="1" baseline="0"/>
              <a:t>Diga</a:t>
            </a:r>
            <a:r>
              <a:rPr lang="es-419" baseline="0"/>
              <a:t>: En cuanto el grupo esté de acuerdo con las categorías, pueden identificarlas dentro de su mandala. </a:t>
            </a:r>
          </a:p>
          <a:p>
            <a:pPr>
              <a:buNone/>
            </a:pPr>
            <a:endParaRPr lang="en-CA" dirty="0"/>
          </a:p>
          <a:p>
            <a:pPr>
              <a:buNone/>
            </a:pPr>
            <a:endParaRPr lang="en-CA" dirty="0"/>
          </a:p>
        </p:txBody>
      </p:sp>
    </p:spTree>
    <p:extLst>
      <p:ext uri="{BB962C8B-B14F-4D97-AF65-F5344CB8AC3E}">
        <p14:creationId xmlns:p14="http://schemas.microsoft.com/office/powerpoint/2010/main" val="658485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s-419" sz="1100" b="0" dirty="0"/>
              <a:t>1 minuto</a:t>
            </a:r>
          </a:p>
          <a:p>
            <a:pPr>
              <a:buNone/>
            </a:pPr>
            <a:endParaRPr lang="en-US" sz="1100" b="1" dirty="0"/>
          </a:p>
          <a:p>
            <a:pPr>
              <a:buNone/>
            </a:pPr>
            <a:r>
              <a:rPr lang="es-419" sz="1100" b="1" dirty="0"/>
              <a:t>Diga</a:t>
            </a:r>
            <a:r>
              <a:rPr lang="es-419" sz="1100" dirty="0"/>
              <a:t>:</a:t>
            </a:r>
            <a:r>
              <a:rPr lang="es-419" sz="1100" baseline="0" dirty="0"/>
              <a:t> Es importante que se tomen su tiempo con estos primeros pasos y que no se apresuren con ellos. ¡Esta es la base del ejercicio!</a:t>
            </a:r>
          </a:p>
          <a:p>
            <a:endParaRPr sz="1100" dirty="0"/>
          </a:p>
        </p:txBody>
      </p:sp>
    </p:spTree>
    <p:extLst>
      <p:ext uri="{BB962C8B-B14F-4D97-AF65-F5344CB8AC3E}">
        <p14:creationId xmlns:p14="http://schemas.microsoft.com/office/powerpoint/2010/main" val="1606112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s-419" sz="1100" b="0"/>
              <a:t>2 minutos </a:t>
            </a:r>
          </a:p>
          <a:p>
            <a:pPr>
              <a:buNone/>
            </a:pPr>
            <a:endParaRPr lang="en-CA" sz="1100" b="1" dirty="0"/>
          </a:p>
          <a:p>
            <a:pPr>
              <a:buNone/>
            </a:pPr>
            <a:r>
              <a:rPr lang="es-419" sz="1100" b="1"/>
              <a:t>Diga</a:t>
            </a:r>
            <a:r>
              <a:rPr lang="es-419" sz="1100"/>
              <a:t>: En esta etapa, ya deberían estar</a:t>
            </a:r>
            <a:r>
              <a:rPr lang="es-419" sz="1100" baseline="0"/>
              <a:t> de acuerdo con las categorías que se colocan en la sección exterior de su mandala. El siguiente paso es “soñar” juntos como un equipo, cómo les gustaría que fuera la situación.</a:t>
            </a:r>
          </a:p>
          <a:p>
            <a:pPr>
              <a:buNone/>
            </a:pPr>
            <a:endParaRPr lang="en-CA" sz="1100" dirty="0"/>
          </a:p>
          <a:p>
            <a:pPr>
              <a:buNone/>
            </a:pPr>
            <a:r>
              <a:rPr lang="es-419" sz="1100" b="1"/>
              <a:t>Diga</a:t>
            </a:r>
            <a:r>
              <a:rPr lang="es-419" sz="1100"/>
              <a:t>: Entonces,</a:t>
            </a:r>
            <a:r>
              <a:rPr lang="es-419" sz="1100" baseline="0"/>
              <a:t> por ejemplo, si una de sus categorías es la “Comunicación”, podrían soñar que una comunicación saludable en su equipo significaría que todos en el equipo practicaran escucha activa en las sesiones de equipo; o, que los trabajadores sociales compartieran sus preocupaciones o sentimientos con un supervisor en sesiones de supervisión individuales. </a:t>
            </a:r>
          </a:p>
          <a:p>
            <a:pPr>
              <a:buNone/>
            </a:pPr>
            <a:endParaRPr lang="en-CA" sz="1100" dirty="0"/>
          </a:p>
          <a:p>
            <a:pPr>
              <a:buNone/>
            </a:pPr>
            <a:r>
              <a:rPr lang="es-419" sz="1100" b="1"/>
              <a:t>Diga</a:t>
            </a:r>
            <a:r>
              <a:rPr lang="es-419" sz="1100"/>
              <a:t>: Para</a:t>
            </a:r>
            <a:r>
              <a:rPr lang="es-419" sz="1100" baseline="0"/>
              <a:t> el propósito de la actividad, debe utilizar símbolos, imágenes o dibujos para representar estos “sueños”.</a:t>
            </a:r>
          </a:p>
          <a:p>
            <a:pPr>
              <a:buNone/>
            </a:pPr>
            <a:endParaRPr lang="en-CA" sz="1100" dirty="0"/>
          </a:p>
          <a:p>
            <a:pPr>
              <a:buNone/>
            </a:pPr>
            <a:r>
              <a:rPr lang="es-419" sz="1100" b="1"/>
              <a:t>Instrucciones</a:t>
            </a:r>
            <a:r>
              <a:rPr lang="es-419" sz="1100"/>
              <a:t>:</a:t>
            </a:r>
            <a:r>
              <a:rPr lang="es-419" sz="1100" baseline="0"/>
              <a:t> Muestre a los participantes en la mandala de la pizarra algunos ejemplos (quizás utilizando la “comunicación”, como ejemplo) con imágenes o dibujos en la sección exterior de la mandala.</a:t>
            </a:r>
          </a:p>
          <a:p>
            <a:pPr>
              <a:buNone/>
            </a:pPr>
            <a:endParaRPr lang="en-CA" sz="1100" dirty="0"/>
          </a:p>
          <a:p>
            <a:pPr>
              <a:buNone/>
            </a:pPr>
            <a:r>
              <a:rPr lang="es-419" sz="1100" b="1"/>
              <a:t>Diga</a:t>
            </a:r>
            <a:r>
              <a:rPr lang="es-419" sz="1100"/>
              <a:t>: </a:t>
            </a:r>
            <a:r>
              <a:rPr lang="es-419" sz="1100" baseline="0"/>
              <a:t>Para este paso, tra</a:t>
            </a:r>
            <a:r>
              <a:rPr lang="es-419" sz="1100"/>
              <a:t>te y encuentre maneras creativas para representar las ideas generadas anteriormente, y las de esta fase de la actividad.</a:t>
            </a:r>
            <a:r>
              <a:rPr lang="es-419" sz="1100" baseline="0"/>
              <a:t> Asegúrese de tomarse su tiempo para estar de acuerdo en la visión para cada categoría.</a:t>
            </a:r>
          </a:p>
          <a:p>
            <a:pPr>
              <a:buNone/>
            </a:pPr>
            <a:endParaRPr lang="en-CA" sz="1100" baseline="0" dirty="0"/>
          </a:p>
          <a:p>
            <a:pPr>
              <a:buNone/>
            </a:pPr>
            <a:r>
              <a:rPr lang="es-419" sz="1100" b="1"/>
              <a:t>Nota del Facilitador: </a:t>
            </a:r>
            <a:r>
              <a:rPr lang="es-419" sz="1100"/>
              <a:t>Dé fotografías de revistas</a:t>
            </a:r>
            <a:r>
              <a:rPr lang="es-419" sz="1100" baseline="0"/>
              <a:t>, marcadores de colores, tijeras</a:t>
            </a:r>
            <a:r>
              <a:rPr lang="es-419" sz="1100"/>
              <a:t>,</a:t>
            </a:r>
            <a:r>
              <a:rPr lang="es-419" sz="1100" baseline="0"/>
              <a:t> </a:t>
            </a:r>
            <a:r>
              <a:rPr lang="es-419" sz="1100"/>
              <a:t>goma </a:t>
            </a:r>
            <a:r>
              <a:rPr lang="es-419" sz="1100" baseline="0"/>
              <a:t>y otros recursos para que los equipos representen su imagen ideal de un equipo saludable. Este paso debe ser divertido y alegre</a:t>
            </a:r>
            <a:r>
              <a:rPr lang="es-419" baseline="0"/>
              <a:t>.</a:t>
            </a:r>
          </a:p>
        </p:txBody>
      </p:sp>
    </p:spTree>
    <p:extLst>
      <p:ext uri="{BB962C8B-B14F-4D97-AF65-F5344CB8AC3E}">
        <p14:creationId xmlns:p14="http://schemas.microsoft.com/office/powerpoint/2010/main" val="392915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a:lnSpc>
                <a:spcPct val="115000"/>
              </a:lnSpc>
              <a:buNone/>
            </a:pPr>
            <a:r>
              <a:rPr lang="es-419" sz="1100">
                <a:latin typeface="+mn-lt"/>
                <a:ea typeface="Times New Roman"/>
                <a:cs typeface="Times New Roman"/>
                <a:sym typeface="Times New Roman"/>
              </a:rPr>
              <a:t>2</a:t>
            </a:r>
            <a:r>
              <a:rPr lang="es-419" sz="1100" baseline="0">
                <a:latin typeface="+mn-lt"/>
                <a:ea typeface="Times New Roman"/>
                <a:cs typeface="Times New Roman"/>
                <a:sym typeface="Times New Roman"/>
              </a:rPr>
              <a:t> minutos</a:t>
            </a:r>
            <a:br>
              <a:rPr lang="es-419" sz="1100" baseline="0">
                <a:latin typeface="+mn-lt"/>
                <a:ea typeface="Times New Roman"/>
                <a:cs typeface="Times New Roman"/>
                <a:sym typeface="Times New Roman"/>
              </a:rPr>
            </a:br>
            <a:endParaRPr lang="es-419" sz="1100" baseline="0">
              <a:latin typeface="+mn-lt"/>
              <a:ea typeface="Times New Roman"/>
              <a:cs typeface="Times New Roman"/>
              <a:sym typeface="Times New Roman"/>
            </a:endParaRPr>
          </a:p>
          <a:p>
            <a:pPr>
              <a:lnSpc>
                <a:spcPct val="115000"/>
              </a:lnSpc>
              <a:buNone/>
            </a:pPr>
            <a:r>
              <a:rPr lang="es-419" sz="1100" b="1" baseline="0">
                <a:latin typeface="+mn-lt"/>
                <a:ea typeface="Times New Roman"/>
                <a:cs typeface="Times New Roman"/>
                <a:sym typeface="Times New Roman"/>
              </a:rPr>
              <a:t>Diga</a:t>
            </a:r>
            <a:r>
              <a:rPr lang="es-419" sz="1100" baseline="0">
                <a:latin typeface="+mn-lt"/>
                <a:ea typeface="Times New Roman"/>
                <a:cs typeface="Times New Roman"/>
                <a:sym typeface="Times New Roman"/>
              </a:rPr>
              <a:t>: En cuanto haya definido el equipo saludable de sus sueños, es el momento de reflexionar sobre su situación y la realidad a su vez ahora. </a:t>
            </a:r>
          </a:p>
          <a:p>
            <a:pPr>
              <a:lnSpc>
                <a:spcPct val="115000"/>
              </a:lnSpc>
              <a:buNone/>
            </a:pPr>
            <a:endParaRPr lang="en-US" sz="1100" b="1" dirty="0">
              <a:latin typeface="+mn-lt"/>
              <a:ea typeface="Times New Roman"/>
              <a:cs typeface="Times New Roman"/>
              <a:sym typeface="Times New Roman"/>
            </a:endParaRPr>
          </a:p>
          <a:p>
            <a:pPr>
              <a:lnSpc>
                <a:spcPct val="115000"/>
              </a:lnSpc>
              <a:buNone/>
            </a:pPr>
            <a:r>
              <a:rPr lang="es-419" sz="1100" b="1">
                <a:latin typeface="+mn-lt"/>
                <a:ea typeface="Times New Roman"/>
                <a:cs typeface="Times New Roman"/>
                <a:sym typeface="Times New Roman"/>
              </a:rPr>
              <a:t>Diga:</a:t>
            </a:r>
            <a:r>
              <a:rPr lang="es-419" sz="1100">
                <a:latin typeface="+mn-lt"/>
                <a:ea typeface="Times New Roman"/>
                <a:cs typeface="Times New Roman"/>
                <a:sym typeface="Times New Roman"/>
              </a:rPr>
              <a:t> Con el fin de que esta actividad sea efectiva debemos ser honestos y propiciar la honestidad. Esta puede ser una conversación compleja, ya que debe resaltar los problemas en cada categoría. Anticípese a cualquier reacción antes de iniciar este paso de la actividad. </a:t>
            </a:r>
          </a:p>
          <a:p>
            <a:pPr>
              <a:lnSpc>
                <a:spcPct val="115000"/>
              </a:lnSpc>
              <a:buNone/>
            </a:pPr>
            <a:endParaRPr lang="en-US" sz="1100" b="1" dirty="0">
              <a:latin typeface="+mn-lt"/>
              <a:ea typeface="Times New Roman"/>
              <a:cs typeface="Times New Roman"/>
            </a:endParaRPr>
          </a:p>
          <a:p>
            <a:pPr>
              <a:lnSpc>
                <a:spcPct val="115000"/>
              </a:lnSpc>
              <a:buNone/>
            </a:pPr>
            <a:r>
              <a:rPr lang="es-419" sz="1100" b="1">
                <a:latin typeface="+mn-lt"/>
                <a:ea typeface="Times New Roman"/>
                <a:cs typeface="Times New Roman"/>
                <a:sym typeface="Times New Roman"/>
              </a:rPr>
              <a:t>Diga: </a:t>
            </a:r>
            <a:r>
              <a:rPr lang="es-419" sz="1100">
                <a:latin typeface="+mn-lt"/>
                <a:ea typeface="Times New Roman"/>
                <a:cs typeface="Times New Roman"/>
                <a:sym typeface="Times New Roman"/>
              </a:rPr>
              <a:t>Al realizar esta actividad con sus equipos, las ideas para este paso se pueden presentar en forma anónima. Por ejemplo, este aporte se puede presentar en forma anónima al reunir las notas adhesivas de cada miembro del equipo individualmente y discutirlas sin dar a conocer de quién proviene.</a:t>
            </a:r>
          </a:p>
          <a:p>
            <a:pPr>
              <a:lnSpc>
                <a:spcPct val="115000"/>
              </a:lnSpc>
              <a:buNone/>
            </a:pPr>
            <a:endParaRPr lang="en-US" sz="1100" dirty="0">
              <a:latin typeface="+mn-lt"/>
              <a:ea typeface="Times New Roman"/>
              <a:cs typeface="Times New Roman"/>
              <a:sym typeface="Times New Roman"/>
            </a:endParaRPr>
          </a:p>
          <a:p>
            <a:pPr>
              <a:lnSpc>
                <a:spcPct val="115000"/>
              </a:lnSpc>
              <a:buNone/>
            </a:pPr>
            <a:r>
              <a:rPr lang="es-419" sz="1100" b="1">
                <a:latin typeface="+mn-lt"/>
                <a:ea typeface="Times New Roman"/>
                <a:cs typeface="Times New Roman"/>
                <a:sym typeface="Times New Roman"/>
              </a:rPr>
              <a:t>Instrucciones</a:t>
            </a:r>
            <a:r>
              <a:rPr lang="es-419" sz="1100">
                <a:latin typeface="+mn-lt"/>
                <a:ea typeface="Times New Roman"/>
                <a:cs typeface="Times New Roman"/>
                <a:sym typeface="Times New Roman"/>
              </a:rPr>
              <a:t>: Muestre</a:t>
            </a:r>
            <a:r>
              <a:rPr lang="es-419" sz="1100" baseline="0">
                <a:latin typeface="+mn-lt"/>
                <a:ea typeface="Times New Roman"/>
                <a:cs typeface="Times New Roman"/>
                <a:sym typeface="Times New Roman"/>
              </a:rPr>
              <a:t> en la pizarra que la “realidad” se basará en lo central. Para el ejemplo de la “comunicación”, quizás la realidad es que todos hablan cuando otros hablan o algunas personas gritan en la oficina. </a:t>
            </a:r>
            <a:r>
              <a:rPr lang="es-419" sz="1100">
                <a:latin typeface="+mn-lt"/>
                <a:ea typeface="Times New Roman"/>
                <a:cs typeface="Times New Roman"/>
                <a:sym typeface="Times New Roman"/>
              </a:rPr>
              <a:t>Plasme la representación de la situación actual con imágenes preparadas en el interior del segmento de la comunicación.</a:t>
            </a:r>
          </a:p>
        </p:txBody>
      </p:sp>
    </p:spTree>
    <p:extLst>
      <p:ext uri="{BB962C8B-B14F-4D97-AF65-F5344CB8AC3E}">
        <p14:creationId xmlns:p14="http://schemas.microsoft.com/office/powerpoint/2010/main" val="110105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101600" algn="l">
              <a:spcBef>
                <a:spcPts val="1000"/>
              </a:spcBef>
              <a:buNone/>
            </a:pPr>
            <a:r>
              <a:rPr lang="es-419" sz="1100">
                <a:latin typeface="+mn-lt"/>
                <a:ea typeface="Century Gothic"/>
                <a:cs typeface="Century Gothic"/>
                <a:sym typeface="Century Gothic"/>
              </a:rPr>
              <a:t>2 minutos</a:t>
            </a:r>
          </a:p>
          <a:p>
            <a:pPr marL="101600" algn="l">
              <a:spcBef>
                <a:spcPts val="1000"/>
              </a:spcBef>
              <a:buNone/>
            </a:pPr>
            <a:endParaRPr lang="en-US" sz="1100" dirty="0">
              <a:latin typeface="+mn-lt"/>
              <a:ea typeface="Century Gothic"/>
              <a:cs typeface="Century Gothic"/>
              <a:sym typeface="Century Gothic"/>
            </a:endParaRPr>
          </a:p>
          <a:p>
            <a:pPr marL="101600" algn="l">
              <a:spcBef>
                <a:spcPts val="1000"/>
              </a:spcBef>
              <a:buNone/>
            </a:pPr>
            <a:r>
              <a:rPr lang="es-419" sz="1100" b="1">
                <a:latin typeface="+mn-lt"/>
                <a:ea typeface="Century Gothic"/>
                <a:cs typeface="Century Gothic"/>
                <a:sym typeface="Century Gothic"/>
              </a:rPr>
              <a:t>Diga</a:t>
            </a:r>
            <a:r>
              <a:rPr lang="es-419" sz="1100">
                <a:latin typeface="+mn-lt"/>
                <a:ea typeface="Century Gothic"/>
                <a:cs typeface="Century Gothic"/>
                <a:sym typeface="Century Gothic"/>
              </a:rPr>
              <a:t>: El paso final</a:t>
            </a:r>
            <a:r>
              <a:rPr lang="es-419" sz="1100" baseline="0">
                <a:latin typeface="+mn-lt"/>
                <a:ea typeface="Century Gothic"/>
                <a:cs typeface="Century Gothic"/>
                <a:sym typeface="Century Gothic"/>
              </a:rPr>
              <a:t> es planificar juntos como equipo cómo llegar del centro de la mandala hacia la visión de un equipo saludable.</a:t>
            </a:r>
          </a:p>
          <a:p>
            <a:pPr marL="101600" algn="l">
              <a:spcBef>
                <a:spcPts val="1000"/>
              </a:spcBef>
              <a:buNone/>
            </a:pPr>
            <a:endParaRPr lang="en-US" sz="1100" dirty="0">
              <a:latin typeface="+mn-lt"/>
              <a:ea typeface="Century Gothic"/>
              <a:cs typeface="Century Gothic"/>
              <a:sym typeface="Century Gothic"/>
            </a:endParaRPr>
          </a:p>
          <a:p>
            <a:pPr marL="101600" algn="l">
              <a:spcBef>
                <a:spcPts val="1000"/>
              </a:spcBef>
              <a:buNone/>
            </a:pPr>
            <a:r>
              <a:rPr lang="es-419" sz="1100" b="1">
                <a:latin typeface="+mn-lt"/>
                <a:ea typeface="Century Gothic"/>
                <a:cs typeface="Century Gothic"/>
                <a:sym typeface="Century Gothic"/>
              </a:rPr>
              <a:t>Nota del Facilitador</a:t>
            </a:r>
            <a:r>
              <a:rPr lang="es-419" sz="1100">
                <a:latin typeface="+mn-lt"/>
                <a:ea typeface="Century Gothic"/>
                <a:cs typeface="Century Gothic"/>
                <a:sym typeface="Century Gothic"/>
              </a:rPr>
              <a:t>: (Para el ejemplo de mandala del facilitador) Con todo el grupo haga una lluvia de ideas de las estrategias para llegar del centro hacia el borde exterior en la sección de la comunicación (prepare un par de ejemplos sencillos como: “en nuestro equipo, los comentarios se darán con regularidad, se harán en privado, en sesiones individuales” o “en nuestro equipo no discutiremos los casos fuera del horario de trabajo”).</a:t>
            </a:r>
          </a:p>
          <a:p>
            <a:pPr marL="101600" algn="l">
              <a:spcBef>
                <a:spcPts val="1000"/>
              </a:spcBef>
              <a:buNone/>
            </a:pPr>
            <a:endParaRPr lang="en-US" sz="1100" b="1" dirty="0">
              <a:latin typeface="+mn-lt"/>
              <a:ea typeface="Century Gothic"/>
              <a:cs typeface="Century Gothic"/>
              <a:sym typeface="Century Gothic"/>
            </a:endParaRPr>
          </a:p>
          <a:p>
            <a:pPr marL="101600" algn="l">
              <a:spcBef>
                <a:spcPts val="1000"/>
              </a:spcBef>
              <a:buNone/>
            </a:pPr>
            <a:r>
              <a:rPr lang="es-419" sz="1100" b="1">
                <a:latin typeface="+mn-lt"/>
                <a:ea typeface="Century Gothic"/>
                <a:cs typeface="Century Gothic"/>
                <a:sym typeface="Century Gothic"/>
              </a:rPr>
              <a:t>Diga:</a:t>
            </a:r>
            <a:r>
              <a:rPr lang="es-419" sz="1100">
                <a:latin typeface="+mn-lt"/>
                <a:ea typeface="Century Gothic"/>
                <a:cs typeface="Century Gothic"/>
                <a:sym typeface="Century Gothic"/>
              </a:rPr>
              <a:t> Ahora tiene el punto de inicio y el punto final. Estos son los componentes básicos de cualquier plan de acción. Su tarea ahora es pensar en medidas concretas que se puedan tomar para pasar de la situación actual al resultado deseado. </a:t>
            </a:r>
          </a:p>
          <a:p>
            <a:pPr marL="101600" algn="l">
              <a:spcBef>
                <a:spcPts val="1000"/>
              </a:spcBef>
              <a:buNone/>
            </a:pPr>
            <a:endParaRPr lang="en-US" sz="1100" dirty="0">
              <a:latin typeface="+mn-lt"/>
              <a:ea typeface="Century Gothic"/>
              <a:cs typeface="Century Gothic"/>
            </a:endParaRPr>
          </a:p>
          <a:p>
            <a:pPr marL="101600" algn="l">
              <a:spcBef>
                <a:spcPts val="1000"/>
              </a:spcBef>
              <a:buNone/>
            </a:pPr>
            <a:r>
              <a:rPr lang="es-419" sz="1100" b="1">
                <a:latin typeface="+mn-lt"/>
                <a:ea typeface="Century Gothic"/>
                <a:cs typeface="Century Gothic"/>
                <a:sym typeface="Century Gothic"/>
              </a:rPr>
              <a:t>Diga</a:t>
            </a:r>
            <a:r>
              <a:rPr lang="es-419" sz="1100">
                <a:latin typeface="+mn-lt"/>
                <a:ea typeface="Century Gothic"/>
                <a:cs typeface="Century Gothic"/>
                <a:sym typeface="Century Gothic"/>
              </a:rPr>
              <a:t>: La herramienta de mandala puede permitir que las personas piensen creativamente y propongan soluciones que pueden no ser obvias. Las ideas que se plantearon aquí, ahora pueden convertirse en puntos de acción para el avance de sus equipos.</a:t>
            </a:r>
            <a:r>
              <a:rPr lang="es-419" sz="1100" baseline="0">
                <a:latin typeface="+mn-lt"/>
                <a:ea typeface="Century Gothic"/>
                <a:cs typeface="Century Gothic"/>
                <a:sym typeface="Century Gothic"/>
              </a:rPr>
              <a:t> </a:t>
            </a:r>
          </a:p>
          <a:p>
            <a:pPr>
              <a:buNone/>
            </a:pPr>
            <a:endParaRPr lang="en-US" dirty="0"/>
          </a:p>
        </p:txBody>
      </p:sp>
    </p:spTree>
    <p:extLst>
      <p:ext uri="{BB962C8B-B14F-4D97-AF65-F5344CB8AC3E}">
        <p14:creationId xmlns:p14="http://schemas.microsoft.com/office/powerpoint/2010/main" val="3925252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s-419" sz="1100"/>
              <a:t>1 minuto</a:t>
            </a:r>
          </a:p>
          <a:p>
            <a:endParaRPr lang="en-US" sz="1100" dirty="0"/>
          </a:p>
          <a:p>
            <a:r>
              <a:rPr lang="es-419" sz="1100" b="1"/>
              <a:t>Diga</a:t>
            </a:r>
            <a:r>
              <a:rPr lang="es-419" sz="1100"/>
              <a:t>: Entonces,</a:t>
            </a:r>
            <a:r>
              <a:rPr lang="es-419" sz="1100" baseline="0"/>
              <a:t> cada categoría tendrá el “sueño” en la sección exterior de la categoría, la realidad en el centro y algunos pasos de medidas prácticas en medio.  </a:t>
            </a:r>
          </a:p>
          <a:p>
            <a:endParaRPr lang="en-US" sz="1100" dirty="0"/>
          </a:p>
          <a:p>
            <a:r>
              <a:rPr lang="es-419" sz="1100" b="1" baseline="0"/>
              <a:t>Diga</a:t>
            </a:r>
            <a:r>
              <a:rPr lang="es-419" sz="1100" baseline="0"/>
              <a:t>: ¡Iniciar con pasos pequeños es un excelente punto de partida!</a:t>
            </a:r>
          </a:p>
        </p:txBody>
      </p:sp>
    </p:spTree>
    <p:extLst>
      <p:ext uri="{BB962C8B-B14F-4D97-AF65-F5344CB8AC3E}">
        <p14:creationId xmlns:p14="http://schemas.microsoft.com/office/powerpoint/2010/main" val="4181501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buNone/>
            </a:pPr>
            <a:r>
              <a:rPr lang="es-419" sz="1100"/>
              <a:t>85 minutos</a:t>
            </a:r>
          </a:p>
          <a:p>
            <a:pPr>
              <a:buNone/>
            </a:pPr>
            <a:endParaRPr lang="en-US" sz="1100" dirty="0"/>
          </a:p>
          <a:p>
            <a:pPr>
              <a:buNone/>
            </a:pPr>
            <a:r>
              <a:rPr lang="es-419" sz="1100" b="1"/>
              <a:t>Diga</a:t>
            </a:r>
            <a:r>
              <a:rPr lang="es-419" sz="1100"/>
              <a:t>: Aquí</a:t>
            </a:r>
            <a:r>
              <a:rPr lang="es-419" sz="1100" baseline="0"/>
              <a:t> está un ejemplo de la mandala que se puede utilizar para generar algunas ideas</a:t>
            </a:r>
          </a:p>
          <a:p>
            <a:pPr>
              <a:buNone/>
            </a:pPr>
            <a:endParaRPr lang="en-US" sz="1100" baseline="0" dirty="0"/>
          </a:p>
          <a:p>
            <a:pPr>
              <a:buNone/>
            </a:pPr>
            <a:r>
              <a:rPr lang="es-419" sz="1100" b="1" baseline="0"/>
              <a:t>Pregunte</a:t>
            </a:r>
            <a:r>
              <a:rPr lang="es-419" sz="1100" baseline="0"/>
              <a:t>: ¿Tienen preguntas sobre los cinco pasos o del proceso completo?</a:t>
            </a:r>
          </a:p>
          <a:p>
            <a:pPr>
              <a:buNone/>
            </a:pPr>
            <a:endParaRPr lang="en-US"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1"/>
              <a:t>Diga:</a:t>
            </a:r>
            <a:r>
              <a:rPr lang="es-419" sz="1100"/>
              <a:t> Es parte de la naturaleza humana querer adelantarse a la solución de problemas y a la formulación de planes, pero si nos saltamos alguno de los pasos perderemos la oportunidad de aprender más acerca de lo que nuestro equipo desea y lo que está experimentando en el presente. Por lo tanto, ¡asegúrense de tomarse el tiempo suficiente con los pasos 1 y 2!</a:t>
            </a:r>
          </a:p>
          <a:p>
            <a:pPr>
              <a:buNone/>
            </a:pPr>
            <a:endParaRPr lang="en-US" sz="1100" baseline="0" dirty="0"/>
          </a:p>
          <a:p>
            <a:pPr>
              <a:buNone/>
            </a:pPr>
            <a:r>
              <a:rPr lang="es-419" sz="1100" b="1" baseline="0"/>
              <a:t>Instrucciones</a:t>
            </a:r>
            <a:r>
              <a:rPr lang="es-419" sz="1100" baseline="0"/>
              <a:t>: Divida a los participantes en grupos pequeños para que elaboren juntos las mandalas.  </a:t>
            </a:r>
          </a:p>
          <a:p>
            <a:pPr>
              <a:buNone/>
            </a:pPr>
            <a:endParaRPr lang="en-US" sz="1100" dirty="0"/>
          </a:p>
          <a:p>
            <a:pPr>
              <a:buNone/>
            </a:pPr>
            <a:r>
              <a:rPr lang="es-419" sz="1100"/>
              <a:t>Transcurridos 60 minutos, reúna</a:t>
            </a:r>
            <a:r>
              <a:rPr lang="es-419" sz="1100" baseline="0"/>
              <a:t> a todo el grupo. Utilice los 15 minutos restantes para invitar a </a:t>
            </a:r>
            <a:r>
              <a:rPr lang="es-419" sz="1100"/>
              <a:t>cada grupo para que comparta una parte de su mandala y alguna observación importante u opiniones que les hayan surgido durante el proceso.</a:t>
            </a:r>
          </a:p>
          <a:p>
            <a:pPr>
              <a:buNone/>
            </a:pPr>
            <a:endParaRPr lang="en-US" sz="1100" dirty="0"/>
          </a:p>
          <a:p>
            <a:pPr>
              <a:buNone/>
            </a:pPr>
            <a:r>
              <a:rPr lang="es-419" sz="1100" b="1"/>
              <a:t>Nota del Facilitador</a:t>
            </a:r>
            <a:r>
              <a:rPr lang="es-419" sz="1100"/>
              <a:t>: Reflexione</a:t>
            </a:r>
            <a:r>
              <a:rPr lang="es-419" sz="1100" baseline="0"/>
              <a:t> sobre la organización de los grupos pequeños de acuerdo al número de participantes. Si hay varias personas de la misma organización, quizás podrían trabajar juntos. Por otro lado, si hay una mezcla de donantes y socios ejecutores, esté consciente ¡la eficiencia potencial de las dinámicas! </a:t>
            </a:r>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84139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s-419" sz="1100">
                <a:latin typeface="+mn-lt"/>
              </a:rPr>
              <a:t>10 minutos</a:t>
            </a:r>
          </a:p>
          <a:p>
            <a:pPr>
              <a:buNone/>
            </a:pPr>
            <a:endParaRPr lang="en-CA" sz="1100" dirty="0">
              <a:latin typeface="+mn-lt"/>
            </a:endParaRPr>
          </a:p>
          <a:p>
            <a:pPr>
              <a:buNone/>
            </a:pPr>
            <a:r>
              <a:rPr lang="es-419" sz="1100" b="1">
                <a:latin typeface="+mn-lt"/>
              </a:rPr>
              <a:t>Diga</a:t>
            </a:r>
            <a:r>
              <a:rPr lang="es-419" sz="1100">
                <a:latin typeface="+mn-lt"/>
              </a:rPr>
              <a:t>: entonces</a:t>
            </a:r>
            <a:r>
              <a:rPr lang="es-419" sz="1100" baseline="0">
                <a:latin typeface="+mn-lt"/>
              </a:rPr>
              <a:t> vamos a tener la oportunidad de revisar sobre lo que discutimos en el segundo módulo</a:t>
            </a:r>
          </a:p>
          <a:p>
            <a:pPr>
              <a:buNone/>
            </a:pPr>
            <a:endParaRPr lang="en-US" sz="1100" dirty="0">
              <a:latin typeface="+mn-lt"/>
            </a:endParaRPr>
          </a:p>
          <a:p>
            <a:pPr>
              <a:buNone/>
            </a:pPr>
            <a:r>
              <a:rPr lang="es-419" sz="1100" b="1">
                <a:latin typeface="+mn-lt"/>
              </a:rPr>
              <a:t>Nota del Facilitador</a:t>
            </a:r>
            <a:r>
              <a:rPr lang="es-419" sz="1100">
                <a:latin typeface="+mn-lt"/>
              </a:rPr>
              <a:t>: ¡Intente</a:t>
            </a:r>
            <a:r>
              <a:rPr lang="es-419" sz="1100" baseline="0">
                <a:latin typeface="+mn-lt"/>
              </a:rPr>
              <a:t> hacer de esta actividad una competencia divertida! Dé algunos premios o dulces al final para motivar a los participantes.</a:t>
            </a:r>
          </a:p>
          <a:p>
            <a:pPr>
              <a:buNone/>
            </a:pPr>
            <a:endParaRPr lang="en-CA" sz="1100" dirty="0">
              <a:latin typeface="+mn-lt"/>
            </a:endParaRPr>
          </a:p>
          <a:p>
            <a:pPr>
              <a:buNone/>
            </a:pPr>
            <a:r>
              <a:rPr lang="es-419" sz="1100">
                <a:latin typeface="+mn-lt"/>
              </a:rPr>
              <a:t>Siempre motive cuando entregue un test en la sesión plenaria. Nunca diga que una respuesta es incorrecta. Si es necesario, diga algo como: lo que estamos buscando aquí es una respuesta que demuestre...  Dé premios a todos los que intenten, aunque su respuesta no sea </a:t>
            </a:r>
            <a:r>
              <a:rPr lang="es-419" sz="1100" b="1">
                <a:latin typeface="+mn-lt"/>
              </a:rPr>
              <a:t>completa</a:t>
            </a:r>
            <a:r>
              <a:rPr lang="es-419" sz="1100">
                <a:latin typeface="+mn-lt"/>
              </a:rPr>
              <a:t>. </a:t>
            </a:r>
          </a:p>
          <a:p>
            <a:pPr>
              <a:buNone/>
            </a:pPr>
            <a:endParaRPr lang="en-CA" sz="1100" dirty="0">
              <a:latin typeface="+mn-lt"/>
            </a:endParaRPr>
          </a:p>
          <a:p>
            <a:pPr>
              <a:buNone/>
            </a:pPr>
            <a:r>
              <a:rPr lang="es-419" sz="1100" b="1">
                <a:latin typeface="+mn-lt"/>
              </a:rPr>
              <a:t>Respuestas</a:t>
            </a:r>
            <a:r>
              <a:rPr lang="es-419" sz="1100">
                <a:latin typeface="+mn-lt"/>
              </a:rPr>
              <a:t>: </a:t>
            </a:r>
          </a:p>
          <a:p>
            <a:pPr marL="0" indent="0">
              <a:buNone/>
            </a:pPr>
            <a:r>
              <a:rPr lang="es-419" sz="1100" b="0" i="0">
                <a:latin typeface="+mn-lt"/>
              </a:rPr>
              <a:t>1. Hablamos sobre el bienestar</a:t>
            </a:r>
            <a:r>
              <a:rPr lang="es-419" sz="1100" b="0" i="0" baseline="0">
                <a:latin typeface="+mn-lt"/>
              </a:rPr>
              <a:t> del equipo porque: </a:t>
            </a:r>
          </a:p>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sz="1100">
                <a:latin typeface="+mn-lt"/>
              </a:rPr>
              <a:t>Los trabajadores sociales y los supervisores presentan un mejor desempeño cuando reciben un apoyo adecuado.</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sz="1100">
                <a:latin typeface="+mn-lt"/>
              </a:rPr>
              <a:t>Primero, necesitamos cuidar nuestro propio bienestar para poder dar apoyo a los demás.</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sz="1100">
                <a:latin typeface="+mn-lt"/>
              </a:rPr>
              <a:t>Los equipos de gestión de casos de la protección de la infancia tienen funciones de mucha presión. Ser testigos del daño que han sufrido niños, niñas y adolescentes, puede afectar a los supervisores y a los trabajadores sociales.</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sz="1100">
                <a:latin typeface="+mn-lt"/>
              </a:rPr>
              <a:t>El bienestar del equipo requiere que conozcamos las características de un equipo saludable, los factores estresantes en nuestras vidas y cómo nos afectan, además de los métodos para prevenir y dar respuesta a los impactos negativos en el trabajo.</a:t>
            </a:r>
          </a:p>
          <a:p>
            <a:pPr>
              <a:lnSpc>
                <a:spcPct val="80000"/>
              </a:lnSpc>
              <a:buNone/>
            </a:pPr>
            <a:r>
              <a:rPr lang="es-419" sz="1100" b="0" i="0">
                <a:latin typeface="+mn-lt"/>
                <a:ea typeface="Calibri"/>
                <a:cs typeface="Calibri"/>
                <a:sym typeface="Calibri"/>
              </a:rPr>
              <a:t>2. “El estrés es un estado de activación psicológica y física que se produce a raíz de una amenaza, estímulo o cambio en el entorno de un individuo”. </a:t>
            </a:r>
            <a:r>
              <a:rPr lang="es-419" sz="1100" b="0" i="0" u="none" strike="noStrike" cap="none" baseline="0">
                <a:latin typeface="+mn-lt"/>
                <a:ea typeface="Calibri"/>
                <a:cs typeface="Calibri"/>
                <a:sym typeface="Calibri"/>
              </a:rPr>
              <a:t> El Es</a:t>
            </a:r>
            <a:r>
              <a:rPr lang="es-419" sz="1100" b="0" i="0" u="none" strike="noStrike" cap="none">
                <a:latin typeface="+mn-lt"/>
                <a:ea typeface="Calibri"/>
                <a:cs typeface="Calibri"/>
                <a:sym typeface="Calibri"/>
              </a:rPr>
              <a:t>trés es una respuesta normal y natural</a:t>
            </a:r>
          </a:p>
          <a:p>
            <a:pPr>
              <a:lnSpc>
                <a:spcPct val="80000"/>
              </a:lnSpc>
              <a:buNone/>
            </a:pPr>
            <a:r>
              <a:rPr lang="es-419" sz="1100" b="0" i="0">
                <a:latin typeface="+mn-lt"/>
              </a:rPr>
              <a:t>3. Estrés acumulado, estrés del incidente crítico y trauma vicario.</a:t>
            </a:r>
          </a:p>
          <a:p>
            <a:pPr>
              <a:lnSpc>
                <a:spcPct val="80000"/>
              </a:lnSpc>
              <a:buNone/>
            </a:pPr>
            <a:r>
              <a:rPr lang="es-419" sz="1100" b="0" i="0">
                <a:latin typeface="+mn-lt"/>
              </a:rPr>
              <a:t>4. Las señales pueden ser cognitivas, físicas, emocionales,</a:t>
            </a:r>
            <a:r>
              <a:rPr lang="es-419" sz="1100" b="0" i="0" baseline="0">
                <a:latin typeface="+mn-lt"/>
              </a:rPr>
              <a:t> conductuales y espirituales  </a:t>
            </a:r>
          </a:p>
          <a:p>
            <a:pPr>
              <a:lnSpc>
                <a:spcPct val="80000"/>
              </a:lnSpc>
              <a:buNone/>
            </a:pPr>
            <a:r>
              <a:rPr lang="es-419" sz="1100" b="0" i="0">
                <a:latin typeface="+mn-lt"/>
              </a:rPr>
              <a:t>5. Características: comunicación saludable, estructuras de apoyo, funciones y responsabilidades claras,</a:t>
            </a:r>
            <a:r>
              <a:rPr lang="es-419" sz="1100" b="0" i="0" baseline="0">
                <a:latin typeface="+mn-lt"/>
              </a:rPr>
              <a:t> límites, etc. </a:t>
            </a:r>
          </a:p>
          <a:p>
            <a:pPr>
              <a:lnSpc>
                <a:spcPct val="80000"/>
              </a:lnSpc>
              <a:buNone/>
            </a:pPr>
            <a:r>
              <a:rPr lang="es-419" sz="1100" b="0" i="0">
                <a:latin typeface="+mn-lt"/>
              </a:rPr>
              <a:t>6. Promoción</a:t>
            </a:r>
            <a:r>
              <a:rPr lang="es-419" sz="1100" b="0" i="0" baseline="0">
                <a:latin typeface="+mn-lt"/>
              </a:rPr>
              <a:t> del bienestar del equipo: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Reuniones regulares de supervisión individual o de orientación.</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Reconocer las señales de estrés y agotamiento en los trabajadores sociales y la respuesta.</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Coordinar con la gestión de RR. HH. para asegurar un protocolo para los trabajadores sociales que muestren las señales de estrés o de agotamiento.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Apoyar a los trabajadores sociales a descubrir formas de manejar el estrés.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Promover una atmósfera de equipo y considerar un sistema de compañerismo.</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Motivar espacios para que se tomen recesos durante el trabajo.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Establecer expectativas realistas del equipo. </a:t>
            </a:r>
          </a:p>
          <a:p>
            <a:pPr lvl="1">
              <a:lnSpc>
                <a:spcPct val="100000"/>
              </a:lnSpc>
              <a:spcBef>
                <a:spcPts val="600"/>
              </a:spcBef>
              <a:buClr>
                <a:srgbClr val="35B2B4"/>
              </a:buClr>
              <a:buSzPct val="8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Promover la seguridad de los trabajadores sociales.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Promover una comunicación de respeto y efectiva entre los equipos.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Empoderar y motivar a los trabajadores sociales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a:latin typeface="+mn-lt"/>
              </a:rPr>
              <a:t>Reconocer y validar la experiencia de los trabajadores sociales.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100" b="0" i="0" u="sng">
                <a:latin typeface="+mn-lt"/>
              </a:rPr>
              <a:t>¡Sea un modelo de la función a seguir para el equipo de gestión de casos!</a:t>
            </a:r>
          </a:p>
          <a:p>
            <a:pPr>
              <a:lnSpc>
                <a:spcPct val="80000"/>
              </a:lnSpc>
              <a:buNone/>
            </a:pPr>
            <a:endParaRPr lang="en-US" sz="1100" b="1" i="1" dirty="0">
              <a:latin typeface="+mn-lt"/>
            </a:endParaRPr>
          </a:p>
          <a:p>
            <a:pPr>
              <a:lnSpc>
                <a:spcPct val="80000"/>
              </a:lnSpc>
              <a:buNone/>
            </a:pPr>
            <a:endParaRPr lang="en-US" sz="1100" dirty="0">
              <a:solidFill>
                <a:srgbClr val="FFFFFF"/>
              </a:solidFill>
              <a:latin typeface="+mn-lt"/>
            </a:endParaRPr>
          </a:p>
        </p:txBody>
      </p:sp>
    </p:spTree>
    <p:extLst>
      <p:ext uri="{BB962C8B-B14F-4D97-AF65-F5344CB8AC3E}">
        <p14:creationId xmlns:p14="http://schemas.microsoft.com/office/powerpoint/2010/main" val="306601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buSzPct val="25000"/>
              <a:buNone/>
            </a:pPr>
            <a:r>
              <a:rPr lang="es-419" sz="1100">
                <a:latin typeface="+mn-lt"/>
              </a:rPr>
              <a:t>5 minutos</a:t>
            </a:r>
          </a:p>
          <a:p>
            <a:pPr>
              <a:buSzPct val="25000"/>
              <a:buNone/>
            </a:pPr>
            <a:endParaRPr lang="en-US" sz="1100" dirty="0">
              <a:latin typeface="+mn-lt"/>
            </a:endParaRPr>
          </a:p>
          <a:p>
            <a:pPr>
              <a:buNone/>
            </a:pPr>
            <a:r>
              <a:rPr lang="es-419" sz="1100" b="1">
                <a:latin typeface="+mn-lt"/>
              </a:rPr>
              <a:t>Pregunte</a:t>
            </a:r>
            <a:r>
              <a:rPr lang="es-419" sz="1100">
                <a:latin typeface="+mn-lt"/>
              </a:rPr>
              <a:t>: </a:t>
            </a:r>
            <a:r>
              <a:rPr lang="es-419" sz="1100" b="0">
                <a:latin typeface="+mn-lt"/>
              </a:rPr>
              <a:t>¿Por qué es importante el cuidado y el bienestar del personal? </a:t>
            </a:r>
          </a:p>
          <a:p>
            <a:pPr>
              <a:buNone/>
            </a:pPr>
            <a:endParaRPr lang="en-US" sz="1100" b="0" dirty="0">
              <a:latin typeface="+mn-lt"/>
            </a:endParaRPr>
          </a:p>
          <a:p>
            <a:pPr>
              <a:buNone/>
            </a:pPr>
            <a:r>
              <a:rPr lang="es-419" sz="1100">
                <a:latin typeface="+mn-lt"/>
              </a:rPr>
              <a:t>Genere</a:t>
            </a:r>
            <a:r>
              <a:rPr lang="es-419" sz="1100" baseline="0">
                <a:latin typeface="+mn-lt"/>
              </a:rPr>
              <a:t> </a:t>
            </a:r>
            <a:r>
              <a:rPr lang="es-419" sz="1100">
                <a:latin typeface="+mn-lt"/>
              </a:rPr>
              <a:t>algunas de las ideas</a:t>
            </a:r>
            <a:r>
              <a:rPr lang="es-419" sz="1100" baseline="0">
                <a:latin typeface="+mn-lt"/>
              </a:rPr>
              <a:t> de los participantes y</a:t>
            </a:r>
            <a:r>
              <a:rPr lang="es-419" sz="1100">
                <a:latin typeface="+mn-lt"/>
              </a:rPr>
              <a:t> muestre los puntos en la diapositiva. Recuerde a todos que no podemos apoyar a otras personas a menos que primero cuidemos de nosotros mismos.</a:t>
            </a:r>
          </a:p>
          <a:p>
            <a:pPr marL="342900" indent="-297180">
              <a:buClr>
                <a:srgbClr val="000000"/>
              </a:buClr>
              <a:buSzPct val="100000"/>
              <a:buFont typeface="Calibri"/>
              <a:buChar char="▶"/>
            </a:pPr>
            <a:endParaRPr lang="en-US" sz="1100" dirty="0">
              <a:latin typeface="+mn-lt"/>
            </a:endParaRPr>
          </a:p>
          <a:p>
            <a:pPr>
              <a:buSzPct val="25000"/>
              <a:buNone/>
            </a:pPr>
            <a:r>
              <a:rPr lang="es-419" sz="1100" b="1">
                <a:latin typeface="+mn-lt"/>
              </a:rPr>
              <a:t>Mensaje Clave:</a:t>
            </a:r>
          </a:p>
          <a:p>
            <a:pPr>
              <a:buSzPct val="25000"/>
              <a:buNone/>
            </a:pPr>
            <a:r>
              <a:rPr lang="es-419" sz="1100" b="0" i="0" u="none" strike="noStrike" cap="none">
                <a:latin typeface="+mn-lt"/>
                <a:ea typeface="Calibri"/>
                <a:cs typeface="Calibri"/>
                <a:sym typeface="Calibri"/>
              </a:rPr>
              <a:t>Para brindar la mejor atención y servicios a los niños, niñas y adolescentes y sus familias, </a:t>
            </a:r>
            <a:r>
              <a:rPr lang="es-419" sz="1100">
                <a:latin typeface="+mn-lt"/>
                <a:ea typeface="Calibri"/>
                <a:cs typeface="Calibri"/>
                <a:sym typeface="Calibri"/>
              </a:rPr>
              <a:t>los trabajadores sociales y los supervisores deben</a:t>
            </a:r>
            <a:r>
              <a:rPr lang="es-419" sz="1100" b="0" i="0" u="none" strike="noStrike" cap="none">
                <a:latin typeface="+mn-lt"/>
                <a:ea typeface="Calibri"/>
                <a:cs typeface="Calibri"/>
                <a:sym typeface="Calibri"/>
              </a:rPr>
              <a:t> asegurarse de </a:t>
            </a:r>
            <a:r>
              <a:rPr lang="es-419" sz="1100">
                <a:latin typeface="+mn-lt"/>
                <a:ea typeface="Calibri"/>
                <a:cs typeface="Calibri"/>
                <a:sym typeface="Calibri"/>
              </a:rPr>
              <a:t>que</a:t>
            </a:r>
            <a:r>
              <a:rPr lang="es-419" sz="1100" b="0" i="0" u="none" strike="noStrike" cap="none">
                <a:latin typeface="+mn-lt"/>
                <a:ea typeface="Calibri"/>
                <a:cs typeface="Calibri"/>
                <a:sym typeface="Calibri"/>
              </a:rPr>
              <a:t> se ocupan de su propio bienestar. Esto requiere que conozcan los factores estresantes en sus vidas, así como que aprendan herramientas y métodos para afrontar el estrés y prevenir algunos de sus impactos negativos.</a:t>
            </a:r>
          </a:p>
        </p:txBody>
      </p:sp>
    </p:spTree>
    <p:extLst>
      <p:ext uri="{BB962C8B-B14F-4D97-AF65-F5344CB8AC3E}">
        <p14:creationId xmlns:p14="http://schemas.microsoft.com/office/powerpoint/2010/main" val="1495630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defRPr/>
            </a:pPr>
            <a:r>
              <a:rPr lang="es-419" sz="1100">
                <a:latin typeface="+mn-lt"/>
              </a:rPr>
              <a:t>5 minutos</a:t>
            </a:r>
          </a:p>
          <a:p>
            <a:pPr>
              <a:buSzPct val="25000"/>
              <a:buNone/>
              <a:defRPr/>
            </a:pPr>
            <a:endParaRPr lang="en-US" sz="1100" dirty="0">
              <a:latin typeface="+mn-lt"/>
            </a:endParaRPr>
          </a:p>
          <a:p>
            <a:pPr>
              <a:buNone/>
              <a:defRPr/>
            </a:pPr>
            <a:r>
              <a:rPr lang="es-419" sz="1100" b="1">
                <a:latin typeface="+mn-lt"/>
              </a:rPr>
              <a:t>Repase</a:t>
            </a:r>
            <a:r>
              <a:rPr lang="es-419" sz="1100">
                <a:latin typeface="+mn-lt"/>
              </a:rPr>
              <a:t> los objetivos de aprendizaje que teníamos al comienzo del módulo. </a:t>
            </a:r>
          </a:p>
          <a:p>
            <a:pPr>
              <a:buNone/>
              <a:defRPr/>
            </a:pPr>
            <a:endParaRPr lang="en-US" sz="1100" dirty="0">
              <a:latin typeface="+mn-lt"/>
            </a:endParaRPr>
          </a:p>
          <a:p>
            <a:pPr>
              <a:buNone/>
              <a:defRPr/>
            </a:pPr>
            <a:r>
              <a:rPr lang="es-419" sz="1100" b="1">
                <a:latin typeface="+mn-lt"/>
              </a:rPr>
              <a:t>Pregunte</a:t>
            </a:r>
            <a:r>
              <a:rPr lang="es-419" sz="1100">
                <a:latin typeface="+mn-lt"/>
              </a:rPr>
              <a:t> si los cubrimos o si alguien tiene preguntas pendientes sobre alguno de los puntos.</a:t>
            </a:r>
          </a:p>
          <a:p>
            <a:pPr lvl="0">
              <a:spcBef>
                <a:spcPts val="0"/>
              </a:spcBef>
              <a:buNone/>
            </a:pPr>
            <a:endParaRPr lang="en-CA" b="0" dirty="0"/>
          </a:p>
        </p:txBody>
      </p:sp>
    </p:spTree>
    <p:extLst>
      <p:ext uri="{BB962C8B-B14F-4D97-AF65-F5344CB8AC3E}">
        <p14:creationId xmlns:p14="http://schemas.microsoft.com/office/powerpoint/2010/main" val="3176633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a:buNone/>
            </a:pPr>
            <a:r>
              <a:rPr lang="es-419" sz="1100"/>
              <a:t>10 minutos</a:t>
            </a:r>
          </a:p>
          <a:p>
            <a:pPr>
              <a:buNone/>
            </a:pPr>
            <a:endParaRPr lang="en-US" sz="1100" dirty="0"/>
          </a:p>
          <a:p>
            <a:pPr>
              <a:buNone/>
            </a:pPr>
            <a:r>
              <a:rPr lang="es-419" sz="1100" b="1"/>
              <a:t>Instrucciones</a:t>
            </a:r>
            <a:r>
              <a:rPr lang="es-419" sz="1100"/>
              <a:t>: invite a los participantes a</a:t>
            </a:r>
            <a:r>
              <a:rPr lang="es-419" sz="1100" baseline="0"/>
              <a:t> que las agreguen a su </a:t>
            </a:r>
            <a:r>
              <a:rPr lang="es-419" sz="1100"/>
              <a:t>Plan de Acción de Supervisión desde</a:t>
            </a:r>
            <a:r>
              <a:rPr lang="es-419" sz="1100" baseline="0"/>
              <a:t> este módulo</a:t>
            </a:r>
            <a:r>
              <a:rPr lang="es-419" sz="1100"/>
              <a:t>. </a:t>
            </a:r>
          </a:p>
          <a:p>
            <a:endParaRPr lang="en-US" sz="1100" dirty="0"/>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73189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294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buNone/>
            </a:pPr>
            <a:r>
              <a:rPr lang="es-419" sz="1100" b="0">
                <a:latin typeface="+mn-lt"/>
              </a:rPr>
              <a:t>5</a:t>
            </a:r>
            <a:r>
              <a:rPr lang="es-419" sz="1100" b="0" baseline="0">
                <a:latin typeface="+mn-lt"/>
              </a:rPr>
              <a:t> minutos</a:t>
            </a:r>
          </a:p>
          <a:p>
            <a:pPr>
              <a:buNone/>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1">
                <a:latin typeface="+mn-lt"/>
              </a:rPr>
              <a:t>Repase</a:t>
            </a:r>
            <a:r>
              <a:rPr lang="es-419" sz="1100" b="0">
                <a:latin typeface="+mn-lt"/>
              </a:rPr>
              <a:t> los puntos en la diapositiva y asegúrese de que hayan</a:t>
            </a:r>
            <a:r>
              <a:rPr lang="es-419" sz="1100">
                <a:latin typeface="+mn-lt"/>
              </a:rPr>
              <a:t> comprendido.</a:t>
            </a:r>
          </a:p>
          <a:p>
            <a:pPr>
              <a:buNone/>
            </a:pPr>
            <a:endParaRPr lang="en-US" sz="1100" dirty="0">
              <a:latin typeface="+mn-lt"/>
            </a:endParaRPr>
          </a:p>
          <a:p>
            <a:pPr>
              <a:buSzPct val="25000"/>
              <a:buNone/>
            </a:pPr>
            <a:r>
              <a:rPr lang="es-419" sz="1100" b="1">
                <a:latin typeface="+mn-lt"/>
                <a:ea typeface="Calibri"/>
                <a:cs typeface="Calibri"/>
                <a:sym typeface="Calibri"/>
              </a:rPr>
              <a:t>Diga:</a:t>
            </a:r>
            <a:r>
              <a:rPr lang="es-419" sz="1100">
                <a:latin typeface="+mn-lt"/>
                <a:ea typeface="Calibri"/>
                <a:cs typeface="Calibri"/>
                <a:sym typeface="Calibri"/>
              </a:rPr>
              <a:t> Es</a:t>
            </a:r>
            <a:r>
              <a:rPr lang="es-419" sz="1100" b="0" i="0" u="none" strike="noStrike" cap="none">
                <a:latin typeface="+mn-lt"/>
                <a:ea typeface="Calibri"/>
                <a:cs typeface="Calibri"/>
                <a:sym typeface="Calibri"/>
              </a:rPr>
              <a:t> importante conocer que el estrés es una respuesta natural y normal. Todos enfrentamos y manejamos el estrés cada día. Sin embargo, ¿qué sucede cuando ese estrés supera nuestra capacidad para manejarlo? Eso es lo que vamos a analizar a continuación.</a:t>
            </a:r>
          </a:p>
          <a:p>
            <a:pPr>
              <a:buSzPct val="25000"/>
              <a:buNone/>
            </a:pPr>
            <a:endParaRPr lang="en-US" sz="1100" b="0" i="0" u="none" strike="noStrike" cap="none" dirty="0">
              <a:latin typeface="+mn-lt"/>
              <a:ea typeface="Calibri"/>
              <a:cs typeface="Calibri"/>
            </a:endParaRPr>
          </a:p>
        </p:txBody>
      </p:sp>
    </p:spTree>
    <p:extLst>
      <p:ext uri="{BB962C8B-B14F-4D97-AF65-F5344CB8AC3E}">
        <p14:creationId xmlns:p14="http://schemas.microsoft.com/office/powerpoint/2010/main" val="203211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buNone/>
            </a:pPr>
            <a:r>
              <a:rPr lang="es-419" sz="1100">
                <a:latin typeface="+mn-lt"/>
              </a:rPr>
              <a:t>3 minutos</a:t>
            </a:r>
          </a:p>
          <a:p>
            <a:pPr>
              <a:buNone/>
            </a:pPr>
            <a:endParaRPr lang="en-US" sz="1100" b="1" dirty="0">
              <a:latin typeface="+mn-lt"/>
            </a:endParaRPr>
          </a:p>
          <a:p>
            <a:pPr>
              <a:buNone/>
            </a:pPr>
            <a:r>
              <a:rPr lang="es-419" sz="1100" b="1">
                <a:latin typeface="+mn-lt"/>
                <a:ea typeface="Calibri"/>
                <a:cs typeface="Calibri"/>
                <a:sym typeface="Calibri"/>
              </a:rPr>
              <a:t>Diga:</a:t>
            </a:r>
            <a:r>
              <a:rPr lang="es-419" sz="1100">
                <a:latin typeface="+mn-lt"/>
                <a:ea typeface="Calibri"/>
                <a:cs typeface="Calibri"/>
                <a:sym typeface="Calibri"/>
              </a:rPr>
              <a:t> Acabamos</a:t>
            </a:r>
            <a:r>
              <a:rPr lang="es-419" sz="1100" b="0" i="0" u="none" strike="noStrike" cap="none">
                <a:latin typeface="+mn-lt"/>
                <a:ea typeface="Calibri"/>
                <a:cs typeface="Calibri"/>
                <a:sym typeface="Calibri"/>
              </a:rPr>
              <a:t> de hablar del estrés cotidiano, pero en qué nos vamos a enfocar en lo respecta a los tipos de estrés negativo, qué estrés tarda demasiado tiempo, ocurre con mucha frecuencia o es muy fuerte, es la reacción a un estímulo, exigencia, amenaza o cambio que </a:t>
            </a:r>
            <a:r>
              <a:rPr lang="es-419" sz="1100" b="1" i="0" u="none" strike="noStrike" cap="none">
                <a:latin typeface="+mn-lt"/>
                <a:ea typeface="Calibri"/>
                <a:cs typeface="Calibri"/>
                <a:sym typeface="Calibri"/>
              </a:rPr>
              <a:t>supera nuestros recursos para afrontarlo y que provoca distrés. </a:t>
            </a:r>
          </a:p>
          <a:p>
            <a:pPr>
              <a:buNone/>
            </a:pPr>
            <a:endParaRPr lang="en-US" sz="1100" b="1" i="0" u="none" strike="noStrike" cap="none" dirty="0">
              <a:latin typeface="+mn-lt"/>
              <a:ea typeface="Calibri"/>
              <a:cs typeface="Calibri"/>
              <a:sym typeface="Calibri"/>
            </a:endParaRPr>
          </a:p>
          <a:p>
            <a:pPr>
              <a:buNone/>
            </a:pPr>
            <a:r>
              <a:rPr lang="es-419" sz="1100" b="0" i="0" u="none" strike="noStrike" cap="none">
                <a:latin typeface="+mn-lt"/>
                <a:ea typeface="Calibri"/>
                <a:cs typeface="Calibri"/>
                <a:sym typeface="Calibri"/>
              </a:rPr>
              <a:t>Lo que le distingue del estrés cotidiano es el tipo o intensidad del estrés, así como el último aspecto aquí señalado: que supera nuestra capacidad para afrontar o manejar el estrés.</a:t>
            </a:r>
          </a:p>
          <a:p>
            <a:pPr>
              <a:buNone/>
            </a:pPr>
            <a:endParaRPr lang="en-US" sz="1100" dirty="0">
              <a:latin typeface="+mn-lt"/>
            </a:endParaRPr>
          </a:p>
          <a:p>
            <a:pPr marL="0" marR="0" lvl="0" indent="0" algn="l" rtl="0">
              <a:lnSpc>
                <a:spcPct val="100000"/>
              </a:lnSpc>
              <a:spcBef>
                <a:spcPts val="0"/>
              </a:spcBef>
              <a:spcAft>
                <a:spcPts val="0"/>
              </a:spcAft>
              <a:buClr>
                <a:schemeClr val="dk1"/>
              </a:buClr>
              <a:buSzPct val="25000"/>
              <a:buFont typeface="Calibri"/>
              <a:buNone/>
            </a:pPr>
            <a:r>
              <a:rPr lang="es-419" sz="1100" b="0" i="0" u="none" strike="noStrike" cap="none">
                <a:latin typeface="+mn-lt"/>
                <a:ea typeface="Calibri"/>
                <a:cs typeface="Calibri"/>
                <a:sym typeface="Calibri"/>
              </a:rPr>
              <a:t>Existen tres tipos de estrés negativo que vamos a discutir hoy: acumulado, del incidente crítico y trauma vicario. Estos tipos de estrés son todos los tipos que los supervisores y trabajadores sociales de la PI pueden experimentar, y que es importante que los entendamos. Veamos más detenidamente cada uno de estos.</a:t>
            </a:r>
          </a:p>
          <a:p>
            <a:pPr marL="0" marR="0" lvl="0" indent="0" algn="l" rtl="0">
              <a:lnSpc>
                <a:spcPct val="100000"/>
              </a:lnSpc>
              <a:spcBef>
                <a:spcPts val="0"/>
              </a:spcBef>
              <a:spcAft>
                <a:spcPts val="0"/>
              </a:spcAft>
              <a:buClr>
                <a:schemeClr val="dk1"/>
              </a:buClr>
              <a:buSzPct val="25000"/>
              <a:buFont typeface="Calibri"/>
              <a:buNone/>
            </a:pPr>
            <a:endParaRPr lang="en-US" dirty="0"/>
          </a:p>
        </p:txBody>
      </p:sp>
    </p:spTree>
    <p:extLst>
      <p:ext uri="{BB962C8B-B14F-4D97-AF65-F5344CB8AC3E}">
        <p14:creationId xmlns:p14="http://schemas.microsoft.com/office/powerpoint/2010/main" val="86049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buSzPct val="25000"/>
              <a:buNone/>
            </a:pPr>
            <a:r>
              <a:rPr lang="es-419" sz="1100"/>
              <a:t>2 minutos </a:t>
            </a:r>
          </a:p>
          <a:p>
            <a:pPr>
              <a:buSzPct val="25000"/>
              <a:buNone/>
            </a:pPr>
            <a:endParaRPr lang="en-US" sz="1100" b="1" dirty="0"/>
          </a:p>
          <a:p>
            <a:pPr>
              <a:buSzPct val="25000"/>
              <a:buNone/>
            </a:pPr>
            <a:r>
              <a:rPr lang="es-419" sz="1100" b="1"/>
              <a:t>Diga:</a:t>
            </a:r>
            <a:r>
              <a:rPr lang="es-419" sz="1100"/>
              <a:t> El estrés acumulado</a:t>
            </a:r>
            <a:r>
              <a:rPr lang="es-419" sz="1100" b="0" i="0" u="none" strike="noStrike" cap="none">
                <a:latin typeface="Calibri"/>
                <a:ea typeface="Calibri"/>
                <a:cs typeface="Calibri"/>
                <a:sym typeface="Calibri"/>
              </a:rPr>
              <a:t> es el resultado de una exposición prolongada, acumulada y constante a una variedad de factores estresantes. Es el tipo más común de estrés negativo que experimentan los trabajadores humanitarios; cuando no se reconoce y maneja, puede llevar al agotamiento, el cual analizaremos más en diapositivas posteriores. </a:t>
            </a:r>
          </a:p>
          <a:p>
            <a:pPr>
              <a:buSzPct val="25000"/>
              <a:buNone/>
            </a:pPr>
            <a:endParaRPr lang="en-US" sz="1100" dirty="0"/>
          </a:p>
          <a:p>
            <a:pPr>
              <a:buSzPct val="25000"/>
              <a:buNone/>
            </a:pPr>
            <a:r>
              <a:rPr lang="es-419" sz="1100"/>
              <a:t>Es importante detectar el estrés acumulado, el cual lleva al agotamiento, ya que puede tener mayor</a:t>
            </a:r>
            <a:r>
              <a:rPr lang="es-419" sz="1100" baseline="0"/>
              <a:t> </a:t>
            </a:r>
            <a:r>
              <a:rPr lang="es-419" sz="1100"/>
              <a:t>impacto que el estrés del incidente crítico.</a:t>
            </a:r>
          </a:p>
        </p:txBody>
      </p:sp>
    </p:spTree>
    <p:extLst>
      <p:ext uri="{BB962C8B-B14F-4D97-AF65-F5344CB8AC3E}">
        <p14:creationId xmlns:p14="http://schemas.microsoft.com/office/powerpoint/2010/main" val="136965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buClr>
                <a:schemeClr val="dk1"/>
              </a:buClr>
              <a:buSzPct val="25000"/>
              <a:buNone/>
            </a:pPr>
            <a:r>
              <a:rPr lang="es-419" sz="1100">
                <a:latin typeface="+mn-lt"/>
              </a:rPr>
              <a:t>10 minutos</a:t>
            </a:r>
          </a:p>
          <a:p>
            <a:pPr>
              <a:buNone/>
            </a:pPr>
            <a:endParaRPr lang="en-US" sz="1100" b="0" dirty="0">
              <a:latin typeface="+mn-lt"/>
            </a:endParaRPr>
          </a:p>
          <a:p>
            <a:pPr>
              <a:buNone/>
            </a:pPr>
            <a:r>
              <a:rPr lang="es-419" sz="1100" b="1">
                <a:latin typeface="+mn-lt"/>
                <a:ea typeface="Calibri"/>
                <a:cs typeface="Calibri"/>
                <a:sym typeface="Calibri"/>
              </a:rPr>
              <a:t>Diga</a:t>
            </a:r>
            <a:r>
              <a:rPr lang="es-419" sz="1100" b="0" i="0" u="none" strike="noStrike" cap="none">
                <a:latin typeface="+mn-lt"/>
                <a:ea typeface="Calibri"/>
                <a:cs typeface="Calibri"/>
                <a:sym typeface="Calibri"/>
              </a:rPr>
              <a:t>: Se puede entender que el estrés</a:t>
            </a:r>
            <a:r>
              <a:rPr lang="es-419" sz="1100" b="0" i="0" u="none" strike="noStrike" cap="none" baseline="0">
                <a:latin typeface="+mn-lt"/>
                <a:ea typeface="Calibri"/>
                <a:cs typeface="Calibri"/>
                <a:sym typeface="Calibri"/>
              </a:rPr>
              <a:t> acumulado se origina de dos fuentes principales: las internas y las externas. </a:t>
            </a:r>
            <a:r>
              <a:rPr lang="es-419" sz="1100" b="0" i="0" u="none" strike="noStrike" cap="none">
                <a:latin typeface="+mn-lt"/>
                <a:ea typeface="Calibri"/>
                <a:cs typeface="Calibri"/>
                <a:sym typeface="Calibri"/>
              </a:rPr>
              <a:t>Las internas se refieren al estrés que surge de nuestras propias características personales. (Por</a:t>
            </a:r>
            <a:r>
              <a:rPr lang="es-419" sz="1100" b="0" i="0" u="none" strike="noStrike" cap="none" baseline="0">
                <a:latin typeface="+mn-lt"/>
                <a:ea typeface="Calibri"/>
                <a:cs typeface="Calibri"/>
                <a:sym typeface="Calibri"/>
              </a:rPr>
              <a:t> ejemplo, experiencias estresantes previas o ser un perfeccionista).</a:t>
            </a:r>
          </a:p>
          <a:p>
            <a:pPr>
              <a:buNone/>
            </a:pPr>
            <a:r>
              <a:rPr lang="es-419" sz="1100" b="0" i="0" u="none" strike="noStrike" cap="none">
                <a:latin typeface="+mn-lt"/>
                <a:ea typeface="Calibri"/>
                <a:cs typeface="Calibri"/>
                <a:sym typeface="Calibri"/>
              </a:rPr>
              <a:t>Las externas se refieren al estrés por los factores estresantes del entorno, como las condiciones laborales, los factores organizacionales, el tipo de trabajo que desempeña o las personas con las que trabaja como clientes o colegas. </a:t>
            </a:r>
          </a:p>
          <a:p>
            <a:pPr>
              <a:buNone/>
            </a:pPr>
            <a:r>
              <a:rPr lang="es-419" sz="1100" b="0" i="0" u="none" strike="noStrike" cap="none">
                <a:latin typeface="+mn-lt"/>
                <a:ea typeface="Calibri"/>
                <a:cs typeface="Calibri"/>
                <a:sym typeface="Calibri"/>
              </a:rPr>
              <a:t/>
            </a:r>
            <a:br>
              <a:rPr lang="es-419" sz="1100" b="0" i="0" u="none" strike="noStrike" cap="none">
                <a:latin typeface="+mn-lt"/>
                <a:ea typeface="Calibri"/>
                <a:cs typeface="Calibri"/>
                <a:sym typeface="Calibri"/>
              </a:rPr>
            </a:br>
            <a:r>
              <a:rPr lang="es-419" sz="1100" b="1" i="0" u="none" strike="noStrike" cap="none">
                <a:latin typeface="+mn-lt"/>
                <a:ea typeface="Calibri"/>
                <a:cs typeface="Calibri"/>
                <a:sym typeface="Calibri"/>
              </a:rPr>
              <a:t>Diga</a:t>
            </a:r>
            <a:r>
              <a:rPr lang="es-419" sz="1100" b="0" i="0" u="none" strike="noStrike" cap="none">
                <a:latin typeface="+mn-lt"/>
                <a:ea typeface="Calibri"/>
                <a:cs typeface="Calibri"/>
                <a:sym typeface="Calibri"/>
              </a:rPr>
              <a:t>: La mayoría de personas experimentan una combinación de estos factores estresantes. Sin embargo, no todos los que pasan por estos factores estresantes llegarán a experimentar el estrés acumulado. Todos experimentan el estrés de diferentes maneras.</a:t>
            </a:r>
            <a:r>
              <a:rPr lang="es-419" sz="1100">
                <a:latin typeface="+mn-lt"/>
                <a:ea typeface="Calibri"/>
                <a:cs typeface="Calibri"/>
                <a:sym typeface="Calibri"/>
              </a:rPr>
              <a:t> </a:t>
            </a:r>
          </a:p>
          <a:p>
            <a:pPr>
              <a:buNone/>
            </a:pPr>
            <a:endParaRPr lang="en-US" sz="1100" dirty="0">
              <a:latin typeface="+mn-lt"/>
            </a:endParaRPr>
          </a:p>
          <a:p>
            <a:pPr>
              <a:buSzPct val="25000"/>
              <a:buNone/>
            </a:pPr>
            <a:r>
              <a:rPr lang="es-419" sz="1100">
                <a:latin typeface="+mn-lt"/>
              </a:rPr>
              <a:t>Actividad Opcional (15 minutos)</a:t>
            </a:r>
          </a:p>
          <a:p>
            <a:pPr>
              <a:buSzPct val="25000"/>
              <a:buNone/>
            </a:pPr>
            <a:endParaRPr lang="en-US" sz="1100" b="0" i="0" u="none" strike="noStrike" cap="none" dirty="0">
              <a:latin typeface="+mn-lt"/>
              <a:ea typeface="Calibri"/>
              <a:cs typeface="Calibri"/>
              <a:sym typeface="Calibri"/>
            </a:endParaRPr>
          </a:p>
          <a:p>
            <a:pPr>
              <a:buSzPct val="25000"/>
              <a:buNone/>
            </a:pPr>
            <a:r>
              <a:rPr lang="es-419" sz="1200" b="1">
                <a:solidFill>
                  <a:schemeClr val="tx1"/>
                </a:solidFill>
                <a:latin typeface="+mn-lt"/>
                <a:ea typeface="+mn-ea"/>
                <a:cs typeface="+mn-cs"/>
              </a:rPr>
              <a:t>Distribuya</a:t>
            </a:r>
            <a:r>
              <a:rPr lang="es-419" sz="1200">
                <a:solidFill>
                  <a:schemeClr val="tx1"/>
                </a:solidFill>
                <a:latin typeface="+mn-lt"/>
                <a:ea typeface="+mn-ea"/>
                <a:cs typeface="+mn-cs"/>
              </a:rPr>
              <a:t> 4.1 Fuentes de Estrés</a:t>
            </a:r>
            <a:r>
              <a:rPr lang="es-419" sz="1200" baseline="0">
                <a:solidFill>
                  <a:schemeClr val="tx1"/>
                </a:solidFill>
                <a:latin typeface="+mn-lt"/>
                <a:ea typeface="+mn-ea"/>
                <a:cs typeface="+mn-cs"/>
              </a:rPr>
              <a:t> e </a:t>
            </a:r>
            <a:r>
              <a:rPr lang="es-419" sz="1100" b="0" i="0" u="none" strike="noStrike" cap="none">
                <a:latin typeface="+mn-lt"/>
                <a:ea typeface="Calibri"/>
                <a:cs typeface="Calibri"/>
                <a:sym typeface="Calibri"/>
              </a:rPr>
              <a:t>invite a los participantes a realizar </a:t>
            </a:r>
            <a:r>
              <a:rPr lang="es-419" sz="1100">
                <a:latin typeface="+mn-lt"/>
                <a:ea typeface="Calibri"/>
                <a:cs typeface="Calibri"/>
                <a:sym typeface="Calibri"/>
              </a:rPr>
              <a:t>su</a:t>
            </a:r>
            <a:r>
              <a:rPr lang="es-419" sz="1100" b="0" i="0" u="none" strike="noStrike" cap="none">
                <a:latin typeface="+mn-lt"/>
                <a:ea typeface="Calibri"/>
                <a:cs typeface="Calibri"/>
                <a:sym typeface="Calibri"/>
              </a:rPr>
              <a:t> </a:t>
            </a:r>
            <a:r>
              <a:rPr lang="es-419" sz="1100">
                <a:latin typeface="+mn-lt"/>
                <a:ea typeface="Calibri"/>
                <a:cs typeface="Calibri"/>
                <a:sym typeface="Calibri"/>
              </a:rPr>
              <a:t>esquema </a:t>
            </a:r>
            <a:r>
              <a:rPr lang="es-419" sz="1100" b="0" i="0" u="none" strike="noStrike" cap="none">
                <a:latin typeface="+mn-lt"/>
                <a:ea typeface="Calibri"/>
                <a:cs typeface="Calibri"/>
                <a:sym typeface="Calibri"/>
              </a:rPr>
              <a:t>de estrés en forma individual (10 minutos)</a:t>
            </a:r>
            <a:r>
              <a:rPr lang="es-419" sz="1100">
                <a:latin typeface="+mn-lt"/>
                <a:ea typeface="Calibri"/>
                <a:cs typeface="Calibri"/>
                <a:sym typeface="Calibri"/>
              </a:rPr>
              <a:t>.</a:t>
            </a:r>
          </a:p>
          <a:p>
            <a:pPr marL="0" marR="0" lvl="0" indent="0" algn="l" rtl="0">
              <a:spcBef>
                <a:spcPts val="0"/>
              </a:spcBef>
              <a:buSzPct val="25000"/>
              <a:buNone/>
            </a:pPr>
            <a:endParaRPr lang="en-US" sz="11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s-419" sz="1100" b="0" i="0" u="none" strike="noStrike" cap="none">
                <a:solidFill>
                  <a:schemeClr val="dk1"/>
                </a:solidFill>
                <a:latin typeface="+mn-lt"/>
                <a:ea typeface="Calibri"/>
                <a:cs typeface="Calibri"/>
                <a:sym typeface="Calibri"/>
              </a:rPr>
              <a:t>Si los participantes se encuentran cómodos y están participando, y si aún hay tiempo, analicen cuáles son las fuentes internas y externas de estrés para ellos como supervisores. Luego, estudien cómo estas fuentes de estrés pueden ser similares y diferentes para los trabajadores sociales</a:t>
            </a:r>
          </a:p>
        </p:txBody>
      </p:sp>
    </p:spTree>
    <p:extLst>
      <p:ext uri="{BB962C8B-B14F-4D97-AF65-F5344CB8AC3E}">
        <p14:creationId xmlns:p14="http://schemas.microsoft.com/office/powerpoint/2010/main" val="429250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Clr>
                <a:schemeClr val="dk1"/>
              </a:buClr>
              <a:buSzPct val="25000"/>
              <a:buNone/>
            </a:pPr>
            <a:r>
              <a:rPr lang="es-419" sz="1100" b="0"/>
              <a:t>5 minutos</a:t>
            </a:r>
          </a:p>
          <a:p>
            <a:pPr>
              <a:buClr>
                <a:schemeClr val="dk1"/>
              </a:buClr>
              <a:buSzPct val="25000"/>
              <a:buNone/>
            </a:pPr>
            <a:endParaRPr lang="en-US" sz="1100" b="1" dirty="0"/>
          </a:p>
          <a:p>
            <a:pPr>
              <a:buNone/>
            </a:pPr>
            <a:r>
              <a:rPr lang="es-419" sz="1100" b="1"/>
              <a:t>Diga</a:t>
            </a:r>
            <a:r>
              <a:rPr lang="es-419" sz="1100"/>
              <a:t>: Como </a:t>
            </a:r>
            <a:r>
              <a:rPr lang="es-419" sz="1100" b="0" i="0" u="none" strike="noStrike" cap="none">
                <a:latin typeface="Calibri"/>
                <a:ea typeface="Calibri"/>
                <a:cs typeface="Calibri"/>
                <a:sym typeface="Calibri"/>
              </a:rPr>
              <a:t>hemos discutido, otro tipo de estrés negativo que pueden experimentar los trabajadores sociales o supervisores es el estrés del incidente crítico. El estrés del incidente crítico es causado por acontecimientos extraordinarios que producen un alto nivel de estrés en casi todos los afectados. Esto es importante, si bien no todos experimentarán el estrés de la misma manera, el estrés del incidente crítico que, generalmente, se entiende como una respuesta a un evento en el que casi todos los afectados tienen una reacción de estrés; se considera que este tiene un impacto universal.</a:t>
            </a:r>
          </a:p>
          <a:p>
            <a:pPr>
              <a:buNone/>
            </a:pPr>
            <a:r>
              <a:rPr lang="es-419" sz="1100" b="0" i="0" u="none" strike="noStrike" cap="none">
                <a:latin typeface="Calibri"/>
                <a:ea typeface="Calibri"/>
                <a:cs typeface="Calibri"/>
                <a:sym typeface="Calibri"/>
              </a:rPr>
              <a:t>Cuando pensamos en “trauma”, normalmente lo asociamos a eventos que causarían una reacción crítica de estrés. </a:t>
            </a:r>
          </a:p>
          <a:p>
            <a:pPr>
              <a:buNone/>
            </a:pPr>
            <a:endParaRPr lang="en-US" sz="1100" b="0" i="0" u="none" strike="noStrike" cap="none" dirty="0">
              <a:latin typeface="Calibri"/>
              <a:ea typeface="Calibri"/>
              <a:cs typeface="Calibri"/>
              <a:sym typeface="Calibri"/>
            </a:endParaRPr>
          </a:p>
          <a:p>
            <a:pPr>
              <a:buNone/>
            </a:pPr>
            <a:r>
              <a:rPr lang="es-419" sz="1100" b="1" i="0" u="none" strike="noStrike" cap="none">
                <a:latin typeface="Calibri"/>
                <a:ea typeface="Calibri"/>
                <a:cs typeface="Calibri"/>
                <a:sym typeface="Calibri"/>
              </a:rPr>
              <a:t>Diga</a:t>
            </a:r>
            <a:r>
              <a:rPr lang="es-419" sz="1100" b="0" i="0" u="none" strike="noStrike" cap="none">
                <a:latin typeface="Calibri"/>
                <a:ea typeface="Calibri"/>
                <a:cs typeface="Calibri"/>
                <a:sym typeface="Calibri"/>
              </a:rPr>
              <a:t>: Existen algunos aspectos clave del estrés del incidente crítico que es importantes tener en cuenta: es </a:t>
            </a:r>
            <a:r>
              <a:rPr lang="es-419" sz="1100" b="1" i="0" u="none" strike="noStrike" cap="none">
                <a:latin typeface="Calibri"/>
                <a:ea typeface="Calibri"/>
                <a:cs typeface="Calibri"/>
                <a:sym typeface="Calibri"/>
              </a:rPr>
              <a:t>repentino</a:t>
            </a:r>
            <a:r>
              <a:rPr lang="es-419" sz="1100" b="0" i="0" u="none" strike="noStrike" cap="none">
                <a:latin typeface="Calibri"/>
                <a:ea typeface="Calibri"/>
                <a:cs typeface="Calibri"/>
                <a:sym typeface="Calibri"/>
              </a:rPr>
              <a:t> y </a:t>
            </a:r>
            <a:r>
              <a:rPr lang="es-419" sz="1100" b="1" i="0" u="none" strike="noStrike" cap="none">
                <a:latin typeface="Calibri"/>
                <a:ea typeface="Calibri"/>
                <a:cs typeface="Calibri"/>
                <a:sym typeface="Calibri"/>
              </a:rPr>
              <a:t>disruptivo</a:t>
            </a:r>
            <a:r>
              <a:rPr lang="es-419" sz="1100" b="0" i="0" u="none" strike="noStrike" cap="none">
                <a:latin typeface="Calibri"/>
                <a:ea typeface="Calibri"/>
                <a:cs typeface="Calibri"/>
                <a:sym typeface="Calibri"/>
              </a:rPr>
              <a:t>; conlleva una amenaza percibida o real o una pérdida; provoca </a:t>
            </a:r>
            <a:r>
              <a:rPr lang="es-419" sz="1100" b="1" i="0" u="none" strike="noStrike" cap="none">
                <a:latin typeface="Calibri"/>
                <a:ea typeface="Calibri"/>
                <a:cs typeface="Calibri"/>
                <a:sym typeface="Calibri"/>
              </a:rPr>
              <a:t>una sensación de vulnerabilidad y altera el sentido de estar en control </a:t>
            </a:r>
            <a:r>
              <a:rPr lang="es-419" sz="1100" b="0" i="0" u="none" strike="noStrike" cap="none">
                <a:latin typeface="Calibri"/>
                <a:ea typeface="Calibri"/>
                <a:cs typeface="Calibri"/>
                <a:sym typeface="Calibri"/>
              </a:rPr>
              <a:t>y la percepción del mundo como seguro y predecible</a:t>
            </a:r>
          </a:p>
        </p:txBody>
      </p:sp>
    </p:spTree>
    <p:extLst>
      <p:ext uri="{BB962C8B-B14F-4D97-AF65-F5344CB8AC3E}">
        <p14:creationId xmlns:p14="http://schemas.microsoft.com/office/powerpoint/2010/main" val="39543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buSzPct val="25000"/>
              <a:buNone/>
            </a:pPr>
            <a:r>
              <a:rPr lang="es-419" sz="1100" b="0"/>
              <a:t>5 minutos</a:t>
            </a:r>
          </a:p>
          <a:p>
            <a:pPr>
              <a:buNone/>
            </a:pPr>
            <a:endParaRPr lang="en-US" sz="1100" b="1" dirty="0"/>
          </a:p>
          <a:p>
            <a:pPr>
              <a:buNone/>
            </a:pPr>
            <a:r>
              <a:rPr lang="es-419" sz="1100" b="1"/>
              <a:t>Diga:</a:t>
            </a:r>
            <a:r>
              <a:rPr lang="es-419" sz="1100"/>
              <a:t> Acabamos de identificar</a:t>
            </a:r>
            <a:r>
              <a:rPr lang="es-419" sz="1100" b="0" i="0" u="none" strike="noStrike" cap="none">
                <a:latin typeface="Calibri"/>
                <a:ea typeface="Calibri"/>
                <a:cs typeface="Calibri"/>
                <a:sym typeface="Calibri"/>
              </a:rPr>
              <a:t> que un tercer tipo de estrés negativo es el trauma vicario, también llamado trauma secundario o traumatización indirecta. Aunque no es común, el trauma vicario es un riesgo del trabajo humanitario pues trabajamos estrechamente con personas que han pasado por experiencias traumáticas, esto puede ser especialmente evidente cuando se trabaja con niños, niñas y adolescentes que han sufrido violencia y abuso.</a:t>
            </a:r>
            <a:r>
              <a:rPr lang="es-419" sz="110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a:buSzPct val="25000"/>
              <a:buNone/>
            </a:pPr>
            <a:r>
              <a:rPr lang="es-419" sz="1100" b="0" i="0" u="none" strike="noStrike" cap="none">
                <a:latin typeface="Calibri"/>
                <a:ea typeface="Calibri"/>
                <a:cs typeface="Calibri"/>
                <a:sym typeface="Calibri"/>
              </a:rPr>
              <a:t>Es importante conocer que el trauma vicario es un proceso, no sucede después de una entrevista. Más bien, se produce cuando un trabajador social comienza a identificarse con los niños, niñas y adolescentes y sus familias de tal modo que cambia sus pensamientos, sentimientos y comportamientos que se asemejan a los de la persona que ha pasado por la experiencia traumática.</a:t>
            </a:r>
            <a:r>
              <a:rPr lang="es-419" sz="110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s-419" sz="1100"/>
              <a:t>(</a:t>
            </a:r>
            <a:r>
              <a:rPr lang="es-419" sz="1100" b="0" i="0" u="none" strike="noStrike" cap="none">
                <a:latin typeface="Calibri"/>
                <a:ea typeface="Calibri"/>
                <a:cs typeface="Calibri"/>
                <a:sym typeface="Calibri"/>
              </a:rPr>
              <a:t>Adaptado de Headington Institute, 2008; Admira Foundation</a:t>
            </a:r>
            <a:r>
              <a:rPr lang="es-419" sz="1100"/>
              <a:t>)</a:t>
            </a: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56189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‹Nº›</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110" name="Shape 110"/>
          <p:cNvSpPr>
            <a:spLocks noGrp="1"/>
          </p:cNvSpPr>
          <p:nvPr>
            <p:ph type="title"/>
          </p:nvPr>
        </p:nvSpPr>
        <p:spPr>
          <a:xfrm>
            <a:off x="1154954" y="4800586"/>
            <a:ext cx="8825658" cy="566738"/>
          </a:xfrm>
          <a:prstGeom prst="rect">
            <a:avLst/>
          </a:prstGeom>
        </p:spPr>
        <p:txBody>
          <a:bodyPr lIns="91424" tIns="91424" rIns="91424" bIns="91424" anchor="b"/>
          <a:lstStyle>
            <a:lvl1pPr>
              <a:defRPr sz="2400">
                <a:solidFill>
                  <a:srgbClr val="E7E6E6"/>
                </a:solidFill>
                <a:latin typeface="Century Gothic"/>
                <a:ea typeface="Century Gothic"/>
                <a:cs typeface="Century Gothic"/>
                <a:sym typeface="Century Gothic"/>
              </a:defRPr>
            </a:lvl1pPr>
          </a:lstStyle>
          <a:p>
            <a:r>
              <a:t>Title Text</a:t>
            </a:r>
          </a:p>
        </p:txBody>
      </p:sp>
      <p:sp>
        <p:nvSpPr>
          <p:cNvPr id="111" name="Shape 111"/>
          <p:cNvSpPr>
            <a:spLocks noGrp="1"/>
          </p:cNvSpPr>
          <p:nvPr>
            <p:ph type="pic" sz="half" idx="13"/>
          </p:nvPr>
        </p:nvSpPr>
        <p:spPr>
          <a:xfrm>
            <a:off x="1154954" y="685799"/>
            <a:ext cx="8825657" cy="3640668"/>
          </a:xfrm>
          <a:prstGeom prst="rect">
            <a:avLst/>
          </a:prstGeom>
          <a:effectLst>
            <a:outerShdw blurRad="50800" dist="50800" dir="5400000" rotWithShape="0">
              <a:srgbClr val="000000">
                <a:alpha val="42745"/>
              </a:srgbClr>
            </a:outerShdw>
          </a:effectLst>
        </p:spPr>
        <p:txBody>
          <a:bodyPr lIns="91439" rIns="91439">
            <a:noAutofit/>
          </a:bodyPr>
          <a:lstStyle/>
          <a:p>
            <a:endParaRPr/>
          </a:p>
        </p:txBody>
      </p:sp>
      <p:sp>
        <p:nvSpPr>
          <p:cNvPr id="112" name="Shape 112"/>
          <p:cNvSpPr>
            <a:spLocks noGrp="1"/>
          </p:cNvSpPr>
          <p:nvPr>
            <p:ph type="body" sz="quarter" idx="1"/>
          </p:nvPr>
        </p:nvSpPr>
        <p:spPr>
          <a:xfrm>
            <a:off x="1154954" y="5367325"/>
            <a:ext cx="8825657" cy="493712"/>
          </a:xfrm>
          <a:prstGeom prst="rect">
            <a:avLst/>
          </a:prstGeom>
        </p:spPr>
        <p:txBody>
          <a:bodyPr lIns="91424" tIns="91424" rIns="91424" bIns="91424"/>
          <a:lstStyle>
            <a:lvl1pPr marL="0" indent="0">
              <a:buSzTx/>
              <a:buFontTx/>
              <a:buNone/>
              <a:defRPr sz="1200">
                <a:solidFill>
                  <a:srgbClr val="FFFFFF"/>
                </a:solidFill>
                <a:latin typeface="Century Gothic"/>
                <a:ea typeface="Century Gothic"/>
                <a:cs typeface="Century Gothic"/>
                <a:sym typeface="Century Gothic"/>
              </a:defRPr>
            </a:lvl1pPr>
            <a:lvl2pPr marL="0" indent="457200">
              <a:buSzTx/>
              <a:buFontTx/>
              <a:buNone/>
              <a:defRPr sz="1200">
                <a:solidFill>
                  <a:srgbClr val="FFFFFF"/>
                </a:solidFill>
                <a:latin typeface="Century Gothic"/>
                <a:ea typeface="Century Gothic"/>
                <a:cs typeface="Century Gothic"/>
                <a:sym typeface="Century Gothic"/>
              </a:defRPr>
            </a:lvl2pPr>
            <a:lvl3pPr marL="0" indent="914400">
              <a:buSzTx/>
              <a:buFontTx/>
              <a:buNone/>
              <a:defRPr sz="1200">
                <a:solidFill>
                  <a:srgbClr val="FFFFFF"/>
                </a:solidFill>
                <a:latin typeface="Century Gothic"/>
                <a:ea typeface="Century Gothic"/>
                <a:cs typeface="Century Gothic"/>
                <a:sym typeface="Century Gothic"/>
              </a:defRPr>
            </a:lvl3pPr>
            <a:lvl4pPr marL="0" indent="1371600">
              <a:buSzTx/>
              <a:buFontTx/>
              <a:buNone/>
              <a:defRPr sz="1200">
                <a:solidFill>
                  <a:srgbClr val="FFFFFF"/>
                </a:solidFill>
                <a:latin typeface="Century Gothic"/>
                <a:ea typeface="Century Gothic"/>
                <a:cs typeface="Century Gothic"/>
                <a:sym typeface="Century Gothic"/>
              </a:defRPr>
            </a:lvl4pPr>
            <a:lvl5pPr marL="0" indent="1828800">
              <a:buSzTx/>
              <a:buFontTx/>
              <a:buNone/>
              <a:defRPr sz="12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xfrm>
            <a:off x="10522514" y="540216"/>
            <a:ext cx="498248" cy="523201"/>
          </a:xfrm>
          <a:prstGeom prst="rect">
            <a:avLst/>
          </a:prstGeom>
        </p:spPr>
        <p:txBody>
          <a:bodyPr lIns="45699" tIns="45699" rIns="45699" bIns="45699" anchor="b"/>
          <a:lstStyle/>
          <a:p>
            <a:fld id="{86CB4B4D-7CA3-9044-876B-883B54F8677D}" type="slidenum">
              <a:t>‹Nº›</a:t>
            </a:fld>
            <a:endParaRPr/>
          </a:p>
        </p:txBody>
      </p:sp>
    </p:spTree>
    <p:extLst>
      <p:ext uri="{BB962C8B-B14F-4D97-AF65-F5344CB8AC3E}">
        <p14:creationId xmlns:p14="http://schemas.microsoft.com/office/powerpoint/2010/main" val="4173719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21.jp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22.emf"/><Relationship Id="rId5" Type="http://schemas.openxmlformats.org/officeDocument/2006/relationships/image" Target="../media/image19.jpe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1.jpg"/>
          <p:cNvPicPr>
            <a:picLocks noGrp="1" noChangeAspect="1"/>
          </p:cNvPicPr>
          <p:nvPr>
            <p:ph type="pic" idx="13"/>
          </p:nvPr>
        </p:nvPicPr>
        <p:blipFill>
          <a:blip r:embed="rId3">
            <a:extLst/>
          </a:blip>
          <a:srcRect t="10277" r="17435" b="20081"/>
          <a:stretch>
            <a:fillRect/>
          </a:stretch>
        </p:blipFill>
        <p:spPr>
          <a:xfrm>
            <a:off x="-1" y="0"/>
            <a:ext cx="12192002" cy="6858001"/>
          </a:xfrm>
          <a:prstGeom prst="rect">
            <a:avLst/>
          </a:prstGeom>
        </p:spPr>
      </p:pic>
      <p:sp>
        <p:nvSpPr>
          <p:cNvPr id="123" name="Shape 123"/>
          <p:cNvSpPr/>
          <p:nvPr/>
        </p:nvSpPr>
        <p:spPr>
          <a:xfrm>
            <a:off x="0" y="0"/>
            <a:ext cx="12192000" cy="6887027"/>
          </a:xfrm>
          <a:prstGeom prst="rect">
            <a:avLst/>
          </a:prstGeom>
          <a:solidFill>
            <a:srgbClr val="35B2B4">
              <a:alpha val="89412"/>
            </a:srgbClr>
          </a:solidFill>
          <a:ln w="12700">
            <a:miter lim="400000"/>
          </a:ln>
        </p:spPr>
        <p:txBody>
          <a:bodyPr lIns="45719" rIns="45719" anchor="ctr"/>
          <a:lstStyle/>
          <a:p>
            <a:pPr algn="ctr">
              <a:defRPr>
                <a:solidFill>
                  <a:srgbClr val="FFFFFF"/>
                </a:solidFill>
              </a:defRPr>
            </a:pPr>
            <a:endParaRPr/>
          </a:p>
        </p:txBody>
      </p:sp>
      <p:sp>
        <p:nvSpPr>
          <p:cNvPr id="124" name="Shape 124"/>
          <p:cNvSpPr>
            <a:spLocks noGrp="1"/>
          </p:cNvSpPr>
          <p:nvPr>
            <p:ph type="title"/>
          </p:nvPr>
        </p:nvSpPr>
        <p:spPr>
          <a:xfrm>
            <a:off x="1465006" y="1149350"/>
            <a:ext cx="9163665" cy="3618044"/>
          </a:xfrm>
          <a:prstGeom prst="rect">
            <a:avLst/>
          </a:prstGeom>
        </p:spPr>
        <p:txBody>
          <a:bodyPr lIns="45699" tIns="45699" rIns="45699" bIns="45699"/>
          <a:lstStyle/>
          <a:p>
            <a:pPr algn="ctr">
              <a:lnSpc>
                <a:spcPct val="100000"/>
              </a:lnSpc>
              <a:spcBef>
                <a:spcPts val="600"/>
              </a:spcBef>
              <a:defRPr sz="2800" b="1">
                <a:solidFill>
                  <a:srgbClr val="F2F2F2"/>
                </a:solidFill>
                <a:latin typeface="Helvetica Neue"/>
                <a:ea typeface="Helvetica Neue"/>
                <a:cs typeface="Helvetica Neue"/>
                <a:sym typeface="Helvetica Neue"/>
              </a:defRPr>
            </a:pPr>
            <a:r>
              <a:rPr lang="es-419" dirty="0"/>
              <a:t>MÓDULO 4</a:t>
            </a:r>
            <a:br>
              <a:rPr lang="es-419" dirty="0"/>
            </a:br>
            <a:r>
              <a:rPr lang="es-419" dirty="0"/>
              <a:t/>
            </a:r>
            <a:br>
              <a:rPr lang="es-419" dirty="0"/>
            </a:br>
            <a:r>
              <a:rPr lang="es-419" sz="3200" b="0" dirty="0"/>
              <a:t>CUIDADO Y BIENESTAR DEL PERSONAL</a:t>
            </a:r>
            <a:r>
              <a:rPr lang="es-419" sz="3200" dirty="0"/>
              <a:t> </a:t>
            </a:r>
            <a:r>
              <a:rPr lang="es-419" sz="3200" dirty="0" smtClean="0"/>
              <a:t/>
            </a:r>
            <a:br>
              <a:rPr lang="es-419" sz="3200" dirty="0" smtClean="0"/>
            </a:br>
            <a:r>
              <a:rPr lang="es-419" sz="3200" b="0" dirty="0" smtClean="0"/>
              <a:t>LA </a:t>
            </a:r>
            <a:r>
              <a:rPr lang="es-419" sz="3200" b="0" dirty="0"/>
              <a:t>FUNCIÓN DE LOS SUPERVISORES DE </a:t>
            </a:r>
            <a:r>
              <a:rPr lang="es-419" sz="3200" b="0" dirty="0" smtClean="0"/>
              <a:t>GC</a:t>
            </a:r>
            <a:endParaRPr lang="es-419" sz="3200" b="0" dirty="0"/>
          </a:p>
        </p:txBody>
      </p:sp>
      <p:sp>
        <p:nvSpPr>
          <p:cNvPr id="125" name="Shape 125"/>
          <p:cNvSpPr/>
          <p:nvPr/>
        </p:nvSpPr>
        <p:spPr>
          <a:xfrm>
            <a:off x="4767071" y="3443513"/>
            <a:ext cx="2657857" cy="136846"/>
          </a:xfrm>
          <a:prstGeom prst="rect">
            <a:avLst/>
          </a:prstGeom>
          <a:solidFill>
            <a:srgbClr val="415D78"/>
          </a:solidFill>
          <a:ln w="12700">
            <a:miter lim="400000"/>
          </a:ln>
        </p:spPr>
        <p:txBody>
          <a:bodyPr lIns="45719" rIns="45719" anchor="ctr"/>
          <a:lstStyle/>
          <a:p>
            <a:pPr algn="ctr">
              <a:defRPr>
                <a:solidFill>
                  <a:srgbClr val="405E79"/>
                </a:solidFill>
              </a:defRPr>
            </a:pPr>
            <a:endParaRPr/>
          </a:p>
        </p:txBody>
      </p:sp>
      <p:sp>
        <p:nvSpPr>
          <p:cNvPr id="6" name="Rectangle 5">
            <a:extLst>
              <a:ext uri="{FF2B5EF4-FFF2-40B4-BE49-F238E27FC236}">
                <a16:creationId xmlns:a16="http://schemas.microsoft.com/office/drawing/2014/main" id="{33F67691-133F-48C9-8FC9-D2059C5BEDBA}"/>
              </a:ext>
            </a:extLst>
          </p:cNvPr>
          <p:cNvSpPr/>
          <p:nvPr/>
        </p:nvSpPr>
        <p:spPr>
          <a:xfrm>
            <a:off x="9185281" y="6404500"/>
            <a:ext cx="3005951" cy="369332"/>
          </a:xfrm>
          <a:prstGeom prst="rect">
            <a:avLst/>
          </a:prstGeom>
        </p:spPr>
        <p:txBody>
          <a:bodyPr wrap="none">
            <a:spAutoFit/>
          </a:bodyPr>
          <a:lstStyle/>
          <a:p>
            <a:r>
              <a:rPr lang="es-419" i="1">
                <a:solidFill>
                  <a:schemeClr val="bg1"/>
                </a:solidFill>
                <a:latin typeface="Helvetica Neue"/>
              </a:rPr>
              <a:t>Foto: Kellie Ryan, IRC</a:t>
            </a:r>
          </a:p>
        </p:txBody>
      </p:sp>
    </p:spTree>
    <p:extLst>
      <p:ext uri="{BB962C8B-B14F-4D97-AF65-F5344CB8AC3E}">
        <p14:creationId xmlns:p14="http://schemas.microsoft.com/office/powerpoint/2010/main" val="294002308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1"/>
          </p:nvPr>
        </p:nvSpPr>
        <p:spPr>
          <a:xfrm>
            <a:off x="762656" y="2032543"/>
            <a:ext cx="11239743" cy="4813801"/>
          </a:xfrm>
          <a:prstGeom prst="rect">
            <a:avLst/>
          </a:prstGeom>
        </p:spPr>
        <p:txBody>
          <a:bodyPr/>
          <a:lstStyle/>
          <a:p>
            <a:pPr marL="0" indent="0">
              <a:lnSpc>
                <a:spcPct val="100000"/>
              </a:lnSpc>
              <a:spcBef>
                <a:spcPts val="600"/>
              </a:spcBef>
              <a:buSzTx/>
              <a:buNone/>
              <a:defRPr sz="2000" b="1">
                <a:solidFill>
                  <a:srgbClr val="595959"/>
                </a:solidFill>
                <a:latin typeface="Helvetica Neue"/>
                <a:ea typeface="Helvetica Neue"/>
                <a:cs typeface="Helvetica Neue"/>
                <a:sym typeface="Helvetica Neue"/>
              </a:defRPr>
            </a:pPr>
            <a:r>
              <a:rPr lang="es-419" dirty="0"/>
              <a:t>El trauma vicario, también llamado </a:t>
            </a:r>
            <a:r>
              <a:rPr lang="es-419" dirty="0">
                <a:solidFill>
                  <a:srgbClr val="35B2B4"/>
                </a:solidFill>
              </a:rPr>
              <a:t>trauma secundario </a:t>
            </a:r>
            <a:r>
              <a:rPr lang="es-419" dirty="0"/>
              <a:t>o </a:t>
            </a:r>
            <a:r>
              <a:rPr lang="es-419" dirty="0" err="1">
                <a:solidFill>
                  <a:srgbClr val="35B2B4"/>
                </a:solidFill>
              </a:rPr>
              <a:t>traumatización</a:t>
            </a:r>
            <a:r>
              <a:rPr lang="es-419" dirty="0">
                <a:solidFill>
                  <a:srgbClr val="35B2B4"/>
                </a:solidFill>
              </a:rPr>
              <a:t> indirecta</a:t>
            </a:r>
            <a:r>
              <a:rPr lang="es-419" dirty="0"/>
              <a:t>, </a:t>
            </a:r>
            <a:r>
              <a:rPr lang="es-419" dirty="0" smtClean="0"/>
              <a:t>es </a:t>
            </a:r>
            <a:r>
              <a:rPr lang="es-419" dirty="0"/>
              <a:t>un proceso de cambio que le sucede al trabajador social cuando se empieza a identificar con los niños, niñas y adolescentes con quienes está trabajando y que provoca cambios en los pensamientos, sentimientos y comportamientos del trabajador social, </a:t>
            </a:r>
            <a:r>
              <a:rPr lang="es-419" dirty="0" smtClean="0"/>
              <a:t>que </a:t>
            </a:r>
            <a:r>
              <a:rPr lang="es-419" dirty="0"/>
              <a:t>son:</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Comparables con los de los supervivientes del trauma</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Derivados de las experiencias con los clientes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Transmitidos de los clientes a los trabajadores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Con el tiempo, esto puede causar cambios en su bienestar físico, psicológico, </a:t>
            </a:r>
            <a:r>
              <a:rPr lang="es-419" dirty="0" smtClean="0"/>
              <a:t/>
            </a:r>
            <a:br>
              <a:rPr lang="es-419" dirty="0" smtClean="0"/>
            </a:br>
            <a:r>
              <a:rPr lang="es-419" dirty="0" smtClean="0"/>
              <a:t>emocional </a:t>
            </a:r>
            <a:r>
              <a:rPr lang="es-419" dirty="0"/>
              <a:t>y espiritual</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Esto puede crear expectativas muy altas, y posiblemente poco realistas, de sí mismo </a:t>
            </a:r>
            <a:r>
              <a:rPr lang="es-419" dirty="0" smtClean="0"/>
              <a:t/>
            </a:r>
            <a:br>
              <a:rPr lang="es-419" dirty="0" smtClean="0"/>
            </a:br>
            <a:r>
              <a:rPr lang="es-419" dirty="0" smtClean="0"/>
              <a:t>y </a:t>
            </a:r>
            <a:r>
              <a:rPr lang="es-419" dirty="0"/>
              <a:t>de los demás</a:t>
            </a:r>
          </a:p>
        </p:txBody>
      </p:sp>
      <p:sp>
        <p:nvSpPr>
          <p:cNvPr id="186" name="Shape 186"/>
          <p:cNvSpPr/>
          <p:nvPr/>
        </p:nvSpPr>
        <p:spPr>
          <a:xfrm>
            <a:off x="0" y="0"/>
            <a:ext cx="12192000" cy="155733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87" name="Shape 187"/>
          <p:cNvSpPr/>
          <p:nvPr/>
        </p:nvSpPr>
        <p:spPr>
          <a:xfrm>
            <a:off x="762657" y="475206"/>
            <a:ext cx="10272056"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lang="es-419"/>
              <a:t>EL TRAUMA VICARIO O SECUNDARIO</a:t>
            </a:r>
          </a:p>
        </p:txBody>
      </p:sp>
    </p:spTree>
    <p:extLst>
      <p:ext uri="{BB962C8B-B14F-4D97-AF65-F5344CB8AC3E}">
        <p14:creationId xmlns:p14="http://schemas.microsoft.com/office/powerpoint/2010/main" val="366688527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sz="half" idx="1"/>
          </p:nvPr>
        </p:nvSpPr>
        <p:spPr>
          <a:xfrm>
            <a:off x="6872151" y="3079354"/>
            <a:ext cx="5319849" cy="4648201"/>
          </a:xfrm>
          <a:prstGeom prst="rect">
            <a:avLst/>
          </a:prstGeom>
        </p:spPr>
        <p:txBody>
          <a:bodyPr lIns="91424" tIns="91424" rIns="91424" bIns="91424"/>
          <a:lstStyle/>
          <a:p>
            <a:pPr>
              <a:spcBef>
                <a:spcPts val="0"/>
              </a:spcBef>
              <a:buSzTx/>
              <a:buNone/>
              <a:defRPr sz="2400">
                <a:solidFill>
                  <a:srgbClr val="595959"/>
                </a:solidFill>
                <a:latin typeface="Helvetica Neue"/>
                <a:ea typeface="Helvetica Neue"/>
                <a:cs typeface="Helvetica Neue"/>
                <a:sym typeface="Helvetica Neue"/>
              </a:defRPr>
            </a:pPr>
            <a:r>
              <a:rPr lang="es-419" dirty="0"/>
              <a:t>Vea la lista que se distribuyó </a:t>
            </a:r>
            <a:r>
              <a:rPr lang="es-419" dirty="0" smtClean="0"/>
              <a:t>y </a:t>
            </a:r>
            <a:endParaRPr lang="es-419" dirty="0"/>
          </a:p>
          <a:p>
            <a:pPr>
              <a:spcBef>
                <a:spcPts val="0"/>
              </a:spcBef>
              <a:buSzTx/>
              <a:buNone/>
              <a:defRPr sz="2400">
                <a:solidFill>
                  <a:srgbClr val="595959"/>
                </a:solidFill>
                <a:latin typeface="Helvetica Neue"/>
                <a:ea typeface="Helvetica Neue"/>
                <a:cs typeface="Helvetica Neue"/>
                <a:sym typeface="Helvetica Neue"/>
              </a:defRPr>
            </a:pPr>
            <a:r>
              <a:rPr lang="es-419" dirty="0"/>
              <a:t>piense sobre usted y su equipo</a:t>
            </a:r>
          </a:p>
        </p:txBody>
      </p:sp>
      <p:sp>
        <p:nvSpPr>
          <p:cNvPr id="193" name="Shape 193"/>
          <p:cNvSpPr/>
          <p:nvPr/>
        </p:nvSpPr>
        <p:spPr>
          <a:xfrm>
            <a:off x="6934200" y="1753791"/>
            <a:ext cx="4542183"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a:t>SEÑALES DE ESTRÉS NEGATIVO</a:t>
            </a:r>
          </a:p>
        </p:txBody>
      </p:sp>
      <p:pic>
        <p:nvPicPr>
          <p:cNvPr id="194" name="image9.jpeg"/>
          <p:cNvPicPr>
            <a:picLocks noChangeAspect="1"/>
          </p:cNvPicPr>
          <p:nvPr/>
        </p:nvPicPr>
        <p:blipFill>
          <a:blip r:embed="rId3">
            <a:extLst/>
          </a:blip>
          <a:stretch>
            <a:fillRect/>
          </a:stretch>
        </p:blipFill>
        <p:spPr>
          <a:xfrm>
            <a:off x="490740" y="570124"/>
            <a:ext cx="6035491" cy="5749980"/>
          </a:xfrm>
          <a:prstGeom prst="rect">
            <a:avLst/>
          </a:prstGeom>
          <a:ln w="12700">
            <a:miter lim="400000"/>
          </a:ln>
        </p:spPr>
      </p:pic>
      <p:sp>
        <p:nvSpPr>
          <p:cNvPr id="195" name="Shape 195"/>
          <p:cNvSpPr/>
          <p:nvPr/>
        </p:nvSpPr>
        <p:spPr>
          <a:xfrm>
            <a:off x="670876" y="5831838"/>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es-419"/>
              <a:t>Foto: Ned Colt, IRC</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753" y="4733995"/>
            <a:ext cx="2121408" cy="950976"/>
          </a:xfrm>
          <a:prstGeom prst="rect">
            <a:avLst/>
          </a:prstGeom>
        </p:spPr>
      </p:pic>
    </p:spTree>
    <p:extLst>
      <p:ext uri="{BB962C8B-B14F-4D97-AF65-F5344CB8AC3E}">
        <p14:creationId xmlns:p14="http://schemas.microsoft.com/office/powerpoint/2010/main" val="41071359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body" idx="1"/>
          </p:nvPr>
        </p:nvSpPr>
        <p:spPr>
          <a:xfrm>
            <a:off x="603295" y="2543175"/>
            <a:ext cx="11014965" cy="4045885"/>
          </a:xfrm>
          <a:prstGeom prst="rect">
            <a:avLst/>
          </a:prstGeom>
        </p:spPr>
        <p:txBody>
          <a:bodyPr/>
          <a:lstStyle/>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La reacción al estrés que ocurre después de una exposición prolongada </a:t>
            </a:r>
            <a:r>
              <a:rPr lang="es-419" dirty="0" smtClean="0"/>
              <a:t/>
            </a:r>
            <a:br>
              <a:rPr lang="es-419" dirty="0" smtClean="0"/>
            </a:br>
            <a:r>
              <a:rPr lang="es-419" dirty="0" smtClean="0"/>
              <a:t>a </a:t>
            </a:r>
            <a:r>
              <a:rPr lang="es-419" dirty="0"/>
              <a:t>factores estresantes ocupacionales, como los que se han identificado </a:t>
            </a:r>
            <a:r>
              <a:rPr lang="es-419" dirty="0" smtClean="0"/>
              <a:t/>
            </a:r>
            <a:br>
              <a:rPr lang="es-419" dirty="0" smtClean="0"/>
            </a:br>
            <a:r>
              <a:rPr lang="es-419" dirty="0" smtClean="0"/>
              <a:t>como </a:t>
            </a:r>
            <a:r>
              <a:rPr lang="es-419" dirty="0"/>
              <a:t>fuentes del estrés acumulado</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Es un proceso, no un evento único</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Se produce por la exposición prolongada a situaciones de exigencia emocional con un apoyo inadecuado que agota gradualmente los recursos naturales de una persona para manejar el estrés y la tensión</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Al igual que las señales de estrés, las señales de agotamiento se pueden manifestar de diferentes maneras dependiendo de la persona</a:t>
            </a:r>
          </a:p>
        </p:txBody>
      </p:sp>
      <p:sp>
        <p:nvSpPr>
          <p:cNvPr id="200" name="Shape 200"/>
          <p:cNvSpPr/>
          <p:nvPr/>
        </p:nvSpPr>
        <p:spPr>
          <a:xfrm>
            <a:off x="493991" y="450171"/>
            <a:ext cx="11124269" cy="15881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dirty="0"/>
              <a:t>EL AGOTAMIENTO, FRECUENTE PARA </a:t>
            </a:r>
            <a:r>
              <a:rPr lang="es-419" dirty="0" smtClean="0"/>
              <a:t/>
            </a:r>
            <a:br>
              <a:rPr lang="es-419" dirty="0" smtClean="0"/>
            </a:br>
            <a:r>
              <a:rPr lang="es-419" dirty="0" smtClean="0"/>
              <a:t>LOS </a:t>
            </a:r>
            <a:r>
              <a:rPr lang="es-419" dirty="0"/>
              <a:t>SUPERVISORES Y TRABAJADORES SOCIALES DE LA PROTECCIÓN DE LA INFANCIA</a:t>
            </a:r>
          </a:p>
        </p:txBody>
      </p:sp>
      <p:sp>
        <p:nvSpPr>
          <p:cNvPr id="201" name="Shape 201"/>
          <p:cNvSpPr/>
          <p:nvPr/>
        </p:nvSpPr>
        <p:spPr>
          <a:xfrm flipV="1">
            <a:off x="603296" y="2108762"/>
            <a:ext cx="7252746" cy="55287"/>
          </a:xfrm>
          <a:prstGeom prst="line">
            <a:avLst/>
          </a:prstGeom>
          <a:ln w="6350">
            <a:solidFill>
              <a:srgbClr val="415D78"/>
            </a:solidFill>
            <a:miter/>
          </a:ln>
        </p:spPr>
        <p:txBody>
          <a:bodyPr lIns="45719" rIns="45719"/>
          <a:lstStyle/>
          <a:p>
            <a:endParaRPr/>
          </a:p>
        </p:txBody>
      </p:sp>
      <p:sp>
        <p:nvSpPr>
          <p:cNvPr id="202" name="Shape 202"/>
          <p:cNvSpPr/>
          <p:nvPr/>
        </p:nvSpPr>
        <p:spPr>
          <a:xfrm>
            <a:off x="603295" y="2094474"/>
            <a:ext cx="4105123"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7775879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sz="4800" b="1">
                <a:solidFill>
                  <a:schemeClr val="bg1"/>
                </a:solidFill>
                <a:latin typeface="Helvetica Neue Medium" charset="0"/>
                <a:ea typeface="Helvetica Neue Medium" charset="0"/>
                <a:cs typeface="Helvetica Neue Medium" charset="0"/>
              </a:rPr>
              <a:t>¿PREGUNTAS?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3365424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543041" y="2517259"/>
            <a:ext cx="3856681"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a:t>FACTORES PROTECTORES</a:t>
            </a:r>
          </a:p>
        </p:txBody>
      </p:sp>
      <p:sp>
        <p:nvSpPr>
          <p:cNvPr id="207" name="Shape 207"/>
          <p:cNvSpPr/>
          <p:nvPr/>
        </p:nvSpPr>
        <p:spPr>
          <a:xfrm>
            <a:off x="638327" y="3671877"/>
            <a:ext cx="2147737" cy="113795"/>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graphicFrame>
        <p:nvGraphicFramePr>
          <p:cNvPr id="208" name="Table 208"/>
          <p:cNvGraphicFramePr/>
          <p:nvPr>
            <p:extLst>
              <p:ext uri="{D42A27DB-BD31-4B8C-83A1-F6EECF244321}">
                <p14:modId xmlns:p14="http://schemas.microsoft.com/office/powerpoint/2010/main" val="4268927259"/>
              </p:ext>
            </p:extLst>
          </p:nvPr>
        </p:nvGraphicFramePr>
        <p:xfrm>
          <a:off x="4857084" y="659512"/>
          <a:ext cx="6548986" cy="5507984"/>
        </p:xfrm>
        <a:graphic>
          <a:graphicData uri="http://schemas.openxmlformats.org/drawingml/2006/table">
            <a:tbl>
              <a:tblPr bandRow="1"/>
              <a:tblGrid>
                <a:gridCol w="6548986">
                  <a:extLst>
                    <a:ext uri="{9D8B030D-6E8A-4147-A177-3AD203B41FA5}">
                      <a16:colId xmlns:a16="http://schemas.microsoft.com/office/drawing/2014/main" val="20000"/>
                    </a:ext>
                  </a:extLst>
                </a:gridCol>
              </a:tblGrid>
              <a:tr h="815205">
                <a:tc>
                  <a:txBody>
                    <a:bodyPr/>
                    <a:lstStyle/>
                    <a:p>
                      <a:pPr algn="l">
                        <a:defRPr sz="1800"/>
                      </a:pPr>
                      <a:r>
                        <a:rPr lang="es-419" sz="2700" b="1">
                          <a:solidFill>
                            <a:srgbClr val="FFFFFF"/>
                          </a:solidFill>
                          <a:sym typeface="Calibri"/>
                        </a:rPr>
                        <a:t>Factores Protectores</a:t>
                      </a:r>
                    </a:p>
                  </a:txBody>
                  <a:tcPr marL="203801" marR="203801" marT="203801" marB="203801" horzOverflow="overflow">
                    <a:solidFill>
                      <a:srgbClr val="415D78"/>
                    </a:solidFill>
                  </a:tcPr>
                </a:tc>
                <a:extLst>
                  <a:ext uri="{0D108BD9-81ED-4DB2-BD59-A6C34878D82A}">
                    <a16:rowId xmlns:a16="http://schemas.microsoft.com/office/drawing/2014/main" val="10000"/>
                  </a:ext>
                </a:extLst>
              </a:tr>
              <a:tr h="4688902">
                <a:tc>
                  <a:txBody>
                    <a:bodyPr/>
                    <a:lstStyle/>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Hábitos positivos de afrontamiento </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Apoyo social</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Optimismo y autoestima saludable</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Espiritualidad</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Adaptabilidad</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Curiosidad y apertura a la experiencia</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Talentos o competencias</a:t>
                      </a:r>
                      <a:r>
                        <a:rPr lang="es-419" sz="2400" baseline="0"/>
                        <a:t> naturales </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s-419" sz="2400"/>
                        <a:t>Búsqueda de significado</a:t>
                      </a:r>
                    </a:p>
                  </a:txBody>
                  <a:tcPr marL="203801" marR="203801" marT="203801" marB="203801" horzOverflow="overflow">
                    <a:solidFill>
                      <a:srgbClr val="35B2B4"/>
                    </a:solidFill>
                  </a:tcPr>
                </a:tc>
                <a:extLst>
                  <a:ext uri="{0D108BD9-81ED-4DB2-BD59-A6C34878D82A}">
                    <a16:rowId xmlns:a16="http://schemas.microsoft.com/office/drawing/2014/main" val="10001"/>
                  </a:ext>
                </a:extLst>
              </a:tr>
            </a:tbl>
          </a:graphicData>
        </a:graphic>
      </p:graphicFrame>
      <p:sp>
        <p:nvSpPr>
          <p:cNvPr id="209" name="Shape 209"/>
          <p:cNvSpPr/>
          <p:nvPr/>
        </p:nvSpPr>
        <p:spPr>
          <a:xfrm>
            <a:off x="8472985" y="5700569"/>
            <a:ext cx="2745959" cy="2649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i="1">
                <a:solidFill>
                  <a:srgbClr val="FFFFFF"/>
                </a:solidFill>
                <a:latin typeface="Helvetica Neue"/>
                <a:ea typeface="Helvetica Neue"/>
                <a:cs typeface="Helvetica Neue"/>
                <a:sym typeface="Helvetica Neue"/>
              </a:defRPr>
            </a:lvl1pPr>
          </a:lstStyle>
          <a:p>
            <a:r>
              <a:rPr lang="es-419"/>
              <a:t>Headington Institute, 2008</a:t>
            </a:r>
          </a:p>
        </p:txBody>
      </p:sp>
    </p:spTree>
    <p:extLst>
      <p:ext uri="{BB962C8B-B14F-4D97-AF65-F5344CB8AC3E}">
        <p14:creationId xmlns:p14="http://schemas.microsoft.com/office/powerpoint/2010/main" val="140534929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half" idx="1"/>
          </p:nvPr>
        </p:nvSpPr>
        <p:spPr>
          <a:xfrm>
            <a:off x="4504978" y="398586"/>
            <a:ext cx="7202928" cy="3932416"/>
          </a:xfrm>
          <a:prstGeom prst="rect">
            <a:avLst/>
          </a:prstGeom>
        </p:spPr>
        <p:txBody>
          <a:bodyPr>
            <a:normAutofit/>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sz="2600" dirty="0"/>
              <a:t>Reflexión de Bienestar:</a:t>
            </a:r>
            <a:r>
              <a:rPr lang="es-419" sz="2600" b="0" dirty="0">
                <a:solidFill>
                  <a:srgbClr val="151515"/>
                </a:solidFill>
              </a:rPr>
              <a:t> </a:t>
            </a:r>
          </a:p>
          <a:p>
            <a:pPr>
              <a:lnSpc>
                <a:spcPct val="100000"/>
              </a:lnSpc>
              <a:spcBef>
                <a:spcPts val="600"/>
              </a:spcBef>
              <a:buSzTx/>
              <a:buFont typeface="Wingdings" panose="05000000000000000000" pitchFamily="2" charset="2"/>
              <a:buChar char="§"/>
              <a:defRPr sz="2400">
                <a:latin typeface="Helvetica Neue"/>
                <a:ea typeface="Helvetica Neue"/>
                <a:cs typeface="Helvetica Neue"/>
                <a:sym typeface="Helvetica Neue"/>
              </a:defRPr>
            </a:pPr>
            <a:endParaRPr sz="2600" dirty="0">
              <a:solidFill>
                <a:srgbClr val="D8D8D8"/>
              </a:solidFill>
            </a:endParaRP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600" dirty="0"/>
              <a:t>¿Cuáles son sus hábitos positivos </a:t>
            </a:r>
            <a:r>
              <a:rPr lang="es-419" sz="2600" dirty="0" smtClean="0"/>
              <a:t/>
            </a:r>
            <a:br>
              <a:rPr lang="es-419" sz="2600" dirty="0" smtClean="0"/>
            </a:br>
            <a:r>
              <a:rPr lang="es-419" sz="2600" dirty="0" smtClean="0"/>
              <a:t>de </a:t>
            </a:r>
            <a:r>
              <a:rPr lang="es-419" sz="2600" dirty="0"/>
              <a:t>afrontamiento individuales?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600" dirty="0"/>
              <a:t>En otras palabras, ¿qué hace o qué puede hacer para cuidar de sí mismo?</a:t>
            </a:r>
          </a:p>
        </p:txBody>
      </p:sp>
      <p:sp>
        <p:nvSpPr>
          <p:cNvPr id="214" name="Shape 214"/>
          <p:cNvSpPr/>
          <p:nvPr/>
        </p:nvSpPr>
        <p:spPr>
          <a:xfrm>
            <a:off x="1" y="0"/>
            <a:ext cx="3886201" cy="6858000"/>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16" name="Shape 216"/>
          <p:cNvSpPr/>
          <p:nvPr/>
        </p:nvSpPr>
        <p:spPr>
          <a:xfrm>
            <a:off x="440879" y="886201"/>
            <a:ext cx="3364205" cy="308392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FFFFFF"/>
                </a:solidFill>
                <a:latin typeface="Helvetica Neue"/>
                <a:ea typeface="Helvetica Neue"/>
                <a:cs typeface="Helvetica Neue"/>
                <a:sym typeface="Helvetica Neue"/>
              </a:defRPr>
            </a:pPr>
            <a:r>
              <a:rPr lang="es-419" dirty="0"/>
              <a:t>¡EL BIENESTAR DEL EQUIPO COMIENZA CON NOSOTROS!</a:t>
            </a:r>
          </a:p>
        </p:txBody>
      </p:sp>
      <p:sp>
        <p:nvSpPr>
          <p:cNvPr id="217" name="Shape 217"/>
          <p:cNvSpPr/>
          <p:nvPr/>
        </p:nvSpPr>
        <p:spPr>
          <a:xfrm>
            <a:off x="3886201" y="771902"/>
            <a:ext cx="228600" cy="22860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502" y="4498021"/>
            <a:ext cx="3668906" cy="1644682"/>
          </a:xfrm>
          <a:prstGeom prst="rect">
            <a:avLst/>
          </a:prstGeom>
        </p:spPr>
      </p:pic>
    </p:spTree>
    <p:extLst>
      <p:ext uri="{BB962C8B-B14F-4D97-AF65-F5344CB8AC3E}">
        <p14:creationId xmlns:p14="http://schemas.microsoft.com/office/powerpoint/2010/main" val="94352123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body" sz="half" idx="1"/>
          </p:nvPr>
        </p:nvSpPr>
        <p:spPr>
          <a:xfrm>
            <a:off x="583168" y="2049954"/>
            <a:ext cx="6796832" cy="4612781"/>
          </a:xfrm>
          <a:prstGeom prst="rect">
            <a:avLst/>
          </a:prstGeom>
        </p:spPr>
        <p:txBody>
          <a:bodyPr>
            <a:normAutofit/>
          </a:bodyPr>
          <a:lstStyle/>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El trabajo de gestión de casos es gratificante, </a:t>
            </a:r>
            <a:r>
              <a:rPr lang="es-419" dirty="0" smtClean="0"/>
              <a:t/>
            </a:r>
            <a:br>
              <a:rPr lang="es-419" dirty="0" smtClean="0"/>
            </a:br>
            <a:r>
              <a:rPr lang="es-419" dirty="0" smtClean="0"/>
              <a:t>pero </a:t>
            </a:r>
            <a:r>
              <a:rPr lang="es-419" dirty="0"/>
              <a:t>también es estresante </a:t>
            </a:r>
          </a:p>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dirty="0" smtClean="0"/>
          </a:p>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Es importante para los supervisores que reconozcan </a:t>
            </a:r>
            <a:r>
              <a:rPr lang="es-419" dirty="0" smtClean="0"/>
              <a:t/>
            </a:r>
            <a:br>
              <a:rPr lang="es-419" dirty="0" smtClean="0"/>
            </a:br>
            <a:r>
              <a:rPr lang="es-419" dirty="0" smtClean="0"/>
              <a:t>las </a:t>
            </a:r>
            <a:r>
              <a:rPr lang="es-419" dirty="0"/>
              <a:t>señales de estrés en ellos mismos y en los trabajadores sociales, así como los factores protectores</a:t>
            </a:r>
          </a:p>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Los supervisores deben desarrollar estrategias personales y de equipo para abordar el estrés </a:t>
            </a:r>
            <a:r>
              <a:rPr lang="es-419" dirty="0" smtClean="0"/>
              <a:t/>
            </a:r>
            <a:br>
              <a:rPr lang="es-419" dirty="0" smtClean="0"/>
            </a:br>
            <a:r>
              <a:rPr lang="es-419" dirty="0" smtClean="0"/>
              <a:t>y </a:t>
            </a:r>
            <a:r>
              <a:rPr lang="es-419" dirty="0"/>
              <a:t>el agotamiento</a:t>
            </a:r>
          </a:p>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dirty="0"/>
          </a:p>
          <a:p>
            <a:pPr>
              <a:lnSpc>
                <a:spcPct val="100000"/>
              </a:lnSpc>
              <a:spcBef>
                <a:spcPts val="3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La supervisión individual es una manera fundamental para identificar y manejar el estrés para ambas partes</a:t>
            </a:r>
          </a:p>
        </p:txBody>
      </p:sp>
      <p:sp>
        <p:nvSpPr>
          <p:cNvPr id="222" name="Shape 222"/>
          <p:cNvSpPr/>
          <p:nvPr/>
        </p:nvSpPr>
        <p:spPr>
          <a:xfrm>
            <a:off x="583170" y="546100"/>
            <a:ext cx="6307229"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35B2B4"/>
                </a:solidFill>
                <a:latin typeface="Helvetica Neue"/>
                <a:ea typeface="Helvetica Neue"/>
                <a:cs typeface="Helvetica Neue"/>
                <a:sym typeface="Helvetica Neue"/>
              </a:defRPr>
            </a:pPr>
            <a:r>
              <a:rPr lang="es-419" dirty="0"/>
              <a:t>ALGUNOS MENSAJES CLAVE SOBRE EL ESTRÉS</a:t>
            </a:r>
          </a:p>
        </p:txBody>
      </p:sp>
      <p:pic>
        <p:nvPicPr>
          <p:cNvPr id="223" name="image10.png"/>
          <p:cNvPicPr>
            <a:picLocks noChangeAspect="1"/>
          </p:cNvPicPr>
          <p:nvPr/>
        </p:nvPicPr>
        <p:blipFill>
          <a:blip r:embed="rId3">
            <a:alphaModFix amt="20000"/>
            <a:extLst/>
          </a:blip>
          <a:srcRect r="77770" b="12650"/>
          <a:stretch>
            <a:fillRect/>
          </a:stretch>
        </p:blipFill>
        <p:spPr>
          <a:xfrm rot="16200000">
            <a:off x="7843564" y="2252391"/>
            <a:ext cx="1429240" cy="7267632"/>
          </a:xfrm>
          <a:prstGeom prst="rect">
            <a:avLst/>
          </a:prstGeom>
          <a:ln w="12700">
            <a:miter lim="400000"/>
          </a:ln>
        </p:spPr>
      </p:pic>
      <p:pic>
        <p:nvPicPr>
          <p:cNvPr id="224" name="image11.jpeg"/>
          <p:cNvPicPr>
            <a:picLocks noChangeAspect="1"/>
          </p:cNvPicPr>
          <p:nvPr/>
        </p:nvPicPr>
        <p:blipFill>
          <a:blip r:embed="rId4">
            <a:extLst/>
          </a:blip>
          <a:stretch>
            <a:fillRect/>
          </a:stretch>
        </p:blipFill>
        <p:spPr>
          <a:xfrm>
            <a:off x="7697892" y="345440"/>
            <a:ext cx="4097868" cy="6146801"/>
          </a:xfrm>
          <a:prstGeom prst="rect">
            <a:avLst/>
          </a:prstGeom>
          <a:ln w="12700">
            <a:miter lim="400000"/>
          </a:ln>
        </p:spPr>
      </p:pic>
      <p:sp>
        <p:nvSpPr>
          <p:cNvPr id="225" name="Shape 225"/>
          <p:cNvSpPr/>
          <p:nvPr/>
        </p:nvSpPr>
        <p:spPr>
          <a:xfrm>
            <a:off x="7697892" y="6106863"/>
            <a:ext cx="5143501"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es-419" sz="1400"/>
              <a:t>Foto: Rafael Hermoso, IRC</a:t>
            </a:r>
          </a:p>
        </p:txBody>
      </p:sp>
    </p:spTree>
    <p:extLst>
      <p:ext uri="{BB962C8B-B14F-4D97-AF65-F5344CB8AC3E}">
        <p14:creationId xmlns:p14="http://schemas.microsoft.com/office/powerpoint/2010/main" val="171955229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sz="half" idx="1"/>
          </p:nvPr>
        </p:nvSpPr>
        <p:spPr>
          <a:xfrm>
            <a:off x="4448173" y="457200"/>
            <a:ext cx="7263929" cy="3897077"/>
          </a:xfrm>
          <a:prstGeom prst="rect">
            <a:avLst/>
          </a:prstGeom>
        </p:spPr>
        <p:txBody>
          <a:bodyPr>
            <a:noAutofit/>
          </a:bodyPr>
          <a:lstStyle/>
          <a:p>
            <a:pPr marL="0" indent="0">
              <a:lnSpc>
                <a:spcPct val="100000"/>
              </a:lnSpc>
              <a:spcBef>
                <a:spcPts val="600"/>
              </a:spcBef>
              <a:buClr>
                <a:srgbClr val="00B0F0"/>
              </a:buClr>
              <a:buNone/>
              <a:defRPr sz="1800">
                <a:solidFill>
                  <a:srgbClr val="595959"/>
                </a:solidFill>
                <a:latin typeface="Helvetica Neue"/>
                <a:ea typeface="Helvetica Neue"/>
                <a:cs typeface="Helvetica Neue"/>
                <a:sym typeface="Helvetica Neue"/>
              </a:defRPr>
            </a:pPr>
            <a:r>
              <a:rPr lang="es-419" sz="3200" dirty="0"/>
              <a:t>¿Cómo pueden los supervisores promover el bienestar del equipo?</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2800" dirty="0"/>
              <a:t>¿Con los trabajadores sociales </a:t>
            </a:r>
            <a:r>
              <a:rPr lang="es-419" sz="2800" dirty="0" smtClean="0"/>
              <a:t/>
            </a:r>
            <a:br>
              <a:rPr lang="es-419" sz="2800" dirty="0" smtClean="0"/>
            </a:br>
            <a:r>
              <a:rPr lang="es-419" sz="2800" dirty="0" smtClean="0"/>
              <a:t>en </a:t>
            </a:r>
            <a:r>
              <a:rPr lang="es-419" sz="2800" dirty="0"/>
              <a:t>particular?</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2800" dirty="0"/>
              <a:t>¿A nivel de equipo?</a:t>
            </a:r>
          </a:p>
        </p:txBody>
      </p:sp>
      <p:sp>
        <p:nvSpPr>
          <p:cNvPr id="228" name="Shape 228"/>
          <p:cNvSpPr/>
          <p:nvPr/>
        </p:nvSpPr>
        <p:spPr>
          <a:xfrm>
            <a:off x="1" y="0"/>
            <a:ext cx="3886201"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29" name="Shape 229"/>
          <p:cNvSpPr/>
          <p:nvPr/>
        </p:nvSpPr>
        <p:spPr>
          <a:xfrm>
            <a:off x="319436" y="692447"/>
            <a:ext cx="3233394" cy="20867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FFFFFF"/>
                </a:solidFill>
                <a:latin typeface="Helvetica Neue"/>
                <a:ea typeface="Helvetica Neue"/>
                <a:cs typeface="Helvetica Neue"/>
                <a:sym typeface="Helvetica Neue"/>
              </a:defRPr>
            </a:pPr>
            <a:r>
              <a:rPr lang="es-419" dirty="0"/>
              <a:t>¡EL BIENESTAR DEL EQUIPO COMIENZA CON NOSOTROS!</a:t>
            </a:r>
          </a:p>
        </p:txBody>
      </p:sp>
      <p:sp>
        <p:nvSpPr>
          <p:cNvPr id="230" name="Shape 230"/>
          <p:cNvSpPr/>
          <p:nvPr/>
        </p:nvSpPr>
        <p:spPr>
          <a:xfrm>
            <a:off x="3886201" y="771902"/>
            <a:ext cx="228600" cy="2286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502" y="4498021"/>
            <a:ext cx="3668906" cy="1644682"/>
          </a:xfrm>
          <a:prstGeom prst="rect">
            <a:avLst/>
          </a:prstGeom>
        </p:spPr>
      </p:pic>
    </p:spTree>
    <p:extLst>
      <p:ext uri="{BB962C8B-B14F-4D97-AF65-F5344CB8AC3E}">
        <p14:creationId xmlns:p14="http://schemas.microsoft.com/office/powerpoint/2010/main" val="65733941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
          </p:nvPr>
        </p:nvSpPr>
        <p:spPr>
          <a:xfrm>
            <a:off x="590547" y="1390981"/>
            <a:ext cx="11495755" cy="4590408"/>
          </a:xfrm>
          <a:prstGeom prst="rect">
            <a:avLst/>
          </a:prstGeom>
        </p:spPr>
        <p:txBody>
          <a:bodyPr numCol="2">
            <a:noAutofit/>
          </a:bodyPr>
          <a:lstStyle/>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Reuniones regulares de supervisión individual</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Desarrollar una actitud y competencias </a:t>
            </a:r>
            <a:r>
              <a:rPr lang="es-419" sz="1900" dirty="0" smtClean="0"/>
              <a:t/>
            </a:r>
            <a:br>
              <a:rPr lang="es-419" sz="1900" dirty="0" smtClean="0"/>
            </a:br>
            <a:r>
              <a:rPr lang="es-419" sz="1900" dirty="0" smtClean="0"/>
              <a:t>para </a:t>
            </a:r>
            <a:r>
              <a:rPr lang="es-419" sz="1900" dirty="0"/>
              <a:t>orientación</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Reconocer las señales de estrés </a:t>
            </a:r>
            <a:r>
              <a:rPr lang="es-419" sz="1900" dirty="0" smtClean="0"/>
              <a:t/>
            </a:r>
            <a:br>
              <a:rPr lang="es-419" sz="1900" dirty="0" smtClean="0"/>
            </a:br>
            <a:r>
              <a:rPr lang="es-419" sz="1900" dirty="0" smtClean="0"/>
              <a:t>y </a:t>
            </a:r>
            <a:r>
              <a:rPr lang="es-419" sz="1900" dirty="0"/>
              <a:t>agotamiento en los trabajadores sociales </a:t>
            </a:r>
            <a:r>
              <a:rPr lang="es-419" sz="1900" dirty="0" smtClean="0"/>
              <a:t/>
            </a:r>
            <a:br>
              <a:rPr lang="es-419" sz="1900" dirty="0" smtClean="0"/>
            </a:br>
            <a:r>
              <a:rPr lang="es-419" sz="1900" dirty="0" smtClean="0"/>
              <a:t>y </a:t>
            </a:r>
            <a:r>
              <a:rPr lang="es-419" sz="1900" dirty="0"/>
              <a:t>la respuesta</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Coordinar con la gestión de RR. HH. </a:t>
            </a:r>
            <a:r>
              <a:rPr lang="es-419" sz="1900" dirty="0" smtClean="0"/>
              <a:t/>
            </a:r>
            <a:br>
              <a:rPr lang="es-419" sz="1900" dirty="0" smtClean="0"/>
            </a:br>
            <a:r>
              <a:rPr lang="es-419" sz="1900" dirty="0" smtClean="0"/>
              <a:t>para </a:t>
            </a:r>
            <a:r>
              <a:rPr lang="es-419" sz="1900" dirty="0"/>
              <a:t>asegurar un protocolo para los trabajadores sociales que muestren señales </a:t>
            </a:r>
            <a:r>
              <a:rPr lang="es-419" sz="1900" dirty="0" smtClean="0"/>
              <a:t/>
            </a:r>
            <a:br>
              <a:rPr lang="es-419" sz="1900" dirty="0" smtClean="0"/>
            </a:br>
            <a:r>
              <a:rPr lang="es-419" sz="1900" dirty="0" smtClean="0"/>
              <a:t>de </a:t>
            </a:r>
            <a:r>
              <a:rPr lang="es-419" sz="1900" dirty="0"/>
              <a:t>estrés o de agotamiento </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Apoyar a los trabajadores sociales a descubrir formas de manejar el estrés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Promover una atmósfera de equipo y considerar un sistema de compañerismo</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Motivar espacios para que se tomen recesos durante el trabajo</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spc="-20" dirty="0"/>
              <a:t>Establecer expectativas realistas del equipo</a:t>
            </a:r>
            <a:r>
              <a:rPr lang="es-419" sz="1900" dirty="0"/>
              <a:t> </a:t>
            </a:r>
          </a:p>
          <a:p>
            <a:pPr>
              <a:lnSpc>
                <a:spcPct val="100000"/>
              </a:lnSpc>
              <a:spcBef>
                <a:spcPts val="600"/>
              </a:spcBef>
              <a:buClr>
                <a:srgbClr val="35B2B4"/>
              </a:buClr>
              <a:buSzPct val="8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spc="-20" dirty="0"/>
              <a:t>Promover la seguridad de los </a:t>
            </a:r>
            <a:r>
              <a:rPr lang="es-419" sz="1900" spc="-20" dirty="0" smtClean="0"/>
              <a:t>trabajadores </a:t>
            </a:r>
            <a:r>
              <a:rPr lang="es-419" sz="1900" spc="-20" dirty="0"/>
              <a:t>sociales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Promover una comunicación de respeto </a:t>
            </a:r>
            <a:r>
              <a:rPr lang="es-419" sz="1900" dirty="0" smtClean="0"/>
              <a:t/>
            </a:r>
            <a:br>
              <a:rPr lang="es-419" sz="1900" dirty="0" smtClean="0"/>
            </a:br>
            <a:r>
              <a:rPr lang="es-419" sz="1900" dirty="0" smtClean="0"/>
              <a:t>y </a:t>
            </a:r>
            <a:r>
              <a:rPr lang="es-419" sz="1900" dirty="0"/>
              <a:t>efectiva entre los equipos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Empoderar y motivar a los trabajadores sociales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dirty="0"/>
              <a:t>Reconocer y validar la experiencia </a:t>
            </a:r>
            <a:r>
              <a:rPr lang="es-419" sz="1900" dirty="0" smtClean="0"/>
              <a:t/>
            </a:r>
            <a:br>
              <a:rPr lang="es-419" sz="1900" dirty="0" smtClean="0"/>
            </a:br>
            <a:r>
              <a:rPr lang="es-419" sz="1900" dirty="0" smtClean="0"/>
              <a:t>de </a:t>
            </a:r>
            <a:r>
              <a:rPr lang="es-419" sz="1900" dirty="0"/>
              <a:t>los trabajadores sociales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s-419" sz="1900" b="1" u="sng" dirty="0"/>
              <a:t>¡Sea un modelo de la función a seguir </a:t>
            </a:r>
            <a:r>
              <a:rPr lang="es-419" sz="1900" b="1" u="sng" dirty="0" smtClean="0"/>
              <a:t/>
            </a:r>
            <a:br>
              <a:rPr lang="es-419" sz="1900" b="1" u="sng" dirty="0" smtClean="0"/>
            </a:br>
            <a:r>
              <a:rPr lang="es-419" sz="1900" b="1" u="sng" dirty="0" smtClean="0"/>
              <a:t>para </a:t>
            </a:r>
            <a:r>
              <a:rPr lang="es-419" sz="1900" b="1" u="sng" dirty="0"/>
              <a:t>el equipo de gestión de casos!</a:t>
            </a:r>
          </a:p>
        </p:txBody>
      </p:sp>
      <p:sp>
        <p:nvSpPr>
          <p:cNvPr id="236" name="Shape 236"/>
          <p:cNvSpPr/>
          <p:nvPr/>
        </p:nvSpPr>
        <p:spPr>
          <a:xfrm>
            <a:off x="590548" y="537365"/>
            <a:ext cx="10515601" cy="6369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es-419"/>
              <a:t>SUGERENCIAS PARA LOS SUPERVISORES</a:t>
            </a:r>
          </a:p>
        </p:txBody>
      </p:sp>
      <p:sp>
        <p:nvSpPr>
          <p:cNvPr id="237" name="Shape 237"/>
          <p:cNvSpPr/>
          <p:nvPr/>
        </p:nvSpPr>
        <p:spPr>
          <a:xfrm>
            <a:off x="0" y="5972173"/>
            <a:ext cx="12192000" cy="88582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238" name="Shape 238"/>
          <p:cNvSpPr/>
          <p:nvPr/>
        </p:nvSpPr>
        <p:spPr>
          <a:xfrm>
            <a:off x="714375" y="1143000"/>
            <a:ext cx="3286125" cy="1143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88421567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sz="4800" b="1">
                <a:solidFill>
                  <a:schemeClr val="bg1"/>
                </a:solidFill>
                <a:latin typeface="Helvetica Neue Medium" charset="0"/>
                <a:ea typeface="Helvetica Neue Medium" charset="0"/>
                <a:cs typeface="Helvetica Neue Medium" charset="0"/>
              </a:rPr>
              <a:t>¿PREGUNTAS?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555964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2.jpg"/>
          <p:cNvPicPr>
            <a:picLocks noChangeAspect="1"/>
          </p:cNvPicPr>
          <p:nvPr/>
        </p:nvPicPr>
        <p:blipFill>
          <a:blip r:embed="rId2">
            <a:extLst/>
          </a:blip>
          <a:srcRect l="30622" r="34585"/>
          <a:stretch>
            <a:fillRect/>
          </a:stretch>
        </p:blipFill>
        <p:spPr>
          <a:xfrm>
            <a:off x="0" y="15127"/>
            <a:ext cx="4242216" cy="6857863"/>
          </a:xfrm>
          <a:prstGeom prst="rect">
            <a:avLst/>
          </a:prstGeom>
          <a:ln w="12700">
            <a:miter lim="400000"/>
          </a:ln>
        </p:spPr>
      </p:pic>
      <p:sp>
        <p:nvSpPr>
          <p:cNvPr id="129" name="Shape 129"/>
          <p:cNvSpPr/>
          <p:nvPr/>
        </p:nvSpPr>
        <p:spPr>
          <a:xfrm>
            <a:off x="4737139" y="6016980"/>
            <a:ext cx="7454860" cy="1"/>
          </a:xfrm>
          <a:prstGeom prst="line">
            <a:avLst/>
          </a:prstGeom>
          <a:ln w="6350">
            <a:solidFill>
              <a:srgbClr val="405E79"/>
            </a:solidFill>
            <a:miter/>
          </a:ln>
        </p:spPr>
        <p:txBody>
          <a:bodyPr lIns="45719" rIns="45719"/>
          <a:lstStyle/>
          <a:p>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970" y="5045413"/>
            <a:ext cx="4477787" cy="875485"/>
          </a:xfrm>
          <a:prstGeom prst="rect">
            <a:avLst/>
          </a:prstGeom>
        </p:spPr>
      </p:pic>
      <p:pic>
        <p:nvPicPr>
          <p:cNvPr id="7"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55932" y="4849415"/>
            <a:ext cx="3236067" cy="125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65391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43" name="Shape 243"/>
          <p:cNvSpPr>
            <a:spLocks noGrp="1"/>
          </p:cNvSpPr>
          <p:nvPr>
            <p:ph type="body" idx="1"/>
          </p:nvPr>
        </p:nvSpPr>
        <p:spPr>
          <a:xfrm>
            <a:off x="3801035" y="475412"/>
            <a:ext cx="7937197" cy="7507766"/>
          </a:xfrm>
          <a:prstGeom prst="rect">
            <a:avLst/>
          </a:prstGeom>
        </p:spPr>
        <p:txBody>
          <a:bodyPr lIns="91424" tIns="91424" rIns="91424" bIns="91424"/>
          <a:lstStyle/>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dirty="0"/>
              <a:t>Un ejercicio para ayudarle a comprender el estado de su equipo </a:t>
            </a:r>
            <a:r>
              <a:rPr lang="es-419" dirty="0" smtClean="0"/>
              <a:t/>
            </a:r>
            <a:br>
              <a:rPr lang="es-419" dirty="0" smtClean="0"/>
            </a:br>
            <a:r>
              <a:rPr lang="es-419" dirty="0" smtClean="0"/>
              <a:t>y </a:t>
            </a:r>
            <a:r>
              <a:rPr lang="es-419" dirty="0"/>
              <a:t>para visualizar algunos pasos concretos que podría poner </a:t>
            </a:r>
            <a:r>
              <a:rPr lang="es-419" dirty="0" smtClean="0"/>
              <a:t/>
            </a:r>
            <a:br>
              <a:rPr lang="es-419" dirty="0" smtClean="0"/>
            </a:br>
            <a:r>
              <a:rPr lang="es-419" dirty="0" smtClean="0"/>
              <a:t>en </a:t>
            </a:r>
            <a:r>
              <a:rPr lang="es-419" dirty="0"/>
              <a:t>marcha para apoyar al equipo.</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lang="en-US" b="1" dirty="0">
              <a:solidFill>
                <a:srgbClr val="35B2B4"/>
              </a:solidFill>
            </a:endParaRP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b="1" dirty="0">
                <a:solidFill>
                  <a:srgbClr val="35B2B4"/>
                </a:solidFill>
              </a:rPr>
              <a:t>Pasos: </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es-419" dirty="0"/>
              <a:t>Lluvia de Ideas</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es-419" dirty="0" smtClean="0"/>
              <a:t>Acuerdo</a:t>
            </a:r>
            <a:r>
              <a:rPr lang="es-419" dirty="0"/>
              <a:t> </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es-419" dirty="0"/>
              <a:t>Soñar</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es-419" dirty="0"/>
              <a:t>Realidad</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lang="es-419" dirty="0"/>
              <a:t>Planificación Creativa</a:t>
            </a:r>
          </a:p>
        </p:txBody>
      </p:sp>
      <p:sp>
        <p:nvSpPr>
          <p:cNvPr id="244" name="Shape 244"/>
          <p:cNvSpPr/>
          <p:nvPr/>
        </p:nvSpPr>
        <p:spPr>
          <a:xfrm>
            <a:off x="690023" y="2646228"/>
            <a:ext cx="3218300" cy="15881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dirty="0" smtClean="0"/>
              <a:t>MANDALA </a:t>
            </a:r>
            <a:r>
              <a:rPr lang="es-419" spc="-20" dirty="0" smtClean="0"/>
              <a:t>DE </a:t>
            </a:r>
            <a:r>
              <a:rPr lang="es-419" spc="-20" dirty="0"/>
              <a:t>BIENESTAR </a:t>
            </a:r>
            <a:r>
              <a:rPr lang="es-419" dirty="0"/>
              <a:t>DEL EQUIPO</a:t>
            </a:r>
          </a:p>
        </p:txBody>
      </p:sp>
      <p:sp>
        <p:nvSpPr>
          <p:cNvPr id="245" name="Shape 245"/>
          <p:cNvSpPr/>
          <p:nvPr/>
        </p:nvSpPr>
        <p:spPr>
          <a:xfrm>
            <a:off x="818464" y="4229294"/>
            <a:ext cx="2500315" cy="1143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5187783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12.jpg"/>
          <p:cNvPicPr>
            <a:picLocks noChangeAspect="1"/>
          </p:cNvPicPr>
          <p:nvPr/>
        </p:nvPicPr>
        <p:blipFill>
          <a:blip r:embed="rId3">
            <a:alphaModFix amt="20000"/>
            <a:extLst/>
          </a:blip>
          <a:srcRect l="66252"/>
          <a:stretch>
            <a:fillRect/>
          </a:stretch>
        </p:blipFill>
        <p:spPr>
          <a:xfrm>
            <a:off x="0" y="0"/>
            <a:ext cx="2314456" cy="6858000"/>
          </a:xfrm>
          <a:prstGeom prst="rect">
            <a:avLst/>
          </a:prstGeom>
          <a:ln w="12700">
            <a:miter lim="400000"/>
          </a:ln>
        </p:spPr>
      </p:pic>
      <p:sp>
        <p:nvSpPr>
          <p:cNvPr id="258" name="Shape 258"/>
          <p:cNvSpPr/>
          <p:nvPr/>
        </p:nvSpPr>
        <p:spPr>
          <a:xfrm>
            <a:off x="482514" y="532721"/>
            <a:ext cx="3877451"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dirty="0"/>
              <a:t>FORMATO </a:t>
            </a:r>
            <a:r>
              <a:rPr lang="es-419" dirty="0" smtClean="0"/>
              <a:t/>
            </a:r>
            <a:br>
              <a:rPr lang="es-419" dirty="0" smtClean="0"/>
            </a:br>
            <a:r>
              <a:rPr lang="es-419" dirty="0" smtClean="0"/>
              <a:t>EN </a:t>
            </a:r>
            <a:r>
              <a:rPr lang="es-419" dirty="0"/>
              <a:t>BLANCO</a:t>
            </a:r>
          </a:p>
        </p:txBody>
      </p:sp>
      <p:sp>
        <p:nvSpPr>
          <p:cNvPr id="259" name="Shape 259"/>
          <p:cNvSpPr/>
          <p:nvPr/>
        </p:nvSpPr>
        <p:spPr>
          <a:xfrm>
            <a:off x="594517" y="1688808"/>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6" name="Grupo 5"/>
          <p:cNvGrpSpPr/>
          <p:nvPr/>
        </p:nvGrpSpPr>
        <p:grpSpPr>
          <a:xfrm>
            <a:off x="3486409" y="323522"/>
            <a:ext cx="9274924" cy="6149079"/>
            <a:chOff x="3486409" y="323522"/>
            <a:chExt cx="9274924" cy="6149079"/>
          </a:xfrm>
        </p:grpSpPr>
        <p:grpSp>
          <p:nvGrpSpPr>
            <p:cNvPr id="4" name="Group 3"/>
            <p:cNvGrpSpPr/>
            <p:nvPr/>
          </p:nvGrpSpPr>
          <p:grpSpPr>
            <a:xfrm>
              <a:off x="3486409" y="323522"/>
              <a:ext cx="9274924" cy="6149079"/>
              <a:chOff x="3486409" y="323522"/>
              <a:chExt cx="9274924" cy="6149079"/>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3" name="TextBox 2"/>
              <p:cNvSpPr txBox="1"/>
              <p:nvPr/>
            </p:nvSpPr>
            <p:spPr>
              <a:xfrm>
                <a:off x="34864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7"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a:ln>
                      <a:noFill/>
                    </a:ln>
                    <a:solidFill>
                      <a:srgbClr val="35B2B4"/>
                    </a:solidFill>
                    <a:uFillTx/>
                    <a:latin typeface="+mj-lt"/>
                    <a:ea typeface="Calibri"/>
                    <a:cs typeface="Calibri"/>
                    <a:sym typeface="Calibri"/>
                  </a:rPr>
                  <a:t>NOMBRE DE LA CATEGORÍA</a:t>
                </a:r>
              </a:p>
            </p:txBody>
          </p:sp>
          <p:sp>
            <p:nvSpPr>
              <p:cNvPr id="8"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a:ln>
                      <a:noFill/>
                    </a:ln>
                    <a:solidFill>
                      <a:srgbClr val="35B2B4"/>
                    </a:solidFill>
                    <a:uFillTx/>
                    <a:latin typeface="+mj-lt"/>
                    <a:ea typeface="Calibri"/>
                    <a:cs typeface="Calibri"/>
                    <a:sym typeface="Calibri"/>
                  </a:rPr>
                  <a:t>NOMBRE DE LA CATEGORÍA</a:t>
                </a:r>
              </a:p>
            </p:txBody>
          </p:sp>
          <p:sp>
            <p:nvSpPr>
              <p:cNvPr id="9" name="TextBox 8"/>
              <p:cNvSpPr txBox="1"/>
              <p:nvPr/>
            </p:nvSpPr>
            <p:spPr>
              <a:xfrm>
                <a:off x="35593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11" name="TextBox 10"/>
              <p:cNvSpPr txBox="1"/>
              <p:nvPr/>
            </p:nvSpPr>
            <p:spPr>
              <a:xfrm>
                <a:off x="102196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gr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0239" y="2998568"/>
              <a:ext cx="1532520" cy="674402"/>
            </a:xfrm>
            <a:prstGeom prst="rect">
              <a:avLst/>
            </a:prstGeom>
          </p:spPr>
        </p:pic>
      </p:grpSp>
    </p:spTree>
    <p:extLst>
      <p:ext uri="{BB962C8B-B14F-4D97-AF65-F5344CB8AC3E}">
        <p14:creationId xmlns:p14="http://schemas.microsoft.com/office/powerpoint/2010/main" val="175167551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0" name="Shape 270"/>
          <p:cNvSpPr>
            <a:spLocks noGrp="1"/>
          </p:cNvSpPr>
          <p:nvPr>
            <p:ph type="body" idx="1"/>
          </p:nvPr>
        </p:nvSpPr>
        <p:spPr>
          <a:xfrm>
            <a:off x="856214" y="1954902"/>
            <a:ext cx="11229976" cy="3705226"/>
          </a:xfrm>
          <a:prstGeom prst="rect">
            <a:avLst/>
          </a:prstGeom>
        </p:spPr>
        <p:txBody>
          <a:bodyPr lIns="91424" tIns="91424" rIns="91424" bIns="91424"/>
          <a:lstStyle/>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es-419" dirty="0"/>
              <a:t>¿Qué es un equipo saludable?</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es-419" dirty="0"/>
              <a:t>¿Cuáles son las características de un equipo de gestión </a:t>
            </a:r>
            <a:r>
              <a:rPr lang="es-419" dirty="0" smtClean="0"/>
              <a:t/>
            </a:r>
            <a:br>
              <a:rPr lang="es-419" dirty="0" smtClean="0"/>
            </a:br>
            <a:r>
              <a:rPr lang="es-419" dirty="0" smtClean="0"/>
              <a:t>de </a:t>
            </a:r>
            <a:r>
              <a:rPr lang="es-419" dirty="0"/>
              <a:t>casos saludable?</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lang="es-419" dirty="0"/>
              <a:t>¿Qué hace que se distinga a un equipo de gestión </a:t>
            </a:r>
            <a:r>
              <a:rPr lang="es-419" dirty="0" smtClean="0"/>
              <a:t/>
            </a:r>
            <a:br>
              <a:rPr lang="es-419" dirty="0" smtClean="0"/>
            </a:br>
            <a:r>
              <a:rPr lang="es-419" dirty="0" smtClean="0"/>
              <a:t>de </a:t>
            </a:r>
            <a:r>
              <a:rPr lang="es-419" dirty="0"/>
              <a:t>casos saludable?</a:t>
            </a:r>
          </a:p>
        </p:txBody>
      </p:sp>
      <p:sp>
        <p:nvSpPr>
          <p:cNvPr id="271" name="Shape 271"/>
          <p:cNvSpPr/>
          <p:nvPr/>
        </p:nvSpPr>
        <p:spPr>
          <a:xfrm>
            <a:off x="685800" y="531812"/>
            <a:ext cx="12192000"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lang="es-419"/>
              <a:t>PASO 1: LLUVIA DE IDEAS</a:t>
            </a:r>
          </a:p>
        </p:txBody>
      </p:sp>
    </p:spTree>
    <p:extLst>
      <p:ext uri="{BB962C8B-B14F-4D97-AF65-F5344CB8AC3E}">
        <p14:creationId xmlns:p14="http://schemas.microsoft.com/office/powerpoint/2010/main" val="105015947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
          </p:nvPr>
        </p:nvSpPr>
        <p:spPr>
          <a:xfrm>
            <a:off x="823910" y="2324994"/>
            <a:ext cx="10832889" cy="4195502"/>
          </a:xfrm>
          <a:prstGeom prst="rect">
            <a:avLst/>
          </a:prstGeom>
        </p:spPr>
        <p:txBody>
          <a:bodyPr lIns="91424" tIns="91424" rIns="91424" bIns="91424"/>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¿Cuáles son las categorías de bienestar importantes para sus equipos?</a:t>
            </a:r>
          </a:p>
          <a:p>
            <a:pPr>
              <a:lnSpc>
                <a:spcPct val="100000"/>
              </a:lnSpc>
              <a:spcBef>
                <a:spcPts val="600"/>
              </a:spcBef>
              <a:buSzTx/>
              <a:buFont typeface="Wingdings" panose="05000000000000000000" pitchFamily="2" charset="2"/>
              <a:buChar char="§"/>
              <a:defRPr sz="2400" b="1">
                <a:solidFill>
                  <a:srgbClr val="35B2B4"/>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Organice sus ideas de la sesión de lluvia de ideas en aproximadamente </a:t>
            </a:r>
            <a:r>
              <a:rPr lang="es-419" dirty="0" smtClean="0"/>
              <a:t/>
            </a:r>
            <a:br>
              <a:rPr lang="es-419" dirty="0" smtClean="0"/>
            </a:br>
            <a:r>
              <a:rPr lang="es-419" dirty="0" smtClean="0"/>
              <a:t>de </a:t>
            </a:r>
            <a:r>
              <a:rPr lang="es-419" dirty="0"/>
              <a:t>4 a 6 categorías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Escriba el nombre de cada categoría en una sección externa de su </a:t>
            </a:r>
            <a:r>
              <a:rPr lang="es-419" dirty="0" err="1"/>
              <a:t>mandala</a:t>
            </a:r>
            <a:endParaRPr lang="es-419" dirty="0"/>
          </a:p>
        </p:txBody>
      </p:sp>
      <p:sp>
        <p:nvSpPr>
          <p:cNvPr id="276" name="Shape 276"/>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7" name="Shape 277"/>
          <p:cNvSpPr>
            <a:spLocks noGrp="1"/>
          </p:cNvSpPr>
          <p:nvPr>
            <p:ph type="title"/>
          </p:nvPr>
        </p:nvSpPr>
        <p:spPr>
          <a:xfrm>
            <a:off x="823912" y="499716"/>
            <a:ext cx="10515601" cy="1325563"/>
          </a:xfrm>
          <a:prstGeom prst="rect">
            <a:avLst/>
          </a:prstGeom>
        </p:spPr>
        <p:txBody>
          <a:bodyPr anchor="t"/>
          <a:lstStyle>
            <a:lvl1pPr>
              <a:defRPr sz="3600" b="1">
                <a:solidFill>
                  <a:srgbClr val="FFFFFF"/>
                </a:solidFill>
                <a:latin typeface="Helvetica Neue"/>
                <a:ea typeface="Helvetica Neue"/>
                <a:cs typeface="Helvetica Neue"/>
                <a:sym typeface="Helvetica Neue"/>
              </a:defRPr>
            </a:lvl1pPr>
          </a:lstStyle>
          <a:p>
            <a:r>
              <a:rPr lang="es-419" dirty="0"/>
              <a:t>PASO 2: HACER </a:t>
            </a:r>
            <a:r>
              <a:rPr lang="es-419" dirty="0" smtClean="0"/>
              <a:t>ACUERDOS</a:t>
            </a:r>
            <a:endParaRPr lang="es-419" dirty="0"/>
          </a:p>
        </p:txBody>
      </p:sp>
    </p:spTree>
    <p:extLst>
      <p:ext uri="{BB962C8B-B14F-4D97-AF65-F5344CB8AC3E}">
        <p14:creationId xmlns:p14="http://schemas.microsoft.com/office/powerpoint/2010/main" val="256242754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3486409" y="323522"/>
            <a:ext cx="9274924" cy="6149079"/>
            <a:chOff x="3486409" y="323522"/>
            <a:chExt cx="9274924" cy="6149079"/>
          </a:xfrm>
        </p:grpSpPr>
        <p:grpSp>
          <p:nvGrpSpPr>
            <p:cNvPr id="21" name="Group 3"/>
            <p:cNvGrpSpPr/>
            <p:nvPr/>
          </p:nvGrpSpPr>
          <p:grpSpPr>
            <a:xfrm>
              <a:off x="3486409" y="323522"/>
              <a:ext cx="9274924" cy="6149079"/>
              <a:chOff x="3486409" y="323522"/>
              <a:chExt cx="9274924" cy="6149079"/>
            </a:xfrm>
          </p:grpSpPr>
          <p:pic>
            <p:nvPicPr>
              <p:cNvPr id="2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24" name="TextBox 2"/>
              <p:cNvSpPr txBox="1"/>
              <p:nvPr/>
            </p:nvSpPr>
            <p:spPr>
              <a:xfrm>
                <a:off x="34864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25"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a:ln>
                      <a:noFill/>
                    </a:ln>
                    <a:solidFill>
                      <a:srgbClr val="35B2B4"/>
                    </a:solidFill>
                    <a:uFillTx/>
                    <a:latin typeface="+mj-lt"/>
                    <a:ea typeface="Calibri"/>
                    <a:cs typeface="Calibri"/>
                    <a:sym typeface="Calibri"/>
                  </a:rPr>
                  <a:t>NOMBRE DE LA CATEGORÍA</a:t>
                </a:r>
              </a:p>
            </p:txBody>
          </p:sp>
          <p:sp>
            <p:nvSpPr>
              <p:cNvPr id="26"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a:ln>
                      <a:noFill/>
                    </a:ln>
                    <a:solidFill>
                      <a:srgbClr val="35B2B4"/>
                    </a:solidFill>
                    <a:uFillTx/>
                    <a:latin typeface="+mj-lt"/>
                    <a:ea typeface="Calibri"/>
                    <a:cs typeface="Calibri"/>
                    <a:sym typeface="Calibri"/>
                  </a:rPr>
                  <a:t>NOMBRE DE LA CATEGORÍA</a:t>
                </a:r>
              </a:p>
            </p:txBody>
          </p:sp>
          <p:sp>
            <p:nvSpPr>
              <p:cNvPr id="27" name="TextBox 8"/>
              <p:cNvSpPr txBox="1"/>
              <p:nvPr/>
            </p:nvSpPr>
            <p:spPr>
              <a:xfrm>
                <a:off x="35593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28"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29" name="TextBox 10"/>
              <p:cNvSpPr txBox="1"/>
              <p:nvPr/>
            </p:nvSpPr>
            <p:spPr>
              <a:xfrm>
                <a:off x="102196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grpSp>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239" y="2998568"/>
              <a:ext cx="1532520" cy="674402"/>
            </a:xfrm>
            <a:prstGeom prst="rect">
              <a:avLst/>
            </a:prstGeom>
          </p:spPr>
        </p:pic>
      </p:grpSp>
      <p:sp>
        <p:nvSpPr>
          <p:cNvPr id="15" name="TextBox 14"/>
          <p:cNvSpPr txBox="1"/>
          <p:nvPr/>
        </p:nvSpPr>
        <p:spPr>
          <a:xfrm>
            <a:off x="1001375" y="5414224"/>
            <a:ext cx="35801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419" b="1">
                <a:solidFill>
                  <a:srgbClr val="30455A"/>
                </a:solidFill>
                <a:latin typeface="+mj-lt"/>
              </a:rPr>
              <a:t>LLUVIA DE IDEAS</a:t>
            </a:r>
          </a:p>
        </p:txBody>
      </p:sp>
      <p:pic>
        <p:nvPicPr>
          <p:cNvPr id="257" name="image12.jpg"/>
          <p:cNvPicPr>
            <a:picLocks noChangeAspect="1"/>
          </p:cNvPicPr>
          <p:nvPr/>
        </p:nvPicPr>
        <p:blipFill>
          <a:blip r:embed="rId5">
            <a:alphaModFix amt="20000"/>
            <a:extLst/>
          </a:blip>
          <a:srcRect l="66252"/>
          <a:stretch>
            <a:fillRect/>
          </a:stretch>
        </p:blipFill>
        <p:spPr>
          <a:xfrm>
            <a:off x="0" y="0"/>
            <a:ext cx="2314456" cy="6858000"/>
          </a:xfrm>
          <a:prstGeom prst="rect">
            <a:avLst/>
          </a:prstGeom>
          <a:ln w="12700">
            <a:miter lim="400000"/>
          </a:ln>
        </p:spPr>
      </p:pic>
      <p:sp>
        <p:nvSpPr>
          <p:cNvPr id="258" name="Shape 258"/>
          <p:cNvSpPr/>
          <p:nvPr/>
        </p:nvSpPr>
        <p:spPr>
          <a:xfrm>
            <a:off x="482514" y="532721"/>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a:t>PASOS 1 y 2</a:t>
            </a:r>
          </a:p>
        </p:txBody>
      </p:sp>
      <p:sp>
        <p:nvSpPr>
          <p:cNvPr id="14" name="TextBox 13"/>
          <p:cNvSpPr txBox="1"/>
          <p:nvPr/>
        </p:nvSpPr>
        <p:spPr>
          <a:xfrm>
            <a:off x="1157228" y="5410095"/>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419" sz="1400" b="1" i="0" u="none" strike="noStrike" cap="none" normalizeH="0" baseline="0">
                <a:ln>
                  <a:noFill/>
                </a:ln>
                <a:solidFill>
                  <a:schemeClr val="bg1"/>
                </a:solidFill>
                <a:uFillTx/>
                <a:latin typeface="+mj-ea"/>
                <a:ea typeface="+mj-ea"/>
                <a:cs typeface="Calibri"/>
                <a:sym typeface="Calibri"/>
              </a:rPr>
              <a:t>PASO 1</a:t>
            </a:r>
          </a:p>
        </p:txBody>
      </p:sp>
      <p:sp>
        <p:nvSpPr>
          <p:cNvPr id="16" name="TextBox 15"/>
          <p:cNvSpPr txBox="1"/>
          <p:nvPr/>
        </p:nvSpPr>
        <p:spPr>
          <a:xfrm>
            <a:off x="2601562" y="1929670"/>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419" sz="1400" b="1" i="0" u="none" strike="noStrike" cap="none" normalizeH="0" baseline="0" dirty="0">
                <a:ln>
                  <a:noFill/>
                </a:ln>
                <a:solidFill>
                  <a:schemeClr val="bg1"/>
                </a:solidFill>
                <a:uFillTx/>
                <a:latin typeface="+mj-ea"/>
                <a:ea typeface="+mj-ea"/>
                <a:cs typeface="Calibri"/>
                <a:sym typeface="Calibri"/>
              </a:rPr>
              <a:t>PASO </a:t>
            </a:r>
            <a:r>
              <a:rPr lang="es-419" b="1" dirty="0">
                <a:solidFill>
                  <a:schemeClr val="bg1"/>
                </a:solidFill>
                <a:latin typeface="+mj-ea"/>
                <a:ea typeface="+mj-ea"/>
                <a:cs typeface="Calibri"/>
                <a:sym typeface="Calibri"/>
              </a:rPr>
              <a:t>2</a:t>
            </a:r>
          </a:p>
        </p:txBody>
      </p:sp>
      <p:sp>
        <p:nvSpPr>
          <p:cNvPr id="17" name="Shape 265"/>
          <p:cNvSpPr/>
          <p:nvPr/>
        </p:nvSpPr>
        <p:spPr>
          <a:xfrm flipV="1">
            <a:off x="541983" y="1140693"/>
            <a:ext cx="2726501" cy="108248"/>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6" name="Picture 5"/>
          <p:cNvPicPr>
            <a:picLocks noChangeAspect="1"/>
          </p:cNvPicPr>
          <p:nvPr/>
        </p:nvPicPr>
        <p:blipFill>
          <a:blip r:embed="rId6"/>
          <a:stretch>
            <a:fillRect/>
          </a:stretch>
        </p:blipFill>
        <p:spPr>
          <a:xfrm>
            <a:off x="2481515" y="4530767"/>
            <a:ext cx="619910" cy="762966"/>
          </a:xfrm>
          <a:prstGeom prst="rect">
            <a:avLst/>
          </a:prstGeom>
        </p:spPr>
      </p:pic>
    </p:spTree>
    <p:extLst>
      <p:ext uri="{BB962C8B-B14F-4D97-AF65-F5344CB8AC3E}">
        <p14:creationId xmlns:p14="http://schemas.microsoft.com/office/powerpoint/2010/main" val="394709784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body" idx="1"/>
          </p:nvPr>
        </p:nvSpPr>
        <p:spPr>
          <a:xfrm>
            <a:off x="838200" y="1825623"/>
            <a:ext cx="11353800" cy="5855337"/>
          </a:xfrm>
          <a:prstGeom prst="rect">
            <a:avLst/>
          </a:prstGeom>
        </p:spPr>
        <p:txBody>
          <a:bodyPr lIns="91424" tIns="91424" rIns="91424" bIns="91424"/>
          <a:lstStyle/>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spc="-10" dirty="0"/>
              <a:t>¿Cómo le gustaría que fuera la situación en su equipo para cada categoría?</a:t>
            </a:r>
            <a:r>
              <a:rPr lang="es-419" b="0" dirty="0">
                <a:solidFill>
                  <a:srgbClr val="595959"/>
                </a:solidFill>
              </a:rPr>
              <a:t>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¡Sea creativo! Utilice símbolos, imágenes o colores para representar la visión </a:t>
            </a:r>
            <a:r>
              <a:rPr lang="es-419" dirty="0" smtClean="0"/>
              <a:t/>
            </a:r>
            <a:br>
              <a:rPr lang="es-419" dirty="0" smtClean="0"/>
            </a:br>
            <a:r>
              <a:rPr lang="es-419" dirty="0" smtClean="0"/>
              <a:t>de </a:t>
            </a:r>
            <a:r>
              <a:rPr lang="es-419" dirty="0"/>
              <a:t>sus </a:t>
            </a:r>
            <a:r>
              <a:rPr lang="es-419" dirty="0" smtClean="0"/>
              <a:t>equipos.</a:t>
            </a:r>
            <a:endParaRPr lang="es-419" dirty="0"/>
          </a:p>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Capture esta descripción de “cómo sería su equipo” en la parte </a:t>
            </a:r>
            <a:r>
              <a:rPr lang="es-419" dirty="0" smtClean="0"/>
              <a:t/>
            </a:r>
            <a:br>
              <a:rPr lang="es-419" dirty="0" smtClean="0"/>
            </a:br>
            <a:r>
              <a:rPr lang="es-419" dirty="0" smtClean="0"/>
              <a:t>de </a:t>
            </a:r>
            <a:r>
              <a:rPr lang="es-419" dirty="0"/>
              <a:t>afuera de cada segmento de la </a:t>
            </a:r>
            <a:r>
              <a:rPr lang="es-419" dirty="0" err="1"/>
              <a:t>mandala</a:t>
            </a:r>
            <a:r>
              <a:rPr lang="es-419" dirty="0"/>
              <a:t>.</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Posteriormente, estas descripciones se convertirán en metas en su plan </a:t>
            </a:r>
            <a:r>
              <a:rPr lang="es-419" dirty="0" smtClean="0"/>
              <a:t/>
            </a:r>
            <a:br>
              <a:rPr lang="es-419" dirty="0" smtClean="0"/>
            </a:br>
            <a:r>
              <a:rPr lang="es-419" dirty="0" smtClean="0"/>
              <a:t>de acción</a:t>
            </a:r>
            <a:endParaRPr lang="es-419" dirty="0"/>
          </a:p>
        </p:txBody>
      </p:sp>
      <p:sp>
        <p:nvSpPr>
          <p:cNvPr id="282" name="Shape 282"/>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3" name="Shape 283"/>
          <p:cNvSpPr>
            <a:spLocks noGrp="1"/>
          </p:cNvSpPr>
          <p:nvPr>
            <p:ph type="title"/>
          </p:nvPr>
        </p:nvSpPr>
        <p:spPr>
          <a:xfrm>
            <a:off x="838200" y="500060"/>
            <a:ext cx="10515600" cy="1325564"/>
          </a:xfrm>
          <a:prstGeom prst="rect">
            <a:avLst/>
          </a:prstGeom>
        </p:spPr>
        <p:txBody>
          <a:bodyPr anchor="t"/>
          <a:lstStyle/>
          <a:p>
            <a:pPr>
              <a:defRPr sz="3600" b="1">
                <a:solidFill>
                  <a:srgbClr val="FFFFFF"/>
                </a:solidFill>
                <a:latin typeface="Helvetica Neue"/>
                <a:ea typeface="Helvetica Neue"/>
                <a:cs typeface="Helvetica Neue"/>
                <a:sym typeface="Helvetica Neue"/>
              </a:defRPr>
            </a:pPr>
            <a:r>
              <a:rPr lang="es-419"/>
              <a:t>PASO 3: SOÑAR </a:t>
            </a:r>
          </a:p>
        </p:txBody>
      </p:sp>
    </p:spTree>
    <p:extLst>
      <p:ext uri="{BB962C8B-B14F-4D97-AF65-F5344CB8AC3E}">
        <p14:creationId xmlns:p14="http://schemas.microsoft.com/office/powerpoint/2010/main" val="312660186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
          </p:nvPr>
        </p:nvSpPr>
        <p:spPr>
          <a:xfrm>
            <a:off x="838199" y="2289450"/>
            <a:ext cx="9901520" cy="4351339"/>
          </a:xfrm>
          <a:prstGeom prst="rect">
            <a:avLst/>
          </a:prstGeom>
        </p:spPr>
        <p:txBody>
          <a:bodyPr lIns="91424" tIns="91424" rIns="91424" bIns="91424"/>
          <a:lstStyle/>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¿Cuál es la situación de sus equipos justo ahora? </a:t>
            </a:r>
          </a:p>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endParaRPr dirty="0"/>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Reflexione en la situación actual para cada una de las categorías</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Tómese su tiempo para reflexionar personalmente en el bienestar </a:t>
            </a:r>
            <a:r>
              <a:rPr lang="es-419" dirty="0" smtClean="0"/>
              <a:t/>
            </a:r>
            <a:br>
              <a:rPr lang="es-419" dirty="0" smtClean="0"/>
            </a:br>
            <a:r>
              <a:rPr lang="es-419" dirty="0" smtClean="0"/>
              <a:t>y </a:t>
            </a:r>
            <a:r>
              <a:rPr lang="es-419" dirty="0"/>
              <a:t>necesidades de atención para su equipo</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dirty="0"/>
              <a:t>Registre esta descripción en el interior de cada segmento. </a:t>
            </a:r>
            <a:r>
              <a:rPr lang="es-419" dirty="0" smtClean="0"/>
              <a:t/>
            </a:r>
            <a:br>
              <a:rPr lang="es-419" dirty="0" smtClean="0"/>
            </a:br>
            <a:r>
              <a:rPr lang="es-419" dirty="0" smtClean="0"/>
              <a:t>Aquí </a:t>
            </a:r>
            <a:r>
              <a:rPr lang="es-419" dirty="0"/>
              <a:t>también sea creativo</a:t>
            </a:r>
          </a:p>
        </p:txBody>
      </p:sp>
      <p:sp>
        <p:nvSpPr>
          <p:cNvPr id="288" name="Shape 288"/>
          <p:cNvSpPr/>
          <p:nvPr/>
        </p:nvSpPr>
        <p:spPr>
          <a:xfrm>
            <a:off x="0" y="-21322"/>
            <a:ext cx="12192000" cy="1571626"/>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9" name="Shape 289"/>
          <p:cNvSpPr/>
          <p:nvPr/>
        </p:nvSpPr>
        <p:spPr>
          <a:xfrm>
            <a:off x="838199" y="441323"/>
            <a:ext cx="6428245"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lang="es-419"/>
              <a:t>PASO 4: REALIDAD </a:t>
            </a:r>
          </a:p>
        </p:txBody>
      </p:sp>
    </p:spTree>
    <p:extLst>
      <p:ext uri="{BB962C8B-B14F-4D97-AF65-F5344CB8AC3E}">
        <p14:creationId xmlns:p14="http://schemas.microsoft.com/office/powerpoint/2010/main" val="280464366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body" idx="1"/>
          </p:nvPr>
        </p:nvSpPr>
        <p:spPr>
          <a:xfrm>
            <a:off x="1071562" y="2321131"/>
            <a:ext cx="10098463" cy="4351339"/>
          </a:xfrm>
          <a:prstGeom prst="rect">
            <a:avLst/>
          </a:prstGeom>
        </p:spPr>
        <p:txBody>
          <a:bodyPr lIns="91424" tIns="91424" rIns="91424" bIns="91424"/>
          <a:lstStyle/>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¿Cuáles son algunas de las medidas concretas que puede tomar para pasar de la situación actual a la situación ideal? </a:t>
            </a:r>
          </a:p>
          <a:p>
            <a:pPr marL="0" indent="0">
              <a:lnSpc>
                <a:spcPct val="100000"/>
              </a:lnSpc>
              <a:spcBef>
                <a:spcPts val="600"/>
              </a:spcBef>
              <a:buClr>
                <a:srgbClr val="35B2B4"/>
              </a:buClr>
              <a:buNone/>
              <a:defRPr sz="2400">
                <a:solidFill>
                  <a:srgbClr val="595959"/>
                </a:solidFill>
                <a:latin typeface="Helvetica Neue"/>
                <a:ea typeface="Helvetica Neue"/>
                <a:cs typeface="Helvetica Neue"/>
                <a:sym typeface="Helvetica Neue"/>
              </a:defRPr>
            </a:pPr>
            <a:r>
              <a:rPr lang="es-419" dirty="0"/>
              <a:t>*¡Comience despacio!</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¿Cómo se puede ir de donde está su equipo ahora, hacia donde </a:t>
            </a:r>
            <a:r>
              <a:rPr lang="es-419" dirty="0" smtClean="0"/>
              <a:t/>
            </a:r>
            <a:br>
              <a:rPr lang="es-419" dirty="0" smtClean="0"/>
            </a:br>
            <a:r>
              <a:rPr lang="es-419" dirty="0" smtClean="0"/>
              <a:t>le </a:t>
            </a:r>
            <a:r>
              <a:rPr lang="es-419" dirty="0"/>
              <a:t>gustaría que su equipo estuviera? </a:t>
            </a:r>
          </a:p>
        </p:txBody>
      </p:sp>
      <p:sp>
        <p:nvSpPr>
          <p:cNvPr id="294" name="Shape 294"/>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95" name="Shape 295"/>
          <p:cNvSpPr/>
          <p:nvPr/>
        </p:nvSpPr>
        <p:spPr>
          <a:xfrm>
            <a:off x="957262" y="377664"/>
            <a:ext cx="10744201"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lang="es-419"/>
              <a:t>PASO 5: PLANIFICACIÓN CREATIVA</a:t>
            </a:r>
          </a:p>
        </p:txBody>
      </p:sp>
      <p:sp>
        <p:nvSpPr>
          <p:cNvPr id="296" name="Shape 296"/>
          <p:cNvSpPr/>
          <p:nvPr/>
        </p:nvSpPr>
        <p:spPr>
          <a:xfrm>
            <a:off x="957262" y="997490"/>
            <a:ext cx="10018645"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latin typeface="Helvetica Neue"/>
                <a:ea typeface="Helvetica Neue"/>
                <a:cs typeface="Helvetica Neue"/>
                <a:sym typeface="Helvetica Neue"/>
              </a:defRPr>
            </a:pPr>
            <a:r>
              <a:rPr lang="es-419" dirty="0"/>
              <a:t>La brecha entre su situación actual y su situación ideal es donde debe hacer su planificación</a:t>
            </a:r>
            <a:r>
              <a:rPr lang="es-419" dirty="0">
                <a:solidFill>
                  <a:srgbClr val="595959"/>
                </a:solidFill>
              </a:rPr>
              <a:t>.</a:t>
            </a:r>
          </a:p>
        </p:txBody>
      </p:sp>
    </p:spTree>
    <p:extLst>
      <p:ext uri="{BB962C8B-B14F-4D97-AF65-F5344CB8AC3E}">
        <p14:creationId xmlns:p14="http://schemas.microsoft.com/office/powerpoint/2010/main" val="115486844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p:cNvGrpSpPr/>
          <p:nvPr/>
        </p:nvGrpSpPr>
        <p:grpSpPr>
          <a:xfrm>
            <a:off x="3486409" y="323522"/>
            <a:ext cx="9274924" cy="6149079"/>
            <a:chOff x="3486409" y="323522"/>
            <a:chExt cx="9274924" cy="6149079"/>
          </a:xfrm>
        </p:grpSpPr>
        <p:grpSp>
          <p:nvGrpSpPr>
            <p:cNvPr id="20" name="Group 3"/>
            <p:cNvGrpSpPr/>
            <p:nvPr/>
          </p:nvGrpSpPr>
          <p:grpSpPr>
            <a:xfrm>
              <a:off x="3486409" y="323522"/>
              <a:ext cx="9274924" cy="6149079"/>
              <a:chOff x="3486409" y="323522"/>
              <a:chExt cx="9274924" cy="6149079"/>
            </a:xfrm>
          </p:grpSpPr>
          <p:pic>
            <p:nvPicPr>
              <p:cNvPr id="2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628" y="532721"/>
                <a:ext cx="5592183" cy="5592183"/>
              </a:xfrm>
              <a:prstGeom prst="rect">
                <a:avLst/>
              </a:prstGeom>
            </p:spPr>
          </p:pic>
          <p:sp>
            <p:nvSpPr>
              <p:cNvPr id="23" name="TextBox 2"/>
              <p:cNvSpPr txBox="1"/>
              <p:nvPr/>
            </p:nvSpPr>
            <p:spPr>
              <a:xfrm>
                <a:off x="34864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24"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a:ln>
                      <a:noFill/>
                    </a:ln>
                    <a:solidFill>
                      <a:srgbClr val="35B2B4"/>
                    </a:solidFill>
                    <a:uFillTx/>
                    <a:latin typeface="+mj-lt"/>
                    <a:ea typeface="Calibri"/>
                    <a:cs typeface="Calibri"/>
                    <a:sym typeface="Calibri"/>
                  </a:rPr>
                  <a:t>NOMBRE DE LA CATEGORÍA</a:t>
                </a:r>
              </a:p>
            </p:txBody>
          </p:sp>
          <p:sp>
            <p:nvSpPr>
              <p:cNvPr id="25"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a:ln>
                      <a:noFill/>
                    </a:ln>
                    <a:solidFill>
                      <a:srgbClr val="35B2B4"/>
                    </a:solidFill>
                    <a:uFillTx/>
                    <a:latin typeface="+mj-lt"/>
                    <a:ea typeface="Calibri"/>
                    <a:cs typeface="Calibri"/>
                    <a:sym typeface="Calibri"/>
                  </a:rPr>
                  <a:t>NOMBRE DE LA CATEGORÍA</a:t>
                </a:r>
              </a:p>
            </p:txBody>
          </p:sp>
          <p:sp>
            <p:nvSpPr>
              <p:cNvPr id="26" name="TextBox 8"/>
              <p:cNvSpPr txBox="1"/>
              <p:nvPr/>
            </p:nvSpPr>
            <p:spPr>
              <a:xfrm>
                <a:off x="35593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27"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sp>
            <p:nvSpPr>
              <p:cNvPr id="28" name="TextBox 10"/>
              <p:cNvSpPr txBox="1"/>
              <p:nvPr/>
            </p:nvSpPr>
            <p:spPr>
              <a:xfrm>
                <a:off x="102196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419" sz="1200" b="1" i="0" u="none" strike="noStrike" cap="none" normalizeH="0" baseline="0" dirty="0">
                    <a:ln>
                      <a:noFill/>
                    </a:ln>
                    <a:solidFill>
                      <a:srgbClr val="35B2B4"/>
                    </a:solidFill>
                    <a:uFillTx/>
                    <a:latin typeface="+mj-lt"/>
                    <a:ea typeface="Calibri"/>
                    <a:cs typeface="Calibri"/>
                    <a:sym typeface="Calibri"/>
                  </a:rPr>
                  <a:t>NOMBRE DE LA CATEGORÍA</a:t>
                </a:r>
              </a:p>
            </p:txBody>
          </p:sp>
        </p:grpSp>
        <p:pic>
          <p:nvPicPr>
            <p:cNvPr id="21" name="Imagen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239" y="2998568"/>
              <a:ext cx="1532520" cy="674402"/>
            </a:xfrm>
            <a:prstGeom prst="rect">
              <a:avLst/>
            </a:prstGeom>
          </p:spPr>
        </p:pic>
      </p:grpSp>
      <p:pic>
        <p:nvPicPr>
          <p:cNvPr id="263" name="image12.jpg"/>
          <p:cNvPicPr>
            <a:picLocks noChangeAspect="1"/>
          </p:cNvPicPr>
          <p:nvPr/>
        </p:nvPicPr>
        <p:blipFill>
          <a:blip r:embed="rId5">
            <a:alphaModFix amt="20000"/>
            <a:extLst/>
          </a:blip>
          <a:srcRect l="66252"/>
          <a:stretch>
            <a:fillRect/>
          </a:stretch>
        </p:blipFill>
        <p:spPr>
          <a:xfrm>
            <a:off x="0" y="0"/>
            <a:ext cx="2314456" cy="6858000"/>
          </a:xfrm>
          <a:prstGeom prst="rect">
            <a:avLst/>
          </a:prstGeom>
          <a:ln w="12700">
            <a:miter lim="400000"/>
          </a:ln>
        </p:spPr>
      </p:pic>
      <p:sp>
        <p:nvSpPr>
          <p:cNvPr id="264" name="Shape 264"/>
          <p:cNvSpPr/>
          <p:nvPr/>
        </p:nvSpPr>
        <p:spPr>
          <a:xfrm>
            <a:off x="963087" y="398647"/>
            <a:ext cx="4097892"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es-419"/>
              <a:t>PASOS 3, 4 y 5</a:t>
            </a:r>
          </a:p>
        </p:txBody>
      </p:sp>
      <p:sp>
        <p:nvSpPr>
          <p:cNvPr id="265" name="Shape 265"/>
          <p:cNvSpPr/>
          <p:nvPr/>
        </p:nvSpPr>
        <p:spPr>
          <a:xfrm flipV="1">
            <a:off x="966143" y="989578"/>
            <a:ext cx="3326457" cy="112256"/>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 name="TextBox 1"/>
          <p:cNvSpPr txBox="1"/>
          <p:nvPr/>
        </p:nvSpPr>
        <p:spPr>
          <a:xfrm>
            <a:off x="5867366" y="1975178"/>
            <a:ext cx="3580191"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ts val="1800"/>
              </a:lnSpc>
              <a:spcBef>
                <a:spcPts val="0"/>
              </a:spcBef>
              <a:spcAft>
                <a:spcPts val="0"/>
              </a:spcAft>
              <a:buClrTx/>
              <a:buSzTx/>
              <a:buFontTx/>
              <a:buNone/>
              <a:tabLst/>
            </a:pPr>
            <a:r>
              <a:rPr lang="es-419" b="1" dirty="0">
                <a:solidFill>
                  <a:schemeClr val="bg1"/>
                </a:solidFill>
                <a:latin typeface="+mj-lt"/>
              </a:rPr>
              <a:t>SITUACIÓN </a:t>
            </a:r>
          </a:p>
          <a:p>
            <a:pPr marL="0" marR="0" indent="0" algn="ctr" defTabSz="914400" rtl="0" fontAlgn="auto" latinLnBrk="0" hangingPunct="0">
              <a:lnSpc>
                <a:spcPts val="1800"/>
              </a:lnSpc>
              <a:spcBef>
                <a:spcPts val="0"/>
              </a:spcBef>
              <a:spcAft>
                <a:spcPts val="0"/>
              </a:spcAft>
              <a:buClrTx/>
              <a:buSzTx/>
              <a:buFontTx/>
              <a:buNone/>
              <a:tabLst/>
            </a:pPr>
            <a:r>
              <a:rPr lang="es-419" b="1" dirty="0">
                <a:solidFill>
                  <a:schemeClr val="bg1"/>
                </a:solidFill>
                <a:latin typeface="+mj-lt"/>
              </a:rPr>
              <a:t>ACTUAL</a:t>
            </a:r>
          </a:p>
        </p:txBody>
      </p:sp>
      <p:sp>
        <p:nvSpPr>
          <p:cNvPr id="3" name="Up Arrow 2"/>
          <p:cNvSpPr/>
          <p:nvPr/>
        </p:nvSpPr>
        <p:spPr>
          <a:xfrm>
            <a:off x="7537129" y="1737748"/>
            <a:ext cx="273371" cy="263471"/>
          </a:xfrm>
          <a:prstGeom prst="upArrow">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extBox 3"/>
          <p:cNvSpPr txBox="1"/>
          <p:nvPr/>
        </p:nvSpPr>
        <p:spPr>
          <a:xfrm>
            <a:off x="8571257" y="1117746"/>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419" sz="1400" b="1" i="0" u="none" strike="noStrike" cap="none" normalizeH="0" baseline="0" dirty="0">
                <a:ln>
                  <a:noFill/>
                </a:ln>
                <a:solidFill>
                  <a:schemeClr val="bg1"/>
                </a:solidFill>
                <a:uFillTx/>
                <a:latin typeface="+mj-ea"/>
                <a:ea typeface="+mj-ea"/>
                <a:cs typeface="Calibri"/>
                <a:sym typeface="Calibri"/>
              </a:rPr>
              <a:t>PASO 3</a:t>
            </a:r>
          </a:p>
        </p:txBody>
      </p:sp>
      <p:sp>
        <p:nvSpPr>
          <p:cNvPr id="17" name="TextBox 16"/>
          <p:cNvSpPr txBox="1"/>
          <p:nvPr/>
        </p:nvSpPr>
        <p:spPr>
          <a:xfrm>
            <a:off x="8303936" y="2183728"/>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419" sz="1400" b="1" i="0" u="none" strike="noStrike" cap="none" normalizeH="0" baseline="0">
                <a:ln>
                  <a:noFill/>
                </a:ln>
                <a:solidFill>
                  <a:schemeClr val="bg1"/>
                </a:solidFill>
                <a:uFillTx/>
                <a:latin typeface="+mj-ea"/>
                <a:ea typeface="+mj-ea"/>
                <a:cs typeface="Calibri"/>
                <a:sym typeface="Calibri"/>
              </a:rPr>
              <a:t>PASO </a:t>
            </a:r>
            <a:r>
              <a:rPr lang="es-419" b="1">
                <a:solidFill>
                  <a:schemeClr val="bg1"/>
                </a:solidFill>
                <a:latin typeface="+mj-ea"/>
                <a:ea typeface="+mj-ea"/>
                <a:cs typeface="Calibri"/>
                <a:sym typeface="Calibri"/>
              </a:rPr>
              <a:t>4</a:t>
            </a:r>
          </a:p>
        </p:txBody>
      </p:sp>
      <p:sp>
        <p:nvSpPr>
          <p:cNvPr id="18" name="TextBox 17"/>
          <p:cNvSpPr txBox="1"/>
          <p:nvPr/>
        </p:nvSpPr>
        <p:spPr>
          <a:xfrm>
            <a:off x="8227736" y="1638297"/>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419" sz="1400" b="1" i="0" u="none" strike="noStrike" cap="none" normalizeH="0" baseline="0" dirty="0">
                <a:ln>
                  <a:noFill/>
                </a:ln>
                <a:solidFill>
                  <a:schemeClr val="bg1"/>
                </a:solidFill>
                <a:uFillTx/>
                <a:latin typeface="+mj-ea"/>
                <a:ea typeface="+mj-ea"/>
                <a:cs typeface="Calibri"/>
                <a:sym typeface="Calibri"/>
              </a:rPr>
              <a:t>PASO </a:t>
            </a:r>
            <a:r>
              <a:rPr lang="es-419" b="1" dirty="0">
                <a:solidFill>
                  <a:schemeClr val="bg1"/>
                </a:solidFill>
                <a:latin typeface="+mj-ea"/>
                <a:ea typeface="+mj-ea"/>
                <a:cs typeface="Calibri"/>
                <a:sym typeface="Calibri"/>
              </a:rPr>
              <a:t>5</a:t>
            </a:r>
          </a:p>
        </p:txBody>
      </p:sp>
      <p:sp>
        <p:nvSpPr>
          <p:cNvPr id="14" name="TextBox 13"/>
          <p:cNvSpPr txBox="1"/>
          <p:nvPr/>
        </p:nvSpPr>
        <p:spPr>
          <a:xfrm>
            <a:off x="5887659" y="991277"/>
            <a:ext cx="3580191"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s-419" b="1" dirty="0">
                <a:solidFill>
                  <a:schemeClr val="bg1"/>
                </a:solidFill>
                <a:latin typeface="+mj-lt"/>
              </a:rPr>
              <a:t>RESULTADOS </a:t>
            </a:r>
          </a:p>
          <a:p>
            <a:pPr marL="0" marR="0" indent="0" algn="ctr" defTabSz="914400" rtl="0" fontAlgn="auto" latinLnBrk="0" hangingPunct="0">
              <a:lnSpc>
                <a:spcPct val="100000"/>
              </a:lnSpc>
              <a:spcBef>
                <a:spcPts val="0"/>
              </a:spcBef>
              <a:spcAft>
                <a:spcPts val="0"/>
              </a:spcAft>
              <a:buClrTx/>
              <a:buSzTx/>
              <a:buFontTx/>
              <a:buNone/>
              <a:tabLst/>
            </a:pPr>
            <a:r>
              <a:rPr kumimoji="0" lang="es-419" sz="1400" b="1" i="0" u="none" strike="noStrike" cap="none" normalizeH="0" baseline="0" dirty="0">
                <a:ln>
                  <a:noFill/>
                </a:ln>
                <a:solidFill>
                  <a:schemeClr val="bg1"/>
                </a:solidFill>
                <a:uFillTx/>
                <a:latin typeface="+mj-lt"/>
                <a:sym typeface="Calibri"/>
              </a:rPr>
              <a:t>QUE SE OBTUVIERON </a:t>
            </a:r>
            <a:r>
              <a:rPr kumimoji="0" lang="es-419" sz="1400" b="1" i="0" u="none" strike="noStrike" cap="none" normalizeH="0" baseline="0" dirty="0" smtClean="0">
                <a:ln>
                  <a:noFill/>
                </a:ln>
                <a:solidFill>
                  <a:schemeClr val="bg1"/>
                </a:solidFill>
                <a:uFillTx/>
                <a:latin typeface="+mj-lt"/>
                <a:sym typeface="Calibri"/>
              </a:rPr>
              <a:t/>
            </a:r>
            <a:br>
              <a:rPr kumimoji="0" lang="es-419" sz="1400" b="1" i="0" u="none" strike="noStrike" cap="none" normalizeH="0" baseline="0" dirty="0" smtClean="0">
                <a:ln>
                  <a:noFill/>
                </a:ln>
                <a:solidFill>
                  <a:schemeClr val="bg1"/>
                </a:solidFill>
                <a:uFillTx/>
                <a:latin typeface="+mj-lt"/>
                <a:sym typeface="Calibri"/>
              </a:rPr>
            </a:br>
            <a:r>
              <a:rPr kumimoji="0" lang="es-419" sz="1400" b="1" i="0" u="none" strike="noStrike" cap="none" normalizeH="0" baseline="0" dirty="0" smtClean="0">
                <a:ln>
                  <a:noFill/>
                </a:ln>
                <a:solidFill>
                  <a:schemeClr val="bg1"/>
                </a:solidFill>
                <a:uFillTx/>
                <a:latin typeface="+mj-lt"/>
                <a:sym typeface="Calibri"/>
              </a:rPr>
              <a:t>EN </a:t>
            </a:r>
            <a:r>
              <a:rPr kumimoji="0" lang="es-419" sz="1400" b="1" i="0" u="none" strike="noStrike" cap="none" normalizeH="0" baseline="0" dirty="0">
                <a:ln>
                  <a:noFill/>
                </a:ln>
                <a:solidFill>
                  <a:schemeClr val="bg1"/>
                </a:solidFill>
                <a:uFillTx/>
                <a:latin typeface="+mj-lt"/>
                <a:sym typeface="Calibri"/>
              </a:rPr>
              <a:t>SU TOTALIDAD</a:t>
            </a:r>
          </a:p>
        </p:txBody>
      </p:sp>
    </p:spTree>
    <p:extLst>
      <p:ext uri="{BB962C8B-B14F-4D97-AF65-F5344CB8AC3E}">
        <p14:creationId xmlns:p14="http://schemas.microsoft.com/office/powerpoint/2010/main" val="206637209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177" y="403056"/>
            <a:ext cx="6043865" cy="6043865"/>
          </a:xfrm>
          <a:prstGeom prst="rect">
            <a:avLst/>
          </a:prstGeom>
        </p:spPr>
      </p:pic>
      <p:pic>
        <p:nvPicPr>
          <p:cNvPr id="249" name="image12.jpg"/>
          <p:cNvPicPr>
            <a:picLocks noChangeAspect="1"/>
          </p:cNvPicPr>
          <p:nvPr/>
        </p:nvPicPr>
        <p:blipFill>
          <a:blip r:embed="rId4">
            <a:alphaModFix amt="20000"/>
            <a:extLst/>
          </a:blip>
          <a:srcRect l="66252"/>
          <a:stretch>
            <a:fillRect/>
          </a:stretch>
        </p:blipFill>
        <p:spPr>
          <a:xfrm>
            <a:off x="0" y="0"/>
            <a:ext cx="2314456" cy="6858000"/>
          </a:xfrm>
          <a:prstGeom prst="rect">
            <a:avLst/>
          </a:prstGeom>
          <a:ln w="12700">
            <a:miter lim="400000"/>
          </a:ln>
        </p:spPr>
      </p:pic>
      <p:sp>
        <p:nvSpPr>
          <p:cNvPr id="251" name="Shape 251"/>
          <p:cNvSpPr/>
          <p:nvPr/>
        </p:nvSpPr>
        <p:spPr>
          <a:xfrm>
            <a:off x="508791" y="2267531"/>
            <a:ext cx="3429027" cy="14737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52" name="Shape 252"/>
          <p:cNvSpPr/>
          <p:nvPr/>
        </p:nvSpPr>
        <p:spPr>
          <a:xfrm>
            <a:off x="508792" y="512138"/>
            <a:ext cx="6043208" cy="180972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dirty="0"/>
              <a:t>UN EJEMPLO</a:t>
            </a:r>
            <a:r>
              <a:rPr lang="es-419" sz="4400" dirty="0">
                <a:latin typeface="Calibri Light"/>
                <a:cs typeface="Calibri Light"/>
                <a:sym typeface="Calibri Light"/>
              </a:rPr>
              <a:t> </a:t>
            </a:r>
            <a:r>
              <a:rPr lang="es-419" dirty="0"/>
              <a:t>COMPLETO DE MANDALA</a:t>
            </a:r>
            <a:r>
              <a:rPr lang="es-419" sz="4400" dirty="0">
                <a:latin typeface="Calibri Light"/>
                <a:cs typeface="Calibri Light"/>
                <a:sym typeface="Calibri Light"/>
              </a:rPr>
              <a:t> </a:t>
            </a:r>
            <a:r>
              <a:rPr lang="es-419" sz="4400" dirty="0" smtClean="0">
                <a:latin typeface="Calibri Light"/>
                <a:cs typeface="Calibri Light"/>
                <a:sym typeface="Calibri Light"/>
              </a:rPr>
              <a:t/>
            </a:r>
            <a:br>
              <a:rPr lang="es-419" sz="4400" dirty="0" smtClean="0">
                <a:latin typeface="Calibri Light"/>
                <a:cs typeface="Calibri Light"/>
                <a:sym typeface="Calibri Light"/>
              </a:rPr>
            </a:br>
            <a:r>
              <a:rPr lang="es-419" dirty="0" smtClean="0"/>
              <a:t>DE </a:t>
            </a:r>
            <a:r>
              <a:rPr lang="es-419" dirty="0"/>
              <a:t>BIENESTAR</a:t>
            </a:r>
          </a:p>
        </p:txBody>
      </p:sp>
    </p:spTree>
    <p:extLst>
      <p:ext uri="{BB962C8B-B14F-4D97-AF65-F5344CB8AC3E}">
        <p14:creationId xmlns:p14="http://schemas.microsoft.com/office/powerpoint/2010/main" val="250422604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8" y="421733"/>
            <a:ext cx="10515601"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rPr lang="es-419"/>
              <a:t>OBJETIVO Y RESULTADOS DE APRENDIZAJE DEL MÓDULO</a:t>
            </a:r>
          </a:p>
        </p:txBody>
      </p:sp>
      <p:sp>
        <p:nvSpPr>
          <p:cNvPr id="133" name="Shape 133"/>
          <p:cNvSpPr>
            <a:spLocks noGrp="1"/>
          </p:cNvSpPr>
          <p:nvPr>
            <p:ph type="body" idx="1"/>
          </p:nvPr>
        </p:nvSpPr>
        <p:spPr>
          <a:xfrm>
            <a:off x="835570" y="2157983"/>
            <a:ext cx="9581605" cy="3934842"/>
          </a:xfrm>
          <a:prstGeom prst="rect">
            <a:avLst/>
          </a:prstGeom>
        </p:spPr>
        <p:txBody>
          <a:bodyPr>
            <a:normAutofit fontScale="92500" lnSpcReduction="10000"/>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a:t>Objetivo: </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r>
              <a:rPr lang="es-419"/>
              <a:t>Explorar estrategias de supervisión que apoyen el cuidado y el bienestar del personal de los equipos de gestión de casos</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a:t>Resultados de Aprendizaje: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a:t>Conocer cuáles son las fuentes y las señales de estrés negativo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a:t>Diseñar estrategias para practicar el autocuidado como supervisor</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a:t>Aprender métodos para apoyar a los trabajadores sociales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a:t>Identificar las características de un equipo de gestión de casos saludable</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a:t>Desarrollar un plan de acción de bienestar del equipo</a:t>
            </a:r>
          </a:p>
        </p:txBody>
      </p:sp>
      <p:sp>
        <p:nvSpPr>
          <p:cNvPr id="134" name="Shape 134"/>
          <p:cNvSpPr/>
          <p:nvPr/>
        </p:nvSpPr>
        <p:spPr>
          <a:xfrm flipV="1">
            <a:off x="835570" y="1481958"/>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7733911"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96954899"/>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838200" y="1515310"/>
            <a:ext cx="11121000" cy="4351339"/>
          </a:xfrm>
          <a:prstGeom prst="rect">
            <a:avLst/>
          </a:prstGeom>
        </p:spPr>
        <p:txBody>
          <a:bodyPr>
            <a:normAutofit/>
          </a:bodyPr>
          <a:lstStyle/>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es-419" sz="2200" dirty="0"/>
              <a:t>¿Cuál es una de las razones por las que debemos hablar sobre el bienestar </a:t>
            </a:r>
            <a:r>
              <a:rPr lang="es-419" sz="2200" dirty="0" smtClean="0"/>
              <a:t/>
            </a:r>
            <a:br>
              <a:rPr lang="es-419" sz="2200" dirty="0" smtClean="0"/>
            </a:br>
            <a:r>
              <a:rPr lang="es-419" sz="2200" dirty="0" smtClean="0"/>
              <a:t>del </a:t>
            </a:r>
            <a:r>
              <a:rPr lang="es-419" sz="2200" dirty="0"/>
              <a:t>personal?</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es-419" sz="2200" dirty="0"/>
              <a:t>¿Qué es el estrés?</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es-419" sz="2200" dirty="0"/>
              <a:t>¿Cuáles son algunos de los tipos comunes del estrés negativo que experimentan los supervisores y los trabajadores sociales?</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es-419" sz="2200" dirty="0"/>
              <a:t>¿Cuáles son algunas de las señales de estrés negativo?</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es-419" sz="2200" dirty="0"/>
              <a:t>¿Cuáles son las características de un equipo de la protección de la infancia saludable y efectivo?</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lang="es-419" sz="2200" dirty="0"/>
              <a:t>¿Cuál es una de las cosas que un supervisor puede hacer para promover </a:t>
            </a:r>
            <a:r>
              <a:rPr lang="es-419" sz="2200" dirty="0" smtClean="0"/>
              <a:t/>
            </a:r>
            <a:br>
              <a:rPr lang="es-419" sz="2200" dirty="0" smtClean="0"/>
            </a:br>
            <a:r>
              <a:rPr lang="es-419" sz="2200" dirty="0" smtClean="0"/>
              <a:t>el </a:t>
            </a:r>
            <a:r>
              <a:rPr lang="es-419" sz="2200" dirty="0"/>
              <a:t>bienestar del equipo?</a:t>
            </a:r>
          </a:p>
        </p:txBody>
      </p:sp>
      <p:sp>
        <p:nvSpPr>
          <p:cNvPr id="312" name="Shape 312"/>
          <p:cNvSpPr/>
          <p:nvPr/>
        </p:nvSpPr>
        <p:spPr>
          <a:xfrm>
            <a:off x="838199" y="612179"/>
            <a:ext cx="3134006" cy="63697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600" b="1">
                <a:solidFill>
                  <a:srgbClr val="415D78"/>
                </a:solidFill>
                <a:latin typeface="Helvetica Neue"/>
                <a:ea typeface="Helvetica Neue"/>
                <a:cs typeface="Helvetica Neue"/>
                <a:sym typeface="Helvetica Neue"/>
              </a:defRPr>
            </a:lvl1pPr>
          </a:lstStyle>
          <a:p>
            <a:r>
              <a:rPr lang="es-419"/>
              <a:t>CUESTIONARIO DE REPASO</a:t>
            </a:r>
          </a:p>
        </p:txBody>
      </p:sp>
      <p:sp>
        <p:nvSpPr>
          <p:cNvPr id="313" name="Shape 313"/>
          <p:cNvSpPr/>
          <p:nvPr/>
        </p:nvSpPr>
        <p:spPr>
          <a:xfrm>
            <a:off x="-2" y="5396388"/>
            <a:ext cx="12192001" cy="1461612"/>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316" name="Group 316"/>
          <p:cNvGrpSpPr/>
          <p:nvPr/>
        </p:nvGrpSpPr>
        <p:grpSpPr>
          <a:xfrm>
            <a:off x="-1" y="5003677"/>
            <a:ext cx="12886591" cy="1854324"/>
            <a:chOff x="0" y="0"/>
            <a:chExt cx="12886589" cy="1854323"/>
          </a:xfrm>
        </p:grpSpPr>
        <p:pic>
          <p:nvPicPr>
            <p:cNvPr id="314" name="image4.png"/>
            <p:cNvPicPr>
              <a:picLocks noChangeAspect="1"/>
            </p:cNvPicPr>
            <p:nvPr/>
          </p:nvPicPr>
          <p:blipFill>
            <a:blip r:embed="rId3">
              <a:alphaModFix amt="20000"/>
              <a:extLst/>
            </a:blip>
            <a:srcRect l="16649" t="32383" r="55789"/>
            <a:stretch>
              <a:fillRect/>
            </a:stretch>
          </p:blipFill>
          <p:spPr>
            <a:xfrm rot="16200000">
              <a:off x="8637215" y="-2395052"/>
              <a:ext cx="1854323" cy="6644426"/>
            </a:xfrm>
            <a:prstGeom prst="rect">
              <a:avLst/>
            </a:prstGeom>
            <a:ln w="12700" cap="flat">
              <a:noFill/>
              <a:miter lim="400000"/>
            </a:ln>
            <a:effectLst/>
          </p:spPr>
        </p:pic>
        <p:pic>
          <p:nvPicPr>
            <p:cNvPr id="315" name="image4.png"/>
            <p:cNvPicPr>
              <a:picLocks noChangeAspect="1"/>
            </p:cNvPicPr>
            <p:nvPr/>
          </p:nvPicPr>
          <p:blipFill>
            <a:blip r:embed="rId3">
              <a:alphaModFix amt="20000"/>
              <a:extLst/>
            </a:blip>
            <a:srcRect l="16649" t="32383" r="55789"/>
            <a:stretch>
              <a:fillRect/>
            </a:stretch>
          </p:blipFill>
          <p:spPr>
            <a:xfrm rot="16200000">
              <a:off x="2395051" y="-2395051"/>
              <a:ext cx="1854323" cy="6644427"/>
            </a:xfrm>
            <a:prstGeom prst="rect">
              <a:avLst/>
            </a:prstGeom>
            <a:ln w="12700" cap="flat">
              <a:noFill/>
              <a:miter lim="400000"/>
            </a:ln>
            <a:effectLst/>
          </p:spPr>
        </p:pic>
      </p:grpSp>
    </p:spTree>
    <p:extLst>
      <p:ext uri="{BB962C8B-B14F-4D97-AF65-F5344CB8AC3E}">
        <p14:creationId xmlns:p14="http://schemas.microsoft.com/office/powerpoint/2010/main" val="2129794058"/>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8" y="421733"/>
            <a:ext cx="10515601"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rPr lang="es-419"/>
              <a:t>OBJETIVO Y RESULTADOS DE APRENDIZAJE DEL MÓDULO</a:t>
            </a:r>
          </a:p>
        </p:txBody>
      </p:sp>
      <p:sp>
        <p:nvSpPr>
          <p:cNvPr id="134" name="Shape 134"/>
          <p:cNvSpPr/>
          <p:nvPr/>
        </p:nvSpPr>
        <p:spPr>
          <a:xfrm flipV="1">
            <a:off x="835570" y="1481958"/>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7733911"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7" name="Shape 133"/>
          <p:cNvSpPr txBox="1">
            <a:spLocks/>
          </p:cNvSpPr>
          <p:nvPr/>
        </p:nvSpPr>
        <p:spPr>
          <a:xfrm>
            <a:off x="835570" y="1782880"/>
            <a:ext cx="9581605" cy="430994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es-419" sz="2400" b="1">
                <a:solidFill>
                  <a:srgbClr val="35B2B4"/>
                </a:solidFill>
                <a:latin typeface="Helvetica Neue"/>
                <a:ea typeface="Helvetica Neue"/>
                <a:cs typeface="Helvetica Neue"/>
                <a:sym typeface="Helvetica Neue"/>
              </a:rPr>
              <a:t>Objetivo: </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r>
              <a:rPr lang="es-419" sz="2400">
                <a:solidFill>
                  <a:srgbClr val="595959"/>
                </a:solidFill>
                <a:latin typeface="Helvetica Neue"/>
                <a:ea typeface="Helvetica Neue"/>
                <a:cs typeface="Helvetica Neue"/>
                <a:sym typeface="Helvetica Neue"/>
              </a:rPr>
              <a:t>Explorar estrategias de supervisión que apoyen el cuidado y el bienestar del personal de los equipos de gestión de casos</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endParaRPr lang="en-US" sz="2400" dirty="0" smtClean="0">
              <a:solidFill>
                <a:srgbClr val="595959"/>
              </a:solidFill>
              <a:latin typeface="Helvetica Neue"/>
              <a:ea typeface="Helvetica Neue"/>
              <a:cs typeface="Helvetica Neue"/>
              <a:sym typeface="Helvetica Neue"/>
            </a:endParaRPr>
          </a:p>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es-419" sz="2400" b="1">
                <a:solidFill>
                  <a:srgbClr val="35B2B4"/>
                </a:solidFill>
                <a:latin typeface="Helvetica Neue"/>
                <a:ea typeface="Helvetica Neue"/>
                <a:cs typeface="Helvetica Neue"/>
                <a:sym typeface="Helvetica Neue"/>
              </a:rPr>
              <a:t>Resultados de Aprendizaje: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400">
                <a:solidFill>
                  <a:srgbClr val="595959"/>
                </a:solidFill>
                <a:latin typeface="Helvetica Neue"/>
                <a:ea typeface="Helvetica Neue"/>
                <a:cs typeface="Helvetica Neue"/>
                <a:sym typeface="Helvetica Neue"/>
              </a:rPr>
              <a:t>Conocer cuáles son las fuentes y las señales de estrés negativo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400">
                <a:solidFill>
                  <a:srgbClr val="595959"/>
                </a:solidFill>
                <a:latin typeface="Helvetica Neue"/>
                <a:ea typeface="Helvetica Neue"/>
                <a:cs typeface="Helvetica Neue"/>
                <a:sym typeface="Helvetica Neue"/>
              </a:rPr>
              <a:t>Diseñar estrategias para practicar el autocuidado como supervisor</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400">
                <a:solidFill>
                  <a:srgbClr val="595959"/>
                </a:solidFill>
                <a:latin typeface="Helvetica Neue"/>
                <a:ea typeface="Helvetica Neue"/>
                <a:cs typeface="Helvetica Neue"/>
                <a:sym typeface="Helvetica Neue"/>
              </a:rPr>
              <a:t>Aprender métodos para apoyar a los trabajadores sociales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400">
                <a:solidFill>
                  <a:srgbClr val="595959"/>
                </a:solidFill>
                <a:latin typeface="Helvetica Neue"/>
                <a:ea typeface="Helvetica Neue"/>
                <a:cs typeface="Helvetica Neue"/>
                <a:sym typeface="Helvetica Neue"/>
              </a:rPr>
              <a:t>Identificar las características de un equipo de gestión de casos saludable</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s-419" sz="2400">
                <a:solidFill>
                  <a:srgbClr val="595959"/>
                </a:solidFill>
                <a:latin typeface="Helvetica Neue"/>
                <a:ea typeface="Helvetica Neue"/>
                <a:cs typeface="Helvetica Neue"/>
                <a:sym typeface="Helvetica Neue"/>
              </a:rPr>
              <a:t>Desarrollar un plan de acción de bienestar del equipo</a:t>
            </a:r>
          </a:p>
        </p:txBody>
      </p:sp>
    </p:spTree>
    <p:extLst>
      <p:ext uri="{BB962C8B-B14F-4D97-AF65-F5344CB8AC3E}">
        <p14:creationId xmlns:p14="http://schemas.microsoft.com/office/powerpoint/2010/main" val="277506872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0" y="3541"/>
            <a:ext cx="12192000" cy="6858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19" name="Shape 319"/>
          <p:cNvSpPr/>
          <p:nvPr/>
        </p:nvSpPr>
        <p:spPr>
          <a:xfrm>
            <a:off x="1941095" y="2837119"/>
            <a:ext cx="8293769" cy="1094803"/>
          </a:xfrm>
          <a:prstGeom prst="rect">
            <a:avLst/>
          </a:prstGeom>
          <a:ln w="57150">
            <a:solidFill>
              <a:srgbClr val="35B2B4"/>
            </a:solidFill>
            <a:miter/>
          </a:ln>
        </p:spPr>
        <p:txBody>
          <a:bodyPr lIns="45719" rIns="45719" anchor="ctr"/>
          <a:lstStyle/>
          <a:p>
            <a:pPr algn="ctr">
              <a:defRPr>
                <a:solidFill>
                  <a:srgbClr val="FFFFFF"/>
                </a:solidFill>
              </a:defRPr>
            </a:pPr>
            <a:endParaRPr/>
          </a:p>
        </p:txBody>
      </p:sp>
      <p:sp>
        <p:nvSpPr>
          <p:cNvPr id="320" name="Shape 320"/>
          <p:cNvSpPr/>
          <p:nvPr/>
        </p:nvSpPr>
        <p:spPr>
          <a:xfrm>
            <a:off x="2903621" y="2502567"/>
            <a:ext cx="6448927" cy="80210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21" name="Shape 321"/>
          <p:cNvSpPr/>
          <p:nvPr/>
        </p:nvSpPr>
        <p:spPr>
          <a:xfrm>
            <a:off x="32084" y="2695019"/>
            <a:ext cx="12192001" cy="10814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800" b="1">
                <a:solidFill>
                  <a:srgbClr val="FFFFFF"/>
                </a:solidFill>
                <a:latin typeface="Helvetica Neue"/>
                <a:ea typeface="Helvetica Neue"/>
                <a:cs typeface="Helvetica Neue"/>
                <a:sym typeface="Helvetica Neue"/>
              </a:defRPr>
            </a:pPr>
            <a:r>
              <a:rPr lang="es-419"/>
              <a:t>¿HAY ALGO DE ESTE MÓDULO QUE DESEA </a:t>
            </a:r>
          </a:p>
          <a:p>
            <a:pPr algn="ctr">
              <a:spcBef>
                <a:spcPts val="1200"/>
              </a:spcBef>
              <a:defRPr sz="3600" b="1">
                <a:solidFill>
                  <a:srgbClr val="FFFFFF"/>
                </a:solidFill>
                <a:latin typeface="Helvetica Neue"/>
                <a:ea typeface="Helvetica Neue"/>
                <a:cs typeface="Helvetica Neue"/>
                <a:sym typeface="Helvetica Neue"/>
              </a:defRPr>
            </a:pPr>
            <a:r>
              <a:rPr lang="es-419"/>
              <a:t>AGREGAR A SU PLAN DE ACCIÓN?</a:t>
            </a:r>
          </a:p>
        </p:txBody>
      </p:sp>
      <p:pic>
        <p:nvPicPr>
          <p:cNvPr id="322" name="image4.png"/>
          <p:cNvPicPr>
            <a:picLocks noChangeAspect="1"/>
          </p:cNvPicPr>
          <p:nvPr/>
        </p:nvPicPr>
        <p:blipFill>
          <a:blip r:embed="rId3">
            <a:alphaModFix amt="20000"/>
            <a:extLst/>
          </a:blip>
          <a:srcRect l="53803" t="16294" r="21062" b="6459"/>
          <a:stretch>
            <a:fillRect/>
          </a:stretch>
        </p:blipFill>
        <p:spPr>
          <a:xfrm rot="5400000">
            <a:off x="4985082" y="-348919"/>
            <a:ext cx="2221834" cy="12192005"/>
          </a:xfrm>
          <a:prstGeom prst="rect">
            <a:avLst/>
          </a:prstGeom>
          <a:ln w="12700">
            <a:miter lim="400000"/>
          </a:ln>
        </p:spPr>
      </p:pic>
    </p:spTree>
    <p:extLst>
      <p:ext uri="{BB962C8B-B14F-4D97-AF65-F5344CB8AC3E}">
        <p14:creationId xmlns:p14="http://schemas.microsoft.com/office/powerpoint/2010/main" val="286500308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a:t>REFERENCIAS</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59181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548145" y="4225158"/>
            <a:ext cx="1528996" cy="1550265"/>
          </a:xfrm>
          <a:prstGeom prst="rect">
            <a:avLst/>
          </a:prstGeom>
        </p:spPr>
      </p:pic>
      <p:pic>
        <p:nvPicPr>
          <p:cNvPr id="6" name="Picture 8" descr="https://lh3.googleusercontent.com/ZmqHlTNyojdc2VHExRQWm_FOmlO4024sOLkRF5W5lzbzOcVN6Hq80QybmwcgnJGTZoLCPY6wn9NduzfRbXCwduqIkE5r9VGcwkgR_4tFVVHSK2tpzWjObyW9P1Kb_rEd0tiMitCQRg">
            <a:extLst>
              <a:ext uri="{FF2B5EF4-FFF2-40B4-BE49-F238E27FC236}">
                <a16:creationId xmlns:a16="http://schemas.microsoft.com/office/drawing/2014/main" id="{4001C9C7-FAB4-CF4A-BA57-6F98DFCB3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070" y="4225158"/>
            <a:ext cx="1162700" cy="1550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136" y="4082017"/>
            <a:ext cx="4782864" cy="183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276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077813" y="237435"/>
            <a:ext cx="5974987" cy="599138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82600" lvl="2"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Los trabajadores sociales y los supervisores presentan un mejor desempeño cuando reciben un apoyo adecuado</a:t>
            </a:r>
          </a:p>
          <a:p>
            <a:pPr marL="800100"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marL="482600" lvl="1"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Primero, necesitamos cuidar nuestro propio bienestar para poder dar apoyo a los demás</a:t>
            </a:r>
          </a:p>
          <a:p>
            <a:pPr marL="342900"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marL="482600" lvl="1"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Los equipos de gestión de casos de la protección de la infancia tienen funciones </a:t>
            </a:r>
            <a:r>
              <a:rPr lang="es-419" dirty="0" smtClean="0"/>
              <a:t/>
            </a:r>
            <a:br>
              <a:rPr lang="es-419" dirty="0" smtClean="0"/>
            </a:br>
            <a:r>
              <a:rPr lang="es-419" dirty="0" smtClean="0"/>
              <a:t>de </a:t>
            </a:r>
            <a:r>
              <a:rPr lang="es-419" dirty="0"/>
              <a:t>mucha presión. Ser testigos del daño </a:t>
            </a:r>
            <a:r>
              <a:rPr lang="es-419" dirty="0" smtClean="0"/>
              <a:t/>
            </a:r>
            <a:br>
              <a:rPr lang="es-419" dirty="0" smtClean="0"/>
            </a:br>
            <a:r>
              <a:rPr lang="es-419" dirty="0" smtClean="0"/>
              <a:t>que </a:t>
            </a:r>
            <a:r>
              <a:rPr lang="es-419" dirty="0"/>
              <a:t>han sufrido niños, niñas y adolescentes, puede afectar a los supervisores y a los trabajadores sociales</a:t>
            </a:r>
          </a:p>
          <a:p>
            <a:pPr marL="455295" lvl="1"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marL="482600" lvl="1" indent="-342900">
              <a:lnSpc>
                <a:spcPts val="2300"/>
              </a:lnSpc>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El bienestar del equipo requiere que estemos atentos a las características de un equipo saludable, los factores estresantes </a:t>
            </a:r>
            <a:r>
              <a:rPr lang="es-419" dirty="0" smtClean="0"/>
              <a:t/>
            </a:r>
            <a:br>
              <a:rPr lang="es-419" dirty="0" smtClean="0"/>
            </a:br>
            <a:r>
              <a:rPr lang="es-419" dirty="0" smtClean="0"/>
              <a:t>en </a:t>
            </a:r>
            <a:r>
              <a:rPr lang="es-419" dirty="0"/>
              <a:t>nuestras vidas y cómo nos afectan, </a:t>
            </a:r>
            <a:r>
              <a:rPr lang="es-419" dirty="0" smtClean="0"/>
              <a:t/>
            </a:r>
            <a:br>
              <a:rPr lang="es-419" dirty="0" smtClean="0"/>
            </a:br>
            <a:r>
              <a:rPr lang="es-419" dirty="0" smtClean="0"/>
              <a:t>y </a:t>
            </a:r>
            <a:r>
              <a:rPr lang="es-419" dirty="0"/>
              <a:t>de los métodos para prevenir y dar respuesta a los impactos negativos en el trabajo</a:t>
            </a:r>
          </a:p>
        </p:txBody>
      </p:sp>
      <p:sp>
        <p:nvSpPr>
          <p:cNvPr id="139" name="Shape 139"/>
          <p:cNvSpPr/>
          <p:nvPr/>
        </p:nvSpPr>
        <p:spPr>
          <a:xfrm>
            <a:off x="-1" y="0"/>
            <a:ext cx="5784114"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140" name="image4.png"/>
          <p:cNvPicPr>
            <a:picLocks noChangeAspect="1"/>
          </p:cNvPicPr>
          <p:nvPr/>
        </p:nvPicPr>
        <p:blipFill>
          <a:blip r:embed="rId3">
            <a:alphaModFix amt="20000"/>
            <a:extLst/>
          </a:blip>
          <a:srcRect l="4826" r="4826" b="9030"/>
          <a:stretch>
            <a:fillRect/>
          </a:stretch>
        </p:blipFill>
        <p:spPr>
          <a:xfrm>
            <a:off x="-1" y="-755907"/>
            <a:ext cx="5784114" cy="7613907"/>
          </a:xfrm>
          <a:prstGeom prst="rect">
            <a:avLst/>
          </a:prstGeom>
          <a:ln w="12700">
            <a:miter lim="400000"/>
          </a:ln>
        </p:spPr>
      </p:pic>
      <p:sp>
        <p:nvSpPr>
          <p:cNvPr id="141" name="Shape 141"/>
          <p:cNvSpPr/>
          <p:nvPr/>
        </p:nvSpPr>
        <p:spPr>
          <a:xfrm>
            <a:off x="457110" y="1045191"/>
            <a:ext cx="5228074" cy="21975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dirty="0"/>
              <a:t>¿POR QUÉ DEBEMOS</a:t>
            </a:r>
            <a:r>
              <a:rPr lang="es-419" sz="4400" dirty="0">
                <a:latin typeface="Calibri Light"/>
                <a:cs typeface="Calibri Light"/>
                <a:sym typeface="Calibri Light"/>
              </a:rPr>
              <a:t> </a:t>
            </a:r>
            <a:r>
              <a:rPr lang="es-419" dirty="0"/>
              <a:t>HABLAR SOBRE </a:t>
            </a:r>
            <a:r>
              <a:rPr lang="es-419" dirty="0" smtClean="0"/>
              <a:t/>
            </a:r>
            <a:br>
              <a:rPr lang="es-419" dirty="0" smtClean="0"/>
            </a:br>
            <a:r>
              <a:rPr lang="es-419" dirty="0" smtClean="0"/>
              <a:t>EL </a:t>
            </a:r>
            <a:r>
              <a:rPr lang="es-419" dirty="0"/>
              <a:t>BIENESTAR </a:t>
            </a:r>
            <a:r>
              <a:rPr lang="es-419" dirty="0" smtClean="0"/>
              <a:t/>
            </a:r>
            <a:br>
              <a:rPr lang="es-419" dirty="0" smtClean="0"/>
            </a:br>
            <a:r>
              <a:rPr lang="es-419" dirty="0" smtClean="0"/>
              <a:t>DEL </a:t>
            </a:r>
            <a:r>
              <a:rPr lang="es-419" dirty="0"/>
              <a:t>EQUIPO?</a:t>
            </a:r>
          </a:p>
        </p:txBody>
      </p:sp>
    </p:spTree>
    <p:extLst>
      <p:ext uri="{BB962C8B-B14F-4D97-AF65-F5344CB8AC3E}">
        <p14:creationId xmlns:p14="http://schemas.microsoft.com/office/powerpoint/2010/main" val="125613499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689020" y="2099699"/>
            <a:ext cx="10821663" cy="4553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600"/>
              </a:spcBef>
              <a:defRPr sz="2000" b="1">
                <a:solidFill>
                  <a:srgbClr val="415D78"/>
                </a:solidFill>
                <a:latin typeface="Helvetica Neue"/>
                <a:ea typeface="Helvetica Neue"/>
                <a:cs typeface="Helvetica Neue"/>
                <a:sym typeface="Helvetica Neue"/>
              </a:defRPr>
            </a:pPr>
            <a:r>
              <a:rPr lang="es-419" dirty="0"/>
              <a:t>“</a:t>
            </a:r>
            <a:r>
              <a:rPr lang="es-419" i="1" dirty="0"/>
              <a:t>El estrés es un estado de respuesta psicológica y física que se produce a raíz </a:t>
            </a:r>
            <a:r>
              <a:rPr lang="es-419" i="1" dirty="0" smtClean="0"/>
              <a:t/>
            </a:r>
            <a:br>
              <a:rPr lang="es-419" i="1" dirty="0" smtClean="0"/>
            </a:br>
            <a:r>
              <a:rPr lang="es-419" i="1" dirty="0" smtClean="0"/>
              <a:t>de </a:t>
            </a:r>
            <a:r>
              <a:rPr lang="es-419" i="1" dirty="0"/>
              <a:t>una amenaza, estímulo o cambio en el entorno de un individuo”</a:t>
            </a:r>
          </a:p>
          <a:p>
            <a:pPr>
              <a:spcBef>
                <a:spcPts val="600"/>
              </a:spcBef>
              <a:defRPr sz="2000" b="1" i="1">
                <a:latin typeface="Helvetica Neue"/>
                <a:ea typeface="Helvetica Neue"/>
                <a:cs typeface="Helvetica Neue"/>
                <a:sym typeface="Helvetica Neue"/>
              </a:defRPr>
            </a:pPr>
            <a:endParaRPr i="1" dirty="0"/>
          </a:p>
          <a:p>
            <a:pPr>
              <a:spcBef>
                <a:spcPts val="600"/>
              </a:spcBef>
              <a:defRPr sz="2400" b="1">
                <a:solidFill>
                  <a:srgbClr val="35B2B4"/>
                </a:solidFill>
                <a:latin typeface="Helvetica Neue"/>
                <a:ea typeface="Helvetica Neue"/>
                <a:cs typeface="Helvetica Neue"/>
                <a:sym typeface="Helvetica Neue"/>
              </a:defRPr>
            </a:pPr>
            <a:r>
              <a:rPr lang="es-419" dirty="0"/>
              <a:t>El Estrés Funcional:</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Lo presentan todas las personas frecuentemente</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Es parte de la toma de decisiones y la resolución de problemas diariamente</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Motiva a las personas a ser más productivas</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Se controla en forma rutinaria</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Los indicadores físicos y emocionales del estrés son una </a:t>
            </a:r>
            <a:r>
              <a:rPr lang="es-419" b="1" dirty="0"/>
              <a:t>respuesta normal y natural </a:t>
            </a:r>
            <a:r>
              <a:rPr lang="es-419" dirty="0"/>
              <a:t>diseñada con el propósito de proteger, mantener y mejorar nuestras vidas. </a:t>
            </a:r>
            <a:r>
              <a:rPr lang="es-419" dirty="0" smtClean="0"/>
              <a:t/>
            </a:r>
            <a:br>
              <a:rPr lang="es-419" dirty="0" smtClean="0"/>
            </a:br>
            <a:r>
              <a:rPr lang="es-419" b="1" dirty="0" smtClean="0"/>
              <a:t>¡</a:t>
            </a:r>
            <a:r>
              <a:rPr lang="es-419" b="1" dirty="0"/>
              <a:t>Generalmente es positivo!</a:t>
            </a:r>
          </a:p>
          <a:p>
            <a:pPr algn="ctr">
              <a:lnSpc>
                <a:spcPct val="80000"/>
              </a:lnSpc>
              <a:spcBef>
                <a:spcPts val="1400"/>
              </a:spcBef>
              <a:defRPr sz="2400">
                <a:solidFill>
                  <a:srgbClr val="151515"/>
                </a:solidFill>
                <a:latin typeface="Century Gothic"/>
                <a:ea typeface="Century Gothic"/>
                <a:cs typeface="Century Gothic"/>
                <a:sym typeface="Century Gothic"/>
              </a:defRPr>
            </a:pPr>
            <a:endParaRPr b="1" dirty="0"/>
          </a:p>
        </p:txBody>
      </p:sp>
      <p:sp>
        <p:nvSpPr>
          <p:cNvPr id="146" name="Shape 146"/>
          <p:cNvSpPr/>
          <p:nvPr/>
        </p:nvSpPr>
        <p:spPr>
          <a:xfrm>
            <a:off x="553170" y="529716"/>
            <a:ext cx="10515601" cy="6369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es-419"/>
              <a:t>¿QUÉ ES EL ESTRÉS?</a:t>
            </a:r>
          </a:p>
        </p:txBody>
      </p:sp>
      <p:sp>
        <p:nvSpPr>
          <p:cNvPr id="147" name="Shape 147"/>
          <p:cNvSpPr/>
          <p:nvPr/>
        </p:nvSpPr>
        <p:spPr>
          <a:xfrm flipV="1">
            <a:off x="689021" y="1137211"/>
            <a:ext cx="7252746" cy="55287"/>
          </a:xfrm>
          <a:prstGeom prst="line">
            <a:avLst/>
          </a:prstGeom>
          <a:ln w="6350">
            <a:solidFill>
              <a:srgbClr val="415D78"/>
            </a:solidFill>
            <a:miter/>
          </a:ln>
        </p:spPr>
        <p:txBody>
          <a:bodyPr lIns="45719" rIns="45719"/>
          <a:lstStyle/>
          <a:p>
            <a:endParaRPr/>
          </a:p>
        </p:txBody>
      </p:sp>
      <p:sp>
        <p:nvSpPr>
          <p:cNvPr id="148" name="Shape 148"/>
          <p:cNvSpPr/>
          <p:nvPr/>
        </p:nvSpPr>
        <p:spPr>
          <a:xfrm>
            <a:off x="5045574" y="1118716"/>
            <a:ext cx="3617261"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40896926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
          </p:nvPr>
        </p:nvSpPr>
        <p:spPr>
          <a:xfrm>
            <a:off x="819806" y="1291668"/>
            <a:ext cx="11139393" cy="4624500"/>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El Estrés Acumulado:</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dirty="0"/>
              <a:t>Es el resultado de una exposición prolongada, acumulada, continua a los factores estresantes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El Estrés del Incidente Crítico:</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dirty="0"/>
              <a:t>Causado por acontecimientos extraordinarios que producen un alto nivel de estrés </a:t>
            </a:r>
            <a:r>
              <a:rPr lang="es-419" dirty="0" smtClean="0"/>
              <a:t/>
            </a:r>
            <a:br>
              <a:rPr lang="es-419" dirty="0" smtClean="0"/>
            </a:br>
            <a:r>
              <a:rPr lang="es-419" dirty="0" smtClean="0"/>
              <a:t>en </a:t>
            </a:r>
            <a:r>
              <a:rPr lang="es-419" dirty="0"/>
              <a:t>casi todos los afectados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El Trauma “Vicario”:</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dirty="0"/>
              <a:t>Resulta del aprendizaje o de presenciar experiencias traumáticas de otras personas, </a:t>
            </a:r>
            <a:r>
              <a:rPr lang="es-419" dirty="0" smtClean="0"/>
              <a:t/>
            </a:r>
            <a:br>
              <a:rPr lang="es-419" dirty="0" smtClean="0"/>
            </a:br>
            <a:r>
              <a:rPr lang="es-419" dirty="0" smtClean="0"/>
              <a:t>lo </a:t>
            </a:r>
            <a:r>
              <a:rPr lang="es-419" dirty="0"/>
              <a:t>que causa una reacción que refleja aquella del superviviente</a:t>
            </a:r>
          </a:p>
        </p:txBody>
      </p:sp>
      <p:sp>
        <p:nvSpPr>
          <p:cNvPr id="153" name="Shape 153"/>
          <p:cNvSpPr/>
          <p:nvPr/>
        </p:nvSpPr>
        <p:spPr>
          <a:xfrm>
            <a:off x="819807" y="368554"/>
            <a:ext cx="10774786"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es-419"/>
              <a:t>EL ESTRÉS NEGATIVO</a:t>
            </a:r>
          </a:p>
        </p:txBody>
      </p:sp>
      <p:sp>
        <p:nvSpPr>
          <p:cNvPr id="154" name="Shape 154"/>
          <p:cNvSpPr/>
          <p:nvPr/>
        </p:nvSpPr>
        <p:spPr>
          <a:xfrm>
            <a:off x="0" y="5299931"/>
            <a:ext cx="12192000" cy="157235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155" name="image4.png"/>
          <p:cNvPicPr>
            <a:picLocks noChangeAspect="1"/>
          </p:cNvPicPr>
          <p:nvPr/>
        </p:nvPicPr>
        <p:blipFill>
          <a:blip r:embed="rId3">
            <a:alphaModFix amt="20000"/>
            <a:extLst/>
          </a:blip>
          <a:srcRect l="16649" t="7398" r="55789"/>
          <a:stretch>
            <a:fillRect/>
          </a:stretch>
        </p:blipFill>
        <p:spPr>
          <a:xfrm rot="16200000">
            <a:off x="7978036" y="2391632"/>
            <a:ext cx="1737362" cy="7553963"/>
          </a:xfrm>
          <a:prstGeom prst="rect">
            <a:avLst/>
          </a:prstGeom>
          <a:ln w="12700">
            <a:miter lim="400000"/>
          </a:ln>
        </p:spPr>
      </p:pic>
      <p:pic>
        <p:nvPicPr>
          <p:cNvPr id="156" name="image4.png"/>
          <p:cNvPicPr>
            <a:picLocks noChangeAspect="1"/>
          </p:cNvPicPr>
          <p:nvPr/>
        </p:nvPicPr>
        <p:blipFill>
          <a:blip r:embed="rId3">
            <a:alphaModFix amt="20000"/>
            <a:extLst/>
          </a:blip>
          <a:srcRect l="16649" t="32383" r="55789"/>
          <a:stretch>
            <a:fillRect/>
          </a:stretch>
        </p:blipFill>
        <p:spPr>
          <a:xfrm rot="16200000">
            <a:off x="1889249" y="3245676"/>
            <a:ext cx="1737362" cy="5515862"/>
          </a:xfrm>
          <a:prstGeom prst="rect">
            <a:avLst/>
          </a:prstGeom>
          <a:ln w="12700">
            <a:miter lim="400000"/>
          </a:ln>
        </p:spPr>
      </p:pic>
    </p:spTree>
    <p:extLst>
      <p:ext uri="{BB962C8B-B14F-4D97-AF65-F5344CB8AC3E}">
        <p14:creationId xmlns:p14="http://schemas.microsoft.com/office/powerpoint/2010/main" val="255243909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sz="half" idx="1"/>
          </p:nvPr>
        </p:nvSpPr>
        <p:spPr>
          <a:xfrm>
            <a:off x="748468" y="2232282"/>
            <a:ext cx="5587531" cy="4013452"/>
          </a:xfrm>
          <a:prstGeom prst="rect">
            <a:avLst/>
          </a:prstGeom>
        </p:spPr>
        <p:txBody>
          <a:bodyPr/>
          <a:lstStyle/>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es-419" dirty="0"/>
              <a:t>Es el resultado de una exposición prolongada, acumulada y constante </a:t>
            </a:r>
            <a:r>
              <a:rPr lang="es-419" dirty="0" smtClean="0"/>
              <a:t/>
            </a:r>
            <a:br>
              <a:rPr lang="es-419" dirty="0" smtClean="0"/>
            </a:br>
            <a:r>
              <a:rPr lang="es-419" dirty="0" smtClean="0"/>
              <a:t>a </a:t>
            </a:r>
            <a:r>
              <a:rPr lang="es-419" dirty="0"/>
              <a:t>una variedad de factores estresantes</a:t>
            </a:r>
          </a:p>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es-419" dirty="0"/>
              <a:t>Es el tipo más común de estrés </a:t>
            </a:r>
            <a:r>
              <a:rPr lang="es-419" dirty="0" smtClean="0"/>
              <a:t/>
            </a:r>
            <a:br>
              <a:rPr lang="es-419" dirty="0" smtClean="0"/>
            </a:br>
            <a:r>
              <a:rPr lang="es-419" dirty="0" smtClean="0"/>
              <a:t>que </a:t>
            </a:r>
            <a:r>
              <a:rPr lang="es-419" dirty="0"/>
              <a:t>experimentan los </a:t>
            </a:r>
            <a:r>
              <a:rPr lang="es-419" dirty="0" smtClean="0"/>
              <a:t/>
            </a:r>
            <a:br>
              <a:rPr lang="es-419" dirty="0" smtClean="0"/>
            </a:br>
            <a:r>
              <a:rPr lang="es-419" dirty="0" smtClean="0"/>
              <a:t>trabajadores </a:t>
            </a:r>
            <a:r>
              <a:rPr lang="es-419" dirty="0"/>
              <a:t>humanitarios</a:t>
            </a:r>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lang="es-419" dirty="0"/>
              <a:t>Cuando no se reconoce y controla, puede </a:t>
            </a:r>
            <a:r>
              <a:rPr lang="es-419" b="1" dirty="0"/>
              <a:t>llevar al agotamiento</a:t>
            </a:r>
          </a:p>
        </p:txBody>
      </p:sp>
      <p:sp>
        <p:nvSpPr>
          <p:cNvPr id="161" name="Shape 161"/>
          <p:cNvSpPr/>
          <p:nvPr/>
        </p:nvSpPr>
        <p:spPr>
          <a:xfrm>
            <a:off x="748470" y="559816"/>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s-419"/>
              <a:t>EL ESTRÉS ACUMULADO</a:t>
            </a:r>
          </a:p>
        </p:txBody>
      </p:sp>
      <p:pic>
        <p:nvPicPr>
          <p:cNvPr id="162" name="image5.png"/>
          <p:cNvPicPr>
            <a:picLocks noChangeAspect="1"/>
          </p:cNvPicPr>
          <p:nvPr/>
        </p:nvPicPr>
        <p:blipFill>
          <a:blip r:embed="rId3">
            <a:alphaModFix amt="20000"/>
            <a:extLst/>
          </a:blip>
          <a:srcRect t="9876" r="4822" b="5322"/>
          <a:stretch>
            <a:fillRect/>
          </a:stretch>
        </p:blipFill>
        <p:spPr>
          <a:xfrm>
            <a:off x="6268965" y="28576"/>
            <a:ext cx="5923035" cy="6829424"/>
          </a:xfrm>
          <a:prstGeom prst="rect">
            <a:avLst/>
          </a:prstGeom>
          <a:ln w="12700">
            <a:miter lim="400000"/>
          </a:ln>
        </p:spPr>
      </p:pic>
    </p:spTree>
    <p:extLst>
      <p:ext uri="{BB962C8B-B14F-4D97-AF65-F5344CB8AC3E}">
        <p14:creationId xmlns:p14="http://schemas.microsoft.com/office/powerpoint/2010/main" val="290287713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body" sz="half" idx="1"/>
          </p:nvPr>
        </p:nvSpPr>
        <p:spPr>
          <a:xfrm>
            <a:off x="5138075" y="1977617"/>
            <a:ext cx="6446725" cy="5190383"/>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Internas: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dirty="0"/>
              <a:t>Rasgos de la personalidad del individuo que podrían tener impacto en su capacidad para afrontar el estrés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s-419" dirty="0"/>
              <a:t>Externas: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s-419" dirty="0"/>
              <a:t>Factores estresantes relacionados con las condiciones laborales; la organización y las relaciones dentro </a:t>
            </a:r>
            <a:r>
              <a:rPr lang="es-419" dirty="0" smtClean="0"/>
              <a:t>de </a:t>
            </a:r>
            <a:br>
              <a:rPr lang="es-419" dirty="0" smtClean="0"/>
            </a:br>
            <a:r>
              <a:rPr lang="es-419" dirty="0" smtClean="0"/>
              <a:t>la </a:t>
            </a:r>
            <a:r>
              <a:rPr lang="es-419" dirty="0"/>
              <a:t>organización; el tipo de trabajo y las características de los clientes</a:t>
            </a:r>
          </a:p>
        </p:txBody>
      </p:sp>
      <p:sp>
        <p:nvSpPr>
          <p:cNvPr id="167" name="Shape 167"/>
          <p:cNvSpPr/>
          <p:nvPr/>
        </p:nvSpPr>
        <p:spPr>
          <a:xfrm>
            <a:off x="5433391" y="369879"/>
            <a:ext cx="6095913" cy="108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r">
              <a:lnSpc>
                <a:spcPct val="90000"/>
              </a:lnSpc>
              <a:defRPr sz="3600" b="1">
                <a:solidFill>
                  <a:srgbClr val="415D78"/>
                </a:solidFill>
                <a:latin typeface="Helvetica Neue"/>
                <a:ea typeface="Helvetica Neue"/>
                <a:cs typeface="Helvetica Neue"/>
                <a:sym typeface="Helvetica Neue"/>
              </a:defRPr>
            </a:pPr>
            <a:r>
              <a:rPr lang="es-419" dirty="0"/>
              <a:t>FUENTES ACUMULATIVAS DE ESTRÉS</a:t>
            </a:r>
          </a:p>
        </p:txBody>
      </p:sp>
      <p:sp>
        <p:nvSpPr>
          <p:cNvPr id="168" name="Shape 168"/>
          <p:cNvSpPr/>
          <p:nvPr/>
        </p:nvSpPr>
        <p:spPr>
          <a:xfrm>
            <a:off x="5263832" y="3687962"/>
            <a:ext cx="5836560" cy="1"/>
          </a:xfrm>
          <a:prstGeom prst="line">
            <a:avLst/>
          </a:prstGeom>
          <a:ln w="6350">
            <a:solidFill>
              <a:srgbClr val="BFBFBF"/>
            </a:solidFill>
            <a:miter/>
          </a:ln>
        </p:spPr>
        <p:txBody>
          <a:bodyPr lIns="45719" rIns="45719"/>
          <a:lstStyle/>
          <a:p>
            <a:endParaRPr/>
          </a:p>
        </p:txBody>
      </p:sp>
      <p:sp>
        <p:nvSpPr>
          <p:cNvPr id="169" name="Shape 169"/>
          <p:cNvSpPr/>
          <p:nvPr/>
        </p:nvSpPr>
        <p:spPr>
          <a:xfrm>
            <a:off x="1110604" y="601989"/>
            <a:ext cx="3614060" cy="3614060"/>
          </a:xfrm>
          <a:prstGeom prst="ellipse">
            <a:avLst/>
          </a:prstGeom>
          <a:solidFill>
            <a:srgbClr val="35B2B4">
              <a:alpha val="50195"/>
            </a:srgbClr>
          </a:solidFill>
          <a:ln w="12700">
            <a:miter lim="400000"/>
          </a:ln>
        </p:spPr>
        <p:txBody>
          <a:bodyPr lIns="45719" rIns="45719" anchor="ctr"/>
          <a:lstStyle/>
          <a:p>
            <a:pPr algn="ctr">
              <a:defRPr>
                <a:solidFill>
                  <a:srgbClr val="FFFFFF"/>
                </a:solidFill>
              </a:defRPr>
            </a:pPr>
            <a:endParaRPr/>
          </a:p>
        </p:txBody>
      </p:sp>
      <p:pic>
        <p:nvPicPr>
          <p:cNvPr id="170" name="image6.pdf"/>
          <p:cNvPicPr>
            <a:picLocks noChangeAspect="1"/>
          </p:cNvPicPr>
          <p:nvPr/>
        </p:nvPicPr>
        <p:blipFill>
          <a:blip r:embed="rId3">
            <a:extLst/>
          </a:blip>
          <a:stretch>
            <a:fillRect/>
          </a:stretch>
        </p:blipFill>
        <p:spPr>
          <a:xfrm>
            <a:off x="1953423" y="1421614"/>
            <a:ext cx="1928424" cy="5131185"/>
          </a:xfrm>
          <a:prstGeom prst="rect">
            <a:avLst/>
          </a:prstGeom>
          <a:ln w="12700">
            <a:miter lim="400000"/>
          </a:ln>
        </p:spPr>
      </p:pic>
      <p:sp>
        <p:nvSpPr>
          <p:cNvPr id="171" name="Shape 171"/>
          <p:cNvSpPr/>
          <p:nvPr/>
        </p:nvSpPr>
        <p:spPr>
          <a:xfrm>
            <a:off x="528905" y="2409019"/>
            <a:ext cx="4777459" cy="6063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FFFFFF"/>
                </a:solidFill>
                <a:latin typeface="Helvetica Neue"/>
                <a:ea typeface="Helvetica Neue"/>
                <a:cs typeface="Helvetica Neue"/>
                <a:sym typeface="Helvetica Neue"/>
              </a:defRPr>
            </a:lvl1pPr>
          </a:lstStyle>
          <a:p>
            <a:r>
              <a:rPr lang="es-419"/>
              <a:t>Internas</a:t>
            </a:r>
          </a:p>
        </p:txBody>
      </p:sp>
      <p:sp>
        <p:nvSpPr>
          <p:cNvPr id="172" name="Shape 172"/>
          <p:cNvSpPr/>
          <p:nvPr/>
        </p:nvSpPr>
        <p:spPr>
          <a:xfrm>
            <a:off x="528905" y="958413"/>
            <a:ext cx="4777459" cy="6063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415D78"/>
                </a:solidFill>
                <a:latin typeface="Helvetica Neue"/>
                <a:ea typeface="Helvetica Neue"/>
                <a:cs typeface="Helvetica Neue"/>
                <a:sym typeface="Helvetica Neue"/>
              </a:defRPr>
            </a:lvl1pPr>
          </a:lstStyle>
          <a:p>
            <a:r>
              <a:rPr lang="es-419"/>
              <a:t>Externas</a:t>
            </a:r>
          </a:p>
        </p:txBody>
      </p:sp>
    </p:spTree>
    <p:extLst>
      <p:ext uri="{BB962C8B-B14F-4D97-AF65-F5344CB8AC3E}">
        <p14:creationId xmlns:p14="http://schemas.microsoft.com/office/powerpoint/2010/main" val="333273935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body" sz="half" idx="1"/>
          </p:nvPr>
        </p:nvSpPr>
        <p:spPr>
          <a:xfrm>
            <a:off x="5027116" y="1857375"/>
            <a:ext cx="6860084" cy="4593001"/>
          </a:xfrm>
          <a:prstGeom prst="rect">
            <a:avLst/>
          </a:prstGeom>
        </p:spPr>
        <p:txBody>
          <a:bodyPr>
            <a:normAutofit/>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Es causado por acontecimientos extraordinarios </a:t>
            </a:r>
            <a:r>
              <a:rPr lang="es-419" dirty="0" smtClean="0"/>
              <a:t/>
            </a:r>
            <a:br>
              <a:rPr lang="es-419" dirty="0" smtClean="0"/>
            </a:br>
            <a:r>
              <a:rPr lang="es-419" dirty="0" smtClean="0"/>
              <a:t>que </a:t>
            </a:r>
            <a:r>
              <a:rPr lang="es-419" dirty="0"/>
              <a:t>producen un alto nivel de estrés en casi todos </a:t>
            </a:r>
            <a:r>
              <a:rPr lang="es-419" dirty="0" smtClean="0"/>
              <a:t/>
            </a:r>
            <a:br>
              <a:rPr lang="es-419" dirty="0" smtClean="0"/>
            </a:br>
            <a:r>
              <a:rPr lang="es-419" dirty="0" smtClean="0"/>
              <a:t>los </a:t>
            </a:r>
            <a:r>
              <a:rPr lang="es-419" dirty="0"/>
              <a:t>afectados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Repentino y disruptivo</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Consiste en una amenaza percibida o real o una pérdida</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Provoca una sensación de vulnerabilidad</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s-419" dirty="0"/>
              <a:t>Altera el sentido de estar en control y la percepción </a:t>
            </a:r>
            <a:r>
              <a:rPr lang="es-419" dirty="0" smtClean="0"/>
              <a:t/>
            </a:r>
            <a:br>
              <a:rPr lang="es-419" dirty="0" smtClean="0"/>
            </a:br>
            <a:r>
              <a:rPr lang="es-419" dirty="0" smtClean="0"/>
              <a:t>del </a:t>
            </a:r>
            <a:r>
              <a:rPr lang="es-419" dirty="0"/>
              <a:t>mundo como seguro y predecible</a:t>
            </a:r>
          </a:p>
        </p:txBody>
      </p:sp>
      <p:sp>
        <p:nvSpPr>
          <p:cNvPr id="177" name="Shape 177"/>
          <p:cNvSpPr/>
          <p:nvPr/>
        </p:nvSpPr>
        <p:spPr>
          <a:xfrm>
            <a:off x="4792169" y="332709"/>
            <a:ext cx="10515601" cy="10895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rPr lang="es-419" dirty="0"/>
              <a:t>EL ESTRÉS DEL </a:t>
            </a:r>
            <a:r>
              <a:rPr lang="es-419" dirty="0" smtClean="0"/>
              <a:t/>
            </a:r>
            <a:br>
              <a:rPr lang="es-419" dirty="0" smtClean="0"/>
            </a:br>
            <a:r>
              <a:rPr lang="es-419" dirty="0" smtClean="0"/>
              <a:t>INCIDENTE </a:t>
            </a:r>
            <a:r>
              <a:rPr lang="es-419" dirty="0"/>
              <a:t>CRÍTICO</a:t>
            </a:r>
          </a:p>
        </p:txBody>
      </p:sp>
      <p:sp>
        <p:nvSpPr>
          <p:cNvPr id="178" name="Shape 178"/>
          <p:cNvSpPr/>
          <p:nvPr/>
        </p:nvSpPr>
        <p:spPr>
          <a:xfrm>
            <a:off x="7186613" y="1402481"/>
            <a:ext cx="4105122"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79" name="Shape 179"/>
          <p:cNvSpPr/>
          <p:nvPr/>
        </p:nvSpPr>
        <p:spPr>
          <a:xfrm flipV="1">
            <a:off x="4929187" y="1439554"/>
            <a:ext cx="3012580" cy="22965"/>
          </a:xfrm>
          <a:prstGeom prst="line">
            <a:avLst/>
          </a:prstGeom>
          <a:ln w="6350">
            <a:solidFill>
              <a:srgbClr val="415D78"/>
            </a:solidFill>
            <a:miter/>
          </a:ln>
        </p:spPr>
        <p:txBody>
          <a:bodyPr lIns="45719" rIns="45719"/>
          <a:lstStyle/>
          <a:p>
            <a:endParaRPr/>
          </a:p>
        </p:txBody>
      </p:sp>
      <p:pic>
        <p:nvPicPr>
          <p:cNvPr id="180" name="image7.jpeg"/>
          <p:cNvPicPr>
            <a:picLocks noChangeAspect="1"/>
          </p:cNvPicPr>
          <p:nvPr/>
        </p:nvPicPr>
        <p:blipFill>
          <a:blip r:embed="rId3">
            <a:extLst/>
          </a:blip>
          <a:srcRect l="29333" r="20666"/>
          <a:stretch>
            <a:fillRect/>
          </a:stretch>
        </p:blipFill>
        <p:spPr>
          <a:xfrm>
            <a:off x="0" y="0"/>
            <a:ext cx="4572000" cy="6858000"/>
          </a:xfrm>
          <a:prstGeom prst="rect">
            <a:avLst/>
          </a:prstGeom>
          <a:ln w="12700">
            <a:miter lim="400000"/>
          </a:ln>
        </p:spPr>
      </p:pic>
      <p:sp>
        <p:nvSpPr>
          <p:cNvPr id="181" name="Shape 181"/>
          <p:cNvSpPr/>
          <p:nvPr/>
        </p:nvSpPr>
        <p:spPr>
          <a:xfrm>
            <a:off x="1011078" y="6422480"/>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lang="es-419"/>
              <a:t>Foto: Kari Detwiler, IRC</a:t>
            </a:r>
          </a:p>
        </p:txBody>
      </p:sp>
    </p:spTree>
    <p:extLst>
      <p:ext uri="{BB962C8B-B14F-4D97-AF65-F5344CB8AC3E}">
        <p14:creationId xmlns:p14="http://schemas.microsoft.com/office/powerpoint/2010/main" val="397666651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865</TotalTime>
  <Words>3096</Words>
  <Application>Microsoft Office PowerPoint</Application>
  <PresentationFormat>Panorámica</PresentationFormat>
  <Paragraphs>477</Paragraphs>
  <Slides>34</Slides>
  <Notes>32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Arial</vt:lpstr>
      <vt:lpstr>Calibri</vt:lpstr>
      <vt:lpstr>Calibri Light</vt:lpstr>
      <vt:lpstr>Century Gothic</vt:lpstr>
      <vt:lpstr>Helvetica Neue</vt:lpstr>
      <vt:lpstr>Helvetica Neue Medium</vt:lpstr>
      <vt:lpstr>Times New Roman</vt:lpstr>
      <vt:lpstr>Wingdings</vt:lpstr>
      <vt:lpstr>Office Theme</vt:lpstr>
      <vt:lpstr>MÓDULO 4  CUIDADO Y BIENESTAR DEL PERSONAL  LA FUNCIÓN DE LOS SUPERVISORES DE GC</vt:lpstr>
      <vt:lpstr>Presentación de PowerPoint</vt:lpstr>
      <vt:lpstr>OBJETIVO Y RESULTADOS DE APRENDIZAJE DEL MÓDULO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PASO 2: HACER ACUERDOS</vt:lpstr>
      <vt:lpstr>Presentación de PowerPoint</vt:lpstr>
      <vt:lpstr>PASO 3: SOÑAR </vt:lpstr>
      <vt:lpstr>Presentación de PowerPoint</vt:lpstr>
      <vt:lpstr>Presentación de PowerPoint</vt:lpstr>
      <vt:lpstr>Presentación de PowerPoint</vt:lpstr>
      <vt:lpstr>Presentación de PowerPoint</vt:lpstr>
      <vt:lpstr>Presentación de PowerPoint</vt:lpstr>
      <vt:lpstr>OBJETIVO Y RESULTADOS DE APRENDIZAJE DEL MÓDULO</vt:lpstr>
      <vt:lpstr>Presentación de PowerPoint</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Vero_Virtual</cp:lastModifiedBy>
  <cp:revision>80</cp:revision>
  <dcterms:created xsi:type="dcterms:W3CDTF">2017-11-22T17:27:49Z</dcterms:created>
  <dcterms:modified xsi:type="dcterms:W3CDTF">2018-10-11T21:15:33Z</dcterms:modified>
</cp:coreProperties>
</file>