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90" r:id="rId2"/>
    <p:sldId id="291" r:id="rId3"/>
    <p:sldId id="292" r:id="rId4"/>
    <p:sldId id="293" r:id="rId5"/>
    <p:sldId id="317" r:id="rId6"/>
    <p:sldId id="294" r:id="rId7"/>
    <p:sldId id="295" r:id="rId8"/>
    <p:sldId id="296" r:id="rId9"/>
    <p:sldId id="318" r:id="rId10"/>
    <p:sldId id="297" r:id="rId11"/>
    <p:sldId id="298" r:id="rId12"/>
    <p:sldId id="319"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21" r:id="rId30"/>
    <p:sldId id="32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e" initials="JL" lastIdx="13" clrIdx="0">
    <p:extLst>
      <p:ext uri="{19B8F6BF-5375-455C-9EA6-DF929625EA0E}">
        <p15:presenceInfo xmlns:p15="http://schemas.microsoft.com/office/powerpoint/2012/main" userId="S-1-5-21-1294360644-1464272073-1233803906-144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D7A"/>
    <a:srgbClr val="97467D"/>
    <a:srgbClr val="026794"/>
    <a:srgbClr val="405E79"/>
    <a:srgbClr val="35B2B4"/>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86" autoAdjust="0"/>
    <p:restoredTop sz="56255" autoAdjust="0"/>
  </p:normalViewPr>
  <p:slideViewPr>
    <p:cSldViewPr snapToGrid="0" snapToObjects="1">
      <p:cViewPr varScale="1">
        <p:scale>
          <a:sx n="42" d="100"/>
          <a:sy n="42" d="100"/>
        </p:scale>
        <p:origin x="28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5D2B7-508F-574D-8CCF-D76585B9B293}" type="doc">
      <dgm:prSet loTypeId="urn:microsoft.com/office/officeart/2008/layout/HorizontalMultiLevelHierarchy" loCatId="" qsTypeId="urn:microsoft.com/office/officeart/2005/8/quickstyle/3D1" qsCatId="3D" csTypeId="urn:microsoft.com/office/officeart/2005/8/colors/accent6_5" csCatId="accent6" phldr="1"/>
      <dgm:spPr>
        <a:scene3d>
          <a:camera prst="orthographicFront"/>
          <a:lightRig rig="soft" dir="t"/>
        </a:scene3d>
      </dgm:spPr>
      <dgm:t>
        <a:bodyPr/>
        <a:lstStyle/>
        <a:p>
          <a:endParaRPr lang="en-US"/>
        </a:p>
      </dgm:t>
    </dgm:pt>
    <dgm:pt modelId="{12AB4219-3123-A145-B0E1-8CB58CC25D2E}">
      <dgm:prSet phldrT="[Text]" custT="1"/>
      <dgm:spPr>
        <a:solidFill>
          <a:srgbClr val="026794"/>
        </a:solidFill>
        <a:sp3d contourW="12700" prstMaterial="plastic">
          <a:bevelT w="120900" h="88900" prst="coolSlant"/>
          <a:bevelB w="88900" h="31750" prst="angle"/>
          <a:contourClr>
            <a:srgbClr val="F9F9F9"/>
          </a:contourClr>
        </a:sp3d>
      </dgm:spPr>
      <dgm:t>
        <a:bodyPr/>
        <a:lstStyle/>
        <a:p>
          <a:r>
            <a:rPr lang="es-419" sz="2000" b="1" i="0" dirty="0">
              <a:solidFill>
                <a:schemeClr val="bg1"/>
              </a:solidFill>
              <a:latin typeface="Helvetica Neue" charset="0"/>
              <a:ea typeface="Helvetica Neue" charset="0"/>
              <a:cs typeface="Helvetica Neue" charset="0"/>
            </a:rPr>
            <a:t>Supervisor</a:t>
          </a:r>
        </a:p>
      </dgm:t>
    </dgm:pt>
    <dgm:pt modelId="{1A4BE293-FA4F-9644-AA0A-DACCD654A326}" type="parTrans" cxnId="{DCA9D8BC-54C7-6143-9A3A-D6FDFA816D2C}">
      <dgm:prSet/>
      <dgm:spPr/>
      <dgm:t>
        <a:bodyPr/>
        <a:lstStyle/>
        <a:p>
          <a:endParaRPr lang="en-US"/>
        </a:p>
      </dgm:t>
    </dgm:pt>
    <dgm:pt modelId="{A6F791BF-00CB-4946-8007-BF3574F4311A}" type="sibTrans" cxnId="{DCA9D8BC-54C7-6143-9A3A-D6FDFA816D2C}">
      <dgm:prSet/>
      <dgm:spPr/>
      <dgm:t>
        <a:bodyPr/>
        <a:lstStyle/>
        <a:p>
          <a:endParaRPr lang="en-US"/>
        </a:p>
      </dgm:t>
    </dgm:pt>
    <dgm:pt modelId="{1CE02685-75BC-3640-9C30-745457396E56}">
      <dgm:prSet phldrT="[Text]" custT="1"/>
      <dgm:spPr>
        <a:solidFill>
          <a:srgbClr val="95CD7A"/>
        </a:solidFill>
        <a:sp3d contourW="12700" prstMaterial="plastic">
          <a:bevelT w="120900" h="88900" prst="coolSlant"/>
          <a:bevelB w="88900" h="31750" prst="angle"/>
          <a:contourClr>
            <a:srgbClr val="F9F9F9"/>
          </a:contourClr>
        </a:sp3d>
      </dgm:spPr>
      <dgm:t>
        <a:bodyPr/>
        <a:lstStyle/>
        <a:p>
          <a:r>
            <a:rPr lang="es-419" sz="2000" b="1" i="0" dirty="0">
              <a:latin typeface="Helvetica Neue" charset="0"/>
              <a:ea typeface="Helvetica Neue" charset="0"/>
              <a:cs typeface="Helvetica Neue" charset="0"/>
            </a:rPr>
            <a:t>Trabajador Social</a:t>
          </a:r>
        </a:p>
      </dgm:t>
    </dgm:pt>
    <dgm:pt modelId="{457E043D-1A1E-EF42-AD5B-02D2F3DBBA38}" type="parTrans" cxnId="{9BC690C7-2D48-C242-90F0-9775288A2C35}">
      <dgm:prSet/>
      <dgm:spPr>
        <a:sp3d prstMaterial="plastic"/>
      </dgm:spPr>
      <dgm:t>
        <a:bodyPr/>
        <a:lstStyle/>
        <a:p>
          <a:endParaRPr lang="en-US"/>
        </a:p>
      </dgm:t>
    </dgm:pt>
    <dgm:pt modelId="{4C3FCD75-E54B-9F4F-9659-7B1B5BF4DF05}" type="sibTrans" cxnId="{9BC690C7-2D48-C242-90F0-9775288A2C35}">
      <dgm:prSet/>
      <dgm:spPr/>
      <dgm:t>
        <a:bodyPr/>
        <a:lstStyle/>
        <a:p>
          <a:endParaRPr lang="en-US"/>
        </a:p>
      </dgm:t>
    </dgm:pt>
    <dgm:pt modelId="{93DF5567-B983-0342-8755-921AFA6A5D23}">
      <dgm:prSet phldrT="[Text]" custT="1"/>
      <dgm:spPr>
        <a:solidFill>
          <a:srgbClr val="95CD7A"/>
        </a:solidFill>
        <a:sp3d contourW="12700" prstMaterial="plastic">
          <a:bevelT w="120900" h="88900" prst="coolSlant"/>
          <a:bevelB w="88900" h="31750" prst="angle"/>
          <a:contourClr>
            <a:srgbClr val="F9F9F9"/>
          </a:contourClr>
        </a:sp3d>
      </dgm:spPr>
      <dgm:t>
        <a:bodyPr/>
        <a:lstStyle/>
        <a:p>
          <a:r>
            <a:rPr lang="es-419" sz="2000" b="1" i="0" dirty="0">
              <a:latin typeface="Helvetica Neue" charset="0"/>
              <a:ea typeface="Helvetica Neue" charset="0"/>
              <a:cs typeface="Helvetica Neue" charset="0"/>
            </a:rPr>
            <a:t>Trabajador Social</a:t>
          </a:r>
        </a:p>
      </dgm:t>
    </dgm:pt>
    <dgm:pt modelId="{7F6970B7-1580-6B44-A82E-F62117BEB277}" type="parTrans" cxnId="{B331CBD5-237B-AF40-8D4F-6B288B428885}">
      <dgm:prSet/>
      <dgm:spPr>
        <a:sp3d prstMaterial="plastic"/>
      </dgm:spPr>
      <dgm:t>
        <a:bodyPr/>
        <a:lstStyle/>
        <a:p>
          <a:endParaRPr lang="en-US"/>
        </a:p>
      </dgm:t>
    </dgm:pt>
    <dgm:pt modelId="{857C73DB-B7B0-0B48-9E1F-82CFA302F9C2}" type="sibTrans" cxnId="{B331CBD5-237B-AF40-8D4F-6B288B428885}">
      <dgm:prSet/>
      <dgm:spPr/>
      <dgm:t>
        <a:bodyPr/>
        <a:lstStyle/>
        <a:p>
          <a:endParaRPr lang="en-US"/>
        </a:p>
      </dgm:t>
    </dgm:pt>
    <dgm:pt modelId="{B6470C06-3196-7E46-8ECB-222A8AD3B942}">
      <dgm:prSet custT="1"/>
      <dgm:spPr>
        <a:solidFill>
          <a:srgbClr val="95CD7A"/>
        </a:solidFill>
        <a:sp3d contourW="12700" prstMaterial="plastic">
          <a:bevelT w="120900" h="88900" prst="coolSlant"/>
          <a:bevelB w="88900" h="31750" prst="angle"/>
          <a:contourClr>
            <a:srgbClr val="F9F9F9"/>
          </a:contourClr>
        </a:sp3d>
      </dgm:spPr>
      <dgm:t>
        <a:bodyPr/>
        <a:lstStyle/>
        <a:p>
          <a:r>
            <a:rPr lang="es-419" sz="2000" b="1" i="0" dirty="0">
              <a:latin typeface="Helvetica Neue" charset="0"/>
              <a:ea typeface="Helvetica Neue" charset="0"/>
              <a:cs typeface="Helvetica Neue" charset="0"/>
            </a:rPr>
            <a:t>Trabajador Social</a:t>
          </a:r>
        </a:p>
      </dgm:t>
    </dgm:pt>
    <dgm:pt modelId="{FBA6F8EA-764B-384C-8A0A-01D07813352C}" type="parTrans" cxnId="{AF8BDD2A-7E1B-F34B-9F09-C304F7639B7A}">
      <dgm:prSet/>
      <dgm:spPr>
        <a:sp3d prstMaterial="plastic"/>
      </dgm:spPr>
      <dgm:t>
        <a:bodyPr/>
        <a:lstStyle/>
        <a:p>
          <a:endParaRPr lang="en-US"/>
        </a:p>
      </dgm:t>
    </dgm:pt>
    <dgm:pt modelId="{82CB41A7-BDCB-D04F-AF4F-21E77A2F83F0}" type="sibTrans" cxnId="{AF8BDD2A-7E1B-F34B-9F09-C304F7639B7A}">
      <dgm:prSet/>
      <dgm:spPr/>
      <dgm:t>
        <a:bodyPr/>
        <a:lstStyle/>
        <a:p>
          <a:endParaRPr lang="en-US"/>
        </a:p>
      </dgm:t>
    </dgm:pt>
    <dgm:pt modelId="{918641B2-8BB2-164C-8A77-2CF7A8864B11}" type="pres">
      <dgm:prSet presAssocID="{2935D2B7-508F-574D-8CCF-D76585B9B293}" presName="Name0" presStyleCnt="0">
        <dgm:presLayoutVars>
          <dgm:chPref val="1"/>
          <dgm:dir/>
          <dgm:animOne val="branch"/>
          <dgm:animLvl val="lvl"/>
          <dgm:resizeHandles val="exact"/>
        </dgm:presLayoutVars>
      </dgm:prSet>
      <dgm:spPr/>
      <dgm:t>
        <a:bodyPr/>
        <a:lstStyle/>
        <a:p>
          <a:endParaRPr lang="en-US"/>
        </a:p>
      </dgm:t>
    </dgm:pt>
    <dgm:pt modelId="{632CDDDE-F961-6344-B32F-A7D92A1D27C4}" type="pres">
      <dgm:prSet presAssocID="{12AB4219-3123-A145-B0E1-8CB58CC25D2E}" presName="root1" presStyleCnt="0"/>
      <dgm:spPr>
        <a:sp3d contourW="12700" prstMaterial="plastic">
          <a:bevelT w="165100" prst="coolSlant"/>
          <a:contourClr>
            <a:srgbClr val="F9F9F9"/>
          </a:contourClr>
        </a:sp3d>
      </dgm:spPr>
    </dgm:pt>
    <dgm:pt modelId="{C3851CD0-9FCA-FB4A-8810-3A13F32A67D8}" type="pres">
      <dgm:prSet presAssocID="{12AB4219-3123-A145-B0E1-8CB58CC25D2E}" presName="LevelOneTextNode" presStyleLbl="node0" presStyleIdx="0" presStyleCnt="1" custScaleY="61394">
        <dgm:presLayoutVars>
          <dgm:chPref val="3"/>
        </dgm:presLayoutVars>
      </dgm:prSet>
      <dgm:spPr/>
      <dgm:t>
        <a:bodyPr/>
        <a:lstStyle/>
        <a:p>
          <a:endParaRPr lang="en-US"/>
        </a:p>
      </dgm:t>
    </dgm:pt>
    <dgm:pt modelId="{35AE953E-E0E4-5D48-8049-20C94FB25D3B}" type="pres">
      <dgm:prSet presAssocID="{12AB4219-3123-A145-B0E1-8CB58CC25D2E}" presName="level2hierChild" presStyleCnt="0"/>
      <dgm:spPr>
        <a:sp3d contourW="12700" prstMaterial="plastic">
          <a:bevelT w="165100" prst="coolSlant"/>
          <a:contourClr>
            <a:srgbClr val="F9F9F9"/>
          </a:contourClr>
        </a:sp3d>
      </dgm:spPr>
    </dgm:pt>
    <dgm:pt modelId="{01D96BA9-719B-2040-83C4-8D183D9EC7E0}" type="pres">
      <dgm:prSet presAssocID="{FBA6F8EA-764B-384C-8A0A-01D07813352C}" presName="conn2-1" presStyleLbl="parChTrans1D2" presStyleIdx="0" presStyleCnt="3"/>
      <dgm:spPr/>
      <dgm:t>
        <a:bodyPr/>
        <a:lstStyle/>
        <a:p>
          <a:endParaRPr lang="en-US"/>
        </a:p>
      </dgm:t>
    </dgm:pt>
    <dgm:pt modelId="{71AF909F-F668-784F-B048-C0FD53F3E25E}" type="pres">
      <dgm:prSet presAssocID="{FBA6F8EA-764B-384C-8A0A-01D07813352C}" presName="connTx" presStyleLbl="parChTrans1D2" presStyleIdx="0" presStyleCnt="3"/>
      <dgm:spPr/>
      <dgm:t>
        <a:bodyPr/>
        <a:lstStyle/>
        <a:p>
          <a:endParaRPr lang="en-US"/>
        </a:p>
      </dgm:t>
    </dgm:pt>
    <dgm:pt modelId="{EDE7A77C-411D-014C-89F2-CEE6AF947FBA}" type="pres">
      <dgm:prSet presAssocID="{B6470C06-3196-7E46-8ECB-222A8AD3B942}" presName="root2" presStyleCnt="0"/>
      <dgm:spPr>
        <a:sp3d contourW="12700" prstMaterial="plastic">
          <a:bevelT w="165100" prst="coolSlant"/>
          <a:contourClr>
            <a:srgbClr val="F9F9F9"/>
          </a:contourClr>
        </a:sp3d>
      </dgm:spPr>
    </dgm:pt>
    <dgm:pt modelId="{293A90C3-B1DE-4249-B796-1273AB5E3D42}" type="pres">
      <dgm:prSet presAssocID="{B6470C06-3196-7E46-8ECB-222A8AD3B942}" presName="LevelTwoTextNode" presStyleLbl="node2" presStyleIdx="0" presStyleCnt="3" custScaleX="127165">
        <dgm:presLayoutVars>
          <dgm:chPref val="3"/>
        </dgm:presLayoutVars>
      </dgm:prSet>
      <dgm:spPr/>
      <dgm:t>
        <a:bodyPr/>
        <a:lstStyle/>
        <a:p>
          <a:endParaRPr lang="en-US"/>
        </a:p>
      </dgm:t>
    </dgm:pt>
    <dgm:pt modelId="{2BF57C5C-47FB-4549-A196-CB2B7E9C1F52}" type="pres">
      <dgm:prSet presAssocID="{B6470C06-3196-7E46-8ECB-222A8AD3B942}" presName="level3hierChild" presStyleCnt="0"/>
      <dgm:spPr>
        <a:sp3d contourW="12700" prstMaterial="plastic">
          <a:bevelT w="165100" prst="coolSlant"/>
          <a:contourClr>
            <a:srgbClr val="F9F9F9"/>
          </a:contourClr>
        </a:sp3d>
      </dgm:spPr>
    </dgm:pt>
    <dgm:pt modelId="{B4FB94D4-9733-FE42-8D23-AB4589E8908C}" type="pres">
      <dgm:prSet presAssocID="{457E043D-1A1E-EF42-AD5B-02D2F3DBBA38}" presName="conn2-1" presStyleLbl="parChTrans1D2" presStyleIdx="1" presStyleCnt="3"/>
      <dgm:spPr/>
      <dgm:t>
        <a:bodyPr/>
        <a:lstStyle/>
        <a:p>
          <a:endParaRPr lang="en-US"/>
        </a:p>
      </dgm:t>
    </dgm:pt>
    <dgm:pt modelId="{B00FB468-E7D0-1C48-B701-85589D4FF021}" type="pres">
      <dgm:prSet presAssocID="{457E043D-1A1E-EF42-AD5B-02D2F3DBBA38}" presName="connTx" presStyleLbl="parChTrans1D2" presStyleIdx="1" presStyleCnt="3"/>
      <dgm:spPr/>
      <dgm:t>
        <a:bodyPr/>
        <a:lstStyle/>
        <a:p>
          <a:endParaRPr lang="en-US"/>
        </a:p>
      </dgm:t>
    </dgm:pt>
    <dgm:pt modelId="{6073F7C2-4087-2C48-899B-9EC9880A2D7E}" type="pres">
      <dgm:prSet presAssocID="{1CE02685-75BC-3640-9C30-745457396E56}" presName="root2" presStyleCnt="0"/>
      <dgm:spPr>
        <a:sp3d contourW="12700" prstMaterial="plastic">
          <a:bevelT w="165100" prst="coolSlant"/>
          <a:contourClr>
            <a:srgbClr val="F9F9F9"/>
          </a:contourClr>
        </a:sp3d>
      </dgm:spPr>
    </dgm:pt>
    <dgm:pt modelId="{5A2690CE-F355-5746-A23A-65A3CD4967E8}" type="pres">
      <dgm:prSet presAssocID="{1CE02685-75BC-3640-9C30-745457396E56}" presName="LevelTwoTextNode" presStyleLbl="node2" presStyleIdx="1" presStyleCnt="3" custScaleX="126692">
        <dgm:presLayoutVars>
          <dgm:chPref val="3"/>
        </dgm:presLayoutVars>
      </dgm:prSet>
      <dgm:spPr/>
      <dgm:t>
        <a:bodyPr/>
        <a:lstStyle/>
        <a:p>
          <a:endParaRPr lang="en-US"/>
        </a:p>
      </dgm:t>
    </dgm:pt>
    <dgm:pt modelId="{73504A53-9636-EC4D-BF3D-42709D76AE81}" type="pres">
      <dgm:prSet presAssocID="{1CE02685-75BC-3640-9C30-745457396E56}" presName="level3hierChild" presStyleCnt="0"/>
      <dgm:spPr>
        <a:sp3d contourW="12700" prstMaterial="plastic">
          <a:bevelT w="165100" prst="coolSlant"/>
          <a:contourClr>
            <a:srgbClr val="F9F9F9"/>
          </a:contourClr>
        </a:sp3d>
      </dgm:spPr>
    </dgm:pt>
    <dgm:pt modelId="{C4DD7B52-26E2-174D-8B1C-9D05E14F4A11}" type="pres">
      <dgm:prSet presAssocID="{7F6970B7-1580-6B44-A82E-F62117BEB277}" presName="conn2-1" presStyleLbl="parChTrans1D2" presStyleIdx="2" presStyleCnt="3"/>
      <dgm:spPr/>
      <dgm:t>
        <a:bodyPr/>
        <a:lstStyle/>
        <a:p>
          <a:endParaRPr lang="en-US"/>
        </a:p>
      </dgm:t>
    </dgm:pt>
    <dgm:pt modelId="{43E0FF8B-0C32-624B-B3E2-ED514AA1DED2}" type="pres">
      <dgm:prSet presAssocID="{7F6970B7-1580-6B44-A82E-F62117BEB277}" presName="connTx" presStyleLbl="parChTrans1D2" presStyleIdx="2" presStyleCnt="3"/>
      <dgm:spPr/>
      <dgm:t>
        <a:bodyPr/>
        <a:lstStyle/>
        <a:p>
          <a:endParaRPr lang="en-US"/>
        </a:p>
      </dgm:t>
    </dgm:pt>
    <dgm:pt modelId="{67A05EC3-1DE5-3044-A512-728F911E0AC8}" type="pres">
      <dgm:prSet presAssocID="{93DF5567-B983-0342-8755-921AFA6A5D23}" presName="root2" presStyleCnt="0"/>
      <dgm:spPr>
        <a:sp3d contourW="12700" prstMaterial="plastic">
          <a:bevelT w="165100" prst="coolSlant"/>
          <a:contourClr>
            <a:srgbClr val="F9F9F9"/>
          </a:contourClr>
        </a:sp3d>
      </dgm:spPr>
    </dgm:pt>
    <dgm:pt modelId="{0BD8D45E-8B4B-754E-9C6F-5158225F31AA}" type="pres">
      <dgm:prSet presAssocID="{93DF5567-B983-0342-8755-921AFA6A5D23}" presName="LevelTwoTextNode" presStyleLbl="node2" presStyleIdx="2" presStyleCnt="3" custScaleX="126692">
        <dgm:presLayoutVars>
          <dgm:chPref val="3"/>
        </dgm:presLayoutVars>
      </dgm:prSet>
      <dgm:spPr/>
      <dgm:t>
        <a:bodyPr/>
        <a:lstStyle/>
        <a:p>
          <a:endParaRPr lang="en-US"/>
        </a:p>
      </dgm:t>
    </dgm:pt>
    <dgm:pt modelId="{30FEA73C-0873-3F49-9CD7-95F941290357}" type="pres">
      <dgm:prSet presAssocID="{93DF5567-B983-0342-8755-921AFA6A5D23}" presName="level3hierChild" presStyleCnt="0"/>
      <dgm:spPr>
        <a:sp3d contourW="12700" prstMaterial="plastic">
          <a:bevelT w="165100" prst="coolSlant"/>
          <a:contourClr>
            <a:srgbClr val="F9F9F9"/>
          </a:contourClr>
        </a:sp3d>
      </dgm:spPr>
    </dgm:pt>
  </dgm:ptLst>
  <dgm:cxnLst>
    <dgm:cxn modelId="{300BACFF-E10E-4256-991B-F06A7C754F52}" type="presOf" srcId="{7F6970B7-1580-6B44-A82E-F62117BEB277}" destId="{43E0FF8B-0C32-624B-B3E2-ED514AA1DED2}" srcOrd="1" destOrd="0" presId="urn:microsoft.com/office/officeart/2008/layout/HorizontalMultiLevelHierarchy"/>
    <dgm:cxn modelId="{AF8BDD2A-7E1B-F34B-9F09-C304F7639B7A}" srcId="{12AB4219-3123-A145-B0E1-8CB58CC25D2E}" destId="{B6470C06-3196-7E46-8ECB-222A8AD3B942}" srcOrd="0" destOrd="0" parTransId="{FBA6F8EA-764B-384C-8A0A-01D07813352C}" sibTransId="{82CB41A7-BDCB-D04F-AF4F-21E77A2F83F0}"/>
    <dgm:cxn modelId="{DCA9D8BC-54C7-6143-9A3A-D6FDFA816D2C}" srcId="{2935D2B7-508F-574D-8CCF-D76585B9B293}" destId="{12AB4219-3123-A145-B0E1-8CB58CC25D2E}" srcOrd="0" destOrd="0" parTransId="{1A4BE293-FA4F-9644-AA0A-DACCD654A326}" sibTransId="{A6F791BF-00CB-4946-8007-BF3574F4311A}"/>
    <dgm:cxn modelId="{D1FA1B5B-8278-4C3B-B1AE-51E9624BF1CA}" type="presOf" srcId="{93DF5567-B983-0342-8755-921AFA6A5D23}" destId="{0BD8D45E-8B4B-754E-9C6F-5158225F31AA}" srcOrd="0" destOrd="0" presId="urn:microsoft.com/office/officeart/2008/layout/HorizontalMultiLevelHierarchy"/>
    <dgm:cxn modelId="{50FD39E3-7C60-4C42-8B2F-46D07B6F3F72}" type="presOf" srcId="{1CE02685-75BC-3640-9C30-745457396E56}" destId="{5A2690CE-F355-5746-A23A-65A3CD4967E8}" srcOrd="0" destOrd="0" presId="urn:microsoft.com/office/officeart/2008/layout/HorizontalMultiLevelHierarchy"/>
    <dgm:cxn modelId="{4C10664B-C89C-4631-9626-E39EA0BE18A1}" type="presOf" srcId="{2935D2B7-508F-574D-8CCF-D76585B9B293}" destId="{918641B2-8BB2-164C-8A77-2CF7A8864B11}" srcOrd="0" destOrd="0" presId="urn:microsoft.com/office/officeart/2008/layout/HorizontalMultiLevelHierarchy"/>
    <dgm:cxn modelId="{BAEEA978-9314-49FA-8934-849C80514078}" type="presOf" srcId="{7F6970B7-1580-6B44-A82E-F62117BEB277}" destId="{C4DD7B52-26E2-174D-8B1C-9D05E14F4A11}" srcOrd="0" destOrd="0" presId="urn:microsoft.com/office/officeart/2008/layout/HorizontalMultiLevelHierarchy"/>
    <dgm:cxn modelId="{1EA18B42-668E-4B16-A6AF-339A824BA662}" type="presOf" srcId="{FBA6F8EA-764B-384C-8A0A-01D07813352C}" destId="{01D96BA9-719B-2040-83C4-8D183D9EC7E0}" srcOrd="0" destOrd="0" presId="urn:microsoft.com/office/officeart/2008/layout/HorizontalMultiLevelHierarchy"/>
    <dgm:cxn modelId="{9BC690C7-2D48-C242-90F0-9775288A2C35}" srcId="{12AB4219-3123-A145-B0E1-8CB58CC25D2E}" destId="{1CE02685-75BC-3640-9C30-745457396E56}" srcOrd="1" destOrd="0" parTransId="{457E043D-1A1E-EF42-AD5B-02D2F3DBBA38}" sibTransId="{4C3FCD75-E54B-9F4F-9659-7B1B5BF4DF05}"/>
    <dgm:cxn modelId="{7AC3978E-A94B-4B3E-960A-D5613992C08F}" type="presOf" srcId="{B6470C06-3196-7E46-8ECB-222A8AD3B942}" destId="{293A90C3-B1DE-4249-B796-1273AB5E3D42}" srcOrd="0" destOrd="0" presId="urn:microsoft.com/office/officeart/2008/layout/HorizontalMultiLevelHierarchy"/>
    <dgm:cxn modelId="{B331CBD5-237B-AF40-8D4F-6B288B428885}" srcId="{12AB4219-3123-A145-B0E1-8CB58CC25D2E}" destId="{93DF5567-B983-0342-8755-921AFA6A5D23}" srcOrd="2" destOrd="0" parTransId="{7F6970B7-1580-6B44-A82E-F62117BEB277}" sibTransId="{857C73DB-B7B0-0B48-9E1F-82CFA302F9C2}"/>
    <dgm:cxn modelId="{95A004F9-C60C-4991-B662-C2208CC52B22}" type="presOf" srcId="{12AB4219-3123-A145-B0E1-8CB58CC25D2E}" destId="{C3851CD0-9FCA-FB4A-8810-3A13F32A67D8}" srcOrd="0" destOrd="0" presId="urn:microsoft.com/office/officeart/2008/layout/HorizontalMultiLevelHierarchy"/>
    <dgm:cxn modelId="{51FC0725-F399-4DB4-92A7-71482483C31B}" type="presOf" srcId="{457E043D-1A1E-EF42-AD5B-02D2F3DBBA38}" destId="{B00FB468-E7D0-1C48-B701-85589D4FF021}" srcOrd="1" destOrd="0" presId="urn:microsoft.com/office/officeart/2008/layout/HorizontalMultiLevelHierarchy"/>
    <dgm:cxn modelId="{23DAB00F-4412-4D5C-8A10-05B50F2FCAAC}" type="presOf" srcId="{FBA6F8EA-764B-384C-8A0A-01D07813352C}" destId="{71AF909F-F668-784F-B048-C0FD53F3E25E}" srcOrd="1" destOrd="0" presId="urn:microsoft.com/office/officeart/2008/layout/HorizontalMultiLevelHierarchy"/>
    <dgm:cxn modelId="{2C39FDF1-C830-4F65-A72B-696CA7BE929C}" type="presOf" srcId="{457E043D-1A1E-EF42-AD5B-02D2F3DBBA38}" destId="{B4FB94D4-9733-FE42-8D23-AB4589E8908C}" srcOrd="0" destOrd="0" presId="urn:microsoft.com/office/officeart/2008/layout/HorizontalMultiLevelHierarchy"/>
    <dgm:cxn modelId="{E728576F-2BB3-4D9D-874F-CE2BB34C8055}" type="presParOf" srcId="{918641B2-8BB2-164C-8A77-2CF7A8864B11}" destId="{632CDDDE-F961-6344-B32F-A7D92A1D27C4}" srcOrd="0" destOrd="0" presId="urn:microsoft.com/office/officeart/2008/layout/HorizontalMultiLevelHierarchy"/>
    <dgm:cxn modelId="{4B1A8E5D-615B-41B4-B921-62FDC186395A}" type="presParOf" srcId="{632CDDDE-F961-6344-B32F-A7D92A1D27C4}" destId="{C3851CD0-9FCA-FB4A-8810-3A13F32A67D8}" srcOrd="0" destOrd="0" presId="urn:microsoft.com/office/officeart/2008/layout/HorizontalMultiLevelHierarchy"/>
    <dgm:cxn modelId="{F99A55E6-35AB-4421-A932-99B058B2A293}" type="presParOf" srcId="{632CDDDE-F961-6344-B32F-A7D92A1D27C4}" destId="{35AE953E-E0E4-5D48-8049-20C94FB25D3B}" srcOrd="1" destOrd="0" presId="urn:microsoft.com/office/officeart/2008/layout/HorizontalMultiLevelHierarchy"/>
    <dgm:cxn modelId="{BFD06BD4-0012-41FA-A9C9-80625E940C34}" type="presParOf" srcId="{35AE953E-E0E4-5D48-8049-20C94FB25D3B}" destId="{01D96BA9-719B-2040-83C4-8D183D9EC7E0}" srcOrd="0" destOrd="0" presId="urn:microsoft.com/office/officeart/2008/layout/HorizontalMultiLevelHierarchy"/>
    <dgm:cxn modelId="{81A153FE-C522-4A3A-9470-79E535046DB6}" type="presParOf" srcId="{01D96BA9-719B-2040-83C4-8D183D9EC7E0}" destId="{71AF909F-F668-784F-B048-C0FD53F3E25E}" srcOrd="0" destOrd="0" presId="urn:microsoft.com/office/officeart/2008/layout/HorizontalMultiLevelHierarchy"/>
    <dgm:cxn modelId="{86C2290A-71ED-42AE-9F01-0DC244146053}" type="presParOf" srcId="{35AE953E-E0E4-5D48-8049-20C94FB25D3B}" destId="{EDE7A77C-411D-014C-89F2-CEE6AF947FBA}" srcOrd="1" destOrd="0" presId="urn:microsoft.com/office/officeart/2008/layout/HorizontalMultiLevelHierarchy"/>
    <dgm:cxn modelId="{3F903408-86D3-423D-86EF-3E85BCEC8B93}" type="presParOf" srcId="{EDE7A77C-411D-014C-89F2-CEE6AF947FBA}" destId="{293A90C3-B1DE-4249-B796-1273AB5E3D42}" srcOrd="0" destOrd="0" presId="urn:microsoft.com/office/officeart/2008/layout/HorizontalMultiLevelHierarchy"/>
    <dgm:cxn modelId="{2E45598C-5338-4A34-A71D-DFD8B88FC9D6}" type="presParOf" srcId="{EDE7A77C-411D-014C-89F2-CEE6AF947FBA}" destId="{2BF57C5C-47FB-4549-A196-CB2B7E9C1F52}" srcOrd="1" destOrd="0" presId="urn:microsoft.com/office/officeart/2008/layout/HorizontalMultiLevelHierarchy"/>
    <dgm:cxn modelId="{54156BB9-7BDF-4FBD-BAB5-602416AD811C}" type="presParOf" srcId="{35AE953E-E0E4-5D48-8049-20C94FB25D3B}" destId="{B4FB94D4-9733-FE42-8D23-AB4589E8908C}" srcOrd="2" destOrd="0" presId="urn:microsoft.com/office/officeart/2008/layout/HorizontalMultiLevelHierarchy"/>
    <dgm:cxn modelId="{1522A72A-F504-4F2A-8331-00B500B5EAB0}" type="presParOf" srcId="{B4FB94D4-9733-FE42-8D23-AB4589E8908C}" destId="{B00FB468-E7D0-1C48-B701-85589D4FF021}" srcOrd="0" destOrd="0" presId="urn:microsoft.com/office/officeart/2008/layout/HorizontalMultiLevelHierarchy"/>
    <dgm:cxn modelId="{D12E5744-DB31-44DE-949A-423A35010461}" type="presParOf" srcId="{35AE953E-E0E4-5D48-8049-20C94FB25D3B}" destId="{6073F7C2-4087-2C48-899B-9EC9880A2D7E}" srcOrd="3" destOrd="0" presId="urn:microsoft.com/office/officeart/2008/layout/HorizontalMultiLevelHierarchy"/>
    <dgm:cxn modelId="{9C4FAC7B-2DC3-4412-A04A-BF0E37CF0F33}" type="presParOf" srcId="{6073F7C2-4087-2C48-899B-9EC9880A2D7E}" destId="{5A2690CE-F355-5746-A23A-65A3CD4967E8}" srcOrd="0" destOrd="0" presId="urn:microsoft.com/office/officeart/2008/layout/HorizontalMultiLevelHierarchy"/>
    <dgm:cxn modelId="{15E00461-9F22-4F34-88BA-E608F32A19FF}" type="presParOf" srcId="{6073F7C2-4087-2C48-899B-9EC9880A2D7E}" destId="{73504A53-9636-EC4D-BF3D-42709D76AE81}" srcOrd="1" destOrd="0" presId="urn:microsoft.com/office/officeart/2008/layout/HorizontalMultiLevelHierarchy"/>
    <dgm:cxn modelId="{7ACDDEFD-E398-4258-9E41-2B2B70C28692}" type="presParOf" srcId="{35AE953E-E0E4-5D48-8049-20C94FB25D3B}" destId="{C4DD7B52-26E2-174D-8B1C-9D05E14F4A11}" srcOrd="4" destOrd="0" presId="urn:microsoft.com/office/officeart/2008/layout/HorizontalMultiLevelHierarchy"/>
    <dgm:cxn modelId="{3121E0AA-D16E-423A-BA45-EF4B0030E347}" type="presParOf" srcId="{C4DD7B52-26E2-174D-8B1C-9D05E14F4A11}" destId="{43E0FF8B-0C32-624B-B3E2-ED514AA1DED2}" srcOrd="0" destOrd="0" presId="urn:microsoft.com/office/officeart/2008/layout/HorizontalMultiLevelHierarchy"/>
    <dgm:cxn modelId="{5096C3DC-CC68-46AC-B600-A071AD622B5C}" type="presParOf" srcId="{35AE953E-E0E4-5D48-8049-20C94FB25D3B}" destId="{67A05EC3-1DE5-3044-A512-728F911E0AC8}" srcOrd="5" destOrd="0" presId="urn:microsoft.com/office/officeart/2008/layout/HorizontalMultiLevelHierarchy"/>
    <dgm:cxn modelId="{2ED44339-3C38-48B0-B93F-D305547BDFC0}" type="presParOf" srcId="{67A05EC3-1DE5-3044-A512-728F911E0AC8}" destId="{0BD8D45E-8B4B-754E-9C6F-5158225F31AA}" srcOrd="0" destOrd="0" presId="urn:microsoft.com/office/officeart/2008/layout/HorizontalMultiLevelHierarchy"/>
    <dgm:cxn modelId="{C4577B7B-E94D-42FD-BBBC-92E6F1A51113}" type="presParOf" srcId="{67A05EC3-1DE5-3044-A512-728F911E0AC8}" destId="{30FEA73C-0873-3F49-9CD7-95F941290357}" srcOrd="1" destOrd="0" presId="urn:microsoft.com/office/officeart/2008/layout/HorizontalMultiLevelHierarchy"/>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5F710C-74D7-3F4E-9AAE-66FEB3A666EF}" type="doc">
      <dgm:prSet loTypeId="urn:microsoft.com/office/officeart/2005/8/layout/orgChart1" loCatId="" qsTypeId="urn:microsoft.com/office/officeart/2005/8/quickstyle/simple4" qsCatId="simple" csTypeId="urn:microsoft.com/office/officeart/2005/8/colors/accent1_2" csCatId="accent1" phldr="1"/>
      <dgm:spPr>
        <a:scene3d>
          <a:camera prst="orthographicFront"/>
          <a:lightRig rig="threePt" dir="t"/>
        </a:scene3d>
      </dgm:spPr>
      <dgm:t>
        <a:bodyPr/>
        <a:lstStyle/>
        <a:p>
          <a:endParaRPr lang="en-US"/>
        </a:p>
      </dgm:t>
    </dgm:pt>
    <dgm:pt modelId="{7C610923-E416-754D-A8F2-B090A723FFE1}">
      <dgm:prSet phldrT="[Text]" custT="1"/>
      <dgm:spPr>
        <a:solidFill>
          <a:srgbClr val="036591"/>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es-419" sz="2000" b="1" i="0">
              <a:latin typeface="Helvetica Neue" charset="0"/>
              <a:ea typeface="Helvetica Neue" charset="0"/>
              <a:cs typeface="Helvetica Neue" charset="0"/>
            </a:rPr>
            <a:t>Responsable y Supervisor</a:t>
          </a:r>
        </a:p>
      </dgm:t>
    </dgm:pt>
    <dgm:pt modelId="{3CE70CE6-0FC4-C649-AF95-1D9259B5ECCA}" type="parTrans" cxnId="{7F10FAED-3E82-4841-A640-98FA2F4D7DA3}">
      <dgm:prSet/>
      <dgm:spPr/>
      <dgm:t>
        <a:bodyPr/>
        <a:lstStyle/>
        <a:p>
          <a:endParaRPr lang="en-US"/>
        </a:p>
      </dgm:t>
    </dgm:pt>
    <dgm:pt modelId="{6A9A07D6-ADD2-6242-A14D-824DA8E55D76}" type="sibTrans" cxnId="{7F10FAED-3E82-4841-A640-98FA2F4D7DA3}">
      <dgm:prSet/>
      <dgm:spPr/>
      <dgm:t>
        <a:bodyPr/>
        <a:lstStyle/>
        <a:p>
          <a:endParaRPr lang="en-US"/>
        </a:p>
      </dgm:t>
    </dgm:pt>
    <dgm:pt modelId="{F8BB2E6E-7C3C-974F-B63E-2928404BB678}">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es-419" sz="1600" b="1" i="0">
              <a:latin typeface="Helvetica Neue" charset="0"/>
              <a:ea typeface="Helvetica Neue" charset="0"/>
              <a:cs typeface="Helvetica Neue" charset="0"/>
            </a:rPr>
            <a:t>Trabajador Social</a:t>
          </a:r>
        </a:p>
      </dgm:t>
    </dgm:pt>
    <dgm:pt modelId="{D0003CFB-8D44-F641-8536-86E0D0FEFC19}" type="parTrans" cxnId="{693C7516-85F2-C143-A69F-55D8E56C26FB}">
      <dgm:prSet/>
      <dgm:spPr>
        <a:noFill/>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F3EBF39C-68AF-0743-9BDD-9534A40D0E49}" type="sibTrans" cxnId="{693C7516-85F2-C143-A69F-55D8E56C26FB}">
      <dgm:prSet/>
      <dgm:spPr/>
      <dgm:t>
        <a:bodyPr/>
        <a:lstStyle/>
        <a:p>
          <a:endParaRPr lang="en-US"/>
        </a:p>
      </dgm:t>
    </dgm:pt>
    <dgm:pt modelId="{3282089D-3E76-1847-B0B2-8D67791225DA}">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es-419" sz="1600" b="1" i="0" dirty="0">
              <a:latin typeface="Helvetica Neue" charset="0"/>
              <a:ea typeface="Helvetica Neue" charset="0"/>
              <a:cs typeface="Helvetica Neue" charset="0"/>
            </a:rPr>
            <a:t>Trabajador Social</a:t>
          </a:r>
        </a:p>
      </dgm:t>
    </dgm:pt>
    <dgm:pt modelId="{1D80C379-D47F-0F4A-82E0-3564E00452B6}" type="parTrans" cxnId="{BDFE2F19-9774-C24D-AA65-01691BA98D4E}">
      <dgm:prSet/>
      <dgm:spPr>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5D4B26B9-FD21-5147-91D7-6705B327CED8}" type="sibTrans" cxnId="{BDFE2F19-9774-C24D-AA65-01691BA98D4E}">
      <dgm:prSet/>
      <dgm:spPr/>
      <dgm:t>
        <a:bodyPr/>
        <a:lstStyle/>
        <a:p>
          <a:endParaRPr lang="en-US"/>
        </a:p>
      </dgm:t>
    </dgm:pt>
    <dgm:pt modelId="{7864BCEC-2CE7-B247-B52E-FCAF6131B50A}">
      <dgm:prSet phldrT="[Text]" custT="1"/>
      <dgm:spPr>
        <a:solidFill>
          <a:srgbClr val="95CD7A"/>
        </a:solidFill>
        <a:scene3d>
          <a:camera prst="orthographicFront"/>
          <a:lightRig rig="threePt" dir="t"/>
        </a:scene3d>
        <a:sp3d extrusionH="76200" contourW="12700">
          <a:bevelT w="165100" prst="coolSlant"/>
          <a:extrusionClr>
            <a:schemeClr val="bg1"/>
          </a:extrusionClr>
          <a:contourClr>
            <a:srgbClr val="F9F9F9"/>
          </a:contourClr>
        </a:sp3d>
      </dgm:spPr>
      <dgm:t>
        <a:bodyPr/>
        <a:lstStyle/>
        <a:p>
          <a:r>
            <a:rPr lang="es-419" sz="1600" b="1" i="0">
              <a:latin typeface="Helvetica Neue" charset="0"/>
              <a:ea typeface="Helvetica Neue" charset="0"/>
              <a:cs typeface="Helvetica Neue" charset="0"/>
            </a:rPr>
            <a:t>Trabajador Social</a:t>
          </a:r>
        </a:p>
      </dgm:t>
    </dgm:pt>
    <dgm:pt modelId="{1DD27BDC-D239-B94F-BBE8-7D9F370703AB}" type="parTrans" cxnId="{C5DC5D6F-1AA8-E044-BD1C-F9F71F0E10CA}">
      <dgm:prSet/>
      <dgm:spPr>
        <a:ln>
          <a:solidFill>
            <a:srgbClr val="95CD7A"/>
          </a:solidFill>
        </a:ln>
        <a:scene3d>
          <a:camera prst="orthographicFront"/>
          <a:lightRig rig="threePt" dir="t"/>
        </a:scene3d>
        <a:sp3d extrusionH="76200" contourW="12700">
          <a:bevelT w="165100" prst="coolSlant"/>
          <a:extrusionClr>
            <a:schemeClr val="bg1"/>
          </a:extrusionClr>
          <a:contourClr>
            <a:srgbClr val="F9F9F9"/>
          </a:contourClr>
        </a:sp3d>
      </dgm:spPr>
      <dgm:t>
        <a:bodyPr/>
        <a:lstStyle/>
        <a:p>
          <a:endParaRPr lang="en-US"/>
        </a:p>
      </dgm:t>
    </dgm:pt>
    <dgm:pt modelId="{16C60BC9-851F-DB40-B08D-DBFC90BDC9A2}" type="sibTrans" cxnId="{C5DC5D6F-1AA8-E044-BD1C-F9F71F0E10CA}">
      <dgm:prSet/>
      <dgm:spPr/>
      <dgm:t>
        <a:bodyPr/>
        <a:lstStyle/>
        <a:p>
          <a:endParaRPr lang="en-US"/>
        </a:p>
      </dgm:t>
    </dgm:pt>
    <dgm:pt modelId="{CE7EB71F-C479-9346-9691-C16985367CD2}" type="pres">
      <dgm:prSet presAssocID="{265F710C-74D7-3F4E-9AAE-66FEB3A666EF}" presName="hierChild1" presStyleCnt="0">
        <dgm:presLayoutVars>
          <dgm:orgChart val="1"/>
          <dgm:chPref val="1"/>
          <dgm:dir/>
          <dgm:animOne val="branch"/>
          <dgm:animLvl val="lvl"/>
          <dgm:resizeHandles/>
        </dgm:presLayoutVars>
      </dgm:prSet>
      <dgm:spPr/>
      <dgm:t>
        <a:bodyPr/>
        <a:lstStyle/>
        <a:p>
          <a:endParaRPr lang="en-US"/>
        </a:p>
      </dgm:t>
    </dgm:pt>
    <dgm:pt modelId="{2194B3E7-9381-E143-B317-D8A5A7FC0FDB}" type="pres">
      <dgm:prSet presAssocID="{7C610923-E416-754D-A8F2-B090A723FFE1}" presName="hierRoot1"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5DFB15E8-98B3-A145-8492-F48A9568B7C0}" type="pres">
      <dgm:prSet presAssocID="{7C610923-E416-754D-A8F2-B090A723FFE1}" presName="rootComposite1"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AA431BCE-77FE-0144-B1FF-23CBC15CBEDB}" type="pres">
      <dgm:prSet presAssocID="{7C610923-E416-754D-A8F2-B090A723FFE1}" presName="rootText1" presStyleLbl="node0" presStyleIdx="0" presStyleCnt="1" custScaleX="244677" custLinFactNeighborX="-952" custLinFactNeighborY="3807">
        <dgm:presLayoutVars>
          <dgm:chPref val="3"/>
        </dgm:presLayoutVars>
      </dgm:prSet>
      <dgm:spPr/>
      <dgm:t>
        <a:bodyPr/>
        <a:lstStyle/>
        <a:p>
          <a:endParaRPr lang="en-US"/>
        </a:p>
      </dgm:t>
    </dgm:pt>
    <dgm:pt modelId="{C8E36871-7360-5D4D-B39F-E49227B4B950}" type="pres">
      <dgm:prSet presAssocID="{7C610923-E416-754D-A8F2-B090A723FFE1}" presName="rootConnector1" presStyleLbl="node1" presStyleIdx="0" presStyleCnt="0"/>
      <dgm:spPr/>
      <dgm:t>
        <a:bodyPr/>
        <a:lstStyle/>
        <a:p>
          <a:endParaRPr lang="en-US"/>
        </a:p>
      </dgm:t>
    </dgm:pt>
    <dgm:pt modelId="{C2501A41-A6A6-CF48-95DB-730A87B60077}" type="pres">
      <dgm:prSet presAssocID="{7C610923-E416-754D-A8F2-B090A723FFE1}" presName="hierChild2"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C3A1E659-DC95-094A-BCE5-574537AED6B8}" type="pres">
      <dgm:prSet presAssocID="{D0003CFB-8D44-F641-8536-86E0D0FEFC19}" presName="Name37" presStyleLbl="parChTrans1D2" presStyleIdx="0" presStyleCnt="3"/>
      <dgm:spPr/>
      <dgm:t>
        <a:bodyPr/>
        <a:lstStyle/>
        <a:p>
          <a:endParaRPr lang="en-US"/>
        </a:p>
      </dgm:t>
    </dgm:pt>
    <dgm:pt modelId="{AC04F803-7DDF-2748-997E-FBA3E796E7DC}" type="pres">
      <dgm:prSet presAssocID="{F8BB2E6E-7C3C-974F-B63E-2928404BB678}"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7B8D0DA4-0093-004B-A4BA-DF51A2B04C29}" type="pres">
      <dgm:prSet presAssocID="{F8BB2E6E-7C3C-974F-B63E-2928404BB678}"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8F086B94-88D6-D641-AF05-585745AB066D}" type="pres">
      <dgm:prSet presAssocID="{F8BB2E6E-7C3C-974F-B63E-2928404BB678}" presName="rootText" presStyleLbl="node2" presStyleIdx="0" presStyleCnt="3" custLinFactNeighborX="-890" custLinFactNeighborY="1539">
        <dgm:presLayoutVars>
          <dgm:chPref val="3"/>
        </dgm:presLayoutVars>
      </dgm:prSet>
      <dgm:spPr/>
      <dgm:t>
        <a:bodyPr/>
        <a:lstStyle/>
        <a:p>
          <a:endParaRPr lang="en-US"/>
        </a:p>
      </dgm:t>
    </dgm:pt>
    <dgm:pt modelId="{E724A66F-D324-014D-9335-5DA5497CA7E8}" type="pres">
      <dgm:prSet presAssocID="{F8BB2E6E-7C3C-974F-B63E-2928404BB678}" presName="rootConnector" presStyleLbl="node2" presStyleIdx="0" presStyleCnt="3"/>
      <dgm:spPr/>
      <dgm:t>
        <a:bodyPr/>
        <a:lstStyle/>
        <a:p>
          <a:endParaRPr lang="en-US"/>
        </a:p>
      </dgm:t>
    </dgm:pt>
    <dgm:pt modelId="{A8097985-A75D-364B-927F-0296A49C4A74}" type="pres">
      <dgm:prSet presAssocID="{F8BB2E6E-7C3C-974F-B63E-2928404BB678}"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565E8F9A-069D-5E4F-BFD8-5B7C50B9BD7E}" type="pres">
      <dgm:prSet presAssocID="{F8BB2E6E-7C3C-974F-B63E-2928404BB678}"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BC5468D-F8AA-6145-A347-01037F1B955C}" type="pres">
      <dgm:prSet presAssocID="{1D80C379-D47F-0F4A-82E0-3564E00452B6}" presName="Name37" presStyleLbl="parChTrans1D2" presStyleIdx="1" presStyleCnt="3"/>
      <dgm:spPr/>
      <dgm:t>
        <a:bodyPr/>
        <a:lstStyle/>
        <a:p>
          <a:endParaRPr lang="en-US"/>
        </a:p>
      </dgm:t>
    </dgm:pt>
    <dgm:pt modelId="{6D74A657-371E-FB41-8402-61A135AC61E6}" type="pres">
      <dgm:prSet presAssocID="{3282089D-3E76-1847-B0B2-8D67791225DA}"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0387FF10-3CD5-5B46-9330-21811E8954E6}" type="pres">
      <dgm:prSet presAssocID="{3282089D-3E76-1847-B0B2-8D67791225DA}"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E2BCAB0C-5DE4-2647-A428-7D2211626131}" type="pres">
      <dgm:prSet presAssocID="{3282089D-3E76-1847-B0B2-8D67791225DA}" presName="rootText" presStyleLbl="node2" presStyleIdx="1" presStyleCnt="3">
        <dgm:presLayoutVars>
          <dgm:chPref val="3"/>
        </dgm:presLayoutVars>
      </dgm:prSet>
      <dgm:spPr/>
      <dgm:t>
        <a:bodyPr/>
        <a:lstStyle/>
        <a:p>
          <a:endParaRPr lang="en-US"/>
        </a:p>
      </dgm:t>
    </dgm:pt>
    <dgm:pt modelId="{FFAF7019-91E8-2646-B5C1-BA95733BF590}" type="pres">
      <dgm:prSet presAssocID="{3282089D-3E76-1847-B0B2-8D67791225DA}" presName="rootConnector" presStyleLbl="node2" presStyleIdx="1" presStyleCnt="3"/>
      <dgm:spPr/>
      <dgm:t>
        <a:bodyPr/>
        <a:lstStyle/>
        <a:p>
          <a:endParaRPr lang="en-US"/>
        </a:p>
      </dgm:t>
    </dgm:pt>
    <dgm:pt modelId="{A2809287-C346-CF49-A0AF-E811C2AF6AB3}" type="pres">
      <dgm:prSet presAssocID="{3282089D-3E76-1847-B0B2-8D67791225DA}"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D1B19370-F1D0-DB42-97DA-898AE458D610}" type="pres">
      <dgm:prSet presAssocID="{3282089D-3E76-1847-B0B2-8D67791225DA}"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97DA4001-0AE1-6A4F-AB18-04ABBF78D1A0}" type="pres">
      <dgm:prSet presAssocID="{1DD27BDC-D239-B94F-BBE8-7D9F370703AB}" presName="Name37" presStyleLbl="parChTrans1D2" presStyleIdx="2" presStyleCnt="3"/>
      <dgm:spPr/>
      <dgm:t>
        <a:bodyPr/>
        <a:lstStyle/>
        <a:p>
          <a:endParaRPr lang="en-US"/>
        </a:p>
      </dgm:t>
    </dgm:pt>
    <dgm:pt modelId="{CA5E44DF-F6E0-9C4F-A747-67076028967B}" type="pres">
      <dgm:prSet presAssocID="{7864BCEC-2CE7-B247-B52E-FCAF6131B50A}" presName="hierRoot2" presStyleCnt="0">
        <dgm:presLayoutVars>
          <dgm:hierBranch val="init"/>
        </dgm:presLayoutVars>
      </dgm:prSet>
      <dgm:spPr>
        <a:scene3d>
          <a:camera prst="orthographicFront"/>
          <a:lightRig rig="threePt" dir="t"/>
        </a:scene3d>
        <a:sp3d extrusionH="76200" contourW="12700">
          <a:bevelT w="165100" prst="coolSlant"/>
          <a:extrusionClr>
            <a:schemeClr val="bg1"/>
          </a:extrusionClr>
          <a:contourClr>
            <a:srgbClr val="F9F9F9"/>
          </a:contourClr>
        </a:sp3d>
      </dgm:spPr>
    </dgm:pt>
    <dgm:pt modelId="{AC7CAEF1-CE44-D542-BDD6-C11CF7A8DD35}" type="pres">
      <dgm:prSet presAssocID="{7864BCEC-2CE7-B247-B52E-FCAF6131B50A}" presName="rootComposite"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B4A33DB-F2F4-1448-A4D9-C9E6B03F298A}" type="pres">
      <dgm:prSet presAssocID="{7864BCEC-2CE7-B247-B52E-FCAF6131B50A}" presName="rootText" presStyleLbl="node2" presStyleIdx="2" presStyleCnt="3" custLinFactNeighborX="3113" custLinFactNeighborY="1714">
        <dgm:presLayoutVars>
          <dgm:chPref val="3"/>
        </dgm:presLayoutVars>
      </dgm:prSet>
      <dgm:spPr/>
      <dgm:t>
        <a:bodyPr/>
        <a:lstStyle/>
        <a:p>
          <a:endParaRPr lang="en-US"/>
        </a:p>
      </dgm:t>
    </dgm:pt>
    <dgm:pt modelId="{A39EE8D2-A502-0846-B43A-91801D60AAFC}" type="pres">
      <dgm:prSet presAssocID="{7864BCEC-2CE7-B247-B52E-FCAF6131B50A}" presName="rootConnector" presStyleLbl="node2" presStyleIdx="2" presStyleCnt="3"/>
      <dgm:spPr/>
      <dgm:t>
        <a:bodyPr/>
        <a:lstStyle/>
        <a:p>
          <a:endParaRPr lang="en-US"/>
        </a:p>
      </dgm:t>
    </dgm:pt>
    <dgm:pt modelId="{94EB9A7C-E74D-5240-A46B-D3067C4CFA3C}" type="pres">
      <dgm:prSet presAssocID="{7864BCEC-2CE7-B247-B52E-FCAF6131B50A}" presName="hierChild4"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2D79AE13-910C-7E47-B5E3-6B1F546BBF04}" type="pres">
      <dgm:prSet presAssocID="{7864BCEC-2CE7-B247-B52E-FCAF6131B50A}" presName="hierChild5" presStyleCnt="0"/>
      <dgm:spPr>
        <a:scene3d>
          <a:camera prst="orthographicFront"/>
          <a:lightRig rig="threePt" dir="t"/>
        </a:scene3d>
        <a:sp3d extrusionH="76200" contourW="12700">
          <a:bevelT w="165100" prst="coolSlant"/>
          <a:extrusionClr>
            <a:schemeClr val="bg1"/>
          </a:extrusionClr>
          <a:contourClr>
            <a:srgbClr val="F9F9F9"/>
          </a:contourClr>
        </a:sp3d>
      </dgm:spPr>
    </dgm:pt>
    <dgm:pt modelId="{307CEC2F-D659-2B41-AE01-6FDB5736FE66}" type="pres">
      <dgm:prSet presAssocID="{7C610923-E416-754D-A8F2-B090A723FFE1}" presName="hierChild3" presStyleCnt="0"/>
      <dgm:spPr>
        <a:scene3d>
          <a:camera prst="orthographicFront"/>
          <a:lightRig rig="threePt" dir="t"/>
        </a:scene3d>
        <a:sp3d extrusionH="76200" contourW="12700">
          <a:bevelT w="165100" prst="coolSlant"/>
          <a:extrusionClr>
            <a:schemeClr val="bg1"/>
          </a:extrusionClr>
          <a:contourClr>
            <a:srgbClr val="F9F9F9"/>
          </a:contourClr>
        </a:sp3d>
      </dgm:spPr>
    </dgm:pt>
  </dgm:ptLst>
  <dgm:cxnLst>
    <dgm:cxn modelId="{01D7FBD1-ECA4-4D92-A1E3-5EEE2890B60B}" type="presOf" srcId="{7864BCEC-2CE7-B247-B52E-FCAF6131B50A}" destId="{2B4A33DB-F2F4-1448-A4D9-C9E6B03F298A}" srcOrd="0" destOrd="0" presId="urn:microsoft.com/office/officeart/2005/8/layout/orgChart1"/>
    <dgm:cxn modelId="{9122E872-F75B-4500-9982-FEE814E8F223}" type="presOf" srcId="{265F710C-74D7-3F4E-9AAE-66FEB3A666EF}" destId="{CE7EB71F-C479-9346-9691-C16985367CD2}" srcOrd="0" destOrd="0" presId="urn:microsoft.com/office/officeart/2005/8/layout/orgChart1"/>
    <dgm:cxn modelId="{C5DC5D6F-1AA8-E044-BD1C-F9F71F0E10CA}" srcId="{7C610923-E416-754D-A8F2-B090A723FFE1}" destId="{7864BCEC-2CE7-B247-B52E-FCAF6131B50A}" srcOrd="2" destOrd="0" parTransId="{1DD27BDC-D239-B94F-BBE8-7D9F370703AB}" sibTransId="{16C60BC9-851F-DB40-B08D-DBFC90BDC9A2}"/>
    <dgm:cxn modelId="{EB58A334-7A3E-4577-B032-FAF735DA5BE0}" type="presOf" srcId="{1D80C379-D47F-0F4A-82E0-3564E00452B6}" destId="{2BC5468D-F8AA-6145-A347-01037F1B955C}" srcOrd="0" destOrd="0" presId="urn:microsoft.com/office/officeart/2005/8/layout/orgChart1"/>
    <dgm:cxn modelId="{8769A45A-2E0A-4242-876A-483C01810C81}" type="presOf" srcId="{F8BB2E6E-7C3C-974F-B63E-2928404BB678}" destId="{E724A66F-D324-014D-9335-5DA5497CA7E8}" srcOrd="1" destOrd="0" presId="urn:microsoft.com/office/officeart/2005/8/layout/orgChart1"/>
    <dgm:cxn modelId="{693C7516-85F2-C143-A69F-55D8E56C26FB}" srcId="{7C610923-E416-754D-A8F2-B090A723FFE1}" destId="{F8BB2E6E-7C3C-974F-B63E-2928404BB678}" srcOrd="0" destOrd="0" parTransId="{D0003CFB-8D44-F641-8536-86E0D0FEFC19}" sibTransId="{F3EBF39C-68AF-0743-9BDD-9534A40D0E49}"/>
    <dgm:cxn modelId="{5698313E-E747-4DB4-A95F-0E6DFDFD908E}" type="presOf" srcId="{3282089D-3E76-1847-B0B2-8D67791225DA}" destId="{E2BCAB0C-5DE4-2647-A428-7D2211626131}" srcOrd="0" destOrd="0" presId="urn:microsoft.com/office/officeart/2005/8/layout/orgChart1"/>
    <dgm:cxn modelId="{21F78B02-7130-4EE3-8163-60B4FDD47780}" type="presOf" srcId="{7C610923-E416-754D-A8F2-B090A723FFE1}" destId="{C8E36871-7360-5D4D-B39F-E49227B4B950}" srcOrd="1" destOrd="0" presId="urn:microsoft.com/office/officeart/2005/8/layout/orgChart1"/>
    <dgm:cxn modelId="{F630AFD6-46D9-44AC-9B7D-A6098B9A27B3}" type="presOf" srcId="{7C610923-E416-754D-A8F2-B090A723FFE1}" destId="{AA431BCE-77FE-0144-B1FF-23CBC15CBEDB}" srcOrd="0" destOrd="0" presId="urn:microsoft.com/office/officeart/2005/8/layout/orgChart1"/>
    <dgm:cxn modelId="{D9504C06-F02A-4401-8707-632A078916BA}" type="presOf" srcId="{7864BCEC-2CE7-B247-B52E-FCAF6131B50A}" destId="{A39EE8D2-A502-0846-B43A-91801D60AAFC}" srcOrd="1" destOrd="0" presId="urn:microsoft.com/office/officeart/2005/8/layout/orgChart1"/>
    <dgm:cxn modelId="{7F10FAED-3E82-4841-A640-98FA2F4D7DA3}" srcId="{265F710C-74D7-3F4E-9AAE-66FEB3A666EF}" destId="{7C610923-E416-754D-A8F2-B090A723FFE1}" srcOrd="0" destOrd="0" parTransId="{3CE70CE6-0FC4-C649-AF95-1D9259B5ECCA}" sibTransId="{6A9A07D6-ADD2-6242-A14D-824DA8E55D76}"/>
    <dgm:cxn modelId="{8EDBFFCA-97B8-49AF-AC06-F1F9634AF738}" type="presOf" srcId="{F8BB2E6E-7C3C-974F-B63E-2928404BB678}" destId="{8F086B94-88D6-D641-AF05-585745AB066D}" srcOrd="0" destOrd="0" presId="urn:microsoft.com/office/officeart/2005/8/layout/orgChart1"/>
    <dgm:cxn modelId="{BDFE2F19-9774-C24D-AA65-01691BA98D4E}" srcId="{7C610923-E416-754D-A8F2-B090A723FFE1}" destId="{3282089D-3E76-1847-B0B2-8D67791225DA}" srcOrd="1" destOrd="0" parTransId="{1D80C379-D47F-0F4A-82E0-3564E00452B6}" sibTransId="{5D4B26B9-FD21-5147-91D7-6705B327CED8}"/>
    <dgm:cxn modelId="{D179A55E-7C0C-4FCE-ACCF-69B06DF30755}" type="presOf" srcId="{D0003CFB-8D44-F641-8536-86E0D0FEFC19}" destId="{C3A1E659-DC95-094A-BCE5-574537AED6B8}" srcOrd="0" destOrd="0" presId="urn:microsoft.com/office/officeart/2005/8/layout/orgChart1"/>
    <dgm:cxn modelId="{A46B35FE-D4F9-4CC9-B86A-0A4757E82236}" type="presOf" srcId="{3282089D-3E76-1847-B0B2-8D67791225DA}" destId="{FFAF7019-91E8-2646-B5C1-BA95733BF590}" srcOrd="1" destOrd="0" presId="urn:microsoft.com/office/officeart/2005/8/layout/orgChart1"/>
    <dgm:cxn modelId="{A8D8E54A-168C-4508-8BEA-EB3D10A4B5F8}" type="presOf" srcId="{1DD27BDC-D239-B94F-BBE8-7D9F370703AB}" destId="{97DA4001-0AE1-6A4F-AB18-04ABBF78D1A0}" srcOrd="0" destOrd="0" presId="urn:microsoft.com/office/officeart/2005/8/layout/orgChart1"/>
    <dgm:cxn modelId="{79F7C5DB-FC9C-463F-8DB5-C3548CD3442F}" type="presParOf" srcId="{CE7EB71F-C479-9346-9691-C16985367CD2}" destId="{2194B3E7-9381-E143-B317-D8A5A7FC0FDB}" srcOrd="0" destOrd="0" presId="urn:microsoft.com/office/officeart/2005/8/layout/orgChart1"/>
    <dgm:cxn modelId="{9CDA94DB-929C-4F31-8A9F-BA29369C2F9B}" type="presParOf" srcId="{2194B3E7-9381-E143-B317-D8A5A7FC0FDB}" destId="{5DFB15E8-98B3-A145-8492-F48A9568B7C0}" srcOrd="0" destOrd="0" presId="urn:microsoft.com/office/officeart/2005/8/layout/orgChart1"/>
    <dgm:cxn modelId="{3A37006C-417F-4AE2-8EAE-102F1516F14A}" type="presParOf" srcId="{5DFB15E8-98B3-A145-8492-F48A9568B7C0}" destId="{AA431BCE-77FE-0144-B1FF-23CBC15CBEDB}" srcOrd="0" destOrd="0" presId="urn:microsoft.com/office/officeart/2005/8/layout/orgChart1"/>
    <dgm:cxn modelId="{642737C6-CAA2-494D-AB08-E19641C6CCCF}" type="presParOf" srcId="{5DFB15E8-98B3-A145-8492-F48A9568B7C0}" destId="{C8E36871-7360-5D4D-B39F-E49227B4B950}" srcOrd="1" destOrd="0" presId="urn:microsoft.com/office/officeart/2005/8/layout/orgChart1"/>
    <dgm:cxn modelId="{B5350FF4-5A61-4AD9-BF24-245DAAC6F6F6}" type="presParOf" srcId="{2194B3E7-9381-E143-B317-D8A5A7FC0FDB}" destId="{C2501A41-A6A6-CF48-95DB-730A87B60077}" srcOrd="1" destOrd="0" presId="urn:microsoft.com/office/officeart/2005/8/layout/orgChart1"/>
    <dgm:cxn modelId="{F60F31E7-6306-432D-96D1-51B7732E2C5E}" type="presParOf" srcId="{C2501A41-A6A6-CF48-95DB-730A87B60077}" destId="{C3A1E659-DC95-094A-BCE5-574537AED6B8}" srcOrd="0" destOrd="0" presId="urn:microsoft.com/office/officeart/2005/8/layout/orgChart1"/>
    <dgm:cxn modelId="{748810A7-20B2-4985-9799-3C88EF6B840A}" type="presParOf" srcId="{C2501A41-A6A6-CF48-95DB-730A87B60077}" destId="{AC04F803-7DDF-2748-997E-FBA3E796E7DC}" srcOrd="1" destOrd="0" presId="urn:microsoft.com/office/officeart/2005/8/layout/orgChart1"/>
    <dgm:cxn modelId="{4049BBB5-5D8F-44EB-9902-BD58FC7B3745}" type="presParOf" srcId="{AC04F803-7DDF-2748-997E-FBA3E796E7DC}" destId="{7B8D0DA4-0093-004B-A4BA-DF51A2B04C29}" srcOrd="0" destOrd="0" presId="urn:microsoft.com/office/officeart/2005/8/layout/orgChart1"/>
    <dgm:cxn modelId="{45790D4C-FF73-4EDC-84D9-9DAE2511A326}" type="presParOf" srcId="{7B8D0DA4-0093-004B-A4BA-DF51A2B04C29}" destId="{8F086B94-88D6-D641-AF05-585745AB066D}" srcOrd="0" destOrd="0" presId="urn:microsoft.com/office/officeart/2005/8/layout/orgChart1"/>
    <dgm:cxn modelId="{2A600EC4-4046-4778-8047-C13F526F7BC4}" type="presParOf" srcId="{7B8D0DA4-0093-004B-A4BA-DF51A2B04C29}" destId="{E724A66F-D324-014D-9335-5DA5497CA7E8}" srcOrd="1" destOrd="0" presId="urn:microsoft.com/office/officeart/2005/8/layout/orgChart1"/>
    <dgm:cxn modelId="{70DF0430-046F-4E7A-B58F-A9C781911057}" type="presParOf" srcId="{AC04F803-7DDF-2748-997E-FBA3E796E7DC}" destId="{A8097985-A75D-364B-927F-0296A49C4A74}" srcOrd="1" destOrd="0" presId="urn:microsoft.com/office/officeart/2005/8/layout/orgChart1"/>
    <dgm:cxn modelId="{FAE48E49-375B-46B9-BC42-F0FD5E4932EB}" type="presParOf" srcId="{AC04F803-7DDF-2748-997E-FBA3E796E7DC}" destId="{565E8F9A-069D-5E4F-BFD8-5B7C50B9BD7E}" srcOrd="2" destOrd="0" presId="urn:microsoft.com/office/officeart/2005/8/layout/orgChart1"/>
    <dgm:cxn modelId="{78FFA0BE-05E9-4359-B68A-01C5CE2B0D90}" type="presParOf" srcId="{C2501A41-A6A6-CF48-95DB-730A87B60077}" destId="{2BC5468D-F8AA-6145-A347-01037F1B955C}" srcOrd="2" destOrd="0" presId="urn:microsoft.com/office/officeart/2005/8/layout/orgChart1"/>
    <dgm:cxn modelId="{42ECB1A5-F6F9-4E05-A3E1-81C738C739FC}" type="presParOf" srcId="{C2501A41-A6A6-CF48-95DB-730A87B60077}" destId="{6D74A657-371E-FB41-8402-61A135AC61E6}" srcOrd="3" destOrd="0" presId="urn:microsoft.com/office/officeart/2005/8/layout/orgChart1"/>
    <dgm:cxn modelId="{3D6A8571-BE50-42E6-9B30-33AADEC5C884}" type="presParOf" srcId="{6D74A657-371E-FB41-8402-61A135AC61E6}" destId="{0387FF10-3CD5-5B46-9330-21811E8954E6}" srcOrd="0" destOrd="0" presId="urn:microsoft.com/office/officeart/2005/8/layout/orgChart1"/>
    <dgm:cxn modelId="{943A9652-4DAD-4534-896D-2266A2F7B993}" type="presParOf" srcId="{0387FF10-3CD5-5B46-9330-21811E8954E6}" destId="{E2BCAB0C-5DE4-2647-A428-7D2211626131}" srcOrd="0" destOrd="0" presId="urn:microsoft.com/office/officeart/2005/8/layout/orgChart1"/>
    <dgm:cxn modelId="{C0EDA931-F627-4FBE-A3AC-24EDB457127E}" type="presParOf" srcId="{0387FF10-3CD5-5B46-9330-21811E8954E6}" destId="{FFAF7019-91E8-2646-B5C1-BA95733BF590}" srcOrd="1" destOrd="0" presId="urn:microsoft.com/office/officeart/2005/8/layout/orgChart1"/>
    <dgm:cxn modelId="{ABAF69BE-941B-4782-B8FA-AF6F73A05834}" type="presParOf" srcId="{6D74A657-371E-FB41-8402-61A135AC61E6}" destId="{A2809287-C346-CF49-A0AF-E811C2AF6AB3}" srcOrd="1" destOrd="0" presId="urn:microsoft.com/office/officeart/2005/8/layout/orgChart1"/>
    <dgm:cxn modelId="{0CDC2889-55FC-4574-8653-9A487FC1BB63}" type="presParOf" srcId="{6D74A657-371E-FB41-8402-61A135AC61E6}" destId="{D1B19370-F1D0-DB42-97DA-898AE458D610}" srcOrd="2" destOrd="0" presId="urn:microsoft.com/office/officeart/2005/8/layout/orgChart1"/>
    <dgm:cxn modelId="{71D5492E-D563-4E4A-9E91-ABA989DFBB94}" type="presParOf" srcId="{C2501A41-A6A6-CF48-95DB-730A87B60077}" destId="{97DA4001-0AE1-6A4F-AB18-04ABBF78D1A0}" srcOrd="4" destOrd="0" presId="urn:microsoft.com/office/officeart/2005/8/layout/orgChart1"/>
    <dgm:cxn modelId="{48750689-4BD6-4EF2-BBEA-E8658CF5A38B}" type="presParOf" srcId="{C2501A41-A6A6-CF48-95DB-730A87B60077}" destId="{CA5E44DF-F6E0-9C4F-A747-67076028967B}" srcOrd="5" destOrd="0" presId="urn:microsoft.com/office/officeart/2005/8/layout/orgChart1"/>
    <dgm:cxn modelId="{E5D5943D-04D9-4F00-9DD1-7FE068E6872F}" type="presParOf" srcId="{CA5E44DF-F6E0-9C4F-A747-67076028967B}" destId="{AC7CAEF1-CE44-D542-BDD6-C11CF7A8DD35}" srcOrd="0" destOrd="0" presId="urn:microsoft.com/office/officeart/2005/8/layout/orgChart1"/>
    <dgm:cxn modelId="{55AEF475-2FF2-496A-8E14-C9BEFA8F2EBE}" type="presParOf" srcId="{AC7CAEF1-CE44-D542-BDD6-C11CF7A8DD35}" destId="{2B4A33DB-F2F4-1448-A4D9-C9E6B03F298A}" srcOrd="0" destOrd="0" presId="urn:microsoft.com/office/officeart/2005/8/layout/orgChart1"/>
    <dgm:cxn modelId="{90FE9EB8-C6BF-41DE-91CD-86F55D853232}" type="presParOf" srcId="{AC7CAEF1-CE44-D542-BDD6-C11CF7A8DD35}" destId="{A39EE8D2-A502-0846-B43A-91801D60AAFC}" srcOrd="1" destOrd="0" presId="urn:microsoft.com/office/officeart/2005/8/layout/orgChart1"/>
    <dgm:cxn modelId="{B750E34B-71F3-419A-AD87-6428A74D7698}" type="presParOf" srcId="{CA5E44DF-F6E0-9C4F-A747-67076028967B}" destId="{94EB9A7C-E74D-5240-A46B-D3067C4CFA3C}" srcOrd="1" destOrd="0" presId="urn:microsoft.com/office/officeart/2005/8/layout/orgChart1"/>
    <dgm:cxn modelId="{BBE81C43-7F76-4577-9FB9-FD9135850E80}" type="presParOf" srcId="{CA5E44DF-F6E0-9C4F-A747-67076028967B}" destId="{2D79AE13-910C-7E47-B5E3-6B1F546BBF04}" srcOrd="2" destOrd="0" presId="urn:microsoft.com/office/officeart/2005/8/layout/orgChart1"/>
    <dgm:cxn modelId="{486E8D99-FF98-4A67-956E-3B168368F460}" type="presParOf" srcId="{2194B3E7-9381-E143-B317-D8A5A7FC0FDB}" destId="{307CEC2F-D659-2B41-AE01-6FDB5736FE66}" srcOrd="2" destOrd="0" presId="urn:microsoft.com/office/officeart/2005/8/layout/orgChart1"/>
  </dgm:cxnLst>
  <dgm:bg>
    <a:noFill/>
    <a:effectLst>
      <a:glow>
        <a:schemeClr val="accent1"/>
      </a:glow>
      <a:outerShdw blurRad="304800" dist="444500" dir="5520000" sx="33000" sy="33000" algn="ctr" rotWithShape="0">
        <a:schemeClr val="bg1"/>
      </a:outerShdw>
      <a:softEdge rad="0"/>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DD7B52-26E2-174D-8B1C-9D05E14F4A11}">
      <dsp:nvSpPr>
        <dsp:cNvPr id="0" name=""/>
        <dsp:cNvSpPr/>
      </dsp:nvSpPr>
      <dsp:spPr>
        <a:xfrm>
          <a:off x="1199929" y="1515687"/>
          <a:ext cx="377830" cy="719951"/>
        </a:xfrm>
        <a:custGeom>
          <a:avLst/>
          <a:gdLst/>
          <a:ahLst/>
          <a:cxnLst/>
          <a:rect l="0" t="0" r="0" b="0"/>
          <a:pathLst>
            <a:path>
              <a:moveTo>
                <a:pt x="0" y="0"/>
              </a:moveTo>
              <a:lnTo>
                <a:pt x="188915" y="0"/>
              </a:lnTo>
              <a:lnTo>
                <a:pt x="188915" y="719951"/>
              </a:lnTo>
              <a:lnTo>
                <a:pt x="377830" y="719951"/>
              </a:lnTo>
            </a:path>
          </a:pathLst>
        </a:custGeom>
        <a:noFill/>
        <a:ln w="12700" cap="flat" cmpd="sng" algn="ctr">
          <a:solidFill>
            <a:schemeClr val="accent6">
              <a:tint val="90000"/>
              <a:hueOff val="0"/>
              <a:satOff val="0"/>
              <a:lumOff val="0"/>
              <a:alphaOff val="0"/>
            </a:schemeClr>
          </a:solidFill>
          <a:prstDash val="solid"/>
          <a:miter lim="800000"/>
        </a:ln>
        <a:effectLst/>
        <a:scene3d>
          <a:camera prst="orthographicFront"/>
          <a:lightRig rig="soft" dir="t"/>
        </a:scene3d>
        <a:sp3d prstMaterial="plastic"/>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68517" y="1855336"/>
        <a:ext cx="40653" cy="40653"/>
      </dsp:txXfrm>
    </dsp:sp>
    <dsp:sp modelId="{B4FB94D4-9733-FE42-8D23-AB4589E8908C}">
      <dsp:nvSpPr>
        <dsp:cNvPr id="0" name=""/>
        <dsp:cNvSpPr/>
      </dsp:nvSpPr>
      <dsp:spPr>
        <a:xfrm>
          <a:off x="1199929" y="1469967"/>
          <a:ext cx="377830" cy="91440"/>
        </a:xfrm>
        <a:custGeom>
          <a:avLst/>
          <a:gdLst/>
          <a:ahLst/>
          <a:cxnLst/>
          <a:rect l="0" t="0" r="0" b="0"/>
          <a:pathLst>
            <a:path>
              <a:moveTo>
                <a:pt x="0" y="45720"/>
              </a:moveTo>
              <a:lnTo>
                <a:pt x="377830" y="45720"/>
              </a:lnTo>
            </a:path>
          </a:pathLst>
        </a:custGeom>
        <a:noFill/>
        <a:ln w="12700" cap="flat" cmpd="sng" algn="ctr">
          <a:solidFill>
            <a:schemeClr val="accent6">
              <a:tint val="90000"/>
              <a:hueOff val="0"/>
              <a:satOff val="0"/>
              <a:lumOff val="0"/>
              <a:alphaOff val="0"/>
            </a:schemeClr>
          </a:solidFill>
          <a:prstDash val="solid"/>
          <a:miter lim="800000"/>
        </a:ln>
        <a:effectLst/>
        <a:scene3d>
          <a:camera prst="orthographicFront"/>
          <a:lightRig rig="soft" dir="t"/>
        </a:scene3d>
        <a:sp3d prstMaterial="plastic"/>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79398" y="1506241"/>
        <a:ext cx="18891" cy="18891"/>
      </dsp:txXfrm>
    </dsp:sp>
    <dsp:sp modelId="{01D96BA9-719B-2040-83C4-8D183D9EC7E0}">
      <dsp:nvSpPr>
        <dsp:cNvPr id="0" name=""/>
        <dsp:cNvSpPr/>
      </dsp:nvSpPr>
      <dsp:spPr>
        <a:xfrm>
          <a:off x="1199929" y="795735"/>
          <a:ext cx="377830" cy="719951"/>
        </a:xfrm>
        <a:custGeom>
          <a:avLst/>
          <a:gdLst/>
          <a:ahLst/>
          <a:cxnLst/>
          <a:rect l="0" t="0" r="0" b="0"/>
          <a:pathLst>
            <a:path>
              <a:moveTo>
                <a:pt x="0" y="719951"/>
              </a:moveTo>
              <a:lnTo>
                <a:pt x="188915" y="719951"/>
              </a:lnTo>
              <a:lnTo>
                <a:pt x="188915" y="0"/>
              </a:lnTo>
              <a:lnTo>
                <a:pt x="377830" y="0"/>
              </a:lnTo>
            </a:path>
          </a:pathLst>
        </a:custGeom>
        <a:noFill/>
        <a:ln w="12700" cap="flat" cmpd="sng" algn="ctr">
          <a:solidFill>
            <a:schemeClr val="accent6">
              <a:tint val="90000"/>
              <a:hueOff val="0"/>
              <a:satOff val="0"/>
              <a:lumOff val="0"/>
              <a:alphaOff val="0"/>
            </a:schemeClr>
          </a:solidFill>
          <a:prstDash val="solid"/>
          <a:miter lim="800000"/>
        </a:ln>
        <a:effectLst/>
        <a:scene3d>
          <a:camera prst="orthographicFront"/>
          <a:lightRig rig="soft" dir="t"/>
        </a:scene3d>
        <a:sp3d prstMaterial="plastic"/>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368517" y="1135384"/>
        <a:ext cx="40653" cy="40653"/>
      </dsp:txXfrm>
    </dsp:sp>
    <dsp:sp modelId="{C3851CD0-9FCA-FB4A-8810-3A13F32A67D8}">
      <dsp:nvSpPr>
        <dsp:cNvPr id="0" name=""/>
        <dsp:cNvSpPr/>
      </dsp:nvSpPr>
      <dsp:spPr>
        <a:xfrm rot="16200000">
          <a:off x="-18592" y="1227706"/>
          <a:ext cx="1861082" cy="575961"/>
        </a:xfrm>
        <a:prstGeom prst="rect">
          <a:avLst/>
        </a:prstGeom>
        <a:solidFill>
          <a:srgbClr val="026794"/>
        </a:solidFill>
        <a:ln>
          <a:noFill/>
        </a:ln>
        <a:effectLst/>
        <a:scene3d>
          <a:camera prst="orthographicFront"/>
          <a:lightRig rig="soft" dir="t"/>
        </a:scene3d>
        <a:sp3d contourW="12700" prstMaterial="plastic">
          <a:bevelT w="120900" h="88900" prst="coolSlant"/>
          <a:bevelB w="88900" h="31750" prst="angle"/>
          <a:contourClr>
            <a:srgbClr val="F9F9F9"/>
          </a:contourClr>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419" sz="2000" b="1" i="0" kern="1200" dirty="0">
              <a:solidFill>
                <a:schemeClr val="bg1"/>
              </a:solidFill>
              <a:latin typeface="Helvetica Neue" charset="0"/>
              <a:ea typeface="Helvetica Neue" charset="0"/>
              <a:cs typeface="Helvetica Neue" charset="0"/>
            </a:rPr>
            <a:t>Supervisor</a:t>
          </a:r>
        </a:p>
      </dsp:txBody>
      <dsp:txXfrm>
        <a:off x="-18592" y="1227706"/>
        <a:ext cx="1861082" cy="575961"/>
      </dsp:txXfrm>
    </dsp:sp>
    <dsp:sp modelId="{293A90C3-B1DE-4249-B796-1273AB5E3D42}">
      <dsp:nvSpPr>
        <dsp:cNvPr id="0" name=""/>
        <dsp:cNvSpPr/>
      </dsp:nvSpPr>
      <dsp:spPr>
        <a:xfrm>
          <a:off x="1577759" y="507755"/>
          <a:ext cx="2402341" cy="575961"/>
        </a:xfrm>
        <a:prstGeom prst="rect">
          <a:avLst/>
        </a:prstGeom>
        <a:solidFill>
          <a:srgbClr val="95CD7A"/>
        </a:solidFill>
        <a:ln>
          <a:noFill/>
        </a:ln>
        <a:effectLst/>
        <a:scene3d>
          <a:camera prst="orthographicFront"/>
          <a:lightRig rig="soft" dir="t"/>
        </a:scene3d>
        <a:sp3d contourW="12700" prstMaterial="plastic">
          <a:bevelT w="120900" h="88900" prst="coolSlant"/>
          <a:bevelB w="88900" h="31750" prst="angle"/>
          <a:contourClr>
            <a:srgbClr val="F9F9F9"/>
          </a:contourClr>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419" sz="2000" b="1" i="0" kern="1200" dirty="0">
              <a:latin typeface="Helvetica Neue" charset="0"/>
              <a:ea typeface="Helvetica Neue" charset="0"/>
              <a:cs typeface="Helvetica Neue" charset="0"/>
            </a:rPr>
            <a:t>Trabajador Social</a:t>
          </a:r>
        </a:p>
      </dsp:txBody>
      <dsp:txXfrm>
        <a:off x="1577759" y="507755"/>
        <a:ext cx="2402341" cy="575961"/>
      </dsp:txXfrm>
    </dsp:sp>
    <dsp:sp modelId="{5A2690CE-F355-5746-A23A-65A3CD4967E8}">
      <dsp:nvSpPr>
        <dsp:cNvPr id="0" name=""/>
        <dsp:cNvSpPr/>
      </dsp:nvSpPr>
      <dsp:spPr>
        <a:xfrm>
          <a:off x="1577759" y="1227706"/>
          <a:ext cx="2393405" cy="575961"/>
        </a:xfrm>
        <a:prstGeom prst="rect">
          <a:avLst/>
        </a:prstGeom>
        <a:solidFill>
          <a:srgbClr val="95CD7A"/>
        </a:solidFill>
        <a:ln>
          <a:noFill/>
        </a:ln>
        <a:effectLst/>
        <a:scene3d>
          <a:camera prst="orthographicFront"/>
          <a:lightRig rig="soft" dir="t"/>
        </a:scene3d>
        <a:sp3d contourW="12700" prstMaterial="plastic">
          <a:bevelT w="120900" h="88900" prst="coolSlant"/>
          <a:bevelB w="88900" h="31750" prst="angle"/>
          <a:contourClr>
            <a:srgbClr val="F9F9F9"/>
          </a:contourClr>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419" sz="2000" b="1" i="0" kern="1200" dirty="0">
              <a:latin typeface="Helvetica Neue" charset="0"/>
              <a:ea typeface="Helvetica Neue" charset="0"/>
              <a:cs typeface="Helvetica Neue" charset="0"/>
            </a:rPr>
            <a:t>Trabajador Social</a:t>
          </a:r>
        </a:p>
      </dsp:txBody>
      <dsp:txXfrm>
        <a:off x="1577759" y="1227706"/>
        <a:ext cx="2393405" cy="575961"/>
      </dsp:txXfrm>
    </dsp:sp>
    <dsp:sp modelId="{0BD8D45E-8B4B-754E-9C6F-5158225F31AA}">
      <dsp:nvSpPr>
        <dsp:cNvPr id="0" name=""/>
        <dsp:cNvSpPr/>
      </dsp:nvSpPr>
      <dsp:spPr>
        <a:xfrm>
          <a:off x="1577759" y="1947658"/>
          <a:ext cx="2393405" cy="575961"/>
        </a:xfrm>
        <a:prstGeom prst="rect">
          <a:avLst/>
        </a:prstGeom>
        <a:solidFill>
          <a:srgbClr val="95CD7A"/>
        </a:solidFill>
        <a:ln>
          <a:noFill/>
        </a:ln>
        <a:effectLst/>
        <a:scene3d>
          <a:camera prst="orthographicFront"/>
          <a:lightRig rig="soft" dir="t"/>
        </a:scene3d>
        <a:sp3d contourW="12700" prstMaterial="plastic">
          <a:bevelT w="120900" h="88900" prst="coolSlant"/>
          <a:bevelB w="88900" h="31750" prst="angle"/>
          <a:contourClr>
            <a:srgbClr val="F9F9F9"/>
          </a:contourClr>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419" sz="2000" b="1" i="0" kern="1200" dirty="0">
              <a:latin typeface="Helvetica Neue" charset="0"/>
              <a:ea typeface="Helvetica Neue" charset="0"/>
              <a:cs typeface="Helvetica Neue" charset="0"/>
            </a:rPr>
            <a:t>Trabajador Social</a:t>
          </a:r>
        </a:p>
      </dsp:txBody>
      <dsp:txXfrm>
        <a:off x="1577759" y="1947658"/>
        <a:ext cx="2393405" cy="5759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A4001-0AE1-6A4F-AB18-04ABBF78D1A0}">
      <dsp:nvSpPr>
        <dsp:cNvPr id="0" name=""/>
        <dsp:cNvSpPr/>
      </dsp:nvSpPr>
      <dsp:spPr>
        <a:xfrm>
          <a:off x="2457344" y="1644624"/>
          <a:ext cx="1762408" cy="288306"/>
        </a:xfrm>
        <a:custGeom>
          <a:avLst/>
          <a:gdLst/>
          <a:ahLst/>
          <a:cxnLst/>
          <a:rect l="0" t="0" r="0" b="0"/>
          <a:pathLst>
            <a:path>
              <a:moveTo>
                <a:pt x="0" y="0"/>
              </a:moveTo>
              <a:lnTo>
                <a:pt x="0" y="136593"/>
              </a:lnTo>
              <a:lnTo>
                <a:pt x="1762408" y="136593"/>
              </a:lnTo>
              <a:lnTo>
                <a:pt x="1762408" y="288306"/>
              </a:lnTo>
            </a:path>
          </a:pathLst>
        </a:custGeom>
        <a:noFill/>
        <a:ln w="6350" cap="flat" cmpd="sng" algn="ctr">
          <a:solidFill>
            <a:srgbClr val="95CD7A"/>
          </a:solidFill>
          <a:prstDash val="solid"/>
          <a:miter lim="800000"/>
        </a:ln>
        <a:effectLst/>
        <a:scene3d>
          <a:camera prst="orthographicFront"/>
          <a:lightRig rig="threePt" dir="t"/>
        </a:scene3d>
        <a:sp3d extrusionH="76200" contourW="12700">
          <a:bevelT w="165100" prst="coolSlant"/>
          <a:extrusionClr>
            <a:schemeClr val="bg1"/>
          </a:extrusionClr>
          <a:contourClr>
            <a:srgbClr val="F9F9F9"/>
          </a:contourClr>
        </a:sp3d>
      </dsp:spPr>
      <dsp:style>
        <a:lnRef idx="1">
          <a:scrgbClr r="0" g="0" b="0"/>
        </a:lnRef>
        <a:fillRef idx="0">
          <a:scrgbClr r="0" g="0" b="0"/>
        </a:fillRef>
        <a:effectRef idx="0">
          <a:scrgbClr r="0" g="0" b="0"/>
        </a:effectRef>
        <a:fontRef idx="minor"/>
      </dsp:style>
    </dsp:sp>
    <dsp:sp modelId="{2BC5468D-F8AA-6145-A347-01037F1B955C}">
      <dsp:nvSpPr>
        <dsp:cNvPr id="0" name=""/>
        <dsp:cNvSpPr/>
      </dsp:nvSpPr>
      <dsp:spPr>
        <a:xfrm>
          <a:off x="2411624" y="1644624"/>
          <a:ext cx="91440" cy="275924"/>
        </a:xfrm>
        <a:custGeom>
          <a:avLst/>
          <a:gdLst/>
          <a:ahLst/>
          <a:cxnLst/>
          <a:rect l="0" t="0" r="0" b="0"/>
          <a:pathLst>
            <a:path>
              <a:moveTo>
                <a:pt x="45720" y="0"/>
              </a:moveTo>
              <a:lnTo>
                <a:pt x="45720" y="124210"/>
              </a:lnTo>
              <a:lnTo>
                <a:pt x="59475" y="124210"/>
              </a:lnTo>
              <a:lnTo>
                <a:pt x="59475" y="275924"/>
              </a:lnTo>
            </a:path>
          </a:pathLst>
        </a:custGeom>
        <a:noFill/>
        <a:ln w="6350" cap="flat" cmpd="sng" algn="ctr">
          <a:solidFill>
            <a:srgbClr val="95CD7A"/>
          </a:solidFill>
          <a:prstDash val="solid"/>
          <a:miter lim="800000"/>
        </a:ln>
        <a:effectLst/>
        <a:scene3d>
          <a:camera prst="orthographicFront"/>
          <a:lightRig rig="threePt" dir="t"/>
        </a:scene3d>
        <a:sp3d extrusionH="76200" contourW="12700">
          <a:bevelT w="165100" prst="coolSlant"/>
          <a:extrusionClr>
            <a:schemeClr val="bg1"/>
          </a:extrusionClr>
          <a:contourClr>
            <a:srgbClr val="F9F9F9"/>
          </a:contourClr>
        </a:sp3d>
      </dsp:spPr>
      <dsp:style>
        <a:lnRef idx="1">
          <a:scrgbClr r="0" g="0" b="0"/>
        </a:lnRef>
        <a:fillRef idx="0">
          <a:scrgbClr r="0" g="0" b="0"/>
        </a:fillRef>
        <a:effectRef idx="0">
          <a:scrgbClr r="0" g="0" b="0"/>
        </a:effectRef>
        <a:fontRef idx="minor"/>
      </dsp:style>
    </dsp:sp>
    <dsp:sp modelId="{C3A1E659-DC95-094A-BCE5-574537AED6B8}">
      <dsp:nvSpPr>
        <dsp:cNvPr id="0" name=""/>
        <dsp:cNvSpPr/>
      </dsp:nvSpPr>
      <dsp:spPr>
        <a:xfrm>
          <a:off x="722446" y="1644624"/>
          <a:ext cx="1734897" cy="287042"/>
        </a:xfrm>
        <a:custGeom>
          <a:avLst/>
          <a:gdLst/>
          <a:ahLst/>
          <a:cxnLst/>
          <a:rect l="0" t="0" r="0" b="0"/>
          <a:pathLst>
            <a:path>
              <a:moveTo>
                <a:pt x="1734897" y="0"/>
              </a:moveTo>
              <a:lnTo>
                <a:pt x="1734897" y="135328"/>
              </a:lnTo>
              <a:lnTo>
                <a:pt x="0" y="135328"/>
              </a:lnTo>
              <a:lnTo>
                <a:pt x="0" y="287042"/>
              </a:lnTo>
            </a:path>
          </a:pathLst>
        </a:custGeom>
        <a:noFill/>
        <a:ln w="6350" cap="flat" cmpd="sng" algn="ctr">
          <a:solidFill>
            <a:srgbClr val="95CD7A"/>
          </a:solidFill>
          <a:prstDash val="solid"/>
          <a:miter lim="800000"/>
        </a:ln>
        <a:effectLst/>
        <a:scene3d>
          <a:camera prst="orthographicFront"/>
          <a:lightRig rig="threePt" dir="t"/>
        </a:scene3d>
        <a:sp3d extrusionH="76200" contourW="12700">
          <a:bevelT w="165100" prst="coolSlant"/>
          <a:extrusionClr>
            <a:schemeClr val="bg1"/>
          </a:extrusionClr>
          <a:contourClr>
            <a:srgbClr val="F9F9F9"/>
          </a:contourClr>
        </a:sp3d>
      </dsp:spPr>
      <dsp:style>
        <a:lnRef idx="1">
          <a:scrgbClr r="0" g="0" b="0"/>
        </a:lnRef>
        <a:fillRef idx="0">
          <a:scrgbClr r="0" g="0" b="0"/>
        </a:fillRef>
        <a:effectRef idx="0">
          <a:scrgbClr r="0" g="0" b="0"/>
        </a:effectRef>
        <a:fontRef idx="minor"/>
      </dsp:style>
    </dsp:sp>
    <dsp:sp modelId="{AA431BCE-77FE-0144-B1FF-23CBC15CBEDB}">
      <dsp:nvSpPr>
        <dsp:cNvPr id="0" name=""/>
        <dsp:cNvSpPr/>
      </dsp:nvSpPr>
      <dsp:spPr>
        <a:xfrm>
          <a:off x="689683" y="922177"/>
          <a:ext cx="3535322" cy="722446"/>
        </a:xfrm>
        <a:prstGeom prst="rect">
          <a:avLst/>
        </a:prstGeom>
        <a:solidFill>
          <a:srgbClr val="036591"/>
        </a:solidFill>
        <a:ln>
          <a:noFill/>
        </a:ln>
        <a:effectLst/>
        <a:scene3d>
          <a:camera prst="orthographicFront"/>
          <a:lightRig rig="threePt" dir="t"/>
        </a:scene3d>
        <a:sp3d extrusionH="76200" contourW="12700">
          <a:bevelT w="165100" prst="coolSlant"/>
          <a:extrusionClr>
            <a:schemeClr val="bg1"/>
          </a:extrusionClr>
          <a:contourClr>
            <a:srgbClr val="F9F9F9"/>
          </a:contourClr>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419" sz="2000" b="1" i="0" kern="1200">
              <a:latin typeface="Helvetica Neue" charset="0"/>
              <a:ea typeface="Helvetica Neue" charset="0"/>
              <a:cs typeface="Helvetica Neue" charset="0"/>
            </a:rPr>
            <a:t>Responsable y Supervisor</a:t>
          </a:r>
        </a:p>
      </dsp:txBody>
      <dsp:txXfrm>
        <a:off x="689683" y="922177"/>
        <a:ext cx="3535322" cy="722446"/>
      </dsp:txXfrm>
    </dsp:sp>
    <dsp:sp modelId="{8F086B94-88D6-D641-AF05-585745AB066D}">
      <dsp:nvSpPr>
        <dsp:cNvPr id="0" name=""/>
        <dsp:cNvSpPr/>
      </dsp:nvSpPr>
      <dsp:spPr>
        <a:xfrm>
          <a:off x="0" y="1931666"/>
          <a:ext cx="1444893" cy="722446"/>
        </a:xfrm>
        <a:prstGeom prst="rect">
          <a:avLst/>
        </a:prstGeom>
        <a:solidFill>
          <a:srgbClr val="95CD7A"/>
        </a:solidFill>
        <a:ln>
          <a:noFill/>
        </a:ln>
        <a:effectLst/>
        <a:scene3d>
          <a:camera prst="orthographicFront"/>
          <a:lightRig rig="threePt" dir="t"/>
        </a:scene3d>
        <a:sp3d extrusionH="76200" contourW="12700">
          <a:bevelT w="165100" prst="coolSlant"/>
          <a:extrusionClr>
            <a:schemeClr val="bg1"/>
          </a:extrusionClr>
          <a:contourClr>
            <a:srgbClr val="F9F9F9"/>
          </a:contourClr>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419" sz="1600" b="1" i="0" kern="1200">
              <a:latin typeface="Helvetica Neue" charset="0"/>
              <a:ea typeface="Helvetica Neue" charset="0"/>
              <a:cs typeface="Helvetica Neue" charset="0"/>
            </a:rPr>
            <a:t>Trabajador Social</a:t>
          </a:r>
        </a:p>
      </dsp:txBody>
      <dsp:txXfrm>
        <a:off x="0" y="1931666"/>
        <a:ext cx="1444893" cy="722446"/>
      </dsp:txXfrm>
    </dsp:sp>
    <dsp:sp modelId="{E2BCAB0C-5DE4-2647-A428-7D2211626131}">
      <dsp:nvSpPr>
        <dsp:cNvPr id="0" name=""/>
        <dsp:cNvSpPr/>
      </dsp:nvSpPr>
      <dsp:spPr>
        <a:xfrm>
          <a:off x="1748653" y="1920548"/>
          <a:ext cx="1444893" cy="722446"/>
        </a:xfrm>
        <a:prstGeom prst="rect">
          <a:avLst/>
        </a:prstGeom>
        <a:solidFill>
          <a:srgbClr val="95CD7A"/>
        </a:solidFill>
        <a:ln>
          <a:noFill/>
        </a:ln>
        <a:effectLst/>
        <a:scene3d>
          <a:camera prst="orthographicFront"/>
          <a:lightRig rig="threePt" dir="t"/>
        </a:scene3d>
        <a:sp3d extrusionH="76200" contourW="12700">
          <a:bevelT w="165100" prst="coolSlant"/>
          <a:extrusionClr>
            <a:schemeClr val="bg1"/>
          </a:extrusionClr>
          <a:contourClr>
            <a:srgbClr val="F9F9F9"/>
          </a:contourClr>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419" sz="1600" b="1" i="0" kern="1200" dirty="0">
              <a:latin typeface="Helvetica Neue" charset="0"/>
              <a:ea typeface="Helvetica Neue" charset="0"/>
              <a:cs typeface="Helvetica Neue" charset="0"/>
            </a:rPr>
            <a:t>Trabajador Social</a:t>
          </a:r>
        </a:p>
      </dsp:txBody>
      <dsp:txXfrm>
        <a:off x="1748653" y="1920548"/>
        <a:ext cx="1444893" cy="722446"/>
      </dsp:txXfrm>
    </dsp:sp>
    <dsp:sp modelId="{2B4A33DB-F2F4-1448-A4D9-C9E6B03F298A}">
      <dsp:nvSpPr>
        <dsp:cNvPr id="0" name=""/>
        <dsp:cNvSpPr/>
      </dsp:nvSpPr>
      <dsp:spPr>
        <a:xfrm>
          <a:off x="3497306" y="1932931"/>
          <a:ext cx="1444893" cy="722446"/>
        </a:xfrm>
        <a:prstGeom prst="rect">
          <a:avLst/>
        </a:prstGeom>
        <a:solidFill>
          <a:srgbClr val="95CD7A"/>
        </a:solidFill>
        <a:ln>
          <a:noFill/>
        </a:ln>
        <a:effectLst/>
        <a:scene3d>
          <a:camera prst="orthographicFront"/>
          <a:lightRig rig="threePt" dir="t"/>
        </a:scene3d>
        <a:sp3d extrusionH="76200" contourW="12700">
          <a:bevelT w="165100" prst="coolSlant"/>
          <a:extrusionClr>
            <a:schemeClr val="bg1"/>
          </a:extrusionClr>
          <a:contourClr>
            <a:srgbClr val="F9F9F9"/>
          </a:contourClr>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419" sz="1600" b="1" i="0" kern="1200">
              <a:latin typeface="Helvetica Neue" charset="0"/>
              <a:ea typeface="Helvetica Neue" charset="0"/>
              <a:cs typeface="Helvetica Neue" charset="0"/>
            </a:rPr>
            <a:t>Trabajador Social</a:t>
          </a:r>
        </a:p>
      </dsp:txBody>
      <dsp:txXfrm>
        <a:off x="3497306" y="1932931"/>
        <a:ext cx="1444893" cy="72244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10/11/2018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‹Nº›</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s-419" sz="1100" b="0" dirty="0">
                <a:latin typeface="+mn-lt"/>
                <a:ea typeface="Century Gothic"/>
                <a:cs typeface="Century Gothic"/>
              </a:rPr>
              <a:t>5 minutos</a:t>
            </a:r>
          </a:p>
          <a:p>
            <a:pPr>
              <a:buSzPct val="25000"/>
              <a:buNone/>
              <a:defRPr/>
            </a:pPr>
            <a:endParaRPr lang="en-US" sz="1100" b="0" dirty="0">
              <a:latin typeface="+mn-lt"/>
              <a:ea typeface="Century Gothic"/>
              <a:cs typeface="Century Gothic"/>
            </a:endParaRPr>
          </a:p>
          <a:p>
            <a:pPr>
              <a:buNone/>
              <a:defRPr/>
            </a:pPr>
            <a:r>
              <a:rPr lang="es-419" sz="1100" b="1" i="0" u="none" strike="noStrike" cap="none" baseline="0" dirty="0">
                <a:latin typeface="+mn-lt"/>
                <a:ea typeface="Century Gothic"/>
                <a:cs typeface="Century Gothic"/>
                <a:sym typeface="Century Gothic"/>
              </a:rPr>
              <a:t>Diga</a:t>
            </a:r>
            <a:r>
              <a:rPr lang="es-419" sz="1100" b="0" i="0" u="none" strike="noStrike" cap="none" baseline="0" dirty="0">
                <a:latin typeface="+mn-lt"/>
                <a:ea typeface="Century Gothic"/>
                <a:cs typeface="Century Gothic"/>
                <a:sym typeface="Century Gothic"/>
              </a:rPr>
              <a:t>: </a:t>
            </a:r>
            <a:r>
              <a:rPr lang="es-419" sz="1100" u="none" strike="noStrike" cap="none" dirty="0">
                <a:latin typeface="+mn-lt"/>
                <a:ea typeface="Century Gothic"/>
                <a:cs typeface="Century Gothic"/>
                <a:sym typeface="Century Gothic"/>
              </a:rPr>
              <a:t>A lo largo de esta capacitación,</a:t>
            </a:r>
            <a:r>
              <a:rPr lang="es-419" sz="1100" u="none" strike="noStrike" cap="none" baseline="0" dirty="0">
                <a:latin typeface="+mn-lt"/>
                <a:ea typeface="Century Gothic"/>
                <a:cs typeface="Century Gothic"/>
                <a:sym typeface="Century Gothic"/>
              </a:rPr>
              <a:t> a</a:t>
            </a:r>
            <a:r>
              <a:rPr lang="es-419" sz="1100" u="none" strike="noStrike" cap="none" dirty="0">
                <a:latin typeface="+mn-lt"/>
                <a:ea typeface="Century Gothic"/>
                <a:cs typeface="Century Gothic"/>
                <a:sym typeface="Century Gothic"/>
              </a:rPr>
              <a:t>nalizaremos las </a:t>
            </a:r>
            <a:r>
              <a:rPr lang="es-419" sz="1100" dirty="0">
                <a:latin typeface="+mn-lt"/>
                <a:ea typeface="Century Gothic"/>
                <a:cs typeface="Century Gothic"/>
                <a:sym typeface="Century Gothic"/>
              </a:rPr>
              <a:t>prácticas de supervisión</a:t>
            </a:r>
            <a:r>
              <a:rPr lang="es-419" sz="1100" u="none" strike="noStrike" cap="none" dirty="0">
                <a:latin typeface="+mn-lt"/>
                <a:ea typeface="Century Gothic"/>
                <a:cs typeface="Century Gothic"/>
                <a:sym typeface="Century Gothic"/>
              </a:rPr>
              <a:t> en nuestro </a:t>
            </a:r>
            <a:r>
              <a:rPr lang="es-419" sz="1100" dirty="0">
                <a:latin typeface="+mn-lt"/>
                <a:ea typeface="Century Gothic"/>
                <a:cs typeface="Century Gothic"/>
                <a:sym typeface="Century Gothic"/>
              </a:rPr>
              <a:t>contexto y aquellas que se promueven como buenas prácticas en</a:t>
            </a:r>
            <a:r>
              <a:rPr lang="es-419" sz="1100" u="none" strike="noStrike" cap="none" baseline="0" dirty="0">
                <a:latin typeface="+mn-lt"/>
                <a:ea typeface="Century Gothic"/>
                <a:cs typeface="Century Gothic"/>
                <a:sym typeface="Century Gothic"/>
              </a:rPr>
              <a:t> las </a:t>
            </a:r>
            <a:r>
              <a:rPr lang="es-419" sz="1100" dirty="0">
                <a:latin typeface="+mn-lt"/>
                <a:ea typeface="Century Gothic"/>
                <a:cs typeface="Century Gothic"/>
                <a:sym typeface="Century Gothic"/>
              </a:rPr>
              <a:t>Directrices interinstitucionales en gestión de casos (</a:t>
            </a:r>
            <a:r>
              <a:rPr lang="es-419" sz="1100" dirty="0" err="1">
                <a:latin typeface="+mn-lt"/>
                <a:ea typeface="Century Gothic"/>
                <a:cs typeface="Century Gothic"/>
                <a:sym typeface="Century Gothic"/>
              </a:rPr>
              <a:t>Interagency</a:t>
            </a:r>
            <a:r>
              <a:rPr lang="es-419" sz="1100" dirty="0">
                <a:latin typeface="+mn-lt"/>
                <a:ea typeface="Century Gothic"/>
                <a:cs typeface="Century Gothic"/>
                <a:sym typeface="Century Gothic"/>
              </a:rPr>
              <a:t> Case Management </a:t>
            </a:r>
            <a:r>
              <a:rPr lang="es-419" sz="1100" dirty="0" err="1">
                <a:latin typeface="+mn-lt"/>
                <a:ea typeface="Century Gothic"/>
                <a:cs typeface="Century Gothic"/>
                <a:sym typeface="Century Gothic"/>
              </a:rPr>
              <a:t>Guidelines</a:t>
            </a:r>
            <a:r>
              <a:rPr lang="es-419" sz="1100" dirty="0">
                <a:latin typeface="+mn-lt"/>
                <a:ea typeface="Century Gothic"/>
                <a:cs typeface="Century Gothic"/>
                <a:sym typeface="Century Gothic"/>
              </a:rPr>
              <a:t>, abreviadas como Directrices IA GC). </a:t>
            </a:r>
          </a:p>
          <a:p>
            <a:pPr>
              <a:buNone/>
              <a:defRPr/>
            </a:pPr>
            <a:endParaRPr lang="en-US" sz="1100" dirty="0">
              <a:latin typeface="+mn-lt"/>
              <a:ea typeface="Century Gothic"/>
              <a:cs typeface="Century Gothic"/>
            </a:endParaRPr>
          </a:p>
          <a:p>
            <a:pPr>
              <a:buNone/>
              <a:defRPr/>
            </a:pPr>
            <a:r>
              <a:rPr lang="es-419" sz="1100" u="none" strike="noStrike" cap="none" baseline="0" dirty="0">
                <a:latin typeface="+mn-lt"/>
                <a:ea typeface="Century Gothic"/>
                <a:cs typeface="Century Gothic"/>
                <a:sym typeface="Century Gothic"/>
              </a:rPr>
              <a:t>En el primer módulo, revisaremos algunos de los fundamentos de supervisión y orientación de la gestión de casos de protección</a:t>
            </a:r>
            <a:r>
              <a:rPr lang="es-419" sz="1100" dirty="0">
                <a:latin typeface="+mn-lt"/>
                <a:ea typeface="Century Gothic"/>
                <a:cs typeface="Century Gothic"/>
                <a:sym typeface="Century Gothic"/>
              </a:rPr>
              <a:t> de la infancia</a:t>
            </a:r>
            <a:r>
              <a:rPr lang="es-419" sz="1100" u="none" strike="noStrike" cap="none" baseline="0" dirty="0">
                <a:latin typeface="+mn-lt"/>
                <a:ea typeface="Century Gothic"/>
                <a:cs typeface="Century Gothic"/>
                <a:sym typeface="Century Gothic"/>
              </a:rPr>
              <a:t>. También </a:t>
            </a:r>
            <a:r>
              <a:rPr lang="es-419" sz="1100" dirty="0">
                <a:latin typeface="+mn-lt"/>
                <a:ea typeface="Century Gothic"/>
                <a:cs typeface="Century Gothic"/>
                <a:sym typeface="Century Gothic"/>
              </a:rPr>
              <a:t>presentaremos</a:t>
            </a:r>
            <a:r>
              <a:rPr lang="es-419" sz="1100" u="none" strike="noStrike" cap="none" baseline="0" dirty="0">
                <a:latin typeface="+mn-lt"/>
                <a:ea typeface="Century Gothic"/>
                <a:cs typeface="Century Gothic"/>
                <a:sym typeface="Century Gothic"/>
              </a:rPr>
              <a:t> los temas principales que </a:t>
            </a:r>
            <a:r>
              <a:rPr lang="es-419" sz="1100" dirty="0">
                <a:latin typeface="+mn-lt"/>
                <a:ea typeface="Century Gothic"/>
                <a:cs typeface="Century Gothic"/>
                <a:sym typeface="Century Gothic"/>
              </a:rPr>
              <a:t>se</a:t>
            </a:r>
            <a:r>
              <a:rPr lang="es-419" sz="1100" u="none" strike="noStrike" cap="none" baseline="0" dirty="0">
                <a:latin typeface="+mn-lt"/>
                <a:ea typeface="Century Gothic"/>
                <a:cs typeface="Century Gothic"/>
                <a:sym typeface="Century Gothic"/>
              </a:rPr>
              <a:t> tratarán </a:t>
            </a:r>
            <a:r>
              <a:rPr lang="es-419" sz="1100" dirty="0">
                <a:latin typeface="+mn-lt"/>
                <a:ea typeface="Century Gothic"/>
                <a:cs typeface="Century Gothic"/>
                <a:sym typeface="Century Gothic"/>
              </a:rPr>
              <a:t>en toda la </a:t>
            </a:r>
            <a:r>
              <a:rPr lang="es-419" sz="1100" u="none" strike="noStrike" cap="none" baseline="0" dirty="0">
                <a:latin typeface="+mn-lt"/>
                <a:ea typeface="Century Gothic"/>
                <a:cs typeface="Century Gothic"/>
                <a:sym typeface="Century Gothic"/>
              </a:rPr>
              <a:t>capacitación.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u="none" strike="noStrike" cap="none" baseline="0" dirty="0">
              <a:latin typeface="+mn-lt"/>
              <a:ea typeface="Century Gothic"/>
              <a:cs typeface="Century Gothic"/>
            </a:endParaRPr>
          </a:p>
          <a:p>
            <a:pPr>
              <a:buSzPct val="25000"/>
              <a:buNone/>
              <a:defRPr/>
            </a:pPr>
            <a:r>
              <a:rPr lang="es-419" sz="1100" u="none" strike="noStrike" cap="none" baseline="0" dirty="0">
                <a:latin typeface="+mn-lt"/>
                <a:ea typeface="Century Gothic"/>
                <a:cs typeface="Century Gothic"/>
                <a:sym typeface="Century Gothic"/>
              </a:rPr>
              <a:t>A lo largo de la capacitación, le recordaremos reflexionar sobre la supervisión como es ahora en su </a:t>
            </a:r>
            <a:r>
              <a:rPr lang="es-419" sz="1100" dirty="0">
                <a:latin typeface="+mn-lt"/>
                <a:ea typeface="Century Gothic"/>
                <a:cs typeface="Century Gothic"/>
                <a:sym typeface="Century Gothic"/>
              </a:rPr>
              <a:t>contexto. Les</a:t>
            </a:r>
            <a:r>
              <a:rPr lang="es-419" sz="1100" u="none" strike="noStrike" cap="none" baseline="0" dirty="0">
                <a:latin typeface="+mn-lt"/>
                <a:ea typeface="Century Gothic"/>
                <a:cs typeface="Century Gothic"/>
                <a:sym typeface="Century Gothic"/>
              </a:rPr>
              <a:t> brindaremos oportunidades para que comiencen a desarrollar los planes de acción de supervisión para ayudarles a lograr </a:t>
            </a:r>
            <a:r>
              <a:rPr lang="es-419" sz="1100" dirty="0">
                <a:latin typeface="+mn-lt"/>
                <a:ea typeface="Century Gothic"/>
                <a:cs typeface="Century Gothic"/>
                <a:sym typeface="Century Gothic"/>
              </a:rPr>
              <a:t>estándares de práctica global en sus lugares de trabajo:</a:t>
            </a:r>
            <a:r>
              <a:rPr lang="es-419" sz="1100" u="none" strike="noStrike" cap="none" baseline="0" dirty="0">
                <a:latin typeface="+mn-lt"/>
                <a:ea typeface="Century Gothic"/>
                <a:cs typeface="Century Gothic"/>
                <a:sym typeface="Century Gothic"/>
              </a:rPr>
              <a:t> continuarán revisando sus planes de acción y ellos continuarán desarrollándolos en toda la capacitación.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u="none" strike="noStrike" cap="none" baseline="0" dirty="0">
              <a:latin typeface="+mn-lt"/>
              <a:ea typeface="Century Gothic"/>
              <a:cs typeface="Century Gothic"/>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s-419" sz="1100" b="1" u="none" strike="noStrike" cap="none" baseline="0" dirty="0">
                <a:latin typeface="+mn-lt"/>
                <a:ea typeface="Century Gothic"/>
                <a:cs typeface="Century Gothic"/>
                <a:sym typeface="Century Gothic"/>
              </a:rPr>
              <a:t>Pregunte</a:t>
            </a:r>
            <a:r>
              <a:rPr lang="es-419" sz="1100" u="none" strike="noStrike" cap="none" baseline="0" dirty="0">
                <a:latin typeface="+mn-lt"/>
                <a:ea typeface="Century Gothic"/>
                <a:cs typeface="Century Gothic"/>
                <a:sym typeface="Century Gothic"/>
              </a:rPr>
              <a:t>: ¿Tienen alguna pregunta antes empezar?</a:t>
            </a:r>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smtClean="0"/>
          </a:p>
        </p:txBody>
      </p:sp>
    </p:spTree>
    <p:extLst>
      <p:ext uri="{BB962C8B-B14F-4D97-AF65-F5344CB8AC3E}">
        <p14:creationId xmlns:p14="http://schemas.microsoft.com/office/powerpoint/2010/main" val="3936048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SzPct val="25000"/>
              <a:buNone/>
            </a:pPr>
            <a:r>
              <a:rPr lang="es-419" sz="1100" b="0">
                <a:latin typeface="+mn-lt"/>
              </a:rPr>
              <a:t>5 minutos</a:t>
            </a:r>
          </a:p>
          <a:p>
            <a:pPr>
              <a:buClr>
                <a:srgbClr val="FF0000"/>
              </a:buClr>
              <a:buSzPct val="25000"/>
              <a:buNone/>
            </a:pPr>
            <a:endParaRPr lang="en-US" sz="1100" b="0" dirty="0">
              <a:latin typeface="+mn-lt"/>
            </a:endParaRPr>
          </a:p>
          <a:p>
            <a:pPr>
              <a:buClr>
                <a:srgbClr val="FF0000"/>
              </a:buClr>
              <a:buSzPct val="25000"/>
              <a:buNone/>
            </a:pPr>
            <a:r>
              <a:rPr lang="es-419" sz="1100" b="1">
                <a:latin typeface="+mn-lt"/>
              </a:rPr>
              <a:t>Diga</a:t>
            </a:r>
            <a:r>
              <a:rPr lang="es-419" sz="1100" b="0">
                <a:latin typeface="+mn-lt"/>
              </a:rPr>
              <a:t>: Lo</a:t>
            </a:r>
            <a:r>
              <a:rPr lang="es-419" sz="1100" b="0" baseline="0">
                <a:latin typeface="+mn-lt"/>
              </a:rPr>
              <a:t> que conocemos de la evidencia mundial es que la supervisión se </a:t>
            </a:r>
            <a:r>
              <a:rPr lang="es-419" sz="1100" b="1">
                <a:latin typeface="+mn-lt"/>
              </a:rPr>
              <a:t>relaciona directamente con los resultados positivos para la infancia que servimos</a:t>
            </a:r>
          </a:p>
          <a:p>
            <a:pPr>
              <a:buClr>
                <a:srgbClr val="FF0000"/>
              </a:buClr>
              <a:buSzPct val="25000"/>
              <a:buNone/>
            </a:pPr>
            <a:endParaRPr lang="en-US" sz="1100" i="0" u="none" strike="noStrike" cap="none" dirty="0">
              <a:latin typeface="+mn-lt"/>
              <a:ea typeface="Calibri"/>
              <a:cs typeface="Calibri"/>
            </a:endParaRPr>
          </a:p>
          <a:p>
            <a:pPr>
              <a:buNone/>
            </a:pPr>
            <a:r>
              <a:rPr lang="es-419" sz="1100" b="1">
                <a:latin typeface="+mn-lt"/>
              </a:rPr>
              <a:t>Mensajes Clave: </a:t>
            </a:r>
          </a:p>
          <a:p>
            <a:pPr marL="171450" indent="-171450">
              <a:buFont typeface="Arial" panose="020B0604020202020204" pitchFamily="34" charset="0"/>
              <a:buChar char="•"/>
            </a:pPr>
            <a:r>
              <a:rPr lang="es-419" sz="1100">
                <a:latin typeface="+mn-lt"/>
              </a:rPr>
              <a:t>Así como interés superior del niño, niña y adolescente son el</a:t>
            </a:r>
            <a:r>
              <a:rPr lang="es-419" sz="1100" baseline="0">
                <a:latin typeface="+mn-lt"/>
              </a:rPr>
              <a:t> centro del proceso de la gestión de casos; también deben ser el centro de la supervisión.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419" sz="1100" b="0" i="0" u="none" strike="noStrike" cap="none" baseline="0">
                <a:latin typeface="+mn-lt"/>
                <a:ea typeface="Calibri"/>
                <a:cs typeface="Calibri"/>
                <a:sym typeface="Century Gothic"/>
              </a:rPr>
              <a:t>El trabajo de protección de la infancia no es fácil y </a:t>
            </a:r>
            <a:r>
              <a:rPr lang="es-419" sz="1100">
                <a:latin typeface="+mn-lt"/>
                <a:ea typeface="Calibri"/>
                <a:cs typeface="Calibri"/>
                <a:sym typeface="Century Gothic"/>
              </a:rPr>
              <a:t>les tomará tiempo a los trabajadores sociales</a:t>
            </a:r>
            <a:r>
              <a:rPr lang="es-419" sz="1100" b="0" i="0" u="none" strike="noStrike" cap="none" baseline="0">
                <a:latin typeface="+mn-lt"/>
                <a:ea typeface="Calibri"/>
                <a:cs typeface="Calibri"/>
                <a:sym typeface="Century Gothic"/>
              </a:rPr>
              <a:t> desarrollar sus competencias a lo largo de su carrera. Los trabajadores sociales </a:t>
            </a:r>
            <a:r>
              <a:rPr lang="es-419" sz="1200">
                <a:solidFill>
                  <a:schemeClr val="tx1"/>
                </a:solidFill>
                <a:latin typeface="+mn-lt"/>
                <a:ea typeface="+mn-ea"/>
                <a:cs typeface="+mn-cs"/>
              </a:rPr>
              <a:t>deben tener tiempo y espacio para reflexionar o pensar sobre lo que</a:t>
            </a:r>
            <a:r>
              <a:rPr lang="es-419" sz="1200" baseline="0">
                <a:solidFill>
                  <a:schemeClr val="tx1"/>
                </a:solidFill>
                <a:latin typeface="+mn-lt"/>
                <a:ea typeface="+mn-ea"/>
                <a:cs typeface="+mn-cs"/>
              </a:rPr>
              <a:t> están </a:t>
            </a:r>
            <a:r>
              <a:rPr lang="es-419" sz="1200">
                <a:solidFill>
                  <a:schemeClr val="tx1"/>
                </a:solidFill>
                <a:latin typeface="+mn-lt"/>
                <a:ea typeface="+mn-ea"/>
                <a:cs typeface="+mn-cs"/>
              </a:rPr>
              <a:t>haciendo bien, sobre lo que pueden hacer mejor y qué áreas desean mejorar o pedir apoyo. Es a través de la supervisión que los trabajadores sociales pueden seguir</a:t>
            </a:r>
            <a:r>
              <a:rPr lang="es-419" sz="1200" baseline="0">
                <a:solidFill>
                  <a:schemeClr val="tx1"/>
                </a:solidFill>
                <a:latin typeface="+mn-lt"/>
                <a:ea typeface="+mn-ea"/>
                <a:cs typeface="+mn-cs"/>
              </a:rPr>
              <a:t> </a:t>
            </a:r>
            <a:r>
              <a:rPr lang="es-419" sz="1100">
                <a:latin typeface="+mn-lt"/>
                <a:ea typeface="+mn-ea"/>
                <a:cs typeface="+mn-cs"/>
              </a:rPr>
              <a:t>actualizando y reflexionando sobre su conocimiento, competencias y actitudes.</a:t>
            </a:r>
          </a:p>
          <a:p>
            <a:pPr marL="0" marR="0" lvl="0" indent="0" algn="l" rtl="0">
              <a:spcBef>
                <a:spcPts val="0"/>
              </a:spcBef>
              <a:buSzPct val="25000"/>
              <a:buNone/>
            </a:pPr>
            <a:endParaRPr lang="en-CA" sz="11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s-419" sz="1100" b="0" i="0" u="none" strike="noStrike" cap="none">
                <a:solidFill>
                  <a:schemeClr val="dk1"/>
                </a:solidFill>
                <a:latin typeface="+mn-lt"/>
                <a:ea typeface="Calibri"/>
                <a:cs typeface="Calibri"/>
                <a:sym typeface="Calibri"/>
              </a:rPr>
              <a:t>Si es necesario, lea la</a:t>
            </a:r>
            <a:r>
              <a:rPr lang="es-419" sz="1100" b="0" i="0" u="none" strike="noStrike" cap="none" baseline="0">
                <a:solidFill>
                  <a:schemeClr val="dk1"/>
                </a:solidFill>
                <a:latin typeface="+mn-lt"/>
                <a:ea typeface="Calibri"/>
                <a:cs typeface="Calibri"/>
                <a:sym typeface="Calibri"/>
              </a:rPr>
              <a:t> </a:t>
            </a:r>
            <a:r>
              <a:rPr lang="es-419" sz="1100" b="0" i="0" u="none" strike="noStrike" cap="none">
                <a:solidFill>
                  <a:schemeClr val="dk1"/>
                </a:solidFill>
                <a:latin typeface="+mn-lt"/>
                <a:ea typeface="Calibri"/>
                <a:cs typeface="Calibri"/>
                <a:sym typeface="Calibri"/>
              </a:rPr>
              <a:t>cita:</a:t>
            </a:r>
          </a:p>
          <a:p>
            <a:pPr marL="0" marR="0" lvl="0" indent="0" algn="l" rtl="0">
              <a:spcBef>
                <a:spcPts val="0"/>
              </a:spcBef>
              <a:spcAft>
                <a:spcPts val="0"/>
              </a:spcAft>
              <a:buClr>
                <a:srgbClr val="EFEFEF"/>
              </a:buClr>
              <a:buSzPct val="25000"/>
              <a:buFont typeface="Noto Sans Symbols"/>
              <a:buNone/>
            </a:pPr>
            <a:r>
              <a:rPr lang="es-419" sz="1100" b="0" i="1" u="none" strike="noStrike" cap="none">
                <a:solidFill>
                  <a:srgbClr val="151515"/>
                </a:solidFill>
                <a:latin typeface="+mn-lt"/>
                <a:ea typeface="Century Gothic"/>
                <a:cs typeface="Century Gothic"/>
                <a:sym typeface="Century Gothic"/>
              </a:rPr>
              <a:t>“Los supervisores de Protección de la Infancia son responsables de garantizar que los resultados positivos se cumplan para los niños, niñas y adolescentes y las familias a través de la prestación de servicios competentes, apropiados y oportunos, y que la misión y los objetivos de la institución se alcancen” </a:t>
            </a:r>
          </a:p>
          <a:p>
            <a:pPr marL="0" marR="0" lvl="0" indent="0" algn="l">
              <a:spcBef>
                <a:spcPts val="0"/>
              </a:spcBef>
              <a:buNone/>
            </a:pPr>
            <a:endParaRPr lang="en-CA" sz="1100" b="0" i="0" u="none" strike="noStrike" cap="none" dirty="0">
              <a:latin typeface="+mn-lt"/>
              <a:ea typeface="Calibri"/>
              <a:cs typeface="Calibri"/>
            </a:endParaRPr>
          </a:p>
          <a:p>
            <a:pPr>
              <a:buNone/>
            </a:pPr>
            <a:r>
              <a:rPr lang="es-419" sz="1100" b="1">
                <a:latin typeface="+mn-lt"/>
              </a:rPr>
              <a:t>Pregunte</a:t>
            </a:r>
            <a:r>
              <a:rPr lang="es-419" sz="1100">
                <a:latin typeface="+mn-lt"/>
              </a:rPr>
              <a:t>: ¿Tienen alguna pregunta antes de continuar?</a:t>
            </a:r>
          </a:p>
        </p:txBody>
      </p:sp>
      <p:sp>
        <p:nvSpPr>
          <p:cNvPr id="4" name="Slide Number Placeholder 3"/>
          <p:cNvSpPr>
            <a:spLocks noGrp="1"/>
          </p:cNvSpPr>
          <p:nvPr>
            <p:ph type="sldNum" sz="quarter" idx="10"/>
          </p:nvPr>
        </p:nvSpPr>
        <p:spPr/>
        <p:txBody>
          <a:bodyPr/>
          <a:lstStyle/>
          <a:p>
            <a:fld id="{780767AD-8186-5647-9165-A19B63BA7F43}" type="slidenum">
              <a:rPr lang="en-US" smtClean="0"/>
              <a:t>10</a:t>
            </a:fld>
            <a:endParaRPr lang="en-US" smtClean="0"/>
          </a:p>
        </p:txBody>
      </p:sp>
    </p:spTree>
    <p:extLst>
      <p:ext uri="{BB962C8B-B14F-4D97-AF65-F5344CB8AC3E}">
        <p14:creationId xmlns:p14="http://schemas.microsoft.com/office/powerpoint/2010/main" val="2875189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sz="1100" b="0">
                <a:latin typeface="+mn-lt"/>
              </a:rPr>
              <a:t>10 minutos</a:t>
            </a:r>
          </a:p>
          <a:p>
            <a:pPr>
              <a:buSzPct val="25000"/>
              <a:buNone/>
            </a:pPr>
            <a:endParaRPr lang="en-CA" sz="1100" b="1" dirty="0">
              <a:latin typeface="+mn-lt"/>
            </a:endParaRPr>
          </a:p>
          <a:p>
            <a:pPr>
              <a:buSzPct val="25000"/>
              <a:buNone/>
            </a:pPr>
            <a:r>
              <a:rPr lang="es-419" sz="1100" b="1">
                <a:latin typeface="+mn-lt"/>
              </a:rPr>
              <a:t>Diga: </a:t>
            </a:r>
            <a:r>
              <a:rPr lang="es-419" sz="1100" b="0">
                <a:latin typeface="+mn-lt"/>
              </a:rPr>
              <a:t>hay</a:t>
            </a:r>
            <a:r>
              <a:rPr lang="es-419" sz="1100" b="0" baseline="0">
                <a:latin typeface="+mn-lt"/>
              </a:rPr>
              <a:t> evidencia que apoya esta relación entre la supervisión y los resultados positivos para la infancia.</a:t>
            </a:r>
          </a:p>
          <a:p>
            <a:pPr>
              <a:buSzPct val="25000"/>
              <a:buNone/>
            </a:pPr>
            <a:r>
              <a:rPr lang="es-419" sz="1100" b="0" baseline="0">
                <a:latin typeface="+mn-lt"/>
              </a:rPr>
              <a:t>*Nota: la supervisión formal individual, constante es la práctica que ha sido estudiada por los investigadores.</a:t>
            </a:r>
          </a:p>
          <a:p>
            <a:pPr>
              <a:buSzPct val="25000"/>
              <a:buNone/>
            </a:pPr>
            <a:endParaRPr lang="en-CA" sz="1100" b="1" dirty="0">
              <a:latin typeface="+mn-lt"/>
            </a:endParaRPr>
          </a:p>
          <a:p>
            <a:pPr>
              <a:buNone/>
            </a:pPr>
            <a:r>
              <a:rPr lang="es-419" sz="1100" b="1" i="0" u="none" strike="noStrike" cap="none" baseline="0">
                <a:latin typeface="+mn-lt"/>
                <a:ea typeface="Calibri"/>
                <a:cs typeface="Calibri"/>
                <a:sym typeface="Calibri"/>
              </a:rPr>
              <a:t>Lea</a:t>
            </a:r>
            <a:r>
              <a:rPr lang="es-419" sz="1100" b="1">
                <a:latin typeface="+mn-lt"/>
                <a:ea typeface="Calibri"/>
                <a:cs typeface="Calibri"/>
                <a:sym typeface="Calibri"/>
              </a:rPr>
              <a:t>:</a:t>
            </a:r>
            <a:r>
              <a:rPr lang="es-419" sz="1100" i="0" u="none" strike="noStrike" cap="none" baseline="0">
                <a:latin typeface="+mn-lt"/>
                <a:ea typeface="Calibri"/>
                <a:cs typeface="Calibri"/>
                <a:sym typeface="Calibri"/>
              </a:rPr>
              <a:t> cada declaración</a:t>
            </a:r>
            <a:r>
              <a:rPr lang="es-419" sz="1100">
                <a:latin typeface="+mn-lt"/>
                <a:ea typeface="Calibri"/>
                <a:cs typeface="Calibri"/>
                <a:sym typeface="Calibri"/>
              </a:rPr>
              <a:t> y asegúrese de entenderla antes de continuar.</a:t>
            </a:r>
          </a:p>
          <a:p>
            <a:pPr marL="0" marR="0" lvl="0" indent="0" algn="l" rtl="0">
              <a:spcBef>
                <a:spcPts val="0"/>
              </a:spcBef>
              <a:buSzPct val="25000"/>
              <a:buNone/>
            </a:pPr>
            <a:endParaRPr lang="en-CA" sz="1100" b="0" i="0" u="none" strike="noStrike" cap="none" baseline="0" dirty="0">
              <a:solidFill>
                <a:schemeClr val="dk1"/>
              </a:solidFill>
              <a:latin typeface="+mn-lt"/>
              <a:ea typeface="Calibri"/>
              <a:cs typeface="Calibri"/>
              <a:sym typeface="Calibri"/>
            </a:endParaRPr>
          </a:p>
          <a:p>
            <a:pPr>
              <a:buSzPct val="25000"/>
              <a:buNone/>
            </a:pPr>
            <a:r>
              <a:rPr lang="es-419" sz="1100" b="1">
                <a:latin typeface="+mn-lt"/>
                <a:ea typeface="Calibri"/>
                <a:cs typeface="Calibri"/>
                <a:sym typeface="Calibri"/>
              </a:rPr>
              <a:t>Nota del Facilitador</a:t>
            </a:r>
            <a:r>
              <a:rPr lang="es-419" sz="1100" b="1" i="0" u="none" strike="noStrike" cap="none" baseline="0">
                <a:latin typeface="+mn-lt"/>
                <a:ea typeface="Calibri"/>
                <a:cs typeface="Calibri"/>
                <a:sym typeface="Calibri"/>
              </a:rPr>
              <a:t>: </a:t>
            </a:r>
            <a:r>
              <a:rPr lang="es-419" sz="1100" b="0" i="0" u="none" strike="noStrike" cap="none" baseline="0">
                <a:latin typeface="+mn-lt"/>
                <a:ea typeface="Calibri"/>
                <a:cs typeface="Calibri"/>
                <a:sym typeface="Calibri"/>
              </a:rPr>
              <a:t>La diapositiva resume </a:t>
            </a:r>
            <a:r>
              <a:rPr lang="es-419" sz="1100">
                <a:latin typeface="+mn-lt"/>
                <a:ea typeface="Calibri"/>
                <a:cs typeface="Calibri"/>
                <a:sym typeface="Calibri"/>
              </a:rPr>
              <a:t>varias</a:t>
            </a:r>
            <a:r>
              <a:rPr lang="es-419" sz="1100" b="0" i="0" u="none" strike="noStrike" cap="none" baseline="0">
                <a:latin typeface="+mn-lt"/>
                <a:ea typeface="Calibri"/>
                <a:cs typeface="Calibri"/>
                <a:sym typeface="Calibri"/>
              </a:rPr>
              <a:t> referencias que se incluyen en el anexo. Señale </a:t>
            </a:r>
            <a:r>
              <a:rPr lang="es-419" sz="1100">
                <a:latin typeface="+mn-lt"/>
                <a:ea typeface="Calibri"/>
                <a:cs typeface="Calibri"/>
                <a:sym typeface="Calibri"/>
              </a:rPr>
              <a:t>cualquiera de los siguientes puntos, </a:t>
            </a:r>
            <a:r>
              <a:rPr lang="es-419" sz="1100" b="0" i="0" u="none" strike="noStrike" cap="none" baseline="0">
                <a:latin typeface="+mn-lt"/>
                <a:ea typeface="Calibri"/>
                <a:cs typeface="Calibri"/>
                <a:sym typeface="Calibri"/>
              </a:rPr>
              <a:t>si lo considera apropiado:</a:t>
            </a:r>
          </a:p>
          <a:p>
            <a:pPr marL="742950" marR="0" lvl="1" indent="-285750" algn="l" rtl="0">
              <a:spcBef>
                <a:spcPts val="1000"/>
              </a:spcBef>
              <a:spcAft>
                <a:spcPts val="0"/>
              </a:spcAft>
              <a:buClr>
                <a:srgbClr val="EFEFEF"/>
              </a:buClr>
              <a:buSzPct val="79999"/>
              <a:buFont typeface="Noto Sans Symbols"/>
              <a:buChar char="▶"/>
            </a:pPr>
            <a:r>
              <a:rPr lang="es-419" sz="1100" b="0" i="0" u="none" strike="noStrike" cap="none">
                <a:solidFill>
                  <a:srgbClr val="151515"/>
                </a:solidFill>
                <a:latin typeface="+mn-lt"/>
                <a:ea typeface="Century Gothic"/>
                <a:cs typeface="Century Gothic"/>
                <a:sym typeface="Century Gothic"/>
              </a:rPr>
              <a:t>Los trabajadores sociales que tienen apoyo, reciben supervisión formal y tienen acceso a capacitarse probablemente pensarán con claridad </a:t>
            </a:r>
          </a:p>
          <a:p>
            <a:pPr marL="742950" marR="0" lvl="1" indent="-285750" algn="l" rtl="0">
              <a:spcBef>
                <a:spcPts val="1000"/>
              </a:spcBef>
              <a:spcAft>
                <a:spcPts val="0"/>
              </a:spcAft>
              <a:buClr>
                <a:srgbClr val="EFEFEF"/>
              </a:buClr>
              <a:buSzPct val="79999"/>
              <a:buFont typeface="Noto Sans Symbols"/>
              <a:buChar char="▶"/>
            </a:pPr>
            <a:r>
              <a:rPr lang="es-419" sz="1100" b="0" i="0" u="none" strike="noStrike" cap="none">
                <a:solidFill>
                  <a:srgbClr val="151515"/>
                </a:solidFill>
                <a:latin typeface="+mn-lt"/>
                <a:ea typeface="Century Gothic"/>
                <a:cs typeface="Century Gothic"/>
                <a:sym typeface="Century Gothic"/>
              </a:rPr>
              <a:t>La supervisión eficaz y accesible es indispensable para que el personal ayude a poner en práctica el pensamiento crítico necesario para entender los problemas de protección para la infancia, para explicar las intervenciones y para enfrentar las exigencias emocionales del trabajo</a:t>
            </a:r>
          </a:p>
          <a:p>
            <a:pPr marL="742950" marR="0" lvl="1" indent="-285750" algn="l" rtl="0">
              <a:spcBef>
                <a:spcPts val="1000"/>
              </a:spcBef>
              <a:spcAft>
                <a:spcPts val="0"/>
              </a:spcAft>
              <a:buClr>
                <a:srgbClr val="EFEFEF"/>
              </a:buClr>
              <a:buSzPct val="79999"/>
              <a:buFont typeface="Noto Sans Symbols"/>
              <a:buChar char="▶"/>
            </a:pPr>
            <a:r>
              <a:rPr lang="es-419" sz="1100" b="0" i="0" u="none" strike="noStrike" cap="none">
                <a:solidFill>
                  <a:srgbClr val="151515"/>
                </a:solidFill>
                <a:latin typeface="+mn-lt"/>
                <a:ea typeface="Century Gothic"/>
                <a:cs typeface="Century Gothic"/>
                <a:sym typeface="Century Gothic"/>
              </a:rPr>
              <a:t>Los trabajadores sociales que tienen una supervisión formal son más capaces de ser conscientes de su intuición y de reflexionar en su trabajo</a:t>
            </a:r>
          </a:p>
          <a:p>
            <a:pPr marL="742950" marR="0" lvl="1" indent="-285750" algn="l" defTabSz="914400" rtl="0" eaLnBrk="1" fontAlgn="auto" latinLnBrk="0" hangingPunct="1">
              <a:lnSpc>
                <a:spcPct val="100000"/>
              </a:lnSpc>
              <a:spcBef>
                <a:spcPts val="1000"/>
              </a:spcBef>
              <a:spcAft>
                <a:spcPts val="0"/>
              </a:spcAft>
              <a:buClr>
                <a:srgbClr val="EFEFEF"/>
              </a:buClr>
              <a:buSzPct val="79999"/>
              <a:buFont typeface="Noto Sans Symbols"/>
              <a:buChar char="▶"/>
              <a:tabLst/>
              <a:defRPr/>
            </a:pPr>
            <a:r>
              <a:rPr lang="es-419" sz="1100" b="0" i="0" u="none" strike="noStrike" cap="none">
                <a:solidFill>
                  <a:srgbClr val="151515"/>
                </a:solidFill>
                <a:latin typeface="+mn-lt"/>
                <a:ea typeface="Century Gothic"/>
                <a:cs typeface="Century Gothic"/>
                <a:sym typeface="Century Gothic"/>
              </a:rPr>
              <a:t>La supervisión formal es necesaria para ayudar al trabajador social a reconocer el impacto de la hostilidad y proteger su propia seguridad </a:t>
            </a:r>
          </a:p>
          <a:p>
            <a:pPr marL="742950" marR="0" lvl="1" indent="-285750" algn="l" rtl="0">
              <a:spcBef>
                <a:spcPts val="1000"/>
              </a:spcBef>
              <a:spcAft>
                <a:spcPts val="0"/>
              </a:spcAft>
              <a:buClr>
                <a:srgbClr val="EFEFEF"/>
              </a:buClr>
              <a:buSzPct val="79999"/>
              <a:buFont typeface="Noto Sans Symbols"/>
              <a:buChar char="▶"/>
            </a:pPr>
            <a:r>
              <a:rPr lang="es-419" sz="1100" b="0" i="0" u="none" strike="noStrike" cap="none">
                <a:latin typeface="+mn-lt"/>
                <a:ea typeface="Century Gothic"/>
                <a:cs typeface="Century Gothic"/>
                <a:sym typeface="Century Gothic"/>
              </a:rPr>
              <a:t>Los supervisores que mantienen una supervisión formal regular con sus trabajadores sociales manejan de manera más efectiva el estrés de su trabajo</a:t>
            </a:r>
          </a:p>
          <a:p>
            <a:pPr marL="742950" marR="0" lvl="1" indent="-285750" algn="l" rtl="0">
              <a:spcBef>
                <a:spcPts val="1000"/>
              </a:spcBef>
              <a:spcAft>
                <a:spcPts val="0"/>
              </a:spcAft>
              <a:buClr>
                <a:srgbClr val="EFEFEF"/>
              </a:buClr>
              <a:buSzPct val="79999"/>
              <a:buFont typeface="Noto Sans Symbols"/>
              <a:buChar char="▶"/>
            </a:pPr>
            <a:endParaRPr lang="en-CA" sz="1100" b="0" i="0" u="none" strike="noStrike" cap="none" dirty="0">
              <a:solidFill>
                <a:schemeClr val="dk1"/>
              </a:solidFill>
              <a:latin typeface="+mn-lt"/>
              <a:ea typeface="Calibri"/>
              <a:cs typeface="Calibri"/>
              <a:sym typeface="Calibri"/>
            </a:endParaRPr>
          </a:p>
          <a:p>
            <a:pPr>
              <a:buSzPct val="25000"/>
              <a:buNone/>
            </a:pPr>
            <a:r>
              <a:rPr lang="es-419" sz="1100" b="1" i="0" u="none" strike="noStrike" cap="none">
                <a:latin typeface="+mn-lt"/>
                <a:ea typeface="Calibri"/>
                <a:cs typeface="Calibri"/>
                <a:sym typeface="Calibri"/>
              </a:rPr>
              <a:t>Pregunte</a:t>
            </a:r>
            <a:r>
              <a:rPr lang="es-419" sz="1100" b="0" i="0" u="none" strike="noStrike" cap="none">
                <a:latin typeface="+mn-lt"/>
                <a:ea typeface="Calibri"/>
                <a:cs typeface="Calibri"/>
                <a:sym typeface="Calibri"/>
              </a:rPr>
              <a:t>: ¿Tienen alguna pregunta antes de </a:t>
            </a:r>
            <a:r>
              <a:rPr lang="es-419" sz="1100">
                <a:latin typeface="+mn-lt"/>
                <a:ea typeface="Calibri"/>
                <a:cs typeface="Calibri"/>
                <a:sym typeface="Calibri"/>
              </a:rPr>
              <a:t>continuar</a:t>
            </a:r>
            <a:r>
              <a:rPr lang="es-419" sz="1100" b="0" i="0" u="none" strike="noStrike" cap="none">
                <a:latin typeface="+mn-lt"/>
                <a:ea typeface="Calibri"/>
                <a:cs typeface="Calibri"/>
                <a:sym typeface="Calibri"/>
              </a:rPr>
              <a:t>?</a:t>
            </a:r>
          </a:p>
        </p:txBody>
      </p:sp>
      <p:sp>
        <p:nvSpPr>
          <p:cNvPr id="4" name="Slide Number Placeholder 3"/>
          <p:cNvSpPr>
            <a:spLocks noGrp="1"/>
          </p:cNvSpPr>
          <p:nvPr>
            <p:ph type="sldNum" sz="quarter" idx="10"/>
          </p:nvPr>
        </p:nvSpPr>
        <p:spPr/>
        <p:txBody>
          <a:bodyPr/>
          <a:lstStyle/>
          <a:p>
            <a:fld id="{780767AD-8186-5647-9165-A19B63BA7F43}" type="slidenum">
              <a:rPr lang="en-US" smtClean="0"/>
              <a:t>11</a:t>
            </a:fld>
            <a:endParaRPr lang="en-US" smtClean="0"/>
          </a:p>
        </p:txBody>
      </p:sp>
    </p:spTree>
    <p:extLst>
      <p:ext uri="{BB962C8B-B14F-4D97-AF65-F5344CB8AC3E}">
        <p14:creationId xmlns:p14="http://schemas.microsoft.com/office/powerpoint/2010/main" val="3267540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sz="1100" b="0" i="0" u="none" strike="noStrike" cap="none">
                <a:latin typeface="+mn-lt"/>
                <a:ea typeface="Calibri"/>
                <a:cs typeface="Calibri"/>
                <a:sym typeface="Calibri"/>
              </a:rPr>
              <a:t>5</a:t>
            </a:r>
            <a:r>
              <a:rPr lang="es-419" sz="1100" b="0" i="0" u="none" strike="noStrike" cap="none" baseline="0">
                <a:latin typeface="+mn-lt"/>
                <a:ea typeface="Calibri"/>
                <a:cs typeface="Calibri"/>
                <a:sym typeface="Calibri"/>
              </a:rPr>
              <a:t> </a:t>
            </a:r>
            <a:r>
              <a:rPr lang="es-419" sz="1100" b="0" i="0" u="none" strike="noStrike" cap="none">
                <a:latin typeface="+mn-lt"/>
                <a:ea typeface="Calibri"/>
                <a:cs typeface="Calibri"/>
                <a:sym typeface="Calibri"/>
              </a:rPr>
              <a:t>minutos</a:t>
            </a:r>
          </a:p>
          <a:p>
            <a:pPr>
              <a:buSzPct val="25000"/>
              <a:buNone/>
            </a:pPr>
            <a:endParaRPr lang="en-US" sz="1100" b="0" dirty="0">
              <a:latin typeface="+mn-lt"/>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s-419" sz="1100" b="1">
                <a:latin typeface="+mn-lt"/>
                <a:ea typeface="Helvetica Neue" charset="0"/>
                <a:cs typeface="Helvetica Neue" charset="0"/>
                <a:sym typeface="Century Gothic"/>
              </a:rPr>
              <a:t>Pida</a:t>
            </a:r>
            <a:r>
              <a:rPr lang="es-419" sz="1100" b="0">
                <a:latin typeface="+mn-lt"/>
                <a:ea typeface="Helvetica Neue" charset="0"/>
                <a:cs typeface="Helvetica Neue" charset="0"/>
                <a:sym typeface="Century Gothic"/>
              </a:rPr>
              <a:t> a los participantes que compartan las respuestas de sus rotafolios para la</a:t>
            </a:r>
            <a:r>
              <a:rPr lang="es-419" sz="1100" b="0" baseline="0">
                <a:latin typeface="+mn-lt"/>
                <a:ea typeface="Helvetica Neue" charset="0"/>
                <a:cs typeface="Helvetica Neue" charset="0"/>
                <a:sym typeface="Century Gothic"/>
              </a:rPr>
              <a:t> Pregunta 3 “</a:t>
            </a:r>
            <a:r>
              <a:rPr lang="es-419" sz="1100" b="1">
                <a:solidFill>
                  <a:schemeClr val="bg1">
                    <a:lumMod val="50000"/>
                  </a:schemeClr>
                </a:solidFill>
                <a:latin typeface="+mn-lt"/>
                <a:ea typeface="Helvetica Neue" charset="0"/>
                <a:cs typeface="Helvetica Neue" charset="0"/>
                <a:sym typeface="Century Gothic"/>
              </a:rPr>
              <a:t>¿Cuáles son algunas de las principales tareas y responsabilidades de los Supervisores de Gestión de Casos?</a:t>
            </a:r>
            <a:r>
              <a:rPr lang="es-419" sz="1100">
                <a:solidFill>
                  <a:schemeClr val="tx1">
                    <a:lumMod val="65000"/>
                    <a:lumOff val="35000"/>
                  </a:schemeClr>
                </a:solidFill>
                <a:latin typeface="+mn-lt"/>
                <a:ea typeface="Helvetica Neue" charset="0"/>
                <a:cs typeface="Helvetica Neue" charset="0"/>
                <a:sym typeface="Century Gothic"/>
              </a:rPr>
              <a:t>”</a:t>
            </a:r>
          </a:p>
          <a:p>
            <a:pPr>
              <a:buSzPct val="25000"/>
              <a:buNone/>
            </a:pPr>
            <a:endParaRPr lang="en-US" sz="1100" b="0" dirty="0">
              <a:latin typeface="+mn-lt"/>
            </a:endParaRPr>
          </a:p>
          <a:p>
            <a:pPr>
              <a:buSzPct val="25000"/>
              <a:buNone/>
            </a:pPr>
            <a:endParaRPr lang="en-US" sz="1100" b="0" dirty="0">
              <a:latin typeface="+mn-lt"/>
            </a:endParaRPr>
          </a:p>
          <a:p>
            <a:pPr>
              <a:buSzPct val="25000"/>
              <a:buNone/>
            </a:pPr>
            <a:r>
              <a:rPr lang="es-419" baseline="0"/>
              <a:t> </a:t>
            </a:r>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smtClean="0"/>
          </a:p>
        </p:txBody>
      </p:sp>
    </p:spTree>
    <p:extLst>
      <p:ext uri="{BB962C8B-B14F-4D97-AF65-F5344CB8AC3E}">
        <p14:creationId xmlns:p14="http://schemas.microsoft.com/office/powerpoint/2010/main" val="3811907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None/>
            </a:pPr>
            <a:r>
              <a:rPr lang="es-419" sz="1100" b="0" dirty="0">
                <a:latin typeface="+mn-lt"/>
                <a:sym typeface="Century Gothic"/>
              </a:rPr>
              <a:t>20 minutos</a:t>
            </a:r>
          </a:p>
          <a:p>
            <a:pPr>
              <a:lnSpc>
                <a:spcPct val="80000"/>
              </a:lnSpc>
              <a:buNone/>
            </a:pPr>
            <a:endParaRPr lang="en-US" sz="1100" b="0" dirty="0">
              <a:latin typeface="+mn-lt"/>
              <a:sym typeface="Century Gothic"/>
            </a:endParaRPr>
          </a:p>
          <a:p>
            <a:pPr>
              <a:lnSpc>
                <a:spcPct val="80000"/>
              </a:lnSpc>
              <a:buNone/>
            </a:pPr>
            <a:r>
              <a:rPr lang="es-419" sz="1100" b="1" dirty="0">
                <a:latin typeface="+mn-lt"/>
                <a:sym typeface="Century Gothic"/>
              </a:rPr>
              <a:t>Diga</a:t>
            </a:r>
            <a:r>
              <a:rPr lang="es-419" sz="1100" b="0" dirty="0">
                <a:latin typeface="+mn-lt"/>
                <a:sym typeface="Century Gothic"/>
              </a:rPr>
              <a:t>: La supervisión ha sido </a:t>
            </a:r>
            <a:r>
              <a:rPr lang="es-419" sz="1100" b="0" baseline="0" dirty="0">
                <a:latin typeface="+mn-lt"/>
                <a:sym typeface="Century Gothic"/>
              </a:rPr>
              <a:t>dividida por investigadores, intelectuales y profesionales en tres funciones clave. </a:t>
            </a:r>
          </a:p>
          <a:p>
            <a:pPr>
              <a:lnSpc>
                <a:spcPct val="80000"/>
              </a:lnSpc>
              <a:buNone/>
            </a:pPr>
            <a:endParaRPr lang="en-US" sz="1100" b="0" baseline="0" dirty="0">
              <a:latin typeface="+mn-lt"/>
              <a:sym typeface="Century Gothic"/>
            </a:endParaRPr>
          </a:p>
          <a:p>
            <a:pPr>
              <a:lnSpc>
                <a:spcPct val="80000"/>
              </a:lnSpc>
              <a:buNone/>
            </a:pPr>
            <a:r>
              <a:rPr lang="es-419" sz="1100" b="1" baseline="0" dirty="0">
                <a:latin typeface="+mn-lt"/>
                <a:sym typeface="Century Gothic"/>
              </a:rPr>
              <a:t>Repase</a:t>
            </a:r>
            <a:r>
              <a:rPr lang="es-419" sz="1100" b="0" baseline="0" dirty="0">
                <a:latin typeface="+mn-lt"/>
                <a:sym typeface="Century Gothic"/>
              </a:rPr>
              <a:t> las tres funciones en la diapositiva.</a:t>
            </a:r>
          </a:p>
          <a:p>
            <a:pPr>
              <a:lnSpc>
                <a:spcPct val="80000"/>
              </a:lnSpc>
              <a:buNone/>
            </a:pPr>
            <a:endParaRPr lang="en-US" sz="1100" b="0" baseline="0" dirty="0">
              <a:latin typeface="+mn-lt"/>
              <a:sym typeface="Century Gothic"/>
            </a:endParaRPr>
          </a:p>
          <a:p>
            <a:pPr>
              <a:lnSpc>
                <a:spcPct val="80000"/>
              </a:lnSpc>
              <a:buNone/>
            </a:pPr>
            <a:r>
              <a:rPr lang="es-419" sz="1100" b="1" baseline="0" dirty="0">
                <a:latin typeface="+mn-lt"/>
                <a:sym typeface="Century Gothic"/>
              </a:rPr>
              <a:t>Diga</a:t>
            </a:r>
            <a:r>
              <a:rPr lang="es-419" sz="1100" b="0" baseline="0" dirty="0">
                <a:latin typeface="+mn-lt"/>
                <a:sym typeface="Century Gothic"/>
              </a:rPr>
              <a:t>: Vamos a tomar un tiempo para pensar más profundamente sobre estas funciones a través del “Ejercicio de Parada de Autobús”. </a:t>
            </a:r>
          </a:p>
          <a:p>
            <a:pPr>
              <a:lnSpc>
                <a:spcPct val="80000"/>
              </a:lnSpc>
              <a:buNone/>
            </a:pPr>
            <a:endParaRPr lang="en-US" sz="1100" dirty="0">
              <a:solidFill>
                <a:srgbClr val="FFFFFF"/>
              </a:solidFill>
              <a:latin typeface="+mn-lt"/>
              <a:sym typeface="Century Gothic"/>
            </a:endParaRPr>
          </a:p>
          <a:p>
            <a:pPr lvl="0"/>
            <a:r>
              <a:rPr lang="es-419" sz="1100" b="1" dirty="0">
                <a:latin typeface="+mn-lt"/>
                <a:sym typeface="Century Gothic"/>
              </a:rPr>
              <a:t>Preparación: </a:t>
            </a:r>
            <a:r>
              <a:rPr lang="es-419" sz="1100" dirty="0">
                <a:latin typeface="+mn-lt"/>
                <a:sym typeface="Century Gothic"/>
              </a:rPr>
              <a:t>Con anticipación, coloque los tres </a:t>
            </a:r>
            <a:r>
              <a:rPr lang="es-419" sz="1100" dirty="0" err="1">
                <a:latin typeface="+mn-lt"/>
                <a:sym typeface="Century Gothic"/>
              </a:rPr>
              <a:t>rotafolios</a:t>
            </a:r>
            <a:r>
              <a:rPr lang="es-419" sz="1100" dirty="0">
                <a:latin typeface="+mn-lt"/>
                <a:sym typeface="Century Gothic"/>
              </a:rPr>
              <a:t> preparados alrededor del salón con suficiente espacio entre cada uno para permitir que las personas se muevan con facilidad. Cada </a:t>
            </a:r>
            <a:r>
              <a:rPr lang="es-419" sz="1100" dirty="0" err="1">
                <a:latin typeface="+mn-lt"/>
                <a:sym typeface="Century Gothic"/>
              </a:rPr>
              <a:t>rotafolio</a:t>
            </a:r>
            <a:r>
              <a:rPr lang="es-419" sz="1100" dirty="0">
                <a:latin typeface="+mn-lt"/>
                <a:sym typeface="Century Gothic"/>
              </a:rPr>
              <a:t> debe tener una función escrita en la parte superior:</a:t>
            </a:r>
            <a:r>
              <a:rPr lang="es-419" sz="1100" baseline="0" dirty="0">
                <a:latin typeface="+mn-lt"/>
                <a:sym typeface="Century Gothic"/>
              </a:rPr>
              <a:t> </a:t>
            </a:r>
          </a:p>
          <a:p>
            <a:pPr lvl="1"/>
            <a:r>
              <a:rPr lang="es-419" sz="1100" b="1" baseline="0" dirty="0">
                <a:solidFill>
                  <a:schemeClr val="tx1"/>
                </a:solidFill>
                <a:latin typeface="+mn-lt"/>
                <a:ea typeface="+mn-ea"/>
                <a:cs typeface="+mn-cs"/>
                <a:sym typeface="Century Gothic"/>
              </a:rPr>
              <a:t>1. </a:t>
            </a:r>
            <a:r>
              <a:rPr lang="es-419" sz="1200" b="1" dirty="0">
                <a:solidFill>
                  <a:schemeClr val="tx1"/>
                </a:solidFill>
                <a:latin typeface="+mn-lt"/>
                <a:ea typeface="+mn-ea"/>
                <a:cs typeface="+mn-cs"/>
                <a:sym typeface="Century Gothic"/>
              </a:rPr>
              <a:t>De Gestión y de Rendición de Cuentas </a:t>
            </a:r>
          </a:p>
          <a:p>
            <a:pPr lvl="1"/>
            <a:r>
              <a:rPr lang="es-419" sz="1200" b="1" dirty="0">
                <a:solidFill>
                  <a:schemeClr val="tx1"/>
                </a:solidFill>
                <a:latin typeface="+mn-lt"/>
                <a:ea typeface="+mn-ea"/>
                <a:cs typeface="+mn-cs"/>
              </a:rPr>
              <a:t>2. Educativa y de Desarrollo </a:t>
            </a:r>
          </a:p>
          <a:p>
            <a:pPr lvl="1"/>
            <a:r>
              <a:rPr lang="es-419" sz="1200" b="1" dirty="0">
                <a:solidFill>
                  <a:schemeClr val="tx1"/>
                </a:solidFill>
                <a:latin typeface="+mn-lt"/>
                <a:ea typeface="+mn-ea"/>
                <a:cs typeface="+mn-cs"/>
              </a:rPr>
              <a:t>3. De Apoyo</a:t>
            </a:r>
          </a:p>
          <a:p>
            <a:pPr marL="0" marR="0" lvl="0" indent="0" algn="l" rtl="0">
              <a:lnSpc>
                <a:spcPct val="80000"/>
              </a:lnSpc>
              <a:spcBef>
                <a:spcPts val="0"/>
              </a:spcBef>
              <a:spcAft>
                <a:spcPts val="0"/>
              </a:spcAft>
              <a:buClr>
                <a:srgbClr val="EFEFEF"/>
              </a:buClr>
              <a:buSzPct val="79600"/>
              <a:buFont typeface="Noto Sans Symbols"/>
              <a:buNone/>
            </a:pPr>
            <a:endParaRPr lang="en-US" sz="1100" i="0" u="none" strike="noStrike" cap="none" baseline="0" dirty="0">
              <a:solidFill>
                <a:srgbClr val="000000"/>
              </a:solidFill>
              <a:latin typeface="+mn-lt"/>
              <a:ea typeface="Century Gothic"/>
              <a:cs typeface="Century Gothic"/>
            </a:endParaRPr>
          </a:p>
          <a:p>
            <a:pPr marL="0" marR="0" lvl="0" indent="0" algn="l">
              <a:lnSpc>
                <a:spcPct val="80000"/>
              </a:lnSpc>
              <a:spcBef>
                <a:spcPts val="0"/>
              </a:spcBef>
              <a:spcAft>
                <a:spcPts val="0"/>
              </a:spcAft>
              <a:buFont typeface="Noto Sans Symbols"/>
              <a:buNone/>
            </a:pPr>
            <a:r>
              <a:rPr lang="es-419" sz="1100" b="1" dirty="0">
                <a:latin typeface="+mn-lt"/>
                <a:ea typeface="Century Gothic"/>
                <a:cs typeface="Century Gothic"/>
                <a:sym typeface="Century Gothic"/>
              </a:rPr>
              <a:t>Diga</a:t>
            </a:r>
            <a:r>
              <a:rPr lang="es-419" sz="1100" b="1" i="0" u="none" strike="noStrike" cap="none" baseline="0" dirty="0">
                <a:latin typeface="+mn-lt"/>
                <a:ea typeface="Century Gothic"/>
                <a:cs typeface="Century Gothic"/>
                <a:sym typeface="Century Gothic"/>
              </a:rPr>
              <a:t>: </a:t>
            </a:r>
            <a:r>
              <a:rPr lang="es-419" sz="1100" b="0" i="0" u="none" strike="noStrike" cap="none" baseline="0" dirty="0">
                <a:latin typeface="+mn-lt"/>
                <a:ea typeface="Century Gothic"/>
                <a:cs typeface="Century Gothic"/>
                <a:sym typeface="Century Gothic"/>
              </a:rPr>
              <a:t>En su turno, vaya a cada uno de estos gráficos y escriba lo que considera que significa cada función. Utilice ejemplos específicos, tales como “asignar y monitorear las cargas del caso” para la función De Gestión.</a:t>
            </a:r>
          </a:p>
          <a:p>
            <a:pPr>
              <a:lnSpc>
                <a:spcPct val="80000"/>
              </a:lnSpc>
              <a:buClr>
                <a:srgbClr val="EFEFEF"/>
              </a:buClr>
              <a:buSzPct val="79600"/>
              <a:buNone/>
            </a:pPr>
            <a:endParaRPr lang="en-US" sz="1100" dirty="0">
              <a:latin typeface="+mn-lt"/>
              <a:ea typeface="Century Gothic"/>
              <a:cs typeface="Century Gothic"/>
              <a:sym typeface="Century Gothic"/>
            </a:endParaRPr>
          </a:p>
          <a:p>
            <a:pPr marL="0" marR="0" lvl="0" indent="0" algn="l">
              <a:lnSpc>
                <a:spcPct val="80000"/>
              </a:lnSpc>
              <a:spcBef>
                <a:spcPts val="0"/>
              </a:spcBef>
              <a:spcAft>
                <a:spcPts val="0"/>
              </a:spcAft>
              <a:buFont typeface="Noto Sans Symbols"/>
              <a:buNone/>
            </a:pPr>
            <a:r>
              <a:rPr lang="es-419" sz="1100" b="1" i="0" u="none" strike="noStrike" cap="none" baseline="0" dirty="0">
                <a:latin typeface="+mn-lt"/>
                <a:ea typeface="Century Gothic"/>
                <a:cs typeface="Century Gothic"/>
                <a:sym typeface="Century Gothic"/>
              </a:rPr>
              <a:t>Instrucciones</a:t>
            </a:r>
            <a:r>
              <a:rPr lang="es-419" sz="1100" b="0" i="0" u="none" strike="noStrike" cap="none" baseline="0" dirty="0">
                <a:latin typeface="+mn-lt"/>
                <a:ea typeface="Century Gothic"/>
                <a:cs typeface="Century Gothic"/>
                <a:sym typeface="Century Gothic"/>
              </a:rPr>
              <a:t>: </a:t>
            </a:r>
          </a:p>
          <a:p>
            <a:pPr marL="0" marR="0" lvl="0" indent="0" algn="l">
              <a:lnSpc>
                <a:spcPct val="80000"/>
              </a:lnSpc>
              <a:spcBef>
                <a:spcPts val="0"/>
              </a:spcBef>
              <a:spcAft>
                <a:spcPts val="0"/>
              </a:spcAft>
              <a:buFont typeface="Noto Sans Symbols"/>
              <a:buNone/>
            </a:pPr>
            <a:r>
              <a:rPr lang="es-419" sz="1100" b="0" i="0" u="none" strike="noStrike" cap="none" baseline="0" dirty="0">
                <a:latin typeface="+mn-lt"/>
                <a:ea typeface="Century Gothic"/>
                <a:cs typeface="Century Gothic"/>
                <a:sym typeface="Century Gothic"/>
              </a:rPr>
              <a:t>1. Asegúrese de que todos tengan claro el ejercicio y luego dígales que tendrán de 10 a 15 minutos.</a:t>
            </a:r>
            <a:endParaRPr lang="es-419" sz="1100" b="0" i="0" u="none" strike="noStrike" cap="none" baseline="0" dirty="0">
              <a:solidFill>
                <a:srgbClr val="FF0000"/>
              </a:solidFill>
              <a:latin typeface="+mn-lt"/>
              <a:ea typeface="Century Gothic"/>
              <a:cs typeface="Century Gothic"/>
              <a:sym typeface="Century Gothic"/>
            </a:endParaRPr>
          </a:p>
          <a:p>
            <a:pPr marL="0" marR="0" lvl="0" indent="0" algn="l" rtl="0">
              <a:lnSpc>
                <a:spcPct val="80000"/>
              </a:lnSpc>
              <a:spcBef>
                <a:spcPts val="0"/>
              </a:spcBef>
              <a:spcAft>
                <a:spcPts val="0"/>
              </a:spcAft>
              <a:buClr>
                <a:srgbClr val="EFEFEF"/>
              </a:buClr>
              <a:buSzPct val="79600"/>
              <a:buFont typeface="Noto Sans Symbols"/>
              <a:buNone/>
            </a:pPr>
            <a:r>
              <a:rPr lang="es-419" sz="1100" b="0" i="0" u="none" strike="noStrike" cap="none" baseline="0" dirty="0">
                <a:solidFill>
                  <a:srgbClr val="FF0000"/>
                </a:solidFill>
                <a:latin typeface="+mn-lt"/>
                <a:ea typeface="Century Gothic"/>
                <a:cs typeface="Century Gothic"/>
                <a:sym typeface="Century Gothic"/>
              </a:rPr>
              <a:t>2. Cuando todos hayan terminado, llámelos de vuelta a la plenaria para el informe (5 minutos)</a:t>
            </a:r>
          </a:p>
        </p:txBody>
      </p:sp>
      <p:sp>
        <p:nvSpPr>
          <p:cNvPr id="4" name="Slide Number Placeholder 3"/>
          <p:cNvSpPr>
            <a:spLocks noGrp="1"/>
          </p:cNvSpPr>
          <p:nvPr>
            <p:ph type="sldNum" sz="quarter" idx="10"/>
          </p:nvPr>
        </p:nvSpPr>
        <p:spPr/>
        <p:txBody>
          <a:bodyPr/>
          <a:lstStyle/>
          <a:p>
            <a:fld id="{780767AD-8186-5647-9165-A19B63BA7F43}" type="slidenum">
              <a:rPr lang="en-US" smtClean="0"/>
              <a:t>13</a:t>
            </a:fld>
            <a:endParaRPr lang="en-US" smtClean="0"/>
          </a:p>
        </p:txBody>
      </p:sp>
    </p:spTree>
    <p:extLst>
      <p:ext uri="{BB962C8B-B14F-4D97-AF65-F5344CB8AC3E}">
        <p14:creationId xmlns:p14="http://schemas.microsoft.com/office/powerpoint/2010/main" val="1854956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SzPct val="25000"/>
              <a:buNone/>
            </a:pPr>
            <a:r>
              <a:rPr lang="es-419" sz="1100" b="0">
                <a:latin typeface="+mn-lt"/>
                <a:ea typeface="Century Gothic"/>
                <a:cs typeface="Century Gothic"/>
                <a:sym typeface="Century Gothic"/>
              </a:rPr>
              <a:t>5 minutos</a:t>
            </a:r>
          </a:p>
          <a:p>
            <a:pPr>
              <a:lnSpc>
                <a:spcPct val="90000"/>
              </a:lnSpc>
              <a:buSzPct val="25000"/>
              <a:buNone/>
            </a:pPr>
            <a:endParaRPr lang="en-US" sz="1100" b="0" dirty="0">
              <a:latin typeface="+mn-lt"/>
              <a:sym typeface="Century Gothic"/>
            </a:endParaRPr>
          </a:p>
          <a:p>
            <a:pPr>
              <a:lnSpc>
                <a:spcPct val="90000"/>
              </a:lnSpc>
              <a:buNone/>
            </a:pPr>
            <a:r>
              <a:rPr lang="es-419" sz="1100" b="1">
                <a:latin typeface="+mn-lt"/>
                <a:ea typeface="Century Gothic"/>
                <a:cs typeface="Century Gothic"/>
                <a:sym typeface="Century Gothic"/>
              </a:rPr>
              <a:t>Lea</a:t>
            </a:r>
            <a:r>
              <a:rPr lang="es-419" sz="1100" b="0">
                <a:latin typeface="+mn-lt"/>
                <a:ea typeface="Century Gothic"/>
                <a:cs typeface="Century Gothic"/>
                <a:sym typeface="Century Gothic"/>
              </a:rPr>
              <a:t> y compare cada uno con las listas que elaboraron</a:t>
            </a:r>
            <a:r>
              <a:rPr lang="es-419" sz="1100" b="0" baseline="0">
                <a:latin typeface="+mn-lt"/>
                <a:ea typeface="Century Gothic"/>
                <a:cs typeface="Century Gothic"/>
                <a:sym typeface="Century Gothic"/>
              </a:rPr>
              <a:t> los participantes. C</a:t>
            </a:r>
            <a:r>
              <a:rPr lang="es-419" sz="1100" b="0">
                <a:latin typeface="+mn-lt"/>
                <a:ea typeface="Century Gothic"/>
                <a:cs typeface="Century Gothic"/>
                <a:sym typeface="Century Gothic"/>
              </a:rPr>
              <a:t>ompruebe la comprensión</a:t>
            </a:r>
            <a:r>
              <a:rPr lang="es-419" sz="1100" b="0" baseline="0">
                <a:latin typeface="+mn-lt"/>
                <a:ea typeface="Century Gothic"/>
                <a:cs typeface="Century Gothic"/>
                <a:sym typeface="Century Gothic"/>
              </a:rPr>
              <a:t> y asegúrese de hacer lo necesario </a:t>
            </a:r>
            <a:r>
              <a:rPr lang="es-419" sz="1100" b="0">
                <a:latin typeface="+mn-lt"/>
                <a:ea typeface="Century Gothic"/>
                <a:cs typeface="Century Gothic"/>
                <a:sym typeface="Century Gothic"/>
              </a:rPr>
              <a:t>como a continuación:</a:t>
            </a:r>
          </a:p>
          <a:p>
            <a:pPr marL="0" marR="0" lvl="0" indent="0" algn="l" rtl="0">
              <a:lnSpc>
                <a:spcPct val="90000"/>
              </a:lnSpc>
              <a:spcBef>
                <a:spcPts val="0"/>
              </a:spcBef>
              <a:spcAft>
                <a:spcPts val="0"/>
              </a:spcAft>
              <a:buSzPct val="25000"/>
              <a:buNone/>
            </a:pPr>
            <a:endParaRPr lang="en-US" sz="1100" b="0" dirty="0">
              <a:solidFill>
                <a:schemeClr val="lt1"/>
              </a:solidFill>
              <a:latin typeface="+mn-lt"/>
              <a:ea typeface="Century Gothic"/>
              <a:cs typeface="Century Gothic"/>
              <a:sym typeface="Century Gothic"/>
            </a:endParaRPr>
          </a:p>
          <a:p>
            <a:pPr marL="171450" marR="0" lvl="0" indent="-171450" algn="l" rtl="0">
              <a:lnSpc>
                <a:spcPct val="90000"/>
              </a:lnSpc>
              <a:spcBef>
                <a:spcPts val="0"/>
              </a:spcBef>
              <a:spcAft>
                <a:spcPts val="0"/>
              </a:spcAft>
              <a:buSzPct val="25000"/>
              <a:buFont typeface="Arial" panose="020B0604020202020204" pitchFamily="34" charset="0"/>
              <a:buChar char="•"/>
            </a:pPr>
            <a:r>
              <a:rPr lang="es-419" sz="1100" b="0">
                <a:solidFill>
                  <a:schemeClr val="lt1"/>
                </a:solidFill>
                <a:latin typeface="+mn-lt"/>
                <a:ea typeface="Century Gothic"/>
                <a:cs typeface="Century Gothic"/>
                <a:sym typeface="Century Gothic"/>
              </a:rPr>
              <a:t>Recursos humanos:</a:t>
            </a:r>
            <a:r>
              <a:rPr lang="es-419" sz="1100" b="0" baseline="0">
                <a:solidFill>
                  <a:schemeClr val="lt1"/>
                </a:solidFill>
                <a:latin typeface="+mn-lt"/>
                <a:ea typeface="Century Gothic"/>
                <a:cs typeface="Century Gothic"/>
                <a:sym typeface="Century Gothic"/>
              </a:rPr>
              <a:t> r</a:t>
            </a:r>
            <a:r>
              <a:rPr lang="es-419" sz="1100" b="0">
                <a:solidFill>
                  <a:schemeClr val="lt1"/>
                </a:solidFill>
                <a:latin typeface="+mn-lt"/>
                <a:ea typeface="Century Gothic"/>
                <a:cs typeface="Century Gothic"/>
                <a:sym typeface="Century Gothic"/>
              </a:rPr>
              <a:t>eclutamiento</a:t>
            </a:r>
            <a:r>
              <a:rPr lang="es-419" sz="1100" b="0" baseline="0">
                <a:solidFill>
                  <a:schemeClr val="lt1"/>
                </a:solidFill>
                <a:latin typeface="+mn-lt"/>
                <a:ea typeface="Century Gothic"/>
                <a:cs typeface="Century Gothic"/>
                <a:sym typeface="Century Gothic"/>
              </a:rPr>
              <a:t> y</a:t>
            </a:r>
            <a:r>
              <a:rPr lang="es-419" sz="1100" b="0">
                <a:solidFill>
                  <a:schemeClr val="lt1"/>
                </a:solidFill>
                <a:latin typeface="+mn-lt"/>
                <a:ea typeface="Century Gothic"/>
                <a:cs typeface="Century Gothic"/>
                <a:sym typeface="Century Gothic"/>
              </a:rPr>
              <a:t> orientación, colaboran</a:t>
            </a:r>
            <a:r>
              <a:rPr lang="es-419" sz="1100" b="0" baseline="0">
                <a:solidFill>
                  <a:schemeClr val="lt1"/>
                </a:solidFill>
                <a:latin typeface="+mn-lt"/>
                <a:ea typeface="Century Gothic"/>
                <a:cs typeface="Century Gothic"/>
                <a:sym typeface="Century Gothic"/>
              </a:rPr>
              <a:t> </a:t>
            </a:r>
            <a:r>
              <a:rPr lang="es-419" sz="1100" b="0">
                <a:solidFill>
                  <a:schemeClr val="lt1"/>
                </a:solidFill>
                <a:latin typeface="+mn-lt"/>
                <a:ea typeface="Century Gothic"/>
                <a:cs typeface="Century Gothic"/>
                <a:sym typeface="Century Gothic"/>
              </a:rPr>
              <a:t>en</a:t>
            </a:r>
            <a:r>
              <a:rPr lang="es-419" sz="1100" b="0" baseline="0">
                <a:solidFill>
                  <a:schemeClr val="lt1"/>
                </a:solidFill>
                <a:latin typeface="+mn-lt"/>
                <a:ea typeface="Century Gothic"/>
                <a:cs typeface="Century Gothic"/>
                <a:sym typeface="Century Gothic"/>
              </a:rPr>
              <a:t> el </a:t>
            </a:r>
            <a:r>
              <a:rPr lang="es-419" sz="1100" b="0">
                <a:solidFill>
                  <a:schemeClr val="lt1"/>
                </a:solidFill>
                <a:latin typeface="+mn-lt"/>
                <a:ea typeface="Century Gothic"/>
                <a:cs typeface="Century Gothic"/>
                <a:sym typeface="Century Gothic"/>
              </a:rPr>
              <a:t>proceso de gestión</a:t>
            </a:r>
            <a:r>
              <a:rPr lang="es-419" sz="1100" b="0" baseline="0">
                <a:solidFill>
                  <a:schemeClr val="lt1"/>
                </a:solidFill>
                <a:latin typeface="+mn-lt"/>
                <a:ea typeface="Century Gothic"/>
                <a:cs typeface="Century Gothic"/>
                <a:sym typeface="Century Gothic"/>
              </a:rPr>
              <a:t> del desempeño</a:t>
            </a:r>
          </a:p>
          <a:p>
            <a:pPr marL="171450" marR="0" lvl="0" indent="-171450" algn="l" defTabSz="914400" rtl="0" eaLnBrk="1" fontAlgn="auto" latinLnBrk="0" hangingPunct="1">
              <a:lnSpc>
                <a:spcPct val="90000"/>
              </a:lnSpc>
              <a:spcBef>
                <a:spcPts val="910"/>
              </a:spcBef>
              <a:spcAft>
                <a:spcPts val="0"/>
              </a:spcAft>
              <a:buClrTx/>
              <a:buSzPct val="25000"/>
              <a:buFont typeface="Arial" panose="020B0604020202020204" pitchFamily="34" charset="0"/>
              <a:buChar char="•"/>
              <a:tabLst/>
              <a:defRPr/>
            </a:pPr>
            <a:r>
              <a:rPr lang="es-419" sz="1100" b="0">
                <a:solidFill>
                  <a:schemeClr val="lt1"/>
                </a:solidFill>
                <a:latin typeface="+mn-lt"/>
                <a:ea typeface="Century Gothic"/>
                <a:cs typeface="Century Gothic"/>
                <a:sym typeface="Century Gothic"/>
              </a:rPr>
              <a:t>Planificar, asignar</a:t>
            </a:r>
            <a:r>
              <a:rPr lang="es-419" sz="1100" b="0" baseline="0">
                <a:solidFill>
                  <a:schemeClr val="lt1"/>
                </a:solidFill>
                <a:latin typeface="+mn-lt"/>
                <a:ea typeface="Century Gothic"/>
                <a:cs typeface="Century Gothic"/>
                <a:sym typeface="Century Gothic"/>
              </a:rPr>
              <a:t> y supervisar la calidad del trabajo de c</a:t>
            </a:r>
            <a:r>
              <a:rPr lang="es-419" sz="1100" b="0">
                <a:solidFill>
                  <a:schemeClr val="lt1"/>
                </a:solidFill>
                <a:latin typeface="+mn-lt"/>
                <a:ea typeface="Century Gothic"/>
                <a:cs typeface="Century Gothic"/>
                <a:sym typeface="Century Gothic"/>
              </a:rPr>
              <a:t>aso: supervisar las cargas del caso entre los miembros del equipo y asegurarse de que los trabajadores sociales sigan</a:t>
            </a:r>
            <a:r>
              <a:rPr lang="es-419" sz="1100" b="0" baseline="0">
                <a:solidFill>
                  <a:schemeClr val="lt1"/>
                </a:solidFill>
                <a:latin typeface="+mn-lt"/>
                <a:ea typeface="Century Gothic"/>
                <a:cs typeface="Century Gothic"/>
                <a:sym typeface="Century Gothic"/>
              </a:rPr>
              <a:t> los estándares y procesos de gestión del caso, según los procedimientos estándar de operación</a:t>
            </a:r>
          </a:p>
          <a:p>
            <a:pPr marL="171450" indent="-171450">
              <a:lnSpc>
                <a:spcPct val="90000"/>
              </a:lnSpc>
              <a:spcBef>
                <a:spcPts val="910"/>
              </a:spcBef>
              <a:buSzPct val="25000"/>
              <a:buFont typeface="Arial" panose="020B0604020202020204" pitchFamily="34" charset="0"/>
              <a:buChar char="•"/>
              <a:defRPr/>
            </a:pPr>
            <a:r>
              <a:rPr lang="es-419" sz="1100" b="0">
                <a:latin typeface="+mn-lt"/>
                <a:ea typeface="Century Gothic"/>
                <a:cs typeface="Century Gothic"/>
                <a:sym typeface="Century Gothic"/>
              </a:rPr>
              <a:t>Coordinación con otros actores: promoción, actualización del directorio de servicios, referencias</a:t>
            </a:r>
          </a:p>
          <a:p>
            <a:pPr marL="171450" indent="-171450">
              <a:lnSpc>
                <a:spcPct val="90000"/>
              </a:lnSpc>
              <a:spcBef>
                <a:spcPts val="910"/>
              </a:spcBef>
              <a:buSzPct val="25000"/>
              <a:buFont typeface="Arial" panose="020B0604020202020204" pitchFamily="34" charset="0"/>
              <a:buChar char="•"/>
              <a:defRPr/>
            </a:pPr>
            <a:r>
              <a:rPr lang="es-419" sz="1100" b="0">
                <a:solidFill>
                  <a:schemeClr val="lt1"/>
                </a:solidFill>
                <a:latin typeface="+mn-lt"/>
                <a:ea typeface="Century Gothic"/>
                <a:cs typeface="Century Gothic"/>
                <a:sym typeface="Century Gothic"/>
              </a:rPr>
              <a:t>Documentación: asegurar la calidad de los archivos</a:t>
            </a:r>
            <a:r>
              <a:rPr lang="es-419" sz="1100" b="0" baseline="0">
                <a:solidFill>
                  <a:schemeClr val="lt1"/>
                </a:solidFill>
                <a:latin typeface="+mn-lt"/>
                <a:ea typeface="Century Gothic"/>
                <a:cs typeface="Century Gothic"/>
                <a:sym typeface="Century Gothic"/>
              </a:rPr>
              <a:t> del caso, en línea con los</a:t>
            </a:r>
            <a:r>
              <a:rPr lang="es-419" sz="1100" b="0">
                <a:solidFill>
                  <a:schemeClr val="lt1"/>
                </a:solidFill>
                <a:latin typeface="+mn-lt"/>
                <a:ea typeface="Century Gothic"/>
                <a:cs typeface="Century Gothic"/>
                <a:sym typeface="Century Gothic"/>
              </a:rPr>
              <a:t> plazos y el cumplimiento de las leyes, políticas y procedimientos estándar</a:t>
            </a:r>
            <a:r>
              <a:rPr lang="es-419" sz="1100" b="0" baseline="0">
                <a:solidFill>
                  <a:schemeClr val="lt1"/>
                </a:solidFill>
                <a:latin typeface="+mn-lt"/>
                <a:ea typeface="Century Gothic"/>
                <a:cs typeface="Century Gothic"/>
                <a:sym typeface="Century Gothic"/>
              </a:rPr>
              <a:t> operativos </a:t>
            </a:r>
          </a:p>
          <a:p>
            <a:pPr marL="171450" indent="-171450">
              <a:lnSpc>
                <a:spcPct val="90000"/>
              </a:lnSpc>
              <a:spcBef>
                <a:spcPts val="910"/>
              </a:spcBef>
              <a:buSzPct val="25000"/>
              <a:buFont typeface="Arial" panose="020B0604020202020204" pitchFamily="34" charset="0"/>
              <a:buChar char="•"/>
              <a:defRPr/>
            </a:pPr>
            <a:r>
              <a:rPr lang="es-419" sz="1100" b="0">
                <a:latin typeface="+mn-lt"/>
                <a:ea typeface="Century Gothic"/>
                <a:cs typeface="Century Gothic"/>
                <a:sym typeface="Century Gothic"/>
              </a:rPr>
              <a:t>Fortalecimiento de las normas éticas y de la seguridad:</a:t>
            </a:r>
            <a:r>
              <a:rPr lang="es-419" sz="1100" b="0" baseline="0">
                <a:latin typeface="+mn-lt"/>
                <a:ea typeface="Century Gothic"/>
                <a:cs typeface="Century Gothic"/>
                <a:sym typeface="Century Gothic"/>
              </a:rPr>
              <a:t> para que los trabajadores sociales realicen sus trabajos, así como recalcar la política de protección de la infancia de la institución</a:t>
            </a:r>
          </a:p>
          <a:p>
            <a:pPr>
              <a:lnSpc>
                <a:spcPct val="90000"/>
              </a:lnSpc>
              <a:spcBef>
                <a:spcPts val="900"/>
              </a:spcBef>
              <a:buNone/>
              <a:defRPr/>
            </a:pPr>
            <a:endParaRPr lang="en-US" sz="1100" b="1" i="1" dirty="0">
              <a:latin typeface="+mn-lt"/>
              <a:ea typeface="Century Gothic"/>
              <a:cs typeface="Century Gothic"/>
              <a:sym typeface="Century Gothic"/>
            </a:endParaRPr>
          </a:p>
          <a:p>
            <a:pPr>
              <a:lnSpc>
                <a:spcPct val="90000"/>
              </a:lnSpc>
              <a:spcBef>
                <a:spcPts val="900"/>
              </a:spcBef>
              <a:buNone/>
              <a:defRPr/>
            </a:pPr>
            <a:r>
              <a:rPr lang="es-419" sz="1100" b="1" i="0" u="none">
                <a:latin typeface="+mn-lt"/>
                <a:ea typeface="Century Gothic"/>
                <a:cs typeface="Century Gothic"/>
                <a:sym typeface="Century Gothic"/>
              </a:rPr>
              <a:t>Nota del Facilitador:</a:t>
            </a:r>
            <a:r>
              <a:rPr lang="es-419" sz="1100" b="1" i="0" u="none" baseline="0">
                <a:latin typeface="+mn-lt"/>
                <a:ea typeface="Century Gothic"/>
                <a:cs typeface="Century Gothic"/>
                <a:sym typeface="Century Gothic"/>
              </a:rPr>
              <a:t> </a:t>
            </a:r>
            <a:r>
              <a:rPr lang="es-419" sz="1100" b="0" i="0" u="none">
                <a:latin typeface="+mn-lt"/>
                <a:ea typeface="Century Gothic"/>
                <a:cs typeface="Century Gothic"/>
                <a:sym typeface="Century Gothic"/>
              </a:rPr>
              <a:t>las responsabilidades de los supervisores en la</a:t>
            </a:r>
            <a:r>
              <a:rPr lang="es-419" sz="1100" b="0" i="0" u="none" baseline="0">
                <a:latin typeface="+mn-lt"/>
                <a:ea typeface="Century Gothic"/>
                <a:cs typeface="Century Gothic"/>
                <a:sym typeface="Century Gothic"/>
              </a:rPr>
              <a:t> función de gestión y de rendición de cuentas variarán de acuerdo a la estructura del personal de la organización (si el supervisor es el responsable de línea directa o no).</a:t>
            </a:r>
          </a:p>
        </p:txBody>
      </p:sp>
      <p:sp>
        <p:nvSpPr>
          <p:cNvPr id="4" name="Slide Number Placeholder 3"/>
          <p:cNvSpPr>
            <a:spLocks noGrp="1"/>
          </p:cNvSpPr>
          <p:nvPr>
            <p:ph type="sldNum" sz="quarter" idx="10"/>
          </p:nvPr>
        </p:nvSpPr>
        <p:spPr/>
        <p:txBody>
          <a:bodyPr/>
          <a:lstStyle/>
          <a:p>
            <a:fld id="{780767AD-8186-5647-9165-A19B63BA7F43}" type="slidenum">
              <a:rPr lang="en-US" smtClean="0"/>
              <a:t>14</a:t>
            </a:fld>
            <a:endParaRPr lang="en-US" smtClean="0"/>
          </a:p>
        </p:txBody>
      </p:sp>
    </p:spTree>
    <p:extLst>
      <p:ext uri="{BB962C8B-B14F-4D97-AF65-F5344CB8AC3E}">
        <p14:creationId xmlns:p14="http://schemas.microsoft.com/office/powerpoint/2010/main" val="58792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s-419" sz="1100" b="0" dirty="0">
                <a:latin typeface="+mn-lt"/>
                <a:ea typeface="Century Gothic"/>
                <a:cs typeface="Century Gothic"/>
                <a:sym typeface="Century Gothic"/>
              </a:rPr>
              <a:t>5 minutos</a:t>
            </a:r>
          </a:p>
          <a:p>
            <a:pPr>
              <a:buSzPct val="25000"/>
              <a:buNone/>
              <a:defRPr/>
            </a:pPr>
            <a:endParaRPr lang="en-US" sz="1100" dirty="0">
              <a:latin typeface="+mn-lt"/>
              <a:sym typeface="Century Gothic"/>
            </a:endParaRPr>
          </a:p>
          <a:p>
            <a:pPr>
              <a:lnSpc>
                <a:spcPct val="90000"/>
              </a:lnSpc>
              <a:buNone/>
            </a:pPr>
            <a:r>
              <a:rPr lang="es-419" sz="1100" b="1" dirty="0">
                <a:latin typeface="+mn-lt"/>
                <a:ea typeface="Century Gothic"/>
                <a:cs typeface="Century Gothic"/>
                <a:sym typeface="Century Gothic"/>
              </a:rPr>
              <a:t>Lea</a:t>
            </a:r>
            <a:r>
              <a:rPr lang="es-419" sz="1100" b="0" dirty="0">
                <a:latin typeface="+mn-lt"/>
                <a:ea typeface="Century Gothic"/>
                <a:cs typeface="Century Gothic"/>
                <a:sym typeface="Century Gothic"/>
              </a:rPr>
              <a:t> y compare cada uno con las listas que elaboraron</a:t>
            </a:r>
            <a:r>
              <a:rPr lang="es-419" sz="1100" b="0" baseline="0" dirty="0">
                <a:latin typeface="+mn-lt"/>
                <a:ea typeface="Century Gothic"/>
                <a:cs typeface="Century Gothic"/>
                <a:sym typeface="Century Gothic"/>
              </a:rPr>
              <a:t> los participantes. C</a:t>
            </a:r>
            <a:r>
              <a:rPr lang="es-419" sz="1100" b="0" dirty="0">
                <a:latin typeface="+mn-lt"/>
                <a:ea typeface="Century Gothic"/>
                <a:cs typeface="Century Gothic"/>
                <a:sym typeface="Century Gothic"/>
              </a:rPr>
              <a:t>ompruebe la comprensión</a:t>
            </a:r>
            <a:r>
              <a:rPr lang="es-419" sz="1100" b="0" baseline="0" dirty="0">
                <a:latin typeface="+mn-lt"/>
                <a:ea typeface="Century Gothic"/>
                <a:cs typeface="Century Gothic"/>
                <a:sym typeface="Century Gothic"/>
              </a:rPr>
              <a:t> y asegúrese de hacer lo necesario </a:t>
            </a:r>
            <a:r>
              <a:rPr lang="es-419" sz="1100" b="0" dirty="0">
                <a:latin typeface="+mn-lt"/>
                <a:ea typeface="Century Gothic"/>
                <a:cs typeface="Century Gothic"/>
                <a:sym typeface="Century Gothic"/>
              </a:rPr>
              <a:t>como a continuación: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1" dirty="0">
              <a:solidFill>
                <a:schemeClr val="dk1"/>
              </a:solidFill>
              <a:latin typeface="+mn-lt"/>
              <a:ea typeface="Century Gothic"/>
              <a:cs typeface="Century Gothic"/>
              <a:sym typeface="Century Gothic"/>
            </a:endParaRP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100" b="0" dirty="0">
                <a:solidFill>
                  <a:schemeClr val="dk1"/>
                </a:solidFill>
                <a:latin typeface="+mn-lt"/>
                <a:ea typeface="Century Gothic"/>
                <a:cs typeface="Century Gothic"/>
                <a:sym typeface="Century Gothic"/>
              </a:rPr>
              <a:t>Evaluación de </a:t>
            </a:r>
            <a:r>
              <a:rPr lang="es-419" sz="1100" b="0" dirty="0" smtClean="0">
                <a:solidFill>
                  <a:schemeClr val="dk1"/>
                </a:solidFill>
                <a:latin typeface="+mn-lt"/>
                <a:ea typeface="Century Gothic"/>
                <a:cs typeface="Century Gothic"/>
                <a:sym typeface="Century Gothic"/>
              </a:rPr>
              <a:t>Competencias</a:t>
            </a:r>
            <a:r>
              <a:rPr lang="es-419" sz="1100" b="0" dirty="0">
                <a:solidFill>
                  <a:schemeClr val="dk1"/>
                </a:solidFill>
                <a:latin typeface="+mn-lt"/>
                <a:ea typeface="Century Gothic"/>
                <a:cs typeface="Century Gothic"/>
                <a:sym typeface="Century Gothic"/>
              </a:rPr>
              <a:t>: en el siguiente módulo, revisaremos la herramienta de Evaluación de </a:t>
            </a:r>
            <a:r>
              <a:rPr lang="es-419" sz="1100" b="0" dirty="0" smtClean="0">
                <a:solidFill>
                  <a:schemeClr val="dk1"/>
                </a:solidFill>
                <a:latin typeface="+mn-lt"/>
                <a:ea typeface="Century Gothic"/>
                <a:cs typeface="Century Gothic"/>
                <a:sym typeface="Century Gothic"/>
              </a:rPr>
              <a:t>Competencias </a:t>
            </a:r>
            <a:r>
              <a:rPr lang="es-419" sz="1100" b="0" dirty="0">
                <a:solidFill>
                  <a:schemeClr val="dk1"/>
                </a:solidFill>
                <a:latin typeface="+mn-lt"/>
                <a:ea typeface="Century Gothic"/>
                <a:cs typeface="Century Gothic"/>
                <a:sym typeface="Century Gothic"/>
              </a:rPr>
              <a:t>que ayuda a que los</a:t>
            </a:r>
            <a:r>
              <a:rPr lang="es-419" sz="1100" b="0" baseline="0" dirty="0">
                <a:solidFill>
                  <a:schemeClr val="dk1"/>
                </a:solidFill>
                <a:latin typeface="+mn-lt"/>
                <a:ea typeface="Century Gothic"/>
                <a:cs typeface="Century Gothic"/>
                <a:sym typeface="Century Gothic"/>
              </a:rPr>
              <a:t> supervisores conozcan el conocimiento, las actitudes y las competencias de los trabajadores sociales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100" b="0" dirty="0">
                <a:solidFill>
                  <a:schemeClr val="dk1"/>
                </a:solidFill>
                <a:latin typeface="+mn-lt"/>
                <a:ea typeface="Century Gothic"/>
                <a:cs typeface="Century Gothic"/>
                <a:sym typeface="Century Gothic"/>
              </a:rPr>
              <a:t>Colaborar en planes de aprendizaje personal: crear planes de desarrollo profesional y fortalecer la capacidad continuamente: verificaciones</a:t>
            </a:r>
            <a:r>
              <a:rPr lang="es-419" sz="1100" b="0" baseline="0" dirty="0">
                <a:solidFill>
                  <a:schemeClr val="dk1"/>
                </a:solidFill>
                <a:latin typeface="+mn-lt"/>
                <a:ea typeface="Century Gothic"/>
                <a:cs typeface="Century Gothic"/>
                <a:sym typeface="Century Gothic"/>
              </a:rPr>
              <a:t> regulares y consistentes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100" b="0" dirty="0">
                <a:solidFill>
                  <a:schemeClr val="lt1"/>
                </a:solidFill>
                <a:latin typeface="+mn-lt"/>
                <a:ea typeface="Century Gothic"/>
                <a:cs typeface="Century Gothic"/>
                <a:sym typeface="Century Gothic"/>
              </a:rPr>
              <a:t>Promover la práctica reflexiva, el pensamiento crítico y la toma de decisiones: compartiremos</a:t>
            </a:r>
            <a:r>
              <a:rPr lang="es-419" sz="1100" b="0" baseline="0" dirty="0">
                <a:solidFill>
                  <a:schemeClr val="lt1"/>
                </a:solidFill>
                <a:latin typeface="+mn-lt"/>
                <a:ea typeface="Century Gothic"/>
                <a:cs typeface="Century Gothic"/>
                <a:sym typeface="Century Gothic"/>
              </a:rPr>
              <a:t> algunas herramientas para apoyar la práctica reflexiva</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100" b="0" dirty="0">
                <a:solidFill>
                  <a:schemeClr val="dk1"/>
                </a:solidFill>
                <a:latin typeface="+mn-lt"/>
                <a:ea typeface="Century Gothic"/>
                <a:cs typeface="Century Gothic"/>
                <a:sym typeface="Century Gothic"/>
              </a:rPr>
              <a:t>Fortalecimiento de los principios guía: tanto los trabajadores sociales como los supervisores deben conocer y entender cómo implementar los principios guía de la gestión de casos. A través de</a:t>
            </a:r>
            <a:r>
              <a:rPr lang="es-419" sz="1100" b="0" baseline="0" dirty="0">
                <a:solidFill>
                  <a:schemeClr val="dk1"/>
                </a:solidFill>
                <a:latin typeface="+mn-lt"/>
                <a:ea typeface="Century Gothic"/>
                <a:cs typeface="Century Gothic"/>
                <a:sym typeface="Century Gothic"/>
              </a:rPr>
              <a:t> la relación entre el supervisor y el trabajador social, las discusiones sobre los principios guía pueden hacerse regularmente.</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100" b="0" dirty="0">
                <a:solidFill>
                  <a:schemeClr val="dk1"/>
                </a:solidFill>
                <a:latin typeface="+mn-lt"/>
                <a:ea typeface="Century Gothic"/>
                <a:cs typeface="Century Gothic"/>
                <a:sym typeface="Century Gothic"/>
              </a:rPr>
              <a:t>Motivación sobre la autoconciencia y sensibilidad</a:t>
            </a:r>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15</a:t>
            </a:fld>
            <a:endParaRPr lang="en-US" smtClean="0"/>
          </a:p>
        </p:txBody>
      </p:sp>
    </p:spTree>
    <p:extLst>
      <p:ext uri="{BB962C8B-B14F-4D97-AF65-F5344CB8AC3E}">
        <p14:creationId xmlns:p14="http://schemas.microsoft.com/office/powerpoint/2010/main" val="321320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s-419" sz="1100" b="0" dirty="0">
                <a:latin typeface="+mn-lt"/>
                <a:ea typeface="Century Gothic"/>
                <a:cs typeface="Century Gothic"/>
                <a:sym typeface="Century Gothic"/>
              </a:rPr>
              <a:t>5 minutos</a:t>
            </a:r>
          </a:p>
          <a:p>
            <a:pPr>
              <a:buSzPct val="25000"/>
              <a:buNone/>
              <a:defRPr/>
            </a:pPr>
            <a:endParaRPr lang="en-US" sz="1100" b="0" dirty="0">
              <a:latin typeface="+mn-lt"/>
              <a:sym typeface="Century Gothic"/>
            </a:endParaRPr>
          </a:p>
          <a:p>
            <a:pPr>
              <a:lnSpc>
                <a:spcPct val="90000"/>
              </a:lnSpc>
              <a:buNone/>
            </a:pPr>
            <a:r>
              <a:rPr lang="es-419" sz="1100" b="1" dirty="0">
                <a:latin typeface="+mn-lt"/>
                <a:ea typeface="Century Gothic"/>
                <a:cs typeface="Century Gothic"/>
                <a:sym typeface="Century Gothic"/>
              </a:rPr>
              <a:t>Lea</a:t>
            </a:r>
            <a:r>
              <a:rPr lang="es-419" sz="1100" b="0" dirty="0">
                <a:latin typeface="+mn-lt"/>
                <a:ea typeface="Century Gothic"/>
                <a:cs typeface="Century Gothic"/>
                <a:sym typeface="Century Gothic"/>
              </a:rPr>
              <a:t> y compare cada uno con las listas que elaboraron</a:t>
            </a:r>
            <a:r>
              <a:rPr lang="es-419" sz="1100" b="0" baseline="0" dirty="0">
                <a:latin typeface="+mn-lt"/>
                <a:ea typeface="Century Gothic"/>
                <a:cs typeface="Century Gothic"/>
                <a:sym typeface="Century Gothic"/>
              </a:rPr>
              <a:t> los participantes. C</a:t>
            </a:r>
            <a:r>
              <a:rPr lang="es-419" sz="1100" b="0" dirty="0">
                <a:latin typeface="+mn-lt"/>
                <a:ea typeface="Century Gothic"/>
                <a:cs typeface="Century Gothic"/>
                <a:sym typeface="Century Gothic"/>
              </a:rPr>
              <a:t>ompruebe la comprensión</a:t>
            </a:r>
            <a:r>
              <a:rPr lang="es-419" sz="1100" b="0" baseline="0" dirty="0">
                <a:latin typeface="+mn-lt"/>
                <a:ea typeface="Century Gothic"/>
                <a:cs typeface="Century Gothic"/>
                <a:sym typeface="Century Gothic"/>
              </a:rPr>
              <a:t> y asegúrese de hacer lo necesario </a:t>
            </a:r>
            <a:r>
              <a:rPr lang="es-419" sz="1100" b="0" dirty="0">
                <a:latin typeface="+mn-lt"/>
                <a:ea typeface="Century Gothic"/>
                <a:cs typeface="Century Gothic"/>
                <a:sym typeface="Century Gothic"/>
              </a:rPr>
              <a:t>como a continuación: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dirty="0">
              <a:solidFill>
                <a:schemeClr val="lt1"/>
              </a:solidFill>
              <a:latin typeface="+mn-lt"/>
              <a:ea typeface="Century Gothic"/>
              <a:cs typeface="Century Gothic"/>
              <a:sym typeface="Century Gothic"/>
            </a:endParaRPr>
          </a:p>
          <a:p>
            <a:pPr marL="171450" indent="-171450">
              <a:buSzPct val="25000"/>
              <a:buFont typeface="Arial" panose="020B0604020202020204" pitchFamily="34" charset="0"/>
              <a:buChar char="•"/>
              <a:defRPr/>
            </a:pPr>
            <a:r>
              <a:rPr lang="es-419" sz="1100" dirty="0">
                <a:latin typeface="+mn-lt"/>
                <a:ea typeface="Calibri"/>
                <a:cs typeface="Calibri"/>
                <a:sym typeface="Calibri"/>
              </a:rPr>
              <a:t>Espacio </a:t>
            </a:r>
            <a:r>
              <a:rPr lang="es-419" sz="1100" dirty="0" smtClean="0">
                <a:latin typeface="+mn-lt"/>
                <a:ea typeface="Calibri"/>
                <a:cs typeface="Calibri"/>
                <a:sym typeface="Calibri"/>
              </a:rPr>
              <a:t>Seguro</a:t>
            </a:r>
            <a:r>
              <a:rPr lang="es-419" sz="1100" dirty="0">
                <a:latin typeface="+mn-lt"/>
                <a:ea typeface="Calibri"/>
                <a:cs typeface="Calibri"/>
                <a:sym typeface="Calibri"/>
              </a:rPr>
              <a:t>: No</a:t>
            </a:r>
            <a:r>
              <a:rPr lang="es-419" sz="1100" b="0" i="0" u="none" strike="noStrike" cap="none" dirty="0">
                <a:latin typeface="+mn-lt"/>
                <a:ea typeface="Calibri"/>
                <a:cs typeface="Calibri"/>
                <a:sym typeface="Calibri"/>
              </a:rPr>
              <a:t> solo nos preocupa la seguridad emocional</a:t>
            </a:r>
            <a:r>
              <a:rPr lang="es-419" sz="1100" b="0" i="0" u="none" strike="noStrike" cap="none" baseline="0" dirty="0">
                <a:latin typeface="+mn-lt"/>
                <a:ea typeface="Calibri"/>
                <a:cs typeface="Calibri"/>
                <a:sym typeface="Calibri"/>
              </a:rPr>
              <a:t> del trabajador social para reflexionar sobre su trabajo. </a:t>
            </a:r>
            <a:r>
              <a:rPr lang="es-419" sz="1100" dirty="0">
                <a:latin typeface="+mn-lt"/>
                <a:ea typeface="Calibri"/>
                <a:cs typeface="Calibri"/>
                <a:sym typeface="Calibri"/>
              </a:rPr>
              <a:t>Tal como se mencionó en la diapositiva de la función de gestión, siempre </a:t>
            </a:r>
            <a:r>
              <a:rPr lang="es-419" sz="1100" b="0" i="0" u="none" strike="noStrike" cap="none" baseline="0" dirty="0">
                <a:latin typeface="+mn-lt"/>
                <a:ea typeface="Calibri"/>
                <a:cs typeface="Calibri"/>
                <a:sym typeface="Calibri"/>
              </a:rPr>
              <a:t>consideramos </a:t>
            </a:r>
            <a:r>
              <a:rPr lang="es-419" sz="1100" b="0" i="0" u="none" strike="noStrike" cap="none" dirty="0">
                <a:latin typeface="+mn-lt"/>
                <a:ea typeface="Calibri"/>
                <a:cs typeface="Calibri"/>
                <a:sym typeface="Calibri"/>
              </a:rPr>
              <a:t>los problemas de seguridad</a:t>
            </a:r>
            <a:r>
              <a:rPr lang="es-419" sz="1100" dirty="0">
                <a:latin typeface="+mn-lt"/>
                <a:ea typeface="Calibri"/>
                <a:cs typeface="Calibri"/>
                <a:sym typeface="Calibri"/>
              </a:rPr>
              <a:t>,</a:t>
            </a:r>
            <a:r>
              <a:rPr lang="es-419" sz="1100" b="0" i="0" u="none" strike="noStrike" cap="none" baseline="0" dirty="0">
                <a:latin typeface="+mn-lt"/>
                <a:ea typeface="Calibri"/>
                <a:cs typeface="Calibri"/>
                <a:sym typeface="Calibri"/>
              </a:rPr>
              <a:t> </a:t>
            </a:r>
            <a:r>
              <a:rPr lang="es-419" sz="1100" dirty="0">
                <a:latin typeface="+mn-lt"/>
                <a:ea typeface="Calibri"/>
                <a:cs typeface="Calibri"/>
                <a:sym typeface="Calibri"/>
              </a:rPr>
              <a:t>tanto para los niños, niñas y adolescentes como para los trabajadores sociales, al</a:t>
            </a:r>
            <a:r>
              <a:rPr lang="es-419" sz="1100" b="0" i="0" u="none" strike="noStrike" cap="none" baseline="0" dirty="0">
                <a:latin typeface="+mn-lt"/>
                <a:ea typeface="Calibri"/>
                <a:cs typeface="Calibri"/>
                <a:sym typeface="Calibri"/>
              </a:rPr>
              <a:t> reunirse y trabajar con niños, niñas y adolescentes determinados (por ejemplo, ubicaciones inseguras o remotas, ambientes potencialmente inseguros o dinámicas familiares riesgosas</a:t>
            </a:r>
            <a:r>
              <a:rPr lang="es-419" sz="1100" dirty="0">
                <a:latin typeface="+mn-lt"/>
                <a:ea typeface="Calibri"/>
                <a:cs typeface="Calibri"/>
                <a:sym typeface="Calibri"/>
              </a:rPr>
              <a:t>).</a:t>
            </a:r>
          </a:p>
          <a:p>
            <a:pPr marL="171450" indent="-171450">
              <a:buSzPct val="25000"/>
              <a:buFont typeface="Arial" panose="020B0604020202020204" pitchFamily="34" charset="0"/>
              <a:buChar char="•"/>
              <a:defRPr/>
            </a:pPr>
            <a:r>
              <a:rPr lang="es-419" sz="1100" dirty="0">
                <a:latin typeface="+mn-lt"/>
                <a:ea typeface="Century Gothic"/>
                <a:cs typeface="Century Gothic"/>
                <a:sym typeface="Century Gothic"/>
              </a:rPr>
              <a:t>Autocuidado: La supervisión ayuda a promover el autocuidado de varias formas: Incluir proporcionar un espacio seguro para reflexionar sobre el impacto del trabajo en el bienestar y su </a:t>
            </a:r>
            <a:r>
              <a:rPr lang="es-419" sz="1100" baseline="0" dirty="0">
                <a:latin typeface="+mn-lt"/>
                <a:ea typeface="Century Gothic"/>
                <a:cs typeface="Century Gothic"/>
                <a:sym typeface="Century Gothic"/>
              </a:rPr>
              <a:t>impacto en el trabajo</a:t>
            </a:r>
            <a:r>
              <a:rPr lang="es-419" sz="1100" dirty="0">
                <a:latin typeface="+mn-lt"/>
                <a:ea typeface="Century Gothic"/>
                <a:cs typeface="Century Gothic"/>
                <a:sym typeface="Century Gothic"/>
              </a:rPr>
              <a:t>.</a:t>
            </a:r>
          </a:p>
          <a:p>
            <a:pPr marL="171450" indent="-171450">
              <a:buFont typeface="Arial" panose="020B0604020202020204" pitchFamily="34" charset="0"/>
              <a:buChar char="•"/>
              <a:defRPr/>
            </a:pPr>
            <a:r>
              <a:rPr lang="es-419" sz="1100" dirty="0">
                <a:latin typeface="+mn-lt"/>
                <a:ea typeface="Century Gothic"/>
                <a:cs typeface="Century Gothic"/>
              </a:rPr>
              <a:t>Normalizar </a:t>
            </a:r>
            <a:r>
              <a:rPr lang="es-419" sz="1100" dirty="0" smtClean="0">
                <a:latin typeface="+mn-lt"/>
                <a:ea typeface="Century Gothic"/>
                <a:cs typeface="Century Gothic"/>
              </a:rPr>
              <a:t>Sentimientos</a:t>
            </a:r>
            <a:r>
              <a:rPr lang="es-419" sz="1100" dirty="0">
                <a:latin typeface="+mn-lt"/>
                <a:ea typeface="Century Gothic"/>
                <a:cs typeface="Century Gothic"/>
              </a:rPr>
              <a:t>: Reconocer y normalizar los sentimientos ayuda a los trabajadores sociales a enfrentar el estrés de su trabajo al darles un lugar seguro para expresarse y reflexionar sobre las situaciones difíciles y complejas que enfrentan.</a:t>
            </a:r>
          </a:p>
          <a:p>
            <a:pPr marL="171450" indent="-171450">
              <a:buFont typeface="Arial" panose="020B0604020202020204" pitchFamily="34" charset="0"/>
              <a:buChar char="•"/>
              <a:defRPr/>
            </a:pPr>
            <a:r>
              <a:rPr lang="es-419" sz="1100" dirty="0">
                <a:latin typeface="+mn-lt"/>
                <a:ea typeface="Century Gothic"/>
                <a:cs typeface="Century Gothic"/>
              </a:rPr>
              <a:t>Límites: La función de los supervisores demuestra buenos límites profesionales y también puede ayudar a los trabajadores sociales a prestar atención cuando sus límites lo necesitan.</a:t>
            </a:r>
          </a:p>
          <a:p>
            <a:pPr marL="171450" indent="-171450">
              <a:buFont typeface="Arial" panose="020B0604020202020204" pitchFamily="34" charset="0"/>
              <a:buChar char="•"/>
              <a:defRPr/>
            </a:pPr>
            <a:r>
              <a:rPr lang="es-419" sz="1100" dirty="0">
                <a:latin typeface="+mn-lt"/>
                <a:ea typeface="Century Gothic"/>
                <a:cs typeface="Century Gothic"/>
              </a:rPr>
              <a:t>Reconocimiento: Es una necesidad humana importante y sin ella, las personas pierden rápidamente la motivación.</a:t>
            </a:r>
          </a:p>
          <a:p>
            <a:pPr marL="171450" indent="-171450">
              <a:buSzPct val="25000"/>
              <a:defRPr/>
            </a:pPr>
            <a:endParaRPr lang="en-US" sz="1100" dirty="0">
              <a:solidFill>
                <a:schemeClr val="lt1"/>
              </a:solidFill>
              <a:latin typeface="+mn-lt"/>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Pct val="25000"/>
              <a:buNone/>
              <a:tabLst/>
              <a:defRPr/>
            </a:pPr>
            <a:r>
              <a:rPr lang="es-419" sz="1100" b="1" baseline="0" dirty="0">
                <a:solidFill>
                  <a:schemeClr val="lt1"/>
                </a:solidFill>
                <a:latin typeface="+mn-lt"/>
                <a:ea typeface="Century Gothic"/>
                <a:cs typeface="Century Gothic"/>
                <a:sym typeface="Century Gothic"/>
              </a:rPr>
              <a:t>Pregunte: </a:t>
            </a:r>
            <a:r>
              <a:rPr lang="es-419" sz="1100" baseline="0" dirty="0">
                <a:solidFill>
                  <a:schemeClr val="lt1"/>
                </a:solidFill>
                <a:latin typeface="+mn-lt"/>
                <a:ea typeface="Century Gothic"/>
                <a:cs typeface="Century Gothic"/>
                <a:sym typeface="Century Gothic"/>
              </a:rPr>
              <a:t>¿Tienen alguna pregunta antes de continuar?</a:t>
            </a:r>
          </a:p>
        </p:txBody>
      </p:sp>
      <p:sp>
        <p:nvSpPr>
          <p:cNvPr id="4" name="Slide Number Placeholder 3"/>
          <p:cNvSpPr>
            <a:spLocks noGrp="1"/>
          </p:cNvSpPr>
          <p:nvPr>
            <p:ph type="sldNum" sz="quarter" idx="10"/>
          </p:nvPr>
        </p:nvSpPr>
        <p:spPr/>
        <p:txBody>
          <a:bodyPr/>
          <a:lstStyle/>
          <a:p>
            <a:fld id="{780767AD-8186-5647-9165-A19B63BA7F43}" type="slidenum">
              <a:rPr lang="en-US" smtClean="0"/>
              <a:t>16</a:t>
            </a:fld>
            <a:endParaRPr lang="en-US" smtClean="0"/>
          </a:p>
        </p:txBody>
      </p:sp>
    </p:spTree>
    <p:extLst>
      <p:ext uri="{BB962C8B-B14F-4D97-AF65-F5344CB8AC3E}">
        <p14:creationId xmlns:p14="http://schemas.microsoft.com/office/powerpoint/2010/main" val="1876282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sz="1100" b="0"/>
              <a:t>10 minutos </a:t>
            </a:r>
          </a:p>
          <a:p>
            <a:pPr>
              <a:buSzPct val="25000"/>
              <a:buNone/>
            </a:pPr>
            <a:endParaRPr lang="en-US" sz="1100" b="0" dirty="0"/>
          </a:p>
          <a:p>
            <a:pPr marL="0" marR="0" lvl="0" indent="0" algn="l" rtl="0">
              <a:spcBef>
                <a:spcPts val="0"/>
              </a:spcBef>
              <a:buSzPct val="25000"/>
              <a:buNone/>
            </a:pPr>
            <a:r>
              <a:rPr lang="es-419" sz="1100" b="1" i="0" u="none" strike="noStrike" cap="none">
                <a:solidFill>
                  <a:srgbClr val="FF0000"/>
                </a:solidFill>
                <a:latin typeface="+mn-lt"/>
                <a:ea typeface="Calibri"/>
                <a:cs typeface="Calibri"/>
                <a:sym typeface="Calibri"/>
              </a:rPr>
              <a:t>Diga:</a:t>
            </a:r>
            <a:r>
              <a:rPr lang="es-419" sz="1100" b="1" i="0" u="none" strike="noStrike" cap="none" baseline="0">
                <a:solidFill>
                  <a:srgbClr val="FF0000"/>
                </a:solidFill>
                <a:latin typeface="+mn-lt"/>
                <a:ea typeface="Calibri"/>
                <a:cs typeface="Calibri"/>
                <a:sym typeface="Calibri"/>
              </a:rPr>
              <a:t> </a:t>
            </a:r>
            <a:r>
              <a:rPr lang="es-419" sz="1100" b="0" i="0" u="none" strike="noStrike" cap="none">
                <a:solidFill>
                  <a:srgbClr val="FF0000"/>
                </a:solidFill>
                <a:latin typeface="+mn-lt"/>
                <a:ea typeface="Calibri"/>
                <a:cs typeface="Calibri"/>
                <a:sym typeface="Calibri"/>
              </a:rPr>
              <a:t>Es importante asegurar</a:t>
            </a:r>
            <a:r>
              <a:rPr lang="es-419" sz="1100" b="0" i="0" u="none" strike="noStrike" cap="none" baseline="0">
                <a:solidFill>
                  <a:srgbClr val="FF0000"/>
                </a:solidFill>
                <a:latin typeface="+mn-lt"/>
                <a:ea typeface="Calibri"/>
                <a:cs typeface="Calibri"/>
                <a:sym typeface="Calibri"/>
              </a:rPr>
              <a:t> un equilibrio de las tres funciones de la supervisión y también es importante entender su interdependencia. Por ejemplo, al no establecer la relación segura y confidencial, que es parte de la función de apoyo, es posible que el supervisor no esté al tanto de las necesidades de desarrollo del trabajador social ni de las áreas en las que le gustaría capacitarse.</a:t>
            </a:r>
          </a:p>
          <a:p>
            <a:pPr marL="0" marR="0" lvl="0" indent="0" algn="l" rtl="0">
              <a:spcBef>
                <a:spcPts val="0"/>
              </a:spcBef>
              <a:buSzPct val="25000"/>
              <a:buNone/>
            </a:pPr>
            <a:endParaRPr lang="en-US" sz="1100" b="0" i="0" u="none" strike="noStrike" cap="none" baseline="0" dirty="0">
              <a:solidFill>
                <a:srgbClr val="FF0000"/>
              </a:solidFill>
              <a:latin typeface="+mn-lt"/>
              <a:ea typeface="Calibri"/>
              <a:cs typeface="Calibri"/>
              <a:sym typeface="Calibri"/>
            </a:endParaRPr>
          </a:p>
          <a:p>
            <a:pPr marL="0" marR="0" lvl="0" indent="0" algn="l" rtl="0">
              <a:spcBef>
                <a:spcPts val="0"/>
              </a:spcBef>
              <a:buSzPct val="25000"/>
              <a:buNone/>
            </a:pPr>
            <a:r>
              <a:rPr lang="es-419" sz="1100" b="1" i="0" u="none" strike="noStrike" cap="none" baseline="0">
                <a:solidFill>
                  <a:srgbClr val="FF0000"/>
                </a:solidFill>
                <a:latin typeface="+mn-lt"/>
                <a:ea typeface="Calibri"/>
                <a:cs typeface="Calibri"/>
                <a:sym typeface="Calibri"/>
              </a:rPr>
              <a:t>Mensajes clave</a:t>
            </a:r>
            <a:r>
              <a:rPr lang="es-419" sz="1100" b="0" i="0" u="none" strike="noStrike" cap="none" baseline="0">
                <a:solidFill>
                  <a:srgbClr val="FF0000"/>
                </a:solidFill>
                <a:latin typeface="+mn-lt"/>
                <a:ea typeface="Calibri"/>
                <a:cs typeface="Calibri"/>
                <a:sym typeface="Calibri"/>
              </a:rPr>
              <a:t>: </a:t>
            </a:r>
          </a:p>
          <a:p>
            <a:pPr marL="171450" marR="0" lvl="0" indent="-171450" algn="l" rtl="0">
              <a:spcBef>
                <a:spcPts val="0"/>
              </a:spcBef>
              <a:buSzPct val="25000"/>
              <a:buFont typeface="Arial" panose="020B0604020202020204" pitchFamily="34" charset="0"/>
              <a:buChar char="•"/>
            </a:pPr>
            <a:r>
              <a:rPr lang="es-419" sz="1100" b="0" i="0" u="none" strike="noStrike" cap="none" baseline="0">
                <a:solidFill>
                  <a:srgbClr val="FF0000"/>
                </a:solidFill>
                <a:latin typeface="+mn-lt"/>
                <a:ea typeface="Calibri"/>
                <a:cs typeface="Calibri"/>
                <a:sym typeface="Calibri"/>
              </a:rPr>
              <a:t>Si no se aplica ninguna función, el taburete estaría desequilibrado.</a:t>
            </a:r>
          </a:p>
          <a:p>
            <a:pPr marL="171450" marR="0" lvl="0" indent="-171450" algn="l" rtl="0">
              <a:spcBef>
                <a:spcPts val="0"/>
              </a:spcBef>
              <a:buSzPct val="25000"/>
              <a:buFont typeface="Arial" panose="020B0604020202020204" pitchFamily="34" charset="0"/>
              <a:buChar char="•"/>
            </a:pPr>
            <a:r>
              <a:rPr lang="es-419" sz="1100" b="0" i="0" u="none" strike="noStrike" cap="none" baseline="0">
                <a:solidFill>
                  <a:srgbClr val="FF0000"/>
                </a:solidFill>
                <a:latin typeface="+mn-lt"/>
                <a:ea typeface="Calibri"/>
                <a:cs typeface="Calibri"/>
                <a:sym typeface="Calibri"/>
              </a:rPr>
              <a:t>Cada función es crítica e interdependiente con las demás. </a:t>
            </a:r>
          </a:p>
          <a:p>
            <a:pPr marL="0" marR="0" lvl="0" indent="0" algn="l" rtl="0">
              <a:spcBef>
                <a:spcPts val="0"/>
              </a:spcBef>
              <a:buSzPct val="25000"/>
              <a:buNone/>
            </a:pPr>
            <a:endParaRPr lang="en-US" sz="1100" b="0" i="0" u="none" strike="noStrike" cap="none" baseline="0" dirty="0">
              <a:solidFill>
                <a:srgbClr val="FF0000"/>
              </a:solidFill>
              <a:latin typeface="+mn-lt"/>
              <a:ea typeface="Calibri"/>
              <a:cs typeface="Calibri"/>
              <a:sym typeface="Calibri"/>
            </a:endParaRPr>
          </a:p>
          <a:p>
            <a:pPr marL="0" marR="0" lvl="0" indent="0" algn="l" rtl="0">
              <a:spcBef>
                <a:spcPts val="0"/>
              </a:spcBef>
              <a:buSzPct val="25000"/>
              <a:buNone/>
            </a:pPr>
            <a:r>
              <a:rPr lang="es-419" sz="1100" b="1" i="0" u="none" strike="noStrike" cap="none">
                <a:latin typeface="+mn-lt"/>
                <a:ea typeface="Calibri"/>
                <a:cs typeface="Calibri"/>
                <a:sym typeface="Calibri"/>
              </a:rPr>
              <a:t>Diga: </a:t>
            </a:r>
            <a:r>
              <a:rPr lang="es-419" sz="1100" b="0" i="0" u="none" strike="noStrike" cap="none">
                <a:latin typeface="+mn-lt"/>
                <a:ea typeface="Calibri"/>
                <a:cs typeface="Calibri"/>
                <a:sym typeface="Calibri"/>
              </a:rPr>
              <a:t>Un objetivo principal de </a:t>
            </a:r>
            <a:r>
              <a:rPr lang="es-419" sz="1100"/>
              <a:t>este</a:t>
            </a:r>
            <a:r>
              <a:rPr lang="es-419" sz="1100" b="0" i="0" u="none" strike="noStrike" cap="none" baseline="0">
                <a:latin typeface="+mn-lt"/>
                <a:ea typeface="Calibri"/>
                <a:cs typeface="Calibri"/>
                <a:sym typeface="Calibri"/>
              </a:rPr>
              <a:t> paquete de capacitación en supervisión</a:t>
            </a:r>
            <a:r>
              <a:rPr lang="es-419" sz="1100" b="0" i="0" u="none" strike="noStrike" cap="none">
                <a:latin typeface="+mn-lt"/>
                <a:ea typeface="Calibri"/>
                <a:cs typeface="Calibri"/>
                <a:sym typeface="Calibri"/>
              </a:rPr>
              <a:t> es ayudar a los supervisores a identificar y abordar cualquier desequilibrio en su práctica.</a:t>
            </a:r>
          </a:p>
          <a:p>
            <a:pPr marL="0" marR="0" lvl="0" indent="0" algn="l" rtl="0">
              <a:spcBef>
                <a:spcPts val="0"/>
              </a:spcBef>
              <a:buSzPct val="25000"/>
              <a:buNone/>
            </a:pPr>
            <a:endParaRPr lang="en-US" sz="1100" b="0" i="0" u="none" strike="noStrike" cap="none" dirty="0">
              <a:solidFill>
                <a:srgbClr val="FF0000"/>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s-419" sz="1100" b="1" i="0" u="none" strike="noStrike" cap="none">
                <a:solidFill>
                  <a:srgbClr val="FF0000"/>
                </a:solidFill>
                <a:latin typeface="+mn-lt"/>
                <a:ea typeface="Calibri"/>
                <a:cs typeface="Calibri"/>
                <a:sym typeface="Calibri"/>
              </a:rPr>
              <a:t>Diga: </a:t>
            </a:r>
            <a:r>
              <a:rPr lang="es-419" sz="1100" b="0" i="0" u="none" strike="noStrike" cap="none">
                <a:solidFill>
                  <a:srgbClr val="FF0000"/>
                </a:solidFill>
                <a:latin typeface="+mn-lt"/>
                <a:ea typeface="Calibri"/>
                <a:cs typeface="Calibri"/>
                <a:sym typeface="Calibri"/>
              </a:rPr>
              <a:t>A nivel mundial, existe una tendencia significativa a priorizar la función Gerencial/de Gestión sobre el desarrollo y el apoyo. Uno de los objetivos de esta capacitación es fortalecer la importancia de las tres funciones. Para que los trabajadores sociales brinden una gestión de casos de calidad a los niños, niñas y adolescentes vulnerables, los supervisores deben proveer las tres funciones de la supervisión.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dirty="0">
              <a:solidFill>
                <a:srgbClr val="FF0000"/>
              </a:solidFill>
              <a:latin typeface="+mn-lt"/>
              <a:ea typeface="Calibri"/>
              <a:cs typeface="Calibri"/>
              <a:sym typeface="Calibri"/>
            </a:endParaRPr>
          </a:p>
          <a:p>
            <a:pPr>
              <a:buSzPct val="25000"/>
              <a:buNone/>
            </a:pPr>
            <a:r>
              <a:rPr lang="es-419" sz="1100" b="0"/>
              <a:t>De 3 a 5 minutos: Ejercicio Privado de</a:t>
            </a:r>
            <a:r>
              <a:rPr lang="es-419" sz="1100" b="0" i="0" u="none" strike="noStrike" cap="none">
                <a:latin typeface="+mn-lt"/>
                <a:ea typeface="Calibri"/>
                <a:cs typeface="Calibri"/>
                <a:sym typeface="Calibri"/>
              </a:rPr>
              <a:t> Reflexión (</a:t>
            </a:r>
            <a:r>
              <a:rPr lang="es-419" sz="1100" b="0"/>
              <a:t>si hay</a:t>
            </a:r>
            <a:r>
              <a:rPr lang="es-419" sz="1100" b="0" baseline="0"/>
              <a:t> tiempo</a:t>
            </a:r>
            <a:r>
              <a:rPr lang="es-419" sz="1100" b="0"/>
              <a:t>)</a:t>
            </a:r>
          </a:p>
          <a:p>
            <a:pPr>
              <a:buSzPct val="25000"/>
              <a:buNone/>
            </a:pPr>
            <a:endParaRPr lang="en-US" sz="1100" b="0" i="0" u="none" strike="noStrike" cap="none" dirty="0">
              <a:latin typeface="+mn-lt"/>
              <a:ea typeface="Calibri"/>
              <a:cs typeface="Calibri"/>
            </a:endParaRPr>
          </a:p>
          <a:p>
            <a:pPr>
              <a:buSzPct val="25000"/>
              <a:buNone/>
            </a:pPr>
            <a:r>
              <a:rPr lang="es-419" sz="1100" b="1" i="0" u="none" strike="noStrike" cap="none">
                <a:latin typeface="+mn-lt"/>
                <a:ea typeface="Calibri"/>
                <a:cs typeface="Calibri"/>
                <a:sym typeface="Calibri"/>
              </a:rPr>
              <a:t>Pregunte</a:t>
            </a:r>
            <a:r>
              <a:rPr lang="es-419" sz="1100" b="0" i="0" u="none" strike="noStrike" cap="none">
                <a:latin typeface="+mn-lt"/>
                <a:ea typeface="Calibri"/>
                <a:cs typeface="Calibri"/>
                <a:sym typeface="Calibri"/>
              </a:rPr>
              <a:t>: ¿Dónde ve sus fortalezas o hábitos como un supervisor? ¿Dedica más tiempo o le da mayor importancia a una u otra de estas funciones? Tómese un tiempo para anotar sus pensamientos sobre estas preguntas.</a:t>
            </a:r>
          </a:p>
          <a:p>
            <a:pPr marL="0" marR="0" lvl="0" indent="0" algn="l" rtl="0">
              <a:spcBef>
                <a:spcPts val="0"/>
              </a:spcBef>
              <a:buSzPct val="25000"/>
              <a:buNone/>
            </a:pPr>
            <a:endParaRPr lang="en-US" sz="1100" b="0" i="0" u="none" strike="noStrike" cap="none" dirty="0">
              <a:solidFill>
                <a:srgbClr val="FF0000"/>
              </a:solidFill>
              <a:latin typeface="+mn-lt"/>
              <a:ea typeface="Calibri"/>
              <a:cs typeface="Calibri"/>
              <a:sym typeface="Calibri"/>
            </a:endParaRPr>
          </a:p>
          <a:p>
            <a:pPr>
              <a:buSzPct val="25000"/>
              <a:buNone/>
            </a:pPr>
            <a:r>
              <a:rPr lang="es-419" sz="1100" b="1"/>
              <a:t>Diga</a:t>
            </a:r>
            <a:r>
              <a:rPr lang="es-419" sz="1100"/>
              <a:t>: Revisará </a:t>
            </a:r>
            <a:r>
              <a:rPr lang="es-419" sz="1100" b="0" i="0" u="none" strike="noStrike" cap="none">
                <a:latin typeface="+mn-lt"/>
                <a:ea typeface="Calibri"/>
                <a:cs typeface="Calibri"/>
                <a:sym typeface="Calibri"/>
              </a:rPr>
              <a:t>esto en los siguientes módulos y a medida que desarrolle sus planes de acción.</a:t>
            </a:r>
          </a:p>
        </p:txBody>
      </p:sp>
      <p:sp>
        <p:nvSpPr>
          <p:cNvPr id="4" name="Slide Number Placeholder 3"/>
          <p:cNvSpPr>
            <a:spLocks noGrp="1"/>
          </p:cNvSpPr>
          <p:nvPr>
            <p:ph type="sldNum" sz="quarter" idx="10"/>
          </p:nvPr>
        </p:nvSpPr>
        <p:spPr/>
        <p:txBody>
          <a:bodyPr/>
          <a:lstStyle/>
          <a:p>
            <a:fld id="{780767AD-8186-5647-9165-A19B63BA7F43}" type="slidenum">
              <a:rPr lang="en-US" smtClean="0"/>
              <a:t>17</a:t>
            </a:fld>
            <a:endParaRPr lang="en-US" smtClean="0"/>
          </a:p>
        </p:txBody>
      </p:sp>
    </p:spTree>
    <p:extLst>
      <p:ext uri="{BB962C8B-B14F-4D97-AF65-F5344CB8AC3E}">
        <p14:creationId xmlns:p14="http://schemas.microsoft.com/office/powerpoint/2010/main" val="963919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419" sz="1100"/>
              <a:t>Vea</a:t>
            </a:r>
            <a:r>
              <a:rPr lang="es-419" sz="1100" baseline="0"/>
              <a:t> si los participantes tienen alguna pregunta o comentario antes de continuar. </a:t>
            </a:r>
          </a:p>
          <a:p>
            <a:pPr>
              <a:buNone/>
            </a:pPr>
            <a:endParaRPr lang="en-AU" dirty="0"/>
          </a:p>
        </p:txBody>
      </p:sp>
      <p:sp>
        <p:nvSpPr>
          <p:cNvPr id="4" name="Slide Number Placeholder 3"/>
          <p:cNvSpPr>
            <a:spLocks noGrp="1"/>
          </p:cNvSpPr>
          <p:nvPr>
            <p:ph type="sldNum" sz="quarter" idx="10"/>
          </p:nvPr>
        </p:nvSpPr>
        <p:spPr/>
        <p:txBody>
          <a:bodyPr/>
          <a:lstStyle/>
          <a:p>
            <a:pPr>
              <a:defRPr/>
            </a:pPr>
            <a:fld id="{979D4E14-44A8-44A2-99FA-AEAE3A5C4EF3}" type="slidenum">
              <a:rPr lang="en-AU" smtClean="0"/>
              <a:pPr>
                <a:defRPr/>
              </a:pPr>
              <a:t>18</a:t>
            </a:fld>
            <a:endParaRPr lang="en-AU" smtClean="0"/>
          </a:p>
        </p:txBody>
      </p:sp>
    </p:spTree>
    <p:extLst>
      <p:ext uri="{BB962C8B-B14F-4D97-AF65-F5344CB8AC3E}">
        <p14:creationId xmlns:p14="http://schemas.microsoft.com/office/powerpoint/2010/main" val="1664114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419" sz="1100" b="0" dirty="0"/>
              <a:t>10 minutos</a:t>
            </a:r>
          </a:p>
          <a:p>
            <a:pPr>
              <a:buNone/>
            </a:pPr>
            <a:endParaRPr lang="en-US" sz="1100" b="0" dirty="0"/>
          </a:p>
          <a:p>
            <a:pPr>
              <a:buNone/>
            </a:pPr>
            <a:r>
              <a:rPr lang="es-419" sz="1100" b="1" dirty="0"/>
              <a:t>Diga:</a:t>
            </a:r>
            <a:r>
              <a:rPr lang="es-419" sz="1100" dirty="0"/>
              <a:t> Basándose</a:t>
            </a:r>
            <a:r>
              <a:rPr lang="es-419" sz="1100" baseline="0" dirty="0"/>
              <a:t> en la </a:t>
            </a:r>
            <a:r>
              <a:rPr lang="es-419" sz="1100" dirty="0"/>
              <a:t>definición interinstitucional </a:t>
            </a:r>
            <a:r>
              <a:rPr lang="es-419" sz="1100" baseline="0" dirty="0"/>
              <a:t>y </a:t>
            </a:r>
            <a:r>
              <a:rPr lang="es-419" sz="1100" dirty="0"/>
              <a:t>las tres</a:t>
            </a:r>
            <a:r>
              <a:rPr lang="es-419" sz="1100" baseline="0" dirty="0"/>
              <a:t> funciones de la supervisión, las </a:t>
            </a:r>
            <a:r>
              <a:rPr lang="es-419" sz="1100" dirty="0"/>
              <a:t>Directrices de GC</a:t>
            </a:r>
            <a:r>
              <a:rPr lang="es-419" sz="1100" baseline="0" dirty="0"/>
              <a:t> también tienen algunas estructuras de supervisión sugeridas.</a:t>
            </a:r>
            <a:r>
              <a:rPr lang="es-419" sz="1100" dirty="0"/>
              <a:t> Esta diapositiva ofrece algunas orientaciones generales sobre la estructuración de supervisión en el plan de trabajo del equipo de gestión de casos.</a:t>
            </a:r>
          </a:p>
          <a:p>
            <a:pPr>
              <a:buNone/>
            </a:pPr>
            <a:endParaRPr lang="en-US" sz="1100" dirty="0"/>
          </a:p>
          <a:p>
            <a:pPr lvl="0">
              <a:spcBef>
                <a:spcPts val="0"/>
              </a:spcBef>
              <a:buNone/>
            </a:pPr>
            <a:r>
              <a:rPr lang="es-419" sz="1100" b="1" dirty="0"/>
              <a:t>Lea</a:t>
            </a:r>
            <a:r>
              <a:rPr lang="es-419" sz="1100" dirty="0"/>
              <a:t> cada punto y compruebe su comprensión</a:t>
            </a:r>
          </a:p>
          <a:p>
            <a:pPr lvl="0">
              <a:spcBef>
                <a:spcPts val="0"/>
              </a:spcBef>
              <a:buNone/>
            </a:pPr>
            <a:endParaRPr lang="en-US" sz="1100" dirty="0"/>
          </a:p>
          <a:p>
            <a:pPr>
              <a:buNone/>
            </a:pPr>
            <a:r>
              <a:rPr lang="es-419" sz="1100" b="1" dirty="0"/>
              <a:t>Mensajes Clave:</a:t>
            </a:r>
            <a:r>
              <a:rPr lang="es-419" sz="1100" dirty="0"/>
              <a:t> </a:t>
            </a:r>
          </a:p>
          <a:p>
            <a:pPr marL="171450" indent="-171450">
              <a:buFont typeface="Arial" panose="020B0604020202020204" pitchFamily="34" charset="0"/>
              <a:buChar char="•"/>
            </a:pPr>
            <a:r>
              <a:rPr lang="es-419" sz="1100" b="1" dirty="0"/>
              <a:t>La </a:t>
            </a:r>
            <a:r>
              <a:rPr lang="es-419" sz="1100" b="1" dirty="0" smtClean="0"/>
              <a:t>Supervisión Individual </a:t>
            </a:r>
            <a:r>
              <a:rPr lang="es-419" sz="1100" b="1" dirty="0"/>
              <a:t>es irremplazable</a:t>
            </a:r>
            <a:r>
              <a:rPr lang="es-419" sz="1100" b="1" baseline="0" dirty="0"/>
              <a:t> y crítica en la práctica de gestión de casos</a:t>
            </a:r>
            <a:r>
              <a:rPr lang="es-419" sz="1100" b="1" dirty="0"/>
              <a:t>. </a:t>
            </a:r>
          </a:p>
          <a:p>
            <a:pPr marL="171450" indent="-171450">
              <a:buFont typeface="Arial" panose="020B0604020202020204" pitchFamily="34" charset="0"/>
              <a:buChar char="•"/>
            </a:pPr>
            <a:r>
              <a:rPr lang="es-419" sz="1100" dirty="0"/>
              <a:t>Los índices se deben ajustar, si es necesario, y se pueden acordar en un foro de coordinación interinstitucional. </a:t>
            </a:r>
          </a:p>
          <a:p>
            <a:pPr marL="171450" indent="-171450">
              <a:buFont typeface="Arial" panose="020B0604020202020204" pitchFamily="34" charset="0"/>
              <a:buChar char="•"/>
            </a:pPr>
            <a:r>
              <a:rPr lang="es-419" sz="1100" dirty="0"/>
              <a:t>La frecuencia y longitud de la supervisión individual se deben ajustar a la situación y experiencia del trabajador social</a:t>
            </a:r>
          </a:p>
          <a:p>
            <a:pPr marL="171450" indent="-171450">
              <a:buFont typeface="Arial" panose="020B0604020202020204" pitchFamily="34" charset="0"/>
              <a:buChar char="•"/>
            </a:pPr>
            <a:endParaRPr lang="en-US" sz="1100" dirty="0" smtClean="0"/>
          </a:p>
          <a:p>
            <a:pPr marL="171450" indent="-171450">
              <a:buFont typeface="Arial" panose="020B0604020202020204" pitchFamily="34" charset="0"/>
              <a:buChar char="•"/>
            </a:pPr>
            <a:endParaRPr lang="en-US" sz="1100" dirty="0"/>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19</a:t>
            </a:fld>
            <a:endParaRPr lang="en-US" smtClean="0"/>
          </a:p>
        </p:txBody>
      </p:sp>
    </p:spTree>
    <p:extLst>
      <p:ext uri="{BB962C8B-B14F-4D97-AF65-F5344CB8AC3E}">
        <p14:creationId xmlns:p14="http://schemas.microsoft.com/office/powerpoint/2010/main" val="474120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40902531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419" sz="1100" b="0" dirty="0"/>
              <a:t>10 minutos</a:t>
            </a:r>
          </a:p>
          <a:p>
            <a:pPr>
              <a:buNone/>
            </a:pPr>
            <a:endParaRPr lang="en-US" sz="1100" b="0" dirty="0"/>
          </a:p>
          <a:p>
            <a:pPr>
              <a:buNone/>
            </a:pPr>
            <a:r>
              <a:rPr lang="es-419" sz="1100" b="1" dirty="0"/>
              <a:t>Diga: </a:t>
            </a:r>
            <a:r>
              <a:rPr lang="es-419" sz="1100" dirty="0"/>
              <a:t>Recuerde que para cumplir con las funciones de la supervisión, la relación debe ser segura y confiable. Por esta razón, las Directrices de </a:t>
            </a:r>
            <a:r>
              <a:rPr lang="es-419" sz="1100" b="0" dirty="0"/>
              <a:t>GC también mencionan</a:t>
            </a:r>
            <a:r>
              <a:rPr lang="es-419" sz="1100" b="0" baseline="0" dirty="0"/>
              <a:t> que</a:t>
            </a:r>
            <a:r>
              <a:rPr lang="es-419" sz="1100" dirty="0"/>
              <a:t> es</a:t>
            </a:r>
            <a:r>
              <a:rPr lang="es-419" sz="1100" baseline="0" dirty="0"/>
              <a:t> preferible</a:t>
            </a:r>
            <a:r>
              <a:rPr lang="es-419" sz="1100" dirty="0"/>
              <a:t> que el supervisor no sea el responsable en línea directa para promover un espacio seguro en donde el trabajador social pueda hablar abiertamente y asegurarse de que el supervisor tenga la experiencia o competencias adecuadas/necesarias en el campo de la</a:t>
            </a:r>
            <a:r>
              <a:rPr lang="es-419" sz="1100" baseline="0" dirty="0"/>
              <a:t> gestión de casos y protección de la infancia</a:t>
            </a:r>
            <a:r>
              <a:rPr lang="es-419" sz="1100" dirty="0"/>
              <a:t>.  </a:t>
            </a:r>
          </a:p>
          <a:p>
            <a:pPr lvl="0">
              <a:spcBef>
                <a:spcPts val="0"/>
              </a:spcBef>
              <a:buNone/>
            </a:pPr>
            <a:endParaRPr lang="en-US" sz="1100" dirty="0"/>
          </a:p>
          <a:p>
            <a:pPr lvl="0">
              <a:spcBef>
                <a:spcPts val="0"/>
              </a:spcBef>
              <a:buNone/>
            </a:pPr>
            <a:r>
              <a:rPr lang="es-419" sz="1100" dirty="0"/>
              <a:t>Conceda</a:t>
            </a:r>
            <a:r>
              <a:rPr lang="es-419" sz="1100" baseline="0" dirty="0"/>
              <a:t> tiempo para discutir sobre estas diferentes estructuras potenciales de la supervisión. </a:t>
            </a:r>
          </a:p>
          <a:p>
            <a:pPr lvl="0">
              <a:spcBef>
                <a:spcPts val="0"/>
              </a:spcBef>
              <a:buNone/>
            </a:pPr>
            <a:endParaRPr lang="en-US" sz="1100" baseline="0" dirty="0"/>
          </a:p>
          <a:p>
            <a:pPr lvl="0">
              <a:spcBef>
                <a:spcPts val="0"/>
              </a:spcBef>
              <a:buNone/>
            </a:pPr>
            <a:r>
              <a:rPr lang="es-419" sz="1100" baseline="0" dirty="0"/>
              <a:t>Ambas estructuras presentan desafíos y beneficios, pero independientemente de la que haya dentro de su organización, es indispensable tener funciones y responsabilidades claras.</a:t>
            </a:r>
          </a:p>
          <a:p>
            <a:pPr marL="0" indent="0">
              <a:buFontTx/>
              <a:buNone/>
            </a:pPr>
            <a:endParaRPr lang="en-US" sz="11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419" sz="1100" b="1" dirty="0"/>
              <a:t>Diga:</a:t>
            </a:r>
            <a:r>
              <a:rPr lang="es-419" sz="1100" dirty="0"/>
              <a:t> En el módulo 3, cuando estemos viendo las </a:t>
            </a:r>
            <a:r>
              <a:rPr lang="es-419" sz="1100" dirty="0" smtClean="0"/>
              <a:t>Competencias </a:t>
            </a:r>
            <a:r>
              <a:rPr lang="es-419" sz="1100" dirty="0"/>
              <a:t>de supervisión, hablaremos sobre cómo garantizar un ambiente seguro, confidencial y favorable para que la supervisión sea eficaz. </a:t>
            </a:r>
          </a:p>
          <a:p>
            <a:pPr marL="0" indent="0">
              <a:buFontTx/>
              <a:buNone/>
            </a:pPr>
            <a:endParaRPr lang="en-US" sz="1100" b="1" dirty="0" smtClean="0"/>
          </a:p>
          <a:p>
            <a:pPr marL="0" indent="0">
              <a:buFontTx/>
              <a:buNone/>
            </a:pPr>
            <a:r>
              <a:rPr lang="es-419" sz="1100" b="1" dirty="0"/>
              <a:t>Reparta</a:t>
            </a:r>
            <a:r>
              <a:rPr lang="es-419" sz="1100" b="1" baseline="0" dirty="0"/>
              <a:t> </a:t>
            </a:r>
            <a:r>
              <a:rPr lang="es-419" sz="1100" b="0" baseline="0" dirty="0"/>
              <a:t>1.1 Definición y </a:t>
            </a:r>
            <a:r>
              <a:rPr lang="es-419" sz="1100" b="0" baseline="0" dirty="0" smtClean="0"/>
              <a:t>Funciones </a:t>
            </a:r>
            <a:r>
              <a:rPr lang="es-419" sz="1100" b="0" baseline="0" dirty="0"/>
              <a:t>de la </a:t>
            </a:r>
            <a:r>
              <a:rPr lang="es-419" sz="1100" b="0" baseline="0" dirty="0" smtClean="0"/>
              <a:t>Supervisión </a:t>
            </a:r>
            <a:r>
              <a:rPr lang="es-419" sz="1100" b="0" baseline="0" dirty="0"/>
              <a:t>y revísenlas juntos</a:t>
            </a:r>
          </a:p>
        </p:txBody>
      </p:sp>
      <p:sp>
        <p:nvSpPr>
          <p:cNvPr id="4" name="Slide Number Placeholder 3"/>
          <p:cNvSpPr>
            <a:spLocks noGrp="1"/>
          </p:cNvSpPr>
          <p:nvPr>
            <p:ph type="sldNum" sz="quarter" idx="10"/>
          </p:nvPr>
        </p:nvSpPr>
        <p:spPr/>
        <p:txBody>
          <a:bodyPr/>
          <a:lstStyle/>
          <a:p>
            <a:fld id="{780767AD-8186-5647-9165-A19B63BA7F43}" type="slidenum">
              <a:rPr lang="en-US" smtClean="0"/>
              <a:t>20</a:t>
            </a:fld>
            <a:endParaRPr lang="en-US" smtClean="0"/>
          </a:p>
        </p:txBody>
      </p:sp>
    </p:spTree>
    <p:extLst>
      <p:ext uri="{BB962C8B-B14F-4D97-AF65-F5344CB8AC3E}">
        <p14:creationId xmlns:p14="http://schemas.microsoft.com/office/powerpoint/2010/main" val="1582725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buSzPct val="80000"/>
              <a:buNone/>
            </a:pPr>
            <a:r>
              <a:rPr lang="es-419" sz="1100" b="0"/>
              <a:t>10 minutos</a:t>
            </a:r>
          </a:p>
          <a:p>
            <a:pPr>
              <a:spcAft>
                <a:spcPts val="1200"/>
              </a:spcAft>
              <a:buSzPct val="80000"/>
              <a:buNone/>
            </a:pPr>
            <a:endParaRPr lang="en-US" sz="1100" b="0" dirty="0"/>
          </a:p>
          <a:p>
            <a:pPr>
              <a:spcAft>
                <a:spcPts val="1200"/>
              </a:spcAft>
              <a:buSzPct val="80000"/>
              <a:buNone/>
            </a:pPr>
            <a:r>
              <a:rPr lang="es-419" sz="1100" b="1"/>
              <a:t>Diga</a:t>
            </a:r>
            <a:r>
              <a:rPr lang="es-419" sz="1100" b="0"/>
              <a:t>: Ahora</a:t>
            </a:r>
            <a:r>
              <a:rPr lang="es-419" sz="1100" b="0" baseline="0"/>
              <a:t> que entendemos la definición y funciones interinstitucionales de la supervisión, me gustaría tomar un tiempo para discutir lo que nos impide lograr una supervisión de calidad dentro de nuestro contexto y organizaciones.</a:t>
            </a:r>
          </a:p>
          <a:p>
            <a:pPr>
              <a:spcAft>
                <a:spcPts val="1200"/>
              </a:spcAft>
              <a:buSzPct val="80000"/>
              <a:buNone/>
            </a:pPr>
            <a:endParaRPr lang="en-US" sz="1100" b="1" dirty="0"/>
          </a:p>
          <a:p>
            <a:pPr>
              <a:buSzPct val="25000"/>
              <a:buNone/>
            </a:pPr>
            <a:r>
              <a:rPr lang="es-419" sz="1100" b="1" i="0" u="none" strike="noStrike" cap="none">
                <a:latin typeface="+mn-lt"/>
                <a:ea typeface="Calibri"/>
                <a:cs typeface="Calibri"/>
                <a:sym typeface="Calibri"/>
              </a:rPr>
              <a:t>Ejercicio en Grupo Pequeño</a:t>
            </a:r>
            <a:r>
              <a:rPr lang="es-419" sz="1100" b="1"/>
              <a:t> </a:t>
            </a:r>
          </a:p>
          <a:p>
            <a:pPr>
              <a:buNone/>
            </a:pPr>
            <a:r>
              <a:rPr lang="es-419" sz="1100"/>
              <a:t>(10 minutos en grupos, 10 minutos cada grupo en plenaria).</a:t>
            </a:r>
          </a:p>
          <a:p>
            <a:pPr>
              <a:buNone/>
            </a:pPr>
            <a:endParaRPr lang="en-US" sz="1100" dirty="0"/>
          </a:p>
          <a:p>
            <a:pPr marL="0" marR="0" lvl="0" indent="0" algn="l" rtl="0">
              <a:spcBef>
                <a:spcPts val="0"/>
              </a:spcBef>
              <a:buSzPct val="25000"/>
              <a:buNone/>
            </a:pPr>
            <a:r>
              <a:rPr lang="es-419" sz="1100" b="1" i="0" u="none" strike="noStrike" cap="none">
                <a:latin typeface="+mn-lt"/>
                <a:ea typeface="Calibri"/>
                <a:cs typeface="Calibri"/>
                <a:sym typeface="Calibri"/>
              </a:rPr>
              <a:t>Instrucciones</a:t>
            </a:r>
            <a:r>
              <a:rPr lang="es-419" sz="1100" b="0" i="0" u="none" strike="noStrike" cap="none">
                <a:latin typeface="+mn-lt"/>
                <a:ea typeface="Calibri"/>
                <a:cs typeface="Calibri"/>
                <a:sym typeface="Calibri"/>
              </a:rPr>
              <a:t>: </a:t>
            </a:r>
          </a:p>
          <a:p>
            <a:pPr marL="0" marR="0" lvl="0" indent="0" algn="l" rtl="0">
              <a:spcBef>
                <a:spcPts val="0"/>
              </a:spcBef>
              <a:buSzPct val="25000"/>
              <a:buNone/>
            </a:pPr>
            <a:r>
              <a:rPr lang="es-419" sz="1100" b="0" i="0" u="none" strike="noStrike" cap="none">
                <a:latin typeface="+mn-lt"/>
                <a:ea typeface="Calibri"/>
                <a:cs typeface="Calibri"/>
                <a:sym typeface="Calibri"/>
              </a:rPr>
              <a:t>1. Pida</a:t>
            </a:r>
            <a:r>
              <a:rPr lang="es-419" sz="1100" b="0" i="0" u="none" strike="noStrike" cap="none" baseline="0">
                <a:latin typeface="+mn-lt"/>
                <a:ea typeface="Calibri"/>
                <a:cs typeface="Calibri"/>
                <a:sym typeface="Calibri"/>
              </a:rPr>
              <a:t> a cada grupo de participantes (en cada mesa) </a:t>
            </a:r>
            <a:r>
              <a:rPr lang="es-419" sz="1100" b="0" i="0" u="none" strike="noStrike" cap="none">
                <a:latin typeface="+mn-lt"/>
                <a:ea typeface="Calibri"/>
                <a:cs typeface="Calibri"/>
                <a:sym typeface="Calibri"/>
              </a:rPr>
              <a:t>que contesten la </a:t>
            </a:r>
            <a:r>
              <a:rPr lang="es-419" sz="1100"/>
              <a:t>pregunta “¿Cuáles son los desafíos de la supervisión?”</a:t>
            </a:r>
          </a:p>
          <a:p>
            <a:pPr marL="0" marR="0" lvl="0" indent="0" algn="l" rtl="0">
              <a:spcBef>
                <a:spcPts val="0"/>
              </a:spcBef>
              <a:buSzPct val="25000"/>
              <a:buNone/>
            </a:pPr>
            <a:r>
              <a:rPr lang="es-419" sz="1100" b="0" i="0" u="none" strike="noStrike" cap="none">
                <a:latin typeface="+mn-lt"/>
                <a:ea typeface="Calibri"/>
                <a:cs typeface="Calibri"/>
                <a:sym typeface="Calibri"/>
              </a:rPr>
              <a:t>2. Indique a cada grupo que recopile sus respuestas en notas adhesivas (1 desafío por nota adhesiva). </a:t>
            </a:r>
          </a:p>
          <a:p>
            <a:pPr marL="0" marR="0" lvl="0" indent="0" algn="l" rtl="0">
              <a:spcBef>
                <a:spcPts val="0"/>
              </a:spcBef>
              <a:buSzPct val="25000"/>
              <a:buNone/>
            </a:pPr>
            <a:r>
              <a:rPr lang="es-419" sz="1100" b="0" i="0" u="none" strike="noStrike" cap="none">
                <a:latin typeface="+mn-lt"/>
                <a:ea typeface="Calibri"/>
                <a:cs typeface="Calibri"/>
                <a:sym typeface="Calibri"/>
              </a:rPr>
              <a:t>3. Cuando</a:t>
            </a:r>
            <a:r>
              <a:rPr lang="es-419" sz="1100" b="0" i="0" u="none" strike="noStrike" cap="none" baseline="0">
                <a:latin typeface="+mn-lt"/>
                <a:ea typeface="Calibri"/>
                <a:cs typeface="Calibri"/>
                <a:sym typeface="Calibri"/>
              </a:rPr>
              <a:t> cada grupo haya recopilado todos los desafíos, pida a un miembro </a:t>
            </a:r>
            <a:r>
              <a:rPr lang="es-419" b="0" i="0" u="none" strike="noStrike" cap="none" baseline="0">
                <a:latin typeface="+mn-lt"/>
                <a:ea typeface="Calibri"/>
                <a:cs typeface="Calibri"/>
                <a:sym typeface="Calibri"/>
              </a:rPr>
              <a:t>del grupo que coloque el rotafolio frente al salón y lo lea en voz alta a todo el grupo. </a:t>
            </a:r>
            <a:r>
              <a:rPr lang="es-419"/>
              <a:t> </a:t>
            </a:r>
          </a:p>
        </p:txBody>
      </p:sp>
      <p:sp>
        <p:nvSpPr>
          <p:cNvPr id="4" name="Slide Number Placeholder 3"/>
          <p:cNvSpPr>
            <a:spLocks noGrp="1"/>
          </p:cNvSpPr>
          <p:nvPr>
            <p:ph type="sldNum" sz="quarter" idx="10"/>
          </p:nvPr>
        </p:nvSpPr>
        <p:spPr/>
        <p:txBody>
          <a:bodyPr/>
          <a:lstStyle/>
          <a:p>
            <a:fld id="{780767AD-8186-5647-9165-A19B63BA7F43}" type="slidenum">
              <a:rPr lang="en-US" smtClean="0"/>
              <a:t>21</a:t>
            </a:fld>
            <a:endParaRPr lang="en-US" smtClean="0"/>
          </a:p>
        </p:txBody>
      </p:sp>
    </p:spTree>
    <p:extLst>
      <p:ext uri="{BB962C8B-B14F-4D97-AF65-F5344CB8AC3E}">
        <p14:creationId xmlns:p14="http://schemas.microsoft.com/office/powerpoint/2010/main" val="1028128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b="0"/>
              <a:t>10 minutos</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s-419" sz="1200" b="1" i="0" u="none" strike="noStrike" cap="none">
                <a:solidFill>
                  <a:schemeClr val="dk1"/>
                </a:solidFill>
                <a:latin typeface="+mn-lt"/>
                <a:ea typeface="Calibri"/>
                <a:cs typeface="Calibri"/>
                <a:sym typeface="Calibri"/>
              </a:rPr>
              <a:t>Diga</a:t>
            </a:r>
            <a:r>
              <a:rPr lang="es-419" sz="1200" b="0" i="0" u="none" strike="noStrike" cap="none">
                <a:solidFill>
                  <a:schemeClr val="dk1"/>
                </a:solidFill>
                <a:latin typeface="+mn-lt"/>
                <a:ea typeface="Calibri"/>
                <a:cs typeface="Calibri"/>
                <a:sym typeface="Calibri"/>
              </a:rPr>
              <a:t>: A continuación, encontrará una</a:t>
            </a:r>
            <a:r>
              <a:rPr lang="es-419" sz="1200" b="0" i="0" u="none" strike="noStrike" cap="none" baseline="0">
                <a:solidFill>
                  <a:schemeClr val="dk1"/>
                </a:solidFill>
                <a:latin typeface="+mn-lt"/>
                <a:ea typeface="Calibri"/>
                <a:cs typeface="Calibri"/>
                <a:sym typeface="Calibri"/>
              </a:rPr>
              <a:t> lista</a:t>
            </a:r>
            <a:r>
              <a:rPr lang="es-419" sz="1200" b="0" i="0" u="none" strike="noStrike" cap="none">
                <a:solidFill>
                  <a:schemeClr val="dk1"/>
                </a:solidFill>
                <a:latin typeface="+mn-lt"/>
                <a:ea typeface="Calibri"/>
                <a:cs typeface="Calibri"/>
                <a:sym typeface="Calibri"/>
              </a:rPr>
              <a:t> parcial de los desafíos comunes encontrados en los </a:t>
            </a:r>
            <a:r>
              <a:rPr lang="es-419" sz="1200" b="0" i="0" u="none" strike="noStrike" cap="none" baseline="0">
                <a:solidFill>
                  <a:schemeClr val="dk1"/>
                </a:solidFill>
                <a:latin typeface="+mn-lt"/>
                <a:ea typeface="Calibri"/>
                <a:cs typeface="Calibri"/>
                <a:sym typeface="Calibri"/>
              </a:rPr>
              <a:t>programas de gestión de casos</a:t>
            </a:r>
            <a:r>
              <a:rPr lang="es-419" sz="1200" b="0" i="0" u="none" strike="noStrike" cap="none">
                <a:solidFill>
                  <a:schemeClr val="dk1"/>
                </a:solidFill>
                <a:latin typeface="+mn-lt"/>
                <a:ea typeface="Calibri"/>
                <a:cs typeface="Calibri"/>
                <a:sym typeface="Calibri"/>
              </a:rPr>
              <a:t> de PI.</a:t>
            </a:r>
          </a:p>
          <a:p>
            <a:pPr marL="0" marR="0" lvl="0" indent="0" algn="l" rtl="0">
              <a:spcBef>
                <a:spcPts val="0"/>
              </a:spcBef>
              <a:buSzPct val="25000"/>
              <a:buNone/>
            </a:pPr>
            <a:endParaRPr lang="en-US" sz="1200" b="0" i="0" u="none" strike="noStrike" cap="none" dirty="0">
              <a:solidFill>
                <a:schemeClr val="dk1"/>
              </a:solidFill>
              <a:latin typeface="+mn-lt"/>
              <a:ea typeface="Calibri"/>
              <a:cs typeface="Calibri"/>
              <a:sym typeface="Calibri"/>
            </a:endParaRPr>
          </a:p>
          <a:p>
            <a:pPr marL="0" marR="0" lvl="0" indent="0" algn="l" rtl="0">
              <a:spcBef>
                <a:spcPts val="0"/>
              </a:spcBef>
              <a:buSzPct val="25000"/>
              <a:buNone/>
            </a:pPr>
            <a:r>
              <a:rPr lang="es-419" sz="1200" b="1" i="0" u="none" strike="noStrike" cap="none">
                <a:solidFill>
                  <a:schemeClr val="dk1"/>
                </a:solidFill>
                <a:latin typeface="+mn-lt"/>
                <a:ea typeface="Calibri"/>
                <a:cs typeface="Calibri"/>
                <a:sym typeface="Calibri"/>
              </a:rPr>
              <a:t>Pregunte</a:t>
            </a:r>
            <a:r>
              <a:rPr lang="es-419" sz="1200" b="0" i="0" u="none" strike="noStrike" cap="none">
                <a:solidFill>
                  <a:schemeClr val="dk1"/>
                </a:solidFill>
                <a:latin typeface="+mn-lt"/>
                <a:ea typeface="Calibri"/>
                <a:cs typeface="Calibri"/>
                <a:sym typeface="Calibri"/>
              </a:rPr>
              <a:t>:</a:t>
            </a:r>
            <a:r>
              <a:rPr lang="es-419" sz="1200" b="0" i="0" u="none" strike="noStrike" cap="none" baseline="0">
                <a:solidFill>
                  <a:schemeClr val="dk1"/>
                </a:solidFill>
                <a:latin typeface="+mn-lt"/>
                <a:ea typeface="Calibri"/>
                <a:cs typeface="Calibri"/>
                <a:sym typeface="Calibri"/>
              </a:rPr>
              <a:t> ¿Cómo se comparan estos desafíos con los que identificó en sus grupos pequeños?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dirty="0">
              <a:solidFill>
                <a:schemeClr val="dk1"/>
              </a:solidFill>
              <a:latin typeface="+mn-lt"/>
              <a:ea typeface="Calibri"/>
              <a:cs typeface="Calibri"/>
              <a:sym typeface="Calibri"/>
            </a:endParaRPr>
          </a:p>
          <a:p>
            <a:pPr>
              <a:buSzPct val="25000"/>
              <a:buNone/>
              <a:defRPr/>
            </a:pPr>
            <a:r>
              <a:rPr lang="es-419" b="1" i="0" u="none" strike="noStrike" cap="none">
                <a:latin typeface="+mn-lt"/>
                <a:ea typeface="Calibri"/>
                <a:cs typeface="Calibri"/>
                <a:sym typeface="Calibri"/>
              </a:rPr>
              <a:t>Mensajes Clave:</a:t>
            </a:r>
            <a:r>
              <a:rPr lang="es-419" b="1"/>
              <a:t> </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200" b="0" i="0" u="none" strike="noStrike" cap="none">
                <a:solidFill>
                  <a:schemeClr val="dk1"/>
                </a:solidFill>
                <a:latin typeface="+mn-lt"/>
                <a:ea typeface="Calibri"/>
                <a:cs typeface="Calibri"/>
                <a:sym typeface="Calibri"/>
              </a:rPr>
              <a:t>Esta capacitación está diseñada</a:t>
            </a:r>
            <a:r>
              <a:rPr lang="es-419" sz="1200" b="0" i="0" u="none" strike="noStrike" cap="none" baseline="0">
                <a:solidFill>
                  <a:schemeClr val="dk1"/>
                </a:solidFill>
                <a:latin typeface="+mn-lt"/>
                <a:ea typeface="Calibri"/>
                <a:cs typeface="Calibri"/>
                <a:sym typeface="Calibri"/>
              </a:rPr>
              <a:t> para ayudarle a comenzar a abordar prácticamente algunos de estos desafíos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200" b="0" i="0" u="none" strike="noStrike" cap="none">
                <a:solidFill>
                  <a:schemeClr val="dk1"/>
                </a:solidFill>
                <a:latin typeface="+mn-lt"/>
                <a:ea typeface="Calibri"/>
                <a:cs typeface="Calibri"/>
                <a:sym typeface="Calibri"/>
              </a:rPr>
              <a:t>No siempre hay una solución inmediata a cada problema</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200" b="0" i="0" u="none" strike="noStrike" cap="none">
                <a:solidFill>
                  <a:schemeClr val="dk1"/>
                </a:solidFill>
                <a:latin typeface="+mn-lt"/>
                <a:ea typeface="Calibri"/>
                <a:cs typeface="Calibri"/>
                <a:sym typeface="Calibri"/>
              </a:rPr>
              <a:t>Pensaremos en estrategias a corto y largo</a:t>
            </a:r>
            <a:r>
              <a:rPr lang="es-419" sz="1200" b="0" i="0" u="none" strike="noStrike" cap="none" baseline="0">
                <a:solidFill>
                  <a:schemeClr val="dk1"/>
                </a:solidFill>
                <a:latin typeface="+mn-lt"/>
                <a:ea typeface="Calibri"/>
                <a:cs typeface="Calibri"/>
                <a:sym typeface="Calibri"/>
              </a:rPr>
              <a:t> plazo. (Por ejemplo, algunos desafíos se pueden abordar en los siguientes días a través del aprendizaje de nuevas competencias, mientras que otros pueden requerir campos en la estructura de su organización y las proporciones de personal)</a:t>
            </a:r>
          </a:p>
        </p:txBody>
      </p:sp>
      <p:sp>
        <p:nvSpPr>
          <p:cNvPr id="4" name="Slide Number Placeholder 3"/>
          <p:cNvSpPr>
            <a:spLocks noGrp="1"/>
          </p:cNvSpPr>
          <p:nvPr>
            <p:ph type="sldNum" sz="quarter" idx="10"/>
          </p:nvPr>
        </p:nvSpPr>
        <p:spPr/>
        <p:txBody>
          <a:bodyPr/>
          <a:lstStyle/>
          <a:p>
            <a:fld id="{780767AD-8186-5647-9165-A19B63BA7F43}" type="slidenum">
              <a:rPr lang="en-US" smtClean="0"/>
              <a:t>22</a:t>
            </a:fld>
            <a:endParaRPr lang="en-US" smtClean="0"/>
          </a:p>
        </p:txBody>
      </p:sp>
    </p:spTree>
    <p:extLst>
      <p:ext uri="{BB962C8B-B14F-4D97-AF65-F5344CB8AC3E}">
        <p14:creationId xmlns:p14="http://schemas.microsoft.com/office/powerpoint/2010/main" val="2395678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419" b="0"/>
              <a:t>10 minutos</a:t>
            </a:r>
          </a:p>
          <a:p>
            <a:pPr>
              <a:buNone/>
            </a:pPr>
            <a:endParaRPr lang="en-CA" dirty="0"/>
          </a:p>
          <a:p>
            <a:pPr>
              <a:buNone/>
            </a:pPr>
            <a:r>
              <a:rPr lang="es-419" b="1"/>
              <a:t>Diga</a:t>
            </a:r>
            <a:r>
              <a:rPr lang="es-419"/>
              <a:t>: Aunque</a:t>
            </a:r>
            <a:r>
              <a:rPr lang="es-419" baseline="0"/>
              <a:t> los supervisores se enfrentan a muchos desafíos en nuestros contextos, ¡ya hay muchas cosas que los supervisores están haciendo bien! </a:t>
            </a:r>
          </a:p>
          <a:p>
            <a:pPr>
              <a:buNone/>
            </a:pPr>
            <a:endParaRPr lang="en-CA" baseline="0" dirty="0"/>
          </a:p>
          <a:p>
            <a:pPr algn="l">
              <a:spcBef>
                <a:spcPts val="600"/>
              </a:spcBef>
            </a:pPr>
            <a:r>
              <a:rPr lang="es-419" b="1" baseline="0"/>
              <a:t>Pregunte</a:t>
            </a:r>
            <a:r>
              <a:rPr lang="es-419" baseline="0"/>
              <a:t>: </a:t>
            </a:r>
          </a:p>
          <a:p>
            <a:pPr algn="l">
              <a:spcBef>
                <a:spcPts val="600"/>
              </a:spcBef>
            </a:pPr>
            <a:r>
              <a:rPr lang="es-419" sz="1200">
                <a:solidFill>
                  <a:schemeClr val="tx1">
                    <a:lumMod val="65000"/>
                    <a:lumOff val="35000"/>
                  </a:schemeClr>
                </a:solidFill>
                <a:latin typeface="Helvetica Neue" charset="0"/>
                <a:ea typeface="Helvetica Neue" charset="0"/>
                <a:cs typeface="Helvetica Neue" charset="0"/>
              </a:rPr>
              <a:t>¿Qué funciona bien en la </a:t>
            </a:r>
            <a:r>
              <a:rPr lang="es-419" sz="1200" b="1" u="sng">
                <a:solidFill>
                  <a:schemeClr val="tx1">
                    <a:lumMod val="65000"/>
                    <a:lumOff val="35000"/>
                  </a:schemeClr>
                </a:solidFill>
                <a:latin typeface="Helvetica Neue" charset="0"/>
                <a:ea typeface="Helvetica Neue" charset="0"/>
                <a:cs typeface="Helvetica Neue" charset="0"/>
              </a:rPr>
              <a:t>supervisión</a:t>
            </a:r>
            <a:r>
              <a:rPr lang="es-419" sz="1200">
                <a:solidFill>
                  <a:schemeClr val="tx1">
                    <a:lumMod val="65000"/>
                    <a:lumOff val="35000"/>
                  </a:schemeClr>
                </a:solidFill>
                <a:latin typeface="Helvetica Neue" charset="0"/>
                <a:ea typeface="Helvetica Neue" charset="0"/>
                <a:cs typeface="Helvetica Neue" charset="0"/>
              </a:rPr>
              <a:t> en su contexto? </a:t>
            </a:r>
          </a:p>
          <a:p>
            <a:pPr algn="l">
              <a:spcBef>
                <a:spcPts val="600"/>
              </a:spcBef>
            </a:pPr>
            <a:r>
              <a:rPr lang="es-419" sz="1200">
                <a:solidFill>
                  <a:schemeClr val="tx1">
                    <a:lumMod val="65000"/>
                    <a:lumOff val="35000"/>
                  </a:schemeClr>
                </a:solidFill>
                <a:latin typeface="Helvetica Neue" charset="0"/>
                <a:ea typeface="Helvetica Neue" charset="0"/>
                <a:cs typeface="Helvetica Neue" charset="0"/>
              </a:rPr>
              <a:t>¿Qué están haciendo bien los supervisores?</a:t>
            </a:r>
          </a:p>
          <a:p>
            <a:pPr>
              <a:buNone/>
            </a:pPr>
            <a:endParaRPr lang="en-CA" baseline="0" dirty="0"/>
          </a:p>
          <a:p>
            <a:pPr>
              <a:buNone/>
            </a:pPr>
            <a:r>
              <a:rPr lang="es-419" b="1"/>
              <a:t>Nota del Facilitador:</a:t>
            </a:r>
          </a:p>
          <a:p>
            <a:pPr>
              <a:buNone/>
            </a:pPr>
            <a:r>
              <a:rPr lang="es-419"/>
              <a:t>Anime</a:t>
            </a:r>
            <a:r>
              <a:rPr lang="es-419" baseline="0"/>
              <a:t> a los participantes a enfocarse en la </a:t>
            </a:r>
            <a:r>
              <a:rPr lang="es-419" b="1" u="sng" baseline="0"/>
              <a:t>supervisión</a:t>
            </a:r>
            <a:r>
              <a:rPr lang="es-419" b="0" u="none" baseline="0"/>
              <a:t> como se ha definido en las diapositivas anteriores</a:t>
            </a:r>
            <a:r>
              <a:rPr lang="es-419" baseline="0"/>
              <a:t> (en lugar de problemas de gestión de casos más amplios).</a:t>
            </a:r>
          </a:p>
          <a:p>
            <a:pPr>
              <a:buNone/>
            </a:pPr>
            <a:endParaRPr lang="en-CA" dirty="0"/>
          </a:p>
          <a:p>
            <a:pPr>
              <a:buNone/>
            </a:pPr>
            <a:r>
              <a:rPr lang="es-419"/>
              <a:t>Mencione que identificar las prácticas prometedoras es una forma de utilizar un enfoque basado en las fortalezas. Identificar y utilizar las fortalezas es una estrategia para resolver los problemas difíciles.</a:t>
            </a:r>
          </a:p>
          <a:p>
            <a:pPr>
              <a:buNone/>
            </a:pPr>
            <a:endParaRPr lang="en-CA" dirty="0"/>
          </a:p>
        </p:txBody>
      </p:sp>
      <p:sp>
        <p:nvSpPr>
          <p:cNvPr id="4" name="Slide Number Placeholder 3"/>
          <p:cNvSpPr>
            <a:spLocks noGrp="1"/>
          </p:cNvSpPr>
          <p:nvPr>
            <p:ph type="sldNum" sz="quarter" idx="10"/>
          </p:nvPr>
        </p:nvSpPr>
        <p:spPr/>
        <p:txBody>
          <a:bodyPr/>
          <a:lstStyle/>
          <a:p>
            <a:fld id="{780767AD-8186-5647-9165-A19B63BA7F43}" type="slidenum">
              <a:rPr lang="en-US" smtClean="0"/>
              <a:t>23</a:t>
            </a:fld>
            <a:endParaRPr lang="en-US" smtClean="0"/>
          </a:p>
        </p:txBody>
      </p:sp>
    </p:spTree>
    <p:extLst>
      <p:ext uri="{BB962C8B-B14F-4D97-AF65-F5344CB8AC3E}">
        <p14:creationId xmlns:p14="http://schemas.microsoft.com/office/powerpoint/2010/main" val="1978351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sz="1100" b="0"/>
              <a:t>5 minutos</a:t>
            </a:r>
          </a:p>
          <a:p>
            <a:pPr>
              <a:buNone/>
            </a:pPr>
            <a:endParaRPr lang="en-US" sz="1100" dirty="0">
              <a:solidFill>
                <a:srgbClr val="FFFFFF"/>
              </a:solidFill>
            </a:endParaRPr>
          </a:p>
          <a:p>
            <a:pPr>
              <a:buSzPct val="25000"/>
              <a:buNone/>
            </a:pPr>
            <a:r>
              <a:rPr lang="es-419" sz="1100" b="1"/>
              <a:t>Diga:</a:t>
            </a:r>
            <a:r>
              <a:rPr lang="es-419" sz="1100"/>
              <a:t> Para</a:t>
            </a:r>
            <a:r>
              <a:rPr lang="es-419" sz="1100" b="0" i="0" u="none" strike="noStrike" cap="none">
                <a:latin typeface="+mn-lt"/>
                <a:ea typeface="Calibri"/>
                <a:cs typeface="Calibri"/>
                <a:sym typeface="Calibri"/>
              </a:rPr>
              <a:t> agregar a su lista de prácticas prometedoras,</a:t>
            </a:r>
            <a:r>
              <a:rPr lang="es-419" sz="1100" b="0" i="0" u="none" strike="noStrike" cap="none" baseline="0">
                <a:latin typeface="+mn-lt"/>
                <a:ea typeface="Calibri"/>
                <a:cs typeface="Calibri"/>
                <a:sym typeface="Calibri"/>
              </a:rPr>
              <a:t> a</a:t>
            </a:r>
            <a:r>
              <a:rPr lang="es-419" sz="1100" b="0" i="0" u="none" strike="noStrike" cap="none">
                <a:latin typeface="+mn-lt"/>
                <a:ea typeface="Calibri"/>
                <a:cs typeface="Calibri"/>
                <a:sym typeface="Calibri"/>
              </a:rPr>
              <a:t> continuación encontrará algunas estrategias comunes</a:t>
            </a:r>
            <a:r>
              <a:rPr lang="es-419" sz="1100"/>
              <a:t> probadas y exitosas en otros contextos. Hablaremos más detalladamente sobre estas estrategias a lo largo del curso de nuestra capacitación y cómo podrían encajar estas en sus contextos.</a:t>
            </a:r>
          </a:p>
          <a:p>
            <a:pPr>
              <a:buSzPct val="25000"/>
              <a:buNone/>
            </a:pPr>
            <a:endParaRPr lang="en-US" dirty="0"/>
          </a:p>
          <a:p>
            <a:pPr>
              <a:buSzPct val="25000"/>
              <a:buNone/>
            </a:pP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24</a:t>
            </a:fld>
            <a:endParaRPr lang="en-US" smtClean="0"/>
          </a:p>
        </p:txBody>
      </p:sp>
    </p:spTree>
    <p:extLst>
      <p:ext uri="{BB962C8B-B14F-4D97-AF65-F5344CB8AC3E}">
        <p14:creationId xmlns:p14="http://schemas.microsoft.com/office/powerpoint/2010/main" val="1175855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419" sz="1100"/>
              <a:t>5 minutos</a:t>
            </a:r>
          </a:p>
          <a:p>
            <a:pPr>
              <a:buNone/>
            </a:pPr>
            <a:endParaRPr lang="en-US" sz="1100" dirty="0"/>
          </a:p>
          <a:p>
            <a:pPr>
              <a:buNone/>
            </a:pPr>
            <a:r>
              <a:rPr lang="es-419" sz="1100" b="1"/>
              <a:t>Lea</a:t>
            </a:r>
            <a:r>
              <a:rPr lang="es-419" sz="1100"/>
              <a:t> y asegúrese de entender todos los puntos que no se hayan abordado en la discusión.</a:t>
            </a:r>
          </a:p>
          <a:p>
            <a:pPr>
              <a:buNone/>
            </a:pPr>
            <a:endParaRPr lang="en-CA"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25</a:t>
            </a:fld>
            <a:endParaRPr lang="en-US" smtClean="0"/>
          </a:p>
        </p:txBody>
      </p:sp>
    </p:spTree>
    <p:extLst>
      <p:ext uri="{BB962C8B-B14F-4D97-AF65-F5344CB8AC3E}">
        <p14:creationId xmlns:p14="http://schemas.microsoft.com/office/powerpoint/2010/main" val="3898582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419" sz="1100">
                <a:latin typeface="+mn-lt"/>
              </a:rPr>
              <a:t>10 minutos</a:t>
            </a:r>
          </a:p>
          <a:p>
            <a:pPr>
              <a:buNone/>
            </a:pPr>
            <a:endParaRPr lang="en-CA" sz="1100" dirty="0">
              <a:latin typeface="+mn-lt"/>
            </a:endParaRPr>
          </a:p>
          <a:p>
            <a:pPr>
              <a:buNone/>
            </a:pPr>
            <a:r>
              <a:rPr lang="es-419" sz="1100" b="1">
                <a:latin typeface="+mn-lt"/>
              </a:rPr>
              <a:t>Diga</a:t>
            </a:r>
            <a:r>
              <a:rPr lang="es-419" sz="1100">
                <a:latin typeface="+mn-lt"/>
              </a:rPr>
              <a:t>: ahora</a:t>
            </a:r>
            <a:r>
              <a:rPr lang="es-419" sz="1100" baseline="0">
                <a:latin typeface="+mn-lt"/>
              </a:rPr>
              <a:t> vamos a tener la oportunidad de revisar lo que discutimos en el primer módulo</a:t>
            </a:r>
          </a:p>
          <a:p>
            <a:pPr>
              <a:buNone/>
            </a:pPr>
            <a:endParaRPr lang="en-US" sz="1100" dirty="0">
              <a:latin typeface="+mn-lt"/>
            </a:endParaRPr>
          </a:p>
          <a:p>
            <a:pPr>
              <a:buNone/>
            </a:pPr>
            <a:r>
              <a:rPr lang="es-419" sz="1100" b="1">
                <a:latin typeface="+mn-lt"/>
              </a:rPr>
              <a:t>Nota del Facilitador</a:t>
            </a:r>
            <a:r>
              <a:rPr lang="es-419" sz="1100">
                <a:latin typeface="+mn-lt"/>
              </a:rPr>
              <a:t>: ¡Intente</a:t>
            </a:r>
            <a:r>
              <a:rPr lang="es-419" sz="1100" baseline="0">
                <a:latin typeface="+mn-lt"/>
              </a:rPr>
              <a:t> hacer de esta actividad una competencia divertida! Dé algunos premios o dulces al final para motivar a los participantes.</a:t>
            </a:r>
          </a:p>
          <a:p>
            <a:pPr>
              <a:buNone/>
            </a:pPr>
            <a:endParaRPr lang="en-CA" sz="1100" dirty="0">
              <a:latin typeface="+mn-lt"/>
            </a:endParaRPr>
          </a:p>
          <a:p>
            <a:pPr>
              <a:buNone/>
            </a:pPr>
            <a:r>
              <a:rPr lang="es-419" sz="1100">
                <a:latin typeface="+mn-lt"/>
              </a:rPr>
              <a:t>Siempre motive cuando entregue un test en la sesión plenaria. Nunca diga que una respuesta es incorrecta. Si es necesario, diga algo como: lo que estamos buscando aquí es una respuesta que demuestre...  Dé premios a todos los que intenten, aunque su respuesta no sea </a:t>
            </a:r>
            <a:r>
              <a:rPr lang="es-419" sz="1100" b="1">
                <a:latin typeface="+mn-lt"/>
              </a:rPr>
              <a:t>completa</a:t>
            </a:r>
            <a:r>
              <a:rPr lang="es-419" sz="1100">
                <a:latin typeface="+mn-lt"/>
              </a:rPr>
              <a:t>. </a:t>
            </a:r>
          </a:p>
          <a:p>
            <a:pPr>
              <a:buNone/>
            </a:pPr>
            <a:endParaRPr lang="en-CA" sz="1100" dirty="0">
              <a:latin typeface="+mn-lt"/>
            </a:endParaRPr>
          </a:p>
          <a:p>
            <a:pPr>
              <a:buNone/>
            </a:pPr>
            <a:r>
              <a:rPr lang="es-419" sz="1100" b="1">
                <a:latin typeface="+mn-lt"/>
              </a:rPr>
              <a:t>Respuestas</a:t>
            </a:r>
            <a:r>
              <a:rPr lang="es-419" sz="1100">
                <a:latin typeface="+mn-lt"/>
              </a:rPr>
              <a:t>: </a:t>
            </a:r>
          </a:p>
          <a:p>
            <a:pPr marL="228600" indent="-228600">
              <a:buAutoNum type="arabicPeriod"/>
            </a:pPr>
            <a:r>
              <a:rPr lang="es-419" sz="1100">
                <a:latin typeface="+mn-lt"/>
              </a:rPr>
              <a:t>La respuesta correcta es la definición de IA. Debe mencionar: una </a:t>
            </a:r>
            <a:r>
              <a:rPr lang="es-419" sz="1100" b="1">
                <a:latin typeface="+mn-lt"/>
              </a:rPr>
              <a:t>relación</a:t>
            </a:r>
            <a:r>
              <a:rPr lang="es-419" sz="1100">
                <a:latin typeface="+mn-lt"/>
              </a:rPr>
              <a:t> </a:t>
            </a:r>
          </a:p>
          <a:p>
            <a:pPr marL="228600" indent="-228600">
              <a:buAutoNum type="arabicPeriod"/>
            </a:pPr>
            <a:r>
              <a:rPr lang="es-419" sz="1100">
                <a:latin typeface="+mn-lt"/>
              </a:rPr>
              <a:t>Las tres funciones son: de gestión, de desarrollo, de soporte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100" b="1">
                <a:latin typeface="+mn-lt"/>
              </a:rPr>
              <a:t>La función de la supervisión de apoyo coherente y de calidad se relaciona directamente con los resultados positivos para la infancia que servimos.</a:t>
            </a:r>
            <a:r>
              <a:rPr lang="es-419" sz="1100">
                <a:latin typeface="+mn-lt"/>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100">
                <a:latin typeface="+mn-lt"/>
              </a:rPr>
              <a:t>Las estructuras sugeridas incluyen:</a:t>
            </a:r>
          </a:p>
          <a:p>
            <a:pPr lvl="1">
              <a:lnSpc>
                <a:spcPct val="100000"/>
              </a:lnSpc>
              <a:spcBef>
                <a:spcPts val="0"/>
              </a:spcBef>
              <a:buClr>
                <a:srgbClr val="95CD7A"/>
              </a:buClr>
              <a:buSzPct val="100000"/>
              <a:buFont typeface="Wingdings" charset="2"/>
              <a:buChar char="§"/>
            </a:pPr>
            <a:r>
              <a:rPr lang="es-419" sz="1100">
                <a:latin typeface="+mn-lt"/>
                <a:ea typeface="Helvetica Neue" charset="0"/>
                <a:cs typeface="Helvetica Neue" charset="0"/>
                <a:sym typeface="Century Gothic"/>
              </a:rPr>
              <a:t> </a:t>
            </a:r>
            <a:r>
              <a:rPr lang="es-419" sz="1100">
                <a:solidFill>
                  <a:schemeClr val="tx1">
                    <a:lumMod val="65000"/>
                    <a:lumOff val="35000"/>
                  </a:schemeClr>
                </a:solidFill>
                <a:latin typeface="+mn-lt"/>
                <a:ea typeface="Helvetica Neue" charset="0"/>
                <a:cs typeface="Helvetica Neue" charset="0"/>
                <a:sym typeface="Century Gothic"/>
              </a:rPr>
              <a:t>Proporción sugerida: 1 supervisor: de 5 a 6 trabajadores sociales.</a:t>
            </a:r>
          </a:p>
          <a:p>
            <a:pPr lvl="1">
              <a:lnSpc>
                <a:spcPct val="100000"/>
              </a:lnSpc>
              <a:buClr>
                <a:srgbClr val="95CD7A"/>
              </a:buClr>
              <a:buSzPct val="100000"/>
              <a:buFont typeface="Wingdings" charset="2"/>
              <a:buChar char="§"/>
            </a:pPr>
            <a:r>
              <a:rPr lang="es-419" sz="1100">
                <a:solidFill>
                  <a:schemeClr val="tx1">
                    <a:lumMod val="65000"/>
                    <a:lumOff val="35000"/>
                  </a:schemeClr>
                </a:solidFill>
                <a:latin typeface="+mn-lt"/>
                <a:ea typeface="Helvetica Neue" charset="0"/>
                <a:cs typeface="Helvetica Neue" charset="0"/>
              </a:rPr>
              <a:t>Supervisión individual de manera regular.</a:t>
            </a:r>
          </a:p>
          <a:p>
            <a:pPr lvl="2">
              <a:lnSpc>
                <a:spcPct val="100000"/>
              </a:lnSpc>
              <a:buClr>
                <a:srgbClr val="95CD7A"/>
              </a:buClr>
              <a:buSzPct val="100000"/>
              <a:buFont typeface="Wingdings" charset="2"/>
              <a:buChar char="§"/>
            </a:pPr>
            <a:r>
              <a:rPr lang="es-419" sz="1100">
                <a:solidFill>
                  <a:schemeClr val="tx1">
                    <a:lumMod val="65000"/>
                    <a:lumOff val="35000"/>
                  </a:schemeClr>
                </a:solidFill>
                <a:latin typeface="+mn-lt"/>
                <a:ea typeface="Helvetica Neue" charset="0"/>
                <a:cs typeface="Helvetica Neue" charset="0"/>
              </a:rPr>
              <a:t>1 hora semanal.</a:t>
            </a:r>
          </a:p>
          <a:p>
            <a:pPr lvl="2">
              <a:lnSpc>
                <a:spcPct val="100000"/>
              </a:lnSpc>
              <a:buClr>
                <a:srgbClr val="95CD7A"/>
              </a:buClr>
              <a:buSzPct val="100000"/>
              <a:buFont typeface="Wingdings" charset="2"/>
              <a:buChar char="§"/>
            </a:pPr>
            <a:r>
              <a:rPr lang="es-419" sz="1100">
                <a:solidFill>
                  <a:schemeClr val="tx1">
                    <a:lumMod val="65000"/>
                    <a:lumOff val="35000"/>
                  </a:schemeClr>
                </a:solidFill>
                <a:latin typeface="+mn-lt"/>
                <a:ea typeface="Helvetica Neue" charset="0"/>
                <a:cs typeface="Helvetica Neue" charset="0"/>
              </a:rPr>
              <a:t>No menos de 1 hora cada dos semanas. </a:t>
            </a:r>
          </a:p>
          <a:p>
            <a:pPr lvl="1">
              <a:lnSpc>
                <a:spcPct val="100000"/>
              </a:lnSpc>
              <a:buClr>
                <a:srgbClr val="95CD7A"/>
              </a:buClr>
              <a:buSzPct val="100000"/>
              <a:buFont typeface="Wingdings" charset="2"/>
              <a:buChar char="§"/>
            </a:pPr>
            <a:r>
              <a:rPr lang="es-419" sz="1100">
                <a:solidFill>
                  <a:schemeClr val="tx1">
                    <a:lumMod val="65000"/>
                    <a:lumOff val="35000"/>
                  </a:schemeClr>
                </a:solidFill>
                <a:latin typeface="+mn-lt"/>
                <a:ea typeface="Helvetica Neue" charset="0"/>
                <a:cs typeface="Helvetica Neue" charset="0"/>
              </a:rPr>
              <a:t>Complementado con reuniones semanales de gestión de casos.</a:t>
            </a:r>
          </a:p>
          <a:p>
            <a:pPr lvl="1">
              <a:lnSpc>
                <a:spcPct val="100000"/>
              </a:lnSpc>
              <a:buClr>
                <a:srgbClr val="95CD7A"/>
              </a:buClr>
              <a:buSzPct val="100000"/>
              <a:buFont typeface="Wingdings" charset="2"/>
              <a:buChar char="§"/>
            </a:pPr>
            <a:r>
              <a:rPr lang="es-419" sz="1100">
                <a:solidFill>
                  <a:schemeClr val="tx1">
                    <a:lumMod val="65000"/>
                    <a:lumOff val="35000"/>
                  </a:schemeClr>
                </a:solidFill>
                <a:latin typeface="+mn-lt"/>
                <a:ea typeface="Helvetica Neue" charset="0"/>
                <a:cs typeface="Helvetica Neue" charset="0"/>
              </a:rPr>
              <a:t>El supervisor puede ser distinto al responsable de la estructura jerárquica, como una agencia o asesor externo si se implementan medidas de confidencialidad. </a:t>
            </a:r>
          </a:p>
          <a:p>
            <a:pPr marL="0" indent="0">
              <a:buNone/>
            </a:pPr>
            <a:r>
              <a:rPr lang="es-419" sz="1100">
                <a:latin typeface="+mn-lt"/>
              </a:rPr>
              <a:t>5. Cualquier desafío en las discusiones recibe el premio</a:t>
            </a:r>
          </a:p>
          <a:p>
            <a:pPr>
              <a:buNone/>
            </a:pPr>
            <a:r>
              <a:rPr lang="es-419" sz="1100">
                <a:latin typeface="+mn-lt"/>
              </a:rPr>
              <a:t>6.</a:t>
            </a:r>
            <a:r>
              <a:rPr lang="es-419" sz="1100" baseline="0">
                <a:latin typeface="+mn-lt"/>
              </a:rPr>
              <a:t> </a:t>
            </a:r>
            <a:r>
              <a:rPr lang="es-419" sz="1100">
                <a:latin typeface="+mn-lt"/>
              </a:rPr>
              <a:t>Cualquier estrategia o práctica prometedora de las discusiones gana el premio</a:t>
            </a:r>
          </a:p>
        </p:txBody>
      </p:sp>
      <p:sp>
        <p:nvSpPr>
          <p:cNvPr id="4" name="Slide Number Placeholder 3"/>
          <p:cNvSpPr>
            <a:spLocks noGrp="1"/>
          </p:cNvSpPr>
          <p:nvPr>
            <p:ph type="sldNum" sz="quarter" idx="10"/>
          </p:nvPr>
        </p:nvSpPr>
        <p:spPr/>
        <p:txBody>
          <a:bodyPr/>
          <a:lstStyle/>
          <a:p>
            <a:fld id="{780767AD-8186-5647-9165-A19B63BA7F43}" type="slidenum">
              <a:rPr lang="en-US" smtClean="0"/>
              <a:t>26</a:t>
            </a:fld>
            <a:endParaRPr lang="en-US" smtClean="0"/>
          </a:p>
        </p:txBody>
      </p:sp>
    </p:spTree>
    <p:extLst>
      <p:ext uri="{BB962C8B-B14F-4D97-AF65-F5344CB8AC3E}">
        <p14:creationId xmlns:p14="http://schemas.microsoft.com/office/powerpoint/2010/main" val="1217628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s-419" sz="1100">
                <a:latin typeface="Century Gothic"/>
              </a:rPr>
              <a:t>5 minutos</a:t>
            </a:r>
          </a:p>
          <a:p>
            <a:pPr>
              <a:buSzPct val="25000"/>
              <a:buNone/>
              <a:defRPr/>
            </a:pPr>
            <a:endParaRPr lang="en-US" sz="1100" dirty="0">
              <a:latin typeface="Century Gothic"/>
            </a:endParaRPr>
          </a:p>
          <a:p>
            <a:pPr>
              <a:buNone/>
              <a:defRPr/>
            </a:pPr>
            <a:r>
              <a:rPr lang="es-419" sz="1100" b="1">
                <a:latin typeface="Century Gothic"/>
              </a:rPr>
              <a:t>Repase</a:t>
            </a:r>
            <a:r>
              <a:rPr lang="es-419" sz="1100">
                <a:latin typeface="Century Gothic"/>
              </a:rPr>
              <a:t> los objetivos de aprendizaje que teníamos al comienzo del módulo. </a:t>
            </a:r>
          </a:p>
          <a:p>
            <a:pPr>
              <a:buNone/>
              <a:defRPr/>
            </a:pPr>
            <a:endParaRPr lang="en-US" sz="1100" dirty="0"/>
          </a:p>
          <a:p>
            <a:pPr>
              <a:buNone/>
              <a:defRPr/>
            </a:pPr>
            <a:r>
              <a:rPr lang="es-419" sz="1100" b="1">
                <a:latin typeface="Century Gothic"/>
              </a:rPr>
              <a:t>Pregunte</a:t>
            </a:r>
            <a:r>
              <a:rPr lang="es-419" sz="1100">
                <a:latin typeface="Century Gothic"/>
              </a:rPr>
              <a:t> si los cubrimos o si alguien tiene preguntas pendientes sobre alguno de los puntos.</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200" b="0" i="0" u="none" strike="noStrike" cap="none" baseline="0" dirty="0">
              <a:solidFill>
                <a:schemeClr val="bg1">
                  <a:lumMod val="10000"/>
                </a:schemeClr>
              </a:solidFill>
              <a:latin typeface="Century Gothic"/>
              <a:ea typeface="Century Gothic"/>
              <a:cs typeface="Century Gothic"/>
              <a:sym typeface="Century Gothic"/>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27</a:t>
            </a:fld>
            <a:endParaRPr lang="en-US" smtClean="0"/>
          </a:p>
        </p:txBody>
      </p:sp>
    </p:spTree>
    <p:extLst>
      <p:ext uri="{BB962C8B-B14F-4D97-AF65-F5344CB8AC3E}">
        <p14:creationId xmlns:p14="http://schemas.microsoft.com/office/powerpoint/2010/main" val="359879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419" sz="1100" dirty="0"/>
              <a:t>10 minutos</a:t>
            </a:r>
          </a:p>
          <a:p>
            <a:pPr>
              <a:buNone/>
            </a:pPr>
            <a:endParaRPr lang="en-US" sz="1100" dirty="0"/>
          </a:p>
          <a:p>
            <a:pPr>
              <a:buNone/>
            </a:pPr>
            <a:r>
              <a:rPr lang="es-419" sz="1100" dirty="0"/>
              <a:t>Reparta el </a:t>
            </a:r>
            <a:r>
              <a:rPr lang="es-419" sz="1100" dirty="0" smtClean="0"/>
              <a:t>Plan </a:t>
            </a:r>
            <a:r>
              <a:rPr lang="es-419" sz="1100" dirty="0"/>
              <a:t>de </a:t>
            </a:r>
            <a:r>
              <a:rPr lang="es-419" sz="1100" dirty="0" smtClean="0"/>
              <a:t>Acción </a:t>
            </a:r>
            <a:r>
              <a:rPr lang="es-419" sz="1100" dirty="0"/>
              <a:t>del </a:t>
            </a:r>
            <a:r>
              <a:rPr lang="es-419" sz="1100" dirty="0" smtClean="0"/>
              <a:t>Supervisor </a:t>
            </a:r>
            <a:r>
              <a:rPr lang="es-419" sz="1100" dirty="0"/>
              <a:t>(si no lo hizo en el módulo de Introducción). </a:t>
            </a:r>
          </a:p>
          <a:p>
            <a:pPr>
              <a:buNone/>
            </a:pPr>
            <a:endParaRPr lang="en-US" sz="1100" dirty="0"/>
          </a:p>
          <a:p>
            <a:pPr>
              <a:buNone/>
            </a:pPr>
            <a:r>
              <a:rPr lang="es-419" sz="1100" b="1" dirty="0"/>
              <a:t>Diga:</a:t>
            </a:r>
            <a:r>
              <a:rPr lang="es-419" sz="1100" dirty="0"/>
              <a:t> Pasaremos tiempo reflexionando sobre un plan de acción para nuestros contextos a lo largo de la capacitación. Para este módulo, me gustaría</a:t>
            </a:r>
            <a:r>
              <a:rPr lang="es-419" sz="1100" baseline="0" dirty="0"/>
              <a:t> animarlos a </a:t>
            </a:r>
            <a:r>
              <a:rPr lang="es-419" sz="1100" dirty="0"/>
              <a:t>reflexionar sobre la definición de supervisión, las funciones de la supervisión y los desafíos en su contexto, y escribir cualquier pensamiento para comenzar su plan de acción. </a:t>
            </a:r>
          </a:p>
          <a:p>
            <a:pPr>
              <a:buNone/>
            </a:pPr>
            <a:endParaRPr lang="en-US" sz="1100" dirty="0"/>
          </a:p>
          <a:p>
            <a:pPr>
              <a:buNone/>
            </a:pPr>
            <a:r>
              <a:rPr lang="es-419" sz="1100" dirty="0"/>
              <a:t>El plan de acción será un documento dinámico a lo largo de la capacitación y ahora es tiempo de hacer un borrador o de documentar los pensamientos iniciales. “Afinaremos” o “perfeccionaremos” nuestros planes en los próximos días. </a:t>
            </a:r>
          </a:p>
        </p:txBody>
      </p:sp>
      <p:sp>
        <p:nvSpPr>
          <p:cNvPr id="4" name="Slide Number Placeholder 3"/>
          <p:cNvSpPr>
            <a:spLocks noGrp="1"/>
          </p:cNvSpPr>
          <p:nvPr>
            <p:ph type="sldNum" sz="quarter" idx="10"/>
          </p:nvPr>
        </p:nvSpPr>
        <p:spPr/>
        <p:txBody>
          <a:bodyPr/>
          <a:lstStyle/>
          <a:p>
            <a:fld id="{780767AD-8186-5647-9165-A19B63BA7F43}" type="slidenum">
              <a:rPr lang="en-US" smtClean="0"/>
              <a:t>28</a:t>
            </a:fld>
            <a:endParaRPr lang="en-US" smtClean="0"/>
          </a:p>
        </p:txBody>
      </p:sp>
    </p:spTree>
    <p:extLst>
      <p:ext uri="{BB962C8B-B14F-4D97-AF65-F5344CB8AC3E}">
        <p14:creationId xmlns:p14="http://schemas.microsoft.com/office/powerpoint/2010/main" val="13154326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780767AD-8186-5647-9165-A19B63BA7F43}" type="slidenum">
              <a:rPr lang="en-US" smtClean="0"/>
              <a:t>29</a:t>
            </a:fld>
            <a:endParaRPr lang="en-US" smtClean="0"/>
          </a:p>
        </p:txBody>
      </p:sp>
    </p:spTree>
    <p:extLst>
      <p:ext uri="{BB962C8B-B14F-4D97-AF65-F5344CB8AC3E}">
        <p14:creationId xmlns:p14="http://schemas.microsoft.com/office/powerpoint/2010/main" val="385423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defRPr/>
            </a:pPr>
            <a:r>
              <a:rPr lang="es-419" sz="1100" b="0">
                <a:latin typeface="Century Gothic"/>
                <a:ea typeface="Century Gothic"/>
                <a:cs typeface="Century Gothic"/>
              </a:rPr>
              <a:t>5 minutos</a:t>
            </a:r>
          </a:p>
          <a:p>
            <a:pPr>
              <a:buNone/>
              <a:defRPr/>
            </a:pPr>
            <a:endParaRPr lang="en-US" sz="1100" b="1" dirty="0">
              <a:latin typeface="Century Gothic"/>
              <a:ea typeface="Century Gothic"/>
              <a:cs typeface="Century Gothic"/>
              <a:sym typeface="Century Gothic"/>
            </a:endParaRPr>
          </a:p>
          <a:p>
            <a:pPr>
              <a:buNone/>
              <a:defRPr/>
            </a:pPr>
            <a:r>
              <a:rPr lang="es-419" sz="1100" b="1" i="0" u="none" strike="noStrike" cap="none">
                <a:latin typeface="Century Gothic"/>
                <a:ea typeface="Century Gothic"/>
                <a:cs typeface="Century Gothic"/>
                <a:sym typeface="Century Gothic"/>
              </a:rPr>
              <a:t>Repase:</a:t>
            </a:r>
            <a:r>
              <a:rPr lang="es-419" sz="1100" b="0" i="0" u="none" strike="noStrike" cap="none">
                <a:latin typeface="Century Gothic"/>
                <a:ea typeface="Century Gothic"/>
                <a:cs typeface="Century Gothic"/>
                <a:sym typeface="Century Gothic"/>
              </a:rPr>
              <a:t> el</a:t>
            </a:r>
            <a:r>
              <a:rPr lang="es-419" sz="1100" b="0" i="0" u="none" strike="noStrike" cap="none" baseline="0">
                <a:latin typeface="Century Gothic"/>
                <a:ea typeface="Century Gothic"/>
                <a:cs typeface="Century Gothic"/>
                <a:sym typeface="Century Gothic"/>
              </a:rPr>
              <a:t> objetivo y los resultados de </a:t>
            </a:r>
            <a:r>
              <a:rPr lang="es-419" sz="1100">
                <a:latin typeface="Century Gothic"/>
                <a:ea typeface="Century Gothic"/>
                <a:cs typeface="Century Gothic"/>
                <a:sym typeface="Century Gothic"/>
              </a:rPr>
              <a:t>aprendizaje,</a:t>
            </a:r>
            <a:r>
              <a:rPr lang="es-419" sz="1100" b="0" i="0" u="none" strike="noStrike" cap="none" baseline="0">
                <a:latin typeface="Century Gothic"/>
                <a:ea typeface="Century Gothic"/>
                <a:cs typeface="Century Gothic"/>
                <a:sym typeface="Century Gothic"/>
              </a:rPr>
              <a:t> profundizando en cada </a:t>
            </a:r>
            <a:r>
              <a:rPr lang="es-419" sz="1100">
                <a:latin typeface="Century Gothic"/>
                <a:ea typeface="Century Gothic"/>
                <a:cs typeface="Century Gothic"/>
                <a:sym typeface="Century Gothic"/>
              </a:rPr>
              <a:t>punto, según sea</a:t>
            </a:r>
            <a:r>
              <a:rPr lang="es-419" sz="1100" b="0" i="0" u="none" strike="noStrike" cap="none" baseline="0">
                <a:latin typeface="Century Gothic"/>
                <a:ea typeface="Century Gothic"/>
                <a:cs typeface="Century Gothic"/>
                <a:sym typeface="Century Gothic"/>
              </a:rPr>
              <a:t> necesario.</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baseline="0" dirty="0">
              <a:solidFill>
                <a:schemeClr val="bg1">
                  <a:lumMod val="10000"/>
                </a:schemeClr>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s-419" sz="1100" b="1" i="0" u="none" strike="noStrike" cap="none" baseline="0">
                <a:solidFill>
                  <a:schemeClr val="bg1">
                    <a:lumMod val="10000"/>
                  </a:schemeClr>
                </a:solidFill>
                <a:latin typeface="Century Gothic"/>
                <a:ea typeface="Century Gothic"/>
                <a:cs typeface="Century Gothic"/>
                <a:sym typeface="Century Gothic"/>
              </a:rPr>
              <a:t>Mensajes clave</a:t>
            </a:r>
            <a:r>
              <a:rPr lang="es-419" sz="1100" b="0" i="0" u="none" strike="noStrike" cap="none" baseline="0">
                <a:solidFill>
                  <a:schemeClr val="bg1">
                    <a:lumMod val="10000"/>
                  </a:schemeClr>
                </a:solidFill>
                <a:latin typeface="Century Gothic"/>
                <a:ea typeface="Century Gothic"/>
                <a:cs typeface="Century Gothic"/>
                <a:sym typeface="Century Gothic"/>
              </a:rPr>
              <a:t>:</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100" b="0" i="0" u="none" strike="noStrike" cap="none" baseline="0">
                <a:solidFill>
                  <a:schemeClr val="bg1">
                    <a:lumMod val="10000"/>
                  </a:schemeClr>
                </a:solidFill>
                <a:latin typeface="Century Gothic"/>
                <a:ea typeface="Century Gothic"/>
                <a:cs typeface="Century Gothic"/>
                <a:sym typeface="Century Gothic"/>
              </a:rPr>
              <a:t>Tomaremos tiempo para id</a:t>
            </a:r>
            <a:r>
              <a:rPr lang="es-419" sz="1100" b="0" i="0" u="none" strike="noStrike" cap="none">
                <a:solidFill>
                  <a:schemeClr val="bg1">
                    <a:lumMod val="10000"/>
                  </a:schemeClr>
                </a:solidFill>
                <a:latin typeface="Century Gothic"/>
                <a:ea typeface="Century Gothic"/>
                <a:cs typeface="Century Gothic"/>
                <a:sym typeface="Century Gothic"/>
              </a:rPr>
              <a:t>entificar lo que ya funciona bien, además de discutir los desafíos comunes existentes en cuanto a la supervisión en nuestros contextos</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100" b="0" i="0" u="none" strike="noStrike" cap="none">
                <a:latin typeface="Century Gothic"/>
                <a:ea typeface="Century Gothic"/>
                <a:cs typeface="Century Gothic"/>
                <a:sym typeface="Century Gothic"/>
              </a:rPr>
              <a:t>Esta</a:t>
            </a:r>
            <a:r>
              <a:rPr lang="es-419" sz="1100" b="0" i="0" u="none" strike="noStrike" cap="none" baseline="0">
                <a:latin typeface="Century Gothic"/>
                <a:ea typeface="Century Gothic"/>
                <a:cs typeface="Century Gothic"/>
                <a:sym typeface="Century Gothic"/>
              </a:rPr>
              <a:t> pretende ser una capacitación práctica y no solo identificaremos los desafíos, sino que presentaremos</a:t>
            </a:r>
            <a:r>
              <a:rPr lang="es-419" sz="1100" b="0" i="0" u="none" strike="noStrike" cap="none">
                <a:latin typeface="Century Gothic"/>
                <a:ea typeface="Century Gothic"/>
                <a:cs typeface="Century Gothic"/>
                <a:sym typeface="Century Gothic"/>
              </a:rPr>
              <a:t> estrategias prácticas y efectivas para abordar </a:t>
            </a:r>
            <a:r>
              <a:rPr lang="es-419" sz="1100" b="0" i="0">
                <a:latin typeface="Century Gothic"/>
                <a:ea typeface="Century Gothic"/>
                <a:cs typeface="Century Gothic"/>
                <a:sym typeface="Century Gothic"/>
              </a:rPr>
              <a:t>tales desafíos</a:t>
            </a:r>
            <a:r>
              <a:rPr lang="es-419" sz="1100" b="0" i="0" baseline="0">
                <a:latin typeface="Century Gothic"/>
                <a:ea typeface="Century Gothic"/>
                <a:cs typeface="Century Gothic"/>
                <a:sym typeface="Century Gothic"/>
              </a:rPr>
              <a:t> </a:t>
            </a:r>
            <a:r>
              <a:rPr lang="es-419" sz="1100" b="0" i="0">
                <a:latin typeface="Century Gothic"/>
                <a:ea typeface="Century Gothic"/>
                <a:cs typeface="Century Gothic"/>
                <a:sym typeface="Century Gothic"/>
              </a:rPr>
              <a:t>a lo largo de la capacitación</a:t>
            </a:r>
          </a:p>
          <a:p>
            <a:pPr marL="171450" marR="0" lvl="0" indent="-171450" algn="l" defTabSz="914400" rtl="0" eaLnBrk="1" fontAlgn="auto" latinLnBrk="0" hangingPunct="1">
              <a:lnSpc>
                <a:spcPct val="100000"/>
              </a:lnSpc>
              <a:spcBef>
                <a:spcPts val="0"/>
              </a:spcBef>
              <a:spcAft>
                <a:spcPts val="0"/>
              </a:spcAft>
              <a:buClrTx/>
              <a:buSzPct val="25000"/>
              <a:buFont typeface="Arial" panose="020B0604020202020204" pitchFamily="34" charset="0"/>
              <a:buChar char="•"/>
              <a:tabLst/>
              <a:defRPr/>
            </a:pPr>
            <a:r>
              <a:rPr lang="es-419" sz="1100" b="0" i="0" u="none" strike="noStrike" cap="none" baseline="0">
                <a:solidFill>
                  <a:schemeClr val="dk1"/>
                </a:solidFill>
                <a:latin typeface="+mn-lt"/>
                <a:ea typeface="Calibri"/>
                <a:cs typeface="Calibri"/>
                <a:sym typeface="Calibri"/>
              </a:rPr>
              <a:t>Se le motivará a crear su propio plan para promover la supervisión en su propio contexto a través de un plan de acción</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b="0" i="0" u="none" strike="noStrike" cap="none" baseline="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s-419" sz="1100" b="1" i="0" u="none" strike="noStrike" cap="none" baseline="0">
                <a:solidFill>
                  <a:schemeClr val="dk1"/>
                </a:solidFill>
                <a:latin typeface="+mn-lt"/>
                <a:ea typeface="Calibri"/>
                <a:cs typeface="Calibri"/>
                <a:sym typeface="Calibri"/>
              </a:rPr>
              <a:t>Pregunte: </a:t>
            </a:r>
            <a:r>
              <a:rPr lang="es-419" sz="1100" b="0" i="0" u="none" strike="noStrike" cap="none" baseline="0">
                <a:solidFill>
                  <a:schemeClr val="dk1"/>
                </a:solidFill>
                <a:latin typeface="+mn-lt"/>
                <a:ea typeface="Calibri"/>
                <a:cs typeface="Calibri"/>
                <a:sym typeface="Calibri"/>
              </a:rPr>
              <a:t>¿Tienen alguna pregunta antes de continuar?</a:t>
            </a:r>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smtClean="0"/>
          </a:p>
        </p:txBody>
      </p:sp>
    </p:spTree>
    <p:extLst>
      <p:ext uri="{BB962C8B-B14F-4D97-AF65-F5344CB8AC3E}">
        <p14:creationId xmlns:p14="http://schemas.microsoft.com/office/powerpoint/2010/main" val="4260911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buNone/>
            </a:pP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smtClean="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0050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sz="1100" b="0" i="0" u="none" strike="noStrike" cap="none">
                <a:latin typeface="+mn-lt"/>
                <a:ea typeface="Calibri"/>
                <a:cs typeface="Calibri"/>
                <a:sym typeface="Calibri"/>
              </a:rPr>
              <a:t>20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u="none" strike="noStrike" cap="none" baseline="0" dirty="0">
              <a:solidFill>
                <a:schemeClr val="dk1"/>
              </a:solidFill>
              <a:latin typeface="+mn-lt"/>
              <a:ea typeface="Calibri"/>
              <a:cs typeface="Calibri"/>
              <a:sym typeface="Calibri"/>
            </a:endParaRPr>
          </a:p>
          <a:p>
            <a:pPr>
              <a:buSzPct val="25000"/>
              <a:buNone/>
            </a:pPr>
            <a:r>
              <a:rPr lang="es-419" sz="1100" b="1" i="0" u="none" strike="noStrike" cap="none" baseline="0" dirty="0">
                <a:latin typeface="+mn-lt"/>
                <a:ea typeface="Calibri"/>
                <a:cs typeface="Calibri"/>
                <a:sym typeface="Calibri"/>
              </a:rPr>
              <a:t>Diga: </a:t>
            </a:r>
            <a:r>
              <a:rPr lang="es-419" sz="1100" dirty="0"/>
              <a:t>Antes de comenzar a hablar sobre las orientaciones globales, primero queremos entender la </a:t>
            </a:r>
            <a:r>
              <a:rPr lang="es-419" sz="1100" b="0" i="0" u="none" strike="noStrike" cap="none" baseline="0" dirty="0">
                <a:latin typeface="+mn-lt"/>
                <a:ea typeface="Calibri"/>
                <a:cs typeface="Calibri"/>
                <a:sym typeface="Calibri"/>
              </a:rPr>
              <a:t>Supervisión en </a:t>
            </a:r>
            <a:r>
              <a:rPr lang="es-419" sz="1100" dirty="0"/>
              <a:t>nuestros</a:t>
            </a:r>
            <a:r>
              <a:rPr lang="es-419" sz="1100" b="0" i="0" u="none" strike="noStrike" cap="none" baseline="0" dirty="0">
                <a:latin typeface="+mn-lt"/>
                <a:ea typeface="Calibri"/>
                <a:cs typeface="Calibri"/>
                <a:sym typeface="Calibri"/>
              </a:rPr>
              <a:t> contextos.</a:t>
            </a:r>
          </a:p>
          <a:p>
            <a:pPr marL="0" marR="0" lvl="0" indent="0" algn="l" rtl="0">
              <a:spcBef>
                <a:spcPts val="0"/>
              </a:spcBef>
              <a:buSzPct val="25000"/>
              <a:buNone/>
            </a:pPr>
            <a:endParaRPr lang="en-US" sz="1100" i="0" u="none" strike="noStrike" cap="none" dirty="0">
              <a:latin typeface="+mn-lt"/>
              <a:ea typeface="Calibri"/>
              <a:cs typeface="Calibri"/>
            </a:endParaRPr>
          </a:p>
          <a:p>
            <a:pPr>
              <a:buSzPct val="25000"/>
              <a:buNone/>
            </a:pPr>
            <a:r>
              <a:rPr lang="es-419" sz="1100" b="1" dirty="0"/>
              <a:t>Instrucciones</a:t>
            </a:r>
            <a:r>
              <a:rPr lang="es-419" sz="1100" b="0" i="0" u="none" strike="noStrike" cap="none" dirty="0">
                <a:latin typeface="+mn-lt"/>
                <a:ea typeface="Calibri"/>
                <a:cs typeface="Calibri"/>
                <a:sym typeface="Calibri"/>
              </a:rPr>
              <a:t>: </a:t>
            </a:r>
          </a:p>
          <a:p>
            <a:pPr>
              <a:buSzPct val="25000"/>
              <a:buNone/>
            </a:pPr>
            <a:endParaRPr lang="en-US" sz="1100" b="0" i="0" u="none" strike="noStrike" cap="none" dirty="0">
              <a:latin typeface="+mn-lt"/>
              <a:ea typeface="Calibri"/>
              <a:cs typeface="Calibri"/>
              <a:sym typeface="Calibri"/>
            </a:endParaRPr>
          </a:p>
          <a:p>
            <a:pPr marL="171450" indent="-171450">
              <a:buSzPct val="25000"/>
              <a:buFont typeface="Arial" panose="020B0604020202020204" pitchFamily="34" charset="0"/>
              <a:buChar char="•"/>
            </a:pPr>
            <a:r>
              <a:rPr lang="es-419" sz="1100" b="0" i="0" u="none" strike="noStrike" cap="none" dirty="0">
                <a:latin typeface="+mn-lt"/>
                <a:ea typeface="Calibri"/>
                <a:cs typeface="Calibri"/>
                <a:sym typeface="Calibri"/>
              </a:rPr>
              <a:t>Divida a los participantes en grupos pequeños para que juntos analicen estas preguntas. (</a:t>
            </a:r>
            <a:r>
              <a:rPr lang="es-419" sz="1100" b="1" i="0" u="none" strike="noStrike" cap="none" dirty="0">
                <a:latin typeface="+mn-lt"/>
                <a:ea typeface="Calibri"/>
                <a:cs typeface="Calibri"/>
                <a:sym typeface="Calibri"/>
              </a:rPr>
              <a:t>Facilitador</a:t>
            </a:r>
            <a:r>
              <a:rPr lang="es-419" sz="1100" b="1" i="0" u="none" strike="noStrike" cap="none" baseline="0" dirty="0">
                <a:latin typeface="+mn-lt"/>
                <a:ea typeface="Calibri"/>
                <a:cs typeface="Calibri"/>
                <a:sym typeface="Calibri"/>
              </a:rPr>
              <a:t> Nota para la Pregunta 1: </a:t>
            </a:r>
            <a:r>
              <a:rPr lang="es-419" sz="1100" b="0" i="0" u="none" strike="noStrike" cap="none" baseline="0" dirty="0">
                <a:latin typeface="+mn-lt"/>
                <a:ea typeface="Calibri"/>
                <a:cs typeface="Calibri"/>
                <a:sym typeface="Calibri"/>
              </a:rPr>
              <a:t>Los participantes deben pensar más allá de la gestión de casos de protección de la infancia para responder a esta pregunta y más bien considerar el contexto cultural más amplio. En muchas culturas, los “Supervisores” son vistos como los responsables de hacer cumplir las normas/de controlar/dar órdenes a sus empleados)</a:t>
            </a:r>
          </a:p>
          <a:p>
            <a:pPr marL="0" indent="0">
              <a:buSzPct val="25000"/>
              <a:buFont typeface="Arial" panose="020B0604020202020204" pitchFamily="34" charset="0"/>
              <a:buNone/>
            </a:pPr>
            <a:endParaRPr lang="en-US" sz="1100" b="0" i="0" u="none" strike="noStrike" cap="none" dirty="0">
              <a:latin typeface="+mn-lt"/>
              <a:ea typeface="Calibri"/>
              <a:cs typeface="Calibri"/>
              <a:sym typeface="Calibri"/>
            </a:endParaRPr>
          </a:p>
          <a:p>
            <a:pPr marL="171450" indent="-171450">
              <a:buSzPct val="25000"/>
              <a:buFont typeface="Arial" panose="020B0604020202020204" pitchFamily="34" charset="0"/>
              <a:buChar char="•"/>
            </a:pPr>
            <a:r>
              <a:rPr lang="es-419" sz="1100" b="0" i="0" u="none" strike="noStrike" cap="none" dirty="0">
                <a:latin typeface="+mn-lt"/>
                <a:ea typeface="Calibri"/>
                <a:cs typeface="Calibri"/>
                <a:sym typeface="Calibri"/>
              </a:rPr>
              <a:t>Pídale a cada grupo que recopile sus respuestas en un </a:t>
            </a:r>
            <a:r>
              <a:rPr lang="es-419" sz="1100" b="0" i="0" u="none" strike="noStrike" cap="none" dirty="0" err="1">
                <a:latin typeface="+mn-lt"/>
                <a:ea typeface="Calibri"/>
                <a:cs typeface="Calibri"/>
                <a:sym typeface="Calibri"/>
              </a:rPr>
              <a:t>rotafolio</a:t>
            </a:r>
            <a:r>
              <a:rPr lang="es-419" sz="1100" b="0" i="0" u="none" strike="noStrike" cap="none" dirty="0">
                <a:latin typeface="+mn-lt"/>
                <a:ea typeface="Calibri"/>
                <a:cs typeface="Calibri"/>
                <a:sym typeface="Calibri"/>
              </a:rPr>
              <a:t> </a:t>
            </a:r>
            <a:r>
              <a:rPr lang="es-419" sz="1100" dirty="0"/>
              <a:t>y cuélguelas juntas en una pared.</a:t>
            </a:r>
          </a:p>
          <a:p>
            <a:pPr marL="171450" indent="-171450">
              <a:buSzPct val="25000"/>
              <a:buFont typeface="Arial" panose="020B0604020202020204" pitchFamily="34" charset="0"/>
              <a:buChar char="•"/>
            </a:pPr>
            <a:endParaRPr lang="en-US" sz="1100" dirty="0"/>
          </a:p>
          <a:p>
            <a:pPr marL="171450" indent="-171450">
              <a:buSzPct val="25000"/>
              <a:buFont typeface="Arial" panose="020B0604020202020204" pitchFamily="34" charset="0"/>
              <a:buChar char="•"/>
            </a:pPr>
            <a:r>
              <a:rPr lang="es-419" sz="1100" dirty="0"/>
              <a:t>Agradezca a</a:t>
            </a:r>
            <a:r>
              <a:rPr lang="es-419" sz="1100" baseline="0" dirty="0"/>
              <a:t> los participantes y explíqueles que en el </a:t>
            </a:r>
            <a:r>
              <a:rPr lang="es-419" sz="1100" dirty="0"/>
              <a:t>transcurso del módulo, revisaremos</a:t>
            </a:r>
            <a:r>
              <a:rPr lang="es-419" sz="1100" baseline="0" dirty="0"/>
              <a:t> estas respuestas. </a:t>
            </a:r>
          </a:p>
        </p:txBody>
      </p:sp>
      <p:sp>
        <p:nvSpPr>
          <p:cNvPr id="4" name="Slide Number Placeholder 3"/>
          <p:cNvSpPr>
            <a:spLocks noGrp="1"/>
          </p:cNvSpPr>
          <p:nvPr>
            <p:ph type="sldNum" sz="quarter" idx="10"/>
          </p:nvPr>
        </p:nvSpPr>
        <p:spPr/>
        <p:txBody>
          <a:bodyPr/>
          <a:lstStyle/>
          <a:p>
            <a:fld id="{780767AD-8186-5647-9165-A19B63BA7F43}" type="slidenum">
              <a:rPr lang="en-US" smtClean="0"/>
              <a:t>4</a:t>
            </a:fld>
            <a:endParaRPr lang="en-US" smtClean="0"/>
          </a:p>
        </p:txBody>
      </p:sp>
    </p:spTree>
    <p:extLst>
      <p:ext uri="{BB962C8B-B14F-4D97-AF65-F5344CB8AC3E}">
        <p14:creationId xmlns:p14="http://schemas.microsoft.com/office/powerpoint/2010/main" val="1873885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sz="1100" b="0" i="0" u="none" strike="noStrike" cap="none">
                <a:latin typeface="+mn-lt"/>
                <a:ea typeface="Calibri"/>
                <a:cs typeface="Calibri"/>
                <a:sym typeface="Calibri"/>
              </a:rPr>
              <a:t>5</a:t>
            </a:r>
            <a:r>
              <a:rPr lang="es-419" sz="1100" b="0" i="0" u="none" strike="noStrike" cap="none" baseline="0">
                <a:latin typeface="+mn-lt"/>
                <a:ea typeface="Calibri"/>
                <a:cs typeface="Calibri"/>
                <a:sym typeface="Calibri"/>
              </a:rPr>
              <a:t> </a:t>
            </a:r>
            <a:r>
              <a:rPr lang="es-419" sz="1100" b="0" i="0" u="none" strike="noStrike" cap="none">
                <a:latin typeface="+mn-lt"/>
                <a:ea typeface="Calibri"/>
                <a:cs typeface="Calibri"/>
                <a:sym typeface="Calibri"/>
              </a:rPr>
              <a:t>minutos</a:t>
            </a:r>
          </a:p>
          <a:p>
            <a:pPr>
              <a:buSzPct val="25000"/>
              <a:buNone/>
            </a:pPr>
            <a:endParaRPr lang="en-US" sz="1100" b="0"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s-419" sz="1100" b="1"/>
              <a:t>Instrucciones</a:t>
            </a:r>
            <a:r>
              <a:rPr lang="es-419" sz="1100" b="0"/>
              <a:t>: Pida a los participantes que compartan las respuestas de sus rotafolios para la</a:t>
            </a:r>
            <a:r>
              <a:rPr lang="es-419" sz="1100" b="0" baseline="0"/>
              <a:t> Pregunta 1 “</a:t>
            </a:r>
            <a:r>
              <a:rPr lang="es-419" sz="1100" b="1">
                <a:solidFill>
                  <a:schemeClr val="tx1">
                    <a:lumMod val="65000"/>
                    <a:lumOff val="35000"/>
                  </a:schemeClr>
                </a:solidFill>
                <a:latin typeface="Helvetica Neue" charset="0"/>
                <a:ea typeface="Helvetica Neue" charset="0"/>
                <a:cs typeface="Helvetica Neue" charset="0"/>
                <a:sym typeface="Century Gothic"/>
              </a:rPr>
              <a:t>¿Qué piensan las personas en su contexto cuando escuchan el término “Supervisor</a:t>
            </a:r>
            <a:r>
              <a:rPr lang="es-419" sz="1100">
                <a:solidFill>
                  <a:schemeClr val="tx1">
                    <a:lumMod val="65000"/>
                    <a:lumOff val="35000"/>
                  </a:schemeClr>
                </a:solidFill>
                <a:latin typeface="Helvetica Neue" charset="0"/>
                <a:ea typeface="Helvetica Neue" charset="0"/>
                <a:cs typeface="Helvetica Neue" charset="0"/>
                <a:sym typeface="Century Gothic"/>
              </a:rPr>
              <a:t>”?”</a:t>
            </a:r>
          </a:p>
          <a:p>
            <a:pPr>
              <a:buSzPct val="25000"/>
              <a:buNone/>
            </a:pPr>
            <a:endParaRPr lang="en-US" sz="1100" b="0" dirty="0"/>
          </a:p>
          <a:p>
            <a:pPr>
              <a:buSzPct val="25000"/>
              <a:buNone/>
            </a:pPr>
            <a:endParaRPr lang="en-US" sz="1100" b="0" dirty="0"/>
          </a:p>
          <a:p>
            <a:pPr>
              <a:buSzPct val="25000"/>
              <a:buNone/>
            </a:pPr>
            <a:r>
              <a:rPr lang="es-419" sz="1100" baseline="0"/>
              <a:t> </a:t>
            </a:r>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smtClean="0"/>
          </a:p>
        </p:txBody>
      </p:sp>
    </p:spTree>
    <p:extLst>
      <p:ext uri="{BB962C8B-B14F-4D97-AF65-F5344CB8AC3E}">
        <p14:creationId xmlns:p14="http://schemas.microsoft.com/office/powerpoint/2010/main" val="3912957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0000"/>
              </a:buClr>
              <a:buSzPct val="25000"/>
              <a:buNone/>
              <a:defRPr/>
            </a:pPr>
            <a:r>
              <a:rPr lang="es-419" sz="1100" b="0">
                <a:latin typeface="+mn-lt"/>
                <a:ea typeface="Century Gothic"/>
                <a:cs typeface="Century Gothic"/>
              </a:rPr>
              <a:t>10 minutos</a:t>
            </a:r>
          </a:p>
          <a:p>
            <a:pPr>
              <a:buNone/>
              <a:defRPr/>
            </a:pPr>
            <a:endParaRPr lang="en-US" sz="1100" b="1" dirty="0">
              <a:latin typeface="+mn-lt"/>
              <a:ea typeface="Century Gothic"/>
              <a:cs typeface="Century Gothic"/>
            </a:endParaRPr>
          </a:p>
          <a:p>
            <a:pPr>
              <a:buNone/>
              <a:defRPr/>
            </a:pPr>
            <a:r>
              <a:rPr lang="es-419" sz="1100" b="1">
                <a:latin typeface="+mn-lt"/>
                <a:ea typeface="Century Gothic"/>
                <a:cs typeface="Century Gothic"/>
              </a:rPr>
              <a:t>Diga:</a:t>
            </a:r>
            <a:r>
              <a:rPr lang="es-419" sz="1100">
                <a:latin typeface="+mn-lt"/>
                <a:ea typeface="Century Gothic"/>
                <a:cs typeface="Century Gothic"/>
              </a:rPr>
              <a:t> Esta es la defini</a:t>
            </a:r>
            <a:r>
              <a:rPr lang="es-419" sz="1100" baseline="0">
                <a:latin typeface="+mn-lt"/>
                <a:ea typeface="Century Gothic"/>
                <a:cs typeface="Century Gothic"/>
              </a:rPr>
              <a:t>ción </a:t>
            </a:r>
            <a:r>
              <a:rPr lang="es-419" sz="1100">
                <a:latin typeface="+mn-lt"/>
                <a:ea typeface="Century Gothic"/>
                <a:cs typeface="Century Gothic"/>
              </a:rPr>
              <a:t>interinstitucional de supervisión de gestión de casos de protección de la infancia. Tomaremos un momento para discutir las diferencias en la manera en la que se entiende la supervisión en muchos contextos.</a:t>
            </a:r>
          </a:p>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endParaRPr lang="en-US" sz="1100" b="0" i="0" u="none" strike="noStrike" cap="none" baseline="0" dirty="0">
              <a:solidFill>
                <a:schemeClr val="bg1">
                  <a:lumMod val="10000"/>
                </a:schemeClr>
              </a:solidFill>
              <a:latin typeface="+mn-lt"/>
              <a:ea typeface="Calibri"/>
              <a:cs typeface="Calibri"/>
              <a:sym typeface="Calibri"/>
            </a:endParaRPr>
          </a:p>
          <a:p>
            <a:pPr>
              <a:buClr>
                <a:schemeClr val="dk1"/>
              </a:buClr>
              <a:buSzPct val="25000"/>
              <a:buNone/>
              <a:defRPr/>
            </a:pPr>
            <a:r>
              <a:rPr lang="es-419" sz="1100">
                <a:latin typeface="+mn-lt"/>
                <a:ea typeface="Calibri"/>
                <a:cs typeface="Calibri"/>
                <a:sym typeface="Calibri"/>
              </a:rPr>
              <a:t>Lo que</a:t>
            </a:r>
            <a:r>
              <a:rPr lang="es-419" sz="1100" b="0" i="0" u="none" strike="noStrike" cap="none">
                <a:latin typeface="+mn-lt"/>
                <a:ea typeface="Calibri"/>
                <a:cs typeface="Calibri"/>
                <a:sym typeface="Calibri"/>
              </a:rPr>
              <a:t> pretendemos ver es que, en muchas culturas, la “supervisión” es vista como una relación de dirección o con el responsable en la que una persona da órdenes e indicaciones, incluso dentro de la Gestión de Casos de Protección de la Infancia​. Sin embargo, ¡las Directrices de GC presentan una definición muy diferente de esta función!</a:t>
            </a:r>
            <a:r>
              <a:rPr lang="es-419" sz="1100">
                <a:latin typeface="+mn-lt"/>
                <a:ea typeface="Calibri"/>
                <a:cs typeface="Calibri"/>
                <a:sym typeface="Calibri"/>
              </a:rPr>
              <a:t> </a:t>
            </a:r>
          </a:p>
          <a:p>
            <a:pPr>
              <a:buNone/>
              <a:defRPr/>
            </a:pPr>
            <a:endParaRPr lang="en-US" sz="1100" dirty="0">
              <a:latin typeface="+mn-lt"/>
            </a:endParaRPr>
          </a:p>
          <a:p>
            <a:pPr>
              <a:buNone/>
              <a:defRPr/>
            </a:pPr>
            <a:r>
              <a:rPr lang="es-419" sz="1100">
                <a:latin typeface="+mn-lt"/>
              </a:rPr>
              <a:t>Con frecuencia, la supervisión se considera una función jerárquica superior a la de un trabajador social. La definición interinstitucional</a:t>
            </a:r>
            <a:r>
              <a:rPr lang="es-419" sz="1100" baseline="0">
                <a:latin typeface="+mn-lt"/>
              </a:rPr>
              <a:t> </a:t>
            </a:r>
            <a:r>
              <a:rPr lang="es-419" sz="1100">
                <a:latin typeface="+mn-lt"/>
              </a:rPr>
              <a:t>nos anima a ver la relación entre el supervisor y el trabajador social como colaborativa y complementaria, en lugar de jerárquica.</a:t>
            </a:r>
          </a:p>
          <a:p>
            <a:pPr marL="0" marR="0" lvl="0" indent="0" algn="l" rtl="0">
              <a:lnSpc>
                <a:spcPct val="100000"/>
              </a:lnSpc>
              <a:spcBef>
                <a:spcPts val="0"/>
              </a:spcBef>
              <a:spcAft>
                <a:spcPts val="0"/>
              </a:spcAft>
              <a:buClr>
                <a:schemeClr val="dk1"/>
              </a:buClr>
              <a:buSzPct val="25000"/>
              <a:buFont typeface="Calibri"/>
              <a:buNone/>
            </a:pPr>
            <a:endParaRPr lang="en-US" sz="1100" b="1" i="0" u="none" strike="noStrike" cap="none" baseline="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s-419" sz="1100" b="1" i="0" u="none" strike="noStrike" cap="none" baseline="0">
                <a:latin typeface="+mn-lt"/>
                <a:ea typeface="Calibri"/>
                <a:cs typeface="Calibri"/>
                <a:sym typeface="Calibri"/>
              </a:rPr>
              <a:t>Pregunte: </a:t>
            </a:r>
            <a:r>
              <a:rPr lang="es-419" sz="1100" b="0" i="0" u="none" strike="noStrike" cap="none" baseline="0">
                <a:latin typeface="+mn-lt"/>
                <a:ea typeface="Calibri"/>
                <a:cs typeface="Calibri"/>
                <a:sym typeface="Calibri"/>
              </a:rPr>
              <a:t>¿Qué piensan de esta definición? </a:t>
            </a:r>
            <a:r>
              <a:rPr lang="es-419" sz="1100" b="0" i="0" u="none" strike="noStrike" cap="none" baseline="0">
                <a:solidFill>
                  <a:schemeClr val="dk1"/>
                </a:solidFill>
                <a:latin typeface="+mn-lt"/>
                <a:ea typeface="Calibri"/>
                <a:cs typeface="Calibri"/>
                <a:sym typeface="Calibri"/>
              </a:rPr>
              <a:t>¿Qué agrega este concepto de “relación” a la definición de supervisión? </a:t>
            </a:r>
          </a:p>
          <a:p>
            <a:pPr>
              <a:buClr>
                <a:schemeClr val="dk1"/>
              </a:buClr>
              <a:buSzPct val="25000"/>
              <a:buNone/>
              <a:defRPr/>
            </a:pPr>
            <a:endParaRPr lang="en-US" sz="1100" b="1" dirty="0">
              <a:latin typeface="+mn-lt"/>
            </a:endParaRPr>
          </a:p>
          <a:p>
            <a:pPr marL="0" marR="0" lvl="0" indent="0" algn="l" rtl="0">
              <a:lnSpc>
                <a:spcPct val="100000"/>
              </a:lnSpc>
              <a:spcBef>
                <a:spcPts val="0"/>
              </a:spcBef>
              <a:spcAft>
                <a:spcPts val="0"/>
              </a:spcAft>
              <a:buClr>
                <a:schemeClr val="dk1"/>
              </a:buClr>
              <a:buSzPct val="25000"/>
              <a:buFont typeface="Calibri"/>
              <a:buNone/>
            </a:pPr>
            <a:r>
              <a:rPr lang="es-419" sz="1100" b="1" i="0" u="none" strike="noStrike" cap="none" baseline="0">
                <a:solidFill>
                  <a:schemeClr val="dk1"/>
                </a:solidFill>
                <a:latin typeface="+mn-lt"/>
                <a:ea typeface="Calibri"/>
                <a:cs typeface="Calibri"/>
                <a:sym typeface="Calibri"/>
              </a:rPr>
              <a:t>Pregunte: </a:t>
            </a:r>
            <a:r>
              <a:rPr lang="es-419" sz="1100" b="0" i="0" u="none" strike="noStrike" cap="none" baseline="0">
                <a:solidFill>
                  <a:schemeClr val="dk1"/>
                </a:solidFill>
                <a:latin typeface="+mn-lt"/>
                <a:ea typeface="Calibri"/>
                <a:cs typeface="Calibri"/>
                <a:sym typeface="Calibri"/>
              </a:rPr>
              <a:t>¿Qué es importante sobre una relación, si es para </a:t>
            </a:r>
            <a:r>
              <a:rPr lang="es-419" sz="1100" b="1" i="1" u="none" strike="noStrike" cap="none" baseline="0">
                <a:solidFill>
                  <a:schemeClr val="dk1"/>
                </a:solidFill>
                <a:latin typeface="+mn-lt"/>
                <a:ea typeface="Calibri"/>
                <a:cs typeface="Calibri"/>
                <a:sym typeface="Calibri"/>
              </a:rPr>
              <a:t>apoyar a los trabajadores sociales</a:t>
            </a:r>
            <a:r>
              <a:rPr lang="es-419" sz="1100" b="1" i="0" u="none" strike="noStrike" cap="none" baseline="0">
                <a:solidFill>
                  <a:schemeClr val="dk1"/>
                </a:solidFill>
                <a:latin typeface="+mn-lt"/>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lang="en-US" sz="1100" b="1" i="0" u="sng" strike="noStrike" cap="none" baseline="0" dirty="0">
              <a:solidFill>
                <a:schemeClr val="dk1"/>
              </a:solidFill>
              <a:latin typeface="+mn-lt"/>
              <a:ea typeface="Calibri"/>
              <a:cs typeface="Calibri"/>
              <a:sym typeface="Calibri"/>
            </a:endParaRPr>
          </a:p>
          <a:p>
            <a:pPr>
              <a:buNone/>
            </a:pPr>
            <a:r>
              <a:rPr lang="es-419" sz="1100" b="1">
                <a:latin typeface="+mn-lt"/>
              </a:rPr>
              <a:t>Diga</a:t>
            </a:r>
            <a:r>
              <a:rPr lang="es-419" sz="1100">
                <a:latin typeface="+mn-lt"/>
              </a:rPr>
              <a:t>: Discutamos más sobre lo que entendemos por la relación entre el supervisor y el trabajador social. Cuando pensamos en la relación entre el supervisor y el trabajador social, estamos hablando del supervisor que </a:t>
            </a:r>
            <a:r>
              <a:rPr lang="es-419" sz="1100" b="1">
                <a:latin typeface="+mn-lt"/>
              </a:rPr>
              <a:t>apoya</a:t>
            </a:r>
            <a:r>
              <a:rPr lang="es-419" sz="1100">
                <a:latin typeface="+mn-lt"/>
              </a:rPr>
              <a:t> al trabajador social para realizar una gestión de casos de protección de la infancia</a:t>
            </a:r>
            <a:r>
              <a:rPr lang="es-419" sz="1100" baseline="0">
                <a:latin typeface="+mn-lt"/>
              </a:rPr>
              <a:t> efectiva. </a:t>
            </a:r>
            <a:r>
              <a:rPr lang="es-419" sz="1100">
                <a:latin typeface="+mn-lt"/>
              </a:rPr>
              <a:t>El trabajador social es el participante activo en el trabajo con niños, niñas y adolescentes y familias. El supervisor está detrás de ellos, apoyándolos y ayudándolos a desarrollar las competencias, el conocimiento y las actitudes que los hacen buenos en su trabajo. </a:t>
            </a:r>
          </a:p>
          <a:p>
            <a:pPr>
              <a:buNone/>
            </a:pPr>
            <a:endParaRPr lang="en-US" sz="1100" dirty="0">
              <a:latin typeface="+mn-lt"/>
            </a:endParaRPr>
          </a:p>
          <a:p>
            <a:pPr>
              <a:buNone/>
            </a:pPr>
            <a:r>
              <a:rPr lang="es-419" sz="1100">
                <a:latin typeface="+mn-lt"/>
              </a:rPr>
              <a:t>Algunas</a:t>
            </a:r>
            <a:r>
              <a:rPr lang="es-419" sz="1100" baseline="0">
                <a:latin typeface="+mn-lt"/>
              </a:rPr>
              <a:t> palabras que </a:t>
            </a:r>
            <a:r>
              <a:rPr lang="es-419" sz="1100">
                <a:latin typeface="+mn-lt"/>
              </a:rPr>
              <a:t>pueden describir</a:t>
            </a:r>
            <a:r>
              <a:rPr lang="es-419" sz="1100" baseline="0">
                <a:latin typeface="+mn-lt"/>
              </a:rPr>
              <a:t> esta relación de apoyo son mentor, modelo, guía.</a:t>
            </a:r>
            <a:r>
              <a:rPr lang="es-419" sz="1100">
                <a:latin typeface="+mn-lt"/>
              </a:rPr>
              <a:t> ¿Qué palabra puede utilizar para describir esta relación? ¿Hay alguna palabra en su cultura o en su lenguaje que refleje esto?</a:t>
            </a:r>
          </a:p>
          <a:p>
            <a:pPr lvl="0">
              <a:spcBef>
                <a:spcPts val="0"/>
              </a:spcBef>
              <a:buNone/>
            </a:pPr>
            <a:endParaRPr lang="en-US" sz="1100" b="1" baseline="0" dirty="0">
              <a:latin typeface="+mn-lt"/>
            </a:endParaRPr>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smtClean="0"/>
          </a:p>
        </p:txBody>
      </p:sp>
    </p:spTree>
    <p:extLst>
      <p:ext uri="{BB962C8B-B14F-4D97-AF65-F5344CB8AC3E}">
        <p14:creationId xmlns:p14="http://schemas.microsoft.com/office/powerpoint/2010/main" val="152723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s-419" sz="1100" b="0"/>
              <a:t>15 minutos </a:t>
            </a:r>
          </a:p>
          <a:p>
            <a:pPr>
              <a:buNone/>
              <a:defRPr/>
            </a:pPr>
            <a:endParaRPr lang="en-US" sz="1100" dirty="0"/>
          </a:p>
          <a:p>
            <a:pPr>
              <a:buNone/>
              <a:defRPr/>
            </a:pPr>
            <a:r>
              <a:rPr lang="es-419" sz="1100" b="1"/>
              <a:t>Diga</a:t>
            </a:r>
            <a:r>
              <a:rPr lang="es-419" sz="1100"/>
              <a:t>: Si entendemos que la supervisión es una relación, entonces podemos comenzar a pensar en la orientación</a:t>
            </a:r>
            <a:r>
              <a:rPr lang="es-419" sz="1100" baseline="0"/>
              <a:t> </a:t>
            </a:r>
            <a:r>
              <a:rPr lang="es-419" sz="1100"/>
              <a:t>como el centro de la supervisión.</a:t>
            </a:r>
          </a:p>
          <a:p>
            <a:pPr lvl="0">
              <a:spcBef>
                <a:spcPts val="0"/>
              </a:spcBef>
              <a:buNone/>
            </a:pPr>
            <a:endParaRPr lang="en-US" sz="1100" dirty="0"/>
          </a:p>
          <a:p>
            <a:pPr lvl="0">
              <a:spcBef>
                <a:spcPts val="0"/>
              </a:spcBef>
              <a:buNone/>
            </a:pPr>
            <a:r>
              <a:rPr lang="es-419" sz="1100"/>
              <a:t>La orientación es un método Y una actitud, o una forma de ser:</a:t>
            </a:r>
            <a:r>
              <a:rPr lang="es-419" sz="1100" baseline="0"/>
              <a:t> </a:t>
            </a:r>
            <a:r>
              <a:rPr lang="es-419" sz="1100"/>
              <a:t>La orientación</a:t>
            </a:r>
            <a:r>
              <a:rPr lang="es-419" sz="1100" baseline="0"/>
              <a:t> puede implicar el “acompañar” al trabajador social para ayudarlo con competencias específicas y puede implicar mostrar buenas prácticas.  </a:t>
            </a:r>
          </a:p>
          <a:p>
            <a:pPr lvl="0">
              <a:spcBef>
                <a:spcPts val="0"/>
              </a:spcBef>
              <a:buNone/>
            </a:pPr>
            <a:endParaRPr lang="en-US" sz="1100" baseline="0" dirty="0"/>
          </a:p>
          <a:p>
            <a:pPr>
              <a:buNone/>
            </a:pPr>
            <a:r>
              <a:rPr lang="es-419" sz="1100" baseline="0"/>
              <a:t>Por último, la orientación es </a:t>
            </a:r>
            <a:r>
              <a:rPr lang="es-419" sz="1100"/>
              <a:t>una </a:t>
            </a:r>
            <a:r>
              <a:rPr lang="es-419" sz="1100" b="1" baseline="0"/>
              <a:t>actitud</a:t>
            </a:r>
            <a:r>
              <a:rPr lang="es-419" sz="1100" baseline="0"/>
              <a:t> que coloca al trabajador social como el impulsador de su propio desarrollo y el experto en reconocer y superar sus propias fortalezas y desafíos. La función del supervisor como orientador es utilizar las </a:t>
            </a:r>
            <a:r>
              <a:rPr lang="es-419" sz="1100" b="0" baseline="0"/>
              <a:t>prácticas </a:t>
            </a:r>
            <a:r>
              <a:rPr lang="es-419" sz="1100" b="0"/>
              <a:t>específicas</a:t>
            </a:r>
            <a:r>
              <a:rPr lang="es-419" sz="1100" b="0" baseline="0"/>
              <a:t> </a:t>
            </a:r>
            <a:r>
              <a:rPr lang="es-419" sz="1100" baseline="0"/>
              <a:t>para ayudar al trabajador social a reconocer sus fortalezas y desafíos y ayudarlo a establecer y alcanzar objetivos realistas encaminados al logro. </a:t>
            </a:r>
          </a:p>
          <a:p>
            <a:pPr>
              <a:buNone/>
            </a:pPr>
            <a:endParaRPr lang="en-US" sz="1100" baseline="0" dirty="0"/>
          </a:p>
          <a:p>
            <a:pPr>
              <a:buNone/>
            </a:pPr>
            <a:r>
              <a:rPr lang="es-419" sz="1100" baseline="0"/>
              <a:t>(Si es apropiado para el contexto, comparta la analogía de un entrenador de fútbol).</a:t>
            </a:r>
          </a:p>
          <a:p>
            <a:pPr>
              <a:buNone/>
            </a:pPr>
            <a:endParaRPr lang="en-US" sz="1100" baseline="0" dirty="0"/>
          </a:p>
          <a:p>
            <a:pPr>
              <a:buNone/>
            </a:pPr>
            <a:r>
              <a:rPr lang="es-419" sz="1100" baseline="0"/>
              <a:t>Hablaremos más acerca de las competencias de orientación y cómo ponerlas en práctica en los siguientes días. </a:t>
            </a:r>
          </a:p>
          <a:p>
            <a:pPr lvl="0">
              <a:spcBef>
                <a:spcPts val="0"/>
              </a:spcBef>
              <a:buNone/>
            </a:pPr>
            <a:endParaRPr lang="en-US" sz="1100" baseline="0" dirty="0"/>
          </a:p>
          <a:p>
            <a:pPr>
              <a:buNone/>
            </a:pPr>
            <a:r>
              <a:rPr lang="es-419" sz="1100" b="1" baseline="0"/>
              <a:t>Pregunte: </a:t>
            </a:r>
            <a:r>
              <a:rPr lang="es-419" sz="1100" baseline="0"/>
              <a:t>¿Tienen alguna pregunta</a:t>
            </a:r>
            <a:r>
              <a:rPr lang="es-419" sz="1100"/>
              <a:t> antes de continuar</a:t>
            </a:r>
            <a:r>
              <a:rPr lang="es-419" sz="1100" baseline="0"/>
              <a:t>?</a:t>
            </a:r>
          </a:p>
        </p:txBody>
      </p:sp>
      <p:sp>
        <p:nvSpPr>
          <p:cNvPr id="4" name="Slide Number Placeholder 3"/>
          <p:cNvSpPr>
            <a:spLocks noGrp="1"/>
          </p:cNvSpPr>
          <p:nvPr>
            <p:ph type="sldNum" sz="quarter" idx="10"/>
          </p:nvPr>
        </p:nvSpPr>
        <p:spPr/>
        <p:txBody>
          <a:bodyPr/>
          <a:lstStyle/>
          <a:p>
            <a:fld id="{780767AD-8186-5647-9165-A19B63BA7F43}" type="slidenum">
              <a:rPr lang="en-US" smtClean="0"/>
              <a:t>7</a:t>
            </a:fld>
            <a:endParaRPr lang="en-US" smtClean="0"/>
          </a:p>
        </p:txBody>
      </p:sp>
    </p:spTree>
    <p:extLst>
      <p:ext uri="{BB962C8B-B14F-4D97-AF65-F5344CB8AC3E}">
        <p14:creationId xmlns:p14="http://schemas.microsoft.com/office/powerpoint/2010/main" val="189412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sz="1100" b="0"/>
              <a:t>10 minutos</a:t>
            </a:r>
          </a:p>
          <a:p>
            <a:pPr>
              <a:buSzPct val="25000"/>
              <a:buNone/>
            </a:pPr>
            <a:endParaRPr lang="en-US" sz="1100" b="0" dirty="0"/>
          </a:p>
          <a:p>
            <a:pPr>
              <a:buNone/>
            </a:pPr>
            <a:r>
              <a:rPr lang="es-419" sz="1100" b="1"/>
              <a:t>Diga:</a:t>
            </a:r>
            <a:r>
              <a:rPr lang="es-419" sz="1100" b="1" baseline="0"/>
              <a:t> </a:t>
            </a:r>
            <a:r>
              <a:rPr lang="es-419" sz="1100" b="0" baseline="0"/>
              <a:t>La S</a:t>
            </a:r>
            <a:r>
              <a:rPr lang="es-419" sz="1100" b="0"/>
              <a:t>upervisión no es un proceso pasivo para el trabajador social ni para el supervisor. Ambos tienen responsabilidades y una función activa que realizar.</a:t>
            </a:r>
          </a:p>
          <a:p>
            <a:pPr>
              <a:buNone/>
            </a:pPr>
            <a:endParaRPr lang="en-US" sz="1100" b="1" dirty="0"/>
          </a:p>
          <a:p>
            <a:pPr>
              <a:buNone/>
            </a:pPr>
            <a:r>
              <a:rPr lang="es-419" sz="1100" i="0" u="none" strike="noStrike" cap="none">
                <a:latin typeface="+mn-lt"/>
                <a:ea typeface="Calibri"/>
                <a:cs typeface="Calibri"/>
                <a:sym typeface="Calibri"/>
              </a:rPr>
              <a:t>Al igual que en</a:t>
            </a:r>
            <a:r>
              <a:rPr lang="es-419" sz="1100" i="0" u="none" strike="noStrike" cap="none" baseline="0">
                <a:latin typeface="+mn-lt"/>
                <a:ea typeface="Calibri"/>
                <a:cs typeface="Calibri"/>
                <a:sym typeface="Calibri"/>
              </a:rPr>
              <a:t> cualquier buena relación, ambas partes deben participar activamente. Ambos tienen funciones y responsabilidades para asegurarse de que la supervisión sea efectiva.</a:t>
            </a:r>
            <a:r>
              <a:rPr lang="es-419" sz="1100"/>
              <a:t>  Analizaremos esto a detalle en los siguientes módulos. </a:t>
            </a:r>
          </a:p>
          <a:p>
            <a:pPr>
              <a:buNone/>
            </a:pPr>
            <a:endParaRPr lang="en-US" sz="1100" dirty="0"/>
          </a:p>
          <a:p>
            <a:pPr>
              <a:buNone/>
            </a:pPr>
            <a:r>
              <a:rPr lang="es-419" sz="1100"/>
              <a:t>Tanto los supervisores como los trabajadores sociales</a:t>
            </a:r>
            <a:r>
              <a:rPr lang="es-419" sz="1100" baseline="0"/>
              <a:t> necesitan compartir e invertir tiempo para hacer que la relación sea exitosa. </a:t>
            </a:r>
          </a:p>
          <a:p>
            <a:pPr>
              <a:buNone/>
            </a:pPr>
            <a:endParaRPr lang="en-US" sz="1100" baseline="0" dirty="0"/>
          </a:p>
          <a:p>
            <a:pPr>
              <a:buNone/>
            </a:pPr>
            <a:r>
              <a:rPr lang="es-419" sz="1100" baseline="0"/>
              <a:t>Fomentar estas relaciones de colaboración puede tomar tiempo y esfuerzo; pero tiene que haber seguridad para desarrollar confianza. </a:t>
            </a:r>
          </a:p>
          <a:p>
            <a:pPr>
              <a:buNone/>
            </a:pPr>
            <a:r>
              <a:rPr lang="es-419" sz="1100" baseline="0"/>
              <a:t> </a:t>
            </a:r>
          </a:p>
        </p:txBody>
      </p:sp>
      <p:sp>
        <p:nvSpPr>
          <p:cNvPr id="4" name="Slide Number Placeholder 3"/>
          <p:cNvSpPr>
            <a:spLocks noGrp="1"/>
          </p:cNvSpPr>
          <p:nvPr>
            <p:ph type="sldNum" sz="quarter" idx="10"/>
          </p:nvPr>
        </p:nvSpPr>
        <p:spPr/>
        <p:txBody>
          <a:bodyPr/>
          <a:lstStyle/>
          <a:p>
            <a:fld id="{780767AD-8186-5647-9165-A19B63BA7F43}" type="slidenum">
              <a:rPr lang="en-US" smtClean="0"/>
              <a:t>8</a:t>
            </a:fld>
            <a:endParaRPr lang="en-US" smtClean="0"/>
          </a:p>
        </p:txBody>
      </p:sp>
    </p:spTree>
    <p:extLst>
      <p:ext uri="{BB962C8B-B14F-4D97-AF65-F5344CB8AC3E}">
        <p14:creationId xmlns:p14="http://schemas.microsoft.com/office/powerpoint/2010/main" val="2025596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buNone/>
            </a:pPr>
            <a:r>
              <a:rPr lang="es-419" b="0" i="0" u="none" strike="noStrike" cap="none">
                <a:latin typeface="+mn-lt"/>
                <a:ea typeface="Calibri"/>
                <a:cs typeface="Calibri"/>
                <a:sym typeface="Calibri"/>
              </a:rPr>
              <a:t>5</a:t>
            </a:r>
            <a:r>
              <a:rPr lang="es-419" b="0" i="0" u="none" strike="noStrike" cap="none" baseline="0">
                <a:latin typeface="+mn-lt"/>
                <a:ea typeface="Calibri"/>
                <a:cs typeface="Calibri"/>
                <a:sym typeface="Calibri"/>
              </a:rPr>
              <a:t> </a:t>
            </a:r>
            <a:r>
              <a:rPr lang="es-419" b="0" i="0" u="none" strike="noStrike" cap="none">
                <a:latin typeface="+mn-lt"/>
                <a:ea typeface="Calibri"/>
                <a:cs typeface="Calibri"/>
                <a:sym typeface="Calibri"/>
              </a:rPr>
              <a:t>minutos</a:t>
            </a:r>
          </a:p>
          <a:p>
            <a:pPr>
              <a:buSzPct val="25000"/>
              <a:buNone/>
            </a:pPr>
            <a:endParaRPr lang="en-US" b="0"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s-419" b="1"/>
              <a:t>Pida</a:t>
            </a:r>
            <a:r>
              <a:rPr lang="es-419" b="0"/>
              <a:t> a los participantes que compartan las respuestas de sus rotafolios para la</a:t>
            </a:r>
            <a:r>
              <a:rPr lang="es-419" b="0" baseline="0"/>
              <a:t> Pregunta 2 “</a:t>
            </a:r>
            <a:r>
              <a:rPr lang="es-419" sz="1200" b="1">
                <a:solidFill>
                  <a:schemeClr val="tx1">
                    <a:lumMod val="65000"/>
                    <a:lumOff val="35000"/>
                  </a:schemeClr>
                </a:solidFill>
                <a:latin typeface="Helvetica Neue" charset="0"/>
                <a:ea typeface="Helvetica Neue" charset="0"/>
                <a:cs typeface="Helvetica Neue" charset="0"/>
                <a:sym typeface="Century Gothic"/>
              </a:rPr>
              <a:t>¿Por qué es</a:t>
            </a:r>
            <a:r>
              <a:rPr lang="es-419" sz="1200" b="1" baseline="0">
                <a:solidFill>
                  <a:schemeClr val="tx1">
                    <a:lumMod val="65000"/>
                    <a:lumOff val="35000"/>
                  </a:schemeClr>
                </a:solidFill>
                <a:latin typeface="Helvetica Neue" charset="0"/>
                <a:ea typeface="Helvetica Neue" charset="0"/>
                <a:cs typeface="Helvetica Neue" charset="0"/>
                <a:sym typeface="Century Gothic"/>
              </a:rPr>
              <a:t> importante la supervisión en la gestión de casos</a:t>
            </a:r>
            <a:r>
              <a:rPr lang="es-419" sz="1200">
                <a:solidFill>
                  <a:schemeClr val="tx1">
                    <a:lumMod val="65000"/>
                    <a:lumOff val="35000"/>
                  </a:schemeClr>
                </a:solidFill>
                <a:latin typeface="Helvetica Neue" charset="0"/>
                <a:ea typeface="Helvetica Neue" charset="0"/>
                <a:cs typeface="Helvetica Neue" charset="0"/>
                <a:sym typeface="Century Gothic"/>
              </a:rPr>
              <a:t>?”</a:t>
            </a:r>
          </a:p>
          <a:p>
            <a:pPr>
              <a:buSzPct val="25000"/>
              <a:buNone/>
            </a:pPr>
            <a:endParaRPr lang="en-US" b="0" dirty="0"/>
          </a:p>
          <a:p>
            <a:pPr>
              <a:buSzPct val="25000"/>
              <a:buNone/>
            </a:pPr>
            <a:endParaRPr lang="en-US" b="0" dirty="0"/>
          </a:p>
          <a:p>
            <a:pPr>
              <a:buSzPct val="25000"/>
              <a:buNone/>
            </a:pPr>
            <a:r>
              <a:rPr lang="es-419" baseline="0"/>
              <a:t> </a:t>
            </a:r>
          </a:p>
        </p:txBody>
      </p:sp>
      <p:sp>
        <p:nvSpPr>
          <p:cNvPr id="4" name="Slide Number Placeholder 3"/>
          <p:cNvSpPr>
            <a:spLocks noGrp="1"/>
          </p:cNvSpPr>
          <p:nvPr>
            <p:ph type="sldNum" sz="quarter" idx="10"/>
          </p:nvPr>
        </p:nvSpPr>
        <p:spPr/>
        <p:txBody>
          <a:bodyPr/>
          <a:lstStyle/>
          <a:p>
            <a:fld id="{780767AD-8186-5647-9165-A19B63BA7F43}" type="slidenum">
              <a:rPr lang="en-US" smtClean="0"/>
              <a:t>9</a:t>
            </a:fld>
            <a:endParaRPr lang="en-US" smtClean="0"/>
          </a:p>
        </p:txBody>
      </p:sp>
    </p:spTree>
    <p:extLst>
      <p:ext uri="{BB962C8B-B14F-4D97-AF65-F5344CB8AC3E}">
        <p14:creationId xmlns:p14="http://schemas.microsoft.com/office/powerpoint/2010/main" val="405090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1082AD-E264-2B40-B793-F300E8284C01}" type="slidenum">
              <a:rPr lang="en-US" smtClean="0"/>
              <a:t>‹Nº›</a:t>
            </a:fld>
            <a:endParaRPr lang="en-US"/>
          </a:p>
        </p:txBody>
      </p:sp>
    </p:spTree>
    <p:extLst>
      <p:ext uri="{BB962C8B-B14F-4D97-AF65-F5344CB8AC3E}">
        <p14:creationId xmlns:p14="http://schemas.microsoft.com/office/powerpoint/2010/main" val="204733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10/11/2018</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 id="2147483685" r:id="rId31"/>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45" b="15970"/>
          <a:stretch/>
        </p:blipFill>
        <p:spPr>
          <a:xfrm>
            <a:off x="0" y="-29028"/>
            <a:ext cx="12192000" cy="6887028"/>
          </a:xfrm>
          <a:prstGeom prst="rect">
            <a:avLst/>
          </a:prstGeom>
        </p:spPr>
      </p:pic>
      <p:sp>
        <p:nvSpPr>
          <p:cNvPr id="2" name="Rectangle 1"/>
          <p:cNvSpPr/>
          <p:nvPr/>
        </p:nvSpPr>
        <p:spPr>
          <a:xfrm>
            <a:off x="0" y="-29028"/>
            <a:ext cx="12192000" cy="6887028"/>
          </a:xfrm>
          <a:prstGeom prst="rect">
            <a:avLst/>
          </a:prstGeom>
          <a:solidFill>
            <a:srgbClr val="02679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7931" y="1996493"/>
            <a:ext cx="8440616" cy="2446824"/>
          </a:xfrm>
          <a:prstGeom prst="rect">
            <a:avLst/>
          </a:prstGeom>
          <a:noFill/>
        </p:spPr>
        <p:txBody>
          <a:bodyPr wrap="square" rtlCol="0">
            <a:spAutoFit/>
          </a:bodyPr>
          <a:lstStyle/>
          <a:p>
            <a:pPr algn="ctr"/>
            <a:r>
              <a:rPr lang="es-419" sz="2800" b="1" dirty="0">
                <a:solidFill>
                  <a:schemeClr val="bg1"/>
                </a:solidFill>
                <a:latin typeface="Helvetica Neue" charset="0"/>
                <a:ea typeface="Helvetica Neue" charset="0"/>
                <a:cs typeface="Helvetica Neue" charset="0"/>
              </a:rPr>
              <a:t>MÓDULO 1</a:t>
            </a:r>
          </a:p>
          <a:p>
            <a:pPr algn="ctr"/>
            <a:endParaRPr lang="en-US" dirty="0">
              <a:solidFill>
                <a:schemeClr val="bg1"/>
              </a:solidFill>
              <a:latin typeface="Helvetica Neue" charset="0"/>
              <a:ea typeface="Helvetica Neue" charset="0"/>
              <a:cs typeface="Helvetica Neue" charset="0"/>
            </a:endParaRPr>
          </a:p>
          <a:p>
            <a:pPr algn="ctr"/>
            <a:endParaRPr lang="en-US" dirty="0">
              <a:solidFill>
                <a:schemeClr val="bg1"/>
              </a:solidFill>
              <a:latin typeface="Helvetica Neue" charset="0"/>
              <a:ea typeface="Helvetica Neue" charset="0"/>
              <a:cs typeface="Helvetica Neue" charset="0"/>
            </a:endParaRPr>
          </a:p>
          <a:p>
            <a:pPr algn="ctr">
              <a:spcBef>
                <a:spcPts val="600"/>
              </a:spcBef>
            </a:pPr>
            <a:r>
              <a:rPr lang="es-419" sz="2800" dirty="0">
                <a:solidFill>
                  <a:schemeClr val="bg1"/>
                </a:solidFill>
                <a:latin typeface="Helvetica Neue" charset="0"/>
                <a:ea typeface="Helvetica Neue" charset="0"/>
                <a:cs typeface="Helvetica Neue" charset="0"/>
              </a:rPr>
              <a:t>DEFINICIÓN DE SUPERVISIÓN </a:t>
            </a:r>
            <a:r>
              <a:rPr lang="es-419" sz="2800" dirty="0" smtClean="0">
                <a:solidFill>
                  <a:schemeClr val="bg1"/>
                </a:solidFill>
                <a:latin typeface="Helvetica Neue" charset="0"/>
                <a:ea typeface="Helvetica Neue" charset="0"/>
                <a:cs typeface="Helvetica Neue" charset="0"/>
              </a:rPr>
              <a:t/>
            </a:r>
            <a:br>
              <a:rPr lang="es-419" sz="2800" dirty="0" smtClean="0">
                <a:solidFill>
                  <a:schemeClr val="bg1"/>
                </a:solidFill>
                <a:latin typeface="Helvetica Neue" charset="0"/>
                <a:ea typeface="Helvetica Neue" charset="0"/>
                <a:cs typeface="Helvetica Neue" charset="0"/>
              </a:rPr>
            </a:br>
            <a:r>
              <a:rPr lang="es-419" sz="2800" dirty="0" smtClean="0">
                <a:solidFill>
                  <a:schemeClr val="bg1"/>
                </a:solidFill>
                <a:latin typeface="Helvetica Neue" charset="0"/>
                <a:ea typeface="Helvetica Neue" charset="0"/>
                <a:cs typeface="Helvetica Neue" charset="0"/>
              </a:rPr>
              <a:t>Y </a:t>
            </a:r>
            <a:r>
              <a:rPr lang="es-419" sz="2800" dirty="0">
                <a:solidFill>
                  <a:schemeClr val="bg1"/>
                </a:solidFill>
                <a:latin typeface="Helvetica Neue" charset="0"/>
                <a:ea typeface="Helvetica Neue" charset="0"/>
                <a:cs typeface="Helvetica Neue" charset="0"/>
              </a:rPr>
              <a:t>ORIENTACIÓN DENTRO DE LA GESTIÓN </a:t>
            </a:r>
            <a:r>
              <a:rPr lang="es-419" sz="2800" dirty="0" smtClean="0">
                <a:solidFill>
                  <a:schemeClr val="bg1"/>
                </a:solidFill>
                <a:latin typeface="Helvetica Neue" charset="0"/>
                <a:ea typeface="Helvetica Neue" charset="0"/>
                <a:cs typeface="Helvetica Neue" charset="0"/>
              </a:rPr>
              <a:t/>
            </a:r>
            <a:br>
              <a:rPr lang="es-419" sz="2800" dirty="0" smtClean="0">
                <a:solidFill>
                  <a:schemeClr val="bg1"/>
                </a:solidFill>
                <a:latin typeface="Helvetica Neue" charset="0"/>
                <a:ea typeface="Helvetica Neue" charset="0"/>
                <a:cs typeface="Helvetica Neue" charset="0"/>
              </a:rPr>
            </a:br>
            <a:r>
              <a:rPr lang="es-419" sz="2800" dirty="0" smtClean="0">
                <a:solidFill>
                  <a:schemeClr val="bg1"/>
                </a:solidFill>
                <a:latin typeface="Helvetica Neue" charset="0"/>
                <a:ea typeface="Helvetica Neue" charset="0"/>
                <a:cs typeface="Helvetica Neue" charset="0"/>
              </a:rPr>
              <a:t>DE </a:t>
            </a:r>
            <a:r>
              <a:rPr lang="es-419" sz="2800" dirty="0">
                <a:solidFill>
                  <a:schemeClr val="bg1"/>
                </a:solidFill>
                <a:latin typeface="Helvetica Neue" charset="0"/>
                <a:ea typeface="Helvetica Neue" charset="0"/>
                <a:cs typeface="Helvetica Neue" charset="0"/>
              </a:rPr>
              <a:t>CASOS DE PROTECCIÓN DE LA INFANCIA</a:t>
            </a:r>
          </a:p>
        </p:txBody>
      </p:sp>
      <p:sp>
        <p:nvSpPr>
          <p:cNvPr id="7" name="Rectangle 6"/>
          <p:cNvSpPr/>
          <p:nvPr/>
        </p:nvSpPr>
        <p:spPr>
          <a:xfrm>
            <a:off x="4767072" y="2648885"/>
            <a:ext cx="2657856" cy="136845"/>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733840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8639" y="499639"/>
            <a:ext cx="11703042" cy="646331"/>
          </a:xfrm>
          <a:prstGeom prst="rect">
            <a:avLst/>
          </a:prstGeom>
          <a:noFill/>
        </p:spPr>
        <p:txBody>
          <a:bodyPr wrap="square" rtlCol="0">
            <a:spAutoFit/>
          </a:bodyPr>
          <a:lstStyle/>
          <a:p>
            <a:r>
              <a:rPr lang="es-419" sz="3600" b="1" spc="-20" dirty="0">
                <a:solidFill>
                  <a:srgbClr val="026794"/>
                </a:solidFill>
                <a:latin typeface="Helvetica Neue" charset="0"/>
                <a:ea typeface="Helvetica Neue" charset="0"/>
                <a:cs typeface="Helvetica Neue" charset="0"/>
              </a:rPr>
              <a:t>¿POR QUÉ ES TAN IMPORTANTE LA SUPERVISIÓN?</a:t>
            </a:r>
          </a:p>
        </p:txBody>
      </p:sp>
      <p:cxnSp>
        <p:nvCxnSpPr>
          <p:cNvPr id="6" name="Straight Connector 5"/>
          <p:cNvCxnSpPr/>
          <p:nvPr/>
        </p:nvCxnSpPr>
        <p:spPr>
          <a:xfrm>
            <a:off x="737410" y="1294985"/>
            <a:ext cx="10521140" cy="0"/>
          </a:xfrm>
          <a:prstGeom prst="line">
            <a:avLst/>
          </a:prstGeom>
          <a:ln>
            <a:solidFill>
              <a:srgbClr val="95CD7A"/>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5822" y="1731863"/>
            <a:ext cx="11496178" cy="1200329"/>
          </a:xfrm>
          <a:prstGeom prst="rect">
            <a:avLst/>
          </a:prstGeom>
          <a:noFill/>
        </p:spPr>
        <p:txBody>
          <a:bodyPr wrap="square" rtlCol="0" anchor="t">
            <a:spAutoFit/>
          </a:bodyPr>
          <a:lstStyle/>
          <a:p>
            <a:r>
              <a:rPr lang="es-419" sz="2400" dirty="0">
                <a:solidFill>
                  <a:schemeClr val="tx1">
                    <a:lumMod val="65000"/>
                    <a:lumOff val="35000"/>
                  </a:schemeClr>
                </a:solidFill>
                <a:latin typeface="Helvetica Neue" charset="0"/>
                <a:ea typeface="Helvetica Neue" charset="0"/>
                <a:cs typeface="Helvetica Neue" charset="0"/>
                <a:sym typeface="Century Gothic"/>
              </a:rPr>
              <a:t>“Pocos trabajos, cuando se realizan bien, pueden ayudar a mejorar las vidas de </a:t>
            </a:r>
            <a:r>
              <a:rPr lang="es-419" sz="2400" spc="-10" dirty="0">
                <a:solidFill>
                  <a:schemeClr val="tx1">
                    <a:lumMod val="65000"/>
                    <a:lumOff val="35000"/>
                  </a:schemeClr>
                </a:solidFill>
                <a:latin typeface="Helvetica Neue" charset="0"/>
                <a:ea typeface="Helvetica Neue" charset="0"/>
                <a:cs typeface="Helvetica Neue" charset="0"/>
                <a:sym typeface="Century Gothic"/>
              </a:rPr>
              <a:t>muchos niños, niñas y adolescentes y familias. Por el contrario, cuando se realizan </a:t>
            </a:r>
            <a:r>
              <a:rPr lang="es-419" sz="2400" dirty="0">
                <a:solidFill>
                  <a:schemeClr val="tx1">
                    <a:lumMod val="65000"/>
                    <a:lumOff val="35000"/>
                  </a:schemeClr>
                </a:solidFill>
                <a:latin typeface="Helvetica Neue" charset="0"/>
                <a:ea typeface="Helvetica Neue" charset="0"/>
                <a:cs typeface="Helvetica Neue" charset="0"/>
                <a:sym typeface="Century Gothic"/>
              </a:rPr>
              <a:t>mal, pueden complicar los riesgos para la seguridad y bienestar de la infancia”.</a:t>
            </a:r>
          </a:p>
        </p:txBody>
      </p:sp>
      <p:sp>
        <p:nvSpPr>
          <p:cNvPr id="13" name="TextBox 12"/>
          <p:cNvSpPr txBox="1"/>
          <p:nvPr/>
        </p:nvSpPr>
        <p:spPr>
          <a:xfrm>
            <a:off x="4500349" y="4144806"/>
            <a:ext cx="1248300" cy="1015663"/>
          </a:xfrm>
          <a:prstGeom prst="rect">
            <a:avLst/>
          </a:prstGeom>
          <a:noFill/>
          <a:ln>
            <a:noFill/>
          </a:ln>
        </p:spPr>
        <p:txBody>
          <a:bodyPr wrap="square" rtlCol="0">
            <a:spAutoFit/>
          </a:bodyPr>
          <a:lstStyle/>
          <a:p>
            <a:pPr algn="ctr"/>
            <a:r>
              <a:rPr lang="es-419" sz="6000" b="1" i="1">
                <a:solidFill>
                  <a:srgbClr val="95CD7A"/>
                </a:solidFill>
                <a:latin typeface="Helvetica Neue" charset="0"/>
                <a:ea typeface="Helvetica Neue" charset="0"/>
                <a:cs typeface="Helvetica Neue" charset="0"/>
              </a:rPr>
              <a:t>=</a:t>
            </a:r>
          </a:p>
        </p:txBody>
      </p:sp>
      <p:sp>
        <p:nvSpPr>
          <p:cNvPr id="20" name="Rectangle 19"/>
          <p:cNvSpPr/>
          <p:nvPr/>
        </p:nvSpPr>
        <p:spPr>
          <a:xfrm>
            <a:off x="695823" y="1240499"/>
            <a:ext cx="3617259" cy="92275"/>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425243" y="3640188"/>
            <a:ext cx="2024897" cy="2024897"/>
          </a:xfrm>
          <a:prstGeom prst="rect">
            <a:avLst/>
          </a:prstGeom>
        </p:spPr>
      </p:pic>
      <p:sp>
        <p:nvSpPr>
          <p:cNvPr id="7" name="TextBox 6"/>
          <p:cNvSpPr txBox="1"/>
          <p:nvPr/>
        </p:nvSpPr>
        <p:spPr>
          <a:xfrm>
            <a:off x="1874758" y="6117156"/>
            <a:ext cx="3125868" cy="461665"/>
          </a:xfrm>
          <a:prstGeom prst="rect">
            <a:avLst/>
          </a:prstGeom>
          <a:noFill/>
        </p:spPr>
        <p:txBody>
          <a:bodyPr wrap="square" rtlCol="0">
            <a:spAutoFit/>
          </a:bodyPr>
          <a:lstStyle/>
          <a:p>
            <a:pPr algn="ctr"/>
            <a:r>
              <a:rPr lang="es-419" sz="2400" b="1">
                <a:solidFill>
                  <a:srgbClr val="95CD7A"/>
                </a:solidFill>
                <a:latin typeface="Helvetica Neue" charset="0"/>
                <a:ea typeface="Helvetica Neue" charset="0"/>
                <a:cs typeface="Helvetica Neue" charset="0"/>
              </a:rPr>
              <a:t>Supervisión Sólida</a:t>
            </a:r>
          </a:p>
        </p:txBody>
      </p:sp>
      <p:sp>
        <p:nvSpPr>
          <p:cNvPr id="17" name="TextBox 16"/>
          <p:cNvSpPr txBox="1"/>
          <p:nvPr/>
        </p:nvSpPr>
        <p:spPr>
          <a:xfrm>
            <a:off x="6142662" y="6144721"/>
            <a:ext cx="3774553" cy="461665"/>
          </a:xfrm>
          <a:prstGeom prst="rect">
            <a:avLst/>
          </a:prstGeom>
          <a:noFill/>
        </p:spPr>
        <p:txBody>
          <a:bodyPr wrap="square" rtlCol="0">
            <a:spAutoFit/>
          </a:bodyPr>
          <a:lstStyle/>
          <a:p>
            <a:pPr algn="ctr"/>
            <a:r>
              <a:rPr lang="es-419" sz="2400" b="1">
                <a:solidFill>
                  <a:srgbClr val="95CD7A"/>
                </a:solidFill>
                <a:latin typeface="Helvetica Neue" charset="0"/>
                <a:ea typeface="Helvetica Neue" charset="0"/>
                <a:cs typeface="Helvetica Neue" charset="0"/>
              </a:rPr>
              <a:t>Resultados Positivos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662" y="3380484"/>
            <a:ext cx="3774553" cy="2519213"/>
          </a:xfrm>
          <a:prstGeom prst="rect">
            <a:avLst/>
          </a:prstGeom>
        </p:spPr>
      </p:pic>
      <p:sp>
        <p:nvSpPr>
          <p:cNvPr id="5" name="Rectangle 4">
            <a:extLst>
              <a:ext uri="{FF2B5EF4-FFF2-40B4-BE49-F238E27FC236}">
                <a16:creationId xmlns:a16="http://schemas.microsoft.com/office/drawing/2014/main" id="{6FB49BA4-B65A-4605-8EF8-A1345DC420E8}"/>
              </a:ext>
            </a:extLst>
          </p:cNvPr>
          <p:cNvSpPr/>
          <p:nvPr/>
        </p:nvSpPr>
        <p:spPr>
          <a:xfrm>
            <a:off x="7644994" y="5602402"/>
            <a:ext cx="2864887" cy="307777"/>
          </a:xfrm>
          <a:prstGeom prst="rect">
            <a:avLst/>
          </a:prstGeom>
        </p:spPr>
        <p:txBody>
          <a:bodyPr wrap="square">
            <a:spAutoFit/>
          </a:bodyPr>
          <a:lstStyle/>
          <a:p>
            <a:r>
              <a:rPr lang="es-419" sz="1400" i="1">
                <a:solidFill>
                  <a:schemeClr val="bg1"/>
                </a:solidFill>
                <a:latin typeface="Helvetica Neue" charset="0"/>
                <a:ea typeface="Helvetica Neue" charset="0"/>
                <a:cs typeface="Helvetica Neue" charset="0"/>
              </a:rPr>
              <a:t>Foto: Peter Biro, IRC</a:t>
            </a:r>
          </a:p>
        </p:txBody>
      </p:sp>
      <p:sp>
        <p:nvSpPr>
          <p:cNvPr id="8" name="Rectangle 7"/>
          <p:cNvSpPr/>
          <p:nvPr/>
        </p:nvSpPr>
        <p:spPr>
          <a:xfrm>
            <a:off x="797929" y="2932192"/>
            <a:ext cx="3619902" cy="276999"/>
          </a:xfrm>
          <a:prstGeom prst="rect">
            <a:avLst/>
          </a:prstGeom>
        </p:spPr>
        <p:txBody>
          <a:bodyPr wrap="none">
            <a:spAutoFit/>
          </a:bodyPr>
          <a:lstStyle/>
          <a:p>
            <a:r>
              <a:rPr lang="es-419" sz="1200" i="1">
                <a:latin typeface="Calibri" panose="020F0502020204030204" pitchFamily="34" charset="0"/>
                <a:ea typeface="HG明朝B"/>
                <a:cs typeface="Times New Roman" panose="02020603050405020304" pitchFamily="18" charset="0"/>
              </a:rPr>
              <a:t>US Department of Health and Human Services. (2004). </a:t>
            </a:r>
          </a:p>
        </p:txBody>
      </p:sp>
    </p:spTree>
    <p:extLst>
      <p:ext uri="{BB962C8B-B14F-4D97-AF65-F5344CB8AC3E}">
        <p14:creationId xmlns:p14="http://schemas.microsoft.com/office/powerpoint/2010/main" val="3262582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63365" y="952931"/>
            <a:ext cx="5186362" cy="3183255"/>
          </a:xfrm>
        </p:spPr>
        <p:txBody>
          <a:bodyPr>
            <a:noAutofit/>
          </a:bodyPr>
          <a:lstStyle/>
          <a:p>
            <a:pPr lvl="0"/>
            <a:r>
              <a:rPr lang="es-419" b="1">
                <a:solidFill>
                  <a:srgbClr val="95CD7A"/>
                </a:solidFill>
                <a:latin typeface="Helvetica Neue" charset="0"/>
                <a:ea typeface="Helvetica Neue" charset="0"/>
                <a:cs typeface="Helvetica Neue" charset="0"/>
              </a:rPr>
              <a:t>EVIDENCIA</a:t>
            </a:r>
            <a:br>
              <a:rPr lang="es-419" b="1">
                <a:solidFill>
                  <a:srgbClr val="95CD7A"/>
                </a:solidFill>
                <a:latin typeface="Helvetica Neue" charset="0"/>
                <a:ea typeface="Helvetica Neue" charset="0"/>
                <a:cs typeface="Helvetica Neue" charset="0"/>
              </a:rPr>
            </a:br>
            <a:r>
              <a:rPr lang="es-419" b="1">
                <a:solidFill>
                  <a:srgbClr val="95CD7A"/>
                </a:solidFill>
                <a:latin typeface="Helvetica Neue" charset="0"/>
                <a:ea typeface="Helvetica Neue" charset="0"/>
                <a:cs typeface="Helvetica Neue" charset="0"/>
              </a:rPr>
              <a:t/>
            </a:r>
            <a:br>
              <a:rPr lang="es-419" b="1">
                <a:solidFill>
                  <a:srgbClr val="95CD7A"/>
                </a:solidFill>
                <a:latin typeface="Helvetica Neue" charset="0"/>
                <a:ea typeface="Helvetica Neue" charset="0"/>
                <a:cs typeface="Helvetica Neue" charset="0"/>
              </a:rPr>
            </a:br>
            <a:r>
              <a:rPr lang="es-419">
                <a:solidFill>
                  <a:srgbClr val="151515"/>
                </a:solidFill>
              </a:rPr>
              <a:t/>
            </a:r>
            <a:br>
              <a:rPr lang="es-419">
                <a:solidFill>
                  <a:srgbClr val="151515"/>
                </a:solidFill>
              </a:rPr>
            </a:br>
            <a:endParaRPr lang="es-419">
              <a:solidFill>
                <a:srgbClr val="151515"/>
              </a:solidFill>
            </a:endParaRPr>
          </a:p>
        </p:txBody>
      </p:sp>
      <p:sp>
        <p:nvSpPr>
          <p:cNvPr id="6" name="Rectangle 5"/>
          <p:cNvSpPr/>
          <p:nvPr/>
        </p:nvSpPr>
        <p:spPr>
          <a:xfrm>
            <a:off x="0" y="5043120"/>
            <a:ext cx="12192000" cy="181488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3365" y="2235163"/>
            <a:ext cx="3767378" cy="2308324"/>
          </a:xfrm>
          <a:prstGeom prst="rect">
            <a:avLst/>
          </a:prstGeom>
          <a:noFill/>
        </p:spPr>
        <p:txBody>
          <a:bodyPr wrap="square" rtlCol="0">
            <a:spAutoFit/>
          </a:bodyPr>
          <a:lstStyle/>
          <a:p>
            <a:r>
              <a:rPr lang="es-419" sz="2400" dirty="0">
                <a:solidFill>
                  <a:schemeClr val="tx1">
                    <a:lumMod val="65000"/>
                    <a:lumOff val="35000"/>
                  </a:schemeClr>
                </a:solidFill>
                <a:latin typeface="Helvetica Neue" charset="0"/>
                <a:ea typeface="Helvetica Neue" charset="0"/>
                <a:cs typeface="Helvetica Neue" charset="0"/>
                <a:sym typeface="Century Gothic"/>
              </a:rPr>
              <a:t>Las investigaciones demuestran constantemente que </a:t>
            </a:r>
            <a:r>
              <a:rPr lang="es-419" sz="2400" dirty="0" smtClean="0">
                <a:solidFill>
                  <a:schemeClr val="tx1">
                    <a:lumMod val="65000"/>
                    <a:lumOff val="35000"/>
                  </a:schemeClr>
                </a:solidFill>
                <a:latin typeface="Helvetica Neue" charset="0"/>
                <a:ea typeface="Helvetica Neue" charset="0"/>
                <a:cs typeface="Helvetica Neue" charset="0"/>
                <a:sym typeface="Century Gothic"/>
              </a:rPr>
              <a:t/>
            </a:r>
            <a:br>
              <a:rPr lang="es-419" sz="2400" dirty="0" smtClean="0">
                <a:solidFill>
                  <a:schemeClr val="tx1">
                    <a:lumMod val="65000"/>
                    <a:lumOff val="35000"/>
                  </a:schemeClr>
                </a:solidFill>
                <a:latin typeface="Helvetica Neue" charset="0"/>
                <a:ea typeface="Helvetica Neue" charset="0"/>
                <a:cs typeface="Helvetica Neue" charset="0"/>
                <a:sym typeface="Century Gothic"/>
              </a:rPr>
            </a:br>
            <a:r>
              <a:rPr lang="es-419" sz="2400" dirty="0" smtClean="0">
                <a:solidFill>
                  <a:schemeClr val="tx1">
                    <a:lumMod val="65000"/>
                    <a:lumOff val="35000"/>
                  </a:schemeClr>
                </a:solidFill>
                <a:latin typeface="Helvetica Neue" charset="0"/>
                <a:ea typeface="Helvetica Neue" charset="0"/>
                <a:cs typeface="Helvetica Neue" charset="0"/>
                <a:sym typeface="Century Gothic"/>
              </a:rPr>
              <a:t>la </a:t>
            </a:r>
            <a:r>
              <a:rPr lang="es-419" sz="2400" dirty="0">
                <a:solidFill>
                  <a:schemeClr val="tx1">
                    <a:lumMod val="65000"/>
                    <a:lumOff val="35000"/>
                  </a:schemeClr>
                </a:solidFill>
                <a:latin typeface="Helvetica Neue" charset="0"/>
                <a:ea typeface="Helvetica Neue" charset="0"/>
                <a:cs typeface="Helvetica Neue" charset="0"/>
                <a:sym typeface="Century Gothic"/>
              </a:rPr>
              <a:t>supervisión formal individual ayuda a proteger a la infancia.</a:t>
            </a:r>
          </a:p>
        </p:txBody>
      </p:sp>
      <p:sp>
        <p:nvSpPr>
          <p:cNvPr id="8" name="TextBox 7"/>
          <p:cNvSpPr txBox="1"/>
          <p:nvPr/>
        </p:nvSpPr>
        <p:spPr>
          <a:xfrm>
            <a:off x="4923692" y="239197"/>
            <a:ext cx="7155339" cy="4678204"/>
          </a:xfrm>
          <a:prstGeom prst="rect">
            <a:avLst/>
          </a:prstGeom>
          <a:noFill/>
        </p:spPr>
        <p:txBody>
          <a:bodyPr wrap="square" rtlCol="0">
            <a:spAutoFit/>
          </a:bodyPr>
          <a:lstStyle/>
          <a:p>
            <a:pPr lvl="1" indent="-342900">
              <a:spcBef>
                <a:spcPts val="0"/>
              </a:spcBef>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alibri"/>
              </a:rPr>
              <a:t>Ayuda a los trabajadores sociales a pensar claramente, incluso cuando hay mucha tensión.</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alibri"/>
              </a:rPr>
              <a:t>Ayuda a los trabajadores sociales a gestionar las exigencias emocionales y el estrés del trabajo.</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alibri"/>
              </a:rPr>
              <a:t>Ayuda a los trabajadores sociales a mantener el </a:t>
            </a:r>
            <a:r>
              <a:rPr lang="es-419" sz="2000" spc="-20" dirty="0">
                <a:solidFill>
                  <a:schemeClr val="tx1">
                    <a:lumMod val="65000"/>
                    <a:lumOff val="35000"/>
                  </a:schemeClr>
                </a:solidFill>
                <a:latin typeface="Helvetica Neue" charset="0"/>
                <a:ea typeface="Helvetica Neue" charset="0"/>
                <a:cs typeface="Helvetica Neue" charset="0"/>
                <a:sym typeface="Calibri"/>
              </a:rPr>
              <a:t>profesionalismo y prevenir la participación baja o excesiva.</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alibri"/>
              </a:rPr>
              <a:t>Ayuda al pensamiento crítico y a la práctica </a:t>
            </a:r>
            <a:r>
              <a:rPr lang="es-419" sz="2000" dirty="0" err="1">
                <a:solidFill>
                  <a:schemeClr val="tx1">
                    <a:lumMod val="65000"/>
                    <a:lumOff val="35000"/>
                  </a:schemeClr>
                </a:solidFill>
                <a:latin typeface="Helvetica Neue" charset="0"/>
                <a:ea typeface="Helvetica Neue" charset="0"/>
                <a:cs typeface="Helvetica Neue" charset="0"/>
                <a:sym typeface="Calibri"/>
              </a:rPr>
              <a:t>reflectiva</a:t>
            </a:r>
            <a:r>
              <a:rPr lang="es-419" sz="2000" dirty="0">
                <a:solidFill>
                  <a:schemeClr val="tx1">
                    <a:lumMod val="65000"/>
                    <a:lumOff val="35000"/>
                  </a:schemeClr>
                </a:solidFill>
                <a:latin typeface="Helvetica Neue" charset="0"/>
                <a:ea typeface="Helvetica Neue" charset="0"/>
                <a:cs typeface="Helvetica Neue" charset="0"/>
                <a:sym typeface="Calibri"/>
              </a:rPr>
              <a:t>.</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sym typeface="Calibri"/>
            </a:endParaRPr>
          </a:p>
          <a:p>
            <a:pPr lvl="1" indent="-342900">
              <a:spcBef>
                <a:spcPts val="0"/>
              </a:spcBef>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alibri"/>
              </a:rPr>
              <a:t>Apoya la seguridad del trabajador social en el campo.</a:t>
            </a:r>
          </a:p>
          <a:p>
            <a:pPr lvl="1" indent="-342900">
              <a:spcBef>
                <a:spcPts val="0"/>
              </a:spcBef>
              <a:buClr>
                <a:srgbClr val="95CD7A"/>
              </a:buClr>
              <a:buSzPct val="80000"/>
              <a:buFont typeface="Wingdings" charset="2"/>
              <a:buChar char="§"/>
            </a:pPr>
            <a:endParaRPr lang="en-CA" sz="2000" dirty="0">
              <a:solidFill>
                <a:schemeClr val="tx1">
                  <a:lumMod val="65000"/>
                  <a:lumOff val="35000"/>
                </a:schemeClr>
              </a:solidFill>
              <a:latin typeface="Helvetica Neue" charset="0"/>
              <a:ea typeface="Helvetica Neue" charset="0"/>
              <a:cs typeface="Helvetica Neue" charset="0"/>
            </a:endParaRPr>
          </a:p>
          <a:p>
            <a:pPr lvl="1" indent="-342900">
              <a:spcBef>
                <a:spcPts val="0"/>
              </a:spcBef>
              <a:buClr>
                <a:srgbClr val="95CD7A"/>
              </a:buClr>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Reduce el estrés de los supervisores.</a:t>
            </a:r>
          </a:p>
          <a:p>
            <a:endParaRPr lang="en-US" dirty="0">
              <a:solidFill>
                <a:schemeClr val="tx1">
                  <a:lumMod val="65000"/>
                  <a:lumOff val="35000"/>
                </a:schemeClr>
              </a:solidFill>
            </a:endParaRPr>
          </a:p>
        </p:txBody>
      </p:sp>
      <p:grpSp>
        <p:nvGrpSpPr>
          <p:cNvPr id="2" name="Group 1"/>
          <p:cNvGrpSpPr/>
          <p:nvPr/>
        </p:nvGrpSpPr>
        <p:grpSpPr>
          <a:xfrm>
            <a:off x="-1" y="5043120"/>
            <a:ext cx="12192001" cy="1814882"/>
            <a:chOff x="-1" y="5043120"/>
            <a:chExt cx="12192001" cy="1814882"/>
          </a:xfrm>
        </p:grpSpPr>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10" name="Picture 9"/>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3" name="Rectangle 2"/>
          <p:cNvSpPr/>
          <p:nvPr/>
        </p:nvSpPr>
        <p:spPr>
          <a:xfrm>
            <a:off x="663365" y="4665254"/>
            <a:ext cx="3767378" cy="338554"/>
          </a:xfrm>
          <a:prstGeom prst="rect">
            <a:avLst/>
          </a:prstGeom>
        </p:spPr>
        <p:txBody>
          <a:bodyPr wrap="none">
            <a:spAutoFit/>
          </a:bodyPr>
          <a:lstStyle/>
          <a:p>
            <a:r>
              <a:rPr lang="es-419" sz="1600">
                <a:solidFill>
                  <a:schemeClr val="bg1">
                    <a:lumMod val="50000"/>
                  </a:schemeClr>
                </a:solidFill>
                <a:latin typeface="Helvetica Neue"/>
              </a:rPr>
              <a:t>Brandon et al (2005; 2008; 2009; 2012)</a:t>
            </a:r>
          </a:p>
        </p:txBody>
      </p:sp>
    </p:spTree>
    <p:extLst>
      <p:ext uri="{BB962C8B-B14F-4D97-AF65-F5344CB8AC3E}">
        <p14:creationId xmlns:p14="http://schemas.microsoft.com/office/powerpoint/2010/main" val="22750955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7" y="1013159"/>
            <a:ext cx="3561362" cy="1754326"/>
          </a:xfrm>
          <a:prstGeom prst="rect">
            <a:avLst/>
          </a:prstGeom>
          <a:noFill/>
        </p:spPr>
        <p:txBody>
          <a:bodyPr wrap="square" rtlCol="0">
            <a:spAutoFit/>
          </a:bodyPr>
          <a:lstStyle/>
          <a:p>
            <a:r>
              <a:rPr lang="es-419" sz="3600" b="1">
                <a:solidFill>
                  <a:srgbClr val="026794"/>
                </a:solidFill>
                <a:latin typeface="Helvetica Neue" charset="0"/>
                <a:ea typeface="Helvetica Neue" charset="0"/>
                <a:cs typeface="Helvetica Neue" charset="0"/>
              </a:rPr>
              <a:t>SUPERVISIÓN EN NUESTROS CONTEXTOS</a:t>
            </a:r>
          </a:p>
        </p:txBody>
      </p:sp>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94292" y="1130981"/>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3.</a:t>
            </a:r>
          </a:p>
        </p:txBody>
      </p:sp>
      <p:sp>
        <p:nvSpPr>
          <p:cNvPr id="13" name="TextBox 19"/>
          <p:cNvSpPr txBox="1"/>
          <p:nvPr/>
        </p:nvSpPr>
        <p:spPr>
          <a:xfrm>
            <a:off x="1317353" y="1156337"/>
            <a:ext cx="6137330" cy="984885"/>
          </a:xfrm>
          <a:prstGeom prst="rect">
            <a:avLst/>
          </a:prstGeom>
          <a:noFill/>
        </p:spPr>
        <p:txBody>
          <a:bodyPr wrap="square" rtlCol="0">
            <a:spAutoFit/>
          </a:bodyPr>
          <a:lstStyle/>
          <a:p>
            <a:pPr lvl="0"/>
            <a:r>
              <a:rPr lang="es-419" sz="2000" dirty="0">
                <a:solidFill>
                  <a:schemeClr val="tx1">
                    <a:lumMod val="65000"/>
                    <a:lumOff val="35000"/>
                  </a:schemeClr>
                </a:solidFill>
                <a:latin typeface="Helvetica Neue" charset="0"/>
                <a:ea typeface="Helvetica Neue" charset="0"/>
                <a:cs typeface="Helvetica Neue" charset="0"/>
                <a:sym typeface="Century Gothic"/>
              </a:rPr>
              <a:t>¿Qué piensan las personas en su contexto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cuando </a:t>
            </a:r>
            <a:r>
              <a:rPr lang="es-419" sz="2000" dirty="0">
                <a:solidFill>
                  <a:schemeClr val="tx1">
                    <a:lumMod val="65000"/>
                    <a:lumOff val="35000"/>
                  </a:schemeClr>
                </a:solidFill>
                <a:latin typeface="Helvetica Neue" charset="0"/>
                <a:ea typeface="Helvetica Neue" charset="0"/>
                <a:cs typeface="Helvetica Neue" charset="0"/>
                <a:sym typeface="Century Gothic"/>
              </a:rPr>
              <a:t>escuchan el término “supervisor”?</a:t>
            </a:r>
          </a:p>
          <a:p>
            <a:endParaRPr lang="en-US" dirty="0"/>
          </a:p>
        </p:txBody>
      </p:sp>
      <p:sp>
        <p:nvSpPr>
          <p:cNvPr id="14" name="TextBox 20"/>
          <p:cNvSpPr txBox="1"/>
          <p:nvPr/>
        </p:nvSpPr>
        <p:spPr>
          <a:xfrm>
            <a:off x="1317353" y="2846577"/>
            <a:ext cx="6282762" cy="984885"/>
          </a:xfrm>
          <a:prstGeom prst="rect">
            <a:avLst/>
          </a:prstGeom>
          <a:noFill/>
        </p:spPr>
        <p:txBody>
          <a:bodyPr wrap="square" rtlCol="0">
            <a:spAutoFit/>
          </a:bodyPr>
          <a:lstStyle/>
          <a:p>
            <a:pPr lvl="0">
              <a:buClr>
                <a:schemeClr val="tx1">
                  <a:lumMod val="65000"/>
                  <a:lumOff val="35000"/>
                </a:schemeClr>
              </a:buClr>
              <a:buSzPct val="100000"/>
            </a:pPr>
            <a:r>
              <a:rPr lang="es-419" sz="2000" dirty="0">
                <a:solidFill>
                  <a:schemeClr val="tx1">
                    <a:lumMod val="65000"/>
                    <a:lumOff val="35000"/>
                  </a:schemeClr>
                </a:solidFill>
                <a:latin typeface="Helvetica Neue" charset="0"/>
                <a:ea typeface="Helvetica Neue" charset="0"/>
                <a:cs typeface="Helvetica Neue" charset="0"/>
                <a:sym typeface="Century Gothic"/>
              </a:rPr>
              <a:t>¿Por qué es importante la supervisión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en </a:t>
            </a:r>
            <a:r>
              <a:rPr lang="es-419" sz="2000" dirty="0">
                <a:solidFill>
                  <a:schemeClr val="tx1">
                    <a:lumMod val="65000"/>
                    <a:lumOff val="35000"/>
                  </a:schemeClr>
                </a:solidFill>
                <a:latin typeface="Helvetica Neue" charset="0"/>
                <a:ea typeface="Helvetica Neue" charset="0"/>
                <a:cs typeface="Helvetica Neue" charset="0"/>
                <a:sym typeface="Century Gothic"/>
              </a:rPr>
              <a:t>la gestión de casos?</a:t>
            </a:r>
          </a:p>
          <a:p>
            <a:endParaRPr lang="en-US" dirty="0"/>
          </a:p>
        </p:txBody>
      </p:sp>
      <p:sp>
        <p:nvSpPr>
          <p:cNvPr id="15" name="TextBox 24"/>
          <p:cNvSpPr txBox="1"/>
          <p:nvPr/>
        </p:nvSpPr>
        <p:spPr>
          <a:xfrm>
            <a:off x="1317353" y="4036765"/>
            <a:ext cx="6251181" cy="1600438"/>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tx1">
                  <a:lumMod val="65000"/>
                  <a:lumOff val="3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es-419" sz="2000" b="1" dirty="0">
                <a:solidFill>
                  <a:schemeClr val="tx1">
                    <a:lumMod val="65000"/>
                    <a:lumOff val="35000"/>
                  </a:schemeClr>
                </a:solidFill>
                <a:latin typeface="Helvetica Neue" charset="0"/>
                <a:ea typeface="Helvetica Neue" charset="0"/>
                <a:cs typeface="Helvetica Neue" charset="0"/>
                <a:sym typeface="Century Gothic"/>
              </a:rPr>
              <a:t>¿Cuáles son algunas de las principales tareas </a:t>
            </a:r>
            <a:r>
              <a:rPr lang="es-419" sz="2000" b="1" dirty="0" smtClean="0">
                <a:solidFill>
                  <a:schemeClr val="tx1">
                    <a:lumMod val="65000"/>
                    <a:lumOff val="35000"/>
                  </a:schemeClr>
                </a:solidFill>
                <a:latin typeface="Helvetica Neue" charset="0"/>
                <a:ea typeface="Helvetica Neue" charset="0"/>
                <a:cs typeface="Helvetica Neue" charset="0"/>
                <a:sym typeface="Century Gothic"/>
              </a:rPr>
              <a:t/>
            </a:r>
            <a:br>
              <a:rPr lang="es-419" sz="2000" b="1" dirty="0" smtClean="0">
                <a:solidFill>
                  <a:schemeClr val="tx1">
                    <a:lumMod val="65000"/>
                    <a:lumOff val="35000"/>
                  </a:schemeClr>
                </a:solidFill>
                <a:latin typeface="Helvetica Neue" charset="0"/>
                <a:ea typeface="Helvetica Neue" charset="0"/>
                <a:cs typeface="Helvetica Neue" charset="0"/>
                <a:sym typeface="Century Gothic"/>
              </a:rPr>
            </a:br>
            <a:r>
              <a:rPr lang="es-419" sz="2000" b="1" dirty="0" smtClean="0">
                <a:solidFill>
                  <a:schemeClr val="tx1">
                    <a:lumMod val="65000"/>
                    <a:lumOff val="35000"/>
                  </a:schemeClr>
                </a:solidFill>
                <a:latin typeface="Helvetica Neue" charset="0"/>
                <a:ea typeface="Helvetica Neue" charset="0"/>
                <a:cs typeface="Helvetica Neue" charset="0"/>
                <a:sym typeface="Century Gothic"/>
              </a:rPr>
              <a:t>y </a:t>
            </a:r>
            <a:r>
              <a:rPr lang="es-419" sz="2000" b="1" dirty="0">
                <a:solidFill>
                  <a:schemeClr val="tx1">
                    <a:lumMod val="65000"/>
                    <a:lumOff val="35000"/>
                  </a:schemeClr>
                </a:solidFill>
                <a:latin typeface="Helvetica Neue" charset="0"/>
                <a:ea typeface="Helvetica Neue" charset="0"/>
                <a:cs typeface="Helvetica Neue" charset="0"/>
                <a:sym typeface="Century Gothic"/>
              </a:rPr>
              <a:t>responsabilidades de los </a:t>
            </a:r>
            <a:r>
              <a:rPr lang="es-419" sz="2000" b="1" dirty="0" smtClean="0">
                <a:solidFill>
                  <a:schemeClr val="tx1">
                    <a:lumMod val="65000"/>
                    <a:lumOff val="35000"/>
                  </a:schemeClr>
                </a:solidFill>
                <a:latin typeface="Helvetica Neue" charset="0"/>
                <a:ea typeface="Helvetica Neue" charset="0"/>
                <a:cs typeface="Helvetica Neue" charset="0"/>
                <a:sym typeface="Century Gothic"/>
              </a:rPr>
              <a:t>Supervisores </a:t>
            </a:r>
            <a:br>
              <a:rPr lang="es-419" sz="2000" b="1" dirty="0" smtClean="0">
                <a:solidFill>
                  <a:schemeClr val="tx1">
                    <a:lumMod val="65000"/>
                    <a:lumOff val="35000"/>
                  </a:schemeClr>
                </a:solidFill>
                <a:latin typeface="Helvetica Neue" charset="0"/>
                <a:ea typeface="Helvetica Neue" charset="0"/>
                <a:cs typeface="Helvetica Neue" charset="0"/>
                <a:sym typeface="Century Gothic"/>
              </a:rPr>
            </a:br>
            <a:r>
              <a:rPr lang="es-419" sz="2000" b="1" dirty="0" smtClean="0">
                <a:solidFill>
                  <a:schemeClr val="tx1">
                    <a:lumMod val="65000"/>
                    <a:lumOff val="35000"/>
                  </a:schemeClr>
                </a:solidFill>
                <a:latin typeface="Helvetica Neue" charset="0"/>
                <a:ea typeface="Helvetica Neue" charset="0"/>
                <a:cs typeface="Helvetica Neue" charset="0"/>
                <a:sym typeface="Century Gothic"/>
              </a:rPr>
              <a:t>de </a:t>
            </a:r>
            <a:r>
              <a:rPr lang="es-419" sz="2000" b="1" dirty="0">
                <a:solidFill>
                  <a:schemeClr val="tx1">
                    <a:lumMod val="65000"/>
                    <a:lumOff val="35000"/>
                  </a:schemeClr>
                </a:solidFill>
                <a:latin typeface="Helvetica Neue" charset="0"/>
                <a:ea typeface="Helvetica Neue" charset="0"/>
                <a:cs typeface="Helvetica Neue" charset="0"/>
                <a:sym typeface="Century Gothic"/>
              </a:rPr>
              <a:t>Gestión de Casos?</a:t>
            </a:r>
          </a:p>
          <a:p>
            <a:endParaRPr lang="en-US" dirty="0"/>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855" y="5333065"/>
            <a:ext cx="2121408" cy="950976"/>
          </a:xfrm>
          <a:prstGeom prst="rect">
            <a:avLst/>
          </a:prstGeom>
        </p:spPr>
      </p:pic>
    </p:spTree>
    <p:extLst>
      <p:ext uri="{BB962C8B-B14F-4D97-AF65-F5344CB8AC3E}">
        <p14:creationId xmlns:p14="http://schemas.microsoft.com/office/powerpoint/2010/main" val="25296511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10998" y="2078002"/>
            <a:ext cx="10364112" cy="4708981"/>
          </a:xfrm>
          <a:prstGeom prst="rect">
            <a:avLst/>
          </a:prstGeom>
          <a:noFill/>
        </p:spPr>
        <p:txBody>
          <a:bodyPr wrap="square" rtlCol="0">
            <a:spAutoFit/>
          </a:bodyPr>
          <a:lstStyle/>
          <a:p>
            <a:r>
              <a:rPr lang="es-419" sz="2400" b="1" dirty="0">
                <a:solidFill>
                  <a:srgbClr val="95CD7A"/>
                </a:solidFill>
                <a:latin typeface="Helvetica Neue" charset="0"/>
                <a:ea typeface="Helvetica Neue" charset="0"/>
                <a:cs typeface="Helvetica Neue" charset="0"/>
              </a:rPr>
              <a:t>1. Rendición de Cuentas y De Gestión:</a:t>
            </a:r>
          </a:p>
          <a:p>
            <a:pPr>
              <a:lnSpc>
                <a:spcPct val="150000"/>
              </a:lnSpc>
            </a:pPr>
            <a:r>
              <a:rPr lang="es-419" sz="2400" dirty="0">
                <a:solidFill>
                  <a:schemeClr val="tx1">
                    <a:lumMod val="65000"/>
                    <a:lumOff val="35000"/>
                  </a:schemeClr>
                </a:solidFill>
                <a:latin typeface="Helvetica Neue" charset="0"/>
                <a:ea typeface="Helvetica Neue" charset="0"/>
                <a:cs typeface="Helvetica Neue" charset="0"/>
              </a:rPr>
              <a:t>    Garantizar la práctica competente y responsable del personal.</a:t>
            </a:r>
          </a:p>
          <a:p>
            <a:endParaRPr lang="en-US" sz="2400" dirty="0">
              <a:latin typeface="Helvetica Neue" charset="0"/>
              <a:ea typeface="Helvetica Neue" charset="0"/>
              <a:cs typeface="Helvetica Neue" charset="0"/>
            </a:endParaRPr>
          </a:p>
          <a:p>
            <a:pPr>
              <a:lnSpc>
                <a:spcPct val="150000"/>
              </a:lnSpc>
            </a:pPr>
            <a:r>
              <a:rPr lang="es-419" sz="2400" b="1" dirty="0">
                <a:solidFill>
                  <a:srgbClr val="95CD7A"/>
                </a:solidFill>
                <a:latin typeface="Helvetica Neue" charset="0"/>
                <a:ea typeface="Helvetica Neue" charset="0"/>
                <a:cs typeface="Helvetica Neue" charset="0"/>
              </a:rPr>
              <a:t>2. Educativa y de Desarrollo Profesional: </a:t>
            </a:r>
          </a:p>
          <a:p>
            <a:pPr marL="358775" indent="-358775"/>
            <a:r>
              <a:rPr lang="es-419" sz="2400" b="1" dirty="0">
                <a:solidFill>
                  <a:schemeClr val="tx1">
                    <a:lumMod val="65000"/>
                    <a:lumOff val="35000"/>
                  </a:schemeClr>
                </a:solidFill>
                <a:latin typeface="Helvetica Neue" charset="0"/>
                <a:ea typeface="Helvetica Neue" charset="0"/>
                <a:cs typeface="Helvetica Neue" charset="0"/>
              </a:rPr>
              <a:t>    </a:t>
            </a:r>
            <a:r>
              <a:rPr lang="es-419" sz="2400" dirty="0">
                <a:solidFill>
                  <a:schemeClr val="tx1">
                    <a:lumMod val="65000"/>
                    <a:lumOff val="35000"/>
                  </a:schemeClr>
                </a:solidFill>
                <a:latin typeface="Helvetica Neue" charset="0"/>
                <a:ea typeface="Helvetica Neue" charset="0"/>
                <a:cs typeface="Helvetica Neue" charset="0"/>
              </a:rPr>
              <a:t>Garantizar que el personal actualice continuamente </a:t>
            </a:r>
            <a:r>
              <a:rPr lang="es-419" sz="2400" dirty="0" smtClean="0">
                <a:solidFill>
                  <a:schemeClr val="tx1">
                    <a:lumMod val="65000"/>
                    <a:lumOff val="35000"/>
                  </a:schemeClr>
                </a:solidFill>
                <a:latin typeface="Helvetica Neue" charset="0"/>
                <a:ea typeface="Helvetica Neue" charset="0"/>
                <a:cs typeface="Helvetica Neue" charset="0"/>
              </a:rPr>
              <a:t/>
            </a:r>
            <a:br>
              <a:rPr lang="es-419" sz="2400" dirty="0" smtClean="0">
                <a:solidFill>
                  <a:schemeClr val="tx1">
                    <a:lumMod val="65000"/>
                    <a:lumOff val="35000"/>
                  </a:schemeClr>
                </a:solidFill>
                <a:latin typeface="Helvetica Neue" charset="0"/>
                <a:ea typeface="Helvetica Neue" charset="0"/>
                <a:cs typeface="Helvetica Neue" charset="0"/>
              </a:rPr>
            </a:br>
            <a:r>
              <a:rPr lang="es-419" sz="2400" dirty="0" smtClean="0">
                <a:solidFill>
                  <a:schemeClr val="tx1">
                    <a:lumMod val="65000"/>
                    <a:lumOff val="35000"/>
                  </a:schemeClr>
                </a:solidFill>
                <a:latin typeface="Helvetica Neue" charset="0"/>
                <a:ea typeface="Helvetica Neue" charset="0"/>
                <a:cs typeface="Helvetica Neue" charset="0"/>
              </a:rPr>
              <a:t>sus conocimientos </a:t>
            </a:r>
            <a:r>
              <a:rPr lang="es-419" sz="2400" dirty="0">
                <a:solidFill>
                  <a:schemeClr val="tx1">
                    <a:lumMod val="65000"/>
                    <a:lumOff val="35000"/>
                  </a:schemeClr>
                </a:solidFill>
                <a:latin typeface="Helvetica Neue" charset="0"/>
                <a:ea typeface="Helvetica Neue" charset="0"/>
                <a:cs typeface="Helvetica Neue" charset="0"/>
              </a:rPr>
              <a:t>y competencias.</a:t>
            </a:r>
          </a:p>
          <a:p>
            <a:endParaRPr lang="en-US" sz="2400" dirty="0">
              <a:solidFill>
                <a:schemeClr val="bg1">
                  <a:lumMod val="10000"/>
                </a:schemeClr>
              </a:solidFill>
              <a:latin typeface="Helvetica Neue" charset="0"/>
              <a:ea typeface="Helvetica Neue" charset="0"/>
              <a:cs typeface="Helvetica Neue" charset="0"/>
            </a:endParaRPr>
          </a:p>
          <a:p>
            <a:pPr>
              <a:lnSpc>
                <a:spcPct val="150000"/>
              </a:lnSpc>
            </a:pPr>
            <a:r>
              <a:rPr lang="es-419" sz="2400" b="1" dirty="0">
                <a:solidFill>
                  <a:srgbClr val="95CD7A"/>
                </a:solidFill>
                <a:latin typeface="Helvetica Neue" charset="0"/>
                <a:ea typeface="Helvetica Neue" charset="0"/>
                <a:cs typeface="Helvetica Neue" charset="0"/>
              </a:rPr>
              <a:t>3. De Apoyo: </a:t>
            </a:r>
          </a:p>
          <a:p>
            <a:pPr>
              <a:lnSpc>
                <a:spcPct val="150000"/>
              </a:lnSpc>
            </a:pPr>
            <a:r>
              <a:rPr lang="es-419" sz="2400" dirty="0">
                <a:solidFill>
                  <a:schemeClr val="bg1">
                    <a:lumMod val="10000"/>
                  </a:schemeClr>
                </a:solidFill>
                <a:latin typeface="Helvetica Neue" charset="0"/>
                <a:ea typeface="Helvetica Neue" charset="0"/>
                <a:cs typeface="Helvetica Neue" charset="0"/>
              </a:rPr>
              <a:t>    </a:t>
            </a:r>
            <a:r>
              <a:rPr lang="es-419" sz="2400" dirty="0">
                <a:solidFill>
                  <a:schemeClr val="tx1">
                    <a:lumMod val="65000"/>
                    <a:lumOff val="35000"/>
                  </a:schemeClr>
                </a:solidFill>
                <a:latin typeface="Helvetica Neue" charset="0"/>
                <a:ea typeface="Helvetica Neue" charset="0"/>
                <a:cs typeface="Helvetica Neue" charset="0"/>
              </a:rPr>
              <a:t>Garantizar el bienestar emocional y psicológico de su personal.</a:t>
            </a:r>
          </a:p>
          <a:p>
            <a:pPr marL="342900" indent="-342900">
              <a:buAutoNum type="arabicPeriod"/>
            </a:pPr>
            <a:endParaRPr lang="en-US" dirty="0"/>
          </a:p>
          <a:p>
            <a:pPr marL="342900" indent="-342900">
              <a:buAutoNum type="arabicPeriod"/>
            </a:pPr>
            <a:endParaRPr lang="en-US" dirty="0"/>
          </a:p>
        </p:txBody>
      </p:sp>
      <p:cxnSp>
        <p:nvCxnSpPr>
          <p:cNvPr id="8" name="Straight Connector 7"/>
          <p:cNvCxnSpPr/>
          <p:nvPr/>
        </p:nvCxnSpPr>
        <p:spPr>
          <a:xfrm flipV="1">
            <a:off x="765862" y="1294754"/>
            <a:ext cx="7817354" cy="1"/>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10998" y="1263916"/>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498159" y="1849348"/>
            <a:ext cx="3623545" cy="369332"/>
          </a:xfrm>
          <a:prstGeom prst="rect">
            <a:avLst/>
          </a:prstGeom>
          <a:noFill/>
        </p:spPr>
        <p:txBody>
          <a:bodyPr wrap="square" rtlCol="0">
            <a:spAutoFit/>
          </a:bodyPr>
          <a:lstStyle/>
          <a:p>
            <a:pPr algn="ctr"/>
            <a:r>
              <a:rPr lang="es-419" b="1" spc="-10" dirty="0">
                <a:solidFill>
                  <a:srgbClr val="B3BFCA"/>
                </a:solidFill>
                <a:latin typeface="Helvetica Neue" charset="0"/>
                <a:ea typeface="Helvetica Neue" charset="0"/>
                <a:cs typeface="Helvetica Neue" charset="0"/>
              </a:rPr>
              <a:t>Parada de Autobús | 15 minutos</a:t>
            </a: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7230" y="793567"/>
            <a:ext cx="2121408" cy="950976"/>
          </a:xfrm>
          <a:prstGeom prst="rect">
            <a:avLst/>
          </a:prstGeom>
        </p:spPr>
      </p:pic>
      <p:sp>
        <p:nvSpPr>
          <p:cNvPr id="5" name="Title 1"/>
          <p:cNvSpPr>
            <a:spLocks noGrp="1"/>
          </p:cNvSpPr>
          <p:nvPr>
            <p:ph type="title"/>
          </p:nvPr>
        </p:nvSpPr>
        <p:spPr>
          <a:xfrm>
            <a:off x="560384" y="124105"/>
            <a:ext cx="11441116" cy="1400530"/>
          </a:xfrm>
        </p:spPr>
        <p:txBody>
          <a:bodyPr>
            <a:normAutofit/>
          </a:bodyPr>
          <a:lstStyle/>
          <a:p>
            <a:r>
              <a:rPr lang="es-419" sz="3600" b="1" dirty="0">
                <a:solidFill>
                  <a:srgbClr val="026794"/>
                </a:solidFill>
                <a:latin typeface="Helvetica Neue" charset="0"/>
                <a:ea typeface="Helvetica Neue" charset="0"/>
                <a:cs typeface="Helvetica Neue" charset="0"/>
              </a:rPr>
              <a:t>TRES FUNCIONES DE LA SUPERVISIÓN</a:t>
            </a:r>
          </a:p>
        </p:txBody>
      </p:sp>
    </p:spTree>
    <p:extLst>
      <p:ext uri="{BB962C8B-B14F-4D97-AF65-F5344CB8AC3E}">
        <p14:creationId xmlns:p14="http://schemas.microsoft.com/office/powerpoint/2010/main" val="28938727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0" y="0"/>
            <a:ext cx="6199632"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4826" t="-2842" r="4826" b="9031"/>
          <a:stretch/>
        </p:blipFill>
        <p:spPr>
          <a:xfrm>
            <a:off x="0" y="-1013667"/>
            <a:ext cx="6199631" cy="7851776"/>
          </a:xfrm>
          <a:prstGeom prst="rect">
            <a:avLst/>
          </a:prstGeom>
        </p:spPr>
      </p:pic>
      <p:sp>
        <p:nvSpPr>
          <p:cNvPr id="4" name="Shape 233"/>
          <p:cNvSpPr txBox="1">
            <a:spLocks/>
          </p:cNvSpPr>
          <p:nvPr/>
        </p:nvSpPr>
        <p:spPr>
          <a:xfrm>
            <a:off x="500848" y="1167224"/>
            <a:ext cx="5530675" cy="3237721"/>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es-419" sz="3600" b="1" dirty="0">
                <a:solidFill>
                  <a:schemeClr val="bg1"/>
                </a:solidFill>
                <a:latin typeface="Helvetica Neue" charset="0"/>
                <a:ea typeface="Helvetica Neue" charset="0"/>
                <a:cs typeface="Helvetica Neue" charset="0"/>
                <a:sym typeface="Century Gothic"/>
              </a:rPr>
              <a:t>FUNCIÓN DE GESTIÓN Y DE RENDICIÓN </a:t>
            </a:r>
            <a:r>
              <a:rPr lang="es-419" sz="3600" b="1" dirty="0" smtClean="0">
                <a:solidFill>
                  <a:schemeClr val="bg1"/>
                </a:solidFill>
                <a:latin typeface="Helvetica Neue" charset="0"/>
                <a:ea typeface="Helvetica Neue" charset="0"/>
                <a:cs typeface="Helvetica Neue" charset="0"/>
                <a:sym typeface="Century Gothic"/>
              </a:rPr>
              <a:t/>
            </a:r>
            <a:br>
              <a:rPr lang="es-419" sz="3600" b="1" dirty="0" smtClean="0">
                <a:solidFill>
                  <a:schemeClr val="bg1"/>
                </a:solidFill>
                <a:latin typeface="Helvetica Neue" charset="0"/>
                <a:ea typeface="Helvetica Neue" charset="0"/>
                <a:cs typeface="Helvetica Neue" charset="0"/>
                <a:sym typeface="Century Gothic"/>
              </a:rPr>
            </a:br>
            <a:r>
              <a:rPr lang="es-419" sz="3600" b="1" dirty="0" smtClean="0">
                <a:solidFill>
                  <a:schemeClr val="bg1"/>
                </a:solidFill>
                <a:latin typeface="Helvetica Neue" charset="0"/>
                <a:ea typeface="Helvetica Neue" charset="0"/>
                <a:cs typeface="Helvetica Neue" charset="0"/>
                <a:sym typeface="Century Gothic"/>
              </a:rPr>
              <a:t>DE </a:t>
            </a:r>
            <a:r>
              <a:rPr lang="es-419" sz="3600" b="1" dirty="0">
                <a:solidFill>
                  <a:schemeClr val="bg1"/>
                </a:solidFill>
                <a:latin typeface="Helvetica Neue" charset="0"/>
                <a:ea typeface="Helvetica Neue" charset="0"/>
                <a:cs typeface="Helvetica Neue" charset="0"/>
                <a:sym typeface="Century Gothic"/>
              </a:rPr>
              <a:t>CUENTAS</a:t>
            </a:r>
          </a:p>
        </p:txBody>
      </p:sp>
      <p:sp>
        <p:nvSpPr>
          <p:cNvPr id="29" name="TextBox 28"/>
          <p:cNvSpPr txBox="1"/>
          <p:nvPr/>
        </p:nvSpPr>
        <p:spPr>
          <a:xfrm>
            <a:off x="6700479" y="989666"/>
            <a:ext cx="5014072" cy="4524315"/>
          </a:xfrm>
          <a:prstGeom prst="rect">
            <a:avLst/>
          </a:prstGeom>
          <a:noFill/>
        </p:spPr>
        <p:txBody>
          <a:bodyPr wrap="square" rtlCol="0">
            <a:spAutoFit/>
          </a:bodyPr>
          <a:lstStyle/>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Recursos Humanos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Planificación, asignación </a:t>
            </a:r>
            <a:r>
              <a:rPr lang="es-419" sz="2400" dirty="0" smtClean="0">
                <a:solidFill>
                  <a:schemeClr val="tx1">
                    <a:lumMod val="65000"/>
                    <a:lumOff val="35000"/>
                  </a:schemeClr>
                </a:solidFill>
                <a:latin typeface="Helvetica Neue" charset="0"/>
                <a:ea typeface="Helvetica Neue" charset="0"/>
                <a:cs typeface="Helvetica Neue" charset="0"/>
              </a:rPr>
              <a:t/>
            </a:r>
            <a:br>
              <a:rPr lang="es-419" sz="2400" dirty="0" smtClean="0">
                <a:solidFill>
                  <a:schemeClr val="tx1">
                    <a:lumMod val="65000"/>
                    <a:lumOff val="35000"/>
                  </a:schemeClr>
                </a:solidFill>
                <a:latin typeface="Helvetica Neue" charset="0"/>
                <a:ea typeface="Helvetica Neue" charset="0"/>
                <a:cs typeface="Helvetica Neue" charset="0"/>
              </a:rPr>
            </a:br>
            <a:r>
              <a:rPr lang="es-419" sz="2400" dirty="0" smtClean="0">
                <a:solidFill>
                  <a:schemeClr val="tx1">
                    <a:lumMod val="65000"/>
                    <a:lumOff val="35000"/>
                  </a:schemeClr>
                </a:solidFill>
                <a:latin typeface="Helvetica Neue" charset="0"/>
                <a:ea typeface="Helvetica Neue" charset="0"/>
                <a:cs typeface="Helvetica Neue" charset="0"/>
              </a:rPr>
              <a:t>y </a:t>
            </a:r>
            <a:r>
              <a:rPr lang="es-419" sz="2400" dirty="0">
                <a:solidFill>
                  <a:schemeClr val="tx1">
                    <a:lumMod val="65000"/>
                    <a:lumOff val="35000"/>
                  </a:schemeClr>
                </a:solidFill>
                <a:latin typeface="Helvetica Neue" charset="0"/>
                <a:ea typeface="Helvetica Neue" charset="0"/>
                <a:cs typeface="Helvetica Neue" charset="0"/>
              </a:rPr>
              <a:t>supervisión de la calidad </a:t>
            </a:r>
            <a:r>
              <a:rPr lang="es-419" sz="2400" dirty="0" smtClean="0">
                <a:solidFill>
                  <a:schemeClr val="tx1">
                    <a:lumMod val="65000"/>
                    <a:lumOff val="35000"/>
                  </a:schemeClr>
                </a:solidFill>
                <a:latin typeface="Helvetica Neue" charset="0"/>
                <a:ea typeface="Helvetica Neue" charset="0"/>
                <a:cs typeface="Helvetica Neue" charset="0"/>
              </a:rPr>
              <a:t/>
            </a:r>
            <a:br>
              <a:rPr lang="es-419" sz="2400" dirty="0" smtClean="0">
                <a:solidFill>
                  <a:schemeClr val="tx1">
                    <a:lumMod val="65000"/>
                    <a:lumOff val="35000"/>
                  </a:schemeClr>
                </a:solidFill>
                <a:latin typeface="Helvetica Neue" charset="0"/>
                <a:ea typeface="Helvetica Neue" charset="0"/>
                <a:cs typeface="Helvetica Neue" charset="0"/>
              </a:rPr>
            </a:br>
            <a:r>
              <a:rPr lang="es-419" sz="2400" dirty="0" smtClean="0">
                <a:solidFill>
                  <a:schemeClr val="tx1">
                    <a:lumMod val="65000"/>
                    <a:lumOff val="35000"/>
                  </a:schemeClr>
                </a:solidFill>
                <a:latin typeface="Helvetica Neue" charset="0"/>
                <a:ea typeface="Helvetica Neue" charset="0"/>
                <a:cs typeface="Helvetica Neue" charset="0"/>
              </a:rPr>
              <a:t>del </a:t>
            </a:r>
            <a:r>
              <a:rPr lang="es-419" sz="2400" dirty="0">
                <a:solidFill>
                  <a:schemeClr val="tx1">
                    <a:lumMod val="65000"/>
                    <a:lumOff val="35000"/>
                  </a:schemeClr>
                </a:solidFill>
                <a:latin typeface="Helvetica Neue" charset="0"/>
                <a:ea typeface="Helvetica Neue" charset="0"/>
                <a:cs typeface="Helvetica Neue" charset="0"/>
              </a:rPr>
              <a:t>trabajo de caso</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Coordinación con otros actores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Documentación</a:t>
            </a:r>
          </a:p>
          <a:p>
            <a:pPr>
              <a:buClr>
                <a:srgbClr val="026794"/>
              </a:buCl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Fortalecimiento de las normas éticas y de la seguridad</a:t>
            </a:r>
          </a:p>
        </p:txBody>
      </p:sp>
    </p:spTree>
    <p:extLst>
      <p:ext uri="{BB962C8B-B14F-4D97-AF65-F5344CB8AC3E}">
        <p14:creationId xmlns:p14="http://schemas.microsoft.com/office/powerpoint/2010/main" val="15549645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0"/>
            <a:ext cx="6199632" cy="6858000"/>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4826" t="-2842" r="4826" b="9031"/>
          <a:stretch/>
        </p:blipFill>
        <p:spPr>
          <a:xfrm>
            <a:off x="0" y="-993776"/>
            <a:ext cx="6199632" cy="7851776"/>
          </a:xfrm>
          <a:prstGeom prst="rect">
            <a:avLst/>
          </a:prstGeom>
        </p:spPr>
      </p:pic>
      <p:sp>
        <p:nvSpPr>
          <p:cNvPr id="4" name="Shape 233"/>
          <p:cNvSpPr txBox="1">
            <a:spLocks/>
          </p:cNvSpPr>
          <p:nvPr/>
        </p:nvSpPr>
        <p:spPr>
          <a:xfrm>
            <a:off x="621792" y="1059346"/>
            <a:ext cx="5330600" cy="3723669"/>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es-419" sz="3600" b="1">
                <a:solidFill>
                  <a:schemeClr val="bg1"/>
                </a:solidFill>
                <a:latin typeface="Helvetica Neue" charset="0"/>
                <a:ea typeface="Helvetica Neue" charset="0"/>
                <a:cs typeface="Helvetica Neue" charset="0"/>
                <a:sym typeface="Century Gothic"/>
              </a:rPr>
              <a:t>FUNCIÓN EDUCATIVA Y DE DESARROLLO PROFESIONAL</a:t>
            </a:r>
          </a:p>
        </p:txBody>
      </p:sp>
      <p:sp>
        <p:nvSpPr>
          <p:cNvPr id="29" name="TextBox 28"/>
          <p:cNvSpPr txBox="1"/>
          <p:nvPr/>
        </p:nvSpPr>
        <p:spPr>
          <a:xfrm>
            <a:off x="6949440" y="1077435"/>
            <a:ext cx="4671728" cy="4801314"/>
          </a:xfrm>
          <a:prstGeom prst="rect">
            <a:avLst/>
          </a:prstGeom>
          <a:noFill/>
        </p:spPr>
        <p:txBody>
          <a:bodyPr wrap="square" rtlCol="0">
            <a:spAutoFit/>
          </a:bodyPr>
          <a:lstStyle/>
          <a:p>
            <a:pPr marL="285750" indent="-285750">
              <a:buClr>
                <a:srgbClr val="95CD7A"/>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Evaluación de competencias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Colaboración en planes </a:t>
            </a:r>
            <a:r>
              <a:rPr lang="es-419" sz="2400" dirty="0" smtClean="0">
                <a:solidFill>
                  <a:schemeClr val="tx1">
                    <a:lumMod val="65000"/>
                    <a:lumOff val="35000"/>
                  </a:schemeClr>
                </a:solidFill>
                <a:latin typeface="Helvetica Neue" charset="0"/>
                <a:ea typeface="Helvetica Neue" charset="0"/>
                <a:cs typeface="Helvetica Neue" charset="0"/>
              </a:rPr>
              <a:t/>
            </a:r>
            <a:br>
              <a:rPr lang="es-419" sz="2400" dirty="0" smtClean="0">
                <a:solidFill>
                  <a:schemeClr val="tx1">
                    <a:lumMod val="65000"/>
                    <a:lumOff val="35000"/>
                  </a:schemeClr>
                </a:solidFill>
                <a:latin typeface="Helvetica Neue" charset="0"/>
                <a:ea typeface="Helvetica Neue" charset="0"/>
                <a:cs typeface="Helvetica Neue" charset="0"/>
              </a:rPr>
            </a:br>
            <a:r>
              <a:rPr lang="es-419" sz="2400" dirty="0" smtClean="0">
                <a:solidFill>
                  <a:schemeClr val="tx1">
                    <a:lumMod val="65000"/>
                    <a:lumOff val="35000"/>
                  </a:schemeClr>
                </a:solidFill>
                <a:latin typeface="Helvetica Neue" charset="0"/>
                <a:ea typeface="Helvetica Neue" charset="0"/>
                <a:cs typeface="Helvetica Neue" charset="0"/>
              </a:rPr>
              <a:t>de </a:t>
            </a:r>
            <a:r>
              <a:rPr lang="es-419" sz="2400" dirty="0">
                <a:solidFill>
                  <a:schemeClr val="tx1">
                    <a:lumMod val="65000"/>
                    <a:lumOff val="35000"/>
                  </a:schemeClr>
                </a:solidFill>
                <a:latin typeface="Helvetica Neue" charset="0"/>
                <a:ea typeface="Helvetica Neue" charset="0"/>
                <a:cs typeface="Helvetica Neue" charset="0"/>
              </a:rPr>
              <a:t>aprendizaje personal</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Promoción de </a:t>
            </a:r>
            <a:r>
              <a:rPr lang="es-419" sz="2400" dirty="0" smtClean="0">
                <a:solidFill>
                  <a:schemeClr val="tx1">
                    <a:lumMod val="65000"/>
                    <a:lumOff val="35000"/>
                  </a:schemeClr>
                </a:solidFill>
                <a:latin typeface="Helvetica Neue" charset="0"/>
                <a:ea typeface="Helvetica Neue" charset="0"/>
                <a:cs typeface="Helvetica Neue" charset="0"/>
              </a:rPr>
              <a:t/>
            </a:r>
            <a:br>
              <a:rPr lang="es-419" sz="2400" dirty="0" smtClean="0">
                <a:solidFill>
                  <a:schemeClr val="tx1">
                    <a:lumMod val="65000"/>
                    <a:lumOff val="35000"/>
                  </a:schemeClr>
                </a:solidFill>
                <a:latin typeface="Helvetica Neue" charset="0"/>
                <a:ea typeface="Helvetica Neue" charset="0"/>
                <a:cs typeface="Helvetica Neue" charset="0"/>
              </a:rPr>
            </a:br>
            <a:r>
              <a:rPr lang="es-419" sz="2400" dirty="0" smtClean="0">
                <a:solidFill>
                  <a:schemeClr val="tx1">
                    <a:lumMod val="65000"/>
                    <a:lumOff val="35000"/>
                  </a:schemeClr>
                </a:solidFill>
                <a:latin typeface="Helvetica Neue" charset="0"/>
                <a:ea typeface="Helvetica Neue" charset="0"/>
                <a:cs typeface="Helvetica Neue" charset="0"/>
              </a:rPr>
              <a:t>prácticas </a:t>
            </a:r>
            <a:r>
              <a:rPr lang="es-419" sz="2400" dirty="0">
                <a:solidFill>
                  <a:schemeClr val="tx1">
                    <a:lumMod val="65000"/>
                    <a:lumOff val="35000"/>
                  </a:schemeClr>
                </a:solidFill>
                <a:latin typeface="Helvetica Neue" charset="0"/>
                <a:ea typeface="Helvetica Neue" charset="0"/>
                <a:cs typeface="Helvetica Neue" charset="0"/>
              </a:rPr>
              <a:t>reflexivas</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Fortalecimiento de </a:t>
            </a:r>
            <a:r>
              <a:rPr lang="es-419" sz="2400" dirty="0" smtClean="0">
                <a:solidFill>
                  <a:schemeClr val="tx1">
                    <a:lumMod val="65000"/>
                    <a:lumOff val="35000"/>
                  </a:schemeClr>
                </a:solidFill>
                <a:latin typeface="Helvetica Neue" charset="0"/>
                <a:ea typeface="Helvetica Neue" charset="0"/>
                <a:cs typeface="Helvetica Neue" charset="0"/>
              </a:rPr>
              <a:t/>
            </a:r>
            <a:br>
              <a:rPr lang="es-419" sz="2400" dirty="0" smtClean="0">
                <a:solidFill>
                  <a:schemeClr val="tx1">
                    <a:lumMod val="65000"/>
                    <a:lumOff val="35000"/>
                  </a:schemeClr>
                </a:solidFill>
                <a:latin typeface="Helvetica Neue" charset="0"/>
                <a:ea typeface="Helvetica Neue" charset="0"/>
                <a:cs typeface="Helvetica Neue" charset="0"/>
              </a:rPr>
            </a:br>
            <a:r>
              <a:rPr lang="es-419" sz="2400" dirty="0" smtClean="0">
                <a:solidFill>
                  <a:schemeClr val="tx1">
                    <a:lumMod val="65000"/>
                    <a:lumOff val="35000"/>
                  </a:schemeClr>
                </a:solidFill>
                <a:latin typeface="Helvetica Neue" charset="0"/>
                <a:ea typeface="Helvetica Neue" charset="0"/>
                <a:cs typeface="Helvetica Neue" charset="0"/>
              </a:rPr>
              <a:t>los </a:t>
            </a:r>
            <a:r>
              <a:rPr lang="es-419" sz="2400" dirty="0">
                <a:solidFill>
                  <a:schemeClr val="tx1">
                    <a:lumMod val="65000"/>
                    <a:lumOff val="35000"/>
                  </a:schemeClr>
                </a:solidFill>
                <a:latin typeface="Helvetica Neue" charset="0"/>
                <a:ea typeface="Helvetica Neue" charset="0"/>
                <a:cs typeface="Helvetica Neue" charset="0"/>
              </a:rPr>
              <a:t>principios guía</a:t>
            </a:r>
          </a:p>
          <a:p>
            <a:pPr marL="285750" indent="-285750">
              <a:buClr>
                <a:srgbClr val="95CD7A"/>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95CD7A"/>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Fomento de la autoconciencia</a:t>
            </a:r>
          </a:p>
          <a:p>
            <a:endParaRPr lang="en-US" b="1" dirty="0">
              <a:solidFill>
                <a:srgbClr val="026794"/>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9136958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6199632"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alphaModFix amt="20000"/>
            <a:extLst>
              <a:ext uri="{28A0092B-C50C-407E-A947-70E740481C1C}">
                <a14:useLocalDpi xmlns:a14="http://schemas.microsoft.com/office/drawing/2010/main" val="0"/>
              </a:ext>
            </a:extLst>
          </a:blip>
          <a:srcRect l="4826" t="-2842" r="4826" b="9031"/>
          <a:stretch/>
        </p:blipFill>
        <p:spPr>
          <a:xfrm>
            <a:off x="0" y="-993776"/>
            <a:ext cx="6199632" cy="7851776"/>
          </a:xfrm>
          <a:prstGeom prst="rect">
            <a:avLst/>
          </a:prstGeom>
        </p:spPr>
      </p:pic>
      <p:sp>
        <p:nvSpPr>
          <p:cNvPr id="19" name="TextBox 18"/>
          <p:cNvSpPr txBox="1"/>
          <p:nvPr/>
        </p:nvSpPr>
        <p:spPr>
          <a:xfrm>
            <a:off x="6559296" y="1076836"/>
            <a:ext cx="5266944" cy="4801314"/>
          </a:xfrm>
          <a:prstGeom prst="rect">
            <a:avLst/>
          </a:prstGeom>
          <a:noFill/>
        </p:spPr>
        <p:txBody>
          <a:bodyPr wrap="square" rtlCol="0">
            <a:spAutoFit/>
          </a:bodyPr>
          <a:lstStyle/>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Creación de un espacio seguro para la reflexión</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Promoción del autocuidado </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Tener empatía y </a:t>
            </a:r>
            <a:r>
              <a:rPr lang="es-419" sz="2400" dirty="0" smtClean="0">
                <a:solidFill>
                  <a:schemeClr val="tx1">
                    <a:lumMod val="65000"/>
                    <a:lumOff val="35000"/>
                  </a:schemeClr>
                </a:solidFill>
                <a:latin typeface="Helvetica Neue" charset="0"/>
                <a:ea typeface="Helvetica Neue" charset="0"/>
                <a:cs typeface="Helvetica Neue" charset="0"/>
              </a:rPr>
              <a:t/>
            </a:r>
            <a:br>
              <a:rPr lang="es-419" sz="2400" dirty="0" smtClean="0">
                <a:solidFill>
                  <a:schemeClr val="tx1">
                    <a:lumMod val="65000"/>
                    <a:lumOff val="35000"/>
                  </a:schemeClr>
                </a:solidFill>
                <a:latin typeface="Helvetica Neue" charset="0"/>
                <a:ea typeface="Helvetica Neue" charset="0"/>
                <a:cs typeface="Helvetica Neue" charset="0"/>
              </a:rPr>
            </a:br>
            <a:r>
              <a:rPr lang="es-419" sz="2400" dirty="0" smtClean="0">
                <a:solidFill>
                  <a:schemeClr val="tx1">
                    <a:lumMod val="65000"/>
                    <a:lumOff val="35000"/>
                  </a:schemeClr>
                </a:solidFill>
                <a:latin typeface="Helvetica Neue" charset="0"/>
                <a:ea typeface="Helvetica Neue" charset="0"/>
                <a:cs typeface="Helvetica Neue" charset="0"/>
              </a:rPr>
              <a:t>normalizar </a:t>
            </a:r>
            <a:r>
              <a:rPr lang="es-419" sz="2400" dirty="0">
                <a:solidFill>
                  <a:schemeClr val="tx1">
                    <a:lumMod val="65000"/>
                    <a:lumOff val="35000"/>
                  </a:schemeClr>
                </a:solidFill>
                <a:latin typeface="Helvetica Neue" charset="0"/>
                <a:ea typeface="Helvetica Neue" charset="0"/>
                <a:cs typeface="Helvetica Neue" charset="0"/>
              </a:rPr>
              <a:t>sentimientos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Fortalecimiento de expectativas realistas y límites saludables</a:t>
            </a:r>
          </a:p>
          <a:p>
            <a:pPr marL="285750" indent="-285750">
              <a:buClr>
                <a:srgbClr val="026794"/>
              </a:buClr>
              <a:buFont typeface="Wingdings" charset="2"/>
              <a:buChar char="§"/>
            </a:pPr>
            <a:endParaRPr lang="en-US" sz="2400" dirty="0">
              <a:solidFill>
                <a:schemeClr val="tx1">
                  <a:lumMod val="65000"/>
                  <a:lumOff val="35000"/>
                </a:schemeClr>
              </a:solidFill>
              <a:latin typeface="Helvetica Neue" charset="0"/>
              <a:ea typeface="Helvetica Neue" charset="0"/>
              <a:cs typeface="Helvetica Neue" charset="0"/>
            </a:endParaRPr>
          </a:p>
          <a:p>
            <a:pPr marL="285750" indent="-285750">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Reconocimiento y motivación</a:t>
            </a:r>
          </a:p>
          <a:p>
            <a:endParaRPr lang="en-US" b="1" dirty="0">
              <a:solidFill>
                <a:srgbClr val="026794"/>
              </a:solidFill>
              <a:latin typeface="Helvetica Neue" charset="0"/>
              <a:ea typeface="Helvetica Neue" charset="0"/>
              <a:cs typeface="Helvetica Neue" charset="0"/>
            </a:endParaRPr>
          </a:p>
        </p:txBody>
      </p:sp>
      <p:sp>
        <p:nvSpPr>
          <p:cNvPr id="17" name="Shape 233"/>
          <p:cNvSpPr txBox="1">
            <a:spLocks/>
          </p:cNvSpPr>
          <p:nvPr/>
        </p:nvSpPr>
        <p:spPr>
          <a:xfrm>
            <a:off x="463296" y="908988"/>
            <a:ext cx="5190158" cy="1639389"/>
          </a:xfrm>
          <a:prstGeom prst="rect">
            <a:avLst/>
          </a:prstGeom>
          <a:noFill/>
          <a:ln>
            <a:noFill/>
          </a:ln>
        </p:spPr>
        <p:txBody>
          <a:bodyPr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51515"/>
              </a:buClr>
              <a:buSzPct val="25000"/>
              <a:buFont typeface="Century Gothic"/>
              <a:buNone/>
            </a:pPr>
            <a:r>
              <a:rPr lang="es-419" sz="3600" b="1">
                <a:solidFill>
                  <a:schemeClr val="bg1"/>
                </a:solidFill>
                <a:latin typeface="Helvetica Neue" charset="0"/>
                <a:ea typeface="Helvetica Neue" charset="0"/>
                <a:cs typeface="Helvetica Neue" charset="0"/>
                <a:sym typeface="Century Gothic"/>
              </a:rPr>
              <a:t>FUNCIÓN DE APOYO</a:t>
            </a:r>
          </a:p>
        </p:txBody>
      </p:sp>
    </p:spTree>
    <p:extLst>
      <p:ext uri="{BB962C8B-B14F-4D97-AF65-F5344CB8AC3E}">
        <p14:creationId xmlns:p14="http://schemas.microsoft.com/office/powerpoint/2010/main" val="737891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7"/>
          <p:cNvSpPr txBox="1">
            <a:spLocks/>
          </p:cNvSpPr>
          <p:nvPr/>
        </p:nvSpPr>
        <p:spPr>
          <a:xfrm>
            <a:off x="966952" y="2639204"/>
            <a:ext cx="11577974" cy="2306524"/>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es-419" sz="2800" b="1" dirty="0">
                <a:solidFill>
                  <a:srgbClr val="026794"/>
                </a:solidFill>
                <a:latin typeface="Helvetica Neue" charset="0"/>
                <a:ea typeface="Helvetica Neue" charset="0"/>
                <a:cs typeface="Helvetica Neue" charset="0"/>
                <a:sym typeface="Century Gothic"/>
              </a:rPr>
              <a:t>EQUILIBRIO DE LAS </a:t>
            </a:r>
          </a:p>
          <a:p>
            <a:pPr>
              <a:buClr>
                <a:srgbClr val="151515"/>
              </a:buClr>
              <a:buSzPct val="25000"/>
            </a:pPr>
            <a:r>
              <a:rPr lang="es-419" sz="4800" b="1" dirty="0">
                <a:solidFill>
                  <a:srgbClr val="026794"/>
                </a:solidFill>
                <a:latin typeface="Helvetica Neue" charset="0"/>
                <a:ea typeface="Helvetica Neue" charset="0"/>
                <a:cs typeface="Helvetica Neue" charset="0"/>
                <a:sym typeface="Century Gothic"/>
              </a:rPr>
              <a:t>TRES FUNCIONES </a:t>
            </a:r>
          </a:p>
          <a:p>
            <a:pPr>
              <a:buClr>
                <a:srgbClr val="151515"/>
              </a:buClr>
              <a:buSzPct val="25000"/>
            </a:pPr>
            <a:r>
              <a:rPr lang="es-419" sz="1800" i="1" dirty="0">
                <a:solidFill>
                  <a:schemeClr val="tx1">
                    <a:lumMod val="10000"/>
                  </a:schemeClr>
                </a:solidFill>
              </a:rPr>
              <a:t/>
            </a:r>
            <a:br>
              <a:rPr lang="es-419" sz="1800" i="1" dirty="0">
                <a:solidFill>
                  <a:schemeClr val="tx1">
                    <a:lumMod val="10000"/>
                  </a:schemeClr>
                </a:solidFill>
              </a:rPr>
            </a:br>
            <a:endParaRPr lang="es-419" sz="1800" i="1" dirty="0">
              <a:solidFill>
                <a:schemeClr val="tx1">
                  <a:lumMod val="10000"/>
                </a:schemeClr>
              </a:solidFill>
            </a:endParaRPr>
          </a:p>
        </p:txBody>
      </p:sp>
      <p:sp>
        <p:nvSpPr>
          <p:cNvPr id="7" name="Rectangle 6"/>
          <p:cNvSpPr/>
          <p:nvPr/>
        </p:nvSpPr>
        <p:spPr>
          <a:xfrm>
            <a:off x="0" y="1363579"/>
            <a:ext cx="614026" cy="3753853"/>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6769718" y="573327"/>
            <a:ext cx="4196328" cy="5780140"/>
            <a:chOff x="6769718" y="573327"/>
            <a:chExt cx="4196328" cy="5780140"/>
          </a:xfrm>
        </p:grpSpPr>
        <p:sp>
          <p:nvSpPr>
            <p:cNvPr id="8" name="TextBox 7"/>
            <p:cNvSpPr txBox="1"/>
            <p:nvPr/>
          </p:nvSpPr>
          <p:spPr>
            <a:xfrm>
              <a:off x="7308356" y="573327"/>
              <a:ext cx="3119051" cy="707886"/>
            </a:xfrm>
            <a:prstGeom prst="rect">
              <a:avLst/>
            </a:prstGeom>
            <a:noFill/>
          </p:spPr>
          <p:txBody>
            <a:bodyPr wrap="square" rtlCol="0">
              <a:spAutoFit/>
            </a:bodyPr>
            <a:lstStyle/>
            <a:p>
              <a:pPr algn="ctr"/>
              <a:r>
                <a:rPr lang="es-419" sz="2000" b="1" dirty="0">
                  <a:solidFill>
                    <a:srgbClr val="95CD7A"/>
                  </a:solidFill>
                  <a:latin typeface="Helvetica Neue" charset="0"/>
                  <a:ea typeface="Helvetica Neue" charset="0"/>
                  <a:cs typeface="Helvetica Neue" charset="0"/>
                </a:rPr>
                <a:t>SUPERVISIÓN EFECTIVA</a:t>
              </a:r>
            </a:p>
          </p:txBody>
        </p:sp>
        <p:sp>
          <p:nvSpPr>
            <p:cNvPr id="9" name="TextBox 8"/>
            <p:cNvSpPr txBox="1"/>
            <p:nvPr/>
          </p:nvSpPr>
          <p:spPr>
            <a:xfrm rot="17276626">
              <a:off x="5742436" y="3378231"/>
              <a:ext cx="2471304" cy="400110"/>
            </a:xfrm>
            <a:prstGeom prst="rect">
              <a:avLst/>
            </a:prstGeom>
            <a:noFill/>
          </p:spPr>
          <p:txBody>
            <a:bodyPr wrap="square" rtlCol="0">
              <a:spAutoFit/>
            </a:bodyPr>
            <a:lstStyle/>
            <a:p>
              <a:pPr algn="ctr"/>
              <a:r>
                <a:rPr lang="es-419" sz="2000" b="1">
                  <a:solidFill>
                    <a:srgbClr val="026794"/>
                  </a:solidFill>
                  <a:latin typeface="Helvetica Neue" charset="0"/>
                  <a:ea typeface="Helvetica Neue" charset="0"/>
                  <a:cs typeface="Helvetica Neue" charset="0"/>
                </a:rPr>
                <a:t>DE GESTIÓN</a:t>
              </a:r>
            </a:p>
          </p:txBody>
        </p:sp>
        <p:sp>
          <p:nvSpPr>
            <p:cNvPr id="10" name="TextBox 9"/>
            <p:cNvSpPr txBox="1"/>
            <p:nvPr/>
          </p:nvSpPr>
          <p:spPr>
            <a:xfrm>
              <a:off x="7632230" y="5953357"/>
              <a:ext cx="2471304" cy="400110"/>
            </a:xfrm>
            <a:prstGeom prst="rect">
              <a:avLst/>
            </a:prstGeom>
            <a:noFill/>
          </p:spPr>
          <p:txBody>
            <a:bodyPr wrap="square" rtlCol="0">
              <a:spAutoFit/>
            </a:bodyPr>
            <a:lstStyle/>
            <a:p>
              <a:pPr algn="ctr"/>
              <a:r>
                <a:rPr lang="es-419" sz="2000" b="1" dirty="0">
                  <a:solidFill>
                    <a:srgbClr val="026794"/>
                  </a:solidFill>
                  <a:latin typeface="Helvetica Neue" charset="0"/>
                  <a:ea typeface="Helvetica Neue" charset="0"/>
                  <a:cs typeface="Helvetica Neue" charset="0"/>
                </a:rPr>
                <a:t>DE DESARROLLO</a:t>
              </a:r>
            </a:p>
          </p:txBody>
        </p:sp>
        <p:sp>
          <p:nvSpPr>
            <p:cNvPr id="11" name="TextBox 10"/>
            <p:cNvSpPr txBox="1"/>
            <p:nvPr/>
          </p:nvSpPr>
          <p:spPr>
            <a:xfrm rot="4219723">
              <a:off x="9499810" y="3217582"/>
              <a:ext cx="2471304" cy="400110"/>
            </a:xfrm>
            <a:prstGeom prst="rect">
              <a:avLst/>
            </a:prstGeom>
            <a:noFill/>
          </p:spPr>
          <p:txBody>
            <a:bodyPr wrap="square" rtlCol="0">
              <a:spAutoFit/>
            </a:bodyPr>
            <a:lstStyle/>
            <a:p>
              <a:pPr algn="ctr"/>
              <a:r>
                <a:rPr lang="es-419" sz="2000" b="1" dirty="0">
                  <a:solidFill>
                    <a:srgbClr val="026794"/>
                  </a:solidFill>
                  <a:latin typeface="Helvetica Neue" charset="0"/>
                  <a:ea typeface="Helvetica Neue" charset="0"/>
                  <a:cs typeface="Helvetica Neue" charset="0"/>
                </a:rPr>
                <a:t>DE APOYO</a:t>
              </a:r>
            </a:p>
          </p:txBody>
        </p:sp>
        <p:pic>
          <p:nvPicPr>
            <p:cNvPr id="5" name="Picture 4"/>
            <p:cNvPicPr>
              <a:picLocks noChangeAspect="1"/>
            </p:cNvPicPr>
            <p:nvPr/>
          </p:nvPicPr>
          <p:blipFill>
            <a:blip r:embed="rId3"/>
            <a:stretch>
              <a:fillRect/>
            </a:stretch>
          </p:blipFill>
          <p:spPr>
            <a:xfrm>
              <a:off x="6769718" y="1363579"/>
              <a:ext cx="4196328" cy="4567166"/>
            </a:xfrm>
            <a:prstGeom prst="rect">
              <a:avLst/>
            </a:prstGeom>
          </p:spPr>
        </p:pic>
      </p:grpSp>
    </p:spTree>
    <p:extLst>
      <p:ext uri="{BB962C8B-B14F-4D97-AF65-F5344CB8AC3E}">
        <p14:creationId xmlns:p14="http://schemas.microsoft.com/office/powerpoint/2010/main" val="3948217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999105" y="2286000"/>
            <a:ext cx="7059295" cy="2029968"/>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96896" y="1700187"/>
            <a:ext cx="2121407" cy="2286597"/>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5538" y="3792968"/>
            <a:ext cx="2085213" cy="2396326"/>
          </a:xfrm>
          <a:prstGeom prst="rect">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1590802" y="1533504"/>
            <a:ext cx="2816606" cy="3457627"/>
          </a:xfrm>
          <a:prstGeom prst="rect">
            <a:avLst/>
          </a:prstGeom>
        </p:spPr>
      </p:pic>
      <p:sp>
        <p:nvSpPr>
          <p:cNvPr id="8" name="Title 1"/>
          <p:cNvSpPr txBox="1">
            <a:spLocks/>
          </p:cNvSpPr>
          <p:nvPr/>
        </p:nvSpPr>
        <p:spPr>
          <a:xfrm>
            <a:off x="987550" y="2926705"/>
            <a:ext cx="121920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419" sz="4800" b="1">
                <a:solidFill>
                  <a:schemeClr val="bg1"/>
                </a:solidFill>
                <a:latin typeface="Helvetica Neue Medium" charset="0"/>
                <a:ea typeface="Helvetica Neue Medium" charset="0"/>
                <a:cs typeface="Helvetica Neue Medium" charset="0"/>
              </a:rPr>
              <a:t>¿PREGUNTAS?</a:t>
            </a:r>
          </a:p>
          <a:p>
            <a:endParaRPr lang="en-US" b="1" dirty="0">
              <a:solidFill>
                <a:schemeClr val="bg1">
                  <a:lumMod val="95000"/>
                </a:schemeClr>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2367334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434836"/>
            <a:ext cx="7616734" cy="553998"/>
          </a:xfrm>
          <a:prstGeom prst="rect">
            <a:avLst/>
          </a:prstGeom>
          <a:noFill/>
        </p:spPr>
        <p:txBody>
          <a:bodyPr wrap="square" rtlCol="0">
            <a:spAutoFit/>
          </a:bodyPr>
          <a:lstStyle/>
          <a:p>
            <a:pPr algn="ctr"/>
            <a:r>
              <a:rPr lang="es-419" sz="3000" b="1" dirty="0">
                <a:solidFill>
                  <a:srgbClr val="026794"/>
                </a:solidFill>
                <a:latin typeface="Helvetica Neue" charset="0"/>
                <a:ea typeface="Helvetica Neue" charset="0"/>
                <a:cs typeface="Helvetica Neue" charset="0"/>
              </a:rPr>
              <a:t>ESTRUCTURAS DE LA SUPERVISIÓN</a:t>
            </a:r>
          </a:p>
        </p:txBody>
      </p:sp>
      <p:sp>
        <p:nvSpPr>
          <p:cNvPr id="8" name="Shape 177"/>
          <p:cNvSpPr txBox="1">
            <a:spLocks/>
          </p:cNvSpPr>
          <p:nvPr/>
        </p:nvSpPr>
        <p:spPr>
          <a:xfrm>
            <a:off x="638197" y="1365470"/>
            <a:ext cx="6772919" cy="6959534"/>
          </a:xfrm>
          <a:prstGeom prst="rect">
            <a:avLst/>
          </a:prstGeom>
          <a:noFill/>
          <a:ln>
            <a:noFill/>
          </a:ln>
        </p:spPr>
        <p:txBody>
          <a:bodyPr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Proporción sugerida:</a:t>
            </a:r>
          </a:p>
          <a:p>
            <a:pPr lvl="1">
              <a:lnSpc>
                <a:spcPct val="150000"/>
              </a:lnSpc>
              <a:spcBef>
                <a:spcPts val="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1 supervisor: De 5 a 6 trabajadores sociales</a:t>
            </a:r>
          </a:p>
          <a:p>
            <a:pPr>
              <a:lnSpc>
                <a:spcPct val="100000"/>
              </a:lnSpc>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Supervisión individual de manera regular</a:t>
            </a:r>
          </a:p>
          <a:p>
            <a:pPr lvl="1">
              <a:lnSpc>
                <a:spcPct val="100000"/>
              </a:lnSpc>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1 hora semanal (idealmente)</a:t>
            </a:r>
          </a:p>
          <a:p>
            <a:pPr lvl="1">
              <a:lnSpc>
                <a:spcPct val="100000"/>
              </a:lnSpc>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No menos de 1 hora cada dos semanas </a:t>
            </a:r>
          </a:p>
          <a:p>
            <a:pPr>
              <a:lnSpc>
                <a:spcPct val="100000"/>
              </a:lnSpc>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Realizado por alguien que tiene una experiencia </a:t>
            </a:r>
            <a:r>
              <a:rPr lang="es-419" sz="2000" dirty="0" smtClean="0">
                <a:solidFill>
                  <a:schemeClr val="tx1">
                    <a:lumMod val="65000"/>
                    <a:lumOff val="35000"/>
                  </a:schemeClr>
                </a:solidFill>
                <a:latin typeface="Helvetica Neue" charset="0"/>
                <a:ea typeface="Helvetica Neue" charset="0"/>
                <a:cs typeface="Helvetica Neue" charset="0"/>
              </a:rPr>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de </a:t>
            </a:r>
            <a:r>
              <a:rPr lang="es-419" sz="2000" dirty="0">
                <a:solidFill>
                  <a:schemeClr val="tx1">
                    <a:lumMod val="65000"/>
                    <a:lumOff val="35000"/>
                  </a:schemeClr>
                </a:solidFill>
                <a:latin typeface="Helvetica Neue" charset="0"/>
                <a:ea typeface="Helvetica Neue" charset="0"/>
                <a:cs typeface="Helvetica Neue" charset="0"/>
              </a:rPr>
              <a:t>al menos 2 años en protección de la infancia </a:t>
            </a:r>
            <a:r>
              <a:rPr lang="es-419" sz="2000" dirty="0" smtClean="0">
                <a:solidFill>
                  <a:schemeClr val="tx1">
                    <a:lumMod val="65000"/>
                    <a:lumOff val="35000"/>
                  </a:schemeClr>
                </a:solidFill>
                <a:latin typeface="Helvetica Neue" charset="0"/>
                <a:ea typeface="Helvetica Neue" charset="0"/>
                <a:cs typeface="Helvetica Neue" charset="0"/>
              </a:rPr>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y </a:t>
            </a:r>
            <a:r>
              <a:rPr lang="es-419" sz="2000" dirty="0">
                <a:solidFill>
                  <a:schemeClr val="tx1">
                    <a:lumMod val="65000"/>
                    <a:lumOff val="35000"/>
                  </a:schemeClr>
                </a:solidFill>
                <a:latin typeface="Helvetica Neue" charset="0"/>
                <a:ea typeface="Helvetica Neue" charset="0"/>
                <a:cs typeface="Helvetica Neue" charset="0"/>
              </a:rPr>
              <a:t>gestión de casos</a:t>
            </a:r>
          </a:p>
          <a:p>
            <a:pPr>
              <a:lnSpc>
                <a:spcPct val="100000"/>
              </a:lnSpc>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Complementado con reuniones semanales de gestión de casos</a:t>
            </a:r>
          </a:p>
          <a:p>
            <a:pPr>
              <a:lnSpc>
                <a:spcPct val="100000"/>
              </a:lnSpc>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El supervisor puede ser distinto al responsable de </a:t>
            </a:r>
            <a:r>
              <a:rPr lang="es-419" sz="2000" dirty="0" smtClean="0">
                <a:solidFill>
                  <a:schemeClr val="tx1">
                    <a:lumMod val="65000"/>
                    <a:lumOff val="35000"/>
                  </a:schemeClr>
                </a:solidFill>
                <a:latin typeface="Helvetica Neue" charset="0"/>
                <a:ea typeface="Helvetica Neue" charset="0"/>
                <a:cs typeface="Helvetica Neue" charset="0"/>
              </a:rPr>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la </a:t>
            </a:r>
            <a:r>
              <a:rPr lang="es-419" sz="2000" dirty="0">
                <a:solidFill>
                  <a:schemeClr val="tx1">
                    <a:lumMod val="65000"/>
                    <a:lumOff val="35000"/>
                  </a:schemeClr>
                </a:solidFill>
                <a:latin typeface="Helvetica Neue" charset="0"/>
                <a:ea typeface="Helvetica Neue" charset="0"/>
                <a:cs typeface="Helvetica Neue" charset="0"/>
              </a:rPr>
              <a:t>estructura jerárquica, como una agencia o asesor externo, si se implementan medidas de confidencialidad</a:t>
            </a:r>
          </a:p>
        </p:txBody>
      </p:sp>
      <p:cxnSp>
        <p:nvCxnSpPr>
          <p:cNvPr id="10" name="Straight Connector 9"/>
          <p:cNvCxnSpPr/>
          <p:nvPr/>
        </p:nvCxnSpPr>
        <p:spPr>
          <a:xfrm flipV="1">
            <a:off x="615707" y="1166940"/>
            <a:ext cx="6443461" cy="1"/>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 r="48646"/>
          <a:stretch/>
        </p:blipFill>
        <p:spPr>
          <a:xfrm>
            <a:off x="7515225" y="0"/>
            <a:ext cx="4676775" cy="6858000"/>
          </a:xfrm>
          <a:prstGeom prst="rect">
            <a:avLst/>
          </a:prstGeom>
        </p:spPr>
      </p:pic>
      <p:sp>
        <p:nvSpPr>
          <p:cNvPr id="3" name="TextBox 2"/>
          <p:cNvSpPr txBox="1"/>
          <p:nvPr/>
        </p:nvSpPr>
        <p:spPr>
          <a:xfrm>
            <a:off x="8758237" y="6400799"/>
            <a:ext cx="5143500" cy="307777"/>
          </a:xfrm>
          <a:prstGeom prst="rect">
            <a:avLst/>
          </a:prstGeom>
          <a:noFill/>
        </p:spPr>
        <p:txBody>
          <a:bodyPr wrap="square" rtlCol="0">
            <a:spAutoFit/>
          </a:bodyPr>
          <a:lstStyle/>
          <a:p>
            <a:r>
              <a:rPr lang="es-419" sz="1400" i="1">
                <a:solidFill>
                  <a:schemeClr val="bg1"/>
                </a:solidFill>
                <a:latin typeface="Helvetica Neue" charset="0"/>
                <a:ea typeface="Helvetica Neue" charset="0"/>
                <a:cs typeface="Helvetica Neue" charset="0"/>
              </a:rPr>
              <a:t>Foto: Shahrzad Joharifard/IRC</a:t>
            </a:r>
          </a:p>
        </p:txBody>
      </p:sp>
    </p:spTree>
    <p:extLst>
      <p:ext uri="{BB962C8B-B14F-4D97-AF65-F5344CB8AC3E}">
        <p14:creationId xmlns:p14="http://schemas.microsoft.com/office/powerpoint/2010/main" val="82395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970" y="5045413"/>
            <a:ext cx="4477787" cy="875485"/>
          </a:xfrm>
          <a:prstGeom prst="rect">
            <a:avLst/>
          </a:prstGeom>
        </p:spPr>
      </p:pic>
      <p:pic>
        <p:nvPicPr>
          <p:cNvPr id="8"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955932" y="4849415"/>
            <a:ext cx="3236067" cy="1259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265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3"/>
          <p:cNvSpPr txBox="1">
            <a:spLocks/>
          </p:cNvSpPr>
          <p:nvPr/>
        </p:nvSpPr>
        <p:spPr>
          <a:xfrm>
            <a:off x="636015" y="382904"/>
            <a:ext cx="9404700" cy="1400400"/>
          </a:xfrm>
          <a:prstGeom prst="rect">
            <a:avLst/>
          </a:prstGeom>
          <a:noFill/>
          <a:ln>
            <a:noFill/>
          </a:ln>
        </p:spPr>
        <p:txBody>
          <a:bodyPr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151515"/>
              </a:buClr>
              <a:buSzPct val="25000"/>
              <a:buFont typeface="Century Gothic"/>
              <a:buNone/>
            </a:pPr>
            <a:r>
              <a:rPr lang="es-419" sz="3600" b="1">
                <a:solidFill>
                  <a:srgbClr val="026794"/>
                </a:solidFill>
                <a:latin typeface="Helvetica Neue" charset="0"/>
                <a:ea typeface="Helvetica Neue" charset="0"/>
                <a:cs typeface="Helvetica Neue" charset="0"/>
                <a:sym typeface="Century Gothic"/>
              </a:rPr>
              <a:t>ESTRUCTURAS DE LA SUPERVISIÓN</a:t>
            </a:r>
          </a:p>
        </p:txBody>
      </p:sp>
      <p:sp>
        <p:nvSpPr>
          <p:cNvPr id="15" name="Shape 203"/>
          <p:cNvSpPr txBox="1"/>
          <p:nvPr/>
        </p:nvSpPr>
        <p:spPr>
          <a:xfrm>
            <a:off x="636015" y="5073779"/>
            <a:ext cx="5558665" cy="437147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s-419" sz="2000" u="none" strike="noStrike" cap="none" dirty="0">
                <a:solidFill>
                  <a:schemeClr val="tx1">
                    <a:lumMod val="65000"/>
                    <a:lumOff val="35000"/>
                  </a:schemeClr>
                </a:solidFill>
                <a:latin typeface="Helvetica Neue" charset="0"/>
                <a:ea typeface="Helvetica Neue" charset="0"/>
                <a:cs typeface="Helvetica Neue" charset="0"/>
                <a:sym typeface="Century Gothic"/>
              </a:rPr>
              <a:t>El responsable de línea directa también </a:t>
            </a:r>
            <a:r>
              <a:rPr lang="es-419" sz="2000" u="none" strike="noStrike" cap="none" dirty="0" smtClean="0">
                <a:solidFill>
                  <a:schemeClr val="tx1">
                    <a:lumMod val="65000"/>
                    <a:lumOff val="35000"/>
                  </a:schemeClr>
                </a:solidFill>
                <a:latin typeface="Helvetica Neue" charset="0"/>
                <a:ea typeface="Helvetica Neue" charset="0"/>
                <a:cs typeface="Helvetica Neue" charset="0"/>
                <a:sym typeface="Century Gothic"/>
              </a:rPr>
              <a:t/>
            </a:r>
            <a:br>
              <a:rPr lang="es-419" sz="2000" u="none" strike="noStrike" cap="none" dirty="0" smtClean="0">
                <a:solidFill>
                  <a:schemeClr val="tx1">
                    <a:lumMod val="65000"/>
                    <a:lumOff val="35000"/>
                  </a:schemeClr>
                </a:solidFill>
                <a:latin typeface="Helvetica Neue" charset="0"/>
                <a:ea typeface="Helvetica Neue" charset="0"/>
                <a:cs typeface="Helvetica Neue" charset="0"/>
                <a:sym typeface="Century Gothic"/>
              </a:rPr>
            </a:br>
            <a:r>
              <a:rPr lang="es-419" sz="2000" u="none" strike="noStrike" cap="none" dirty="0" smtClean="0">
                <a:solidFill>
                  <a:schemeClr val="tx1">
                    <a:lumMod val="65000"/>
                    <a:lumOff val="35000"/>
                  </a:schemeClr>
                </a:solidFill>
                <a:latin typeface="Helvetica Neue" charset="0"/>
                <a:ea typeface="Helvetica Neue" charset="0"/>
                <a:cs typeface="Helvetica Neue" charset="0"/>
                <a:sym typeface="Century Gothic"/>
              </a:rPr>
              <a:t>asume </a:t>
            </a:r>
            <a:r>
              <a:rPr lang="es-419" sz="2000" u="none" strike="noStrike" cap="none" dirty="0">
                <a:solidFill>
                  <a:schemeClr val="tx1">
                    <a:lumMod val="65000"/>
                    <a:lumOff val="35000"/>
                  </a:schemeClr>
                </a:solidFill>
                <a:latin typeface="Helvetica Neue" charset="0"/>
                <a:ea typeface="Helvetica Neue" charset="0"/>
                <a:cs typeface="Helvetica Neue" charset="0"/>
                <a:sym typeface="Century Gothic"/>
              </a:rPr>
              <a:t>la función de supervisor dentro </a:t>
            </a:r>
            <a:r>
              <a:rPr lang="es-419" sz="2000" u="none" strike="noStrike" cap="none" dirty="0" smtClean="0">
                <a:solidFill>
                  <a:schemeClr val="tx1">
                    <a:lumMod val="65000"/>
                    <a:lumOff val="35000"/>
                  </a:schemeClr>
                </a:solidFill>
                <a:latin typeface="Helvetica Neue" charset="0"/>
                <a:ea typeface="Helvetica Neue" charset="0"/>
                <a:cs typeface="Helvetica Neue" charset="0"/>
                <a:sym typeface="Century Gothic"/>
              </a:rPr>
              <a:t/>
            </a:r>
            <a:br>
              <a:rPr lang="es-419" sz="2000" u="none" strike="noStrike" cap="none" dirty="0" smtClean="0">
                <a:solidFill>
                  <a:schemeClr val="tx1">
                    <a:lumMod val="65000"/>
                    <a:lumOff val="35000"/>
                  </a:schemeClr>
                </a:solidFill>
                <a:latin typeface="Helvetica Neue" charset="0"/>
                <a:ea typeface="Helvetica Neue" charset="0"/>
                <a:cs typeface="Helvetica Neue" charset="0"/>
                <a:sym typeface="Century Gothic"/>
              </a:rPr>
            </a:br>
            <a:r>
              <a:rPr lang="es-419" sz="2000" u="none" strike="noStrike" cap="none" dirty="0" smtClean="0">
                <a:solidFill>
                  <a:schemeClr val="tx1">
                    <a:lumMod val="65000"/>
                    <a:lumOff val="35000"/>
                  </a:schemeClr>
                </a:solidFill>
                <a:latin typeface="Helvetica Neue" charset="0"/>
                <a:ea typeface="Helvetica Neue" charset="0"/>
                <a:cs typeface="Helvetica Neue" charset="0"/>
                <a:sym typeface="Century Gothic"/>
              </a:rPr>
              <a:t>del </a:t>
            </a:r>
            <a:r>
              <a:rPr lang="es-419" sz="2000" u="none" strike="noStrike" cap="none" dirty="0">
                <a:solidFill>
                  <a:schemeClr val="tx1">
                    <a:lumMod val="65000"/>
                    <a:lumOff val="35000"/>
                  </a:schemeClr>
                </a:solidFill>
                <a:latin typeface="Helvetica Neue" charset="0"/>
                <a:ea typeface="Helvetica Neue" charset="0"/>
                <a:cs typeface="Helvetica Neue" charset="0"/>
                <a:sym typeface="Century Gothic"/>
              </a:rPr>
              <a:t>equipo de gestión de casos</a:t>
            </a:r>
          </a:p>
        </p:txBody>
      </p:sp>
      <p:sp>
        <p:nvSpPr>
          <p:cNvPr id="27" name="Shape 204"/>
          <p:cNvSpPr txBox="1"/>
          <p:nvPr/>
        </p:nvSpPr>
        <p:spPr>
          <a:xfrm>
            <a:off x="6207443" y="4937692"/>
            <a:ext cx="5660573" cy="3145536"/>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s-419" sz="2000" dirty="0">
                <a:solidFill>
                  <a:schemeClr val="tx1">
                    <a:lumMod val="65000"/>
                    <a:lumOff val="35000"/>
                  </a:schemeClr>
                </a:solidFill>
                <a:latin typeface="Helvetica Neue" charset="0"/>
                <a:ea typeface="Helvetica Neue" charset="0"/>
                <a:cs typeface="Helvetica Neue" charset="0"/>
                <a:sym typeface="Century Gothic"/>
              </a:rPr>
              <a:t>El ejecutivo o socio que fomenta la gestión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de </a:t>
            </a:r>
            <a:r>
              <a:rPr lang="es-419" sz="2000" dirty="0">
                <a:solidFill>
                  <a:schemeClr val="tx1">
                    <a:lumMod val="65000"/>
                    <a:lumOff val="35000"/>
                  </a:schemeClr>
                </a:solidFill>
                <a:latin typeface="Helvetica Neue" charset="0"/>
                <a:ea typeface="Helvetica Neue" charset="0"/>
                <a:cs typeface="Helvetica Neue" charset="0"/>
                <a:sym typeface="Century Gothic"/>
              </a:rPr>
              <a:t>casos asume la función de supervisor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en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un </a:t>
            </a:r>
            <a:r>
              <a:rPr lang="es-419" sz="2000" dirty="0">
                <a:solidFill>
                  <a:schemeClr val="tx1">
                    <a:lumMod val="65000"/>
                    <a:lumOff val="35000"/>
                  </a:schemeClr>
                </a:solidFill>
                <a:latin typeface="Helvetica Neue" charset="0"/>
                <a:ea typeface="Helvetica Neue" charset="0"/>
                <a:cs typeface="Helvetica Neue" charset="0"/>
                <a:sym typeface="Century Gothic"/>
              </a:rPr>
              <a:t>equipo de gestión de casos. Esta persona puede ser interna o externa para el equipo </a:t>
            </a:r>
          </a:p>
        </p:txBody>
      </p:sp>
      <p:graphicFrame>
        <p:nvGraphicFramePr>
          <p:cNvPr id="29" name="Diagram 28"/>
          <p:cNvGraphicFramePr/>
          <p:nvPr>
            <p:extLst>
              <p:ext uri="{D42A27DB-BD31-4B8C-83A1-F6EECF244321}">
                <p14:modId xmlns:p14="http://schemas.microsoft.com/office/powerpoint/2010/main" val="1089384870"/>
              </p:ext>
            </p:extLst>
          </p:nvPr>
        </p:nvGraphicFramePr>
        <p:xfrm>
          <a:off x="6423595" y="2000709"/>
          <a:ext cx="4604069" cy="3031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1" name="Straight Connector 30"/>
          <p:cNvCxnSpPr/>
          <p:nvPr/>
        </p:nvCxnSpPr>
        <p:spPr>
          <a:xfrm>
            <a:off x="661414" y="1083104"/>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61414" y="1056537"/>
            <a:ext cx="3617259" cy="92275"/>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3642017702"/>
              </p:ext>
            </p:extLst>
          </p:nvPr>
        </p:nvGraphicFramePr>
        <p:xfrm>
          <a:off x="653928" y="1747563"/>
          <a:ext cx="4942200" cy="35376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9" name="Diagram group"/>
          <p:cNvGrpSpPr/>
          <p:nvPr/>
        </p:nvGrpSpPr>
        <p:grpSpPr>
          <a:xfrm rot="5400000">
            <a:off x="8911321" y="1070168"/>
            <a:ext cx="575961" cy="1861082"/>
            <a:chOff x="880561" y="585146"/>
            <a:chExt cx="575961" cy="1861082"/>
          </a:xfrm>
          <a:scene3d>
            <a:camera prst="orthographicFront"/>
            <a:lightRig rig="soft" dir="t"/>
          </a:scene3d>
        </p:grpSpPr>
        <p:grpSp>
          <p:nvGrpSpPr>
            <p:cNvPr id="10" name="Group 9"/>
            <p:cNvGrpSpPr/>
            <p:nvPr/>
          </p:nvGrpSpPr>
          <p:grpSpPr>
            <a:xfrm>
              <a:off x="880561" y="585146"/>
              <a:ext cx="575961" cy="1861082"/>
              <a:chOff x="880561" y="585146"/>
              <a:chExt cx="575961" cy="1861082"/>
            </a:xfrm>
            <a:scene3d>
              <a:camera prst="orthographicFront"/>
              <a:lightRig rig="soft" dir="t"/>
            </a:scene3d>
          </p:grpSpPr>
          <p:sp>
            <p:nvSpPr>
              <p:cNvPr id="11" name="Rectangle 10"/>
              <p:cNvSpPr/>
              <p:nvPr/>
            </p:nvSpPr>
            <p:spPr>
              <a:xfrm rot="16200000">
                <a:off x="238001" y="1227706"/>
                <a:ext cx="1861082" cy="575961"/>
              </a:xfrm>
              <a:prstGeom prst="rect">
                <a:avLst/>
              </a:prstGeom>
              <a:solidFill>
                <a:srgbClr val="026794"/>
              </a:solidFill>
              <a:sp3d contourW="12700" prstMaterial="plastic">
                <a:bevelT w="120900" h="88900" prst="coolSlant"/>
                <a:bevelB w="88900" h="31750" prst="angle"/>
                <a:contourClr>
                  <a:srgbClr val="F9F9F9"/>
                </a:contourClr>
              </a:sp3d>
            </p:spPr>
            <p:style>
              <a:lnRef idx="0">
                <a:schemeClr val="lt1">
                  <a:hueOff val="0"/>
                  <a:satOff val="0"/>
                  <a:lumOff val="0"/>
                  <a:alphaOff val="0"/>
                </a:schemeClr>
              </a:lnRef>
              <a:fillRef idx="3">
                <a:scrgbClr r="0" g="0" b="0"/>
              </a:fillRef>
              <a:effectRef idx="2">
                <a:schemeClr val="accent6">
                  <a:alpha val="80000"/>
                  <a:hueOff val="0"/>
                  <a:satOff val="0"/>
                  <a:lumOff val="0"/>
                  <a:alphaOff val="0"/>
                </a:schemeClr>
              </a:effectRef>
              <a:fontRef idx="minor">
                <a:schemeClr val="lt1"/>
              </a:fontRef>
            </p:style>
          </p:sp>
          <p:sp>
            <p:nvSpPr>
              <p:cNvPr id="12" name="Rectangle 11"/>
              <p:cNvSpPr/>
              <p:nvPr/>
            </p:nvSpPr>
            <p:spPr>
              <a:xfrm rot="16200000">
                <a:off x="238001" y="1227706"/>
                <a:ext cx="1861082" cy="57596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419" sz="2000" b="1">
                    <a:solidFill>
                      <a:schemeClr val="bg1"/>
                    </a:solidFill>
                    <a:latin typeface="Helvetica Neue" charset="0"/>
                    <a:ea typeface="Helvetica Neue" charset="0"/>
                    <a:cs typeface="Helvetica Neue" charset="0"/>
                  </a:rPr>
                  <a:t>Responsable</a:t>
                </a:r>
              </a:p>
            </p:txBody>
          </p:sp>
        </p:grpSp>
      </p:grpSp>
      <p:cxnSp>
        <p:nvCxnSpPr>
          <p:cNvPr id="5" name="Straight Connector 4"/>
          <p:cNvCxnSpPr>
            <a:stCxn id="11" idx="2"/>
          </p:cNvCxnSpPr>
          <p:nvPr/>
        </p:nvCxnSpPr>
        <p:spPr>
          <a:xfrm>
            <a:off x="9199302" y="2288690"/>
            <a:ext cx="0" cy="264010"/>
          </a:xfrm>
          <a:prstGeom prst="line">
            <a:avLst/>
          </a:prstGeom>
          <a:ln>
            <a:solidFill>
              <a:srgbClr val="95CD7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7279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998027"/>
            <a:ext cx="12192000" cy="1400530"/>
          </a:xfrm>
        </p:spPr>
        <p:txBody>
          <a:bodyPr>
            <a:normAutofit/>
          </a:bodyPr>
          <a:lstStyle/>
          <a:p>
            <a:pPr algn="ctr"/>
            <a:r>
              <a:rPr lang="es-419" sz="3600" b="1">
                <a:solidFill>
                  <a:srgbClr val="026794"/>
                </a:solidFill>
                <a:latin typeface="Helvetica Neue" charset="0"/>
                <a:ea typeface="Helvetica Neue" charset="0"/>
                <a:cs typeface="Helvetica Neue" charset="0"/>
              </a:rPr>
              <a:t/>
            </a:r>
            <a:br>
              <a:rPr lang="es-419" sz="3600" b="1">
                <a:solidFill>
                  <a:srgbClr val="026794"/>
                </a:solidFill>
                <a:latin typeface="Helvetica Neue" charset="0"/>
                <a:ea typeface="Helvetica Neue" charset="0"/>
                <a:cs typeface="Helvetica Neue" charset="0"/>
              </a:rPr>
            </a:br>
            <a:r>
              <a:rPr lang="es-419" sz="3600" b="1">
                <a:solidFill>
                  <a:srgbClr val="026794"/>
                </a:solidFill>
                <a:latin typeface="Helvetica Neue" charset="0"/>
                <a:ea typeface="Helvetica Neue" charset="0"/>
                <a:cs typeface="Helvetica Neue" charset="0"/>
              </a:rPr>
              <a:t>Y ESTRATEGIAS DE LA SUPERVISIÓN</a:t>
            </a:r>
          </a:p>
        </p:txBody>
      </p:sp>
      <p:sp>
        <p:nvSpPr>
          <p:cNvPr id="6" name="TextBox 5"/>
          <p:cNvSpPr txBox="1"/>
          <p:nvPr/>
        </p:nvSpPr>
        <p:spPr>
          <a:xfrm>
            <a:off x="1880614" y="2943046"/>
            <a:ext cx="8430768" cy="1985159"/>
          </a:xfrm>
          <a:prstGeom prst="rect">
            <a:avLst/>
          </a:prstGeom>
          <a:noFill/>
        </p:spPr>
        <p:txBody>
          <a:bodyPr wrap="square" rtlCol="0">
            <a:spAutoFit/>
          </a:bodyPr>
          <a:lstStyle/>
          <a:p>
            <a:pPr algn="ctr"/>
            <a:r>
              <a:rPr lang="es-419" sz="2400" b="1" dirty="0">
                <a:solidFill>
                  <a:srgbClr val="036591"/>
                </a:solidFill>
                <a:latin typeface="Helvetica Neue" charset="0"/>
                <a:ea typeface="Helvetica Neue" charset="0"/>
                <a:cs typeface="Helvetica Neue" charset="0"/>
              </a:rPr>
              <a:t>Después de revisar las funciones </a:t>
            </a:r>
            <a:r>
              <a:rPr lang="es-419" sz="2400" b="1" dirty="0" smtClean="0">
                <a:solidFill>
                  <a:srgbClr val="036591"/>
                </a:solidFill>
                <a:latin typeface="Helvetica Neue" charset="0"/>
                <a:ea typeface="Helvetica Neue" charset="0"/>
                <a:cs typeface="Helvetica Neue" charset="0"/>
              </a:rPr>
              <a:t/>
            </a:r>
            <a:br>
              <a:rPr lang="es-419" sz="2400" b="1" dirty="0" smtClean="0">
                <a:solidFill>
                  <a:srgbClr val="036591"/>
                </a:solidFill>
                <a:latin typeface="Helvetica Neue" charset="0"/>
                <a:ea typeface="Helvetica Neue" charset="0"/>
                <a:cs typeface="Helvetica Neue" charset="0"/>
              </a:rPr>
            </a:br>
            <a:r>
              <a:rPr lang="es-419" sz="2400" b="1" dirty="0" smtClean="0">
                <a:solidFill>
                  <a:srgbClr val="036591"/>
                </a:solidFill>
                <a:latin typeface="Helvetica Neue" charset="0"/>
                <a:ea typeface="Helvetica Neue" charset="0"/>
                <a:cs typeface="Helvetica Neue" charset="0"/>
              </a:rPr>
              <a:t>y </a:t>
            </a:r>
            <a:r>
              <a:rPr lang="es-419" sz="2400" b="1" dirty="0">
                <a:solidFill>
                  <a:srgbClr val="036591"/>
                </a:solidFill>
                <a:latin typeface="Helvetica Neue" charset="0"/>
                <a:ea typeface="Helvetica Neue" charset="0"/>
                <a:cs typeface="Helvetica Neue" charset="0"/>
              </a:rPr>
              <a:t>responsabilidades básicas de la supervisión:</a:t>
            </a:r>
          </a:p>
          <a:p>
            <a:pPr algn="ctr">
              <a:lnSpc>
                <a:spcPct val="200000"/>
              </a:lnSpc>
            </a:pPr>
            <a:r>
              <a:rPr lang="es-419" sz="2400" dirty="0">
                <a:solidFill>
                  <a:schemeClr val="tx1">
                    <a:lumMod val="65000"/>
                    <a:lumOff val="35000"/>
                  </a:schemeClr>
                </a:solidFill>
                <a:latin typeface="Helvetica Neue" charset="0"/>
                <a:ea typeface="Helvetica Neue" charset="0"/>
                <a:cs typeface="Helvetica Neue" charset="0"/>
              </a:rPr>
              <a:t>¿Cuáles son los desafíos de la supervisión?</a:t>
            </a:r>
          </a:p>
          <a:p>
            <a:pPr algn="ctr">
              <a:lnSpc>
                <a:spcPct val="150000"/>
              </a:lnSpc>
            </a:pPr>
            <a:endParaRPr lang="en-US" dirty="0">
              <a:solidFill>
                <a:schemeClr val="tx1">
                  <a:lumMod val="65000"/>
                  <a:lumOff val="35000"/>
                </a:schemeClr>
              </a:solidFill>
              <a:latin typeface="Helvetica Neue" charset="0"/>
              <a:ea typeface="Helvetica Neue" charset="0"/>
              <a:cs typeface="Helvetica Neue" charset="0"/>
            </a:endParaRPr>
          </a:p>
        </p:txBody>
      </p:sp>
      <p:cxnSp>
        <p:nvCxnSpPr>
          <p:cNvPr id="8" name="Straight Connector 7"/>
          <p:cNvCxnSpPr/>
          <p:nvPr/>
        </p:nvCxnSpPr>
        <p:spPr>
          <a:xfrm>
            <a:off x="1880614" y="2398557"/>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0" y="741318"/>
            <a:ext cx="12192000" cy="923330"/>
          </a:xfrm>
          <a:prstGeom prst="rect">
            <a:avLst/>
          </a:prstGeom>
          <a:noFill/>
        </p:spPr>
        <p:txBody>
          <a:bodyPr wrap="square" rtlCol="0">
            <a:spAutoFit/>
          </a:bodyPr>
          <a:lstStyle/>
          <a:p>
            <a:pPr algn="ctr"/>
            <a:r>
              <a:rPr lang="es-419" sz="5400" b="1">
                <a:solidFill>
                  <a:srgbClr val="95CD7A"/>
                </a:solidFill>
                <a:latin typeface="Helvetica Neue" charset="0"/>
                <a:ea typeface="Helvetica Neue" charset="0"/>
                <a:cs typeface="Helvetica Neue" charset="0"/>
              </a:rPr>
              <a:t>DESAFÍOS</a:t>
            </a: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106" y="4603973"/>
            <a:ext cx="2777783" cy="1245213"/>
          </a:xfrm>
          <a:prstGeom prst="rect">
            <a:avLst/>
          </a:prstGeom>
        </p:spPr>
      </p:pic>
    </p:spTree>
    <p:extLst>
      <p:ext uri="{BB962C8B-B14F-4D97-AF65-F5344CB8AC3E}">
        <p14:creationId xmlns:p14="http://schemas.microsoft.com/office/powerpoint/2010/main" val="25317437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1664208"/>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318"/>
          <p:cNvSpPr txBox="1">
            <a:spLocks/>
          </p:cNvSpPr>
          <p:nvPr/>
        </p:nvSpPr>
        <p:spPr>
          <a:xfrm>
            <a:off x="192506" y="1880269"/>
            <a:ext cx="11694694" cy="4662771"/>
          </a:xfrm>
          <a:prstGeom prst="rect">
            <a:avLst/>
          </a:prstGeom>
          <a:noFill/>
          <a:ln>
            <a:noFill/>
          </a:ln>
        </p:spPr>
        <p:txBody>
          <a:bodyPr wrap="square" lIns="91425" tIns="45700" rIns="91425" bIns="45700" numCol="2"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30400" indent="-230400">
              <a:lnSpc>
                <a:spcPct val="100000"/>
              </a:lnSpc>
              <a:spcBef>
                <a:spcPts val="0"/>
              </a:spcBef>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rPr>
              <a:t>Estructuras del personal</a:t>
            </a:r>
          </a:p>
          <a:p>
            <a:pPr lvl="1" indent="-285750">
              <a:lnSpc>
                <a:spcPct val="100000"/>
              </a:lnSpc>
              <a:spcBef>
                <a:spcPts val="0"/>
              </a:spcBef>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rPr>
              <a:t>Se espera que los supervisores </a:t>
            </a:r>
            <a:r>
              <a:rPr lang="es-419" sz="2100" spc="-20" dirty="0">
                <a:solidFill>
                  <a:schemeClr val="tx1">
                    <a:lumMod val="65000"/>
                    <a:lumOff val="35000"/>
                  </a:schemeClr>
                </a:solidFill>
                <a:latin typeface="Helvetica Neue" charset="0"/>
                <a:ea typeface="Helvetica Neue" charset="0"/>
                <a:cs typeface="Helvetica Neue" charset="0"/>
              </a:rPr>
              <a:t>dirijan</a:t>
            </a:r>
            <a:r>
              <a:rPr lang="es-419" sz="2100" dirty="0">
                <a:solidFill>
                  <a:schemeClr val="tx1">
                    <a:lumMod val="65000"/>
                    <a:lumOff val="35000"/>
                  </a:schemeClr>
                </a:solidFill>
                <a:latin typeface="Helvetica Neue" charset="0"/>
                <a:ea typeface="Helvetica Neue" charset="0"/>
                <a:cs typeface="Helvetica Neue" charset="0"/>
              </a:rPr>
              <a:t> grandes equipos</a:t>
            </a:r>
          </a:p>
          <a:p>
            <a:pPr lvl="1" indent="-285750">
              <a:lnSpc>
                <a:spcPct val="100000"/>
              </a:lnSpc>
              <a:spcBef>
                <a:spcPts val="0"/>
              </a:spcBef>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rPr>
              <a:t>Se espera que los supervisores solamente realicen la función de gestión (dificulta el equilibrio entre la gestión y la supervisión)</a:t>
            </a:r>
          </a:p>
          <a:p>
            <a:pPr lvl="1" indent="-285750">
              <a:lnSpc>
                <a:spcPct val="100000"/>
              </a:lnSpc>
              <a:spcBef>
                <a:spcPts val="0"/>
              </a:spcBef>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rPr>
              <a:t>Se espera que los supervisores supervisen varios proyectos/equipos</a:t>
            </a:r>
          </a:p>
          <a:p>
            <a:pPr>
              <a:lnSpc>
                <a:spcPct val="100000"/>
              </a:lnSpc>
              <a:spcBef>
                <a:spcPts val="0"/>
              </a:spcBef>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sym typeface="Century Gothic"/>
              </a:rPr>
              <a:t>Conocimiento y experiencia </a:t>
            </a:r>
            <a:r>
              <a:rPr lang="es-419" sz="2100" dirty="0" smtClean="0">
                <a:solidFill>
                  <a:schemeClr val="tx1">
                    <a:lumMod val="65000"/>
                    <a:lumOff val="35000"/>
                  </a:schemeClr>
                </a:solidFill>
                <a:latin typeface="Helvetica Neue" charset="0"/>
                <a:ea typeface="Helvetica Neue" charset="0"/>
                <a:cs typeface="Helvetica Neue" charset="0"/>
                <a:sym typeface="Century Gothic"/>
              </a:rPr>
              <a:t/>
            </a:r>
            <a:br>
              <a:rPr lang="es-419" sz="2100" dirty="0" smtClean="0">
                <a:solidFill>
                  <a:schemeClr val="tx1">
                    <a:lumMod val="65000"/>
                    <a:lumOff val="35000"/>
                  </a:schemeClr>
                </a:solidFill>
                <a:latin typeface="Helvetica Neue" charset="0"/>
                <a:ea typeface="Helvetica Neue" charset="0"/>
                <a:cs typeface="Helvetica Neue" charset="0"/>
                <a:sym typeface="Century Gothic"/>
              </a:rPr>
            </a:br>
            <a:r>
              <a:rPr lang="es-419" sz="2100" dirty="0" smtClean="0">
                <a:solidFill>
                  <a:schemeClr val="tx1">
                    <a:lumMod val="65000"/>
                    <a:lumOff val="35000"/>
                  </a:schemeClr>
                </a:solidFill>
                <a:latin typeface="Helvetica Neue" charset="0"/>
                <a:ea typeface="Helvetica Neue" charset="0"/>
                <a:cs typeface="Helvetica Neue" charset="0"/>
                <a:sym typeface="Century Gothic"/>
              </a:rPr>
              <a:t>de </a:t>
            </a:r>
            <a:r>
              <a:rPr lang="es-419" sz="2100" dirty="0">
                <a:solidFill>
                  <a:schemeClr val="tx1">
                    <a:lumMod val="65000"/>
                    <a:lumOff val="35000"/>
                  </a:schemeClr>
                </a:solidFill>
                <a:latin typeface="Helvetica Neue" charset="0"/>
                <a:ea typeface="Helvetica Neue" charset="0"/>
                <a:cs typeface="Helvetica Neue" charset="0"/>
                <a:sym typeface="Century Gothic"/>
              </a:rPr>
              <a:t>los supervisores</a:t>
            </a:r>
          </a:p>
          <a:p>
            <a:pPr>
              <a:lnSpc>
                <a:spcPct val="100000"/>
              </a:lnSpc>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sym typeface="Century Gothic"/>
              </a:rPr>
              <a:t>Los trabajadores sociales temen las críticas, por lo que ocultan sus preocupaciones</a:t>
            </a:r>
          </a:p>
          <a:p>
            <a:pPr>
              <a:lnSpc>
                <a:spcPct val="100000"/>
              </a:lnSpc>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sym typeface="Century Gothic"/>
              </a:rPr>
              <a:t>Limitaciones de tiempo</a:t>
            </a:r>
          </a:p>
          <a:p>
            <a:pPr marL="230400" indent="-230400">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sym typeface="Century Gothic"/>
              </a:rPr>
              <a:t>Falta de financiamiento y compromiso </a:t>
            </a:r>
            <a:r>
              <a:rPr lang="es-419" sz="2100" dirty="0" smtClean="0">
                <a:solidFill>
                  <a:schemeClr val="tx1">
                    <a:lumMod val="65000"/>
                    <a:lumOff val="35000"/>
                  </a:schemeClr>
                </a:solidFill>
                <a:latin typeface="Helvetica Neue" charset="0"/>
                <a:ea typeface="Helvetica Neue" charset="0"/>
                <a:cs typeface="Helvetica Neue" charset="0"/>
                <a:sym typeface="Century Gothic"/>
              </a:rPr>
              <a:t/>
            </a:r>
            <a:br>
              <a:rPr lang="es-419" sz="2100" dirty="0" smtClean="0">
                <a:solidFill>
                  <a:schemeClr val="tx1">
                    <a:lumMod val="65000"/>
                    <a:lumOff val="35000"/>
                  </a:schemeClr>
                </a:solidFill>
                <a:latin typeface="Helvetica Neue" charset="0"/>
                <a:ea typeface="Helvetica Neue" charset="0"/>
                <a:cs typeface="Helvetica Neue" charset="0"/>
                <a:sym typeface="Century Gothic"/>
              </a:rPr>
            </a:br>
            <a:r>
              <a:rPr lang="es-419" sz="2100" dirty="0" smtClean="0">
                <a:solidFill>
                  <a:schemeClr val="tx1">
                    <a:lumMod val="65000"/>
                    <a:lumOff val="35000"/>
                  </a:schemeClr>
                </a:solidFill>
                <a:latin typeface="Helvetica Neue" charset="0"/>
                <a:ea typeface="Helvetica Neue" charset="0"/>
                <a:cs typeface="Helvetica Neue" charset="0"/>
                <a:sym typeface="Century Gothic"/>
              </a:rPr>
              <a:t>de </a:t>
            </a:r>
            <a:r>
              <a:rPr lang="es-419" sz="2100" dirty="0">
                <a:solidFill>
                  <a:schemeClr val="tx1">
                    <a:lumMod val="65000"/>
                    <a:lumOff val="35000"/>
                  </a:schemeClr>
                </a:solidFill>
                <a:latin typeface="Helvetica Neue" charset="0"/>
                <a:ea typeface="Helvetica Neue" charset="0"/>
                <a:cs typeface="Helvetica Neue" charset="0"/>
                <a:sym typeface="Century Gothic"/>
              </a:rPr>
              <a:t>la organización</a:t>
            </a:r>
          </a:p>
          <a:p>
            <a:pPr marL="230400" indent="-230400">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sym typeface="Century Gothic"/>
              </a:rPr>
              <a:t>Límites confusos entre el supervisor </a:t>
            </a:r>
            <a:r>
              <a:rPr lang="es-419" sz="2100" dirty="0" smtClean="0">
                <a:solidFill>
                  <a:schemeClr val="tx1">
                    <a:lumMod val="65000"/>
                    <a:lumOff val="35000"/>
                  </a:schemeClr>
                </a:solidFill>
                <a:latin typeface="Helvetica Neue" charset="0"/>
                <a:ea typeface="Helvetica Neue" charset="0"/>
                <a:cs typeface="Helvetica Neue" charset="0"/>
                <a:sym typeface="Century Gothic"/>
              </a:rPr>
              <a:t/>
            </a:r>
            <a:br>
              <a:rPr lang="es-419" sz="2100" dirty="0" smtClean="0">
                <a:solidFill>
                  <a:schemeClr val="tx1">
                    <a:lumMod val="65000"/>
                    <a:lumOff val="35000"/>
                  </a:schemeClr>
                </a:solidFill>
                <a:latin typeface="Helvetica Neue" charset="0"/>
                <a:ea typeface="Helvetica Neue" charset="0"/>
                <a:cs typeface="Helvetica Neue" charset="0"/>
                <a:sym typeface="Century Gothic"/>
              </a:rPr>
            </a:br>
            <a:r>
              <a:rPr lang="es-419" sz="2100" dirty="0" smtClean="0">
                <a:solidFill>
                  <a:schemeClr val="tx1">
                    <a:lumMod val="65000"/>
                    <a:lumOff val="35000"/>
                  </a:schemeClr>
                </a:solidFill>
                <a:latin typeface="Helvetica Neue" charset="0"/>
                <a:ea typeface="Helvetica Neue" charset="0"/>
                <a:cs typeface="Helvetica Neue" charset="0"/>
                <a:sym typeface="Century Gothic"/>
              </a:rPr>
              <a:t>y </a:t>
            </a:r>
            <a:r>
              <a:rPr lang="es-419" sz="2100" dirty="0">
                <a:solidFill>
                  <a:schemeClr val="tx1">
                    <a:lumMod val="65000"/>
                    <a:lumOff val="35000"/>
                  </a:schemeClr>
                </a:solidFill>
                <a:latin typeface="Helvetica Neue" charset="0"/>
                <a:ea typeface="Helvetica Neue" charset="0"/>
                <a:cs typeface="Helvetica Neue" charset="0"/>
                <a:sym typeface="Century Gothic"/>
              </a:rPr>
              <a:t>el trabajador social</a:t>
            </a:r>
          </a:p>
          <a:p>
            <a:pPr marL="230400" indent="-230400">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rPr>
              <a:t>Expectativas irreales de lo que se puede lograr en el contexto</a:t>
            </a:r>
          </a:p>
          <a:p>
            <a:pPr marL="230400" indent="-230400">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sym typeface="Century Gothic"/>
              </a:rPr>
              <a:t>Costos de distancia, comunicación </a:t>
            </a:r>
            <a:r>
              <a:rPr lang="es-419" sz="2100" dirty="0" smtClean="0">
                <a:solidFill>
                  <a:schemeClr val="tx1">
                    <a:lumMod val="65000"/>
                    <a:lumOff val="35000"/>
                  </a:schemeClr>
                </a:solidFill>
                <a:latin typeface="Helvetica Neue" charset="0"/>
                <a:ea typeface="Helvetica Neue" charset="0"/>
                <a:cs typeface="Helvetica Neue" charset="0"/>
                <a:sym typeface="Century Gothic"/>
              </a:rPr>
              <a:t/>
            </a:r>
            <a:br>
              <a:rPr lang="es-419" sz="2100" dirty="0" smtClean="0">
                <a:solidFill>
                  <a:schemeClr val="tx1">
                    <a:lumMod val="65000"/>
                    <a:lumOff val="35000"/>
                  </a:schemeClr>
                </a:solidFill>
                <a:latin typeface="Helvetica Neue" charset="0"/>
                <a:ea typeface="Helvetica Neue" charset="0"/>
                <a:cs typeface="Helvetica Neue" charset="0"/>
                <a:sym typeface="Century Gothic"/>
              </a:rPr>
            </a:br>
            <a:r>
              <a:rPr lang="es-419" sz="2100" dirty="0" smtClean="0">
                <a:solidFill>
                  <a:schemeClr val="tx1">
                    <a:lumMod val="65000"/>
                    <a:lumOff val="35000"/>
                  </a:schemeClr>
                </a:solidFill>
                <a:latin typeface="Helvetica Neue" charset="0"/>
                <a:ea typeface="Helvetica Neue" charset="0"/>
                <a:cs typeface="Helvetica Neue" charset="0"/>
                <a:sym typeface="Century Gothic"/>
              </a:rPr>
              <a:t>y </a:t>
            </a:r>
            <a:r>
              <a:rPr lang="es-419" sz="2100" dirty="0">
                <a:solidFill>
                  <a:schemeClr val="tx1">
                    <a:lumMod val="65000"/>
                    <a:lumOff val="35000"/>
                  </a:schemeClr>
                </a:solidFill>
                <a:latin typeface="Helvetica Neue" charset="0"/>
                <a:ea typeface="Helvetica Neue" charset="0"/>
                <a:cs typeface="Helvetica Neue" charset="0"/>
                <a:sym typeface="Century Gothic"/>
              </a:rPr>
              <a:t>transporte</a:t>
            </a:r>
          </a:p>
          <a:p>
            <a:pPr marL="230400" indent="-230400">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rPr>
              <a:t>Los trabajadores sociales esperan </a:t>
            </a:r>
            <a:r>
              <a:rPr lang="es-419" sz="2100" dirty="0" smtClean="0">
                <a:solidFill>
                  <a:schemeClr val="tx1">
                    <a:lumMod val="65000"/>
                    <a:lumOff val="35000"/>
                  </a:schemeClr>
                </a:solidFill>
                <a:latin typeface="Helvetica Neue" charset="0"/>
                <a:ea typeface="Helvetica Neue" charset="0"/>
                <a:cs typeface="Helvetica Neue" charset="0"/>
              </a:rPr>
              <a:t/>
            </a:r>
            <a:br>
              <a:rPr lang="es-419" sz="2100" dirty="0" smtClean="0">
                <a:solidFill>
                  <a:schemeClr val="tx1">
                    <a:lumMod val="65000"/>
                    <a:lumOff val="35000"/>
                  </a:schemeClr>
                </a:solidFill>
                <a:latin typeface="Helvetica Neue" charset="0"/>
                <a:ea typeface="Helvetica Neue" charset="0"/>
                <a:cs typeface="Helvetica Neue" charset="0"/>
              </a:rPr>
            </a:br>
            <a:r>
              <a:rPr lang="es-419" sz="2100" dirty="0" smtClean="0">
                <a:solidFill>
                  <a:schemeClr val="tx1">
                    <a:lumMod val="65000"/>
                    <a:lumOff val="35000"/>
                  </a:schemeClr>
                </a:solidFill>
                <a:latin typeface="Helvetica Neue" charset="0"/>
                <a:ea typeface="Helvetica Neue" charset="0"/>
                <a:cs typeface="Helvetica Neue" charset="0"/>
              </a:rPr>
              <a:t>que </a:t>
            </a:r>
            <a:r>
              <a:rPr lang="es-419" sz="2100" dirty="0">
                <a:solidFill>
                  <a:schemeClr val="tx1">
                    <a:lumMod val="65000"/>
                    <a:lumOff val="35000"/>
                  </a:schemeClr>
                </a:solidFill>
                <a:latin typeface="Helvetica Neue" charset="0"/>
                <a:ea typeface="Helvetica Neue" charset="0"/>
                <a:cs typeface="Helvetica Neue" charset="0"/>
              </a:rPr>
              <a:t>el supervisor tenga una solución </a:t>
            </a:r>
            <a:r>
              <a:rPr lang="es-419" sz="2100" dirty="0" smtClean="0">
                <a:solidFill>
                  <a:schemeClr val="tx1">
                    <a:lumMod val="65000"/>
                    <a:lumOff val="35000"/>
                  </a:schemeClr>
                </a:solidFill>
                <a:latin typeface="Helvetica Neue" charset="0"/>
                <a:ea typeface="Helvetica Neue" charset="0"/>
                <a:cs typeface="Helvetica Neue" charset="0"/>
              </a:rPr>
              <a:t/>
            </a:r>
            <a:br>
              <a:rPr lang="es-419" sz="2100" dirty="0" smtClean="0">
                <a:solidFill>
                  <a:schemeClr val="tx1">
                    <a:lumMod val="65000"/>
                    <a:lumOff val="35000"/>
                  </a:schemeClr>
                </a:solidFill>
                <a:latin typeface="Helvetica Neue" charset="0"/>
                <a:ea typeface="Helvetica Neue" charset="0"/>
                <a:cs typeface="Helvetica Neue" charset="0"/>
              </a:rPr>
            </a:br>
            <a:r>
              <a:rPr lang="es-419" sz="2100" dirty="0" smtClean="0">
                <a:solidFill>
                  <a:schemeClr val="tx1">
                    <a:lumMod val="65000"/>
                    <a:lumOff val="35000"/>
                  </a:schemeClr>
                </a:solidFill>
                <a:latin typeface="Helvetica Neue" charset="0"/>
                <a:ea typeface="Helvetica Neue" charset="0"/>
                <a:cs typeface="Helvetica Neue" charset="0"/>
              </a:rPr>
              <a:t>para </a:t>
            </a:r>
            <a:r>
              <a:rPr lang="es-419" sz="2100" dirty="0">
                <a:solidFill>
                  <a:schemeClr val="tx1">
                    <a:lumMod val="65000"/>
                    <a:lumOff val="35000"/>
                  </a:schemeClr>
                </a:solidFill>
                <a:latin typeface="Helvetica Neue" charset="0"/>
                <a:ea typeface="Helvetica Neue" charset="0"/>
                <a:cs typeface="Helvetica Neue" charset="0"/>
              </a:rPr>
              <a:t>cada problema </a:t>
            </a:r>
          </a:p>
          <a:p>
            <a:pPr marL="230400" indent="-230400">
              <a:buClr>
                <a:srgbClr val="95CD7A"/>
              </a:buClr>
              <a:buSzPct val="100000"/>
              <a:buFont typeface="Wingdings" charset="2"/>
              <a:buChar char="§"/>
            </a:pPr>
            <a:r>
              <a:rPr lang="es-419" sz="2100" dirty="0">
                <a:solidFill>
                  <a:schemeClr val="tx1">
                    <a:lumMod val="65000"/>
                    <a:lumOff val="35000"/>
                  </a:schemeClr>
                </a:solidFill>
                <a:latin typeface="Helvetica Neue" charset="0"/>
                <a:ea typeface="Helvetica Neue" charset="0"/>
                <a:cs typeface="Helvetica Neue" charset="0"/>
                <a:sym typeface="Century Gothic"/>
              </a:rPr>
              <a:t>Falta de supervisión y orientación </a:t>
            </a:r>
            <a:r>
              <a:rPr lang="es-419" sz="2100" dirty="0" smtClean="0">
                <a:solidFill>
                  <a:schemeClr val="tx1">
                    <a:lumMod val="65000"/>
                    <a:lumOff val="35000"/>
                  </a:schemeClr>
                </a:solidFill>
                <a:latin typeface="Helvetica Neue" charset="0"/>
                <a:ea typeface="Helvetica Neue" charset="0"/>
                <a:cs typeface="Helvetica Neue" charset="0"/>
                <a:sym typeface="Century Gothic"/>
              </a:rPr>
              <a:t/>
            </a:r>
            <a:br>
              <a:rPr lang="es-419" sz="2100" dirty="0" smtClean="0">
                <a:solidFill>
                  <a:schemeClr val="tx1">
                    <a:lumMod val="65000"/>
                    <a:lumOff val="35000"/>
                  </a:schemeClr>
                </a:solidFill>
                <a:latin typeface="Helvetica Neue" charset="0"/>
                <a:ea typeface="Helvetica Neue" charset="0"/>
                <a:cs typeface="Helvetica Neue" charset="0"/>
                <a:sym typeface="Century Gothic"/>
              </a:rPr>
            </a:br>
            <a:r>
              <a:rPr lang="es-419" sz="2100" dirty="0" smtClean="0">
                <a:solidFill>
                  <a:schemeClr val="tx1">
                    <a:lumMod val="65000"/>
                    <a:lumOff val="35000"/>
                  </a:schemeClr>
                </a:solidFill>
                <a:latin typeface="Helvetica Neue" charset="0"/>
                <a:ea typeface="Helvetica Neue" charset="0"/>
                <a:cs typeface="Helvetica Neue" charset="0"/>
                <a:sym typeface="Century Gothic"/>
              </a:rPr>
              <a:t>para </a:t>
            </a:r>
            <a:r>
              <a:rPr lang="es-419" sz="2100" dirty="0">
                <a:solidFill>
                  <a:schemeClr val="tx1">
                    <a:lumMod val="65000"/>
                    <a:lumOff val="35000"/>
                  </a:schemeClr>
                </a:solidFill>
                <a:latin typeface="Helvetica Neue" charset="0"/>
                <a:ea typeface="Helvetica Neue" charset="0"/>
                <a:cs typeface="Helvetica Neue" charset="0"/>
                <a:sym typeface="Century Gothic"/>
              </a:rPr>
              <a:t>el supervisor</a:t>
            </a:r>
          </a:p>
        </p:txBody>
      </p:sp>
      <p:sp>
        <p:nvSpPr>
          <p:cNvPr id="2" name="Shape 317"/>
          <p:cNvSpPr txBox="1">
            <a:spLocks/>
          </p:cNvSpPr>
          <p:nvPr/>
        </p:nvSpPr>
        <p:spPr>
          <a:xfrm>
            <a:off x="566928" y="544248"/>
            <a:ext cx="11468501" cy="1400530"/>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151515"/>
              </a:buClr>
              <a:buSzPct val="25000"/>
              <a:buFont typeface="Century Gothic"/>
              <a:buNone/>
            </a:pPr>
            <a:r>
              <a:rPr lang="es-419" sz="3600" b="1">
                <a:solidFill>
                  <a:srgbClr val="95CD7A"/>
                </a:solidFill>
                <a:latin typeface="Helvetica Neue" charset="0"/>
                <a:ea typeface="Helvetica Neue" charset="0"/>
                <a:cs typeface="Helvetica Neue" charset="0"/>
                <a:sym typeface="Century Gothic"/>
              </a:rPr>
              <a:t>DESAFÍOS</a:t>
            </a:r>
            <a:r>
              <a:rPr lang="es-419" sz="3600" b="1">
                <a:solidFill>
                  <a:srgbClr val="026794"/>
                </a:solidFill>
                <a:latin typeface="Helvetica Neue" charset="0"/>
                <a:ea typeface="Helvetica Neue" charset="0"/>
                <a:cs typeface="Helvetica Neue" charset="0"/>
                <a:sym typeface="Century Gothic"/>
              </a:rPr>
              <a:t> </a:t>
            </a:r>
            <a:r>
              <a:rPr lang="es-419" sz="3600" b="1">
                <a:solidFill>
                  <a:schemeClr val="bg1"/>
                </a:solidFill>
                <a:latin typeface="Helvetica Neue" charset="0"/>
                <a:ea typeface="Helvetica Neue" charset="0"/>
                <a:cs typeface="Helvetica Neue" charset="0"/>
                <a:sym typeface="Century Gothic"/>
              </a:rPr>
              <a:t>COMUNES</a:t>
            </a:r>
            <a:r>
              <a:rPr lang="es-419" sz="3600" b="1">
                <a:solidFill>
                  <a:srgbClr val="026794"/>
                </a:solidFill>
                <a:latin typeface="Helvetica Neue" charset="0"/>
                <a:ea typeface="Helvetica Neue" charset="0"/>
                <a:cs typeface="Helvetica Neue" charset="0"/>
                <a:sym typeface="Century Gothic"/>
              </a:rPr>
              <a:t> </a:t>
            </a:r>
            <a:r>
              <a:rPr lang="es-419" sz="3600" b="1">
                <a:solidFill>
                  <a:schemeClr val="bg1"/>
                </a:solidFill>
                <a:latin typeface="Helvetica Neue" charset="0"/>
                <a:ea typeface="Helvetica Neue" charset="0"/>
                <a:cs typeface="Helvetica Neue" charset="0"/>
                <a:sym typeface="Century Gothic"/>
              </a:rPr>
              <a:t>EN LA SUPERVISIÓN</a:t>
            </a:r>
          </a:p>
        </p:txBody>
      </p:sp>
    </p:spTree>
    <p:extLst>
      <p:ext uri="{BB962C8B-B14F-4D97-AF65-F5344CB8AC3E}">
        <p14:creationId xmlns:p14="http://schemas.microsoft.com/office/powerpoint/2010/main" val="21033715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7705" y="384761"/>
            <a:ext cx="12192000" cy="1400530"/>
          </a:xfrm>
        </p:spPr>
        <p:txBody>
          <a:bodyPr>
            <a:normAutofit fontScale="90000"/>
          </a:bodyPr>
          <a:lstStyle/>
          <a:p>
            <a:pPr algn="ctr"/>
            <a:r>
              <a:rPr lang="es-419" sz="3600" b="1">
                <a:solidFill>
                  <a:srgbClr val="026794"/>
                </a:solidFill>
                <a:latin typeface="Helvetica Neue" charset="0"/>
                <a:ea typeface="Helvetica Neue" charset="0"/>
                <a:cs typeface="Helvetica Neue" charset="0"/>
              </a:rPr>
              <a:t/>
            </a:r>
            <a:br>
              <a:rPr lang="es-419" sz="3600" b="1">
                <a:solidFill>
                  <a:srgbClr val="026794"/>
                </a:solidFill>
                <a:latin typeface="Helvetica Neue" charset="0"/>
                <a:ea typeface="Helvetica Neue" charset="0"/>
                <a:cs typeface="Helvetica Neue" charset="0"/>
              </a:rPr>
            </a:br>
            <a:r>
              <a:rPr lang="es-419" sz="3600" b="1">
                <a:solidFill>
                  <a:srgbClr val="026794"/>
                </a:solidFill>
                <a:latin typeface="Helvetica Neue" charset="0"/>
                <a:ea typeface="Helvetica Neue" charset="0"/>
                <a:cs typeface="Helvetica Neue" charset="0"/>
              </a:rPr>
              <a:t/>
            </a:r>
            <a:br>
              <a:rPr lang="es-419" sz="3600" b="1">
                <a:solidFill>
                  <a:srgbClr val="026794"/>
                </a:solidFill>
                <a:latin typeface="Helvetica Neue" charset="0"/>
                <a:ea typeface="Helvetica Neue" charset="0"/>
                <a:cs typeface="Helvetica Neue" charset="0"/>
              </a:rPr>
            </a:br>
            <a:r>
              <a:rPr lang="es-419" sz="6000" b="1">
                <a:solidFill>
                  <a:srgbClr val="95CD7A"/>
                </a:solidFill>
                <a:latin typeface="Helvetica Neue" charset="0"/>
                <a:ea typeface="Helvetica Neue" charset="0"/>
                <a:cs typeface="Helvetica Neue" charset="0"/>
              </a:rPr>
              <a:t>ESTRATEGIAS</a:t>
            </a:r>
            <a:r>
              <a:rPr lang="es-419" sz="3600" b="1">
                <a:solidFill>
                  <a:srgbClr val="026794"/>
                </a:solidFill>
                <a:latin typeface="Helvetica Neue" charset="0"/>
                <a:ea typeface="Helvetica Neue" charset="0"/>
                <a:cs typeface="Helvetica Neue" charset="0"/>
              </a:rPr>
              <a:t> </a:t>
            </a:r>
            <a:br>
              <a:rPr lang="es-419" sz="3600" b="1">
                <a:solidFill>
                  <a:srgbClr val="026794"/>
                </a:solidFill>
                <a:latin typeface="Helvetica Neue" charset="0"/>
                <a:ea typeface="Helvetica Neue" charset="0"/>
                <a:cs typeface="Helvetica Neue" charset="0"/>
              </a:rPr>
            </a:br>
            <a:r>
              <a:rPr lang="es-419" sz="3600" b="1">
                <a:solidFill>
                  <a:srgbClr val="026794"/>
                </a:solidFill>
                <a:latin typeface="Helvetica Neue" charset="0"/>
                <a:ea typeface="Helvetica Neue" charset="0"/>
                <a:cs typeface="Helvetica Neue" charset="0"/>
              </a:rPr>
              <a:t>Y DESAFÍOS DE LA SUPERVISIÓN</a:t>
            </a:r>
          </a:p>
        </p:txBody>
      </p:sp>
      <p:sp>
        <p:nvSpPr>
          <p:cNvPr id="6" name="TextBox 5"/>
          <p:cNvSpPr txBox="1"/>
          <p:nvPr/>
        </p:nvSpPr>
        <p:spPr>
          <a:xfrm>
            <a:off x="0" y="2791444"/>
            <a:ext cx="12192000" cy="1908215"/>
          </a:xfrm>
          <a:prstGeom prst="rect">
            <a:avLst/>
          </a:prstGeom>
          <a:noFill/>
        </p:spPr>
        <p:txBody>
          <a:bodyPr wrap="square" rtlCol="0">
            <a:spAutoFit/>
          </a:bodyPr>
          <a:lstStyle/>
          <a:p>
            <a:pPr algn="ctr">
              <a:spcBef>
                <a:spcPts val="600"/>
              </a:spcBef>
            </a:pPr>
            <a:r>
              <a:rPr lang="es-419" sz="2400" b="1">
                <a:solidFill>
                  <a:srgbClr val="036591"/>
                </a:solidFill>
                <a:latin typeface="Helvetica Neue" charset="0"/>
                <a:ea typeface="Helvetica Neue" charset="0"/>
                <a:cs typeface="Helvetica Neue" charset="0"/>
              </a:rPr>
              <a:t>Prácticas Prometedoras: </a:t>
            </a:r>
          </a:p>
          <a:p>
            <a:pPr algn="ctr">
              <a:spcBef>
                <a:spcPts val="600"/>
              </a:spcBef>
            </a:pPr>
            <a:r>
              <a:rPr lang="es-419" sz="2400">
                <a:solidFill>
                  <a:schemeClr val="tx1">
                    <a:lumMod val="65000"/>
                    <a:lumOff val="35000"/>
                  </a:schemeClr>
                </a:solidFill>
                <a:latin typeface="Helvetica Neue" charset="0"/>
                <a:ea typeface="Helvetica Neue" charset="0"/>
                <a:cs typeface="Helvetica Neue" charset="0"/>
              </a:rPr>
              <a:t>¿Qué funciona bien en la </a:t>
            </a:r>
            <a:r>
              <a:rPr lang="es-419" sz="2400" b="1" u="sng">
                <a:solidFill>
                  <a:schemeClr val="tx1">
                    <a:lumMod val="65000"/>
                    <a:lumOff val="35000"/>
                  </a:schemeClr>
                </a:solidFill>
                <a:latin typeface="Helvetica Neue" charset="0"/>
                <a:ea typeface="Helvetica Neue" charset="0"/>
                <a:cs typeface="Helvetica Neue" charset="0"/>
              </a:rPr>
              <a:t>supervisión</a:t>
            </a:r>
            <a:r>
              <a:rPr lang="es-419" sz="2400">
                <a:solidFill>
                  <a:schemeClr val="tx1">
                    <a:lumMod val="65000"/>
                    <a:lumOff val="35000"/>
                  </a:schemeClr>
                </a:solidFill>
                <a:latin typeface="Helvetica Neue" charset="0"/>
                <a:ea typeface="Helvetica Neue" charset="0"/>
                <a:cs typeface="Helvetica Neue" charset="0"/>
              </a:rPr>
              <a:t> en su contexto? </a:t>
            </a:r>
          </a:p>
          <a:p>
            <a:pPr algn="ctr">
              <a:spcBef>
                <a:spcPts val="600"/>
              </a:spcBef>
            </a:pPr>
            <a:r>
              <a:rPr lang="es-419" sz="2400">
                <a:solidFill>
                  <a:schemeClr val="tx1">
                    <a:lumMod val="65000"/>
                    <a:lumOff val="35000"/>
                  </a:schemeClr>
                </a:solidFill>
                <a:latin typeface="Helvetica Neue" charset="0"/>
                <a:ea typeface="Helvetica Neue" charset="0"/>
                <a:cs typeface="Helvetica Neue" charset="0"/>
              </a:rPr>
              <a:t>¿Qué están haciendo bien los supervisores?</a:t>
            </a:r>
          </a:p>
          <a:p>
            <a:pPr algn="ctr">
              <a:lnSpc>
                <a:spcPct val="150000"/>
              </a:lnSpc>
            </a:pPr>
            <a:endParaRPr lang="en-US" sz="2400" dirty="0">
              <a:solidFill>
                <a:schemeClr val="tx1">
                  <a:lumMod val="65000"/>
                  <a:lumOff val="35000"/>
                </a:schemeClr>
              </a:solidFill>
              <a:latin typeface="Helvetica Neue" charset="0"/>
              <a:ea typeface="Helvetica Neue" charset="0"/>
              <a:cs typeface="Helvetica Neue" charset="0"/>
            </a:endParaRPr>
          </a:p>
        </p:txBody>
      </p:sp>
      <p:cxnSp>
        <p:nvCxnSpPr>
          <p:cNvPr id="8" name="Straight Connector 7"/>
          <p:cNvCxnSpPr/>
          <p:nvPr/>
        </p:nvCxnSpPr>
        <p:spPr>
          <a:xfrm>
            <a:off x="1880614" y="2398557"/>
            <a:ext cx="8430768" cy="0"/>
          </a:xfrm>
          <a:prstGeom prst="line">
            <a:avLst/>
          </a:prstGeom>
          <a:ln>
            <a:solidFill>
              <a:srgbClr val="026794"/>
            </a:solidFill>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7106" y="4603973"/>
            <a:ext cx="2777783" cy="1245213"/>
          </a:xfrm>
          <a:prstGeom prst="rect">
            <a:avLst/>
          </a:prstGeom>
        </p:spPr>
      </p:pic>
    </p:spTree>
    <p:extLst>
      <p:ext uri="{BB962C8B-B14F-4D97-AF65-F5344CB8AC3E}">
        <p14:creationId xmlns:p14="http://schemas.microsoft.com/office/powerpoint/2010/main" val="20629867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1664208"/>
          </a:xfrm>
          <a:prstGeom prst="rect">
            <a:avLst/>
          </a:prstGeom>
          <a:solidFill>
            <a:srgbClr val="02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330"/>
          <p:cNvSpPr txBox="1">
            <a:spLocks/>
          </p:cNvSpPr>
          <p:nvPr/>
        </p:nvSpPr>
        <p:spPr>
          <a:xfrm>
            <a:off x="586441" y="590952"/>
            <a:ext cx="11015869" cy="972355"/>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es-419" sz="3600" b="1">
                <a:solidFill>
                  <a:srgbClr val="95CD7A"/>
                </a:solidFill>
                <a:latin typeface="Helvetica Neue" charset="0"/>
                <a:ea typeface="Helvetica Neue" charset="0"/>
                <a:cs typeface="Helvetica Neue" charset="0"/>
              </a:rPr>
              <a:t>ESTRATEGIAS </a:t>
            </a:r>
            <a:r>
              <a:rPr lang="es-419" sz="3600" b="1">
                <a:solidFill>
                  <a:schemeClr val="bg1"/>
                </a:solidFill>
                <a:latin typeface="Helvetica Neue" charset="0"/>
                <a:ea typeface="Helvetica Neue" charset="0"/>
                <a:cs typeface="Helvetica Neue" charset="0"/>
              </a:rPr>
              <a:t>COMUNES EN LA SUPERVISIÓN</a:t>
            </a:r>
          </a:p>
        </p:txBody>
      </p:sp>
      <p:sp>
        <p:nvSpPr>
          <p:cNvPr id="3" name="Shape 331"/>
          <p:cNvSpPr txBox="1">
            <a:spLocks/>
          </p:cNvSpPr>
          <p:nvPr/>
        </p:nvSpPr>
        <p:spPr>
          <a:xfrm>
            <a:off x="589689" y="1949635"/>
            <a:ext cx="11012621" cy="4879587"/>
          </a:xfrm>
          <a:prstGeom prst="rect">
            <a:avLst/>
          </a:prstGeom>
          <a:noFill/>
          <a:ln>
            <a:noFill/>
          </a:ln>
        </p:spPr>
        <p:txBody>
          <a:bodyPr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1200"/>
              </a:spcAft>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Fomentar la supervisión regular es una parte integral de la relación de trabajo</a:t>
            </a:r>
          </a:p>
          <a:p>
            <a:pPr>
              <a:spcBef>
                <a:spcPts val="0"/>
              </a:spcBef>
              <a:spcAft>
                <a:spcPts val="1200"/>
              </a:spcAft>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Reclutar a los supervisores que tienen experiencia como trabajadores sociales y pueden demostrar competencias técnicas</a:t>
            </a:r>
          </a:p>
          <a:p>
            <a:pPr>
              <a:spcBef>
                <a:spcPts val="0"/>
              </a:spcBef>
              <a:spcAft>
                <a:spcPts val="1200"/>
              </a:spcAft>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Fomentar una atmósfera segura y de apoyo</a:t>
            </a:r>
          </a:p>
          <a:p>
            <a:pPr lvl="1">
              <a:spcBef>
                <a:spcPts val="1000"/>
              </a:spcBef>
              <a:spcAft>
                <a:spcPts val="600"/>
              </a:spcAft>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Tratar siempre las dudas y preguntas con respeto, en ambos sentidos</a:t>
            </a:r>
          </a:p>
          <a:p>
            <a:pPr lvl="1">
              <a:spcBef>
                <a:spcPts val="1000"/>
              </a:spcBef>
              <a:spcAft>
                <a:spcPts val="600"/>
              </a:spcAft>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Recuerde que se encuentra en el mismo equipo: el objetivo son los intereses superiores del niño, niña y adolescente</a:t>
            </a:r>
          </a:p>
          <a:p>
            <a:pPr lvl="1">
              <a:spcBef>
                <a:spcPts val="1000"/>
              </a:spcBef>
              <a:spcAft>
                <a:spcPts val="600"/>
              </a:spcAft>
              <a:buClr>
                <a:srgbClr val="95CD7A"/>
              </a:buClr>
              <a:buSzPct val="8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Empodere a los trabajadores sociales para que encuentren y propongan soluciones creativas a los desafíos</a:t>
            </a:r>
          </a:p>
          <a:p>
            <a:pPr>
              <a:spcAft>
                <a:spcPts val="1200"/>
              </a:spcAft>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Recuerde que la relación de supervisión hace una gran diferencia</a:t>
            </a:r>
          </a:p>
          <a:p>
            <a:pPr>
              <a:spcAft>
                <a:spcPts val="1200"/>
              </a:spcAft>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Sea creativo al encontrar o crear oportunidades de desarrollo profesional</a:t>
            </a:r>
          </a:p>
        </p:txBody>
      </p:sp>
    </p:spTree>
    <p:extLst>
      <p:ext uri="{BB962C8B-B14F-4D97-AF65-F5344CB8AC3E}">
        <p14:creationId xmlns:p14="http://schemas.microsoft.com/office/powerpoint/2010/main" val="2379581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38"/>
          <p:cNvSpPr txBox="1"/>
          <p:nvPr/>
        </p:nvSpPr>
        <p:spPr>
          <a:xfrm>
            <a:off x="531876" y="1624542"/>
            <a:ext cx="11553550" cy="5223268"/>
          </a:xfrm>
          <a:prstGeom prst="rect">
            <a:avLst/>
          </a:prstGeom>
          <a:noFill/>
          <a:ln>
            <a:noFill/>
          </a:ln>
        </p:spPr>
        <p:txBody>
          <a:bodyPr wrap="square" lIns="91425" tIns="45700" rIns="91425" bIns="45700" anchor="t" anchorCtr="0">
            <a:noAutofit/>
          </a:bodyPr>
          <a:lstStyle/>
          <a:p>
            <a:pPr marL="342900" marR="0" lvl="0" indent="-342900" algn="l" rtl="0">
              <a:spcBef>
                <a:spcPts val="0"/>
              </a:spcBef>
              <a:spcAft>
                <a:spcPts val="600"/>
              </a:spcAft>
              <a:buClr>
                <a:srgbClr val="95CD7A"/>
              </a:buClr>
              <a:buSzPct val="78933"/>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Los niños, niñas y adolescentes deben ser el centro del proceso de supervisión </a:t>
            </a:r>
          </a:p>
          <a:p>
            <a:pPr marL="742950" indent="-285750">
              <a:spcBef>
                <a:spcPts val="800"/>
              </a:spcBef>
              <a:spcAft>
                <a:spcPts val="600"/>
              </a:spcAft>
              <a:buClr>
                <a:srgbClr val="95CD7A"/>
              </a:buClr>
              <a:buSzPct val="78352"/>
              <a:buFont typeface="Wingdings" charset="2"/>
              <a:buChar char="§"/>
            </a:pPr>
            <a:r>
              <a:rPr lang="es-419" sz="2000" u="none" strike="noStrike" cap="none" dirty="0">
                <a:solidFill>
                  <a:schemeClr val="tx1">
                    <a:lumMod val="65000"/>
                    <a:lumOff val="35000"/>
                  </a:schemeClr>
                </a:solidFill>
                <a:latin typeface="Helvetica Neue" charset="0"/>
                <a:ea typeface="Helvetica Neue" charset="0"/>
                <a:cs typeface="Helvetica Neue" charset="0"/>
                <a:sym typeface="Century Gothic"/>
              </a:rPr>
              <a:t>Protege a los niños, niñas y adolescentes y las familias de </a:t>
            </a:r>
            <a:r>
              <a:rPr lang="es-419" sz="2000" u="none" strike="noStrike" cap="none" dirty="0" smtClean="0">
                <a:solidFill>
                  <a:schemeClr val="tx1">
                    <a:lumMod val="65000"/>
                    <a:lumOff val="35000"/>
                  </a:schemeClr>
                </a:solidFill>
                <a:latin typeface="Helvetica Neue" charset="0"/>
                <a:ea typeface="Helvetica Neue" charset="0"/>
                <a:cs typeface="Helvetica Neue" charset="0"/>
                <a:sym typeface="Century Gothic"/>
              </a:rPr>
              <a:t>los trabajadores sociales que tienen una experiencia insuficiente, son negligentes o que traspasan los límites profesionales</a:t>
            </a:r>
          </a:p>
          <a:p>
            <a:pPr marL="742950" lvl="1" indent="-285750">
              <a:spcBef>
                <a:spcPts val="800"/>
              </a:spcBef>
              <a:spcAft>
                <a:spcPts val="600"/>
              </a:spcAft>
              <a:buClr>
                <a:srgbClr val="95CD7A"/>
              </a:buClr>
              <a:buSzPct val="78352"/>
              <a:buFont typeface="Wingdings" charset="2"/>
              <a:buChar char="§"/>
            </a:pPr>
            <a:r>
              <a:rPr lang="es-419" sz="2000" u="none" strike="noStrike" cap="none" dirty="0" smtClean="0">
                <a:solidFill>
                  <a:schemeClr val="tx1">
                    <a:lumMod val="65000"/>
                    <a:lumOff val="35000"/>
                  </a:schemeClr>
                </a:solidFill>
                <a:latin typeface="Helvetica Neue" charset="0"/>
                <a:ea typeface="Helvetica Neue" charset="0"/>
                <a:cs typeface="Helvetica Neue" charset="0"/>
                <a:sym typeface="Century Gothic"/>
              </a:rPr>
              <a:t>Protege a los trabajadores sociales de cometer errores, del agotamiento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o del exceso/baja participación que los involucre, lo que puede ocasionar daño a los niños, niñas y adolescentes</a:t>
            </a:r>
          </a:p>
          <a:p>
            <a:pPr marL="342900" indent="-342900">
              <a:spcBef>
                <a:spcPts val="800"/>
              </a:spcBef>
              <a:spcAft>
                <a:spcPts val="1200"/>
              </a:spcAft>
              <a:buClr>
                <a:srgbClr val="95CD7A"/>
              </a:buClr>
              <a:buSzPct val="78352"/>
              <a:buFont typeface="Wingdings" charset="2"/>
              <a:buChar char="§"/>
            </a:pPr>
            <a:r>
              <a:rPr lang="es-419" sz="2000" dirty="0" smtClean="0">
                <a:solidFill>
                  <a:schemeClr val="tx1">
                    <a:lumMod val="65000"/>
                    <a:lumOff val="35000"/>
                  </a:schemeClr>
                </a:solidFill>
                <a:latin typeface="Helvetica Neue" charset="0"/>
                <a:ea typeface="Helvetica Neue" charset="0"/>
                <a:cs typeface="Helvetica Neue" charset="0"/>
              </a:rPr>
              <a:t>Si se motiva y apoya a los trabajadores sociales para que lo lleven a la práctica, es más probable que se fomente una cultura de sinceridad y transparencia, lo tiene mejores resultados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para la infancia</a:t>
            </a:r>
            <a:r>
              <a:rPr lang="es-419" sz="2000" dirty="0" smtClean="0">
                <a:solidFill>
                  <a:schemeClr val="tx1">
                    <a:lumMod val="65000"/>
                    <a:lumOff val="35000"/>
                  </a:schemeClr>
                </a:solidFill>
                <a:latin typeface="Century Gothic"/>
                <a:ea typeface="Century Gothic"/>
                <a:cs typeface="Century Gothic"/>
              </a:rPr>
              <a:t> </a:t>
            </a:r>
          </a:p>
          <a:p>
            <a:pPr marL="342900" marR="0" lvl="0" indent="-342900" algn="l" rtl="0">
              <a:spcBef>
                <a:spcPts val="1000"/>
              </a:spcBef>
              <a:spcAft>
                <a:spcPts val="0"/>
              </a:spcAft>
              <a:buClr>
                <a:srgbClr val="EFEFEF"/>
              </a:buClr>
              <a:buFont typeface="Noto Sans Symbols"/>
              <a:buNone/>
            </a:pPr>
            <a:endParaRPr sz="2000" b="0" i="0" dirty="0">
              <a:solidFill>
                <a:schemeClr val="tx1">
                  <a:lumMod val="65000"/>
                  <a:lumOff val="35000"/>
                </a:schemeClr>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Font typeface="Noto Sans Symbols"/>
              <a:buNone/>
            </a:pPr>
            <a:endParaRPr sz="2000" b="0" i="0" dirty="0">
              <a:solidFill>
                <a:schemeClr val="tx1">
                  <a:lumMod val="65000"/>
                  <a:lumOff val="35000"/>
                </a:schemeClr>
              </a:solidFill>
              <a:latin typeface="Century Gothic"/>
              <a:ea typeface="Century Gothic"/>
              <a:cs typeface="Century Gothic"/>
              <a:sym typeface="Century Gothic"/>
            </a:endParaRPr>
          </a:p>
          <a:p>
            <a:pPr marL="342900" marR="0" lvl="0" indent="-342900" algn="l" rtl="0">
              <a:spcBef>
                <a:spcPts val="1000"/>
              </a:spcBef>
              <a:spcAft>
                <a:spcPts val="0"/>
              </a:spcAft>
              <a:buClr>
                <a:srgbClr val="EFEFEF"/>
              </a:buClr>
              <a:buFont typeface="Noto Sans Symbols"/>
              <a:buNone/>
            </a:pPr>
            <a:endParaRPr sz="2000" b="0" i="0" dirty="0">
              <a:solidFill>
                <a:schemeClr val="tx1">
                  <a:lumMod val="65000"/>
                  <a:lumOff val="35000"/>
                </a:schemeClr>
              </a:solidFill>
              <a:latin typeface="Century Gothic"/>
              <a:ea typeface="Century Gothic"/>
              <a:cs typeface="Century Gothic"/>
              <a:sym typeface="Century Gothic"/>
            </a:endParaRPr>
          </a:p>
        </p:txBody>
      </p:sp>
      <p:sp>
        <p:nvSpPr>
          <p:cNvPr id="3" name="Shape 336"/>
          <p:cNvSpPr txBox="1">
            <a:spLocks/>
          </p:cNvSpPr>
          <p:nvPr/>
        </p:nvSpPr>
        <p:spPr>
          <a:xfrm>
            <a:off x="531875" y="551928"/>
            <a:ext cx="11553551" cy="1362597"/>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151515"/>
              </a:buClr>
              <a:buSzPct val="25000"/>
            </a:pPr>
            <a:r>
              <a:rPr lang="es-419" sz="3400" b="1" dirty="0">
                <a:solidFill>
                  <a:srgbClr val="026794"/>
                </a:solidFill>
                <a:latin typeface="Helvetica Neue" charset="0"/>
                <a:ea typeface="Helvetica Neue" charset="0"/>
                <a:cs typeface="Helvetica Neue" charset="0"/>
              </a:rPr>
              <a:t>Mensaje Clave:</a:t>
            </a:r>
          </a:p>
          <a:p>
            <a:pPr>
              <a:buClr>
                <a:srgbClr val="151515"/>
              </a:buClr>
              <a:buSzPct val="25000"/>
            </a:pPr>
            <a:r>
              <a:rPr lang="es-419" sz="3400" b="1" spc="-50" dirty="0">
                <a:solidFill>
                  <a:srgbClr val="026794"/>
                </a:solidFill>
                <a:latin typeface="Helvetica Neue" charset="0"/>
                <a:ea typeface="Helvetica Neue" charset="0"/>
                <a:cs typeface="Helvetica Neue" charset="0"/>
              </a:rPr>
              <a:t>LA SUPERVISIÓN ES UNA PRÁCTICA DE PROTECCIÓN</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1" t="25128" r="-231" b="50341"/>
          <a:stretch/>
        </p:blipFill>
        <p:spPr>
          <a:xfrm>
            <a:off x="0" y="4757737"/>
            <a:ext cx="12192000" cy="2243137"/>
          </a:xfrm>
          <a:prstGeom prst="rect">
            <a:avLst/>
          </a:prstGeom>
        </p:spPr>
      </p:pic>
      <p:sp>
        <p:nvSpPr>
          <p:cNvPr id="6" name="TextBox 5"/>
          <p:cNvSpPr txBox="1"/>
          <p:nvPr/>
        </p:nvSpPr>
        <p:spPr>
          <a:xfrm>
            <a:off x="10653184" y="6622959"/>
            <a:ext cx="5143500" cy="307777"/>
          </a:xfrm>
          <a:prstGeom prst="rect">
            <a:avLst/>
          </a:prstGeom>
          <a:noFill/>
        </p:spPr>
        <p:txBody>
          <a:bodyPr wrap="square" rtlCol="0">
            <a:spAutoFit/>
          </a:bodyPr>
          <a:lstStyle/>
          <a:p>
            <a:r>
              <a:rPr lang="es-419" sz="1400" b="1" i="1">
                <a:solidFill>
                  <a:schemeClr val="bg1"/>
                </a:solidFill>
                <a:latin typeface="Helvetica Neue" charset="0"/>
                <a:ea typeface="Helvetica Neue" charset="0"/>
                <a:cs typeface="Helvetica Neue" charset="0"/>
              </a:rPr>
              <a:t>Foto: IRC</a:t>
            </a:r>
          </a:p>
        </p:txBody>
      </p:sp>
    </p:spTree>
    <p:extLst>
      <p:ext uri="{BB962C8B-B14F-4D97-AF65-F5344CB8AC3E}">
        <p14:creationId xmlns:p14="http://schemas.microsoft.com/office/powerpoint/2010/main" val="3410314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53"/>
          <p:cNvSpPr txBox="1">
            <a:spLocks/>
          </p:cNvSpPr>
          <p:nvPr/>
        </p:nvSpPr>
        <p:spPr>
          <a:xfrm>
            <a:off x="3894194" y="313098"/>
            <a:ext cx="7582020" cy="741020"/>
          </a:xfrm>
          <a:prstGeom prst="rect">
            <a:avLst/>
          </a:prstGeom>
          <a:noFill/>
          <a:ln>
            <a:noFill/>
          </a:ln>
        </p:spPr>
        <p:txBody>
          <a:bodyPr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Clr>
                <a:srgbClr val="002060"/>
              </a:buClr>
              <a:buSzPct val="25000"/>
            </a:pPr>
            <a:r>
              <a:rPr lang="es-419" sz="3600" b="1" dirty="0">
                <a:solidFill>
                  <a:srgbClr val="026794"/>
                </a:solidFill>
                <a:latin typeface="Helvetica Neue" charset="0"/>
                <a:ea typeface="Helvetica Neue" charset="0"/>
                <a:cs typeface="Helvetica Neue" charset="0"/>
              </a:rPr>
              <a:t>CUESTIONARIO DE REPASO</a:t>
            </a:r>
            <a:r>
              <a:rPr lang="es-419" b="1" dirty="0">
                <a:solidFill>
                  <a:srgbClr val="002060"/>
                </a:solidFill>
              </a:rPr>
              <a:t> </a:t>
            </a:r>
          </a:p>
        </p:txBody>
      </p:sp>
      <p:sp>
        <p:nvSpPr>
          <p:cNvPr id="3" name="Shape 354"/>
          <p:cNvSpPr txBox="1">
            <a:spLocks/>
          </p:cNvSpPr>
          <p:nvPr/>
        </p:nvSpPr>
        <p:spPr>
          <a:xfrm>
            <a:off x="2779405" y="1347537"/>
            <a:ext cx="8963415" cy="4964711"/>
          </a:xfrm>
          <a:prstGeom prst="rect">
            <a:avLst/>
          </a:prstGeom>
          <a:noFill/>
          <a:ln>
            <a:noFill/>
          </a:ln>
        </p:spPr>
        <p:txBody>
          <a:bodyPr wrap="square" lIns="91425" tIns="45700" rIns="91425" bIns="4570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lnSpc>
                <a:spcPct val="100000"/>
              </a:lnSpc>
              <a:spcBef>
                <a:spcPts val="2000"/>
              </a:spcBef>
              <a:buClr>
                <a:srgbClr val="95CD7A"/>
              </a:buClr>
              <a:buFont typeface="+mj-lt"/>
              <a:buAutoNum type="arabicPeriod"/>
            </a:pPr>
            <a:r>
              <a:rPr lang="es-419" sz="2400" dirty="0">
                <a:solidFill>
                  <a:schemeClr val="tx1">
                    <a:lumMod val="65000"/>
                    <a:lumOff val="35000"/>
                  </a:schemeClr>
                </a:solidFill>
                <a:latin typeface="Helvetica Neue" charset="0"/>
                <a:ea typeface="Helvetica Neue" charset="0"/>
                <a:cs typeface="Helvetica Neue" charset="0"/>
              </a:rPr>
              <a:t>¿Qué es la supervisión de la gestión de casos?</a:t>
            </a:r>
          </a:p>
          <a:p>
            <a:pPr marL="457200" indent="-457200">
              <a:lnSpc>
                <a:spcPct val="100000"/>
              </a:lnSpc>
              <a:spcBef>
                <a:spcPts val="2000"/>
              </a:spcBef>
              <a:buClr>
                <a:srgbClr val="95CD7A"/>
              </a:buClr>
              <a:buFont typeface="+mj-lt"/>
              <a:buAutoNum type="arabicPeriod"/>
            </a:pPr>
            <a:r>
              <a:rPr lang="es-419" sz="2400" dirty="0">
                <a:solidFill>
                  <a:schemeClr val="tx1">
                    <a:lumMod val="65000"/>
                    <a:lumOff val="35000"/>
                  </a:schemeClr>
                </a:solidFill>
                <a:latin typeface="Helvetica Neue" charset="0"/>
                <a:ea typeface="Helvetica Neue" charset="0"/>
                <a:cs typeface="Helvetica Neue" charset="0"/>
                <a:sym typeface="Century Gothic"/>
              </a:rPr>
              <a:t>¿Cuáles son las tres funciones de la supervisión </a:t>
            </a:r>
            <a:r>
              <a:rPr lang="es-419" sz="2400" dirty="0" smtClean="0">
                <a:solidFill>
                  <a:schemeClr val="tx1">
                    <a:lumMod val="65000"/>
                    <a:lumOff val="35000"/>
                  </a:schemeClr>
                </a:solidFill>
                <a:latin typeface="Helvetica Neue" charset="0"/>
                <a:ea typeface="Helvetica Neue" charset="0"/>
                <a:cs typeface="Helvetica Neue" charset="0"/>
                <a:sym typeface="Century Gothic"/>
              </a:rPr>
              <a:t/>
            </a:r>
            <a:br>
              <a:rPr lang="es-419" sz="2400" dirty="0" smtClean="0">
                <a:solidFill>
                  <a:schemeClr val="tx1">
                    <a:lumMod val="65000"/>
                    <a:lumOff val="35000"/>
                  </a:schemeClr>
                </a:solidFill>
                <a:latin typeface="Helvetica Neue" charset="0"/>
                <a:ea typeface="Helvetica Neue" charset="0"/>
                <a:cs typeface="Helvetica Neue" charset="0"/>
                <a:sym typeface="Century Gothic"/>
              </a:rPr>
            </a:br>
            <a:r>
              <a:rPr lang="es-419" sz="2400" dirty="0" smtClean="0">
                <a:solidFill>
                  <a:schemeClr val="tx1">
                    <a:lumMod val="65000"/>
                    <a:lumOff val="35000"/>
                  </a:schemeClr>
                </a:solidFill>
                <a:latin typeface="Helvetica Neue" charset="0"/>
                <a:ea typeface="Helvetica Neue" charset="0"/>
                <a:cs typeface="Helvetica Neue" charset="0"/>
                <a:sym typeface="Century Gothic"/>
              </a:rPr>
              <a:t>(</a:t>
            </a:r>
            <a:r>
              <a:rPr lang="es-419" sz="2400" dirty="0">
                <a:solidFill>
                  <a:schemeClr val="tx1">
                    <a:lumMod val="65000"/>
                    <a:lumOff val="35000"/>
                  </a:schemeClr>
                </a:solidFill>
                <a:latin typeface="Helvetica Neue" charset="0"/>
                <a:ea typeface="Helvetica Neue" charset="0"/>
                <a:cs typeface="Helvetica Neue" charset="0"/>
                <a:sym typeface="Century Gothic"/>
              </a:rPr>
              <a:t>y describa brevemente qué implica cada función)? </a:t>
            </a:r>
          </a:p>
          <a:p>
            <a:pPr marL="457200" indent="-457200">
              <a:lnSpc>
                <a:spcPct val="100000"/>
              </a:lnSpc>
              <a:spcBef>
                <a:spcPts val="2000"/>
              </a:spcBef>
              <a:buClr>
                <a:srgbClr val="95CD7A"/>
              </a:buClr>
              <a:buFont typeface="+mj-lt"/>
              <a:buAutoNum type="arabicPeriod"/>
            </a:pPr>
            <a:r>
              <a:rPr lang="es-419" sz="2400" dirty="0">
                <a:solidFill>
                  <a:schemeClr val="tx1">
                    <a:lumMod val="65000"/>
                    <a:lumOff val="35000"/>
                  </a:schemeClr>
                </a:solidFill>
                <a:latin typeface="Helvetica Neue" charset="0"/>
                <a:ea typeface="Helvetica Neue" charset="0"/>
                <a:cs typeface="Helvetica Neue" charset="0"/>
              </a:rPr>
              <a:t>Mencione un motivo por el que la supervisión es importante</a:t>
            </a:r>
          </a:p>
          <a:p>
            <a:pPr marL="457200" indent="-457200">
              <a:lnSpc>
                <a:spcPct val="100000"/>
              </a:lnSpc>
              <a:spcBef>
                <a:spcPts val="2000"/>
              </a:spcBef>
              <a:buClr>
                <a:srgbClr val="95CD7A"/>
              </a:buClr>
              <a:buFont typeface="+mj-lt"/>
              <a:buAutoNum type="arabicPeriod"/>
            </a:pPr>
            <a:r>
              <a:rPr lang="es-419" sz="2400" dirty="0">
                <a:solidFill>
                  <a:schemeClr val="tx1">
                    <a:lumMod val="65000"/>
                    <a:lumOff val="35000"/>
                  </a:schemeClr>
                </a:solidFill>
                <a:latin typeface="Helvetica Neue" charset="0"/>
                <a:ea typeface="Helvetica Neue" charset="0"/>
                <a:cs typeface="Helvetica Neue" charset="0"/>
              </a:rPr>
              <a:t>¿Cuáles son algunas estructuras de supervisión sugeridas de las Directrices de IA GC?</a:t>
            </a:r>
          </a:p>
          <a:p>
            <a:pPr marL="457200" indent="-457200">
              <a:lnSpc>
                <a:spcPct val="100000"/>
              </a:lnSpc>
              <a:spcBef>
                <a:spcPts val="2000"/>
              </a:spcBef>
              <a:buClr>
                <a:srgbClr val="95CD7A"/>
              </a:buClr>
              <a:buFont typeface="+mj-lt"/>
              <a:buAutoNum type="arabicPeriod"/>
            </a:pPr>
            <a:r>
              <a:rPr lang="es-419" sz="2400" dirty="0">
                <a:solidFill>
                  <a:schemeClr val="tx1">
                    <a:lumMod val="65000"/>
                    <a:lumOff val="35000"/>
                  </a:schemeClr>
                </a:solidFill>
                <a:latin typeface="Helvetica Neue" charset="0"/>
                <a:ea typeface="Helvetica Neue" charset="0"/>
                <a:cs typeface="Helvetica Neue" charset="0"/>
              </a:rPr>
              <a:t>Mencione un desafío para la supervisión de su contexto.</a:t>
            </a:r>
          </a:p>
          <a:p>
            <a:pPr marL="457200" indent="-457200">
              <a:lnSpc>
                <a:spcPct val="100000"/>
              </a:lnSpc>
              <a:spcBef>
                <a:spcPts val="2000"/>
              </a:spcBef>
              <a:buClr>
                <a:srgbClr val="95CD7A"/>
              </a:buClr>
              <a:buFont typeface="+mj-lt"/>
              <a:buAutoNum type="arabicPeriod"/>
            </a:pPr>
            <a:r>
              <a:rPr lang="es-419" sz="2400" dirty="0">
                <a:solidFill>
                  <a:schemeClr val="tx1">
                    <a:lumMod val="65000"/>
                    <a:lumOff val="35000"/>
                  </a:schemeClr>
                </a:solidFill>
                <a:latin typeface="Helvetica Neue" charset="0"/>
                <a:ea typeface="Helvetica Neue" charset="0"/>
                <a:cs typeface="Helvetica Neue" charset="0"/>
              </a:rPr>
              <a:t>¿Cuál es un ejemplo de una estrategia de supervisión </a:t>
            </a:r>
            <a:r>
              <a:rPr lang="es-419" sz="2400" dirty="0" smtClean="0">
                <a:solidFill>
                  <a:schemeClr val="tx1">
                    <a:lumMod val="65000"/>
                    <a:lumOff val="35000"/>
                  </a:schemeClr>
                </a:solidFill>
                <a:latin typeface="Helvetica Neue" charset="0"/>
                <a:ea typeface="Helvetica Neue" charset="0"/>
                <a:cs typeface="Helvetica Neue" charset="0"/>
              </a:rPr>
              <a:t/>
            </a:r>
            <a:br>
              <a:rPr lang="es-419" sz="2400" dirty="0" smtClean="0">
                <a:solidFill>
                  <a:schemeClr val="tx1">
                    <a:lumMod val="65000"/>
                    <a:lumOff val="35000"/>
                  </a:schemeClr>
                </a:solidFill>
                <a:latin typeface="Helvetica Neue" charset="0"/>
                <a:ea typeface="Helvetica Neue" charset="0"/>
                <a:cs typeface="Helvetica Neue" charset="0"/>
              </a:rPr>
            </a:br>
            <a:r>
              <a:rPr lang="es-419" sz="2400" dirty="0" smtClean="0">
                <a:solidFill>
                  <a:schemeClr val="tx1">
                    <a:lumMod val="65000"/>
                    <a:lumOff val="35000"/>
                  </a:schemeClr>
                </a:solidFill>
                <a:latin typeface="Helvetica Neue" charset="0"/>
                <a:ea typeface="Helvetica Neue" charset="0"/>
                <a:cs typeface="Helvetica Neue" charset="0"/>
              </a:rPr>
              <a:t>o </a:t>
            </a:r>
            <a:r>
              <a:rPr lang="es-419" sz="2400" dirty="0">
                <a:solidFill>
                  <a:schemeClr val="tx1">
                    <a:lumMod val="65000"/>
                    <a:lumOff val="35000"/>
                  </a:schemeClr>
                </a:solidFill>
                <a:latin typeface="Helvetica Neue" charset="0"/>
                <a:ea typeface="Helvetica Neue" charset="0"/>
                <a:cs typeface="Helvetica Neue" charset="0"/>
              </a:rPr>
              <a:t>una práctica prometedora de su contexto?</a:t>
            </a:r>
          </a:p>
          <a:p>
            <a:pPr indent="-342900">
              <a:lnSpc>
                <a:spcPct val="100000"/>
              </a:lnSpc>
              <a:spcBef>
                <a:spcPts val="2000"/>
              </a:spcBef>
              <a:buSzPct val="25000"/>
              <a:buFont typeface="Arial"/>
              <a:buNone/>
            </a:pPr>
            <a:endParaRPr lang="en-US" sz="2400" dirty="0">
              <a:solidFill>
                <a:schemeClr val="tx1">
                  <a:lumMod val="65000"/>
                  <a:lumOff val="35000"/>
                </a:schemeClr>
              </a:solidFill>
            </a:endParaRPr>
          </a:p>
          <a:p>
            <a:pPr indent="-342900">
              <a:lnSpc>
                <a:spcPct val="100000"/>
              </a:lnSpc>
              <a:spcBef>
                <a:spcPts val="2000"/>
              </a:spcBef>
              <a:buSzPct val="25000"/>
              <a:buFont typeface="Arial"/>
              <a:buNone/>
            </a:pPr>
            <a:endParaRPr lang="en-US" sz="2400" dirty="0">
              <a:solidFill>
                <a:schemeClr val="tx1">
                  <a:lumMod val="65000"/>
                  <a:lumOff val="35000"/>
                </a:schemeClr>
              </a:solidFill>
            </a:endParaRPr>
          </a:p>
        </p:txBody>
      </p:sp>
      <p:sp>
        <p:nvSpPr>
          <p:cNvPr id="8" name="Rectangle 7"/>
          <p:cNvSpPr/>
          <p:nvPr/>
        </p:nvSpPr>
        <p:spPr>
          <a:xfrm>
            <a:off x="5032397" y="1054119"/>
            <a:ext cx="6181035" cy="76364"/>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alphaModFix amt="20000"/>
            <a:extLst>
              <a:ext uri="{28A0092B-C50C-407E-A947-70E740481C1C}">
                <a14:useLocalDpi xmlns:a14="http://schemas.microsoft.com/office/drawing/2010/main" val="0"/>
              </a:ext>
            </a:extLst>
          </a:blip>
          <a:srcRect l="8446" t="77850" r="5287"/>
          <a:stretch/>
        </p:blipFill>
        <p:spPr>
          <a:xfrm rot="16200000">
            <a:off x="-1882748" y="2195847"/>
            <a:ext cx="6544902" cy="2779405"/>
          </a:xfrm>
          <a:prstGeom prst="rect">
            <a:avLst/>
          </a:prstGeom>
        </p:spPr>
      </p:pic>
    </p:spTree>
    <p:extLst>
      <p:ext uri="{BB962C8B-B14F-4D97-AF65-F5344CB8AC3E}">
        <p14:creationId xmlns:p14="http://schemas.microsoft.com/office/powerpoint/2010/main" val="18024179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09569" y="3428368"/>
            <a:ext cx="10588402" cy="2322687"/>
          </a:xfrm>
          <a:prstGeom prst="rect">
            <a:avLst/>
          </a:prstGeom>
          <a:noFill/>
        </p:spPr>
        <p:txBody>
          <a:bodyPr wrap="square" rtlCol="0">
            <a:spAutoFit/>
          </a:bodyPr>
          <a:lstStyle/>
          <a:p>
            <a:pPr lvl="0">
              <a:lnSpc>
                <a:spcPct val="90000"/>
              </a:lnSpc>
              <a:spcBef>
                <a:spcPts val="1000"/>
              </a:spcBef>
              <a:buClr>
                <a:srgbClr val="95CD7A"/>
              </a:buClr>
              <a:buSzPct val="100000"/>
            </a:pPr>
            <a:r>
              <a:rPr lang="es-419" sz="2400" b="1" dirty="0">
                <a:solidFill>
                  <a:srgbClr val="95CD7A"/>
                </a:solidFill>
                <a:latin typeface="Helvetica Neue" charset="0"/>
                <a:ea typeface="Helvetica Neue" charset="0"/>
                <a:cs typeface="Helvetica Neue" charset="0"/>
                <a:sym typeface="Century Gothic"/>
              </a:rPr>
              <a:t>Resultados de Aprendizaje:</a:t>
            </a:r>
          </a:p>
          <a:p>
            <a:pPr marL="285750" lvl="0" indent="-285750">
              <a:lnSpc>
                <a:spcPct val="90000"/>
              </a:lnSpc>
              <a:spcBef>
                <a:spcPts val="100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Entender la supervisión como una relación y la orientación como un método.</a:t>
            </a:r>
          </a:p>
          <a:p>
            <a:pPr marL="285750" lvl="0" indent="-285750">
              <a:lnSpc>
                <a:spcPct val="90000"/>
              </a:lnSpc>
              <a:spcBef>
                <a:spcPts val="100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Conocer las tres </a:t>
            </a:r>
            <a:r>
              <a:rPr lang="es-419" sz="2000" b="1" dirty="0">
                <a:solidFill>
                  <a:schemeClr val="tx1">
                    <a:lumMod val="65000"/>
                    <a:lumOff val="35000"/>
                  </a:schemeClr>
                </a:solidFill>
                <a:latin typeface="Helvetica Neue" charset="0"/>
                <a:ea typeface="Helvetica Neue" charset="0"/>
                <a:cs typeface="Helvetica Neue" charset="0"/>
                <a:sym typeface="Century Gothic"/>
              </a:rPr>
              <a:t>funciones </a:t>
            </a:r>
            <a:r>
              <a:rPr lang="es-419" sz="2000" dirty="0">
                <a:solidFill>
                  <a:schemeClr val="tx1">
                    <a:lumMod val="65000"/>
                    <a:lumOff val="35000"/>
                  </a:schemeClr>
                </a:solidFill>
                <a:latin typeface="Helvetica Neue" charset="0"/>
                <a:ea typeface="Helvetica Neue" charset="0"/>
                <a:cs typeface="Helvetica Neue" charset="0"/>
                <a:sym typeface="Century Gothic"/>
              </a:rPr>
              <a:t>de la supervisión.</a:t>
            </a:r>
          </a:p>
          <a:p>
            <a:pPr marL="285750" lvl="0" indent="-285750">
              <a:lnSpc>
                <a:spcPct val="90000"/>
              </a:lnSpc>
              <a:spcBef>
                <a:spcPts val="100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Identificar lo que funciona bien en sus contextos e identificar los desafíos existentes.</a:t>
            </a:r>
          </a:p>
          <a:p>
            <a:pPr marL="285750" lvl="0" indent="-285750">
              <a:lnSpc>
                <a:spcPct val="90000"/>
              </a:lnSpc>
              <a:spcBef>
                <a:spcPts val="1000"/>
              </a:spcBef>
              <a:buClr>
                <a:srgbClr val="95CD7A"/>
              </a:buClr>
              <a:buSzPct val="100000"/>
              <a:buFont typeface="Wingdings" charset="2"/>
              <a:buChar char="§"/>
            </a:pPr>
            <a:r>
              <a:rPr lang="es-419" sz="2000" b="1" dirty="0">
                <a:solidFill>
                  <a:schemeClr val="tx1">
                    <a:lumMod val="65000"/>
                    <a:lumOff val="35000"/>
                  </a:schemeClr>
                </a:solidFill>
                <a:latin typeface="Helvetica Neue" charset="0"/>
                <a:ea typeface="Helvetica Neue" charset="0"/>
                <a:cs typeface="Helvetica Neue" charset="0"/>
                <a:sym typeface="Century Gothic"/>
              </a:rPr>
              <a:t>Comenzar a considerar su plan de acción de supervisión de GC.</a:t>
            </a:r>
          </a:p>
          <a:p>
            <a:endParaRPr lang="en-US" dirty="0"/>
          </a:p>
        </p:txBody>
      </p:sp>
      <p:sp>
        <p:nvSpPr>
          <p:cNvPr id="35" name="TextBox 34"/>
          <p:cNvSpPr txBox="1"/>
          <p:nvPr/>
        </p:nvSpPr>
        <p:spPr>
          <a:xfrm>
            <a:off x="609568" y="2090385"/>
            <a:ext cx="11117771" cy="1205458"/>
          </a:xfrm>
          <a:prstGeom prst="rect">
            <a:avLst/>
          </a:prstGeom>
          <a:noFill/>
        </p:spPr>
        <p:txBody>
          <a:bodyPr wrap="square" rtlCol="0">
            <a:spAutoFit/>
          </a:bodyPr>
          <a:lstStyle/>
          <a:p>
            <a:pPr lvl="0">
              <a:spcBef>
                <a:spcPts val="1000"/>
              </a:spcBef>
              <a:buClr>
                <a:srgbClr val="95CD7A"/>
              </a:buClr>
              <a:buSzPct val="100000"/>
            </a:pPr>
            <a:r>
              <a:rPr lang="es-419" sz="2400" b="1" dirty="0">
                <a:solidFill>
                  <a:srgbClr val="95CD7A"/>
                </a:solidFill>
                <a:latin typeface="Helvetica Neue" charset="0"/>
                <a:ea typeface="Helvetica Neue" charset="0"/>
                <a:cs typeface="Helvetica Neue" charset="0"/>
                <a:sym typeface="Century Gothic"/>
              </a:rPr>
              <a:t>Objetivo:</a:t>
            </a:r>
          </a:p>
          <a:p>
            <a:pPr marL="285750" lvl="0" indent="-285750">
              <a:spcBef>
                <a:spcPts val="100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Entender las </a:t>
            </a:r>
            <a:r>
              <a:rPr lang="es-419" sz="2000" b="1" dirty="0">
                <a:solidFill>
                  <a:schemeClr val="tx1">
                    <a:lumMod val="65000"/>
                    <a:lumOff val="35000"/>
                  </a:schemeClr>
                </a:solidFill>
                <a:latin typeface="Helvetica Neue" charset="0"/>
                <a:ea typeface="Helvetica Neue" charset="0"/>
                <a:cs typeface="Helvetica Neue" charset="0"/>
                <a:sym typeface="Century Gothic"/>
              </a:rPr>
              <a:t>buenas prácticas </a:t>
            </a:r>
            <a:r>
              <a:rPr lang="es-419" sz="2000" dirty="0">
                <a:solidFill>
                  <a:schemeClr val="tx1">
                    <a:lumMod val="65000"/>
                    <a:lumOff val="35000"/>
                  </a:schemeClr>
                </a:solidFill>
                <a:latin typeface="Helvetica Neue" charset="0"/>
                <a:ea typeface="Helvetica Neue" charset="0"/>
                <a:cs typeface="Helvetica Neue" charset="0"/>
                <a:sym typeface="Century Gothic"/>
              </a:rPr>
              <a:t>de la supervisión y orientación dentro de la gestión de casos de protección de la infancia.</a:t>
            </a:r>
          </a:p>
        </p:txBody>
      </p:sp>
      <p:sp>
        <p:nvSpPr>
          <p:cNvPr id="5" name="TextBox 4"/>
          <p:cNvSpPr txBox="1"/>
          <p:nvPr/>
        </p:nvSpPr>
        <p:spPr>
          <a:xfrm>
            <a:off x="570159" y="340791"/>
            <a:ext cx="8880772" cy="1200329"/>
          </a:xfrm>
          <a:prstGeom prst="rect">
            <a:avLst/>
          </a:prstGeom>
          <a:noFill/>
        </p:spPr>
        <p:txBody>
          <a:bodyPr wrap="square" rtlCol="0">
            <a:spAutoFit/>
          </a:bodyPr>
          <a:lstStyle/>
          <a:p>
            <a:r>
              <a:rPr lang="es-419" sz="3600" b="1" dirty="0">
                <a:solidFill>
                  <a:srgbClr val="026794"/>
                </a:solidFill>
                <a:latin typeface="Helvetica Neue" charset="0"/>
                <a:ea typeface="Helvetica Neue" charset="0"/>
                <a:cs typeface="Helvetica Neue" charset="0"/>
              </a:rPr>
              <a:t>OBJETIVO Y RESULTADOS </a:t>
            </a:r>
            <a:r>
              <a:rPr lang="es-419" sz="3600" b="1" dirty="0" smtClean="0">
                <a:solidFill>
                  <a:srgbClr val="026794"/>
                </a:solidFill>
                <a:latin typeface="Helvetica Neue" charset="0"/>
                <a:ea typeface="Helvetica Neue" charset="0"/>
                <a:cs typeface="Helvetica Neue" charset="0"/>
              </a:rPr>
              <a:t/>
            </a:r>
            <a:br>
              <a:rPr lang="es-419" sz="3600" b="1" dirty="0" smtClean="0">
                <a:solidFill>
                  <a:srgbClr val="026794"/>
                </a:solidFill>
                <a:latin typeface="Helvetica Neue" charset="0"/>
                <a:ea typeface="Helvetica Neue" charset="0"/>
                <a:cs typeface="Helvetica Neue" charset="0"/>
              </a:rPr>
            </a:br>
            <a:r>
              <a:rPr lang="es-419" sz="3600" b="1" dirty="0" smtClean="0">
                <a:solidFill>
                  <a:srgbClr val="026794"/>
                </a:solidFill>
                <a:latin typeface="Helvetica Neue" charset="0"/>
                <a:ea typeface="Helvetica Neue" charset="0"/>
                <a:cs typeface="Helvetica Neue" charset="0"/>
              </a:rPr>
              <a:t>DE </a:t>
            </a:r>
            <a:r>
              <a:rPr lang="es-419" sz="3600" b="1" dirty="0">
                <a:solidFill>
                  <a:srgbClr val="026794"/>
                </a:solidFill>
                <a:latin typeface="Helvetica Neue" charset="0"/>
                <a:ea typeface="Helvetica Neue" charset="0"/>
                <a:cs typeface="Helvetica Neue" charset="0"/>
              </a:rPr>
              <a:t>APRENDIZAJE DEL MÓDULO</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1423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27141" y="2837118"/>
            <a:ext cx="6589575" cy="1190847"/>
          </a:xfrm>
          <a:prstGeom prst="rect">
            <a:avLst/>
          </a:prstGeom>
          <a:noFill/>
          <a:ln w="57150">
            <a:solidFill>
              <a:srgbClr val="0267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11765" y="2502568"/>
            <a:ext cx="6221757" cy="802106"/>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3CC0D-4951-4D02-BFAE-A33DC30A8909}"/>
              </a:ext>
            </a:extLst>
          </p:cNvPr>
          <p:cNvSpPr txBox="1">
            <a:spLocks/>
          </p:cNvSpPr>
          <p:nvPr/>
        </p:nvSpPr>
        <p:spPr>
          <a:xfrm>
            <a:off x="-3" y="2666155"/>
            <a:ext cx="12192000" cy="31410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419" sz="2000" b="1">
                <a:solidFill>
                  <a:schemeClr val="bg1"/>
                </a:solidFill>
                <a:latin typeface="Helvetica Neue" charset="0"/>
                <a:ea typeface="Helvetica Neue" charset="0"/>
                <a:cs typeface="Helvetica Neue" charset="0"/>
              </a:rPr>
              <a:t>¿TIENE ALGÚN PENSAMIENTO PARA COMENZAR </a:t>
            </a:r>
          </a:p>
          <a:p>
            <a:pPr algn="ctr">
              <a:lnSpc>
                <a:spcPct val="150000"/>
              </a:lnSpc>
            </a:pPr>
            <a:r>
              <a:rPr lang="es-419" sz="3600" b="1">
                <a:solidFill>
                  <a:schemeClr val="bg1"/>
                </a:solidFill>
                <a:latin typeface="Helvetica Neue" charset="0"/>
                <a:ea typeface="Helvetica Neue" charset="0"/>
                <a:cs typeface="Helvetica Neue" charset="0"/>
              </a:rPr>
              <a:t>SU PLAN DE ACCIÓN?</a:t>
            </a:r>
          </a:p>
        </p:txBody>
      </p:sp>
      <p:pic>
        <p:nvPicPr>
          <p:cNvPr id="8" name="Picture 7"/>
          <p:cNvPicPr>
            <a:picLocks noChangeAspect="1"/>
          </p:cNvPicPr>
          <p:nvPr/>
        </p:nvPicPr>
        <p:blipFill rotWithShape="1">
          <a:blip r:embed="rId3">
            <a:alphaModFix amt="20000"/>
            <a:extLst>
              <a:ext uri="{28A0092B-C50C-407E-A947-70E740481C1C}">
                <a14:useLocalDpi xmlns:a14="http://schemas.microsoft.com/office/drawing/2010/main" val="0"/>
              </a:ext>
            </a:extLst>
          </a:blip>
          <a:srcRect l="53803" t="16294" r="21063" b="6460"/>
          <a:stretch/>
        </p:blipFill>
        <p:spPr>
          <a:xfrm rot="5400000">
            <a:off x="4985083" y="-348918"/>
            <a:ext cx="2221833" cy="12192003"/>
          </a:xfrm>
          <a:prstGeom prst="rect">
            <a:avLst/>
          </a:prstGeom>
        </p:spPr>
      </p:pic>
    </p:spTree>
    <p:extLst>
      <p:ext uri="{BB962C8B-B14F-4D97-AF65-F5344CB8AC3E}">
        <p14:creationId xmlns:p14="http://schemas.microsoft.com/office/powerpoint/2010/main" val="1222023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940767"/>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609600" y="2419351"/>
            <a:ext cx="10744198" cy="4438650"/>
          </a:xfrm>
        </p:spPr>
        <p:txBody>
          <a:bodyPr vert="horz" lIns="91440" tIns="45720" rIns="91440" bIns="45720" rtlCol="0" anchor="t">
            <a:normAutofit/>
          </a:bodyPr>
          <a:lstStyle/>
          <a:p>
            <a:pPr marL="0" indent="0" algn="ctr">
              <a:buNone/>
            </a:pPr>
            <a:endParaRPr lang="en-US" sz="2400" dirty="0">
              <a:solidFill>
                <a:schemeClr val="tx1">
                  <a:lumMod val="65000"/>
                  <a:lumOff val="35000"/>
                </a:schemeClr>
              </a:solidFill>
              <a:latin typeface="Helvetica Neue" charset="0"/>
              <a:ea typeface="Helvetica Neue" charset="0"/>
              <a:cs typeface="Helvetica Neue" charset="0"/>
            </a:endParaRPr>
          </a:p>
        </p:txBody>
      </p:sp>
      <p:grpSp>
        <p:nvGrpSpPr>
          <p:cNvPr id="5" name="Group 4"/>
          <p:cNvGrpSpPr/>
          <p:nvPr/>
        </p:nvGrpSpPr>
        <p:grpSpPr>
          <a:xfrm>
            <a:off x="-1" y="62942"/>
            <a:ext cx="12192001" cy="1814882"/>
            <a:chOff x="-1" y="5043120"/>
            <a:chExt cx="12192001" cy="1814882"/>
          </a:xfrm>
        </p:grpSpPr>
        <p:pic>
          <p:nvPicPr>
            <p:cNvPr id="6" name="Picture 5"/>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7" name="Picture 6"/>
            <p:cNvPicPr>
              <a:picLocks noChangeAspect="1"/>
            </p:cNvPicPr>
            <p:nvPr/>
          </p:nvPicPr>
          <p:blipFill rotWithShape="1">
            <a:blip r:embed="rId4" cstate="print">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2" name="Title 1"/>
          <p:cNvSpPr>
            <a:spLocks noGrp="1"/>
          </p:cNvSpPr>
          <p:nvPr>
            <p:ph type="title"/>
          </p:nvPr>
        </p:nvSpPr>
        <p:spPr>
          <a:xfrm>
            <a:off x="-2" y="295877"/>
            <a:ext cx="12192000" cy="1325563"/>
          </a:xfrm>
        </p:spPr>
        <p:txBody>
          <a:bodyPr>
            <a:normAutofit/>
          </a:bodyPr>
          <a:lstStyle/>
          <a:p>
            <a:pPr algn="ctr"/>
            <a:r>
              <a:rPr lang="es-419" sz="3600" b="1">
                <a:solidFill>
                  <a:schemeClr val="bg1"/>
                </a:solidFill>
              </a:rPr>
              <a:t>REFERENCIAS</a:t>
            </a:r>
          </a:p>
        </p:txBody>
      </p:sp>
    </p:spTree>
    <p:extLst>
      <p:ext uri="{BB962C8B-B14F-4D97-AF65-F5344CB8AC3E}">
        <p14:creationId xmlns:p14="http://schemas.microsoft.com/office/powerpoint/2010/main" val="2754638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09569" y="3353559"/>
            <a:ext cx="10979248" cy="2322687"/>
          </a:xfrm>
          <a:prstGeom prst="rect">
            <a:avLst/>
          </a:prstGeom>
          <a:noFill/>
        </p:spPr>
        <p:txBody>
          <a:bodyPr wrap="square" rtlCol="0">
            <a:spAutoFit/>
          </a:bodyPr>
          <a:lstStyle/>
          <a:p>
            <a:pPr lvl="0">
              <a:lnSpc>
                <a:spcPct val="90000"/>
              </a:lnSpc>
              <a:spcBef>
                <a:spcPts val="1000"/>
              </a:spcBef>
              <a:buClr>
                <a:srgbClr val="95CD7A"/>
              </a:buClr>
              <a:buSzPct val="100000"/>
            </a:pPr>
            <a:r>
              <a:rPr lang="es-419" sz="2400" b="1" dirty="0">
                <a:solidFill>
                  <a:srgbClr val="95CD7A"/>
                </a:solidFill>
                <a:latin typeface="Helvetica Neue" charset="0"/>
                <a:ea typeface="Helvetica Neue" charset="0"/>
                <a:cs typeface="Helvetica Neue" charset="0"/>
                <a:sym typeface="Century Gothic"/>
              </a:rPr>
              <a:t>Resultados de Aprendizaje:</a:t>
            </a:r>
          </a:p>
          <a:p>
            <a:pPr marL="285750" lvl="0" indent="-285750">
              <a:lnSpc>
                <a:spcPct val="90000"/>
              </a:lnSpc>
              <a:spcBef>
                <a:spcPts val="100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Entender la supervisión como una relación y la orientación como un método</a:t>
            </a:r>
          </a:p>
          <a:p>
            <a:pPr marL="285750" lvl="0" indent="-285750">
              <a:lnSpc>
                <a:spcPct val="90000"/>
              </a:lnSpc>
              <a:spcBef>
                <a:spcPts val="100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Conocer las tres </a:t>
            </a:r>
            <a:r>
              <a:rPr lang="es-419" sz="2000" b="1" dirty="0">
                <a:solidFill>
                  <a:schemeClr val="tx1">
                    <a:lumMod val="65000"/>
                    <a:lumOff val="35000"/>
                  </a:schemeClr>
                </a:solidFill>
                <a:latin typeface="Helvetica Neue" charset="0"/>
                <a:ea typeface="Helvetica Neue" charset="0"/>
                <a:cs typeface="Helvetica Neue" charset="0"/>
                <a:sym typeface="Century Gothic"/>
              </a:rPr>
              <a:t>funciones </a:t>
            </a:r>
            <a:r>
              <a:rPr lang="es-419" sz="2000" dirty="0">
                <a:solidFill>
                  <a:schemeClr val="tx1">
                    <a:lumMod val="65000"/>
                    <a:lumOff val="35000"/>
                  </a:schemeClr>
                </a:solidFill>
                <a:latin typeface="Helvetica Neue" charset="0"/>
                <a:ea typeface="Helvetica Neue" charset="0"/>
                <a:cs typeface="Helvetica Neue" charset="0"/>
                <a:sym typeface="Century Gothic"/>
              </a:rPr>
              <a:t>de la supervisión</a:t>
            </a:r>
          </a:p>
          <a:p>
            <a:pPr marL="285750" lvl="0" indent="-285750">
              <a:lnSpc>
                <a:spcPct val="90000"/>
              </a:lnSpc>
              <a:spcBef>
                <a:spcPts val="1000"/>
              </a:spcBef>
              <a:buClr>
                <a:srgbClr val="95CD7A"/>
              </a:buClr>
              <a:buSzPct val="100000"/>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sym typeface="Century Gothic"/>
              </a:rPr>
              <a:t>Identificar lo que funciona bien en sus contextos e identificar los desafíos existentes</a:t>
            </a:r>
          </a:p>
          <a:p>
            <a:pPr marL="285750" lvl="0" indent="-285750">
              <a:lnSpc>
                <a:spcPct val="90000"/>
              </a:lnSpc>
              <a:spcBef>
                <a:spcPts val="1000"/>
              </a:spcBef>
              <a:buClr>
                <a:srgbClr val="95CD7A"/>
              </a:buClr>
              <a:buSzPct val="100000"/>
              <a:buFont typeface="Wingdings" charset="2"/>
              <a:buChar char="§"/>
            </a:pPr>
            <a:r>
              <a:rPr lang="es-419" sz="2000" b="1" dirty="0">
                <a:solidFill>
                  <a:schemeClr val="tx1">
                    <a:lumMod val="65000"/>
                    <a:lumOff val="35000"/>
                  </a:schemeClr>
                </a:solidFill>
                <a:latin typeface="Helvetica Neue" charset="0"/>
                <a:ea typeface="Helvetica Neue" charset="0"/>
                <a:cs typeface="Helvetica Neue" charset="0"/>
                <a:sym typeface="Century Gothic"/>
              </a:rPr>
              <a:t>Comenzar a considerar su </a:t>
            </a:r>
            <a:r>
              <a:rPr lang="es-419" sz="2000" b="1" dirty="0" smtClean="0">
                <a:solidFill>
                  <a:schemeClr val="tx1">
                    <a:lumMod val="65000"/>
                    <a:lumOff val="35000"/>
                  </a:schemeClr>
                </a:solidFill>
                <a:latin typeface="Helvetica Neue" charset="0"/>
                <a:ea typeface="Helvetica Neue" charset="0"/>
                <a:cs typeface="Helvetica Neue" charset="0"/>
                <a:sym typeface="Century Gothic"/>
              </a:rPr>
              <a:t>Plan </a:t>
            </a:r>
            <a:r>
              <a:rPr lang="es-419" sz="2000" b="1" dirty="0">
                <a:solidFill>
                  <a:schemeClr val="tx1">
                    <a:lumMod val="65000"/>
                    <a:lumOff val="35000"/>
                  </a:schemeClr>
                </a:solidFill>
                <a:latin typeface="Helvetica Neue" charset="0"/>
                <a:ea typeface="Helvetica Neue" charset="0"/>
                <a:cs typeface="Helvetica Neue" charset="0"/>
                <a:sym typeface="Century Gothic"/>
              </a:rPr>
              <a:t>de </a:t>
            </a:r>
            <a:r>
              <a:rPr lang="es-419" sz="2000" b="1" dirty="0" smtClean="0">
                <a:solidFill>
                  <a:schemeClr val="tx1">
                    <a:lumMod val="65000"/>
                    <a:lumOff val="35000"/>
                  </a:schemeClr>
                </a:solidFill>
                <a:latin typeface="Helvetica Neue" charset="0"/>
                <a:ea typeface="Helvetica Neue" charset="0"/>
                <a:cs typeface="Helvetica Neue" charset="0"/>
                <a:sym typeface="Century Gothic"/>
              </a:rPr>
              <a:t>Acción </a:t>
            </a:r>
            <a:r>
              <a:rPr lang="es-419" sz="2000" b="1" dirty="0">
                <a:solidFill>
                  <a:schemeClr val="tx1">
                    <a:lumMod val="65000"/>
                    <a:lumOff val="35000"/>
                  </a:schemeClr>
                </a:solidFill>
                <a:latin typeface="Helvetica Neue" charset="0"/>
                <a:ea typeface="Helvetica Neue" charset="0"/>
                <a:cs typeface="Helvetica Neue" charset="0"/>
                <a:sym typeface="Century Gothic"/>
              </a:rPr>
              <a:t>de </a:t>
            </a:r>
            <a:r>
              <a:rPr lang="es-419" sz="2000" b="1" dirty="0" smtClean="0">
                <a:solidFill>
                  <a:schemeClr val="tx1">
                    <a:lumMod val="65000"/>
                    <a:lumOff val="35000"/>
                  </a:schemeClr>
                </a:solidFill>
                <a:latin typeface="Helvetica Neue" charset="0"/>
                <a:ea typeface="Helvetica Neue" charset="0"/>
                <a:cs typeface="Helvetica Neue" charset="0"/>
                <a:sym typeface="Century Gothic"/>
              </a:rPr>
              <a:t>Supervisión </a:t>
            </a:r>
            <a:r>
              <a:rPr lang="es-419" sz="2000" b="1" dirty="0">
                <a:solidFill>
                  <a:schemeClr val="tx1">
                    <a:lumMod val="65000"/>
                    <a:lumOff val="35000"/>
                  </a:schemeClr>
                </a:solidFill>
                <a:latin typeface="Helvetica Neue" charset="0"/>
                <a:ea typeface="Helvetica Neue" charset="0"/>
                <a:cs typeface="Helvetica Neue" charset="0"/>
                <a:sym typeface="Century Gothic"/>
              </a:rPr>
              <a:t>de Gestión de Casos (GC)</a:t>
            </a:r>
          </a:p>
          <a:p>
            <a:endParaRPr lang="en-US" dirty="0"/>
          </a:p>
        </p:txBody>
      </p:sp>
      <p:sp>
        <p:nvSpPr>
          <p:cNvPr id="35" name="TextBox 34"/>
          <p:cNvSpPr txBox="1"/>
          <p:nvPr/>
        </p:nvSpPr>
        <p:spPr>
          <a:xfrm>
            <a:off x="609569" y="1973979"/>
            <a:ext cx="10866644" cy="1205458"/>
          </a:xfrm>
          <a:prstGeom prst="rect">
            <a:avLst/>
          </a:prstGeom>
          <a:noFill/>
        </p:spPr>
        <p:txBody>
          <a:bodyPr wrap="square" rtlCol="0">
            <a:spAutoFit/>
          </a:bodyPr>
          <a:lstStyle/>
          <a:p>
            <a:pPr lvl="0">
              <a:spcBef>
                <a:spcPts val="1000"/>
              </a:spcBef>
              <a:buClr>
                <a:srgbClr val="95CD7A"/>
              </a:buClr>
              <a:buSzPct val="100000"/>
            </a:pPr>
            <a:r>
              <a:rPr lang="es-419" sz="2400" b="1">
                <a:solidFill>
                  <a:srgbClr val="95CD7A"/>
                </a:solidFill>
                <a:latin typeface="Helvetica Neue" charset="0"/>
                <a:ea typeface="Helvetica Neue" charset="0"/>
                <a:cs typeface="Helvetica Neue" charset="0"/>
                <a:sym typeface="Century Gothic"/>
              </a:rPr>
              <a:t>Objetivo:</a:t>
            </a:r>
          </a:p>
          <a:p>
            <a:pPr marL="285750" lvl="0" indent="-285750">
              <a:spcBef>
                <a:spcPts val="1000"/>
              </a:spcBef>
              <a:buClr>
                <a:srgbClr val="95CD7A"/>
              </a:buClr>
              <a:buSzPct val="100000"/>
              <a:buFont typeface="Wingdings" charset="2"/>
              <a:buChar char="§"/>
            </a:pPr>
            <a:r>
              <a:rPr lang="es-419" sz="2000">
                <a:solidFill>
                  <a:schemeClr val="tx1">
                    <a:lumMod val="65000"/>
                    <a:lumOff val="35000"/>
                  </a:schemeClr>
                </a:solidFill>
                <a:latin typeface="Helvetica Neue" charset="0"/>
                <a:ea typeface="Helvetica Neue" charset="0"/>
                <a:cs typeface="Helvetica Neue" charset="0"/>
                <a:sym typeface="Century Gothic"/>
              </a:rPr>
              <a:t>Entender las </a:t>
            </a:r>
            <a:r>
              <a:rPr lang="es-419" sz="2000" b="1">
                <a:solidFill>
                  <a:schemeClr val="tx1">
                    <a:lumMod val="65000"/>
                    <a:lumOff val="35000"/>
                  </a:schemeClr>
                </a:solidFill>
                <a:latin typeface="Helvetica Neue" charset="0"/>
                <a:ea typeface="Helvetica Neue" charset="0"/>
                <a:cs typeface="Helvetica Neue" charset="0"/>
                <a:sym typeface="Century Gothic"/>
              </a:rPr>
              <a:t>buenas prácticas </a:t>
            </a:r>
            <a:r>
              <a:rPr lang="es-419" sz="2000">
                <a:solidFill>
                  <a:schemeClr val="tx1">
                    <a:lumMod val="65000"/>
                    <a:lumOff val="35000"/>
                  </a:schemeClr>
                </a:solidFill>
                <a:latin typeface="Helvetica Neue" charset="0"/>
                <a:ea typeface="Helvetica Neue" charset="0"/>
                <a:cs typeface="Helvetica Neue" charset="0"/>
                <a:sym typeface="Century Gothic"/>
              </a:rPr>
              <a:t>de supervisión y orientación dentro de la gestión de casos de protección de la infancia</a:t>
            </a:r>
          </a:p>
        </p:txBody>
      </p:sp>
      <p:sp>
        <p:nvSpPr>
          <p:cNvPr id="5" name="TextBox 4"/>
          <p:cNvSpPr txBox="1"/>
          <p:nvPr/>
        </p:nvSpPr>
        <p:spPr>
          <a:xfrm>
            <a:off x="570159" y="340791"/>
            <a:ext cx="10906054" cy="1200329"/>
          </a:xfrm>
          <a:prstGeom prst="rect">
            <a:avLst/>
          </a:prstGeom>
          <a:noFill/>
        </p:spPr>
        <p:txBody>
          <a:bodyPr wrap="square" rtlCol="0">
            <a:spAutoFit/>
          </a:bodyPr>
          <a:lstStyle/>
          <a:p>
            <a:r>
              <a:rPr lang="es-419" sz="3600" b="1" dirty="0">
                <a:solidFill>
                  <a:srgbClr val="026794"/>
                </a:solidFill>
                <a:latin typeface="Helvetica Neue" charset="0"/>
                <a:ea typeface="Helvetica Neue" charset="0"/>
                <a:cs typeface="Helvetica Neue" charset="0"/>
              </a:rPr>
              <a:t>OBJETIVO Y RESULTADOS </a:t>
            </a:r>
            <a:r>
              <a:rPr lang="es-419" sz="3600" b="1" dirty="0" smtClean="0">
                <a:solidFill>
                  <a:srgbClr val="026794"/>
                </a:solidFill>
                <a:latin typeface="Helvetica Neue" charset="0"/>
                <a:ea typeface="Helvetica Neue" charset="0"/>
                <a:cs typeface="Helvetica Neue" charset="0"/>
              </a:rPr>
              <a:t/>
            </a:r>
            <a:br>
              <a:rPr lang="es-419" sz="3600" b="1" dirty="0" smtClean="0">
                <a:solidFill>
                  <a:srgbClr val="026794"/>
                </a:solidFill>
                <a:latin typeface="Helvetica Neue" charset="0"/>
                <a:ea typeface="Helvetica Neue" charset="0"/>
                <a:cs typeface="Helvetica Neue" charset="0"/>
              </a:rPr>
            </a:br>
            <a:r>
              <a:rPr lang="es-419" sz="3600" b="1" dirty="0" smtClean="0">
                <a:solidFill>
                  <a:srgbClr val="026794"/>
                </a:solidFill>
                <a:latin typeface="Helvetica Neue" charset="0"/>
                <a:ea typeface="Helvetica Neue" charset="0"/>
                <a:cs typeface="Helvetica Neue" charset="0"/>
              </a:rPr>
              <a:t>DE </a:t>
            </a:r>
            <a:r>
              <a:rPr lang="es-419" sz="3600" b="1" dirty="0">
                <a:solidFill>
                  <a:srgbClr val="026794"/>
                </a:solidFill>
                <a:latin typeface="Helvetica Neue" charset="0"/>
                <a:ea typeface="Helvetica Neue" charset="0"/>
                <a:cs typeface="Helvetica Neue" charset="0"/>
              </a:rPr>
              <a:t>APRENDIZAJE DEL MÓDULO</a:t>
            </a:r>
          </a:p>
        </p:txBody>
      </p:sp>
      <p:cxnSp>
        <p:nvCxnSpPr>
          <p:cNvPr id="45" name="Straight Connector 44"/>
          <p:cNvCxnSpPr/>
          <p:nvPr/>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7858954" y="161269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05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4548145" y="4225158"/>
            <a:ext cx="1528996" cy="1550265"/>
          </a:xfrm>
          <a:prstGeom prst="rect">
            <a:avLst/>
          </a:prstGeom>
        </p:spPr>
      </p:pic>
      <p:pic>
        <p:nvPicPr>
          <p:cNvPr id="6" name="Picture 8" descr="https://lh3.googleusercontent.com/ZmqHlTNyojdc2VHExRQWm_FOmlO4024sOLkRF5W5lzbzOcVN6Hq80QybmwcgnJGTZoLCPY6wn9NduzfRbXCwduqIkE5r9VGcwkgR_4tFVVHSK2tpzWjObyW9P1Kb_rEd0tiMitCQRg">
            <a:extLst>
              <a:ext uri="{FF2B5EF4-FFF2-40B4-BE49-F238E27FC236}">
                <a16:creationId xmlns:a16="http://schemas.microsoft.com/office/drawing/2014/main" id="{4001C9C7-FAB4-CF4A-BA57-6F98DFCB3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070" y="4225158"/>
            <a:ext cx="1162700" cy="1550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id="{ABF78664-503F-EA45-A7D8-E210626DD6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136" y="4082017"/>
            <a:ext cx="4782864" cy="183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5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45547" y="3097369"/>
            <a:ext cx="3364414" cy="1938992"/>
          </a:xfrm>
          <a:prstGeom prst="rect">
            <a:avLst/>
          </a:prstGeom>
          <a:noFill/>
        </p:spPr>
        <p:txBody>
          <a:bodyPr wrap="square" rtlCol="0">
            <a:spAutoFit/>
          </a:bodyPr>
          <a:lstStyle/>
          <a:p>
            <a:r>
              <a:rPr lang="es-419" sz="2400" dirty="0">
                <a:solidFill>
                  <a:schemeClr val="tx1">
                    <a:lumMod val="65000"/>
                    <a:lumOff val="35000"/>
                  </a:schemeClr>
                </a:solidFill>
                <a:latin typeface="Helvetica Neue" charset="0"/>
                <a:ea typeface="Helvetica Neue" charset="0"/>
                <a:cs typeface="Helvetica Neue" charset="0"/>
                <a:sym typeface="Century Gothic"/>
              </a:rPr>
              <a:t>En grupos pequeños, tome 15 minutos </a:t>
            </a:r>
            <a:r>
              <a:rPr lang="es-419" sz="2400" dirty="0" smtClean="0">
                <a:solidFill>
                  <a:schemeClr val="tx1">
                    <a:lumMod val="65000"/>
                    <a:lumOff val="35000"/>
                  </a:schemeClr>
                </a:solidFill>
                <a:latin typeface="Helvetica Neue" charset="0"/>
                <a:ea typeface="Helvetica Neue" charset="0"/>
                <a:cs typeface="Helvetica Neue" charset="0"/>
                <a:sym typeface="Century Gothic"/>
              </a:rPr>
              <a:t/>
            </a:r>
            <a:br>
              <a:rPr lang="es-419" sz="2400" dirty="0" smtClean="0">
                <a:solidFill>
                  <a:schemeClr val="tx1">
                    <a:lumMod val="65000"/>
                    <a:lumOff val="35000"/>
                  </a:schemeClr>
                </a:solidFill>
                <a:latin typeface="Helvetica Neue" charset="0"/>
                <a:ea typeface="Helvetica Neue" charset="0"/>
                <a:cs typeface="Helvetica Neue" charset="0"/>
                <a:sym typeface="Century Gothic"/>
              </a:rPr>
            </a:br>
            <a:r>
              <a:rPr lang="es-419" sz="2400" dirty="0" smtClean="0">
                <a:solidFill>
                  <a:schemeClr val="tx1">
                    <a:lumMod val="65000"/>
                    <a:lumOff val="35000"/>
                  </a:schemeClr>
                </a:solidFill>
                <a:latin typeface="Helvetica Neue" charset="0"/>
                <a:ea typeface="Helvetica Neue" charset="0"/>
                <a:cs typeface="Helvetica Neue" charset="0"/>
                <a:sym typeface="Century Gothic"/>
              </a:rPr>
              <a:t>para </a:t>
            </a:r>
            <a:r>
              <a:rPr lang="es-419" sz="2400" dirty="0">
                <a:solidFill>
                  <a:schemeClr val="tx1">
                    <a:lumMod val="65000"/>
                    <a:lumOff val="35000"/>
                  </a:schemeClr>
                </a:solidFill>
                <a:latin typeface="Helvetica Neue" charset="0"/>
                <a:ea typeface="Helvetica Neue" charset="0"/>
                <a:cs typeface="Helvetica Neue" charset="0"/>
                <a:sym typeface="Century Gothic"/>
              </a:rPr>
              <a:t>contestar las siguientes preguntas en papel de </a:t>
            </a:r>
            <a:r>
              <a:rPr lang="es-419" sz="2400" dirty="0" err="1">
                <a:solidFill>
                  <a:schemeClr val="tx1">
                    <a:lumMod val="65000"/>
                    <a:lumOff val="35000"/>
                  </a:schemeClr>
                </a:solidFill>
                <a:latin typeface="Helvetica Neue" charset="0"/>
                <a:ea typeface="Helvetica Neue" charset="0"/>
                <a:cs typeface="Helvetica Neue" charset="0"/>
                <a:sym typeface="Century Gothic"/>
              </a:rPr>
              <a:t>rotafolio</a:t>
            </a:r>
            <a:endParaRPr lang="es-419" sz="2400" dirty="0">
              <a:solidFill>
                <a:schemeClr val="tx1">
                  <a:lumMod val="65000"/>
                  <a:lumOff val="35000"/>
                </a:schemeClr>
              </a:solidFill>
              <a:latin typeface="Helvetica Neue" charset="0"/>
              <a:ea typeface="Helvetica Neue" charset="0"/>
              <a:cs typeface="Helvetica Neue" charset="0"/>
              <a:sym typeface="Century Gothic"/>
            </a:endParaRPr>
          </a:p>
        </p:txBody>
      </p:sp>
      <p:sp>
        <p:nvSpPr>
          <p:cNvPr id="4" name="TextBox 3"/>
          <p:cNvSpPr txBox="1"/>
          <p:nvPr/>
        </p:nvSpPr>
        <p:spPr>
          <a:xfrm>
            <a:off x="7745546" y="1013159"/>
            <a:ext cx="4176823" cy="1754326"/>
          </a:xfrm>
          <a:prstGeom prst="rect">
            <a:avLst/>
          </a:prstGeom>
          <a:noFill/>
        </p:spPr>
        <p:txBody>
          <a:bodyPr wrap="square" rtlCol="0">
            <a:spAutoFit/>
          </a:bodyPr>
          <a:lstStyle/>
          <a:p>
            <a:r>
              <a:rPr lang="es-419" sz="3600" b="1" dirty="0">
                <a:solidFill>
                  <a:srgbClr val="026794"/>
                </a:solidFill>
                <a:latin typeface="Helvetica Neue" charset="0"/>
                <a:ea typeface="Helvetica Neue" charset="0"/>
                <a:cs typeface="Helvetica Neue" charset="0"/>
              </a:rPr>
              <a:t>SUPERVISIÓN </a:t>
            </a:r>
            <a:r>
              <a:rPr lang="es-419" sz="3600" b="1" dirty="0" smtClean="0">
                <a:solidFill>
                  <a:srgbClr val="026794"/>
                </a:solidFill>
                <a:latin typeface="Helvetica Neue" charset="0"/>
                <a:ea typeface="Helvetica Neue" charset="0"/>
                <a:cs typeface="Helvetica Neue" charset="0"/>
              </a:rPr>
              <a:t/>
            </a:r>
            <a:br>
              <a:rPr lang="es-419" sz="3600" b="1" dirty="0" smtClean="0">
                <a:solidFill>
                  <a:srgbClr val="026794"/>
                </a:solidFill>
                <a:latin typeface="Helvetica Neue" charset="0"/>
                <a:ea typeface="Helvetica Neue" charset="0"/>
                <a:cs typeface="Helvetica Neue" charset="0"/>
              </a:rPr>
            </a:br>
            <a:r>
              <a:rPr lang="es-419" sz="3600" b="1" dirty="0" smtClean="0">
                <a:solidFill>
                  <a:srgbClr val="026794"/>
                </a:solidFill>
                <a:latin typeface="Helvetica Neue" charset="0"/>
                <a:ea typeface="Helvetica Neue" charset="0"/>
                <a:cs typeface="Helvetica Neue" charset="0"/>
              </a:rPr>
              <a:t>EN </a:t>
            </a:r>
            <a:r>
              <a:rPr lang="es-419" sz="3600" b="1" dirty="0">
                <a:solidFill>
                  <a:srgbClr val="026794"/>
                </a:solidFill>
                <a:latin typeface="Helvetica Neue" charset="0"/>
                <a:ea typeface="Helvetica Neue" charset="0"/>
                <a:cs typeface="Helvetica Neue" charset="0"/>
              </a:rPr>
              <a:t>NUESTROS CONTEXTOS</a:t>
            </a:r>
          </a:p>
        </p:txBody>
      </p:sp>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317353" y="1156337"/>
            <a:ext cx="6137330" cy="984885"/>
          </a:xfrm>
          <a:prstGeom prst="rect">
            <a:avLst/>
          </a:prstGeom>
          <a:noFill/>
        </p:spPr>
        <p:txBody>
          <a:bodyPr wrap="square" rtlCol="0">
            <a:spAutoFit/>
          </a:bodyPr>
          <a:lstStyle/>
          <a:p>
            <a:pPr lvl="0"/>
            <a:r>
              <a:rPr lang="es-419" sz="2000" dirty="0">
                <a:solidFill>
                  <a:schemeClr val="tx1">
                    <a:lumMod val="65000"/>
                    <a:lumOff val="35000"/>
                  </a:schemeClr>
                </a:solidFill>
                <a:latin typeface="Helvetica Neue" charset="0"/>
                <a:ea typeface="Helvetica Neue" charset="0"/>
                <a:cs typeface="Helvetica Neue" charset="0"/>
                <a:sym typeface="Century Gothic"/>
              </a:rPr>
              <a:t>¿Qué piensan las personas en su contexto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cuando </a:t>
            </a:r>
            <a:r>
              <a:rPr lang="es-419" sz="2000" dirty="0">
                <a:solidFill>
                  <a:schemeClr val="tx1">
                    <a:lumMod val="65000"/>
                    <a:lumOff val="35000"/>
                  </a:schemeClr>
                </a:solidFill>
                <a:latin typeface="Helvetica Neue" charset="0"/>
                <a:ea typeface="Helvetica Neue" charset="0"/>
                <a:cs typeface="Helvetica Neue" charset="0"/>
                <a:sym typeface="Century Gothic"/>
              </a:rPr>
              <a:t>escuchan el término “supervisor”?</a:t>
            </a:r>
          </a:p>
          <a:p>
            <a:endParaRPr lang="en-US" dirty="0"/>
          </a:p>
        </p:txBody>
      </p:sp>
      <p:sp>
        <p:nvSpPr>
          <p:cNvPr id="21" name="TextBox 20"/>
          <p:cNvSpPr txBox="1"/>
          <p:nvPr/>
        </p:nvSpPr>
        <p:spPr>
          <a:xfrm>
            <a:off x="1317353" y="2846577"/>
            <a:ext cx="6282762" cy="984885"/>
          </a:xfrm>
          <a:prstGeom prst="rect">
            <a:avLst/>
          </a:prstGeom>
          <a:noFill/>
        </p:spPr>
        <p:txBody>
          <a:bodyPr wrap="square" rtlCol="0">
            <a:spAutoFit/>
          </a:bodyPr>
          <a:lstStyle/>
          <a:p>
            <a:pPr lvl="0">
              <a:buClr>
                <a:schemeClr val="tx1">
                  <a:lumMod val="65000"/>
                  <a:lumOff val="35000"/>
                </a:schemeClr>
              </a:buClr>
              <a:buSzPct val="100000"/>
            </a:pPr>
            <a:r>
              <a:rPr lang="es-419" sz="2000" dirty="0">
                <a:solidFill>
                  <a:schemeClr val="tx1">
                    <a:lumMod val="65000"/>
                    <a:lumOff val="35000"/>
                  </a:schemeClr>
                </a:solidFill>
                <a:latin typeface="Helvetica Neue" charset="0"/>
                <a:ea typeface="Helvetica Neue" charset="0"/>
                <a:cs typeface="Helvetica Neue" charset="0"/>
                <a:sym typeface="Century Gothic"/>
              </a:rPr>
              <a:t>¿Por qué es importante la supervisión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en </a:t>
            </a:r>
            <a:r>
              <a:rPr lang="es-419" sz="2000" dirty="0">
                <a:solidFill>
                  <a:schemeClr val="tx1">
                    <a:lumMod val="65000"/>
                    <a:lumOff val="35000"/>
                  </a:schemeClr>
                </a:solidFill>
                <a:latin typeface="Helvetica Neue" charset="0"/>
                <a:ea typeface="Helvetica Neue" charset="0"/>
                <a:cs typeface="Helvetica Neue" charset="0"/>
                <a:sym typeface="Century Gothic"/>
              </a:rPr>
              <a:t>la gestión de casos?</a:t>
            </a:r>
          </a:p>
          <a:p>
            <a:endParaRPr lang="en-US" dirty="0"/>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317353" y="4036765"/>
            <a:ext cx="6251181" cy="1600438"/>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tx1">
                  <a:lumMod val="65000"/>
                  <a:lumOff val="3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es-419" sz="2000" dirty="0">
                <a:solidFill>
                  <a:schemeClr val="tx1">
                    <a:lumMod val="65000"/>
                    <a:lumOff val="35000"/>
                  </a:schemeClr>
                </a:solidFill>
                <a:latin typeface="Helvetica Neue" charset="0"/>
                <a:ea typeface="Helvetica Neue" charset="0"/>
                <a:cs typeface="Helvetica Neue" charset="0"/>
                <a:sym typeface="Century Gothic"/>
              </a:rPr>
              <a:t>¿Cuáles son algunas de las principales tareas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y </a:t>
            </a:r>
            <a:r>
              <a:rPr lang="es-419" sz="2000" dirty="0">
                <a:solidFill>
                  <a:schemeClr val="tx1">
                    <a:lumMod val="65000"/>
                    <a:lumOff val="35000"/>
                  </a:schemeClr>
                </a:solidFill>
                <a:latin typeface="Helvetica Neue" charset="0"/>
                <a:ea typeface="Helvetica Neue" charset="0"/>
                <a:cs typeface="Helvetica Neue" charset="0"/>
                <a:sym typeface="Century Gothic"/>
              </a:rPr>
              <a:t>responsabilidades de los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Supervisores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de </a:t>
            </a:r>
            <a:r>
              <a:rPr lang="es-419" sz="2000" dirty="0">
                <a:solidFill>
                  <a:schemeClr val="tx1">
                    <a:lumMod val="65000"/>
                    <a:lumOff val="35000"/>
                  </a:schemeClr>
                </a:solidFill>
                <a:latin typeface="Helvetica Neue" charset="0"/>
                <a:ea typeface="Helvetica Neue" charset="0"/>
                <a:cs typeface="Helvetica Neue" charset="0"/>
                <a:sym typeface="Century Gothic"/>
              </a:rPr>
              <a:t>Gestión de Casos?</a:t>
            </a:r>
          </a:p>
          <a:p>
            <a:endParaRPr lang="en-US" dirty="0"/>
          </a:p>
        </p:txBody>
      </p:sp>
      <p:sp>
        <p:nvSpPr>
          <p:cNvPr id="27" name="TextBox 26"/>
          <p:cNvSpPr txBox="1"/>
          <p:nvPr/>
        </p:nvSpPr>
        <p:spPr>
          <a:xfrm>
            <a:off x="494292" y="1130981"/>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3.</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855" y="5333065"/>
            <a:ext cx="2121408" cy="950976"/>
          </a:xfrm>
          <a:prstGeom prst="rect">
            <a:avLst/>
          </a:prstGeom>
        </p:spPr>
      </p:pic>
    </p:spTree>
    <p:extLst>
      <p:ext uri="{BB962C8B-B14F-4D97-AF65-F5344CB8AC3E}">
        <p14:creationId xmlns:p14="http://schemas.microsoft.com/office/powerpoint/2010/main" val="227563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7" y="1013159"/>
            <a:ext cx="3622908" cy="1754326"/>
          </a:xfrm>
          <a:prstGeom prst="rect">
            <a:avLst/>
          </a:prstGeom>
          <a:noFill/>
        </p:spPr>
        <p:txBody>
          <a:bodyPr wrap="square" rtlCol="0">
            <a:spAutoFit/>
          </a:bodyPr>
          <a:lstStyle/>
          <a:p>
            <a:r>
              <a:rPr lang="es-419" sz="3600" b="1">
                <a:solidFill>
                  <a:srgbClr val="026794"/>
                </a:solidFill>
                <a:latin typeface="Helvetica Neue" charset="0"/>
                <a:ea typeface="Helvetica Neue" charset="0"/>
                <a:cs typeface="Helvetica Neue" charset="0"/>
              </a:rPr>
              <a:t>SUPERVISIÓN EN NUESTROS CONTEXTOS</a:t>
            </a:r>
          </a:p>
        </p:txBody>
      </p:sp>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94292" y="1130981"/>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3.</a:t>
            </a:r>
          </a:p>
        </p:txBody>
      </p:sp>
      <p:sp>
        <p:nvSpPr>
          <p:cNvPr id="13" name="TextBox 19"/>
          <p:cNvSpPr txBox="1"/>
          <p:nvPr/>
        </p:nvSpPr>
        <p:spPr>
          <a:xfrm>
            <a:off x="1317353" y="1156337"/>
            <a:ext cx="6137330" cy="984885"/>
          </a:xfrm>
          <a:prstGeom prst="rect">
            <a:avLst/>
          </a:prstGeom>
          <a:noFill/>
        </p:spPr>
        <p:txBody>
          <a:bodyPr wrap="square" rtlCol="0">
            <a:spAutoFit/>
          </a:bodyPr>
          <a:lstStyle/>
          <a:p>
            <a:pPr lvl="0"/>
            <a:r>
              <a:rPr lang="es-419" sz="2000" b="1" dirty="0">
                <a:solidFill>
                  <a:schemeClr val="tx1">
                    <a:lumMod val="65000"/>
                    <a:lumOff val="35000"/>
                  </a:schemeClr>
                </a:solidFill>
                <a:latin typeface="Helvetica Neue" charset="0"/>
                <a:ea typeface="Helvetica Neue" charset="0"/>
                <a:cs typeface="Helvetica Neue" charset="0"/>
                <a:sym typeface="Century Gothic"/>
              </a:rPr>
              <a:t>¿Qué piensan las personas en su contexto cuando escuchan el término “supervisor”?</a:t>
            </a:r>
          </a:p>
          <a:p>
            <a:endParaRPr lang="en-US" dirty="0"/>
          </a:p>
        </p:txBody>
      </p:sp>
      <p:sp>
        <p:nvSpPr>
          <p:cNvPr id="14" name="TextBox 20"/>
          <p:cNvSpPr txBox="1"/>
          <p:nvPr/>
        </p:nvSpPr>
        <p:spPr>
          <a:xfrm>
            <a:off x="1317353" y="2846577"/>
            <a:ext cx="6282762" cy="984885"/>
          </a:xfrm>
          <a:prstGeom prst="rect">
            <a:avLst/>
          </a:prstGeom>
          <a:noFill/>
        </p:spPr>
        <p:txBody>
          <a:bodyPr wrap="square" rtlCol="0">
            <a:spAutoFit/>
          </a:bodyPr>
          <a:lstStyle/>
          <a:p>
            <a:pPr lvl="0">
              <a:buClr>
                <a:schemeClr val="tx1">
                  <a:lumMod val="65000"/>
                  <a:lumOff val="35000"/>
                </a:schemeClr>
              </a:buClr>
              <a:buSzPct val="100000"/>
            </a:pPr>
            <a:r>
              <a:rPr lang="es-419" sz="2000" dirty="0">
                <a:solidFill>
                  <a:schemeClr val="tx1">
                    <a:lumMod val="65000"/>
                    <a:lumOff val="35000"/>
                  </a:schemeClr>
                </a:solidFill>
                <a:latin typeface="Helvetica Neue" charset="0"/>
                <a:ea typeface="Helvetica Neue" charset="0"/>
                <a:cs typeface="Helvetica Neue" charset="0"/>
                <a:sym typeface="Century Gothic"/>
              </a:rPr>
              <a:t>¿Por qué es importante la supervisión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en </a:t>
            </a:r>
            <a:r>
              <a:rPr lang="es-419" sz="2000" dirty="0">
                <a:solidFill>
                  <a:schemeClr val="tx1">
                    <a:lumMod val="65000"/>
                    <a:lumOff val="35000"/>
                  </a:schemeClr>
                </a:solidFill>
                <a:latin typeface="Helvetica Neue" charset="0"/>
                <a:ea typeface="Helvetica Neue" charset="0"/>
                <a:cs typeface="Helvetica Neue" charset="0"/>
                <a:sym typeface="Century Gothic"/>
              </a:rPr>
              <a:t>la gestión de casos?</a:t>
            </a:r>
          </a:p>
          <a:p>
            <a:endParaRPr lang="en-US" dirty="0"/>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855" y="5333065"/>
            <a:ext cx="2121408" cy="950976"/>
          </a:xfrm>
          <a:prstGeom prst="rect">
            <a:avLst/>
          </a:prstGeom>
        </p:spPr>
      </p:pic>
      <p:sp>
        <p:nvSpPr>
          <p:cNvPr id="17" name="TextBox 24"/>
          <p:cNvSpPr txBox="1"/>
          <p:nvPr/>
        </p:nvSpPr>
        <p:spPr>
          <a:xfrm>
            <a:off x="1317353" y="4036765"/>
            <a:ext cx="6251181" cy="1600438"/>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tx1">
                  <a:lumMod val="65000"/>
                  <a:lumOff val="3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es-419" sz="2000" dirty="0">
                <a:solidFill>
                  <a:schemeClr val="tx1">
                    <a:lumMod val="65000"/>
                    <a:lumOff val="35000"/>
                  </a:schemeClr>
                </a:solidFill>
                <a:latin typeface="Helvetica Neue" charset="0"/>
                <a:ea typeface="Helvetica Neue" charset="0"/>
                <a:cs typeface="Helvetica Neue" charset="0"/>
                <a:sym typeface="Century Gothic"/>
              </a:rPr>
              <a:t>¿Cuáles son algunas de las principales tareas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y </a:t>
            </a:r>
            <a:r>
              <a:rPr lang="es-419" sz="2000" dirty="0">
                <a:solidFill>
                  <a:schemeClr val="tx1">
                    <a:lumMod val="65000"/>
                    <a:lumOff val="35000"/>
                  </a:schemeClr>
                </a:solidFill>
                <a:latin typeface="Helvetica Neue" charset="0"/>
                <a:ea typeface="Helvetica Neue" charset="0"/>
                <a:cs typeface="Helvetica Neue" charset="0"/>
                <a:sym typeface="Century Gothic"/>
              </a:rPr>
              <a:t>responsabilidades de los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Supervisores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de </a:t>
            </a:r>
            <a:r>
              <a:rPr lang="es-419" sz="2000" dirty="0">
                <a:solidFill>
                  <a:schemeClr val="tx1">
                    <a:lumMod val="65000"/>
                    <a:lumOff val="35000"/>
                  </a:schemeClr>
                </a:solidFill>
                <a:latin typeface="Helvetica Neue" charset="0"/>
                <a:ea typeface="Helvetica Neue" charset="0"/>
                <a:cs typeface="Helvetica Neue" charset="0"/>
                <a:sym typeface="Century Gothic"/>
              </a:rPr>
              <a:t>Gestión de Casos?</a:t>
            </a:r>
          </a:p>
          <a:p>
            <a:endParaRPr lang="en-US" dirty="0"/>
          </a:p>
        </p:txBody>
      </p:sp>
    </p:spTree>
    <p:extLst>
      <p:ext uri="{BB962C8B-B14F-4D97-AF65-F5344CB8AC3E}">
        <p14:creationId xmlns:p14="http://schemas.microsoft.com/office/powerpoint/2010/main" val="809063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b="15248"/>
          <a:stretch/>
        </p:blipFill>
        <p:spPr>
          <a:xfrm>
            <a:off x="11500" y="-29027"/>
            <a:ext cx="12180500" cy="6887028"/>
          </a:xfrm>
          <a:prstGeom prst="rect">
            <a:avLst/>
          </a:prstGeom>
        </p:spPr>
      </p:pic>
      <p:sp>
        <p:nvSpPr>
          <p:cNvPr id="2" name="Rectangle 1"/>
          <p:cNvSpPr/>
          <p:nvPr/>
        </p:nvSpPr>
        <p:spPr>
          <a:xfrm>
            <a:off x="0" y="-8708"/>
            <a:ext cx="12192000" cy="6887028"/>
          </a:xfrm>
          <a:prstGeom prst="rect">
            <a:avLst/>
          </a:prstGeom>
          <a:solidFill>
            <a:srgbClr val="026794">
              <a:alpha val="7921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1161522"/>
            <a:ext cx="12192000" cy="2369880"/>
          </a:xfrm>
          <a:prstGeom prst="rect">
            <a:avLst/>
          </a:prstGeom>
          <a:noFill/>
        </p:spPr>
        <p:txBody>
          <a:bodyPr wrap="square" rtlCol="0" anchor="t">
            <a:spAutoFit/>
          </a:bodyPr>
          <a:lstStyle/>
          <a:p>
            <a:pPr algn="ctr"/>
            <a:r>
              <a:rPr lang="es-419" sz="4000" b="1" dirty="0">
                <a:solidFill>
                  <a:schemeClr val="bg1"/>
                </a:solidFill>
                <a:latin typeface="Helvetica Neue" charset="0"/>
                <a:ea typeface="Helvetica Neue" charset="0"/>
                <a:cs typeface="Helvetica Neue" charset="0"/>
              </a:rPr>
              <a:t> </a:t>
            </a:r>
          </a:p>
          <a:p>
            <a:pPr algn="ctr"/>
            <a:r>
              <a:rPr lang="es-419" sz="3600" b="1" dirty="0">
                <a:solidFill>
                  <a:schemeClr val="bg1"/>
                </a:solidFill>
                <a:latin typeface="Helvetica Neue" charset="0"/>
                <a:ea typeface="Helvetica Neue" charset="0"/>
                <a:cs typeface="Helvetica Neue" charset="0"/>
              </a:rPr>
              <a:t>DEFINICIÓN DE </a:t>
            </a:r>
            <a:r>
              <a:rPr lang="es-419" sz="3600" b="1" dirty="0" smtClean="0">
                <a:solidFill>
                  <a:schemeClr val="bg1"/>
                </a:solidFill>
                <a:latin typeface="Helvetica Neue" charset="0"/>
                <a:ea typeface="Helvetica Neue" charset="0"/>
                <a:cs typeface="Helvetica Neue" charset="0"/>
              </a:rPr>
              <a:t/>
            </a:r>
            <a:br>
              <a:rPr lang="es-419" sz="3600" b="1" dirty="0" smtClean="0">
                <a:solidFill>
                  <a:schemeClr val="bg1"/>
                </a:solidFill>
                <a:latin typeface="Helvetica Neue" charset="0"/>
                <a:ea typeface="Helvetica Neue" charset="0"/>
                <a:cs typeface="Helvetica Neue" charset="0"/>
              </a:rPr>
            </a:br>
            <a:r>
              <a:rPr lang="es-419" sz="3600" b="1" dirty="0" smtClean="0">
                <a:solidFill>
                  <a:schemeClr val="bg1"/>
                </a:solidFill>
                <a:latin typeface="Helvetica Neue" charset="0"/>
                <a:ea typeface="Helvetica Neue" charset="0"/>
                <a:cs typeface="Helvetica Neue" charset="0"/>
              </a:rPr>
              <a:t>SUPERVISIÓN </a:t>
            </a:r>
            <a:r>
              <a:rPr lang="es-419" sz="3600" b="1" dirty="0">
                <a:solidFill>
                  <a:schemeClr val="bg1"/>
                </a:solidFill>
                <a:latin typeface="Helvetica Neue" charset="0"/>
                <a:ea typeface="Helvetica Neue" charset="0"/>
                <a:cs typeface="Helvetica Neue" charset="0"/>
              </a:rPr>
              <a:t>INTERINSTITUCIONAL</a:t>
            </a:r>
          </a:p>
          <a:p>
            <a:pPr algn="ctr"/>
            <a:endParaRPr lang="en-US" dirty="0">
              <a:solidFill>
                <a:schemeClr val="bg1"/>
              </a:solidFill>
              <a:latin typeface="Helvetica Neue" charset="0"/>
              <a:ea typeface="Helvetica Neue" charset="0"/>
              <a:cs typeface="Helvetica Neue" charset="0"/>
            </a:endParaRPr>
          </a:p>
          <a:p>
            <a:pPr algn="ctr"/>
            <a:endParaRPr lang="en-US" dirty="0">
              <a:solidFill>
                <a:schemeClr val="bg1"/>
              </a:solidFill>
              <a:latin typeface="Helvetica Neue" charset="0"/>
              <a:ea typeface="Helvetica Neue" charset="0"/>
              <a:cs typeface="Helvetica Neue" charset="0"/>
            </a:endParaRPr>
          </a:p>
        </p:txBody>
      </p:sp>
      <p:sp>
        <p:nvSpPr>
          <p:cNvPr id="7" name="Rectangle 6"/>
          <p:cNvSpPr/>
          <p:nvPr/>
        </p:nvSpPr>
        <p:spPr>
          <a:xfrm>
            <a:off x="4326775" y="3150154"/>
            <a:ext cx="3335898" cy="100224"/>
          </a:xfrm>
          <a:prstGeom prst="rect">
            <a:avLst/>
          </a:prstGeom>
          <a:solidFill>
            <a:srgbClr val="95CD7A"/>
          </a:solidFill>
          <a:ln>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
        <p:nvSpPr>
          <p:cNvPr id="12" name="TextBox 11"/>
          <p:cNvSpPr txBox="1"/>
          <p:nvPr/>
        </p:nvSpPr>
        <p:spPr>
          <a:xfrm>
            <a:off x="1081454" y="3455365"/>
            <a:ext cx="10058400" cy="1569660"/>
          </a:xfrm>
          <a:prstGeom prst="rect">
            <a:avLst/>
          </a:prstGeom>
          <a:noFill/>
        </p:spPr>
        <p:txBody>
          <a:bodyPr wrap="square" rtlCol="0">
            <a:spAutoFit/>
          </a:bodyPr>
          <a:lstStyle/>
          <a:p>
            <a:pPr lvl="0" algn="ctr"/>
            <a:r>
              <a:rPr lang="es-419" sz="2400" dirty="0">
                <a:solidFill>
                  <a:schemeClr val="bg1"/>
                </a:solidFill>
                <a:latin typeface="Helvetica Neue" charset="0"/>
                <a:ea typeface="Helvetica Neue" charset="0"/>
                <a:cs typeface="Helvetica Neue" charset="0"/>
                <a:sym typeface="Century Gothic"/>
              </a:rPr>
              <a:t>“La supervisión es una relación que apoya la competencia técnica </a:t>
            </a:r>
            <a:r>
              <a:rPr lang="es-419" sz="2400" dirty="0" smtClean="0">
                <a:solidFill>
                  <a:schemeClr val="bg1"/>
                </a:solidFill>
                <a:latin typeface="Helvetica Neue" charset="0"/>
                <a:ea typeface="Helvetica Neue" charset="0"/>
                <a:cs typeface="Helvetica Neue" charset="0"/>
                <a:sym typeface="Century Gothic"/>
              </a:rPr>
              <a:t/>
            </a:r>
            <a:br>
              <a:rPr lang="es-419" sz="2400" dirty="0" smtClean="0">
                <a:solidFill>
                  <a:schemeClr val="bg1"/>
                </a:solidFill>
                <a:latin typeface="Helvetica Neue" charset="0"/>
                <a:ea typeface="Helvetica Neue" charset="0"/>
                <a:cs typeface="Helvetica Neue" charset="0"/>
                <a:sym typeface="Century Gothic"/>
              </a:rPr>
            </a:br>
            <a:r>
              <a:rPr lang="es-419" sz="2400" dirty="0" smtClean="0">
                <a:solidFill>
                  <a:schemeClr val="bg1"/>
                </a:solidFill>
                <a:latin typeface="Helvetica Neue" charset="0"/>
                <a:ea typeface="Helvetica Neue" charset="0"/>
                <a:cs typeface="Helvetica Neue" charset="0"/>
                <a:sym typeface="Century Gothic"/>
              </a:rPr>
              <a:t>y </a:t>
            </a:r>
            <a:r>
              <a:rPr lang="es-419" sz="2400" dirty="0">
                <a:solidFill>
                  <a:schemeClr val="bg1"/>
                </a:solidFill>
                <a:latin typeface="Helvetica Neue" charset="0"/>
                <a:ea typeface="Helvetica Neue" charset="0"/>
                <a:cs typeface="Helvetica Neue" charset="0"/>
                <a:sym typeface="Century Gothic"/>
              </a:rPr>
              <a:t>la práctica del trabajador social, promueve el bienestar </a:t>
            </a:r>
            <a:r>
              <a:rPr lang="es-419" sz="2400" dirty="0" smtClean="0">
                <a:solidFill>
                  <a:schemeClr val="bg1"/>
                </a:solidFill>
                <a:latin typeface="Helvetica Neue" charset="0"/>
                <a:ea typeface="Helvetica Neue" charset="0"/>
                <a:cs typeface="Helvetica Neue" charset="0"/>
                <a:sym typeface="Century Gothic"/>
              </a:rPr>
              <a:t/>
            </a:r>
            <a:br>
              <a:rPr lang="es-419" sz="2400" dirty="0" smtClean="0">
                <a:solidFill>
                  <a:schemeClr val="bg1"/>
                </a:solidFill>
                <a:latin typeface="Helvetica Neue" charset="0"/>
                <a:ea typeface="Helvetica Neue" charset="0"/>
                <a:cs typeface="Helvetica Neue" charset="0"/>
                <a:sym typeface="Century Gothic"/>
              </a:rPr>
            </a:br>
            <a:r>
              <a:rPr lang="es-419" sz="2400" dirty="0" smtClean="0">
                <a:solidFill>
                  <a:schemeClr val="bg1"/>
                </a:solidFill>
                <a:latin typeface="Helvetica Neue" charset="0"/>
                <a:ea typeface="Helvetica Neue" charset="0"/>
                <a:cs typeface="Helvetica Neue" charset="0"/>
                <a:sym typeface="Century Gothic"/>
              </a:rPr>
              <a:t>y </a:t>
            </a:r>
            <a:r>
              <a:rPr lang="es-419" sz="2400" dirty="0">
                <a:solidFill>
                  <a:schemeClr val="bg1"/>
                </a:solidFill>
                <a:latin typeface="Helvetica Neue" charset="0"/>
                <a:ea typeface="Helvetica Neue" charset="0"/>
                <a:cs typeface="Helvetica Neue" charset="0"/>
                <a:sym typeface="Century Gothic"/>
              </a:rPr>
              <a:t>permite el monitoreo eficaz y de apoyo para el trabajo de casos”.</a:t>
            </a:r>
          </a:p>
          <a:p>
            <a:endParaRPr lang="en-US" sz="2400" dirty="0"/>
          </a:p>
        </p:txBody>
      </p:sp>
      <p:sp>
        <p:nvSpPr>
          <p:cNvPr id="3" name="Rectangle 2">
            <a:extLst>
              <a:ext uri="{FF2B5EF4-FFF2-40B4-BE49-F238E27FC236}">
                <a16:creationId xmlns:a16="http://schemas.microsoft.com/office/drawing/2014/main" id="{219BC634-7AD0-4C20-8201-0A64C72D902B}"/>
              </a:ext>
            </a:extLst>
          </p:cNvPr>
          <p:cNvSpPr/>
          <p:nvPr/>
        </p:nvSpPr>
        <p:spPr>
          <a:xfrm>
            <a:off x="9235556" y="6366998"/>
            <a:ext cx="3005951" cy="369332"/>
          </a:xfrm>
          <a:prstGeom prst="rect">
            <a:avLst/>
          </a:prstGeom>
        </p:spPr>
        <p:txBody>
          <a:bodyPr wrap="none">
            <a:spAutoFit/>
          </a:bodyPr>
          <a:lstStyle/>
          <a:p>
            <a:r>
              <a:rPr lang="es-419" i="1">
                <a:solidFill>
                  <a:schemeClr val="bg1"/>
                </a:solidFill>
                <a:latin typeface="Helvetica Neue" charset="0"/>
                <a:ea typeface="Helvetica Neue" charset="0"/>
                <a:cs typeface="Helvetica Neue" charset="0"/>
              </a:rPr>
              <a:t>Foto: Kellie Ryan, IRC</a:t>
            </a:r>
          </a:p>
        </p:txBody>
      </p:sp>
    </p:spTree>
    <p:extLst>
      <p:ext uri="{BB962C8B-B14F-4D97-AF65-F5344CB8AC3E}">
        <p14:creationId xmlns:p14="http://schemas.microsoft.com/office/powerpoint/2010/main" val="873639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79558" y="450067"/>
            <a:ext cx="10500711" cy="1754326"/>
          </a:xfrm>
          <a:prstGeom prst="rect">
            <a:avLst/>
          </a:prstGeom>
          <a:noFill/>
        </p:spPr>
        <p:txBody>
          <a:bodyPr wrap="square" rtlCol="0">
            <a:spAutoFit/>
          </a:bodyPr>
          <a:lstStyle/>
          <a:p>
            <a:r>
              <a:rPr lang="es-419" sz="3600" b="1" dirty="0">
                <a:solidFill>
                  <a:srgbClr val="036591"/>
                </a:solidFill>
                <a:latin typeface="Helvetica Neue" charset="0"/>
                <a:ea typeface="Helvetica Neue" charset="0"/>
                <a:cs typeface="Helvetica Neue" charset="0"/>
              </a:rPr>
              <a:t>LA ORIENTACIÓN SE ENCUENTRA </a:t>
            </a:r>
            <a:r>
              <a:rPr lang="es-419" sz="3600" b="1" dirty="0" smtClean="0">
                <a:solidFill>
                  <a:srgbClr val="036591"/>
                </a:solidFill>
                <a:latin typeface="Helvetica Neue" charset="0"/>
                <a:ea typeface="Helvetica Neue" charset="0"/>
                <a:cs typeface="Helvetica Neue" charset="0"/>
              </a:rPr>
              <a:t/>
            </a:r>
            <a:br>
              <a:rPr lang="es-419" sz="3600" b="1" dirty="0" smtClean="0">
                <a:solidFill>
                  <a:srgbClr val="036591"/>
                </a:solidFill>
                <a:latin typeface="Helvetica Neue" charset="0"/>
                <a:ea typeface="Helvetica Neue" charset="0"/>
                <a:cs typeface="Helvetica Neue" charset="0"/>
              </a:rPr>
            </a:br>
            <a:r>
              <a:rPr lang="es-419" sz="3600" b="1" dirty="0" smtClean="0">
                <a:solidFill>
                  <a:srgbClr val="036591"/>
                </a:solidFill>
                <a:latin typeface="Helvetica Neue" charset="0"/>
                <a:ea typeface="Helvetica Neue" charset="0"/>
                <a:cs typeface="Helvetica Neue" charset="0"/>
              </a:rPr>
              <a:t>EN </a:t>
            </a:r>
            <a:r>
              <a:rPr lang="es-419" sz="3600" b="1" dirty="0">
                <a:solidFill>
                  <a:srgbClr val="036591"/>
                </a:solidFill>
                <a:latin typeface="Helvetica Neue" charset="0"/>
                <a:ea typeface="Helvetica Neue" charset="0"/>
                <a:cs typeface="Helvetica Neue" charset="0"/>
              </a:rPr>
              <a:t>EL CENTRO DE LA RELACIÓN ENTRE </a:t>
            </a:r>
            <a:r>
              <a:rPr lang="es-419" sz="3600" b="1" dirty="0" smtClean="0">
                <a:solidFill>
                  <a:srgbClr val="036591"/>
                </a:solidFill>
                <a:latin typeface="Helvetica Neue" charset="0"/>
                <a:ea typeface="Helvetica Neue" charset="0"/>
                <a:cs typeface="Helvetica Neue" charset="0"/>
              </a:rPr>
              <a:t/>
            </a:r>
            <a:br>
              <a:rPr lang="es-419" sz="3600" b="1" dirty="0" smtClean="0">
                <a:solidFill>
                  <a:srgbClr val="036591"/>
                </a:solidFill>
                <a:latin typeface="Helvetica Neue" charset="0"/>
                <a:ea typeface="Helvetica Neue" charset="0"/>
                <a:cs typeface="Helvetica Neue" charset="0"/>
              </a:rPr>
            </a:br>
            <a:r>
              <a:rPr lang="es-419" sz="3600" b="1" dirty="0" smtClean="0">
                <a:solidFill>
                  <a:srgbClr val="036591"/>
                </a:solidFill>
                <a:latin typeface="Helvetica Neue" charset="0"/>
                <a:ea typeface="Helvetica Neue" charset="0"/>
                <a:cs typeface="Helvetica Neue" charset="0"/>
              </a:rPr>
              <a:t>EL </a:t>
            </a:r>
            <a:r>
              <a:rPr lang="es-419" sz="3600" b="1" dirty="0">
                <a:solidFill>
                  <a:srgbClr val="036591"/>
                </a:solidFill>
                <a:latin typeface="Helvetica Neue" charset="0"/>
                <a:ea typeface="Helvetica Neue" charset="0"/>
                <a:cs typeface="Helvetica Neue" charset="0"/>
              </a:rPr>
              <a:t>SUPERVISOR Y EL TRABAJADOR SOCIAL</a:t>
            </a:r>
          </a:p>
        </p:txBody>
      </p:sp>
      <p:sp>
        <p:nvSpPr>
          <p:cNvPr id="10" name="TextBox 9"/>
          <p:cNvSpPr txBox="1"/>
          <p:nvPr/>
        </p:nvSpPr>
        <p:spPr>
          <a:xfrm>
            <a:off x="1592174" y="2652407"/>
            <a:ext cx="5245042" cy="3544560"/>
          </a:xfrm>
          <a:prstGeom prst="rect">
            <a:avLst/>
          </a:prstGeom>
          <a:noFill/>
        </p:spPr>
        <p:txBody>
          <a:bodyPr wrap="square" rtlCol="0">
            <a:spAutoFit/>
          </a:bodyPr>
          <a:lstStyle/>
          <a:p>
            <a:pPr marL="101600" indent="0">
              <a:spcBef>
                <a:spcPts val="0"/>
              </a:spcBef>
              <a:buFont typeface="Arial"/>
              <a:buNone/>
            </a:pPr>
            <a:r>
              <a:rPr lang="es-419" sz="2000" dirty="0">
                <a:solidFill>
                  <a:schemeClr val="tx1">
                    <a:lumMod val="65000"/>
                    <a:lumOff val="35000"/>
                  </a:schemeClr>
                </a:solidFill>
                <a:latin typeface="Helvetica Neue" charset="0"/>
                <a:ea typeface="Helvetica Neue" charset="0"/>
                <a:cs typeface="Helvetica Neue" charset="0"/>
              </a:rPr>
              <a:t>¿Qué es orientación?</a:t>
            </a:r>
          </a:p>
          <a:p>
            <a:pPr marL="387350" indent="-285750">
              <a:spcBef>
                <a:spcPts val="0"/>
              </a:spcBef>
              <a:buClr>
                <a:srgbClr val="95CD7A"/>
              </a:buClr>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¿Un método?</a:t>
            </a:r>
          </a:p>
          <a:p>
            <a:pPr marL="387350" indent="-285750">
              <a:spcBef>
                <a:spcPts val="0"/>
              </a:spcBef>
              <a:buClr>
                <a:srgbClr val="95CD7A"/>
              </a:buClr>
              <a:buFont typeface="Wingdings" charset="2"/>
              <a:buChar char="§"/>
            </a:pPr>
            <a:r>
              <a:rPr lang="es-419" sz="2000" dirty="0">
                <a:solidFill>
                  <a:schemeClr val="tx1">
                    <a:lumMod val="65000"/>
                    <a:lumOff val="35000"/>
                  </a:schemeClr>
                </a:solidFill>
                <a:latin typeface="Helvetica Neue" charset="0"/>
                <a:ea typeface="Helvetica Neue" charset="0"/>
                <a:cs typeface="Helvetica Neue" charset="0"/>
              </a:rPr>
              <a:t>¿Una actitud? O ¿una forma de ser?</a:t>
            </a:r>
          </a:p>
          <a:p>
            <a:pPr marL="101600" indent="0">
              <a:spcBef>
                <a:spcPts val="0"/>
              </a:spcBef>
              <a:buFont typeface="Arial"/>
              <a:buNone/>
            </a:pPr>
            <a:endParaRPr lang="en-US" sz="2000" dirty="0">
              <a:solidFill>
                <a:schemeClr val="tx1">
                  <a:lumMod val="65000"/>
                  <a:lumOff val="35000"/>
                </a:schemeClr>
              </a:solidFill>
              <a:latin typeface="Helvetica Neue" charset="0"/>
              <a:ea typeface="Helvetica Neue" charset="0"/>
              <a:cs typeface="Helvetica Neue" charset="0"/>
            </a:endParaRPr>
          </a:p>
          <a:p>
            <a:pPr marL="101600" indent="0">
              <a:spcBef>
                <a:spcPts val="0"/>
              </a:spcBef>
              <a:buFont typeface="Arial"/>
              <a:buNone/>
            </a:pPr>
            <a:r>
              <a:rPr lang="es-419" sz="2000" dirty="0">
                <a:solidFill>
                  <a:schemeClr val="tx1">
                    <a:lumMod val="65000"/>
                    <a:lumOff val="35000"/>
                  </a:schemeClr>
                </a:solidFill>
                <a:latin typeface="Helvetica Neue" charset="0"/>
                <a:ea typeface="Helvetica Neue" charset="0"/>
                <a:cs typeface="Helvetica Neue" charset="0"/>
              </a:rPr>
              <a:t>¿Cómo se manifiesta la orientación </a:t>
            </a:r>
            <a:r>
              <a:rPr lang="es-419" sz="2000" dirty="0" smtClean="0">
                <a:solidFill>
                  <a:schemeClr val="tx1">
                    <a:lumMod val="65000"/>
                    <a:lumOff val="35000"/>
                  </a:schemeClr>
                </a:solidFill>
                <a:latin typeface="Helvetica Neue" charset="0"/>
                <a:ea typeface="Helvetica Neue" charset="0"/>
                <a:cs typeface="Helvetica Neue" charset="0"/>
              </a:rPr>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en </a:t>
            </a:r>
            <a:r>
              <a:rPr lang="es-419" sz="2000" dirty="0">
                <a:solidFill>
                  <a:schemeClr val="tx1">
                    <a:lumMod val="65000"/>
                    <a:lumOff val="35000"/>
                  </a:schemeClr>
                </a:solidFill>
                <a:latin typeface="Helvetica Neue" charset="0"/>
                <a:ea typeface="Helvetica Neue" charset="0"/>
                <a:cs typeface="Helvetica Neue" charset="0"/>
              </a:rPr>
              <a:t>la supervisión?  </a:t>
            </a:r>
          </a:p>
          <a:p>
            <a:pPr marL="101600" indent="0">
              <a:spcBef>
                <a:spcPts val="0"/>
              </a:spcBef>
              <a:buFont typeface="Arial"/>
              <a:buNone/>
            </a:pPr>
            <a:endParaRPr lang="en-US" sz="2000" dirty="0">
              <a:solidFill>
                <a:schemeClr val="tx1">
                  <a:lumMod val="65000"/>
                  <a:lumOff val="35000"/>
                </a:schemeClr>
              </a:solidFill>
              <a:latin typeface="Helvetica Neue" charset="0"/>
              <a:ea typeface="Helvetica Neue" charset="0"/>
              <a:cs typeface="Helvetica Neue" charset="0"/>
            </a:endParaRPr>
          </a:p>
          <a:p>
            <a:pPr marL="101600" indent="0">
              <a:spcBef>
                <a:spcPts val="0"/>
              </a:spcBef>
              <a:buFont typeface="Arial"/>
              <a:buNone/>
            </a:pPr>
            <a:r>
              <a:rPr lang="es-419" sz="2000" dirty="0">
                <a:solidFill>
                  <a:schemeClr val="tx1">
                    <a:lumMod val="65000"/>
                    <a:lumOff val="35000"/>
                  </a:schemeClr>
                </a:solidFill>
                <a:latin typeface="Helvetica Neue" charset="0"/>
                <a:ea typeface="Helvetica Neue" charset="0"/>
                <a:cs typeface="Helvetica Neue" charset="0"/>
              </a:rPr>
              <a:t>¿Por qué es importante la idea </a:t>
            </a:r>
            <a:r>
              <a:rPr lang="es-419" sz="2000" dirty="0" smtClean="0">
                <a:solidFill>
                  <a:schemeClr val="tx1">
                    <a:lumMod val="65000"/>
                    <a:lumOff val="35000"/>
                  </a:schemeClr>
                </a:solidFill>
                <a:latin typeface="Helvetica Neue" charset="0"/>
                <a:ea typeface="Helvetica Neue" charset="0"/>
                <a:cs typeface="Helvetica Neue" charset="0"/>
              </a:rPr>
              <a:t/>
            </a:r>
            <a:br>
              <a:rPr lang="es-419" sz="2000" dirty="0" smtClean="0">
                <a:solidFill>
                  <a:schemeClr val="tx1">
                    <a:lumMod val="65000"/>
                    <a:lumOff val="35000"/>
                  </a:schemeClr>
                </a:solidFill>
                <a:latin typeface="Helvetica Neue" charset="0"/>
                <a:ea typeface="Helvetica Neue" charset="0"/>
                <a:cs typeface="Helvetica Neue" charset="0"/>
              </a:rPr>
            </a:br>
            <a:r>
              <a:rPr lang="es-419" sz="2000" dirty="0" smtClean="0">
                <a:solidFill>
                  <a:schemeClr val="tx1">
                    <a:lumMod val="65000"/>
                    <a:lumOff val="35000"/>
                  </a:schemeClr>
                </a:solidFill>
                <a:latin typeface="Helvetica Neue" charset="0"/>
                <a:ea typeface="Helvetica Neue" charset="0"/>
                <a:cs typeface="Helvetica Neue" charset="0"/>
              </a:rPr>
              <a:t>de </a:t>
            </a:r>
            <a:r>
              <a:rPr lang="es-419" sz="2000" dirty="0">
                <a:solidFill>
                  <a:schemeClr val="tx1">
                    <a:lumMod val="65000"/>
                    <a:lumOff val="35000"/>
                  </a:schemeClr>
                </a:solidFill>
                <a:latin typeface="Helvetica Neue" charset="0"/>
                <a:ea typeface="Helvetica Neue" charset="0"/>
                <a:cs typeface="Helvetica Neue" charset="0"/>
              </a:rPr>
              <a:t>la orientación dentro de la supervisión? </a:t>
            </a:r>
          </a:p>
          <a:p>
            <a:pPr lvl="0">
              <a:spcBef>
                <a:spcPts val="1000"/>
              </a:spcBef>
              <a:buClr>
                <a:srgbClr val="EFEFEF"/>
              </a:buClr>
              <a:buSzPct val="25000"/>
            </a:pPr>
            <a:endParaRPr lang="en-US" b="0" i="0" u="none" strike="noStrike" cap="none" dirty="0">
              <a:solidFill>
                <a:schemeClr val="tx1">
                  <a:lumMod val="65000"/>
                  <a:lumOff val="35000"/>
                </a:schemeClr>
              </a:solidFill>
              <a:latin typeface="Century Gothic"/>
              <a:ea typeface="Century Gothic"/>
              <a:cs typeface="Century Gothic"/>
              <a:sym typeface="Century Gothic"/>
            </a:endParaRPr>
          </a:p>
          <a:p>
            <a:endParaRPr lang="en-US" dirty="0">
              <a:solidFill>
                <a:schemeClr val="tx1">
                  <a:lumMod val="65000"/>
                  <a:lumOff val="35000"/>
                </a:schemeClr>
              </a:solidFill>
            </a:endParaRPr>
          </a:p>
        </p:txBody>
      </p:sp>
      <p:sp>
        <p:nvSpPr>
          <p:cNvPr id="5" name="TextBox 4"/>
          <p:cNvSpPr txBox="1"/>
          <p:nvPr/>
        </p:nvSpPr>
        <p:spPr>
          <a:xfrm>
            <a:off x="1095258" y="2626258"/>
            <a:ext cx="2028825" cy="523220"/>
          </a:xfrm>
          <a:prstGeom prst="rect">
            <a:avLst/>
          </a:prstGeom>
          <a:noFill/>
        </p:spPr>
        <p:txBody>
          <a:bodyPr wrap="square" rtlCol="0">
            <a:spAutoFit/>
          </a:bodyPr>
          <a:lstStyle/>
          <a:p>
            <a:r>
              <a:rPr lang="es-419" sz="2800" b="1">
                <a:solidFill>
                  <a:srgbClr val="95CD7A"/>
                </a:solidFill>
                <a:latin typeface="Helvetica Neue" charset="0"/>
                <a:ea typeface="Helvetica Neue" charset="0"/>
                <a:cs typeface="Helvetica Neue" charset="0"/>
              </a:rPr>
              <a:t>1.</a:t>
            </a:r>
          </a:p>
        </p:txBody>
      </p:sp>
      <p:sp>
        <p:nvSpPr>
          <p:cNvPr id="21" name="TextBox 20"/>
          <p:cNvSpPr txBox="1"/>
          <p:nvPr/>
        </p:nvSpPr>
        <p:spPr>
          <a:xfrm>
            <a:off x="1095258" y="3812192"/>
            <a:ext cx="2028825" cy="523220"/>
          </a:xfrm>
          <a:prstGeom prst="rect">
            <a:avLst/>
          </a:prstGeom>
          <a:noFill/>
        </p:spPr>
        <p:txBody>
          <a:bodyPr wrap="square" rtlCol="0">
            <a:spAutoFit/>
          </a:bodyPr>
          <a:lstStyle/>
          <a:p>
            <a:r>
              <a:rPr lang="es-419" sz="2800" b="1">
                <a:solidFill>
                  <a:srgbClr val="95CD7A"/>
                </a:solidFill>
                <a:latin typeface="Helvetica Neue" charset="0"/>
                <a:ea typeface="Helvetica Neue" charset="0"/>
                <a:cs typeface="Helvetica Neue" charset="0"/>
              </a:rPr>
              <a:t>2.</a:t>
            </a:r>
          </a:p>
        </p:txBody>
      </p:sp>
      <p:sp>
        <p:nvSpPr>
          <p:cNvPr id="22" name="TextBox 21"/>
          <p:cNvSpPr txBox="1"/>
          <p:nvPr/>
        </p:nvSpPr>
        <p:spPr>
          <a:xfrm>
            <a:off x="1080108" y="4685716"/>
            <a:ext cx="2028825" cy="523220"/>
          </a:xfrm>
          <a:prstGeom prst="rect">
            <a:avLst/>
          </a:prstGeom>
          <a:noFill/>
        </p:spPr>
        <p:txBody>
          <a:bodyPr wrap="square" rtlCol="0">
            <a:spAutoFit/>
          </a:bodyPr>
          <a:lstStyle/>
          <a:p>
            <a:r>
              <a:rPr lang="es-419" sz="2800" b="1">
                <a:solidFill>
                  <a:srgbClr val="95CD7A"/>
                </a:solidFill>
                <a:latin typeface="Helvetica Neue" charset="0"/>
                <a:ea typeface="Helvetica Neue" charset="0"/>
                <a:cs typeface="Helvetica Neue" charset="0"/>
              </a:rPr>
              <a:t>3.</a:t>
            </a:r>
          </a:p>
        </p:txBody>
      </p:sp>
      <p:sp>
        <p:nvSpPr>
          <p:cNvPr id="9" name="TextBox 8"/>
          <p:cNvSpPr txBox="1"/>
          <p:nvPr/>
        </p:nvSpPr>
        <p:spPr>
          <a:xfrm>
            <a:off x="5346700" y="5412411"/>
            <a:ext cx="7899400" cy="907941"/>
          </a:xfrm>
          <a:prstGeom prst="rect">
            <a:avLst/>
          </a:prstGeom>
          <a:noFill/>
        </p:spPr>
        <p:txBody>
          <a:bodyPr wrap="square" rtlCol="0">
            <a:spAutoFit/>
          </a:bodyPr>
          <a:lstStyle/>
          <a:p>
            <a:pPr algn="ctr"/>
            <a:r>
              <a:rPr lang="es-419" sz="2400" b="1">
                <a:solidFill>
                  <a:srgbClr val="95CD7A"/>
                </a:solidFill>
                <a:latin typeface="Helvetica Neue" charset="0"/>
                <a:ea typeface="Helvetica Neue" charset="0"/>
                <a:cs typeface="Helvetica Neue" charset="0"/>
              </a:rPr>
              <a:t>Supervisor/Trabajador Social </a:t>
            </a:r>
          </a:p>
          <a:p>
            <a:pPr algn="ctr">
              <a:spcBef>
                <a:spcPts val="600"/>
              </a:spcBef>
            </a:pPr>
            <a:r>
              <a:rPr lang="es-419" sz="2400" i="1">
                <a:solidFill>
                  <a:srgbClr val="95CD7A"/>
                </a:solidFill>
                <a:latin typeface="Helvetica Neue" charset="0"/>
                <a:ea typeface="Helvetica Neue" charset="0"/>
                <a:cs typeface="Helvetica Neue" charset="0"/>
              </a:rPr>
              <a:t>Relación</a:t>
            </a:r>
          </a:p>
        </p:txBody>
      </p:sp>
      <p:grpSp>
        <p:nvGrpSpPr>
          <p:cNvPr id="17" name="Group 16"/>
          <p:cNvGrpSpPr/>
          <p:nvPr/>
        </p:nvGrpSpPr>
        <p:grpSpPr>
          <a:xfrm>
            <a:off x="7781135" y="2204393"/>
            <a:ext cx="3030530" cy="3030530"/>
            <a:chOff x="15062200" y="1327230"/>
            <a:chExt cx="4216400" cy="4216400"/>
          </a:xfrm>
        </p:grpSpPr>
        <p:sp>
          <p:nvSpPr>
            <p:cNvPr id="15" name="Heart 14"/>
            <p:cNvSpPr/>
            <p:nvPr/>
          </p:nvSpPr>
          <p:spPr>
            <a:xfrm>
              <a:off x="15062200" y="1327230"/>
              <a:ext cx="4216400" cy="4216400"/>
            </a:xfrm>
            <a:prstGeom prst="heart">
              <a:avLst/>
            </a:prstGeom>
            <a:solidFill>
              <a:srgbClr val="0365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16202834" y="2626258"/>
              <a:ext cx="1913310" cy="1683005"/>
            </a:xfrm>
            <a:prstGeom prst="rect">
              <a:avLst/>
            </a:prstGeom>
          </p:spPr>
        </p:pic>
      </p:grpSp>
    </p:spTree>
    <p:extLst>
      <p:ext uri="{BB962C8B-B14F-4D97-AF65-F5344CB8AC3E}">
        <p14:creationId xmlns:p14="http://schemas.microsoft.com/office/powerpoint/2010/main" val="1676375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1597321"/>
          </a:xfrm>
          <a:prstGeom prst="rect">
            <a:avLst/>
          </a:prstGeom>
          <a:solidFill>
            <a:srgbClr val="95C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a:spLocks noGrp="1"/>
          </p:cNvSpPr>
          <p:nvPr>
            <p:ph idx="1"/>
          </p:nvPr>
        </p:nvSpPr>
        <p:spPr>
          <a:xfrm>
            <a:off x="3123437" y="2386533"/>
            <a:ext cx="5675756" cy="4054865"/>
          </a:xfrm>
        </p:spPr>
        <p:txBody>
          <a:bodyPr/>
          <a:lstStyle/>
          <a:p>
            <a:pPr algn="ctr">
              <a:lnSpc>
                <a:spcPct val="150000"/>
              </a:lnSpc>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Transparente y </a:t>
            </a:r>
            <a:r>
              <a:rPr lang="es-419" sz="2400" dirty="0" smtClean="0">
                <a:solidFill>
                  <a:schemeClr val="tx1">
                    <a:lumMod val="65000"/>
                    <a:lumOff val="35000"/>
                  </a:schemeClr>
                </a:solidFill>
                <a:latin typeface="Helvetica Neue" charset="0"/>
                <a:ea typeface="Helvetica Neue" charset="0"/>
                <a:cs typeface="Helvetica Neue" charset="0"/>
              </a:rPr>
              <a:t>Honesto</a:t>
            </a:r>
            <a:endParaRPr lang="es-419" sz="2400" dirty="0">
              <a:solidFill>
                <a:schemeClr val="tx1">
                  <a:lumMod val="65000"/>
                  <a:lumOff val="35000"/>
                </a:schemeClr>
              </a:solidFill>
              <a:latin typeface="Helvetica Neue" charset="0"/>
              <a:ea typeface="Helvetica Neue" charset="0"/>
              <a:cs typeface="Helvetica Neue" charset="0"/>
            </a:endParaRPr>
          </a:p>
          <a:p>
            <a:pPr algn="ctr">
              <a:lnSpc>
                <a:spcPct val="150000"/>
              </a:lnSpc>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Proactivo, </a:t>
            </a:r>
            <a:r>
              <a:rPr lang="es-419" sz="2400" dirty="0" smtClean="0">
                <a:solidFill>
                  <a:schemeClr val="tx1">
                    <a:lumMod val="65000"/>
                    <a:lumOff val="35000"/>
                  </a:schemeClr>
                </a:solidFill>
                <a:latin typeface="Helvetica Neue" charset="0"/>
                <a:ea typeface="Helvetica Neue" charset="0"/>
                <a:cs typeface="Helvetica Neue" charset="0"/>
              </a:rPr>
              <a:t>Atento </a:t>
            </a:r>
            <a:r>
              <a:rPr lang="es-419" sz="2400" dirty="0">
                <a:solidFill>
                  <a:schemeClr val="tx1">
                    <a:lumMod val="65000"/>
                    <a:lumOff val="35000"/>
                  </a:schemeClr>
                </a:solidFill>
                <a:latin typeface="Helvetica Neue" charset="0"/>
                <a:ea typeface="Helvetica Neue" charset="0"/>
                <a:cs typeface="Helvetica Neue" charset="0"/>
              </a:rPr>
              <a:t>y </a:t>
            </a:r>
            <a:r>
              <a:rPr lang="es-419" sz="2400" dirty="0" smtClean="0">
                <a:solidFill>
                  <a:schemeClr val="tx1">
                    <a:lumMod val="65000"/>
                    <a:lumOff val="35000"/>
                  </a:schemeClr>
                </a:solidFill>
                <a:latin typeface="Helvetica Neue" charset="0"/>
                <a:ea typeface="Helvetica Neue" charset="0"/>
                <a:cs typeface="Helvetica Neue" charset="0"/>
              </a:rPr>
              <a:t>Comprometido</a:t>
            </a:r>
            <a:endParaRPr lang="es-419" sz="2400" dirty="0">
              <a:solidFill>
                <a:schemeClr val="tx1">
                  <a:lumMod val="65000"/>
                  <a:lumOff val="35000"/>
                </a:schemeClr>
              </a:solidFill>
              <a:latin typeface="Helvetica Neue" charset="0"/>
              <a:ea typeface="Helvetica Neue" charset="0"/>
              <a:cs typeface="Helvetica Neue" charset="0"/>
            </a:endParaRPr>
          </a:p>
          <a:p>
            <a:pPr algn="ctr">
              <a:lnSpc>
                <a:spcPct val="150000"/>
              </a:lnSpc>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Confiable</a:t>
            </a:r>
          </a:p>
          <a:p>
            <a:pPr algn="ctr">
              <a:lnSpc>
                <a:spcPct val="150000"/>
              </a:lnSpc>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Cooperativa</a:t>
            </a:r>
          </a:p>
          <a:p>
            <a:pPr algn="ctr">
              <a:lnSpc>
                <a:spcPct val="150000"/>
              </a:lnSpc>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Confidencial</a:t>
            </a:r>
          </a:p>
          <a:p>
            <a:pPr algn="ctr">
              <a:lnSpc>
                <a:spcPct val="150000"/>
              </a:lnSpc>
              <a:buClr>
                <a:srgbClr val="026794"/>
              </a:buClr>
              <a:buFont typeface="Wingdings" charset="2"/>
              <a:buChar char="§"/>
            </a:pPr>
            <a:r>
              <a:rPr lang="es-419" sz="2400" dirty="0">
                <a:solidFill>
                  <a:schemeClr val="tx1">
                    <a:lumMod val="65000"/>
                    <a:lumOff val="35000"/>
                  </a:schemeClr>
                </a:solidFill>
                <a:latin typeface="Helvetica Neue" charset="0"/>
                <a:ea typeface="Helvetica Neue" charset="0"/>
                <a:cs typeface="Helvetica Neue" charset="0"/>
              </a:rPr>
              <a:t>Canales de </a:t>
            </a:r>
            <a:r>
              <a:rPr lang="es-419" sz="2400" dirty="0" smtClean="0">
                <a:solidFill>
                  <a:schemeClr val="tx1">
                    <a:lumMod val="65000"/>
                    <a:lumOff val="35000"/>
                  </a:schemeClr>
                </a:solidFill>
                <a:latin typeface="Helvetica Neue" charset="0"/>
                <a:ea typeface="Helvetica Neue" charset="0"/>
                <a:cs typeface="Helvetica Neue" charset="0"/>
              </a:rPr>
              <a:t>Comunicación Claros</a:t>
            </a:r>
            <a:endParaRPr lang="es-419" sz="2400" dirty="0">
              <a:solidFill>
                <a:schemeClr val="tx1">
                  <a:lumMod val="65000"/>
                  <a:lumOff val="35000"/>
                </a:schemeClr>
              </a:solidFill>
              <a:latin typeface="Helvetica Neue" charset="0"/>
              <a:ea typeface="Helvetica Neue" charset="0"/>
              <a:cs typeface="Helvetica Neue" charset="0"/>
            </a:endParaRPr>
          </a:p>
          <a:p>
            <a:pPr marL="0" indent="0">
              <a:buNone/>
            </a:pPr>
            <a:endParaRPr lang="en-US" sz="1800" dirty="0">
              <a:solidFill>
                <a:schemeClr val="bg1">
                  <a:lumMod val="10000"/>
                </a:schemeClr>
              </a:solidFill>
              <a:cs typeface="Arial" panose="020B0604020202020204" pitchFamily="34" charset="0"/>
            </a:endParaRPr>
          </a:p>
          <a:p>
            <a:pPr marL="0" indent="0" algn="ctr">
              <a:buNone/>
            </a:pPr>
            <a:endParaRPr lang="en-US" sz="2400" dirty="0">
              <a:solidFill>
                <a:schemeClr val="bg1">
                  <a:lumMod val="10000"/>
                </a:schemeClr>
              </a:solidFill>
              <a:cs typeface="Arial" panose="020B0604020202020204" pitchFamily="34" charset="0"/>
            </a:endParaRPr>
          </a:p>
          <a:p>
            <a:pPr marL="0" indent="0" algn="ctr">
              <a:buNone/>
            </a:pPr>
            <a:endParaRPr lang="en-US" sz="2400" dirty="0">
              <a:solidFill>
                <a:schemeClr val="bg1">
                  <a:lumMod val="10000"/>
                </a:schemeClr>
              </a:solidFill>
              <a:cs typeface="Arial" panose="020B0604020202020204" pitchFamily="34" charset="0"/>
            </a:endParaRPr>
          </a:p>
        </p:txBody>
      </p:sp>
      <p:sp>
        <p:nvSpPr>
          <p:cNvPr id="6" name="Rectangle 5"/>
          <p:cNvSpPr/>
          <p:nvPr/>
        </p:nvSpPr>
        <p:spPr>
          <a:xfrm>
            <a:off x="-136399" y="1837063"/>
            <a:ext cx="12195428" cy="400110"/>
          </a:xfrm>
          <a:prstGeom prst="rect">
            <a:avLst/>
          </a:prstGeom>
        </p:spPr>
        <p:txBody>
          <a:bodyPr wrap="square">
            <a:spAutoFit/>
          </a:bodyPr>
          <a:lstStyle/>
          <a:p>
            <a:pPr lvl="1"/>
            <a:r>
              <a:rPr lang="es-419" sz="2000" b="1" i="1" dirty="0">
                <a:solidFill>
                  <a:srgbClr val="026794"/>
                </a:solidFill>
                <a:latin typeface="Helvetica Neue" charset="0"/>
                <a:ea typeface="Helvetica Neue" charset="0"/>
                <a:cs typeface="Helvetica Neue" charset="0"/>
              </a:rPr>
              <a:t>La supervisión funciona en ambos sentidos; ambos deben invertir tiempo y atención para obtener beneficios.</a:t>
            </a:r>
          </a:p>
        </p:txBody>
      </p:sp>
      <p:grpSp>
        <p:nvGrpSpPr>
          <p:cNvPr id="8" name="Group 7"/>
          <p:cNvGrpSpPr/>
          <p:nvPr/>
        </p:nvGrpSpPr>
        <p:grpSpPr>
          <a:xfrm>
            <a:off x="114299" y="-217561"/>
            <a:ext cx="12192001" cy="1814882"/>
            <a:chOff x="-1" y="5043120"/>
            <a:chExt cx="12192001" cy="1814882"/>
          </a:xfrm>
        </p:grpSpPr>
        <p:pic>
          <p:nvPicPr>
            <p:cNvPr id="9" name="Picture 8"/>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4"/>
              <a:ext cx="1814881" cy="6513095"/>
            </a:xfrm>
            <a:prstGeom prst="rect">
              <a:avLst/>
            </a:prstGeom>
          </p:spPr>
        </p:pic>
        <p:pic>
          <p:nvPicPr>
            <p:cNvPr id="10" name="Picture 9"/>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3"/>
              <a:ext cx="1791434" cy="5722048"/>
            </a:xfrm>
            <a:prstGeom prst="rect">
              <a:avLst/>
            </a:prstGeom>
          </p:spPr>
        </p:pic>
      </p:grpSp>
      <p:sp>
        <p:nvSpPr>
          <p:cNvPr id="4" name="Title 1"/>
          <p:cNvSpPr>
            <a:spLocks noGrp="1"/>
          </p:cNvSpPr>
          <p:nvPr>
            <p:ph type="title"/>
          </p:nvPr>
        </p:nvSpPr>
        <p:spPr>
          <a:xfrm>
            <a:off x="284416" y="-62590"/>
            <a:ext cx="11623167" cy="1843087"/>
          </a:xfrm>
        </p:spPr>
        <p:txBody>
          <a:bodyPr>
            <a:noAutofit/>
          </a:bodyPr>
          <a:lstStyle/>
          <a:p>
            <a:r>
              <a:rPr lang="es-419" sz="3600" b="1">
                <a:solidFill>
                  <a:schemeClr val="bg1"/>
                </a:solidFill>
                <a:latin typeface="Helvetica Neue" charset="0"/>
                <a:ea typeface="Helvetica Neue" charset="0"/>
                <a:cs typeface="Helvetica Neue" charset="0"/>
              </a:rPr>
              <a:t>RESPONSABILIDADES DE SUPERVISIÓN COMPARTIDAS</a:t>
            </a:r>
          </a:p>
        </p:txBody>
      </p:sp>
      <p:sp>
        <p:nvSpPr>
          <p:cNvPr id="2" name="Right Arrow 1"/>
          <p:cNvSpPr/>
          <p:nvPr/>
        </p:nvSpPr>
        <p:spPr>
          <a:xfrm>
            <a:off x="1768981" y="3978197"/>
            <a:ext cx="2043112" cy="1328738"/>
          </a:xfrm>
          <a:prstGeom prst="rightArrow">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0800000">
            <a:off x="8110537" y="3978196"/>
            <a:ext cx="2727980" cy="1328738"/>
          </a:xfrm>
          <a:prstGeom prst="rightArrow">
            <a:avLst/>
          </a:prstGeom>
          <a:solidFill>
            <a:srgbClr val="036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27097" y="4457899"/>
            <a:ext cx="5124449" cy="369332"/>
          </a:xfrm>
          <a:prstGeom prst="rect">
            <a:avLst/>
          </a:prstGeom>
          <a:noFill/>
        </p:spPr>
        <p:txBody>
          <a:bodyPr wrap="square" rtlCol="0">
            <a:spAutoFit/>
          </a:bodyPr>
          <a:lstStyle/>
          <a:p>
            <a:r>
              <a:rPr lang="es-419" b="1">
                <a:solidFill>
                  <a:schemeClr val="bg1"/>
                </a:solidFill>
                <a:latin typeface="Helvetica Neue" charset="0"/>
                <a:ea typeface="Helvetica Neue" charset="0"/>
                <a:cs typeface="Helvetica Neue" charset="0"/>
              </a:rPr>
              <a:t>Supervisor</a:t>
            </a:r>
          </a:p>
        </p:txBody>
      </p:sp>
      <p:sp>
        <p:nvSpPr>
          <p:cNvPr id="15" name="TextBox 14"/>
          <p:cNvSpPr txBox="1"/>
          <p:nvPr/>
        </p:nvSpPr>
        <p:spPr>
          <a:xfrm>
            <a:off x="8577356" y="4442739"/>
            <a:ext cx="5124449" cy="369332"/>
          </a:xfrm>
          <a:prstGeom prst="rect">
            <a:avLst/>
          </a:prstGeom>
          <a:noFill/>
        </p:spPr>
        <p:txBody>
          <a:bodyPr wrap="square" rtlCol="0">
            <a:spAutoFit/>
          </a:bodyPr>
          <a:lstStyle/>
          <a:p>
            <a:r>
              <a:rPr lang="es-419" b="1">
                <a:solidFill>
                  <a:schemeClr val="bg1"/>
                </a:solidFill>
                <a:latin typeface="Helvetica Neue" charset="0"/>
                <a:ea typeface="Helvetica Neue" charset="0"/>
                <a:cs typeface="Helvetica Neue" charset="0"/>
              </a:rPr>
              <a:t>Trabajador Social</a:t>
            </a:r>
          </a:p>
        </p:txBody>
      </p:sp>
    </p:spTree>
    <p:extLst>
      <p:ext uri="{BB962C8B-B14F-4D97-AF65-F5344CB8AC3E}">
        <p14:creationId xmlns:p14="http://schemas.microsoft.com/office/powerpoint/2010/main" val="874683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45546" y="1013159"/>
            <a:ext cx="3796356" cy="1754326"/>
          </a:xfrm>
          <a:prstGeom prst="rect">
            <a:avLst/>
          </a:prstGeom>
          <a:noFill/>
        </p:spPr>
        <p:txBody>
          <a:bodyPr wrap="square" rtlCol="0">
            <a:spAutoFit/>
          </a:bodyPr>
          <a:lstStyle/>
          <a:p>
            <a:r>
              <a:rPr lang="es-419" sz="3600" b="1" dirty="0">
                <a:solidFill>
                  <a:srgbClr val="026794"/>
                </a:solidFill>
                <a:latin typeface="Helvetica Neue" charset="0"/>
                <a:ea typeface="Helvetica Neue" charset="0"/>
                <a:cs typeface="Helvetica Neue" charset="0"/>
              </a:rPr>
              <a:t>SUPERVISIÓN EN NUESTROS CONTEXTOS</a:t>
            </a:r>
          </a:p>
        </p:txBody>
      </p:sp>
      <p:sp>
        <p:nvSpPr>
          <p:cNvPr id="12" name="Rectangle 11"/>
          <p:cNvSpPr/>
          <p:nvPr/>
        </p:nvSpPr>
        <p:spPr>
          <a:xfrm>
            <a:off x="309966" y="832083"/>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9965" y="2486030"/>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09966" y="4155634"/>
            <a:ext cx="7144719" cy="1365745"/>
          </a:xfrm>
          <a:prstGeom prst="rect">
            <a:avLst/>
          </a:prstGeom>
          <a:solidFill>
            <a:schemeClr val="bg1"/>
          </a:solidFill>
          <a:ln w="57150">
            <a:solidFill>
              <a:srgbClr val="95CD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94292" y="1130981"/>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1.</a:t>
            </a:r>
          </a:p>
        </p:txBody>
      </p:sp>
      <p:sp>
        <p:nvSpPr>
          <p:cNvPr id="28" name="TextBox 27"/>
          <p:cNvSpPr txBox="1"/>
          <p:nvPr/>
        </p:nvSpPr>
        <p:spPr>
          <a:xfrm>
            <a:off x="503961" y="2840162"/>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2.</a:t>
            </a:r>
          </a:p>
        </p:txBody>
      </p:sp>
      <p:sp>
        <p:nvSpPr>
          <p:cNvPr id="29" name="TextBox 28"/>
          <p:cNvSpPr txBox="1"/>
          <p:nvPr/>
        </p:nvSpPr>
        <p:spPr>
          <a:xfrm>
            <a:off x="494292" y="4491901"/>
            <a:ext cx="1860698" cy="769441"/>
          </a:xfrm>
          <a:prstGeom prst="rect">
            <a:avLst/>
          </a:prstGeom>
          <a:noFill/>
        </p:spPr>
        <p:txBody>
          <a:bodyPr wrap="square" rtlCol="0">
            <a:spAutoFit/>
          </a:bodyPr>
          <a:lstStyle/>
          <a:p>
            <a:r>
              <a:rPr lang="es-419" sz="4400" b="1">
                <a:solidFill>
                  <a:srgbClr val="026794"/>
                </a:solidFill>
                <a:latin typeface="Helvetica Neue" charset="0"/>
                <a:ea typeface="Helvetica Neue" charset="0"/>
                <a:cs typeface="Helvetica Neue" charset="0"/>
              </a:rPr>
              <a:t>3.</a:t>
            </a:r>
          </a:p>
        </p:txBody>
      </p:sp>
      <p:sp>
        <p:nvSpPr>
          <p:cNvPr id="16" name="TextBox 19"/>
          <p:cNvSpPr txBox="1"/>
          <p:nvPr/>
        </p:nvSpPr>
        <p:spPr>
          <a:xfrm>
            <a:off x="1317353" y="1156337"/>
            <a:ext cx="6137330" cy="984885"/>
          </a:xfrm>
          <a:prstGeom prst="rect">
            <a:avLst/>
          </a:prstGeom>
          <a:noFill/>
        </p:spPr>
        <p:txBody>
          <a:bodyPr wrap="square" rtlCol="0">
            <a:spAutoFit/>
          </a:bodyPr>
          <a:lstStyle/>
          <a:p>
            <a:pPr lvl="0"/>
            <a:r>
              <a:rPr lang="es-419" sz="2000" dirty="0">
                <a:solidFill>
                  <a:schemeClr val="tx1">
                    <a:lumMod val="65000"/>
                    <a:lumOff val="35000"/>
                  </a:schemeClr>
                </a:solidFill>
                <a:latin typeface="Helvetica Neue" charset="0"/>
                <a:ea typeface="Helvetica Neue" charset="0"/>
                <a:cs typeface="Helvetica Neue" charset="0"/>
                <a:sym typeface="Century Gothic"/>
              </a:rPr>
              <a:t>¿Qué piensan las personas en su contexto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cuando </a:t>
            </a:r>
            <a:r>
              <a:rPr lang="es-419" sz="2000" dirty="0">
                <a:solidFill>
                  <a:schemeClr val="tx1">
                    <a:lumMod val="65000"/>
                    <a:lumOff val="35000"/>
                  </a:schemeClr>
                </a:solidFill>
                <a:latin typeface="Helvetica Neue" charset="0"/>
                <a:ea typeface="Helvetica Neue" charset="0"/>
                <a:cs typeface="Helvetica Neue" charset="0"/>
                <a:sym typeface="Century Gothic"/>
              </a:rPr>
              <a:t>escuchan el término “supervisor”?</a:t>
            </a:r>
          </a:p>
          <a:p>
            <a:endParaRPr lang="en-US" dirty="0"/>
          </a:p>
        </p:txBody>
      </p:sp>
      <p:sp>
        <p:nvSpPr>
          <p:cNvPr id="17" name="TextBox 20"/>
          <p:cNvSpPr txBox="1"/>
          <p:nvPr/>
        </p:nvSpPr>
        <p:spPr>
          <a:xfrm>
            <a:off x="1317353" y="2846577"/>
            <a:ext cx="6282762" cy="984885"/>
          </a:xfrm>
          <a:prstGeom prst="rect">
            <a:avLst/>
          </a:prstGeom>
          <a:noFill/>
        </p:spPr>
        <p:txBody>
          <a:bodyPr wrap="square" rtlCol="0">
            <a:spAutoFit/>
          </a:bodyPr>
          <a:lstStyle/>
          <a:p>
            <a:pPr lvl="0">
              <a:buClr>
                <a:schemeClr val="tx1">
                  <a:lumMod val="65000"/>
                  <a:lumOff val="35000"/>
                </a:schemeClr>
              </a:buClr>
              <a:buSzPct val="100000"/>
            </a:pPr>
            <a:r>
              <a:rPr lang="es-419" sz="2000" b="1" dirty="0">
                <a:solidFill>
                  <a:schemeClr val="tx1">
                    <a:lumMod val="65000"/>
                    <a:lumOff val="35000"/>
                  </a:schemeClr>
                </a:solidFill>
                <a:latin typeface="Helvetica Neue" charset="0"/>
                <a:ea typeface="Helvetica Neue" charset="0"/>
                <a:cs typeface="Helvetica Neue" charset="0"/>
                <a:sym typeface="Century Gothic"/>
              </a:rPr>
              <a:t>¿Por qué es importante la supervisión </a:t>
            </a:r>
            <a:r>
              <a:rPr lang="es-419" sz="2000" b="1" dirty="0" smtClean="0">
                <a:solidFill>
                  <a:schemeClr val="tx1">
                    <a:lumMod val="65000"/>
                    <a:lumOff val="35000"/>
                  </a:schemeClr>
                </a:solidFill>
                <a:latin typeface="Helvetica Neue" charset="0"/>
                <a:ea typeface="Helvetica Neue" charset="0"/>
                <a:cs typeface="Helvetica Neue" charset="0"/>
                <a:sym typeface="Century Gothic"/>
              </a:rPr>
              <a:t/>
            </a:r>
            <a:br>
              <a:rPr lang="es-419" sz="2000" b="1" dirty="0" smtClean="0">
                <a:solidFill>
                  <a:schemeClr val="tx1">
                    <a:lumMod val="65000"/>
                    <a:lumOff val="35000"/>
                  </a:schemeClr>
                </a:solidFill>
                <a:latin typeface="Helvetica Neue" charset="0"/>
                <a:ea typeface="Helvetica Neue" charset="0"/>
                <a:cs typeface="Helvetica Neue" charset="0"/>
                <a:sym typeface="Century Gothic"/>
              </a:rPr>
            </a:br>
            <a:r>
              <a:rPr lang="es-419" sz="2000" b="1" dirty="0" smtClean="0">
                <a:solidFill>
                  <a:schemeClr val="tx1">
                    <a:lumMod val="65000"/>
                    <a:lumOff val="35000"/>
                  </a:schemeClr>
                </a:solidFill>
                <a:latin typeface="Helvetica Neue" charset="0"/>
                <a:ea typeface="Helvetica Neue" charset="0"/>
                <a:cs typeface="Helvetica Neue" charset="0"/>
                <a:sym typeface="Century Gothic"/>
              </a:rPr>
              <a:t>en </a:t>
            </a:r>
            <a:r>
              <a:rPr lang="es-419" sz="2000" b="1" dirty="0">
                <a:solidFill>
                  <a:schemeClr val="tx1">
                    <a:lumMod val="65000"/>
                    <a:lumOff val="35000"/>
                  </a:schemeClr>
                </a:solidFill>
                <a:latin typeface="Helvetica Neue" charset="0"/>
                <a:ea typeface="Helvetica Neue" charset="0"/>
                <a:cs typeface="Helvetica Neue" charset="0"/>
                <a:sym typeface="Century Gothic"/>
              </a:rPr>
              <a:t>la gestión de casos?</a:t>
            </a:r>
          </a:p>
          <a:p>
            <a:endParaRPr lang="en-US" dirty="0"/>
          </a:p>
        </p:txBody>
      </p:sp>
      <p:sp>
        <p:nvSpPr>
          <p:cNvPr id="18" name="TextBox 24"/>
          <p:cNvSpPr txBox="1"/>
          <p:nvPr/>
        </p:nvSpPr>
        <p:spPr>
          <a:xfrm>
            <a:off x="1317353" y="4036765"/>
            <a:ext cx="6251181" cy="1600438"/>
          </a:xfrm>
          <a:prstGeom prst="rect">
            <a:avLst/>
          </a:prstGeom>
          <a:noFill/>
        </p:spPr>
        <p:txBody>
          <a:bodyPr wrap="square" rtlCol="0">
            <a:spAutoFit/>
          </a:bodyPr>
          <a:lstStyle/>
          <a:p>
            <a:pPr lvl="0">
              <a:buClr>
                <a:schemeClr val="tx1">
                  <a:lumMod val="65000"/>
                  <a:lumOff val="35000"/>
                </a:schemeClr>
              </a:buClr>
              <a:buSzPct val="100000"/>
            </a:pPr>
            <a:endParaRPr lang="en-US" sz="2000" b="1" dirty="0">
              <a:solidFill>
                <a:schemeClr val="tx1">
                  <a:lumMod val="65000"/>
                  <a:lumOff val="35000"/>
                </a:schemeClr>
              </a:solidFill>
              <a:latin typeface="Helvetica Neue" charset="0"/>
              <a:ea typeface="Helvetica Neue" charset="0"/>
              <a:cs typeface="Helvetica Neue" charset="0"/>
              <a:sym typeface="Century Gothic"/>
            </a:endParaRPr>
          </a:p>
          <a:p>
            <a:pPr lvl="0">
              <a:buClr>
                <a:schemeClr val="tx1">
                  <a:lumMod val="65000"/>
                  <a:lumOff val="35000"/>
                </a:schemeClr>
              </a:buClr>
              <a:buSzPct val="100000"/>
            </a:pPr>
            <a:r>
              <a:rPr lang="es-419" sz="2000" dirty="0">
                <a:solidFill>
                  <a:schemeClr val="tx1">
                    <a:lumMod val="65000"/>
                    <a:lumOff val="35000"/>
                  </a:schemeClr>
                </a:solidFill>
                <a:latin typeface="Helvetica Neue" charset="0"/>
                <a:ea typeface="Helvetica Neue" charset="0"/>
                <a:cs typeface="Helvetica Neue" charset="0"/>
                <a:sym typeface="Century Gothic"/>
              </a:rPr>
              <a:t>¿Cuáles son algunas de las principales tareas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y </a:t>
            </a:r>
            <a:r>
              <a:rPr lang="es-419" sz="2000" dirty="0">
                <a:solidFill>
                  <a:schemeClr val="tx1">
                    <a:lumMod val="65000"/>
                    <a:lumOff val="35000"/>
                  </a:schemeClr>
                </a:solidFill>
                <a:latin typeface="Helvetica Neue" charset="0"/>
                <a:ea typeface="Helvetica Neue" charset="0"/>
                <a:cs typeface="Helvetica Neue" charset="0"/>
                <a:sym typeface="Century Gothic"/>
              </a:rPr>
              <a:t>responsabilidades de los </a:t>
            </a:r>
            <a:r>
              <a:rPr lang="es-419" sz="2000" dirty="0" smtClean="0">
                <a:solidFill>
                  <a:schemeClr val="tx1">
                    <a:lumMod val="65000"/>
                    <a:lumOff val="35000"/>
                  </a:schemeClr>
                </a:solidFill>
                <a:latin typeface="Helvetica Neue" charset="0"/>
                <a:ea typeface="Helvetica Neue" charset="0"/>
                <a:cs typeface="Helvetica Neue" charset="0"/>
                <a:sym typeface="Century Gothic"/>
              </a:rPr>
              <a:t>Supervisores </a:t>
            </a:r>
            <a:br>
              <a:rPr lang="es-419" sz="2000" dirty="0" smtClean="0">
                <a:solidFill>
                  <a:schemeClr val="tx1">
                    <a:lumMod val="65000"/>
                    <a:lumOff val="35000"/>
                  </a:schemeClr>
                </a:solidFill>
                <a:latin typeface="Helvetica Neue" charset="0"/>
                <a:ea typeface="Helvetica Neue" charset="0"/>
                <a:cs typeface="Helvetica Neue" charset="0"/>
                <a:sym typeface="Century Gothic"/>
              </a:rPr>
            </a:br>
            <a:r>
              <a:rPr lang="es-419" sz="2000" dirty="0" smtClean="0">
                <a:solidFill>
                  <a:schemeClr val="tx1">
                    <a:lumMod val="65000"/>
                    <a:lumOff val="35000"/>
                  </a:schemeClr>
                </a:solidFill>
                <a:latin typeface="Helvetica Neue" charset="0"/>
                <a:ea typeface="Helvetica Neue" charset="0"/>
                <a:cs typeface="Helvetica Neue" charset="0"/>
                <a:sym typeface="Century Gothic"/>
              </a:rPr>
              <a:t>de </a:t>
            </a:r>
            <a:r>
              <a:rPr lang="es-419" sz="2000" dirty="0">
                <a:solidFill>
                  <a:schemeClr val="tx1">
                    <a:lumMod val="65000"/>
                    <a:lumOff val="35000"/>
                  </a:schemeClr>
                </a:solidFill>
                <a:latin typeface="Helvetica Neue" charset="0"/>
                <a:ea typeface="Helvetica Neue" charset="0"/>
                <a:cs typeface="Helvetica Neue" charset="0"/>
                <a:sym typeface="Century Gothic"/>
              </a:rPr>
              <a:t>Gestión de Casos?</a:t>
            </a:r>
          </a:p>
          <a:p>
            <a:endParaRPr lang="en-US" dirty="0"/>
          </a:p>
        </p:txBody>
      </p:sp>
      <p:pic>
        <p:nvPicPr>
          <p:cNvPr id="22" name="Imagen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855" y="5333065"/>
            <a:ext cx="2121408" cy="950976"/>
          </a:xfrm>
          <a:prstGeom prst="rect">
            <a:avLst/>
          </a:prstGeom>
        </p:spPr>
      </p:pic>
    </p:spTree>
    <p:extLst>
      <p:ext uri="{BB962C8B-B14F-4D97-AF65-F5344CB8AC3E}">
        <p14:creationId xmlns:p14="http://schemas.microsoft.com/office/powerpoint/2010/main" val="2796811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12562</TotalTime>
  <Words>3461</Words>
  <Application>Microsoft Office PowerPoint</Application>
  <PresentationFormat>Panorámica</PresentationFormat>
  <Paragraphs>525</Paragraphs>
  <Slides>30</Slides>
  <Notes>30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30</vt:i4>
      </vt:variant>
    </vt:vector>
  </HeadingPairs>
  <TitlesOfParts>
    <vt:vector size="41" baseType="lpstr">
      <vt:lpstr>Arial</vt:lpstr>
      <vt:lpstr>Calibri</vt:lpstr>
      <vt:lpstr>Calibri Light</vt:lpstr>
      <vt:lpstr>Century Gothic</vt:lpstr>
      <vt:lpstr>Helvetica Neue</vt:lpstr>
      <vt:lpstr>Helvetica Neue Medium</vt:lpstr>
      <vt:lpstr>HG明朝B</vt:lpstr>
      <vt:lpstr>Noto Sans Symbols</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RESPONSABILIDADES DE SUPERVISIÓN COMPARTIDAS</vt:lpstr>
      <vt:lpstr>Presentación de PowerPoint</vt:lpstr>
      <vt:lpstr>Presentación de PowerPoint</vt:lpstr>
      <vt:lpstr>EVIDENCIA   </vt:lpstr>
      <vt:lpstr>Presentación de PowerPoint</vt:lpstr>
      <vt:lpstr>TRES FUNCIONES DE LA SUPERVISIÓN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Y ESTRATEGIAS DE LA SUPERVISIÓN</vt:lpstr>
      <vt:lpstr>Presentación de PowerPoint</vt:lpstr>
      <vt:lpstr>  ESTRATEGIAS  Y DESAFÍOS DE LA SUPERVISIÓN</vt:lpstr>
      <vt:lpstr>Presentación de PowerPoint</vt:lpstr>
      <vt:lpstr>Presentación de PowerPoint</vt:lpstr>
      <vt:lpstr>Presentación de PowerPoint</vt:lpstr>
      <vt:lpstr>Presentación de PowerPoint</vt:lpstr>
      <vt:lpstr>Presentación de PowerPoint</vt:lpstr>
      <vt:lpstr>REFERENCIAS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Vero_Virtual</cp:lastModifiedBy>
  <cp:revision>80</cp:revision>
  <cp:lastPrinted>2018-05-30T19:22:25Z</cp:lastPrinted>
  <dcterms:created xsi:type="dcterms:W3CDTF">2017-11-22T17:27:49Z</dcterms:created>
  <dcterms:modified xsi:type="dcterms:W3CDTF">2018-10-11T21:12:52Z</dcterms:modified>
</cp:coreProperties>
</file>