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90" r:id="rId2"/>
    <p:sldId id="291" r:id="rId3"/>
    <p:sldId id="299" r:id="rId4"/>
    <p:sldId id="292" r:id="rId5"/>
    <p:sldId id="293" r:id="rId6"/>
    <p:sldId id="294" r:id="rId7"/>
    <p:sldId id="295" r:id="rId8"/>
    <p:sldId id="296" r:id="rId9"/>
    <p:sldId id="297" r:id="rId10"/>
    <p:sldId id="298" r:id="rId11"/>
    <p:sldId id="30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Lee" initials="JL" lastIdx="11" clrIdx="0">
    <p:extLst>
      <p:ext uri="{19B8F6BF-5375-455C-9EA6-DF929625EA0E}">
        <p15:presenceInfo xmlns:p15="http://schemas.microsoft.com/office/powerpoint/2012/main" userId="S-1-5-21-1294360644-1464272073-1233803906-1447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467D"/>
    <a:srgbClr val="026794"/>
    <a:srgbClr val="405E79"/>
    <a:srgbClr val="35B2B4"/>
    <a:srgbClr val="95CD7A"/>
    <a:srgbClr val="70995C"/>
    <a:srgbClr val="D5EBCA"/>
    <a:srgbClr val="000000"/>
    <a:srgbClr val="E3D3DB"/>
    <a:srgbClr val="AC6B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316" autoAdjust="0"/>
    <p:restoredTop sz="62787" autoAdjust="0"/>
  </p:normalViewPr>
  <p:slideViewPr>
    <p:cSldViewPr snapToGrid="0" snapToObjects="1">
      <p:cViewPr varScale="1">
        <p:scale>
          <a:sx n="45" d="100"/>
          <a:sy n="45" d="100"/>
        </p:scale>
        <p:origin x="1276" y="39"/>
      </p:cViewPr>
      <p:guideLst/>
    </p:cSldViewPr>
  </p:slideViewPr>
  <p:notesTextViewPr>
    <p:cViewPr>
      <p:scale>
        <a:sx n="1" d="1"/>
        <a:sy n="1" d="1"/>
      </p:scale>
      <p:origin x="0" y="-84"/>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5E37B0-271D-45B1-A356-56940B81EBCA}" type="doc">
      <dgm:prSet loTypeId="urn:microsoft.com/office/officeart/2005/8/layout/cycle6" loCatId="process" qsTypeId="urn:microsoft.com/office/officeart/2005/8/quickstyle/simple1" qsCatId="simple" csTypeId="urn:microsoft.com/office/officeart/2005/8/colors/colorful5" csCatId="colorful" phldr="1"/>
      <dgm:spPr/>
      <dgm:t>
        <a:bodyPr/>
        <a:lstStyle/>
        <a:p>
          <a:endParaRPr lang="en-US"/>
        </a:p>
      </dgm:t>
    </dgm:pt>
    <dgm:pt modelId="{FE662C53-0A70-40B8-80A4-53B1A5063590}">
      <dgm:prSet custT="1"/>
      <dgm:spPr>
        <a:solidFill>
          <a:srgbClr val="0389C6"/>
        </a:solidFill>
        <a:ln>
          <a:noFill/>
        </a:ln>
      </dgm:spPr>
      <dgm:t>
        <a:bodyPr/>
        <a:lstStyle/>
        <a:p>
          <a:pPr rtl="0"/>
          <a:r>
            <a:rPr lang="es-419" sz="1800" b="0" i="0">
              <a:latin typeface="Helvetica Neue" charset="0"/>
              <a:ea typeface="Helvetica Neue" charset="0"/>
              <a:cs typeface="Helvetica Neue" charset="0"/>
            </a:rPr>
            <a:t>Apertura a Compartir Ideas y Opiniones</a:t>
          </a:r>
        </a:p>
      </dgm:t>
    </dgm:pt>
    <dgm:pt modelId="{573F120B-68FF-4608-9091-095351BF2D2D}" type="parTrans" cxnId="{C1AF8413-AB26-4158-AD35-254D48532E43}">
      <dgm:prSet/>
      <dgm:spPr/>
      <dgm:t>
        <a:bodyPr/>
        <a:lstStyle/>
        <a:p>
          <a:endParaRPr lang="en-US">
            <a:latin typeface="+mn-lt"/>
            <a:ea typeface="Open Sans" pitchFamily="34" charset="0"/>
            <a:cs typeface="Open Sans" pitchFamily="34" charset="0"/>
          </a:endParaRPr>
        </a:p>
      </dgm:t>
    </dgm:pt>
    <dgm:pt modelId="{2896705D-E738-4983-B8BD-BBBCE143C613}" type="sibTrans" cxnId="{C1AF8413-AB26-4158-AD35-254D48532E43}">
      <dgm:prSet/>
      <dgm:spPr>
        <a:gradFill rotWithShape="0">
          <a:gsLst>
            <a:gs pos="0">
              <a:schemeClr val="accent6">
                <a:alpha val="70000"/>
                <a:hueOff val="0"/>
                <a:satOff val="0"/>
                <a:lumOff val="0"/>
                <a:alphaOff val="0"/>
                <a:satMod val="103000"/>
                <a:lumMod val="102000"/>
                <a:tint val="94000"/>
              </a:schemeClr>
            </a:gs>
            <a:gs pos="50000">
              <a:schemeClr val="accent6">
                <a:alpha val="70000"/>
                <a:hueOff val="0"/>
                <a:satOff val="0"/>
                <a:lumOff val="0"/>
                <a:alphaOff val="0"/>
                <a:satMod val="110000"/>
                <a:lumMod val="100000"/>
                <a:shade val="100000"/>
              </a:schemeClr>
            </a:gs>
            <a:gs pos="100000">
              <a:schemeClr val="accent6">
                <a:alpha val="70000"/>
                <a:hueOff val="0"/>
                <a:satOff val="0"/>
                <a:lumOff val="0"/>
                <a:alphaOff val="0"/>
                <a:lumMod val="99000"/>
                <a:satMod val="120000"/>
                <a:shade val="78000"/>
              </a:schemeClr>
            </a:gs>
          </a:gsLst>
          <a:lin ang="5400000" scaled="0"/>
        </a:gradFill>
      </dgm:spPr>
      <dgm:t>
        <a:bodyPr/>
        <a:lstStyle/>
        <a:p>
          <a:endParaRPr lang="en-US">
            <a:latin typeface="+mn-lt"/>
            <a:ea typeface="Open Sans" pitchFamily="34" charset="0"/>
            <a:cs typeface="Open Sans" pitchFamily="34" charset="0"/>
          </a:endParaRPr>
        </a:p>
      </dgm:t>
    </dgm:pt>
    <dgm:pt modelId="{15FF202E-99D5-4D55-AAED-EDDA2F560D88}">
      <dgm:prSet custT="1"/>
      <dgm:spPr>
        <a:solidFill>
          <a:srgbClr val="95CD7A"/>
        </a:solidFill>
        <a:ln>
          <a:noFill/>
        </a:ln>
      </dgm:spPr>
      <dgm:t>
        <a:bodyPr/>
        <a:lstStyle/>
        <a:p>
          <a:pPr rtl="0"/>
          <a:r>
            <a:rPr lang="es-419" sz="1800" b="0" i="0" dirty="0">
              <a:latin typeface="Helvetica Neue" charset="0"/>
              <a:ea typeface="Helvetica Neue" charset="0"/>
              <a:cs typeface="Helvetica Neue" charset="0"/>
            </a:rPr>
            <a:t>Ambiente </a:t>
          </a:r>
          <a:r>
            <a:rPr lang="es-419" sz="1800" b="0" i="0" dirty="0" smtClean="0">
              <a:latin typeface="Helvetica Neue" charset="0"/>
              <a:ea typeface="Helvetica Neue" charset="0"/>
              <a:cs typeface="Helvetica Neue" charset="0"/>
            </a:rPr>
            <a:t/>
          </a:r>
          <a:br>
            <a:rPr lang="es-419" sz="1800" b="0" i="0" dirty="0" smtClean="0">
              <a:latin typeface="Helvetica Neue" charset="0"/>
              <a:ea typeface="Helvetica Neue" charset="0"/>
              <a:cs typeface="Helvetica Neue" charset="0"/>
            </a:rPr>
          </a:br>
          <a:r>
            <a:rPr lang="es-419" sz="1800" b="0" i="0" dirty="0" smtClean="0">
              <a:latin typeface="Helvetica Neue" charset="0"/>
              <a:ea typeface="Helvetica Neue" charset="0"/>
              <a:cs typeface="Helvetica Neue" charset="0"/>
            </a:rPr>
            <a:t>sin </a:t>
          </a:r>
          <a:r>
            <a:rPr lang="es-419" sz="1800" b="0" i="0" dirty="0">
              <a:latin typeface="Helvetica Neue" charset="0"/>
              <a:ea typeface="Helvetica Neue" charset="0"/>
              <a:cs typeface="Helvetica Neue" charset="0"/>
            </a:rPr>
            <a:t>Prejuicios</a:t>
          </a:r>
        </a:p>
      </dgm:t>
    </dgm:pt>
    <dgm:pt modelId="{6959FD3D-C55C-4E3E-BB84-B3A301D7489C}" type="parTrans" cxnId="{F7DF265E-9066-4F8C-B15C-173C2257E139}">
      <dgm:prSet/>
      <dgm:spPr/>
      <dgm:t>
        <a:bodyPr/>
        <a:lstStyle/>
        <a:p>
          <a:endParaRPr lang="en-US">
            <a:latin typeface="+mn-lt"/>
            <a:ea typeface="Open Sans" pitchFamily="34" charset="0"/>
            <a:cs typeface="Open Sans" pitchFamily="34" charset="0"/>
          </a:endParaRPr>
        </a:p>
      </dgm:t>
    </dgm:pt>
    <dgm:pt modelId="{36D1A752-867F-4ACC-BB7C-2958EA416726}" type="sibTrans" cxnId="{F7DF265E-9066-4F8C-B15C-173C2257E139}">
      <dgm:prSet/>
      <dgm:spPr/>
      <dgm:t>
        <a:bodyPr/>
        <a:lstStyle/>
        <a:p>
          <a:endParaRPr lang="en-US">
            <a:latin typeface="+mn-lt"/>
            <a:ea typeface="Open Sans" pitchFamily="34" charset="0"/>
            <a:cs typeface="Open Sans" pitchFamily="34" charset="0"/>
          </a:endParaRPr>
        </a:p>
      </dgm:t>
    </dgm:pt>
    <dgm:pt modelId="{DF91234E-1D59-466D-BFC3-1E74A51C5D93}">
      <dgm:prSet custT="1"/>
      <dgm:spPr>
        <a:solidFill>
          <a:srgbClr val="029FA1"/>
        </a:solidFill>
        <a:ln>
          <a:noFill/>
        </a:ln>
      </dgm:spPr>
      <dgm:t>
        <a:bodyPr/>
        <a:lstStyle/>
        <a:p>
          <a:pPr rtl="0"/>
          <a:r>
            <a:rPr lang="es-419" sz="1800" b="0" i="0" dirty="0">
              <a:solidFill>
                <a:schemeClr val="bg1"/>
              </a:solidFill>
              <a:latin typeface="Helvetica Neue" charset="0"/>
              <a:ea typeface="Helvetica Neue" charset="0"/>
              <a:cs typeface="Helvetica Neue" charset="0"/>
            </a:rPr>
            <a:t>Seguridad Grupal</a:t>
          </a:r>
        </a:p>
      </dgm:t>
    </dgm:pt>
    <dgm:pt modelId="{740D2CE7-6971-43A0-85DC-F3B4E090C1A4}" type="parTrans" cxnId="{D7F5F9CD-4D84-4E93-A1C6-AAF97F57F2CB}">
      <dgm:prSet/>
      <dgm:spPr/>
      <dgm:t>
        <a:bodyPr/>
        <a:lstStyle/>
        <a:p>
          <a:endParaRPr lang="en-US">
            <a:latin typeface="+mn-lt"/>
            <a:ea typeface="Open Sans" pitchFamily="34" charset="0"/>
            <a:cs typeface="Open Sans" pitchFamily="34" charset="0"/>
          </a:endParaRPr>
        </a:p>
      </dgm:t>
    </dgm:pt>
    <dgm:pt modelId="{46D78DA0-3F89-4790-95F4-328634BE950B}" type="sibTrans" cxnId="{D7F5F9CD-4D84-4E93-A1C6-AAF97F57F2CB}">
      <dgm:prSet/>
      <dgm:spPr/>
      <dgm:t>
        <a:bodyPr/>
        <a:lstStyle/>
        <a:p>
          <a:endParaRPr lang="en-US">
            <a:latin typeface="+mn-lt"/>
            <a:ea typeface="Open Sans" pitchFamily="34" charset="0"/>
            <a:cs typeface="Open Sans" pitchFamily="34" charset="0"/>
          </a:endParaRPr>
        </a:p>
      </dgm:t>
    </dgm:pt>
    <dgm:pt modelId="{437160B6-C35A-2A42-A56A-1D2F33C8621E}" type="pres">
      <dgm:prSet presAssocID="{2B5E37B0-271D-45B1-A356-56940B81EBCA}" presName="cycle" presStyleCnt="0">
        <dgm:presLayoutVars>
          <dgm:dir/>
          <dgm:resizeHandles val="exact"/>
        </dgm:presLayoutVars>
      </dgm:prSet>
      <dgm:spPr/>
      <dgm:t>
        <a:bodyPr/>
        <a:lstStyle/>
        <a:p>
          <a:endParaRPr lang="en-US"/>
        </a:p>
      </dgm:t>
    </dgm:pt>
    <dgm:pt modelId="{E582C1D9-F86A-0D42-83AF-65AC83112248}" type="pres">
      <dgm:prSet presAssocID="{FE662C53-0A70-40B8-80A4-53B1A5063590}" presName="node" presStyleLbl="node1" presStyleIdx="0" presStyleCnt="3">
        <dgm:presLayoutVars>
          <dgm:bulletEnabled val="1"/>
        </dgm:presLayoutVars>
      </dgm:prSet>
      <dgm:spPr/>
      <dgm:t>
        <a:bodyPr/>
        <a:lstStyle/>
        <a:p>
          <a:endParaRPr lang="en-US"/>
        </a:p>
      </dgm:t>
    </dgm:pt>
    <dgm:pt modelId="{47C22DDE-514D-A748-8004-67593DBF050D}" type="pres">
      <dgm:prSet presAssocID="{FE662C53-0A70-40B8-80A4-53B1A5063590}" presName="spNode" presStyleCnt="0"/>
      <dgm:spPr/>
    </dgm:pt>
    <dgm:pt modelId="{E539A6C1-B907-F340-AB04-A713DD4DB2C2}" type="pres">
      <dgm:prSet presAssocID="{2896705D-E738-4983-B8BD-BBBCE143C613}" presName="sibTrans" presStyleLbl="sibTrans1D1" presStyleIdx="0" presStyleCnt="3"/>
      <dgm:spPr/>
      <dgm:t>
        <a:bodyPr/>
        <a:lstStyle/>
        <a:p>
          <a:endParaRPr lang="en-US"/>
        </a:p>
      </dgm:t>
    </dgm:pt>
    <dgm:pt modelId="{02DC457F-E33E-E841-BFC5-489D9C0C9621}" type="pres">
      <dgm:prSet presAssocID="{15FF202E-99D5-4D55-AAED-EDDA2F560D88}" presName="node" presStyleLbl="node1" presStyleIdx="1" presStyleCnt="3" custRadScaleRad="98337" custRadScaleInc="-32513">
        <dgm:presLayoutVars>
          <dgm:bulletEnabled val="1"/>
        </dgm:presLayoutVars>
      </dgm:prSet>
      <dgm:spPr/>
      <dgm:t>
        <a:bodyPr/>
        <a:lstStyle/>
        <a:p>
          <a:endParaRPr lang="en-US"/>
        </a:p>
      </dgm:t>
    </dgm:pt>
    <dgm:pt modelId="{59AC16EC-71AA-7242-B4C8-C9F0F067B288}" type="pres">
      <dgm:prSet presAssocID="{15FF202E-99D5-4D55-AAED-EDDA2F560D88}" presName="spNode" presStyleCnt="0"/>
      <dgm:spPr/>
    </dgm:pt>
    <dgm:pt modelId="{33B1DD8E-EDD4-B94D-BD71-3DE961DA4795}" type="pres">
      <dgm:prSet presAssocID="{36D1A752-867F-4ACC-BB7C-2958EA416726}" presName="sibTrans" presStyleLbl="sibTrans1D1" presStyleIdx="1" presStyleCnt="3"/>
      <dgm:spPr/>
      <dgm:t>
        <a:bodyPr/>
        <a:lstStyle/>
        <a:p>
          <a:endParaRPr lang="en-US"/>
        </a:p>
      </dgm:t>
    </dgm:pt>
    <dgm:pt modelId="{8186E04C-C418-5949-89E2-34D1AE665E44}" type="pres">
      <dgm:prSet presAssocID="{DF91234E-1D59-466D-BFC3-1E74A51C5D93}" presName="node" presStyleLbl="node1" presStyleIdx="2" presStyleCnt="3" custRadScaleRad="104915" custRadScaleInc="38259">
        <dgm:presLayoutVars>
          <dgm:bulletEnabled val="1"/>
        </dgm:presLayoutVars>
      </dgm:prSet>
      <dgm:spPr/>
      <dgm:t>
        <a:bodyPr/>
        <a:lstStyle/>
        <a:p>
          <a:endParaRPr lang="en-US"/>
        </a:p>
      </dgm:t>
    </dgm:pt>
    <dgm:pt modelId="{D123704E-6A7C-2D4F-8ED5-7A08C29F6B50}" type="pres">
      <dgm:prSet presAssocID="{DF91234E-1D59-466D-BFC3-1E74A51C5D93}" presName="spNode" presStyleCnt="0"/>
      <dgm:spPr/>
    </dgm:pt>
    <dgm:pt modelId="{A2316CF7-CAC0-8B48-A685-4DD6209C8F76}" type="pres">
      <dgm:prSet presAssocID="{46D78DA0-3F89-4790-95F4-328634BE950B}" presName="sibTrans" presStyleLbl="sibTrans1D1" presStyleIdx="2" presStyleCnt="3"/>
      <dgm:spPr/>
      <dgm:t>
        <a:bodyPr/>
        <a:lstStyle/>
        <a:p>
          <a:endParaRPr lang="en-US"/>
        </a:p>
      </dgm:t>
    </dgm:pt>
  </dgm:ptLst>
  <dgm:cxnLst>
    <dgm:cxn modelId="{367A560E-CA74-49F8-9F04-D50746004B82}" type="presOf" srcId="{36D1A752-867F-4ACC-BB7C-2958EA416726}" destId="{33B1DD8E-EDD4-B94D-BD71-3DE961DA4795}" srcOrd="0" destOrd="0" presId="urn:microsoft.com/office/officeart/2005/8/layout/cycle6"/>
    <dgm:cxn modelId="{F7DF265E-9066-4F8C-B15C-173C2257E139}" srcId="{2B5E37B0-271D-45B1-A356-56940B81EBCA}" destId="{15FF202E-99D5-4D55-AAED-EDDA2F560D88}" srcOrd="1" destOrd="0" parTransId="{6959FD3D-C55C-4E3E-BB84-B3A301D7489C}" sibTransId="{36D1A752-867F-4ACC-BB7C-2958EA416726}"/>
    <dgm:cxn modelId="{C3DAFBB5-BF7B-4ACA-B062-D408A7A2E85A}" type="presOf" srcId="{15FF202E-99D5-4D55-AAED-EDDA2F560D88}" destId="{02DC457F-E33E-E841-BFC5-489D9C0C9621}" srcOrd="0" destOrd="0" presId="urn:microsoft.com/office/officeart/2005/8/layout/cycle6"/>
    <dgm:cxn modelId="{72ADC2EC-ECE2-4212-9ED2-8E5C73E158D5}" type="presOf" srcId="{DF91234E-1D59-466D-BFC3-1E74A51C5D93}" destId="{8186E04C-C418-5949-89E2-34D1AE665E44}" srcOrd="0" destOrd="0" presId="urn:microsoft.com/office/officeart/2005/8/layout/cycle6"/>
    <dgm:cxn modelId="{D7F5F9CD-4D84-4E93-A1C6-AAF97F57F2CB}" srcId="{2B5E37B0-271D-45B1-A356-56940B81EBCA}" destId="{DF91234E-1D59-466D-BFC3-1E74A51C5D93}" srcOrd="2" destOrd="0" parTransId="{740D2CE7-6971-43A0-85DC-F3B4E090C1A4}" sibTransId="{46D78DA0-3F89-4790-95F4-328634BE950B}"/>
    <dgm:cxn modelId="{37AE9ABA-68E1-4467-8141-078058DF36D2}" type="presOf" srcId="{2B5E37B0-271D-45B1-A356-56940B81EBCA}" destId="{437160B6-C35A-2A42-A56A-1D2F33C8621E}" srcOrd="0" destOrd="0" presId="urn:microsoft.com/office/officeart/2005/8/layout/cycle6"/>
    <dgm:cxn modelId="{7366D28B-091F-47A9-AC45-634D8845286F}" type="presOf" srcId="{46D78DA0-3F89-4790-95F4-328634BE950B}" destId="{A2316CF7-CAC0-8B48-A685-4DD6209C8F76}" srcOrd="0" destOrd="0" presId="urn:microsoft.com/office/officeart/2005/8/layout/cycle6"/>
    <dgm:cxn modelId="{C1AF8413-AB26-4158-AD35-254D48532E43}" srcId="{2B5E37B0-271D-45B1-A356-56940B81EBCA}" destId="{FE662C53-0A70-40B8-80A4-53B1A5063590}" srcOrd="0" destOrd="0" parTransId="{573F120B-68FF-4608-9091-095351BF2D2D}" sibTransId="{2896705D-E738-4983-B8BD-BBBCE143C613}"/>
    <dgm:cxn modelId="{329A03D0-0061-40BA-B55E-3BF5A26B98DE}" type="presOf" srcId="{2896705D-E738-4983-B8BD-BBBCE143C613}" destId="{E539A6C1-B907-F340-AB04-A713DD4DB2C2}" srcOrd="0" destOrd="0" presId="urn:microsoft.com/office/officeart/2005/8/layout/cycle6"/>
    <dgm:cxn modelId="{A75D3DEB-D79A-4C84-B841-349627543A7A}" type="presOf" srcId="{FE662C53-0A70-40B8-80A4-53B1A5063590}" destId="{E582C1D9-F86A-0D42-83AF-65AC83112248}" srcOrd="0" destOrd="0" presId="urn:microsoft.com/office/officeart/2005/8/layout/cycle6"/>
    <dgm:cxn modelId="{A73E7EC3-F2D9-4E3E-BF84-61DC75BA44AD}" type="presParOf" srcId="{437160B6-C35A-2A42-A56A-1D2F33C8621E}" destId="{E582C1D9-F86A-0D42-83AF-65AC83112248}" srcOrd="0" destOrd="0" presId="urn:microsoft.com/office/officeart/2005/8/layout/cycle6"/>
    <dgm:cxn modelId="{2F917587-966E-495F-9600-3716D3CD88EA}" type="presParOf" srcId="{437160B6-C35A-2A42-A56A-1D2F33C8621E}" destId="{47C22DDE-514D-A748-8004-67593DBF050D}" srcOrd="1" destOrd="0" presId="urn:microsoft.com/office/officeart/2005/8/layout/cycle6"/>
    <dgm:cxn modelId="{A30274B9-8475-42B6-90A1-BFD03F6A7E2E}" type="presParOf" srcId="{437160B6-C35A-2A42-A56A-1D2F33C8621E}" destId="{E539A6C1-B907-F340-AB04-A713DD4DB2C2}" srcOrd="2" destOrd="0" presId="urn:microsoft.com/office/officeart/2005/8/layout/cycle6"/>
    <dgm:cxn modelId="{CDB68D2C-2B8F-4D30-9FB8-F5CE1DD1B417}" type="presParOf" srcId="{437160B6-C35A-2A42-A56A-1D2F33C8621E}" destId="{02DC457F-E33E-E841-BFC5-489D9C0C9621}" srcOrd="3" destOrd="0" presId="urn:microsoft.com/office/officeart/2005/8/layout/cycle6"/>
    <dgm:cxn modelId="{F49D5877-A7E2-47E4-9022-9A425CDCEF6C}" type="presParOf" srcId="{437160B6-C35A-2A42-A56A-1D2F33C8621E}" destId="{59AC16EC-71AA-7242-B4C8-C9F0F067B288}" srcOrd="4" destOrd="0" presId="urn:microsoft.com/office/officeart/2005/8/layout/cycle6"/>
    <dgm:cxn modelId="{D39DF9A2-8D5D-4DA7-B409-78D27CCFABF4}" type="presParOf" srcId="{437160B6-C35A-2A42-A56A-1D2F33C8621E}" destId="{33B1DD8E-EDD4-B94D-BD71-3DE961DA4795}" srcOrd="5" destOrd="0" presId="urn:microsoft.com/office/officeart/2005/8/layout/cycle6"/>
    <dgm:cxn modelId="{2C47B7D1-483D-407A-9E07-BA14FFE5DBD1}" type="presParOf" srcId="{437160B6-C35A-2A42-A56A-1D2F33C8621E}" destId="{8186E04C-C418-5949-89E2-34D1AE665E44}" srcOrd="6" destOrd="0" presId="urn:microsoft.com/office/officeart/2005/8/layout/cycle6"/>
    <dgm:cxn modelId="{27C42195-4277-4D8C-9276-FC3E3F61C83F}" type="presParOf" srcId="{437160B6-C35A-2A42-A56A-1D2F33C8621E}" destId="{D123704E-6A7C-2D4F-8ED5-7A08C29F6B50}" srcOrd="7" destOrd="0" presId="urn:microsoft.com/office/officeart/2005/8/layout/cycle6"/>
    <dgm:cxn modelId="{F24D667D-B1CE-444F-A413-998925A36C95}" type="presParOf" srcId="{437160B6-C35A-2A42-A56A-1D2F33C8621E}" destId="{A2316CF7-CAC0-8B48-A685-4DD6209C8F76}" srcOrd="8"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82C1D9-F86A-0D42-83AF-65AC83112248}">
      <dsp:nvSpPr>
        <dsp:cNvPr id="0" name=""/>
        <dsp:cNvSpPr/>
      </dsp:nvSpPr>
      <dsp:spPr>
        <a:xfrm>
          <a:off x="4319278" y="740"/>
          <a:ext cx="2488339" cy="1617420"/>
        </a:xfrm>
        <a:prstGeom prst="roundRect">
          <a:avLst/>
        </a:prstGeom>
        <a:solidFill>
          <a:srgbClr val="0389C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s-419" sz="1800" b="0" i="0" kern="1200">
              <a:latin typeface="Helvetica Neue" charset="0"/>
              <a:ea typeface="Helvetica Neue" charset="0"/>
              <a:cs typeface="Helvetica Neue" charset="0"/>
            </a:rPr>
            <a:t>Apertura a Compartir Ideas y Opiniones</a:t>
          </a:r>
        </a:p>
      </dsp:txBody>
      <dsp:txXfrm>
        <a:off x="4398234" y="79696"/>
        <a:ext cx="2330427" cy="1459508"/>
      </dsp:txXfrm>
    </dsp:sp>
    <dsp:sp modelId="{E539A6C1-B907-F340-AB04-A713DD4DB2C2}">
      <dsp:nvSpPr>
        <dsp:cNvPr id="0" name=""/>
        <dsp:cNvSpPr/>
      </dsp:nvSpPr>
      <dsp:spPr>
        <a:xfrm>
          <a:off x="3366668" y="781819"/>
          <a:ext cx="4317006" cy="4317006"/>
        </a:xfrm>
        <a:custGeom>
          <a:avLst/>
          <a:gdLst/>
          <a:ahLst/>
          <a:cxnLst/>
          <a:rect l="0" t="0" r="0" b="0"/>
          <a:pathLst>
            <a:path>
              <a:moveTo>
                <a:pt x="3455381" y="433034"/>
              </a:moveTo>
              <a:arcTo wR="2158503" hR="2158503" stAng="18415732" swAng="2899469"/>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2DC457F-E33E-E841-BFC5-489D9C0C9621}">
      <dsp:nvSpPr>
        <dsp:cNvPr id="0" name=""/>
        <dsp:cNvSpPr/>
      </dsp:nvSpPr>
      <dsp:spPr>
        <a:xfrm>
          <a:off x="6349194" y="2779649"/>
          <a:ext cx="2488339" cy="1617420"/>
        </a:xfrm>
        <a:prstGeom prst="roundRect">
          <a:avLst/>
        </a:prstGeom>
        <a:solidFill>
          <a:srgbClr val="95CD7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s-419" sz="1800" b="0" i="0" kern="1200" dirty="0">
              <a:latin typeface="Helvetica Neue" charset="0"/>
              <a:ea typeface="Helvetica Neue" charset="0"/>
              <a:cs typeface="Helvetica Neue" charset="0"/>
            </a:rPr>
            <a:t>Ambiente </a:t>
          </a:r>
          <a:r>
            <a:rPr lang="es-419" sz="1800" b="0" i="0" kern="1200" dirty="0" smtClean="0">
              <a:latin typeface="Helvetica Neue" charset="0"/>
              <a:ea typeface="Helvetica Neue" charset="0"/>
              <a:cs typeface="Helvetica Neue" charset="0"/>
            </a:rPr>
            <a:t/>
          </a:r>
          <a:br>
            <a:rPr lang="es-419" sz="1800" b="0" i="0" kern="1200" dirty="0" smtClean="0">
              <a:latin typeface="Helvetica Neue" charset="0"/>
              <a:ea typeface="Helvetica Neue" charset="0"/>
              <a:cs typeface="Helvetica Neue" charset="0"/>
            </a:rPr>
          </a:br>
          <a:r>
            <a:rPr lang="es-419" sz="1800" b="0" i="0" kern="1200" dirty="0" smtClean="0">
              <a:latin typeface="Helvetica Neue" charset="0"/>
              <a:ea typeface="Helvetica Neue" charset="0"/>
              <a:cs typeface="Helvetica Neue" charset="0"/>
            </a:rPr>
            <a:t>sin </a:t>
          </a:r>
          <a:r>
            <a:rPr lang="es-419" sz="1800" b="0" i="0" kern="1200" dirty="0">
              <a:latin typeface="Helvetica Neue" charset="0"/>
              <a:ea typeface="Helvetica Neue" charset="0"/>
              <a:cs typeface="Helvetica Neue" charset="0"/>
            </a:rPr>
            <a:t>Prejuicios</a:t>
          </a:r>
        </a:p>
      </dsp:txBody>
      <dsp:txXfrm>
        <a:off x="6428150" y="2858605"/>
        <a:ext cx="2330427" cy="1459508"/>
      </dsp:txXfrm>
    </dsp:sp>
    <dsp:sp modelId="{33B1DD8E-EDD4-B94D-BD71-3DE961DA4795}">
      <dsp:nvSpPr>
        <dsp:cNvPr id="0" name=""/>
        <dsp:cNvSpPr/>
      </dsp:nvSpPr>
      <dsp:spPr>
        <a:xfrm>
          <a:off x="3311596" y="862220"/>
          <a:ext cx="4317006" cy="4317006"/>
        </a:xfrm>
        <a:custGeom>
          <a:avLst/>
          <a:gdLst/>
          <a:ahLst/>
          <a:cxnLst/>
          <a:rect l="0" t="0" r="0" b="0"/>
          <a:pathLst>
            <a:path>
              <a:moveTo>
                <a:pt x="3799630" y="3560585"/>
              </a:moveTo>
              <a:arcTo wR="2158503" hR="2158503" stAng="2430517" swAng="6032785"/>
            </a:path>
          </a:pathLst>
        </a:custGeom>
        <a:noFill/>
        <a:ln w="6350" cap="flat" cmpd="sng" algn="ctr">
          <a:solidFill>
            <a:schemeClr val="accent5">
              <a:hueOff val="856485"/>
              <a:satOff val="-33542"/>
              <a:lumOff val="2156"/>
              <a:alphaOff val="0"/>
            </a:schemeClr>
          </a:solidFill>
          <a:prstDash val="solid"/>
          <a:miter lim="800000"/>
        </a:ln>
        <a:effectLst/>
      </dsp:spPr>
      <dsp:style>
        <a:lnRef idx="1">
          <a:scrgbClr r="0" g="0" b="0"/>
        </a:lnRef>
        <a:fillRef idx="0">
          <a:scrgbClr r="0" g="0" b="0"/>
        </a:fillRef>
        <a:effectRef idx="0">
          <a:scrgbClr r="0" g="0" b="0"/>
        </a:effectRef>
        <a:fontRef idx="minor"/>
      </dsp:style>
    </dsp:sp>
    <dsp:sp modelId="{8186E04C-C418-5949-89E2-34D1AE665E44}">
      <dsp:nvSpPr>
        <dsp:cNvPr id="0" name=""/>
        <dsp:cNvSpPr/>
      </dsp:nvSpPr>
      <dsp:spPr>
        <a:xfrm>
          <a:off x="2128774" y="2733764"/>
          <a:ext cx="2488339" cy="1617420"/>
        </a:xfrm>
        <a:prstGeom prst="roundRect">
          <a:avLst/>
        </a:prstGeom>
        <a:solidFill>
          <a:srgbClr val="029FA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s-419" sz="1800" b="0" i="0" kern="1200" dirty="0">
              <a:solidFill>
                <a:schemeClr val="bg1"/>
              </a:solidFill>
              <a:latin typeface="Helvetica Neue" charset="0"/>
              <a:ea typeface="Helvetica Neue" charset="0"/>
              <a:cs typeface="Helvetica Neue" charset="0"/>
            </a:rPr>
            <a:t>Seguridad Grupal</a:t>
          </a:r>
        </a:p>
      </dsp:txBody>
      <dsp:txXfrm>
        <a:off x="2207730" y="2812720"/>
        <a:ext cx="2330427" cy="1459508"/>
      </dsp:txXfrm>
    </dsp:sp>
    <dsp:sp modelId="{A2316CF7-CAC0-8B48-A685-4DD6209C8F76}">
      <dsp:nvSpPr>
        <dsp:cNvPr id="0" name=""/>
        <dsp:cNvSpPr/>
      </dsp:nvSpPr>
      <dsp:spPr>
        <a:xfrm>
          <a:off x="3288500" y="886078"/>
          <a:ext cx="4317006" cy="4317006"/>
        </a:xfrm>
        <a:custGeom>
          <a:avLst/>
          <a:gdLst/>
          <a:ahLst/>
          <a:cxnLst/>
          <a:rect l="0" t="0" r="0" b="0"/>
          <a:pathLst>
            <a:path>
              <a:moveTo>
                <a:pt x="25210" y="1829567"/>
              </a:moveTo>
              <a:arcTo wR="2158503" hR="2158503" stAng="11325930" swAng="2955059"/>
            </a:path>
          </a:pathLst>
        </a:custGeom>
        <a:noFill/>
        <a:ln w="6350" cap="flat" cmpd="sng" algn="ctr">
          <a:solidFill>
            <a:schemeClr val="accent5">
              <a:hueOff val="1712969"/>
              <a:satOff val="-67085"/>
              <a:lumOff val="4311"/>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CD8994-4F69-1D49-B402-38B1BC4CA207}" type="datetimeFigureOut">
              <a:rPr lang="en-US" smtClean="0"/>
              <a:t>10/11/2018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0767AD-8186-5647-9165-A19B63BA7F43}" type="slidenum">
              <a:rPr lang="en-US" smtClean="0"/>
              <a:t>‹Nº›</a:t>
            </a:fld>
            <a:endParaRPr lang="en-US"/>
          </a:p>
        </p:txBody>
      </p:sp>
    </p:spTree>
    <p:extLst>
      <p:ext uri="{BB962C8B-B14F-4D97-AF65-F5344CB8AC3E}">
        <p14:creationId xmlns:p14="http://schemas.microsoft.com/office/powerpoint/2010/main" val="1174379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100" dirty="0"/>
              <a:t>20</a:t>
            </a:r>
            <a:r>
              <a:rPr lang="es-419" sz="1100" baseline="0" dirty="0"/>
              <a:t> minutos </a:t>
            </a:r>
          </a:p>
          <a:p>
            <a:endParaRPr lang="en-US" sz="1100" baseline="0" dirty="0"/>
          </a:p>
          <a:p>
            <a:r>
              <a:rPr lang="es-419" sz="1100" b="1" baseline="0" dirty="0"/>
              <a:t>Distribuya: </a:t>
            </a:r>
            <a:r>
              <a:rPr lang="es-419" sz="1200" dirty="0">
                <a:solidFill>
                  <a:schemeClr val="tx1"/>
                </a:solidFill>
                <a:latin typeface="+mn-lt"/>
                <a:ea typeface="+mn-ea"/>
                <a:cs typeface="+mn-cs"/>
              </a:rPr>
              <a:t>0.0 Test Previo de Supervisión y Orientación</a:t>
            </a:r>
            <a:r>
              <a:rPr lang="es-419" sz="1200" baseline="0" dirty="0">
                <a:solidFill>
                  <a:schemeClr val="tx1"/>
                </a:solidFill>
                <a:latin typeface="+mn-lt"/>
                <a:ea typeface="+mn-ea"/>
                <a:cs typeface="+mn-cs"/>
              </a:rPr>
              <a:t> y dé tiempo a los participantes para completarla</a:t>
            </a:r>
            <a:r>
              <a:rPr lang="es-419" sz="1200" dirty="0">
                <a:solidFill>
                  <a:schemeClr val="tx1"/>
                </a:solidFill>
                <a:latin typeface="+mn-lt"/>
                <a:ea typeface="+mn-ea"/>
                <a:cs typeface="+mn-cs"/>
              </a:rPr>
              <a:t> (si no se ha realizado antes de la capacitación)</a:t>
            </a:r>
          </a:p>
          <a:p>
            <a:endParaRPr lang="en-US" sz="1100" baseline="0" dirty="0" smtClean="0"/>
          </a:p>
          <a:p>
            <a:r>
              <a:rPr lang="es-419" sz="1100" b="1" baseline="0" dirty="0"/>
              <a:t>Instrucciones</a:t>
            </a:r>
            <a:r>
              <a:rPr lang="es-419" sz="1100" baseline="0" dirty="0"/>
              <a:t>:</a:t>
            </a:r>
          </a:p>
          <a:p>
            <a:r>
              <a:rPr lang="es-419" sz="1100" dirty="0"/>
              <a:t>¡Dé una calurosa bienvenida a los participantes! </a:t>
            </a:r>
          </a:p>
          <a:p>
            <a:endParaRPr lang="en-US" sz="1100" dirty="0"/>
          </a:p>
          <a:p>
            <a:r>
              <a:rPr lang="es-419" sz="1100" dirty="0"/>
              <a:t>Mientras el facilitador se presenta. </a:t>
            </a:r>
          </a:p>
          <a:p>
            <a:endParaRPr lang="en-US" sz="1100" dirty="0"/>
          </a:p>
          <a:p>
            <a:r>
              <a:rPr lang="es-419" sz="1100" dirty="0"/>
              <a:t>Si es posible,</a:t>
            </a:r>
            <a:r>
              <a:rPr lang="es-419" sz="1100" baseline="0" dirty="0"/>
              <a:t> invite al patrocinador u oficial local a dar la bienvenida a los participantes. </a:t>
            </a:r>
          </a:p>
        </p:txBody>
      </p:sp>
      <p:sp>
        <p:nvSpPr>
          <p:cNvPr id="4" name="Slide Number Placeholder 3"/>
          <p:cNvSpPr>
            <a:spLocks noGrp="1"/>
          </p:cNvSpPr>
          <p:nvPr>
            <p:ph type="sldNum" sz="quarter" idx="10"/>
          </p:nvPr>
        </p:nvSpPr>
        <p:spPr/>
        <p:txBody>
          <a:bodyPr/>
          <a:lstStyle/>
          <a:p>
            <a:fld id="{FFFE1678-B811-44F3-B557-551E8BE1B77E}" type="slidenum">
              <a:rPr lang="en-US" smtClean="0"/>
              <a:t>1</a:t>
            </a:fld>
            <a:endParaRPr lang="en-US" smtClean="0"/>
          </a:p>
        </p:txBody>
      </p:sp>
    </p:spTree>
    <p:extLst>
      <p:ext uri="{BB962C8B-B14F-4D97-AF65-F5344CB8AC3E}">
        <p14:creationId xmlns:p14="http://schemas.microsoft.com/office/powerpoint/2010/main" val="2551842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419" sz="1100" b="0"/>
              <a:t>5 minutos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0" dirty="0"/>
          </a:p>
          <a:p>
            <a:pPr marL="0" marR="0" indent="0" algn="l" defTabSz="914400" rtl="0" eaLnBrk="1" fontAlgn="auto" latinLnBrk="0" hangingPunct="1">
              <a:lnSpc>
                <a:spcPct val="100000"/>
              </a:lnSpc>
              <a:spcBef>
                <a:spcPts val="0"/>
              </a:spcBef>
              <a:spcAft>
                <a:spcPts val="0"/>
              </a:spcAft>
              <a:buClrTx/>
              <a:buSzTx/>
              <a:buFontTx/>
              <a:buNone/>
              <a:tabLst/>
              <a:defRPr/>
            </a:pPr>
            <a:r>
              <a:rPr lang="es-419" sz="1100" b="1"/>
              <a:t>Instrucciones</a:t>
            </a:r>
            <a:r>
              <a:rPr lang="es-419" sz="1100" b="0"/>
              <a:t>:</a:t>
            </a:r>
            <a:r>
              <a:rPr lang="es-419" sz="1100" b="0" baseline="0"/>
              <a:t> </a:t>
            </a:r>
            <a:r>
              <a:rPr lang="es-419" sz="1100" b="0"/>
              <a:t>Revise los temas de</a:t>
            </a:r>
            <a:r>
              <a:rPr lang="es-419" sz="1100" b="0" baseline="0"/>
              <a:t> orden y limpieza. Indique a los participantes dónde se encuentran los sanitarios, dónde se llevarán a cabo los descansos y revise los acuerdos acerca del uso de computadoras y teléfonos (por ejemplo, si los participantes necesitasen enviar un correo electrónico urgente dónde pueden hacerlo). Este es también el momento para revisar el hospedaje, los viáticos, los viajes, etc., si estos son relevantes.</a:t>
            </a:r>
          </a:p>
          <a:p>
            <a:endParaRPr lang="en-US" b="1" dirty="0"/>
          </a:p>
        </p:txBody>
      </p:sp>
      <p:sp>
        <p:nvSpPr>
          <p:cNvPr id="4" name="Slide Number Placeholder 3"/>
          <p:cNvSpPr>
            <a:spLocks noGrp="1"/>
          </p:cNvSpPr>
          <p:nvPr>
            <p:ph type="sldNum" sz="quarter" idx="10"/>
          </p:nvPr>
        </p:nvSpPr>
        <p:spPr/>
        <p:txBody>
          <a:bodyPr/>
          <a:lstStyle/>
          <a:p>
            <a:fld id="{5930BC76-76F8-4FB8-83AB-63CD4BC2D091}" type="slidenum">
              <a:rPr lang="en-US" smtClean="0"/>
              <a:pPr/>
              <a:t>10</a:t>
            </a:fld>
            <a:endParaRPr lang="en-US" smtClean="0"/>
          </a:p>
        </p:txBody>
      </p:sp>
    </p:spTree>
    <p:extLst>
      <p:ext uri="{BB962C8B-B14F-4D97-AF65-F5344CB8AC3E}">
        <p14:creationId xmlns:p14="http://schemas.microsoft.com/office/powerpoint/2010/main" val="991934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buNone/>
            </a:pP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smtClean="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8293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780767AD-8186-5647-9165-A19B63BA7F43}" type="slidenum">
              <a:rPr lang="en-US" smtClean="0"/>
              <a:t>2</a:t>
            </a:fld>
            <a:endParaRPr lang="en-US"/>
          </a:p>
        </p:txBody>
      </p:sp>
    </p:spTree>
    <p:extLst>
      <p:ext uri="{BB962C8B-B14F-4D97-AF65-F5344CB8AC3E}">
        <p14:creationId xmlns:p14="http://schemas.microsoft.com/office/powerpoint/2010/main" val="2849812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5 minutos</a:t>
            </a:r>
          </a:p>
          <a:p>
            <a:endParaRPr lang="en-US" baseline="0" dirty="0" smtClean="0"/>
          </a:p>
          <a:p>
            <a:r>
              <a:rPr lang="es-419" b="1" baseline="0" dirty="0"/>
              <a:t>Diga</a:t>
            </a:r>
            <a:r>
              <a:rPr lang="es-419" baseline="0" dirty="0"/>
              <a:t>: La fuente del paquete de capacitación es el Subgrupo para la Gestión de Casos, a cargo de la Alianza Mundial para la Protección de la Infancia en la Acción Humanitaria. </a:t>
            </a:r>
          </a:p>
          <a:p>
            <a:endParaRPr lang="en-US" baseline="0" dirty="0" smtClean="0"/>
          </a:p>
          <a:p>
            <a:r>
              <a:rPr lang="es-419" b="1" baseline="0" dirty="0"/>
              <a:t>Repase</a:t>
            </a:r>
            <a:r>
              <a:rPr lang="es-419" baseline="0" dirty="0"/>
              <a:t>: Los puntos en la diapositiva.</a:t>
            </a:r>
          </a:p>
          <a:p>
            <a:endParaRPr lang="en-US" baseline="0" dirty="0" smtClean="0"/>
          </a:p>
          <a:p>
            <a:r>
              <a:rPr lang="es-419" baseline="0" dirty="0"/>
              <a:t>Mensaje Clave: </a:t>
            </a:r>
          </a:p>
          <a:p>
            <a:pPr marL="0" indent="0">
              <a:buNone/>
            </a:pPr>
            <a:r>
              <a:rPr lang="es-419" baseline="0" dirty="0"/>
              <a:t>Este paquete de capacitación es uno de los cuatro recursos clave que han sido desarrollados bajo el SGGC. Los otros incluyen:</a:t>
            </a:r>
          </a:p>
          <a:p>
            <a:pPr marL="685800" lvl="1" indent="-228600">
              <a:buAutoNum type="arabicPeriod"/>
            </a:pPr>
            <a:r>
              <a:rPr lang="es-419" baseline="0" dirty="0"/>
              <a:t>Directrices Interinstitucionales sobre GC</a:t>
            </a:r>
          </a:p>
          <a:p>
            <a:pPr marL="685800" lvl="1" indent="-228600">
              <a:buAutoNum type="arabicPeriod"/>
            </a:pPr>
            <a:r>
              <a:rPr lang="es-419" baseline="0" dirty="0"/>
              <a:t>Paquete de Capacitación Interinstitucional de GC</a:t>
            </a:r>
          </a:p>
          <a:p>
            <a:pPr marL="685800" lvl="1" indent="-228600">
              <a:buAutoNum type="arabicPeriod"/>
            </a:pPr>
            <a:r>
              <a:rPr lang="es-419" baseline="0" dirty="0"/>
              <a:t>Normas Mínimas para la Protección de la Infancia (la Norma 15 es acerca de Gestión de </a:t>
            </a:r>
            <a:r>
              <a:rPr lang="es-419" baseline="0" dirty="0" smtClean="0"/>
              <a:t>Casos</a:t>
            </a:r>
            <a:r>
              <a:rPr lang="es-AR" sz="1200" kern="1200" dirty="0" smtClean="0">
                <a:solidFill>
                  <a:schemeClr val="tx1"/>
                </a:solidFill>
                <a:latin typeface="+mn-lt"/>
                <a:ea typeface="+mn-ea"/>
                <a:cs typeface="+mn-cs"/>
              </a:rPr>
              <a:t>).</a:t>
            </a:r>
            <a:endParaRPr lang="es-419" baseline="0" dirty="0"/>
          </a:p>
        </p:txBody>
      </p:sp>
      <p:sp>
        <p:nvSpPr>
          <p:cNvPr id="4" name="Slide Number Placeholder 3"/>
          <p:cNvSpPr>
            <a:spLocks noGrp="1"/>
          </p:cNvSpPr>
          <p:nvPr>
            <p:ph type="sldNum" sz="quarter" idx="10"/>
          </p:nvPr>
        </p:nvSpPr>
        <p:spPr/>
        <p:txBody>
          <a:bodyPr/>
          <a:lstStyle/>
          <a:p>
            <a:fld id="{FFFE1678-B811-44F3-B557-551E8BE1B77E}" type="slidenum">
              <a:rPr lang="en-US" smtClean="0"/>
              <a:t>3</a:t>
            </a:fld>
            <a:endParaRPr lang="en-US" smtClean="0"/>
          </a:p>
        </p:txBody>
      </p:sp>
    </p:spTree>
    <p:extLst>
      <p:ext uri="{BB962C8B-B14F-4D97-AF65-F5344CB8AC3E}">
        <p14:creationId xmlns:p14="http://schemas.microsoft.com/office/powerpoint/2010/main" val="4281985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100">
                <a:latin typeface="+mn-lt"/>
              </a:rPr>
              <a:t>40 minutos</a:t>
            </a:r>
          </a:p>
          <a:p>
            <a:endParaRPr lang="en-US" sz="1100" dirty="0">
              <a:latin typeface="+mn-lt"/>
            </a:endParaRPr>
          </a:p>
          <a:p>
            <a:r>
              <a:rPr lang="es-419" sz="1100" b="1">
                <a:latin typeface="+mn-lt"/>
              </a:rPr>
              <a:t>Instrucciones</a:t>
            </a:r>
            <a:r>
              <a:rPr lang="es-419" sz="1100">
                <a:latin typeface="+mn-lt"/>
              </a:rPr>
              <a:t>:</a:t>
            </a:r>
            <a:r>
              <a:rPr lang="es-419" sz="1100" baseline="0">
                <a:latin typeface="+mn-lt"/>
              </a:rPr>
              <a:t> </a:t>
            </a:r>
            <a:r>
              <a:rPr lang="es-419" sz="1100">
                <a:latin typeface="+mn-lt"/>
              </a:rPr>
              <a:t>Invite a los participantes a ponerse de pie en círculo y a presentarse por:</a:t>
            </a:r>
          </a:p>
          <a:p>
            <a:pPr marL="171450" indent="-171450">
              <a:buFont typeface="Arial"/>
              <a:buChar char="•"/>
            </a:pPr>
            <a:r>
              <a:rPr lang="es-419" sz="1100">
                <a:latin typeface="+mn-lt"/>
              </a:rPr>
              <a:t>Nombre</a:t>
            </a:r>
          </a:p>
          <a:p>
            <a:pPr marL="171450" indent="-171450">
              <a:buFont typeface="Arial"/>
              <a:buChar char="•"/>
            </a:pPr>
            <a:r>
              <a:rPr lang="es-419" sz="1100">
                <a:latin typeface="+mn-lt"/>
              </a:rPr>
              <a:t>Organización</a:t>
            </a:r>
          </a:p>
          <a:p>
            <a:pPr marL="171450" indent="-171450">
              <a:buFont typeface="Arial"/>
              <a:buChar char="•"/>
            </a:pPr>
            <a:r>
              <a:rPr lang="es-419" sz="1100">
                <a:latin typeface="+mn-lt"/>
              </a:rPr>
              <a:t>Función </a:t>
            </a:r>
          </a:p>
          <a:p>
            <a:pPr marL="171450" indent="-171450">
              <a:buFont typeface="Arial"/>
              <a:buChar char="•"/>
            </a:pPr>
            <a:r>
              <a:rPr lang="es-419" sz="1100">
                <a:latin typeface="+mn-lt"/>
                <a:ea typeface="Helvetica Neue" charset="0"/>
                <a:cs typeface="Helvetica Neue" charset="0"/>
              </a:rPr>
              <a:t>Un</a:t>
            </a:r>
            <a:r>
              <a:rPr lang="es-419" sz="1100" baseline="0">
                <a:latin typeface="+mn-lt"/>
                <a:ea typeface="Helvetica Neue" charset="0"/>
                <a:cs typeface="Helvetica Neue" charset="0"/>
              </a:rPr>
              <a:t> </a:t>
            </a:r>
            <a:r>
              <a:rPr lang="es-419" sz="1100">
                <a:latin typeface="+mn-lt"/>
                <a:ea typeface="Helvetica Neue" charset="0"/>
                <a:cs typeface="Helvetica Neue" charset="0"/>
              </a:rPr>
              <a:t>mentor (</a:t>
            </a:r>
            <a:r>
              <a:rPr lang="es-419" sz="1100" i="1">
                <a:solidFill>
                  <a:schemeClr val="tx1">
                    <a:lumMod val="65000"/>
                    <a:lumOff val="35000"/>
                  </a:schemeClr>
                </a:solidFill>
                <a:latin typeface="+mn-lt"/>
                <a:ea typeface="Helvetica Neue" charset="0"/>
                <a:cs typeface="Helvetica Neue" charset="0"/>
              </a:rPr>
              <a:t>una persona que le haya guiado, apoyado y orientado)</a:t>
            </a:r>
            <a:r>
              <a:rPr lang="es-419" sz="1100">
                <a:latin typeface="+mn-lt"/>
                <a:ea typeface="Helvetica Neue" charset="0"/>
                <a:cs typeface="Helvetica Neue" charset="0"/>
              </a:rPr>
              <a:t> y algo sobre esta persona que ha permanecido en usted. </a:t>
            </a:r>
          </a:p>
          <a:p>
            <a:pPr marL="171450" indent="-171450">
              <a:buFont typeface="Arial"/>
              <a:buChar char="•"/>
            </a:pPr>
            <a:r>
              <a:rPr lang="es-419" sz="1100">
                <a:latin typeface="+mn-lt"/>
              </a:rPr>
              <a:t>Por qué está interesado en el taller</a:t>
            </a:r>
          </a:p>
          <a:p>
            <a:endParaRPr lang="en-US" sz="1100" dirty="0">
              <a:latin typeface="+mn-lt"/>
            </a:endParaRPr>
          </a:p>
          <a:p>
            <a:r>
              <a:rPr lang="es-419" sz="1100">
                <a:latin typeface="+mn-lt"/>
              </a:rPr>
              <a:t>Luego de las presentaciones de todos los participantes,</a:t>
            </a:r>
            <a:r>
              <a:rPr lang="es-419" sz="1100" baseline="0">
                <a:latin typeface="+mn-lt"/>
              </a:rPr>
              <a:t> agradézcales por compartir.</a:t>
            </a:r>
          </a:p>
          <a:p>
            <a:endParaRPr lang="en-US" sz="1100" baseline="0" dirty="0">
              <a:latin typeface="+mn-lt"/>
            </a:endParaRPr>
          </a:p>
          <a:p>
            <a:r>
              <a:rPr lang="es-419" sz="1100" b="1" baseline="0">
                <a:latin typeface="+mn-lt"/>
              </a:rPr>
              <a:t>Diga</a:t>
            </a:r>
            <a:r>
              <a:rPr lang="es-419" sz="1100" baseline="0">
                <a:latin typeface="+mn-lt"/>
              </a:rPr>
              <a:t>: Ninguno de nosotros seríamos los profesionales de la Protección de la Infancia que somos hoy sin nuestros mentores. Me gustaría alentarlos a que piensen en su mentor a lo largo de la capacitación como modelos a seguir para lo que lucharemos por hacer como supervisores en la gestión de casos. </a:t>
            </a:r>
          </a:p>
          <a:p>
            <a:endParaRPr lang="en-US" sz="1100" dirty="0">
              <a:latin typeface="+mn-lt"/>
            </a:endParaRPr>
          </a:p>
        </p:txBody>
      </p:sp>
      <p:sp>
        <p:nvSpPr>
          <p:cNvPr id="4" name="Slide Number Placeholder 3"/>
          <p:cNvSpPr>
            <a:spLocks noGrp="1"/>
          </p:cNvSpPr>
          <p:nvPr>
            <p:ph type="sldNum" sz="quarter" idx="10"/>
          </p:nvPr>
        </p:nvSpPr>
        <p:spPr/>
        <p:txBody>
          <a:bodyPr/>
          <a:lstStyle/>
          <a:p>
            <a:fld id="{FFFE1678-B811-44F3-B557-551E8BE1B77E}" type="slidenum">
              <a:rPr lang="en-US" smtClean="0"/>
              <a:t>4</a:t>
            </a:fld>
            <a:endParaRPr lang="en-US" smtClean="0"/>
          </a:p>
        </p:txBody>
      </p:sp>
    </p:spTree>
    <p:extLst>
      <p:ext uri="{BB962C8B-B14F-4D97-AF65-F5344CB8AC3E}">
        <p14:creationId xmlns:p14="http://schemas.microsoft.com/office/powerpoint/2010/main" val="1328851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100" b="0">
                <a:solidFill>
                  <a:schemeClr val="tx1"/>
                </a:solidFill>
                <a:latin typeface="+mn-lt"/>
                <a:ea typeface="+mn-ea"/>
                <a:cs typeface="+mn-cs"/>
              </a:rPr>
              <a:t>10 minutos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419" sz="1100" b="1">
                <a:solidFill>
                  <a:schemeClr val="tx1"/>
                </a:solidFill>
                <a:latin typeface="+mn-lt"/>
                <a:ea typeface="+mn-ea"/>
                <a:cs typeface="+mn-cs"/>
              </a:rPr>
              <a:t>Diga</a:t>
            </a:r>
            <a:r>
              <a:rPr lang="es-419" sz="1100">
                <a:solidFill>
                  <a:schemeClr val="tx1"/>
                </a:solidFill>
                <a:latin typeface="+mn-lt"/>
                <a:ea typeface="+mn-ea"/>
                <a:cs typeface="+mn-cs"/>
              </a:rPr>
              <a:t>: El objetivo</a:t>
            </a:r>
            <a:r>
              <a:rPr lang="es-419" sz="1100" baseline="0">
                <a:solidFill>
                  <a:schemeClr val="tx1"/>
                </a:solidFill>
                <a:latin typeface="+mn-lt"/>
                <a:ea typeface="+mn-ea"/>
                <a:cs typeface="+mn-cs"/>
              </a:rPr>
              <a:t> </a:t>
            </a:r>
            <a:r>
              <a:rPr lang="es-419" sz="1100">
                <a:solidFill>
                  <a:schemeClr val="tx1"/>
                </a:solidFill>
                <a:latin typeface="+mn-lt"/>
                <a:ea typeface="+mn-ea"/>
                <a:cs typeface="+mn-cs"/>
              </a:rPr>
              <a:t>general de esta capacitación es incrementar la confianza, capacidad y apoyo a los trabajadores sociales por parte del supervisor de gestión de casos para prestar servicios de gestión de casos de manera segura, ética y competente para niños, niñas y adolescentes vulnerables y sus familias.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a:p>
            <a:r>
              <a:rPr lang="es-419" sz="1100" b="1"/>
              <a:t>Repase</a:t>
            </a:r>
            <a:r>
              <a:rPr lang="es-419" sz="1100"/>
              <a:t> los 5 objetivos</a:t>
            </a:r>
            <a:r>
              <a:rPr lang="es-419" sz="1100" baseline="0"/>
              <a:t> con los participantes</a:t>
            </a:r>
          </a:p>
        </p:txBody>
      </p:sp>
      <p:sp>
        <p:nvSpPr>
          <p:cNvPr id="4" name="Slide Number Placeholder 3"/>
          <p:cNvSpPr>
            <a:spLocks noGrp="1"/>
          </p:cNvSpPr>
          <p:nvPr>
            <p:ph type="sldNum" sz="quarter" idx="10"/>
          </p:nvPr>
        </p:nvSpPr>
        <p:spPr/>
        <p:txBody>
          <a:bodyPr/>
          <a:lstStyle/>
          <a:p>
            <a:fld id="{780767AD-8186-5647-9165-A19B63BA7F43}" type="slidenum">
              <a:rPr lang="en-US" smtClean="0"/>
              <a:t>5</a:t>
            </a:fld>
            <a:endParaRPr lang="en-US" smtClean="0"/>
          </a:p>
        </p:txBody>
      </p:sp>
    </p:spTree>
    <p:extLst>
      <p:ext uri="{BB962C8B-B14F-4D97-AF65-F5344CB8AC3E}">
        <p14:creationId xmlns:p14="http://schemas.microsoft.com/office/powerpoint/2010/main" val="2857783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100"/>
              <a:t>10 minutos</a:t>
            </a:r>
          </a:p>
          <a:p>
            <a:endParaRPr lang="en-US" sz="1100" dirty="0"/>
          </a:p>
          <a:p>
            <a:r>
              <a:rPr lang="es-419" sz="1100" b="1"/>
              <a:t>Distribuya: </a:t>
            </a:r>
            <a:r>
              <a:rPr lang="es-419" sz="1100" b="0" baseline="0"/>
              <a:t>0.1 Agenda de Capacitación para la Supervisión de GC </a:t>
            </a:r>
            <a:r>
              <a:rPr lang="es-419" sz="1100" baseline="0"/>
              <a:t>y revísela brevemente con los participantes. </a:t>
            </a:r>
          </a:p>
          <a:p>
            <a:endParaRPr lang="en-US" sz="1100" dirty="0"/>
          </a:p>
        </p:txBody>
      </p:sp>
      <p:sp>
        <p:nvSpPr>
          <p:cNvPr id="4" name="Slide Number Placeholder 3"/>
          <p:cNvSpPr>
            <a:spLocks noGrp="1"/>
          </p:cNvSpPr>
          <p:nvPr>
            <p:ph type="sldNum" sz="quarter" idx="10"/>
          </p:nvPr>
        </p:nvSpPr>
        <p:spPr/>
        <p:txBody>
          <a:bodyPr/>
          <a:lstStyle/>
          <a:p>
            <a:fld id="{780767AD-8186-5647-9165-A19B63BA7F43}" type="slidenum">
              <a:rPr lang="en-US" smtClean="0"/>
              <a:t>6</a:t>
            </a:fld>
            <a:endParaRPr lang="en-US" smtClean="0"/>
          </a:p>
        </p:txBody>
      </p:sp>
    </p:spTree>
    <p:extLst>
      <p:ext uri="{BB962C8B-B14F-4D97-AF65-F5344CB8AC3E}">
        <p14:creationId xmlns:p14="http://schemas.microsoft.com/office/powerpoint/2010/main" val="2112366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419" sz="1100" b="0"/>
              <a:t>10 minutos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100" b="1"/>
              <a:t>Distribuya:</a:t>
            </a:r>
            <a:r>
              <a:rPr lang="es-419" sz="1100" baseline="0"/>
              <a:t> </a:t>
            </a:r>
            <a:r>
              <a:rPr lang="es-419" sz="1200">
                <a:solidFill>
                  <a:schemeClr val="tx1"/>
                </a:solidFill>
                <a:latin typeface="+mn-lt"/>
                <a:ea typeface="+mn-ea"/>
                <a:cs typeface="+mn-cs"/>
              </a:rPr>
              <a:t>0.2 Plan de Acción de Supervisión de GC PI </a:t>
            </a:r>
            <a:r>
              <a:rPr lang="es-419" sz="1100" baseline="0"/>
              <a:t>y revíselo con los participantes </a:t>
            </a:r>
          </a:p>
          <a:p>
            <a:endParaRPr lang="en-US" sz="1100" dirty="0"/>
          </a:p>
          <a:p>
            <a:r>
              <a:rPr lang="es-419" sz="1100" b="1"/>
              <a:t>Diga:</a:t>
            </a:r>
            <a:r>
              <a:rPr lang="es-419" sz="1100" baseline="0"/>
              <a:t> El propósito del Plan de Acción de Supervisión es que cada uno de ustedes tome oportunidades a lo largo de la capacitación para:</a:t>
            </a:r>
          </a:p>
          <a:p>
            <a:pPr marL="171450" indent="-171450">
              <a:buFont typeface="Arial" panose="020B0604020202020204" pitchFamily="34" charset="0"/>
              <a:buChar char="•"/>
            </a:pPr>
            <a:r>
              <a:rPr lang="es-419" sz="1100"/>
              <a:t>Pensar y planificar cómo quisiera poner la información de la capacitación</a:t>
            </a:r>
            <a:r>
              <a:rPr lang="es-419" sz="1100" baseline="0"/>
              <a:t> en acción con su propio equipo y organización.</a:t>
            </a:r>
          </a:p>
          <a:p>
            <a:pPr marL="171450" indent="-171450">
              <a:buFont typeface="Arial" panose="020B0604020202020204" pitchFamily="34" charset="0"/>
              <a:buChar char="•"/>
            </a:pPr>
            <a:r>
              <a:rPr lang="es-419" sz="1100" baseline="0"/>
              <a:t>La planificación llevarse a cabo en tres áreas: 1) medidas a tomar de manera personal como supervisores 2) medidas a tomar con sus equipos de gestión de casos 3) recursos necesarios</a:t>
            </a:r>
          </a:p>
          <a:p>
            <a:pPr marL="171450" indent="-171450">
              <a:buFont typeface="Arial" panose="020B0604020202020204" pitchFamily="34" charset="0"/>
              <a:buChar char="•"/>
            </a:pPr>
            <a:endParaRPr lang="en-US" sz="1100" baseline="0" dirty="0"/>
          </a:p>
          <a:p>
            <a:pPr marL="0" indent="0">
              <a:buFont typeface="Arial" panose="020B0604020202020204" pitchFamily="34" charset="0"/>
              <a:buNone/>
            </a:pPr>
            <a:r>
              <a:rPr lang="es-419" sz="1100" b="1" baseline="0"/>
              <a:t>Diga</a:t>
            </a:r>
            <a:r>
              <a:rPr lang="es-419" sz="1100" baseline="0"/>
              <a:t>: Habrá oportunidad de completar su plan de acción al final de cada módulo. </a:t>
            </a:r>
          </a:p>
        </p:txBody>
      </p:sp>
      <p:sp>
        <p:nvSpPr>
          <p:cNvPr id="4" name="Slide Number Placeholder 3"/>
          <p:cNvSpPr>
            <a:spLocks noGrp="1"/>
          </p:cNvSpPr>
          <p:nvPr>
            <p:ph type="sldNum" sz="quarter" idx="10"/>
          </p:nvPr>
        </p:nvSpPr>
        <p:spPr/>
        <p:txBody>
          <a:bodyPr/>
          <a:lstStyle/>
          <a:p>
            <a:fld id="{FFFE1678-B811-44F3-B557-551E8BE1B77E}" type="slidenum">
              <a:rPr lang="en-US" smtClean="0"/>
              <a:t>7</a:t>
            </a:fld>
            <a:endParaRPr lang="en-US" smtClean="0"/>
          </a:p>
        </p:txBody>
      </p:sp>
    </p:spTree>
    <p:extLst>
      <p:ext uri="{BB962C8B-B14F-4D97-AF65-F5344CB8AC3E}">
        <p14:creationId xmlns:p14="http://schemas.microsoft.com/office/powerpoint/2010/main" val="674615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1100" b="0">
                <a:latin typeface="+mn-lt"/>
              </a:rPr>
              <a:t>15 minutos</a:t>
            </a:r>
          </a:p>
          <a:p>
            <a:endParaRPr lang="en-US" sz="1100" b="1" dirty="0">
              <a:latin typeface="+mn-lt"/>
            </a:endParaRPr>
          </a:p>
          <a:p>
            <a:r>
              <a:rPr lang="es-419" sz="1100" b="1">
                <a:latin typeface="+mn-lt"/>
                <a:ea typeface="+mn-ea"/>
                <a:cs typeface="+mn-cs"/>
              </a:rPr>
              <a:t>Diga</a:t>
            </a:r>
            <a:r>
              <a:rPr lang="es-419" sz="1100">
                <a:latin typeface="+mn-lt"/>
                <a:ea typeface="+mn-ea"/>
                <a:cs typeface="+mn-cs"/>
              </a:rPr>
              <a:t>: Antes de comenzar, vamos a establecer algunos acuerdos grupales sobre cómo queremos trabajar juntos durante esta capacitación. </a:t>
            </a:r>
            <a:r>
              <a:rPr lang="es-419" sz="1200">
                <a:solidFill>
                  <a:schemeClr val="tx1"/>
                </a:solidFill>
                <a:latin typeface="+mn-lt"/>
                <a:ea typeface="+mn-ea"/>
                <a:cs typeface="+mn-cs"/>
              </a:rPr>
              <a:t>Esto es importante, ya que queremos crear un ambiente de aprendizaje divertido, seguro e inclusivo, donde todos tengan la oportunidad de aprender lo más posible. </a:t>
            </a:r>
            <a:r>
              <a:rPr lang="es-419" sz="1100">
                <a:latin typeface="+mn-lt"/>
                <a:ea typeface="+mn-ea"/>
                <a:cs typeface="+mn-cs"/>
              </a:rPr>
              <a:t> ¿Quién tiene sugerencias para el grupo? </a:t>
            </a:r>
          </a:p>
          <a:p>
            <a:endParaRPr lang="en-US" sz="110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s-419" sz="1100" b="1">
                <a:latin typeface="+mn-lt"/>
              </a:rPr>
              <a:t>Pida</a:t>
            </a:r>
            <a:r>
              <a:rPr lang="es-419" sz="1100" baseline="0">
                <a:latin typeface="+mn-lt"/>
              </a:rPr>
              <a:t> sugerencias y anótelas en el rotafolio. Solicite más ideas, asegúrese de que se incluyan el respeto, la confidencialidad y la participación abierta y asegúrese de que ideas como el “respeto” se describan como se vivirían en la práctica (por ejemplo, ¿Cómo nos vemos cuándo nos respetamos unos a otros?).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baseline="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s-419" sz="1100" b="1" baseline="0">
                <a:latin typeface="+mn-lt"/>
              </a:rPr>
              <a:t>Instrucciones</a:t>
            </a:r>
            <a:r>
              <a:rPr lang="es-419" sz="1100" baseline="0">
                <a:latin typeface="+mn-lt"/>
              </a:rPr>
              <a:t>: </a:t>
            </a:r>
            <a:r>
              <a:rPr lang="es-419" sz="1100">
                <a:latin typeface="+mn-lt"/>
              </a:rPr>
              <a:t>Asegúrese de establecer un “espacio para dudas” y explique su uso.</a:t>
            </a:r>
          </a:p>
        </p:txBody>
      </p:sp>
      <p:sp>
        <p:nvSpPr>
          <p:cNvPr id="4" name="Slide Number Placeholder 3"/>
          <p:cNvSpPr>
            <a:spLocks noGrp="1"/>
          </p:cNvSpPr>
          <p:nvPr>
            <p:ph type="sldNum" sz="quarter" idx="10"/>
          </p:nvPr>
        </p:nvSpPr>
        <p:spPr/>
        <p:txBody>
          <a:bodyPr/>
          <a:lstStyle/>
          <a:p>
            <a:fld id="{5930BC76-76F8-4FB8-83AB-63CD4BC2D091}" type="slidenum">
              <a:rPr lang="en-US" smtClean="0"/>
              <a:pPr/>
              <a:t>8</a:t>
            </a:fld>
            <a:endParaRPr lang="en-US" smtClean="0"/>
          </a:p>
        </p:txBody>
      </p:sp>
    </p:spTree>
    <p:extLst>
      <p:ext uri="{BB962C8B-B14F-4D97-AF65-F5344CB8AC3E}">
        <p14:creationId xmlns:p14="http://schemas.microsoft.com/office/powerpoint/2010/main" val="1962038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s-419" sz="1100" dirty="0">
                <a:latin typeface="+mn-lt"/>
              </a:rPr>
              <a:t>5 minutos</a:t>
            </a:r>
          </a:p>
          <a:p>
            <a:pPr marL="0" indent="0">
              <a:buFont typeface="Arial"/>
              <a:buNone/>
            </a:pPr>
            <a:endParaRPr lang="en-US" sz="1100" dirty="0">
              <a:latin typeface="+mn-lt"/>
            </a:endParaRPr>
          </a:p>
          <a:p>
            <a:pPr marL="0" indent="0">
              <a:buFont typeface="Arial"/>
              <a:buNone/>
            </a:pPr>
            <a:r>
              <a:rPr lang="es-419" sz="1100" b="1" dirty="0">
                <a:latin typeface="+mn-lt"/>
              </a:rPr>
              <a:t>Pregunte</a:t>
            </a:r>
            <a:r>
              <a:rPr lang="es-419" sz="1100" dirty="0">
                <a:latin typeface="+mn-lt"/>
              </a:rPr>
              <a:t>:</a:t>
            </a:r>
            <a:r>
              <a:rPr lang="es-419" sz="1100" baseline="0" dirty="0">
                <a:latin typeface="+mn-lt"/>
              </a:rPr>
              <a:t> ¿Podemos ponernos de acuerdo sobre estos aspectos para trabajar juntos?</a:t>
            </a:r>
          </a:p>
          <a:p>
            <a:pPr marL="0" indent="0">
              <a:buFont typeface="Arial"/>
              <a:buNone/>
            </a:pPr>
            <a:endParaRPr lang="en-US" sz="1100" dirty="0">
              <a:latin typeface="+mn-lt"/>
            </a:endParaRPr>
          </a:p>
          <a:p>
            <a:pPr marL="0" indent="0">
              <a:buFont typeface="Arial"/>
              <a:buNone/>
            </a:pPr>
            <a:r>
              <a:rPr lang="es-419" sz="1100" dirty="0">
                <a:latin typeface="+mn-lt"/>
              </a:rPr>
              <a:t>Asegúrese de que los siguientes puntos se mencionen en la plenaria o se traten de alguna otra manera:</a:t>
            </a:r>
          </a:p>
          <a:p>
            <a:pPr marL="171450" indent="-171450">
              <a:buFont typeface="Arial"/>
              <a:buChar char="•"/>
            </a:pPr>
            <a:r>
              <a:rPr lang="es-419" sz="1100" dirty="0">
                <a:latin typeface="+mn-lt"/>
              </a:rPr>
              <a:t>Cuidado personal: Considere su propio bienestar psicológico. Si una historia puede ser dolorosa de compartir, considérelo antes de empezar a hablar</a:t>
            </a:r>
            <a:r>
              <a:rPr lang="es-419" sz="1100" baseline="0" dirty="0">
                <a:latin typeface="+mn-lt"/>
              </a:rPr>
              <a:t> de esta </a:t>
            </a:r>
          </a:p>
          <a:p>
            <a:pPr marL="171450" indent="-171450">
              <a:buFont typeface="Arial"/>
              <a:buChar char="•"/>
            </a:pPr>
            <a:r>
              <a:rPr lang="es-419" sz="1100" dirty="0">
                <a:latin typeface="+mn-lt"/>
              </a:rPr>
              <a:t>Cuidado de las otras personas: Respete y escuche, sea atento a las demás personas</a:t>
            </a:r>
            <a:r>
              <a:rPr lang="es-419" sz="1100" baseline="0" dirty="0">
                <a:latin typeface="+mn-lt"/>
              </a:rPr>
              <a:t> </a:t>
            </a:r>
          </a:p>
          <a:p>
            <a:pPr marL="171450" indent="-171450">
              <a:buFont typeface="Arial"/>
              <a:buChar char="•"/>
            </a:pPr>
            <a:r>
              <a:rPr lang="es-419" sz="1100" dirty="0">
                <a:latin typeface="+mn-lt"/>
                <a:ea typeface="ＭＳ Ｐゴシック" charset="0"/>
              </a:rPr>
              <a:t>Confidencialidad: No mencione</a:t>
            </a:r>
            <a:r>
              <a:rPr lang="es-419" sz="1100" baseline="0" dirty="0">
                <a:latin typeface="+mn-lt"/>
                <a:ea typeface="ＭＳ Ｐゴシック" charset="0"/>
              </a:rPr>
              <a:t> nombres u otra información de identidad cuando comparta ejemplos o estudios de casos </a:t>
            </a:r>
          </a:p>
          <a:p>
            <a:pPr marL="171450" indent="-171450">
              <a:buFont typeface="Arial"/>
              <a:buChar char="•"/>
            </a:pPr>
            <a:r>
              <a:rPr lang="es-419" sz="1100" dirty="0">
                <a:latin typeface="+mn-lt"/>
                <a:ea typeface="ＭＳ Ｐゴシック" charset="0"/>
              </a:rPr>
              <a:t>Igualdad de participación y respeto para la diversidad</a:t>
            </a:r>
            <a:r>
              <a:rPr lang="es-419" sz="1100" baseline="0" dirty="0">
                <a:latin typeface="+mn-lt"/>
                <a:ea typeface="ＭＳ Ｐゴシック" charset="0"/>
              </a:rPr>
              <a:t>: </a:t>
            </a:r>
            <a:r>
              <a:rPr lang="es-419" sz="1100" dirty="0">
                <a:latin typeface="+mn-lt"/>
                <a:ea typeface="ＭＳ Ｐゴシック" charset="0"/>
              </a:rPr>
              <a:t>Escuchar y respeto mutuo hacia diferentes ideas, opiniones y experiencias</a:t>
            </a:r>
          </a:p>
          <a:p>
            <a:pPr marL="171450" indent="-171450">
              <a:buFont typeface="Arial"/>
              <a:buChar char="•"/>
            </a:pPr>
            <a:r>
              <a:rPr lang="es-419" sz="1100" dirty="0">
                <a:latin typeface="+mn-lt"/>
                <a:ea typeface="ＭＳ Ｐゴシック" charset="0"/>
              </a:rPr>
              <a:t>NO es permitido el uso de teléfonos celulares/computadoras portátiles</a:t>
            </a:r>
          </a:p>
          <a:p>
            <a:pPr marL="171450" indent="-171450">
              <a:buFont typeface="Arial"/>
              <a:buChar char="•"/>
            </a:pPr>
            <a:r>
              <a:rPr lang="es-419" sz="1100" dirty="0">
                <a:latin typeface="+mn-lt"/>
                <a:ea typeface="ＭＳ Ｐゴシック" charset="0"/>
              </a:rPr>
              <a:t>Reconozca la experiencia en el aula según el contexto</a:t>
            </a:r>
            <a:r>
              <a:rPr lang="es-419" sz="1100" baseline="0" dirty="0">
                <a:latin typeface="+mn-lt"/>
                <a:ea typeface="ＭＳ Ｐゴシック" charset="0"/>
              </a:rPr>
              <a:t> (mejores prácticas, herramientas globales)</a:t>
            </a:r>
          </a:p>
          <a:p>
            <a:endParaRPr lang="en-US" dirty="0"/>
          </a:p>
          <a:p>
            <a:endParaRPr lang="en-US" dirty="0"/>
          </a:p>
        </p:txBody>
      </p:sp>
      <p:sp>
        <p:nvSpPr>
          <p:cNvPr id="4" name="Slide Number Placeholder 3"/>
          <p:cNvSpPr>
            <a:spLocks noGrp="1"/>
          </p:cNvSpPr>
          <p:nvPr>
            <p:ph type="sldNum" sz="quarter" idx="10"/>
          </p:nvPr>
        </p:nvSpPr>
        <p:spPr/>
        <p:txBody>
          <a:bodyPr/>
          <a:lstStyle/>
          <a:p>
            <a:fld id="{C60A32D9-EA12-BE47-9726-812A7B810CDB}" type="slidenum">
              <a:rPr lang="en-US" smtClean="0"/>
              <a:pPr/>
              <a:t>9</a:t>
            </a:fld>
            <a:endParaRPr lang="en-US" smtClean="0"/>
          </a:p>
        </p:txBody>
      </p:sp>
    </p:spTree>
    <p:extLst>
      <p:ext uri="{BB962C8B-B14F-4D97-AF65-F5344CB8AC3E}">
        <p14:creationId xmlns:p14="http://schemas.microsoft.com/office/powerpoint/2010/main" val="36735728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02679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ext uri="{BB962C8B-B14F-4D97-AF65-F5344CB8AC3E}">
        <p14:creationId xmlns:p14="http://schemas.microsoft.com/office/powerpoint/2010/main" val="1934870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Text -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1"/>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rgbClr val="036794"/>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rgbClr val="03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12" name="Text Placeholder 11"/>
          <p:cNvSpPr>
            <a:spLocks noGrp="1"/>
          </p:cNvSpPr>
          <p:nvPr>
            <p:ph type="body" sz="quarter" idx="12"/>
          </p:nvPr>
        </p:nvSpPr>
        <p:spPr>
          <a:xfrm>
            <a:off x="656021" y="2614613"/>
            <a:ext cx="10820015" cy="3771900"/>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2753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Text -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3"/>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485775"/>
          </a:xfrm>
        </p:spPr>
        <p:txBody>
          <a:bodyPr/>
          <a:lstStyle>
            <a:lvl1pPr marL="0" indent="0">
              <a:buNone/>
              <a:defRPr b="1">
                <a:solidFill>
                  <a:schemeClr val="accent1"/>
                </a:solidFill>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Text -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5"/>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6"/>
            <a:ext cx="10820015" cy="571500"/>
          </a:xfrm>
        </p:spPr>
        <p:txBody>
          <a:bodyPr/>
          <a:lstStyle>
            <a:lvl1pPr marL="0" indent="0">
              <a:buNone/>
              <a:defRPr b="1">
                <a:solidFill>
                  <a:schemeClr val="accent6"/>
                </a:solidFill>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6"/>
              </a:buClr>
              <a:defRPr>
                <a:solidFill>
                  <a:schemeClr val="tx1"/>
                </a:solidFill>
              </a:defRPr>
            </a:lvl1pPr>
            <a:lvl2pPr>
              <a:buClr>
                <a:schemeClr val="accent6"/>
              </a:buClr>
              <a:defRPr>
                <a:solidFill>
                  <a:schemeClr val="tx1"/>
                </a:solidFill>
              </a:defRPr>
            </a:lvl2pPr>
            <a:lvl3pPr>
              <a:buClr>
                <a:schemeClr val="accent6"/>
              </a:buClr>
              <a:defRPr>
                <a:solidFill>
                  <a:schemeClr val="tx1"/>
                </a:solidFill>
              </a:defRPr>
            </a:lvl3pPr>
            <a:lvl4pPr>
              <a:buClr>
                <a:schemeClr val="accent6"/>
              </a:buClr>
              <a:defRPr>
                <a:solidFill>
                  <a:schemeClr val="tx1"/>
                </a:solidFill>
              </a:defRPr>
            </a:lvl4pPr>
            <a:lvl5pPr>
              <a:buClr>
                <a:schemeClr val="accent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Text -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4"/>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428625"/>
          </a:xfrm>
        </p:spPr>
        <p:txBody>
          <a:bodyPr/>
          <a:lstStyle>
            <a:lvl1pPr marL="0" indent="0">
              <a:buNone/>
              <a:defRPr b="1">
                <a:solidFill>
                  <a:schemeClr val="accent2"/>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Text with Dots - Blue">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1">
                  <a:shade val="45000"/>
                  <a:satMod val="135000"/>
                </a:schemeClr>
                <a:prstClr val="white"/>
              </a:duotone>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3" name="Picture 12"/>
            <p:cNvPicPr>
              <a:picLocks noChangeAspect="1"/>
            </p:cNvPicPr>
            <p:nvPr/>
          </p:nvPicPr>
          <p:blipFill rotWithShape="1">
            <a:blip r:embed="rId2">
              <a:alphaModFix amt="20000"/>
              <a:duotone>
                <a:schemeClr val="accent1">
                  <a:shade val="45000"/>
                  <a:satMod val="135000"/>
                </a:schemeClr>
                <a:prstClr val="white"/>
              </a:duotone>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1"/>
                </a:solidFill>
              </a:defRPr>
            </a:lvl1pPr>
          </a:lstStyle>
          <a:p>
            <a:r>
              <a:rPr lang="en-US" dirty="0"/>
              <a:t>CLICK TO EDIT MASTER TITLE STYLE</a:t>
            </a:r>
          </a:p>
        </p:txBody>
      </p:sp>
      <p:sp>
        <p:nvSpPr>
          <p:cNvPr id="11" name="Text Placeholder 10"/>
          <p:cNvSpPr>
            <a:spLocks noGrp="1"/>
          </p:cNvSpPr>
          <p:nvPr>
            <p:ph type="body" sz="quarter" idx="10"/>
          </p:nvPr>
        </p:nvSpPr>
        <p:spPr>
          <a:xfrm>
            <a:off x="656023" y="1690688"/>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12" name="Text Placeholder 11"/>
          <p:cNvSpPr>
            <a:spLocks noGrp="1"/>
          </p:cNvSpPr>
          <p:nvPr>
            <p:ph type="body" sz="quarter" idx="12"/>
          </p:nvPr>
        </p:nvSpPr>
        <p:spPr>
          <a:xfrm>
            <a:off x="656022" y="2333626"/>
            <a:ext cx="10820015" cy="3771900"/>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Text with Dots - Purple">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3"/>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485775"/>
          </a:xfrm>
        </p:spPr>
        <p:txBody>
          <a:bodyPr/>
          <a:lstStyle>
            <a:lvl1pPr marL="0" indent="0">
              <a:buNone/>
              <a:defRPr b="1">
                <a:solidFill>
                  <a:schemeClr val="accent1"/>
                </a:solidFill>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5"/>
            <a:ext cx="10820015" cy="372903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Text with Dots -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5"/>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571500"/>
          </a:xfrm>
        </p:spPr>
        <p:txBody>
          <a:bodyPr/>
          <a:lstStyle>
            <a:lvl1pPr marL="0" indent="0">
              <a:buNone/>
              <a:defRPr b="1">
                <a:solidFill>
                  <a:schemeClr val="accent6"/>
                </a:solidFill>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4"/>
            <a:ext cx="10820015" cy="3729037"/>
          </a:xfrm>
        </p:spPr>
        <p:txBody>
          <a:bodyPr/>
          <a:lstStyle>
            <a:lvl1pPr>
              <a:buClr>
                <a:schemeClr val="accent6"/>
              </a:buClr>
              <a:defRPr>
                <a:solidFill>
                  <a:schemeClr val="tx1"/>
                </a:solidFill>
              </a:defRPr>
            </a:lvl1pPr>
            <a:lvl2pPr>
              <a:buClr>
                <a:schemeClr val="accent6"/>
              </a:buClr>
              <a:defRPr>
                <a:solidFill>
                  <a:schemeClr val="tx1"/>
                </a:solidFill>
              </a:defRPr>
            </a:lvl2pPr>
            <a:lvl3pPr>
              <a:buClr>
                <a:schemeClr val="accent6"/>
              </a:buClr>
              <a:defRPr>
                <a:solidFill>
                  <a:schemeClr val="tx1"/>
                </a:solidFill>
              </a:defRPr>
            </a:lvl3pPr>
            <a:lvl4pPr>
              <a:buClr>
                <a:schemeClr val="accent6"/>
              </a:buClr>
              <a:defRPr>
                <a:solidFill>
                  <a:schemeClr val="tx1"/>
                </a:solidFill>
              </a:defRPr>
            </a:lvl4pPr>
            <a:lvl5pPr>
              <a:buClr>
                <a:schemeClr val="accent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5">
                  <a:shade val="45000"/>
                  <a:satMod val="135000"/>
                </a:schemeClr>
                <a:prstClr val="white"/>
              </a:duotone>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duotone>
                <a:schemeClr val="accent5">
                  <a:shade val="45000"/>
                  <a:satMod val="135000"/>
                </a:schemeClr>
                <a:prstClr val="white"/>
              </a:duotone>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Text with Dots- Green">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4">
                  <a:shade val="45000"/>
                  <a:satMod val="135000"/>
                </a:schemeClr>
                <a:prstClr val="white"/>
              </a:duotone>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duotone>
                <a:schemeClr val="accent4">
                  <a:shade val="45000"/>
                  <a:satMod val="135000"/>
                </a:schemeClr>
                <a:prstClr val="white"/>
              </a:duotone>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2" y="365125"/>
            <a:ext cx="10820013" cy="1325563"/>
          </a:xfrm>
        </p:spPr>
        <p:txBody>
          <a:bodyPr>
            <a:normAutofit/>
          </a:bodyPr>
          <a:lstStyle>
            <a:lvl1pPr>
              <a:defRPr sz="3600" b="1">
                <a:solidFill>
                  <a:schemeClr val="accent4"/>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428625"/>
          </a:xfrm>
        </p:spPr>
        <p:txBody>
          <a:bodyPr/>
          <a:lstStyle>
            <a:lvl1pPr marL="0" indent="0">
              <a:buNone/>
              <a:defRPr b="1">
                <a:solidFill>
                  <a:schemeClr val="accent2"/>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5"/>
            <a:ext cx="10820015" cy="3729037"/>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mp; Text - Blu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1"/>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5412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amp; Text - Purpl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3"/>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Purple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97467D">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mp; Text - Teal">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5"/>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5"/>
              </a:buClr>
              <a:defRPr>
                <a:solidFill>
                  <a:schemeClr val="tx1"/>
                </a:solidFill>
              </a:defRPr>
            </a:lvl1pPr>
            <a:lvl2pPr>
              <a:buClr>
                <a:schemeClr val="accent5"/>
              </a:buClr>
              <a:defRPr>
                <a:solidFill>
                  <a:schemeClr val="tx1"/>
                </a:solidFill>
              </a:defRPr>
            </a:lvl2pPr>
            <a:lvl3pPr>
              <a:buClr>
                <a:schemeClr val="accent5"/>
              </a:buClr>
              <a:defRPr>
                <a:solidFill>
                  <a:schemeClr val="tx1"/>
                </a:solidFill>
              </a:defRPr>
            </a:lvl3pPr>
            <a:lvl4pPr>
              <a:buClr>
                <a:schemeClr val="accent5"/>
              </a:buClr>
              <a:defRPr>
                <a:solidFill>
                  <a:schemeClr val="tx1"/>
                </a:solidFill>
              </a:defRPr>
            </a:lvl4pPr>
            <a:lvl5pPr>
              <a:buClr>
                <a:schemeClr val="accent5"/>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mp; Text - Green">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4"/>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Two Column - Blue">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rgbClr val="0167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3"/>
              </a:buClr>
              <a:defRPr sz="2400">
                <a:solidFill>
                  <a:schemeClr val="tx1"/>
                </a:solidFill>
              </a:defRPr>
            </a:lvl1pPr>
            <a:lvl2pPr>
              <a:buClr>
                <a:schemeClr val="accent3"/>
              </a:buClr>
              <a:defRPr sz="2400">
                <a:solidFill>
                  <a:schemeClr val="tx1"/>
                </a:solidFill>
              </a:defRPr>
            </a:lvl2pPr>
            <a:lvl3pPr>
              <a:buClr>
                <a:schemeClr val="accent3"/>
              </a:buClr>
              <a:defRPr sz="2400">
                <a:solidFill>
                  <a:schemeClr val="tx1"/>
                </a:solidFill>
              </a:defRPr>
            </a:lvl3pPr>
            <a:lvl4pPr>
              <a:buClr>
                <a:schemeClr val="accent3"/>
              </a:buClr>
              <a:defRPr sz="2400">
                <a:solidFill>
                  <a:schemeClr val="tx1"/>
                </a:solidFill>
              </a:defRPr>
            </a:lvl4pPr>
            <a:lvl5pPr>
              <a:buClr>
                <a:schemeClr val="accent3"/>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3"/>
              </a:buClr>
              <a:defRPr sz="2400">
                <a:solidFill>
                  <a:schemeClr val="tx1"/>
                </a:solidFill>
              </a:defRPr>
            </a:lvl1pPr>
            <a:lvl2pPr>
              <a:buClr>
                <a:schemeClr val="accent3"/>
              </a:buClr>
              <a:defRPr sz="2400">
                <a:solidFill>
                  <a:schemeClr val="tx1"/>
                </a:solidFill>
              </a:defRPr>
            </a:lvl2pPr>
            <a:lvl3pPr>
              <a:buClr>
                <a:schemeClr val="accent3"/>
              </a:buClr>
              <a:defRPr sz="2400">
                <a:solidFill>
                  <a:schemeClr val="tx1"/>
                </a:solidFill>
              </a:defRPr>
            </a:lvl3pPr>
            <a:lvl4pPr>
              <a:buClr>
                <a:schemeClr val="accent3"/>
              </a:buClr>
              <a:defRPr sz="2400">
                <a:solidFill>
                  <a:schemeClr val="tx1"/>
                </a:solidFill>
              </a:defRPr>
            </a:lvl4pPr>
            <a:lvl5pPr>
              <a:buClr>
                <a:schemeClr val="accent3"/>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Two Column - Purple">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1"/>
              </a:buClr>
              <a:defRPr sz="2400">
                <a:solidFill>
                  <a:schemeClr val="tx1"/>
                </a:solidFill>
              </a:defRPr>
            </a:lvl1pPr>
            <a:lvl2pPr>
              <a:buClr>
                <a:schemeClr val="accent1"/>
              </a:buClr>
              <a:defRPr sz="2400">
                <a:solidFill>
                  <a:schemeClr val="tx1"/>
                </a:solidFill>
              </a:defRPr>
            </a:lvl2pPr>
            <a:lvl3pPr>
              <a:buClr>
                <a:schemeClr val="accent1"/>
              </a:buClr>
              <a:defRPr sz="2400">
                <a:solidFill>
                  <a:schemeClr val="tx1"/>
                </a:solidFill>
              </a:defRPr>
            </a:lvl3pPr>
            <a:lvl4pPr>
              <a:buClr>
                <a:schemeClr val="accent1"/>
              </a:buClr>
              <a:defRPr sz="2400">
                <a:solidFill>
                  <a:schemeClr val="tx1"/>
                </a:solidFill>
              </a:defRPr>
            </a:lvl4pPr>
            <a:lvl5pPr>
              <a:buClr>
                <a:schemeClr val="accent1"/>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1"/>
              </a:buClr>
              <a:defRPr sz="2400">
                <a:solidFill>
                  <a:schemeClr val="tx1"/>
                </a:solidFill>
              </a:defRPr>
            </a:lvl1pPr>
            <a:lvl2pPr>
              <a:buClr>
                <a:schemeClr val="accent1"/>
              </a:buClr>
              <a:defRPr sz="2400">
                <a:solidFill>
                  <a:schemeClr val="tx1"/>
                </a:solidFill>
              </a:defRPr>
            </a:lvl2pPr>
            <a:lvl3pPr>
              <a:buClr>
                <a:schemeClr val="accent1"/>
              </a:buClr>
              <a:defRPr sz="2400">
                <a:solidFill>
                  <a:schemeClr val="tx1"/>
                </a:solidFill>
              </a:defRPr>
            </a:lvl3pPr>
            <a:lvl4pPr>
              <a:buClr>
                <a:schemeClr val="accent1"/>
              </a:buClr>
              <a:defRPr sz="2400">
                <a:solidFill>
                  <a:schemeClr val="tx1"/>
                </a:solidFill>
              </a:defRPr>
            </a:lvl4pPr>
            <a:lvl5pPr>
              <a:buClr>
                <a:schemeClr val="accent1"/>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Two Column - Teal">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6"/>
              </a:buClr>
              <a:defRPr sz="2400">
                <a:solidFill>
                  <a:schemeClr val="tx1"/>
                </a:solidFill>
              </a:defRPr>
            </a:lvl1pPr>
            <a:lvl2pPr>
              <a:buClr>
                <a:schemeClr val="accent6"/>
              </a:buClr>
              <a:defRPr sz="2400">
                <a:solidFill>
                  <a:schemeClr val="tx1"/>
                </a:solidFill>
              </a:defRPr>
            </a:lvl2pPr>
            <a:lvl3pPr>
              <a:buClr>
                <a:schemeClr val="accent6"/>
              </a:buClr>
              <a:defRPr sz="2400">
                <a:solidFill>
                  <a:schemeClr val="tx1"/>
                </a:solidFill>
              </a:defRPr>
            </a:lvl3pPr>
            <a:lvl4pPr>
              <a:buClr>
                <a:schemeClr val="accent6"/>
              </a:buClr>
              <a:defRPr sz="2400">
                <a:solidFill>
                  <a:schemeClr val="tx1"/>
                </a:solidFill>
              </a:defRPr>
            </a:lvl4pPr>
            <a:lvl5pPr>
              <a:buClr>
                <a:schemeClr val="accent6"/>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6"/>
              </a:buClr>
              <a:defRPr sz="2400">
                <a:solidFill>
                  <a:schemeClr val="tx1"/>
                </a:solidFill>
              </a:defRPr>
            </a:lvl1pPr>
            <a:lvl2pPr>
              <a:buClr>
                <a:schemeClr val="accent6"/>
              </a:buClr>
              <a:defRPr sz="2400">
                <a:solidFill>
                  <a:schemeClr val="tx1"/>
                </a:solidFill>
              </a:defRPr>
            </a:lvl2pPr>
            <a:lvl3pPr>
              <a:buClr>
                <a:schemeClr val="accent6"/>
              </a:buClr>
              <a:defRPr sz="2400">
                <a:solidFill>
                  <a:schemeClr val="tx1"/>
                </a:solidFill>
              </a:defRPr>
            </a:lvl3pPr>
            <a:lvl4pPr>
              <a:buClr>
                <a:schemeClr val="accent6"/>
              </a:buClr>
              <a:defRPr sz="2400">
                <a:solidFill>
                  <a:schemeClr val="tx1"/>
                </a:solidFill>
              </a:defRPr>
            </a:lvl4pPr>
            <a:lvl5pPr>
              <a:buClr>
                <a:schemeClr val="accent6"/>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Two Column - Green">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2"/>
              </a:buClr>
              <a:defRPr sz="2400">
                <a:solidFill>
                  <a:schemeClr val="tx1"/>
                </a:solidFill>
              </a:defRPr>
            </a:lvl1pPr>
            <a:lvl2pPr>
              <a:buClr>
                <a:schemeClr val="accent2"/>
              </a:buClr>
              <a:defRPr sz="2400">
                <a:solidFill>
                  <a:schemeClr val="tx1"/>
                </a:solidFill>
              </a:defRPr>
            </a:lvl2pPr>
            <a:lvl3pPr>
              <a:buClr>
                <a:schemeClr val="accent2"/>
              </a:buClr>
              <a:defRPr sz="2400">
                <a:solidFill>
                  <a:schemeClr val="tx1"/>
                </a:solidFill>
              </a:defRPr>
            </a:lvl3pPr>
            <a:lvl4pPr>
              <a:buClr>
                <a:schemeClr val="accent2"/>
              </a:buClr>
              <a:defRPr sz="2400">
                <a:solidFill>
                  <a:schemeClr val="tx1"/>
                </a:solidFill>
              </a:defRPr>
            </a:lvl4pPr>
            <a:lvl5pPr>
              <a:buClr>
                <a:schemeClr val="accent2"/>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2"/>
              </a:buClr>
              <a:defRPr sz="2400">
                <a:solidFill>
                  <a:schemeClr val="tx1"/>
                </a:solidFill>
              </a:defRPr>
            </a:lvl1pPr>
            <a:lvl2pPr>
              <a:buClr>
                <a:schemeClr val="accent2"/>
              </a:buClr>
              <a:defRPr sz="2400">
                <a:solidFill>
                  <a:schemeClr val="tx1"/>
                </a:solidFill>
              </a:defRPr>
            </a:lvl2pPr>
            <a:lvl3pPr>
              <a:buClr>
                <a:schemeClr val="accent2"/>
              </a:buClr>
              <a:defRPr sz="2400">
                <a:solidFill>
                  <a:schemeClr val="tx1"/>
                </a:solidFill>
              </a:defRPr>
            </a:lvl3pPr>
            <a:lvl4pPr>
              <a:buClr>
                <a:schemeClr val="accent2"/>
              </a:buClr>
              <a:defRPr sz="2400">
                <a:solidFill>
                  <a:schemeClr val="tx1"/>
                </a:solidFill>
              </a:defRPr>
            </a:lvl4pPr>
            <a:lvl5pPr>
              <a:buClr>
                <a:schemeClr val="accent2"/>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 Colored Background - Blue">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 Colored Background - Purple">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 Colored Background - Teal">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 Colored Background - Green">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Teal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35B2B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5380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46C117F-5CCF-4837-BE5F-2B92066CAFAF}" type="datetimeFigureOut">
              <a:rPr lang="en-US" smtClean="0"/>
              <a:t>10/11/2018</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2694061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99C586F-9B10-4CA7-A1FE-31F432C14499}" type="datetimeFigureOut">
              <a:rPr lang="en-US" smtClean="0"/>
              <a:t>10/11/2018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53A8E27-1247-41DA-A37E-F538F8720654}" type="slidenum">
              <a:rPr lang="en-US" smtClean="0"/>
              <a:t>‹Nº›</a:t>
            </a:fld>
            <a:endParaRPr lang="en-US"/>
          </a:p>
        </p:txBody>
      </p:sp>
    </p:spTree>
    <p:extLst>
      <p:ext uri="{BB962C8B-B14F-4D97-AF65-F5344CB8AC3E}">
        <p14:creationId xmlns:p14="http://schemas.microsoft.com/office/powerpoint/2010/main" val="21055089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99C586F-9B10-4CA7-A1FE-31F432C14499}" type="datetimeFigureOut">
              <a:rPr lang="en-US" smtClean="0"/>
              <a:t>10/11/2018</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53A8E27-1247-41DA-A37E-F538F8720654}" type="slidenum">
              <a:rPr lang="en-US" smtClean="0"/>
              <a:t>‹Nº›</a:t>
            </a:fld>
            <a:endParaRPr lang="en-US"/>
          </a:p>
        </p:txBody>
      </p:sp>
    </p:spTree>
    <p:extLst>
      <p:ext uri="{BB962C8B-B14F-4D97-AF65-F5344CB8AC3E}">
        <p14:creationId xmlns:p14="http://schemas.microsoft.com/office/powerpoint/2010/main" val="11903700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99C586F-9B10-4CA7-A1FE-31F432C14499}" type="datetimeFigureOut">
              <a:rPr lang="en-US" smtClean="0"/>
              <a:t>10/11/2018</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53A8E27-1247-41DA-A37E-F538F8720654}" type="slidenum">
              <a:rPr lang="en-US" smtClean="0"/>
              <a:t>‹Nº›</a:t>
            </a:fld>
            <a:endParaRPr lang="en-US"/>
          </a:p>
        </p:txBody>
      </p:sp>
    </p:spTree>
    <p:extLst>
      <p:ext uri="{BB962C8B-B14F-4D97-AF65-F5344CB8AC3E}">
        <p14:creationId xmlns:p14="http://schemas.microsoft.com/office/powerpoint/2010/main" val="166322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Green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95CD7A">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p:cNvSpPr>
            <a:spLocks noGrp="1"/>
          </p:cNvSpPr>
          <p:nvPr>
            <p:ph type="title"/>
          </p:nvPr>
        </p:nvSpPr>
        <p:spPr>
          <a:xfrm>
            <a:off x="6712238" y="4570639"/>
            <a:ext cx="4889212" cy="1325563"/>
          </a:xfrm>
        </p:spPr>
        <p:txBody>
          <a:bodyPr>
            <a:normAutofit/>
          </a:bodyPr>
          <a:lstStyle>
            <a:lvl1pPr>
              <a:defRPr sz="4000" b="1">
                <a:solidFill>
                  <a:srgbClr val="405E79"/>
                </a:solidFill>
              </a:defRPr>
            </a:lvl1pPr>
          </a:lstStyle>
          <a:p>
            <a:r>
              <a:rPr lang="en-US"/>
              <a:t>Click to edit Master title style</a:t>
            </a:r>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30622" t="-2" r="34585"/>
          <a:stretch/>
        </p:blipFill>
        <p:spPr>
          <a:xfrm>
            <a:off x="0" y="14990"/>
            <a:ext cx="4242216" cy="6858000"/>
          </a:xfrm>
          <a:prstGeom prst="rect">
            <a:avLst/>
          </a:prstGeom>
        </p:spPr>
      </p:pic>
      <p:cxnSp>
        <p:nvCxnSpPr>
          <p:cNvPr id="10" name="Straight Connector 9"/>
          <p:cNvCxnSpPr/>
          <p:nvPr userDrawn="1"/>
        </p:nvCxnSpPr>
        <p:spPr>
          <a:xfrm>
            <a:off x="4737140" y="6016980"/>
            <a:ext cx="7454860" cy="0"/>
          </a:xfrm>
          <a:prstGeom prst="line">
            <a:avLst/>
          </a:prstGeom>
          <a:ln>
            <a:solidFill>
              <a:srgbClr val="405E79"/>
            </a:solidFill>
          </a:ln>
        </p:spPr>
        <p:style>
          <a:lnRef idx="1">
            <a:schemeClr val="accent1"/>
          </a:lnRef>
          <a:fillRef idx="0">
            <a:schemeClr val="accent1"/>
          </a:fillRef>
          <a:effectRef idx="0">
            <a:schemeClr val="accent1"/>
          </a:effectRef>
          <a:fontRef idx="minor">
            <a:schemeClr val="tx1"/>
          </a:fontRef>
        </p:style>
      </p:cxnSp>
      <p:pic>
        <p:nvPicPr>
          <p:cNvPr id="11" name="Picture 10"/>
          <p:cNvPicPr/>
          <p:nvPr userDrawn="1"/>
        </p:nvPicPr>
        <p:blipFill>
          <a:blip r:embed="rId3">
            <a:extLst>
              <a:ext uri="{28A0092B-C50C-407E-A947-70E740481C1C}">
                <a14:useLocalDpi xmlns:a14="http://schemas.microsoft.com/office/drawing/2010/main" val="0"/>
              </a:ext>
            </a:extLst>
          </a:blip>
          <a:stretch>
            <a:fillRect/>
          </a:stretch>
        </p:blipFill>
        <p:spPr>
          <a:xfrm>
            <a:off x="4603790" y="3746756"/>
            <a:ext cx="1956048" cy="2028668"/>
          </a:xfrm>
          <a:prstGeom prst="rect">
            <a:avLst/>
          </a:prstGeom>
        </p:spPr>
      </p:pic>
    </p:spTree>
    <p:extLst>
      <p:ext uri="{BB962C8B-B14F-4D97-AF65-F5344CB8AC3E}">
        <p14:creationId xmlns:p14="http://schemas.microsoft.com/office/powerpoint/2010/main" val="1404086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lit - Blu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10/11/2018</a:t>
            </a:fld>
            <a:endParaRPr lang="en-US"/>
          </a:p>
        </p:txBody>
      </p:sp>
      <p:sp>
        <p:nvSpPr>
          <p:cNvPr id="6" name="Rectangle 5"/>
          <p:cNvSpPr/>
          <p:nvPr userDrawn="1"/>
        </p:nvSpPr>
        <p:spPr>
          <a:xfrm>
            <a:off x="0" y="0"/>
            <a:ext cx="357254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rgbClr val="02679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1256391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lit - Purpl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10/11/2018</a:t>
            </a:fld>
            <a:endParaRPr lang="en-US"/>
          </a:p>
        </p:txBody>
      </p:sp>
      <p:sp>
        <p:nvSpPr>
          <p:cNvPr id="6" name="Rectangle 5"/>
          <p:cNvSpPr/>
          <p:nvPr userDrawn="1"/>
        </p:nvSpPr>
        <p:spPr>
          <a:xfrm>
            <a:off x="0" y="0"/>
            <a:ext cx="357254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rgbClr val="02679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lit - Teal">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10/11/2018</a:t>
            </a:fld>
            <a:endParaRPr lang="en-US"/>
          </a:p>
        </p:txBody>
      </p:sp>
      <p:sp>
        <p:nvSpPr>
          <p:cNvPr id="6" name="Rectangle 5"/>
          <p:cNvSpPr/>
          <p:nvPr userDrawn="1"/>
        </p:nvSpPr>
        <p:spPr>
          <a:xfrm>
            <a:off x="0" y="0"/>
            <a:ext cx="357254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chemeClr val="accent6"/>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5"/>
              </a:buClr>
              <a:defRPr>
                <a:solidFill>
                  <a:schemeClr val="tx1"/>
                </a:solidFill>
              </a:defRPr>
            </a:lvl1pPr>
            <a:lvl2pPr>
              <a:buClr>
                <a:schemeClr val="accent5"/>
              </a:buClr>
              <a:defRPr>
                <a:solidFill>
                  <a:schemeClr val="tx1"/>
                </a:solidFill>
              </a:defRPr>
            </a:lvl2pPr>
            <a:lvl3pPr>
              <a:buClr>
                <a:schemeClr val="accent5"/>
              </a:buClr>
              <a:defRPr>
                <a:solidFill>
                  <a:schemeClr val="tx1"/>
                </a:solidFill>
              </a:defRPr>
            </a:lvl3pPr>
            <a:lvl4pPr>
              <a:buClr>
                <a:schemeClr val="accent5"/>
              </a:buClr>
              <a:defRPr>
                <a:solidFill>
                  <a:schemeClr val="tx1"/>
                </a:solidFill>
              </a:defRPr>
            </a:lvl4pPr>
            <a:lvl5pPr>
              <a:buClr>
                <a:schemeClr val="accent5"/>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lit - Green">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10/11/2018</a:t>
            </a:fld>
            <a:endParaRPr lang="en-US"/>
          </a:p>
        </p:txBody>
      </p:sp>
      <p:sp>
        <p:nvSpPr>
          <p:cNvPr id="6" name="Rectangle 5"/>
          <p:cNvSpPr/>
          <p:nvPr userDrawn="1"/>
        </p:nvSpPr>
        <p:spPr>
          <a:xfrm>
            <a:off x="0" y="0"/>
            <a:ext cx="357254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4"/>
              </a:buClr>
              <a:defRPr>
                <a:solidFill>
                  <a:schemeClr val="tx1"/>
                </a:solidFill>
              </a:defRPr>
            </a:lvl1pPr>
            <a:lvl2pPr>
              <a:buClr>
                <a:schemeClr val="accent4"/>
              </a:buClr>
              <a:defRPr>
                <a:solidFill>
                  <a:schemeClr val="tx1"/>
                </a:solidFill>
              </a:defRPr>
            </a:lvl2pPr>
            <a:lvl3pPr>
              <a:buClr>
                <a:schemeClr val="accent4"/>
              </a:buClr>
              <a:defRPr>
                <a:solidFill>
                  <a:schemeClr val="tx1"/>
                </a:solidFill>
              </a:defRPr>
            </a:lvl3pPr>
            <a:lvl4pPr>
              <a:buClr>
                <a:schemeClr val="accent4"/>
              </a:buClr>
              <a:defRPr>
                <a:solidFill>
                  <a:schemeClr val="tx1"/>
                </a:solidFill>
              </a:defRPr>
            </a:lvl4pPr>
            <a:lvl5pPr>
              <a:buClr>
                <a:schemeClr val="accent4"/>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6831929"/>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62" r:id="rId4"/>
    <p:sldLayoutId id="2147483649" r:id="rId5"/>
    <p:sldLayoutId id="2147483655" r:id="rId6"/>
    <p:sldLayoutId id="2147483663" r:id="rId7"/>
    <p:sldLayoutId id="2147483664" r:id="rId8"/>
    <p:sldLayoutId id="2147483665" r:id="rId9"/>
    <p:sldLayoutId id="2147483654" r:id="rId10"/>
    <p:sldLayoutId id="2147483666" r:id="rId11"/>
    <p:sldLayoutId id="2147483667" r:id="rId12"/>
    <p:sldLayoutId id="2147483668" r:id="rId13"/>
    <p:sldLayoutId id="2147483681" r:id="rId14"/>
    <p:sldLayoutId id="2147483682" r:id="rId15"/>
    <p:sldLayoutId id="2147483683" r:id="rId16"/>
    <p:sldLayoutId id="2147483684" r:id="rId17"/>
    <p:sldLayoutId id="2147483656" r:id="rId18"/>
    <p:sldLayoutId id="2147483670" r:id="rId19"/>
    <p:sldLayoutId id="2147483669" r:id="rId20"/>
    <p:sldLayoutId id="2147483671" r:id="rId21"/>
    <p:sldLayoutId id="2147483672" r:id="rId22"/>
    <p:sldLayoutId id="2147483673" r:id="rId23"/>
    <p:sldLayoutId id="2147483674" r:id="rId24"/>
    <p:sldLayoutId id="2147483675" r:id="rId25"/>
    <p:sldLayoutId id="2147483677" r:id="rId26"/>
    <p:sldLayoutId id="2147483676" r:id="rId27"/>
    <p:sldLayoutId id="2147483678" r:id="rId28"/>
    <p:sldLayoutId id="2147483679" r:id="rId29"/>
    <p:sldLayoutId id="2147483680" r:id="rId30"/>
    <p:sldLayoutId id="2147483685" r:id="rId31"/>
    <p:sldLayoutId id="2147483686" r:id="rId32"/>
    <p:sldLayoutId id="2147483687" r:id="rId33"/>
    <p:sldLayoutId id="2147483688" r:id="rId34"/>
  </p:sldLayoutIdLst>
  <p:txStyles>
    <p:title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image" Target="../media/image8.png"/><Relationship Id="rId5" Type="http://schemas.openxmlformats.org/officeDocument/2006/relationships/image" Target="../media/image16.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2.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4"/>
          <p:cNvPicPr>
            <a:picLocks noChangeAspect="1"/>
          </p:cNvPicPr>
          <p:nvPr/>
        </p:nvPicPr>
        <p:blipFill rotWithShape="1">
          <a:blip r:embed="rId3" cstate="print">
            <a:extLst>
              <a:ext uri="{28A0092B-C50C-407E-A947-70E740481C1C}">
                <a14:useLocalDpi xmlns:a14="http://schemas.microsoft.com/office/drawing/2010/main" val="0"/>
              </a:ext>
            </a:extLst>
          </a:blip>
          <a:srcRect l="6595" t="13238" r="13892" b="18584"/>
          <a:stretch/>
        </p:blipFill>
        <p:spPr>
          <a:xfrm>
            <a:off x="-2423" y="-120737"/>
            <a:ext cx="12194423" cy="6978737"/>
          </a:xfrm>
          <a:prstGeom prst="rect">
            <a:avLst/>
          </a:prstGeom>
          <a:effectLst/>
        </p:spPr>
      </p:pic>
      <p:sp>
        <p:nvSpPr>
          <p:cNvPr id="3" name="Rectangle 2"/>
          <p:cNvSpPr/>
          <p:nvPr/>
        </p:nvSpPr>
        <p:spPr>
          <a:xfrm>
            <a:off x="-2424" y="-120737"/>
            <a:ext cx="12194423" cy="6978737"/>
          </a:xfrm>
          <a:prstGeom prst="rect">
            <a:avLst/>
          </a:prstGeom>
          <a:solidFill>
            <a:srgbClr val="95CD7A">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1504799" y="1575347"/>
            <a:ext cx="9007201" cy="2884359"/>
          </a:xfrm>
        </p:spPr>
        <p:txBody>
          <a:bodyPr>
            <a:noAutofit/>
          </a:bodyPr>
          <a:lstStyle/>
          <a:p>
            <a:pPr algn="ctr"/>
            <a:r>
              <a:rPr lang="es-419" sz="3200" b="1" dirty="0">
                <a:solidFill>
                  <a:schemeClr val="bg1"/>
                </a:solidFill>
                <a:latin typeface="Helvetica Neue" charset="0"/>
                <a:ea typeface="Helvetica Neue" charset="0"/>
                <a:cs typeface="Helvetica Neue" charset="0"/>
              </a:rPr>
              <a:t>Paquete de Capacitación en Supervisión </a:t>
            </a:r>
            <a:r>
              <a:rPr lang="es-419" sz="3200" b="1" dirty="0" smtClean="0">
                <a:solidFill>
                  <a:schemeClr val="bg1"/>
                </a:solidFill>
                <a:latin typeface="Helvetica Neue" charset="0"/>
                <a:ea typeface="Helvetica Neue" charset="0"/>
                <a:cs typeface="Helvetica Neue" charset="0"/>
              </a:rPr>
              <a:t/>
            </a:r>
            <a:br>
              <a:rPr lang="es-419" sz="3200" b="1" dirty="0" smtClean="0">
                <a:solidFill>
                  <a:schemeClr val="bg1"/>
                </a:solidFill>
                <a:latin typeface="Helvetica Neue" charset="0"/>
                <a:ea typeface="Helvetica Neue" charset="0"/>
                <a:cs typeface="Helvetica Neue" charset="0"/>
              </a:rPr>
            </a:br>
            <a:r>
              <a:rPr lang="es-419" sz="3200" b="1" dirty="0" smtClean="0">
                <a:solidFill>
                  <a:schemeClr val="bg1"/>
                </a:solidFill>
                <a:latin typeface="Helvetica Neue" charset="0"/>
                <a:ea typeface="Helvetica Neue" charset="0"/>
                <a:cs typeface="Helvetica Neue" charset="0"/>
              </a:rPr>
              <a:t>y </a:t>
            </a:r>
            <a:r>
              <a:rPr lang="es-419" sz="3200" b="1" dirty="0">
                <a:solidFill>
                  <a:schemeClr val="bg1"/>
                </a:solidFill>
                <a:latin typeface="Helvetica Neue" charset="0"/>
                <a:ea typeface="Helvetica Neue" charset="0"/>
                <a:cs typeface="Helvetica Neue" charset="0"/>
              </a:rPr>
              <a:t>Orientación en la Gestión de Casos </a:t>
            </a:r>
            <a:r>
              <a:rPr lang="es-419" sz="3200" b="1" dirty="0" smtClean="0">
                <a:solidFill>
                  <a:schemeClr val="bg1"/>
                </a:solidFill>
                <a:latin typeface="Helvetica Neue" charset="0"/>
                <a:ea typeface="Helvetica Neue" charset="0"/>
                <a:cs typeface="Helvetica Neue" charset="0"/>
              </a:rPr>
              <a:t/>
            </a:r>
            <a:br>
              <a:rPr lang="es-419" sz="3200" b="1" dirty="0" smtClean="0">
                <a:solidFill>
                  <a:schemeClr val="bg1"/>
                </a:solidFill>
                <a:latin typeface="Helvetica Neue" charset="0"/>
                <a:ea typeface="Helvetica Neue" charset="0"/>
                <a:cs typeface="Helvetica Neue" charset="0"/>
              </a:rPr>
            </a:br>
            <a:r>
              <a:rPr lang="es-419" sz="3200" b="1" dirty="0" smtClean="0">
                <a:solidFill>
                  <a:schemeClr val="bg1"/>
                </a:solidFill>
                <a:latin typeface="Helvetica Neue" charset="0"/>
                <a:ea typeface="Helvetica Neue" charset="0"/>
                <a:cs typeface="Helvetica Neue" charset="0"/>
              </a:rPr>
              <a:t>de </a:t>
            </a:r>
            <a:r>
              <a:rPr lang="es-419" sz="3200" b="1" dirty="0">
                <a:solidFill>
                  <a:schemeClr val="bg1"/>
                </a:solidFill>
                <a:latin typeface="Helvetica Neue" charset="0"/>
                <a:ea typeface="Helvetica Neue" charset="0"/>
                <a:cs typeface="Helvetica Neue" charset="0"/>
              </a:rPr>
              <a:t>Protección de la Infancia</a:t>
            </a:r>
            <a:r>
              <a:rPr lang="es-419" dirty="0"/>
              <a:t/>
            </a:r>
            <a:br>
              <a:rPr lang="es-419" dirty="0"/>
            </a:br>
            <a:r>
              <a:rPr lang="es-419" dirty="0"/>
              <a:t/>
            </a:r>
            <a:br>
              <a:rPr lang="es-419" dirty="0"/>
            </a:br>
            <a:r>
              <a:rPr lang="es-419" sz="2000" dirty="0">
                <a:solidFill>
                  <a:schemeClr val="bg1"/>
                </a:solidFill>
                <a:latin typeface="Helvetica Neue" charset="0"/>
              </a:rPr>
              <a:t>Fecha</a:t>
            </a:r>
            <a:br>
              <a:rPr lang="es-419" sz="2000" dirty="0">
                <a:solidFill>
                  <a:schemeClr val="bg1"/>
                </a:solidFill>
                <a:latin typeface="Helvetica Neue" charset="0"/>
              </a:rPr>
            </a:br>
            <a:r>
              <a:rPr lang="es-419" sz="2000" dirty="0">
                <a:solidFill>
                  <a:schemeClr val="bg1"/>
                </a:solidFill>
              </a:rPr>
              <a:t>Ubicación</a:t>
            </a:r>
            <a:r>
              <a:rPr lang="es-419" sz="2000" dirty="0">
                <a:solidFill>
                  <a:schemeClr val="bg1"/>
                </a:solidFill>
                <a:latin typeface="Helvetica Neue" charset="0"/>
              </a:rPr>
              <a:t> </a:t>
            </a:r>
          </a:p>
        </p:txBody>
      </p:sp>
      <p:sp>
        <p:nvSpPr>
          <p:cNvPr id="8" name="Rectangle 7"/>
          <p:cNvSpPr/>
          <p:nvPr/>
        </p:nvSpPr>
        <p:spPr>
          <a:xfrm>
            <a:off x="4504211" y="3629025"/>
            <a:ext cx="3176338" cy="144380"/>
          </a:xfrm>
          <a:prstGeom prst="rect">
            <a:avLst/>
          </a:prstGeom>
          <a:solidFill>
            <a:srgbClr val="038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389C6"/>
              </a:solidFill>
            </a:endParaRPr>
          </a:p>
        </p:txBody>
      </p:sp>
      <p:sp>
        <p:nvSpPr>
          <p:cNvPr id="6" name="TextBox 5">
            <a:extLst>
              <a:ext uri="{FF2B5EF4-FFF2-40B4-BE49-F238E27FC236}">
                <a16:creationId xmlns:a16="http://schemas.microsoft.com/office/drawing/2014/main" id="{E265C70D-523A-407F-8EAD-BD4B76D0308C}"/>
              </a:ext>
            </a:extLst>
          </p:cNvPr>
          <p:cNvSpPr txBox="1"/>
          <p:nvPr/>
        </p:nvSpPr>
        <p:spPr>
          <a:xfrm>
            <a:off x="9620250" y="6418384"/>
            <a:ext cx="5143500" cy="307777"/>
          </a:xfrm>
          <a:prstGeom prst="rect">
            <a:avLst/>
          </a:prstGeom>
          <a:noFill/>
        </p:spPr>
        <p:txBody>
          <a:bodyPr wrap="square" rtlCol="0">
            <a:spAutoFit/>
          </a:bodyPr>
          <a:lstStyle/>
          <a:p>
            <a:r>
              <a:rPr lang="es-419" sz="1400" i="1">
                <a:solidFill>
                  <a:schemeClr val="bg1"/>
                </a:solidFill>
                <a:latin typeface="Helvetica Neue" charset="0"/>
                <a:ea typeface="Helvetica Neue" charset="0"/>
                <a:cs typeface="Helvetica Neue" charset="0"/>
              </a:rPr>
              <a:t>Foto: Peter Biro, IRC</a:t>
            </a:r>
          </a:p>
        </p:txBody>
      </p:sp>
    </p:spTree>
    <p:extLst>
      <p:ext uri="{BB962C8B-B14F-4D97-AF65-F5344CB8AC3E}">
        <p14:creationId xmlns:p14="http://schemas.microsoft.com/office/powerpoint/2010/main" val="28048799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199630" y="1722436"/>
            <a:ext cx="5992370" cy="1325563"/>
          </a:xfrm>
        </p:spPr>
        <p:txBody>
          <a:bodyPr>
            <a:normAutofit/>
          </a:bodyPr>
          <a:lstStyle/>
          <a:p>
            <a:pPr algn="ctr"/>
            <a:r>
              <a:rPr lang="es-419" sz="3600" b="1">
                <a:solidFill>
                  <a:schemeClr val="bg1"/>
                </a:solidFill>
                <a:latin typeface="Helvetica Neue" charset="0"/>
                <a:ea typeface="Helvetica Neue" charset="0"/>
                <a:cs typeface="Helvetica Neue" charset="0"/>
              </a:rPr>
              <a:t>ORDEN Y LIMPIEZA</a:t>
            </a:r>
          </a:p>
        </p:txBody>
      </p:sp>
      <p:sp>
        <p:nvSpPr>
          <p:cNvPr id="3" name="Content Placeholder 2"/>
          <p:cNvSpPr>
            <a:spLocks noGrp="1"/>
          </p:cNvSpPr>
          <p:nvPr>
            <p:ph idx="1"/>
          </p:nvPr>
        </p:nvSpPr>
        <p:spPr>
          <a:xfrm>
            <a:off x="6079066" y="3371584"/>
            <a:ext cx="6112934" cy="3128963"/>
          </a:xfrm>
        </p:spPr>
        <p:txBody>
          <a:bodyPr>
            <a:normAutofit/>
          </a:bodyPr>
          <a:lstStyle/>
          <a:p>
            <a:pPr marL="0" indent="0" algn="ctr">
              <a:buNone/>
            </a:pPr>
            <a:r>
              <a:rPr lang="es-419" sz="1800" dirty="0">
                <a:solidFill>
                  <a:schemeClr val="bg1"/>
                </a:solidFill>
                <a:latin typeface="Helvetica Neue" charset="0"/>
                <a:ea typeface="Helvetica Neue" charset="0"/>
                <a:cs typeface="Helvetica Neue" charset="0"/>
              </a:rPr>
              <a:t> </a:t>
            </a:r>
            <a:r>
              <a:rPr lang="es-419" sz="2400" dirty="0">
                <a:solidFill>
                  <a:schemeClr val="bg1"/>
                </a:solidFill>
                <a:latin typeface="Helvetica Neue" charset="0"/>
                <a:ea typeface="Helvetica Neue" charset="0"/>
                <a:cs typeface="Helvetica Neue" charset="0"/>
              </a:rPr>
              <a:t>Ubicación de Receso </a:t>
            </a:r>
            <a:r>
              <a:rPr lang="es-419" sz="2400" dirty="0" smtClean="0">
                <a:solidFill>
                  <a:schemeClr val="bg1"/>
                </a:solidFill>
                <a:latin typeface="Helvetica Neue" charset="0"/>
                <a:ea typeface="Helvetica Neue" charset="0"/>
                <a:cs typeface="Helvetica Neue" charset="0"/>
              </a:rPr>
              <a:t>y </a:t>
            </a:r>
            <a:r>
              <a:rPr lang="es-419" sz="2400" dirty="0">
                <a:solidFill>
                  <a:schemeClr val="bg1"/>
                </a:solidFill>
                <a:latin typeface="Helvetica Neue" charset="0"/>
                <a:ea typeface="Helvetica Neue" charset="0"/>
                <a:cs typeface="Helvetica Neue" charset="0"/>
              </a:rPr>
              <a:t>Almuerzo</a:t>
            </a:r>
          </a:p>
          <a:p>
            <a:pPr marL="0" indent="0" algn="ctr">
              <a:buNone/>
            </a:pPr>
            <a:r>
              <a:rPr lang="es-419" sz="2400" dirty="0">
                <a:solidFill>
                  <a:schemeClr val="bg1"/>
                </a:solidFill>
                <a:latin typeface="Helvetica Neue" charset="0"/>
                <a:ea typeface="Helvetica Neue" charset="0"/>
                <a:cs typeface="Helvetica Neue" charset="0"/>
              </a:rPr>
              <a:t> Sanitarios</a:t>
            </a:r>
          </a:p>
          <a:p>
            <a:pPr marL="0" indent="0" algn="ctr">
              <a:buNone/>
            </a:pPr>
            <a:r>
              <a:rPr lang="es-419" sz="2400" dirty="0">
                <a:solidFill>
                  <a:schemeClr val="bg1"/>
                </a:solidFill>
                <a:latin typeface="Helvetica Neue" charset="0"/>
                <a:ea typeface="Helvetica Neue" charset="0"/>
                <a:cs typeface="Helvetica Neue" charset="0"/>
              </a:rPr>
              <a:t> Teléfonos, Computadoras, </a:t>
            </a:r>
            <a:r>
              <a:rPr lang="es-419" sz="2400" dirty="0" smtClean="0">
                <a:solidFill>
                  <a:schemeClr val="bg1"/>
                </a:solidFill>
                <a:latin typeface="Helvetica Neue" charset="0"/>
                <a:ea typeface="Helvetica Neue" charset="0"/>
                <a:cs typeface="Helvetica Neue" charset="0"/>
              </a:rPr>
              <a:t/>
            </a:r>
            <a:br>
              <a:rPr lang="es-419" sz="2400" dirty="0" smtClean="0">
                <a:solidFill>
                  <a:schemeClr val="bg1"/>
                </a:solidFill>
                <a:latin typeface="Helvetica Neue" charset="0"/>
                <a:ea typeface="Helvetica Neue" charset="0"/>
                <a:cs typeface="Helvetica Neue" charset="0"/>
              </a:rPr>
            </a:br>
            <a:r>
              <a:rPr lang="es-419" sz="2400" dirty="0" smtClean="0">
                <a:solidFill>
                  <a:schemeClr val="bg1"/>
                </a:solidFill>
                <a:latin typeface="Helvetica Neue" charset="0"/>
                <a:ea typeface="Helvetica Neue" charset="0"/>
                <a:cs typeface="Helvetica Neue" charset="0"/>
              </a:rPr>
              <a:t>Llamadas </a:t>
            </a:r>
            <a:r>
              <a:rPr lang="es-419" sz="2400" dirty="0">
                <a:solidFill>
                  <a:schemeClr val="bg1"/>
                </a:solidFill>
                <a:latin typeface="Helvetica Neue" charset="0"/>
                <a:ea typeface="Helvetica Neue" charset="0"/>
                <a:cs typeface="Helvetica Neue" charset="0"/>
              </a:rPr>
              <a:t>Importantes</a:t>
            </a:r>
          </a:p>
        </p:txBody>
      </p:sp>
      <p:sp>
        <p:nvSpPr>
          <p:cNvPr id="5" name="Rectangle 4"/>
          <p:cNvSpPr/>
          <p:nvPr/>
        </p:nvSpPr>
        <p:spPr>
          <a:xfrm>
            <a:off x="7547364" y="2869751"/>
            <a:ext cx="3176338" cy="144380"/>
          </a:xfrm>
          <a:prstGeom prst="rect">
            <a:avLst/>
          </a:prstGeom>
          <a:solidFill>
            <a:srgbClr val="038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389C6"/>
              </a:solidFill>
            </a:endParaRPr>
          </a:p>
        </p:txBody>
      </p:sp>
      <p:pic>
        <p:nvPicPr>
          <p:cNvPr id="7" name="Picture 6"/>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l="4826" t="-2842" r="4826" b="9031"/>
          <a:stretch/>
        </p:blipFill>
        <p:spPr>
          <a:xfrm>
            <a:off x="0" y="-993776"/>
            <a:ext cx="6199631" cy="7851776"/>
          </a:xfrm>
          <a:prstGeom prst="rect">
            <a:avLst/>
          </a:prstGeom>
        </p:spPr>
      </p:pic>
    </p:spTree>
    <p:extLst>
      <p:ext uri="{BB962C8B-B14F-4D97-AF65-F5344CB8AC3E}">
        <p14:creationId xmlns:p14="http://schemas.microsoft.com/office/powerpoint/2010/main" val="4913418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0622" t="-2" r="34585"/>
          <a:stretch/>
        </p:blipFill>
        <p:spPr>
          <a:xfrm>
            <a:off x="0" y="14990"/>
            <a:ext cx="4242216" cy="6858000"/>
          </a:xfrm>
          <a:prstGeom prst="rect">
            <a:avLst/>
          </a:prstGeom>
        </p:spPr>
      </p:pic>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4548145" y="4225158"/>
            <a:ext cx="1528996" cy="1550265"/>
          </a:xfrm>
          <a:prstGeom prst="rect">
            <a:avLst/>
          </a:prstGeom>
        </p:spPr>
      </p:pic>
      <p:pic>
        <p:nvPicPr>
          <p:cNvPr id="6" name="Picture 8" descr="https://lh3.googleusercontent.com/ZmqHlTNyojdc2VHExRQWm_FOmlO4024sOLkRF5W5lzbzOcVN6Hq80QybmwcgnJGTZoLCPY6wn9NduzfRbXCwduqIkE5r9VGcwkgR_4tFVVHSK2tpzWjObyW9P1Kb_rEd0tiMitCQRg">
            <a:extLst>
              <a:ext uri="{FF2B5EF4-FFF2-40B4-BE49-F238E27FC236}">
                <a16:creationId xmlns:a16="http://schemas.microsoft.com/office/drawing/2014/main" id="{4001C9C7-FAB4-CF4A-BA57-6F98DFCB3E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3070" y="4225158"/>
            <a:ext cx="1162700" cy="15502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ttps://lh3.googleusercontent.com/QPo5Epuxx0w-qi65w7bM5AcgqkiJsdJI_IlCDwAcug5Z3ASpnPlre8EK_6J1cpoq84Kl1dqhbiHwD1h7emuToLMCV5h0MZAJpGZnVLHFul6r3lH_WxCcmo6cgLerwv_XQ_bL-EdKjg">
            <a:extLst>
              <a:ext uri="{FF2B5EF4-FFF2-40B4-BE49-F238E27FC236}">
                <a16:creationId xmlns:a16="http://schemas.microsoft.com/office/drawing/2014/main" id="{ABF78664-503F-EA45-A7D8-E210626DD6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9136" y="4082017"/>
            <a:ext cx="4782864" cy="1836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6370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0622" t="-2" r="34585"/>
          <a:stretch/>
        </p:blipFill>
        <p:spPr>
          <a:xfrm>
            <a:off x="0" y="14990"/>
            <a:ext cx="4242216" cy="6858000"/>
          </a:xfrm>
          <a:prstGeom prst="rect">
            <a:avLst/>
          </a:prstGeom>
        </p:spPr>
      </p:pic>
      <p:cxnSp>
        <p:nvCxnSpPr>
          <p:cNvPr id="10" name="Straight Connector 9"/>
          <p:cNvCxnSpPr/>
          <p:nvPr/>
        </p:nvCxnSpPr>
        <p:spPr>
          <a:xfrm>
            <a:off x="4737140" y="6016980"/>
            <a:ext cx="7454860" cy="0"/>
          </a:xfrm>
          <a:prstGeom prst="line">
            <a:avLst/>
          </a:prstGeom>
          <a:ln>
            <a:solidFill>
              <a:srgbClr val="405E79"/>
            </a:solidFill>
          </a:ln>
        </p:spPr>
        <p:style>
          <a:lnRef idx="1">
            <a:schemeClr val="accent1"/>
          </a:lnRef>
          <a:fillRef idx="0">
            <a:schemeClr val="accent1"/>
          </a:fillRef>
          <a:effectRef idx="0">
            <a:schemeClr val="accent1"/>
          </a:effectRef>
          <a:fontRef idx="minor">
            <a:schemeClr val="tx1"/>
          </a:fontRef>
        </p:style>
      </p:cxn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4970" y="5045413"/>
            <a:ext cx="4477787" cy="875485"/>
          </a:xfrm>
          <a:prstGeom prst="rect">
            <a:avLst/>
          </a:prstGeom>
        </p:spPr>
      </p:pic>
      <p:pic>
        <p:nvPicPr>
          <p:cNvPr id="5" name="Picture 10" descr="https://lh3.googleusercontent.com/QPo5Epuxx0w-qi65w7bM5AcgqkiJsdJI_IlCDwAcug5Z3ASpnPlre8EK_6J1cpoq84Kl1dqhbiHwD1h7emuToLMCV5h0MZAJpGZnVLHFul6r3lH_WxCcmo6cgLerwv_XQ_bL-EdKjg">
            <a:extLst>
              <a:ext uri="{FF2B5EF4-FFF2-40B4-BE49-F238E27FC236}">
                <a16:creationId xmlns:a16="http://schemas.microsoft.com/office/drawing/2014/main" id="{ABF78664-503F-EA45-A7D8-E210626DD6C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955932" y="4849415"/>
            <a:ext cx="3236067" cy="1259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1487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038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sz="half" idx="2"/>
          </p:nvPr>
        </p:nvSpPr>
        <p:spPr>
          <a:xfrm>
            <a:off x="961312" y="3102501"/>
            <a:ext cx="8494575" cy="3199062"/>
          </a:xfrm>
          <a:solidFill>
            <a:srgbClr val="0389C6"/>
          </a:solidFill>
        </p:spPr>
        <p:style>
          <a:lnRef idx="2">
            <a:schemeClr val="accent5"/>
          </a:lnRef>
          <a:fillRef idx="1">
            <a:schemeClr val="lt1"/>
          </a:fillRef>
          <a:effectRef idx="0">
            <a:schemeClr val="accent5"/>
          </a:effectRef>
          <a:fontRef idx="minor">
            <a:schemeClr val="dk1"/>
          </a:fontRef>
        </p:style>
        <p:txBody>
          <a:bodyPr numCol="2">
            <a:noAutofit/>
          </a:bodyPr>
          <a:lstStyle/>
          <a:p>
            <a:pPr marL="0" indent="0">
              <a:lnSpc>
                <a:spcPct val="120000"/>
              </a:lnSpc>
              <a:buNone/>
            </a:pPr>
            <a:r>
              <a:rPr lang="es-419" b="1" dirty="0">
                <a:solidFill>
                  <a:srgbClr val="95CD7A"/>
                </a:solidFill>
                <a:latin typeface="Helvetica Neue"/>
              </a:rPr>
              <a:t>MIEMBROS</a:t>
            </a:r>
          </a:p>
          <a:p>
            <a:pPr lvl="1">
              <a:lnSpc>
                <a:spcPct val="100000"/>
              </a:lnSpc>
              <a:spcBef>
                <a:spcPts val="0"/>
              </a:spcBef>
            </a:pPr>
            <a:r>
              <a:rPr lang="es-419" sz="2000" dirty="0">
                <a:solidFill>
                  <a:schemeClr val="bg1"/>
                </a:solidFill>
                <a:latin typeface="Helvetica Neue"/>
              </a:rPr>
              <a:t>Área de Responsabilidad </a:t>
            </a:r>
            <a:r>
              <a:rPr lang="es-419" sz="2000" dirty="0" smtClean="0">
                <a:solidFill>
                  <a:schemeClr val="bg1"/>
                </a:solidFill>
                <a:latin typeface="Helvetica Neue"/>
              </a:rPr>
              <a:t/>
            </a:r>
            <a:br>
              <a:rPr lang="es-419" sz="2000" dirty="0" smtClean="0">
                <a:solidFill>
                  <a:schemeClr val="bg1"/>
                </a:solidFill>
                <a:latin typeface="Helvetica Neue"/>
              </a:rPr>
            </a:br>
            <a:r>
              <a:rPr lang="es-419" sz="2000" dirty="0" smtClean="0">
                <a:solidFill>
                  <a:schemeClr val="bg1"/>
                </a:solidFill>
                <a:latin typeface="Helvetica Neue"/>
              </a:rPr>
              <a:t>de </a:t>
            </a:r>
            <a:r>
              <a:rPr lang="es-419" sz="2000" dirty="0">
                <a:solidFill>
                  <a:schemeClr val="bg1"/>
                </a:solidFill>
                <a:latin typeface="Helvetica Neue"/>
              </a:rPr>
              <a:t>la Protección de la Infancia (</a:t>
            </a:r>
            <a:r>
              <a:rPr lang="es-419" sz="2000" dirty="0" err="1">
                <a:solidFill>
                  <a:schemeClr val="bg1"/>
                </a:solidFill>
                <a:latin typeface="Helvetica Neue"/>
              </a:rPr>
              <a:t>The</a:t>
            </a:r>
            <a:r>
              <a:rPr lang="es-419" sz="2000" dirty="0">
                <a:solidFill>
                  <a:schemeClr val="bg1"/>
                </a:solidFill>
                <a:latin typeface="Helvetica Neue"/>
              </a:rPr>
              <a:t> </a:t>
            </a:r>
            <a:r>
              <a:rPr lang="es-419" sz="2000" dirty="0" err="1">
                <a:solidFill>
                  <a:schemeClr val="bg1"/>
                </a:solidFill>
                <a:latin typeface="Helvetica Neue"/>
              </a:rPr>
              <a:t>Child</a:t>
            </a:r>
            <a:r>
              <a:rPr lang="es-419" sz="2000" dirty="0">
                <a:solidFill>
                  <a:schemeClr val="bg1"/>
                </a:solidFill>
                <a:latin typeface="Helvetica Neue"/>
              </a:rPr>
              <a:t> </a:t>
            </a:r>
            <a:r>
              <a:rPr lang="es-419" sz="2000" dirty="0" err="1">
                <a:solidFill>
                  <a:schemeClr val="bg1"/>
                </a:solidFill>
                <a:latin typeface="Helvetica Neue"/>
              </a:rPr>
              <a:t>Protection</a:t>
            </a:r>
            <a:r>
              <a:rPr lang="es-419" sz="2000" dirty="0">
                <a:solidFill>
                  <a:schemeClr val="bg1"/>
                </a:solidFill>
                <a:latin typeface="Helvetica Neue"/>
              </a:rPr>
              <a:t> </a:t>
            </a:r>
            <a:r>
              <a:rPr lang="es-419" sz="2000" dirty="0" err="1">
                <a:solidFill>
                  <a:schemeClr val="bg1"/>
                </a:solidFill>
                <a:latin typeface="Helvetica Neue"/>
              </a:rPr>
              <a:t>Area</a:t>
            </a:r>
            <a:r>
              <a:rPr lang="es-419" sz="2000" dirty="0">
                <a:solidFill>
                  <a:schemeClr val="bg1"/>
                </a:solidFill>
                <a:latin typeface="Helvetica Neue"/>
              </a:rPr>
              <a:t> </a:t>
            </a:r>
            <a:r>
              <a:rPr lang="es-419" sz="2000" dirty="0" smtClean="0">
                <a:solidFill>
                  <a:schemeClr val="bg1"/>
                </a:solidFill>
                <a:latin typeface="Helvetica Neue"/>
              </a:rPr>
              <a:t/>
            </a:r>
            <a:br>
              <a:rPr lang="es-419" sz="2000" dirty="0" smtClean="0">
                <a:solidFill>
                  <a:schemeClr val="bg1"/>
                </a:solidFill>
                <a:latin typeface="Helvetica Neue"/>
              </a:rPr>
            </a:br>
            <a:r>
              <a:rPr lang="es-419" sz="2000" dirty="0" smtClean="0">
                <a:solidFill>
                  <a:schemeClr val="bg1"/>
                </a:solidFill>
                <a:latin typeface="Helvetica Neue"/>
              </a:rPr>
              <a:t>of </a:t>
            </a:r>
            <a:r>
              <a:rPr lang="es-419" sz="2000" dirty="0" err="1">
                <a:solidFill>
                  <a:schemeClr val="bg1"/>
                </a:solidFill>
                <a:latin typeface="Helvetica Neue"/>
              </a:rPr>
              <a:t>Responsibility</a:t>
            </a:r>
            <a:r>
              <a:rPr lang="es-419" sz="2000" dirty="0">
                <a:solidFill>
                  <a:schemeClr val="bg1"/>
                </a:solidFill>
                <a:latin typeface="Helvetica Neue"/>
              </a:rPr>
              <a:t>, CP AOR) </a:t>
            </a:r>
          </a:p>
          <a:p>
            <a:pPr lvl="1">
              <a:lnSpc>
                <a:spcPct val="100000"/>
              </a:lnSpc>
              <a:spcBef>
                <a:spcPts val="300"/>
              </a:spcBef>
            </a:pPr>
            <a:r>
              <a:rPr lang="es-419" sz="2000" dirty="0">
                <a:solidFill>
                  <a:schemeClr val="bg1"/>
                </a:solidFill>
                <a:latin typeface="Helvetica Neue"/>
              </a:rPr>
              <a:t>Comité Directivo del Sistema de Protección de Información para la Protección de la Infancia (</a:t>
            </a:r>
            <a:r>
              <a:rPr lang="es-419" sz="2000" dirty="0" err="1">
                <a:solidFill>
                  <a:schemeClr val="bg1"/>
                </a:solidFill>
                <a:latin typeface="Helvetica Neue"/>
              </a:rPr>
              <a:t>Child</a:t>
            </a:r>
            <a:r>
              <a:rPr lang="es-419" sz="2000" dirty="0">
                <a:solidFill>
                  <a:schemeClr val="bg1"/>
                </a:solidFill>
                <a:latin typeface="Helvetica Neue"/>
              </a:rPr>
              <a:t> </a:t>
            </a:r>
            <a:r>
              <a:rPr lang="es-419" sz="2000" dirty="0" err="1">
                <a:solidFill>
                  <a:schemeClr val="bg1"/>
                </a:solidFill>
                <a:latin typeface="Helvetica Neue"/>
              </a:rPr>
              <a:t>Protection</a:t>
            </a:r>
            <a:r>
              <a:rPr lang="es-419" sz="2000" dirty="0">
                <a:solidFill>
                  <a:schemeClr val="bg1"/>
                </a:solidFill>
                <a:latin typeface="Helvetica Neue"/>
              </a:rPr>
              <a:t> </a:t>
            </a:r>
            <a:r>
              <a:rPr lang="es-419" sz="2000" dirty="0" err="1">
                <a:solidFill>
                  <a:schemeClr val="bg1"/>
                </a:solidFill>
                <a:latin typeface="Helvetica Neue"/>
              </a:rPr>
              <a:t>Information</a:t>
            </a:r>
            <a:r>
              <a:rPr lang="es-419" sz="2000" dirty="0">
                <a:solidFill>
                  <a:schemeClr val="bg1"/>
                </a:solidFill>
                <a:latin typeface="Helvetica Neue"/>
              </a:rPr>
              <a:t> Management </a:t>
            </a:r>
            <a:r>
              <a:rPr lang="es-419" sz="2000" dirty="0" err="1">
                <a:solidFill>
                  <a:schemeClr val="bg1"/>
                </a:solidFill>
                <a:latin typeface="Helvetica Neue"/>
              </a:rPr>
              <a:t>System</a:t>
            </a:r>
            <a:r>
              <a:rPr lang="es-419" sz="2000" dirty="0">
                <a:solidFill>
                  <a:schemeClr val="bg1"/>
                </a:solidFill>
                <a:latin typeface="Helvetica Neue"/>
              </a:rPr>
              <a:t>, CPIMS</a:t>
            </a:r>
            <a:r>
              <a:rPr lang="es-419" sz="2000" dirty="0" smtClean="0">
                <a:solidFill>
                  <a:schemeClr val="bg1"/>
                </a:solidFill>
                <a:latin typeface="Helvetica Neue"/>
              </a:rPr>
              <a:t>)</a:t>
            </a:r>
          </a:p>
          <a:p>
            <a:pPr marL="457200" lvl="1" indent="0">
              <a:lnSpc>
                <a:spcPct val="100000"/>
              </a:lnSpc>
              <a:spcBef>
                <a:spcPts val="1200"/>
              </a:spcBef>
              <a:buNone/>
            </a:pPr>
            <a:endParaRPr lang="es-419" sz="2000" dirty="0">
              <a:solidFill>
                <a:schemeClr val="bg1"/>
              </a:solidFill>
              <a:latin typeface="Helvetica Neue"/>
            </a:endParaRPr>
          </a:p>
          <a:p>
            <a:pPr lvl="1">
              <a:lnSpc>
                <a:spcPct val="100000"/>
              </a:lnSpc>
              <a:spcBef>
                <a:spcPts val="1400"/>
              </a:spcBef>
            </a:pPr>
            <a:r>
              <a:rPr lang="es-419" sz="2000" dirty="0">
                <a:solidFill>
                  <a:schemeClr val="bg1"/>
                </a:solidFill>
                <a:latin typeface="Helvetica Neue"/>
              </a:rPr>
              <a:t>International </a:t>
            </a:r>
            <a:r>
              <a:rPr lang="es-419" sz="2000" dirty="0" err="1">
                <a:solidFill>
                  <a:schemeClr val="bg1"/>
                </a:solidFill>
                <a:latin typeface="Helvetica Neue"/>
              </a:rPr>
              <a:t>Rescue</a:t>
            </a:r>
            <a:r>
              <a:rPr lang="es-419" sz="2000" dirty="0">
                <a:solidFill>
                  <a:schemeClr val="bg1"/>
                </a:solidFill>
                <a:latin typeface="Helvetica Neue"/>
              </a:rPr>
              <a:t> </a:t>
            </a:r>
            <a:r>
              <a:rPr lang="es-419" sz="2000" dirty="0" err="1">
                <a:solidFill>
                  <a:schemeClr val="bg1"/>
                </a:solidFill>
                <a:latin typeface="Helvetica Neue"/>
              </a:rPr>
              <a:t>Committee</a:t>
            </a:r>
            <a:r>
              <a:rPr lang="es-419" sz="2000" dirty="0">
                <a:solidFill>
                  <a:schemeClr val="bg1"/>
                </a:solidFill>
                <a:latin typeface="Helvetica Neue"/>
              </a:rPr>
              <a:t>, IRC (Presidente)</a:t>
            </a:r>
          </a:p>
          <a:p>
            <a:pPr lvl="1">
              <a:lnSpc>
                <a:spcPct val="100000"/>
              </a:lnSpc>
              <a:spcBef>
                <a:spcPts val="300"/>
              </a:spcBef>
            </a:pPr>
            <a:r>
              <a:rPr lang="es-419" sz="2000" dirty="0">
                <a:solidFill>
                  <a:schemeClr val="bg1"/>
                </a:solidFill>
                <a:latin typeface="Helvetica Neue"/>
              </a:rPr>
              <a:t>Plan Internacional </a:t>
            </a:r>
            <a:endParaRPr lang="fr-CH" sz="2000" dirty="0" smtClean="0">
              <a:solidFill>
                <a:schemeClr val="bg1"/>
              </a:solidFill>
              <a:latin typeface="Helvetica Neue"/>
            </a:endParaRPr>
          </a:p>
          <a:p>
            <a:pPr lvl="1">
              <a:lnSpc>
                <a:spcPct val="100000"/>
              </a:lnSpc>
              <a:spcBef>
                <a:spcPts val="300"/>
              </a:spcBef>
            </a:pPr>
            <a:r>
              <a:rPr lang="es-419" sz="2000" dirty="0" err="1">
                <a:solidFill>
                  <a:schemeClr val="bg1"/>
                </a:solidFill>
                <a:latin typeface="Helvetica Neue"/>
              </a:rPr>
              <a:t>Save</a:t>
            </a:r>
            <a:r>
              <a:rPr lang="es-419" sz="2000" dirty="0">
                <a:solidFill>
                  <a:schemeClr val="bg1"/>
                </a:solidFill>
                <a:latin typeface="Helvetica Neue"/>
              </a:rPr>
              <a:t> </a:t>
            </a:r>
            <a:r>
              <a:rPr lang="es-419" sz="2000" dirty="0" err="1">
                <a:solidFill>
                  <a:schemeClr val="bg1"/>
                </a:solidFill>
                <a:latin typeface="Helvetica Neue"/>
              </a:rPr>
              <a:t>the</a:t>
            </a:r>
            <a:r>
              <a:rPr lang="es-419" sz="2000" dirty="0">
                <a:solidFill>
                  <a:schemeClr val="bg1"/>
                </a:solidFill>
                <a:latin typeface="Helvetica Neue"/>
              </a:rPr>
              <a:t> </a:t>
            </a:r>
            <a:r>
              <a:rPr lang="es-419" sz="2000" dirty="0" err="1">
                <a:solidFill>
                  <a:schemeClr val="bg1"/>
                </a:solidFill>
                <a:latin typeface="Helvetica Neue"/>
              </a:rPr>
              <a:t>Children</a:t>
            </a:r>
            <a:r>
              <a:rPr lang="es-419" sz="2000" dirty="0">
                <a:solidFill>
                  <a:schemeClr val="bg1"/>
                </a:solidFill>
                <a:latin typeface="Helvetica Neue"/>
              </a:rPr>
              <a:t> </a:t>
            </a:r>
          </a:p>
          <a:p>
            <a:pPr lvl="1">
              <a:lnSpc>
                <a:spcPct val="100000"/>
              </a:lnSpc>
              <a:spcBef>
                <a:spcPts val="300"/>
              </a:spcBef>
            </a:pPr>
            <a:r>
              <a:rPr lang="es-419" sz="2000" dirty="0">
                <a:solidFill>
                  <a:schemeClr val="bg1"/>
                </a:solidFill>
                <a:latin typeface="Helvetica Neue"/>
              </a:rPr>
              <a:t>Terre des </a:t>
            </a:r>
            <a:r>
              <a:rPr lang="es-419" sz="2000" dirty="0" err="1">
                <a:solidFill>
                  <a:schemeClr val="bg1"/>
                </a:solidFill>
                <a:latin typeface="Helvetica Neue"/>
              </a:rPr>
              <a:t>hommes</a:t>
            </a:r>
            <a:r>
              <a:rPr lang="es-419" sz="2000" dirty="0">
                <a:solidFill>
                  <a:schemeClr val="bg1"/>
                </a:solidFill>
                <a:latin typeface="Helvetica Neue"/>
              </a:rPr>
              <a:t> </a:t>
            </a:r>
          </a:p>
          <a:p>
            <a:pPr lvl="1">
              <a:lnSpc>
                <a:spcPct val="100000"/>
              </a:lnSpc>
              <a:spcBef>
                <a:spcPts val="300"/>
              </a:spcBef>
            </a:pPr>
            <a:r>
              <a:rPr lang="es-419" sz="2000" dirty="0">
                <a:solidFill>
                  <a:schemeClr val="bg1"/>
                </a:solidFill>
                <a:latin typeface="Helvetica Neue"/>
              </a:rPr>
              <a:t>UNICEF</a:t>
            </a:r>
          </a:p>
          <a:p>
            <a:pPr lvl="1">
              <a:lnSpc>
                <a:spcPct val="100000"/>
              </a:lnSpc>
              <a:spcBef>
                <a:spcPts val="300"/>
              </a:spcBef>
            </a:pPr>
            <a:r>
              <a:rPr lang="es-419" sz="2000" dirty="0">
                <a:solidFill>
                  <a:schemeClr val="bg1"/>
                </a:solidFill>
                <a:latin typeface="Helvetica Neue"/>
              </a:rPr>
              <a:t>UNHCR</a:t>
            </a:r>
          </a:p>
          <a:p>
            <a:pPr lvl="1">
              <a:lnSpc>
                <a:spcPct val="100000"/>
              </a:lnSpc>
              <a:spcBef>
                <a:spcPts val="300"/>
              </a:spcBef>
            </a:pPr>
            <a:r>
              <a:rPr lang="es-419" sz="2000" dirty="0" err="1">
                <a:solidFill>
                  <a:schemeClr val="bg1"/>
                </a:solidFill>
                <a:latin typeface="Helvetica Neue"/>
              </a:rPr>
              <a:t>War</a:t>
            </a:r>
            <a:r>
              <a:rPr lang="es-419" sz="2000" dirty="0">
                <a:solidFill>
                  <a:schemeClr val="bg1"/>
                </a:solidFill>
                <a:latin typeface="Helvetica Neue"/>
              </a:rPr>
              <a:t> </a:t>
            </a:r>
            <a:r>
              <a:rPr lang="es-419" sz="2000" dirty="0" err="1">
                <a:solidFill>
                  <a:schemeClr val="bg1"/>
                </a:solidFill>
                <a:latin typeface="Helvetica Neue"/>
              </a:rPr>
              <a:t>Child</a:t>
            </a:r>
            <a:r>
              <a:rPr lang="es-419" sz="2000" dirty="0">
                <a:solidFill>
                  <a:schemeClr val="bg1"/>
                </a:solidFill>
                <a:latin typeface="Helvetica Neue"/>
              </a:rPr>
              <a:t>, Holanda </a:t>
            </a:r>
          </a:p>
          <a:p>
            <a:pPr>
              <a:lnSpc>
                <a:spcPct val="120000"/>
              </a:lnSpc>
            </a:pPr>
            <a:endParaRPr lang="en-US" sz="2000" dirty="0">
              <a:latin typeface="Helvetica Neue"/>
            </a:endParaRPr>
          </a:p>
        </p:txBody>
      </p:sp>
      <p:sp>
        <p:nvSpPr>
          <p:cNvPr id="4" name="Title 1"/>
          <p:cNvSpPr txBox="1">
            <a:spLocks/>
          </p:cNvSpPr>
          <p:nvPr/>
        </p:nvSpPr>
        <p:spPr>
          <a:xfrm>
            <a:off x="984780" y="277210"/>
            <a:ext cx="8543125" cy="89769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sz="3600" b="1" dirty="0">
                <a:solidFill>
                  <a:schemeClr val="bg1"/>
                </a:solidFill>
                <a:latin typeface="Helvetica Neue" charset="0"/>
                <a:ea typeface="Helvetica Neue" charset="0"/>
                <a:cs typeface="Helvetica Neue" charset="0"/>
              </a:rPr>
              <a:t>SUBGRUPO PARA LA GESTIÓN </a:t>
            </a:r>
            <a:r>
              <a:rPr lang="es-419" sz="3600" b="1" dirty="0" smtClean="0">
                <a:solidFill>
                  <a:schemeClr val="bg1"/>
                </a:solidFill>
                <a:latin typeface="Helvetica Neue" charset="0"/>
                <a:ea typeface="Helvetica Neue" charset="0"/>
                <a:cs typeface="Helvetica Neue" charset="0"/>
              </a:rPr>
              <a:t/>
            </a:r>
            <a:br>
              <a:rPr lang="es-419" sz="3600" b="1" dirty="0" smtClean="0">
                <a:solidFill>
                  <a:schemeClr val="bg1"/>
                </a:solidFill>
                <a:latin typeface="Helvetica Neue" charset="0"/>
                <a:ea typeface="Helvetica Neue" charset="0"/>
                <a:cs typeface="Helvetica Neue" charset="0"/>
              </a:rPr>
            </a:br>
            <a:r>
              <a:rPr lang="es-419" sz="3600" b="1" dirty="0" smtClean="0">
                <a:solidFill>
                  <a:schemeClr val="bg1"/>
                </a:solidFill>
                <a:latin typeface="Helvetica Neue" charset="0"/>
                <a:ea typeface="Helvetica Neue" charset="0"/>
                <a:cs typeface="Helvetica Neue" charset="0"/>
              </a:rPr>
              <a:t>DE </a:t>
            </a:r>
            <a:r>
              <a:rPr lang="es-419" sz="3600" b="1" dirty="0">
                <a:solidFill>
                  <a:schemeClr val="bg1"/>
                </a:solidFill>
                <a:latin typeface="Helvetica Neue" charset="0"/>
                <a:ea typeface="Helvetica Neue" charset="0"/>
                <a:cs typeface="Helvetica Neue" charset="0"/>
              </a:rPr>
              <a:t>CASOS</a:t>
            </a:r>
          </a:p>
        </p:txBody>
      </p:sp>
      <p:sp>
        <p:nvSpPr>
          <p:cNvPr id="10" name="Rectangle 9"/>
          <p:cNvSpPr/>
          <p:nvPr/>
        </p:nvSpPr>
        <p:spPr>
          <a:xfrm>
            <a:off x="961313" y="1299190"/>
            <a:ext cx="3176338" cy="144380"/>
          </a:xfrm>
          <a:prstGeom prst="rect">
            <a:avLst/>
          </a:prstGeom>
          <a:solidFill>
            <a:srgbClr val="038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389C6"/>
              </a:solidFill>
            </a:endParaRPr>
          </a:p>
        </p:txBody>
      </p:sp>
      <p:cxnSp>
        <p:nvCxnSpPr>
          <p:cNvPr id="11" name="Straight Connector 10"/>
          <p:cNvCxnSpPr/>
          <p:nvPr/>
        </p:nvCxnSpPr>
        <p:spPr>
          <a:xfrm>
            <a:off x="4137651" y="1371380"/>
            <a:ext cx="6979528" cy="0"/>
          </a:xfrm>
          <a:prstGeom prst="line">
            <a:avLst/>
          </a:prstGeom>
          <a:ln>
            <a:solidFill>
              <a:srgbClr val="0389C6"/>
            </a:solidFill>
          </a:ln>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sz="half" idx="1"/>
          </p:nvPr>
        </p:nvSpPr>
        <p:spPr>
          <a:xfrm>
            <a:off x="838200" y="1299190"/>
            <a:ext cx="7579322" cy="1987645"/>
          </a:xfrm>
        </p:spPr>
        <p:txBody>
          <a:bodyPr>
            <a:normAutofit fontScale="85000" lnSpcReduction="20000"/>
          </a:bodyPr>
          <a:lstStyle/>
          <a:p>
            <a:pPr>
              <a:lnSpc>
                <a:spcPct val="120000"/>
              </a:lnSpc>
            </a:pPr>
            <a:r>
              <a:rPr lang="es-419" sz="2600" dirty="0">
                <a:solidFill>
                  <a:schemeClr val="bg1"/>
                </a:solidFill>
                <a:latin typeface="Helvetica Neue"/>
              </a:rPr>
              <a:t>Creada bajo el Grupo de Trabajo sobre la Protección </a:t>
            </a:r>
            <a:r>
              <a:rPr lang="es-419" sz="2600" dirty="0" smtClean="0">
                <a:solidFill>
                  <a:schemeClr val="bg1"/>
                </a:solidFill>
                <a:latin typeface="Helvetica Neue"/>
              </a:rPr>
              <a:t/>
            </a:r>
            <a:br>
              <a:rPr lang="es-419" sz="2600" dirty="0" smtClean="0">
                <a:solidFill>
                  <a:schemeClr val="bg1"/>
                </a:solidFill>
                <a:latin typeface="Helvetica Neue"/>
              </a:rPr>
            </a:br>
            <a:r>
              <a:rPr lang="es-419" sz="2600" dirty="0" smtClean="0">
                <a:solidFill>
                  <a:schemeClr val="bg1"/>
                </a:solidFill>
                <a:latin typeface="Helvetica Neue"/>
              </a:rPr>
              <a:t>de </a:t>
            </a:r>
            <a:r>
              <a:rPr lang="es-419" sz="2600" dirty="0">
                <a:solidFill>
                  <a:schemeClr val="bg1"/>
                </a:solidFill>
                <a:latin typeface="Helvetica Neue"/>
              </a:rPr>
              <a:t>la Infancia (</a:t>
            </a:r>
            <a:r>
              <a:rPr lang="es-419" sz="2600" dirty="0" err="1">
                <a:solidFill>
                  <a:schemeClr val="bg1"/>
                </a:solidFill>
                <a:latin typeface="Helvetica Neue"/>
              </a:rPr>
              <a:t>Child</a:t>
            </a:r>
            <a:r>
              <a:rPr lang="es-419" sz="2600" dirty="0">
                <a:solidFill>
                  <a:schemeClr val="bg1"/>
                </a:solidFill>
                <a:latin typeface="Helvetica Neue"/>
              </a:rPr>
              <a:t> </a:t>
            </a:r>
            <a:r>
              <a:rPr lang="es-419" sz="2600" dirty="0" err="1">
                <a:solidFill>
                  <a:schemeClr val="bg1"/>
                </a:solidFill>
                <a:latin typeface="Helvetica Neue"/>
              </a:rPr>
              <a:t>Protection</a:t>
            </a:r>
            <a:r>
              <a:rPr lang="es-419" sz="2600" dirty="0">
                <a:solidFill>
                  <a:schemeClr val="bg1"/>
                </a:solidFill>
                <a:latin typeface="Helvetica Neue"/>
              </a:rPr>
              <a:t> </a:t>
            </a:r>
            <a:r>
              <a:rPr lang="es-419" sz="2600" dirty="0" err="1">
                <a:solidFill>
                  <a:schemeClr val="bg1"/>
                </a:solidFill>
                <a:latin typeface="Helvetica Neue"/>
              </a:rPr>
              <a:t>Working</a:t>
            </a:r>
            <a:r>
              <a:rPr lang="es-419" sz="2600" dirty="0">
                <a:solidFill>
                  <a:schemeClr val="bg1"/>
                </a:solidFill>
                <a:latin typeface="Helvetica Neue"/>
              </a:rPr>
              <a:t> </a:t>
            </a:r>
            <a:r>
              <a:rPr lang="es-419" sz="2600" dirty="0" err="1">
                <a:solidFill>
                  <a:schemeClr val="bg1"/>
                </a:solidFill>
                <a:latin typeface="Helvetica Neue"/>
              </a:rPr>
              <a:t>Group</a:t>
            </a:r>
            <a:r>
              <a:rPr lang="es-419" sz="2600" dirty="0">
                <a:solidFill>
                  <a:schemeClr val="bg1"/>
                </a:solidFill>
                <a:latin typeface="Helvetica Neue"/>
              </a:rPr>
              <a:t>, CPWG) en el 2012 con el desarrollo del NMPI</a:t>
            </a:r>
          </a:p>
          <a:p>
            <a:pPr>
              <a:lnSpc>
                <a:spcPct val="120000"/>
              </a:lnSpc>
            </a:pPr>
            <a:r>
              <a:rPr lang="es-419" sz="2600" dirty="0">
                <a:solidFill>
                  <a:schemeClr val="bg1"/>
                </a:solidFill>
                <a:latin typeface="Helvetica Neue"/>
              </a:rPr>
              <a:t>Desde el 2016 opera bajo la Alianza para la Protección de la Infancia en la Acción Humanitaria </a:t>
            </a:r>
          </a:p>
          <a:p>
            <a:endParaRPr lang="en-US" sz="2400" dirty="0" smtClean="0">
              <a:solidFill>
                <a:srgbClr val="95CD7A"/>
              </a:solidFill>
              <a:latin typeface="Helvetica Neue"/>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1808" r="13821" b="2360"/>
          <a:stretch/>
        </p:blipFill>
        <p:spPr>
          <a:xfrm>
            <a:off x="9318171" y="740099"/>
            <a:ext cx="2699657" cy="3867076"/>
          </a:xfrm>
          <a:prstGeom prst="rect">
            <a:avLst/>
          </a:prstGeom>
        </p:spPr>
      </p:pic>
      <p:cxnSp>
        <p:nvCxnSpPr>
          <p:cNvPr id="14" name="Straight Connector 13"/>
          <p:cNvCxnSpPr/>
          <p:nvPr/>
        </p:nvCxnSpPr>
        <p:spPr>
          <a:xfrm>
            <a:off x="1085444" y="1124643"/>
            <a:ext cx="6541971" cy="1"/>
          </a:xfrm>
          <a:prstGeom prst="line">
            <a:avLst/>
          </a:prstGeom>
          <a:ln>
            <a:solidFill>
              <a:srgbClr val="95CD7A"/>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145624" y="1088408"/>
            <a:ext cx="3617259" cy="92275"/>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0" y="4366030"/>
            <a:ext cx="3095404" cy="2646571"/>
          </a:xfrm>
          <a:prstGeom prst="rect">
            <a:avLst/>
          </a:prstGeom>
        </p:spPr>
      </p:pic>
    </p:spTree>
    <p:extLst>
      <p:ext uri="{BB962C8B-B14F-4D97-AF65-F5344CB8AC3E}">
        <p14:creationId xmlns:p14="http://schemas.microsoft.com/office/powerpoint/2010/main" val="29001037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8598" y="0"/>
            <a:ext cx="9729101" cy="1616181"/>
          </a:xfrm>
        </p:spPr>
        <p:txBody>
          <a:bodyPr/>
          <a:lstStyle/>
          <a:p>
            <a:r>
              <a:rPr lang="es-419" sz="4400" b="1">
                <a:solidFill>
                  <a:srgbClr val="0389C6"/>
                </a:solidFill>
                <a:latin typeface="Helvetica Neue" charset="0"/>
                <a:ea typeface="Helvetica Neue" charset="0"/>
                <a:cs typeface="Helvetica Neue" charset="0"/>
              </a:rPr>
              <a:t>BIENVENIDA</a:t>
            </a:r>
          </a:p>
        </p:txBody>
      </p:sp>
      <p:sp>
        <p:nvSpPr>
          <p:cNvPr id="3" name="Content Placeholder 2"/>
          <p:cNvSpPr>
            <a:spLocks noGrp="1"/>
          </p:cNvSpPr>
          <p:nvPr>
            <p:ph idx="1"/>
          </p:nvPr>
        </p:nvSpPr>
        <p:spPr>
          <a:xfrm>
            <a:off x="558017" y="1311381"/>
            <a:ext cx="11187416" cy="4783311"/>
          </a:xfrm>
        </p:spPr>
        <p:txBody>
          <a:bodyPr>
            <a:noAutofit/>
          </a:bodyPr>
          <a:lstStyle/>
          <a:p>
            <a:pPr marL="0" indent="0">
              <a:lnSpc>
                <a:spcPct val="100000"/>
              </a:lnSpc>
              <a:spcBef>
                <a:spcPts val="600"/>
              </a:spcBef>
              <a:buNone/>
            </a:pPr>
            <a:r>
              <a:rPr lang="es-419" sz="2400" b="1" dirty="0">
                <a:solidFill>
                  <a:srgbClr val="95CD7A"/>
                </a:solidFill>
                <a:latin typeface="Helvetica Neue" charset="0"/>
                <a:ea typeface="Helvetica Neue" charset="0"/>
                <a:cs typeface="Helvetica Neue" charset="0"/>
              </a:rPr>
              <a:t>Rompehielos: </a:t>
            </a:r>
          </a:p>
          <a:p>
            <a:pPr marL="0" indent="0">
              <a:lnSpc>
                <a:spcPct val="100000"/>
              </a:lnSpc>
              <a:spcBef>
                <a:spcPts val="600"/>
              </a:spcBef>
              <a:buNone/>
            </a:pPr>
            <a:r>
              <a:rPr lang="es-419" sz="2400" dirty="0">
                <a:solidFill>
                  <a:schemeClr val="tx1">
                    <a:lumMod val="65000"/>
                    <a:lumOff val="35000"/>
                  </a:schemeClr>
                </a:solidFill>
                <a:latin typeface="Helvetica Neue" charset="0"/>
                <a:ea typeface="Helvetica Neue" charset="0"/>
                <a:cs typeface="Helvetica Neue" charset="0"/>
              </a:rPr>
              <a:t>Piense en su viaje para convertirse en el profesional de Protección de la Infancia que hoy es...</a:t>
            </a:r>
          </a:p>
          <a:p>
            <a:pPr>
              <a:lnSpc>
                <a:spcPct val="100000"/>
              </a:lnSpc>
              <a:spcBef>
                <a:spcPts val="600"/>
              </a:spcBef>
              <a:buClr>
                <a:srgbClr val="95CD7A"/>
              </a:buClr>
              <a:buFont typeface="Wingdings" charset="2"/>
              <a:buChar char="§"/>
            </a:pPr>
            <a:r>
              <a:rPr lang="es-419" sz="2400" i="1" dirty="0">
                <a:solidFill>
                  <a:schemeClr val="tx1">
                    <a:lumMod val="65000"/>
                    <a:lumOff val="35000"/>
                  </a:schemeClr>
                </a:solidFill>
                <a:latin typeface="Helvetica Neue" charset="0"/>
                <a:ea typeface="Helvetica Neue" charset="0"/>
                <a:cs typeface="Helvetica Neue" charset="0"/>
              </a:rPr>
              <a:t>¿Quién es una persona que lo </a:t>
            </a:r>
            <a:r>
              <a:rPr lang="es-419" sz="2400" i="1" dirty="0" err="1">
                <a:solidFill>
                  <a:schemeClr val="tx1">
                    <a:lumMod val="65000"/>
                    <a:lumOff val="35000"/>
                  </a:schemeClr>
                </a:solidFill>
                <a:latin typeface="Helvetica Neue" charset="0"/>
                <a:ea typeface="Helvetica Neue" charset="0"/>
                <a:cs typeface="Helvetica Neue" charset="0"/>
              </a:rPr>
              <a:t>guió</a:t>
            </a:r>
            <a:r>
              <a:rPr lang="es-419" sz="2400" i="1" dirty="0">
                <a:solidFill>
                  <a:schemeClr val="tx1">
                    <a:lumMod val="65000"/>
                    <a:lumOff val="35000"/>
                  </a:schemeClr>
                </a:solidFill>
                <a:latin typeface="Helvetica Neue" charset="0"/>
                <a:ea typeface="Helvetica Neue" charset="0"/>
                <a:cs typeface="Helvetica Neue" charset="0"/>
              </a:rPr>
              <a:t>, apoyó y orientó? </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24910" b="30836"/>
          <a:stretch/>
        </p:blipFill>
        <p:spPr>
          <a:xfrm>
            <a:off x="0" y="3268901"/>
            <a:ext cx="12195514" cy="3589099"/>
          </a:xfrm>
          <a:prstGeom prst="rect">
            <a:avLst/>
          </a:prstGeom>
        </p:spPr>
      </p:pic>
    </p:spTree>
    <p:extLst>
      <p:ext uri="{BB962C8B-B14F-4D97-AF65-F5344CB8AC3E}">
        <p14:creationId xmlns:p14="http://schemas.microsoft.com/office/powerpoint/2010/main" val="19589019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2709" y="1635467"/>
            <a:ext cx="3701197" cy="3768252"/>
          </a:xfrm>
        </p:spPr>
        <p:txBody>
          <a:bodyPr>
            <a:noAutofit/>
          </a:bodyPr>
          <a:lstStyle/>
          <a:p>
            <a:r>
              <a:rPr lang="es-419" sz="3600" b="1" dirty="0">
                <a:solidFill>
                  <a:srgbClr val="0389C6"/>
                </a:solidFill>
                <a:latin typeface="Helvetica Neue" charset="0"/>
                <a:ea typeface="Helvetica Neue" charset="0"/>
                <a:cs typeface="Helvetica Neue" charset="0"/>
              </a:rPr>
              <a:t>OBJETIVOS </a:t>
            </a:r>
            <a:r>
              <a:rPr lang="es-419" sz="3600" b="1" dirty="0" smtClean="0">
                <a:solidFill>
                  <a:srgbClr val="0389C6"/>
                </a:solidFill>
                <a:latin typeface="Helvetica Neue" charset="0"/>
                <a:ea typeface="Helvetica Neue" charset="0"/>
                <a:cs typeface="Helvetica Neue" charset="0"/>
              </a:rPr>
              <a:t/>
            </a:r>
            <a:br>
              <a:rPr lang="es-419" sz="3600" b="1" dirty="0" smtClean="0">
                <a:solidFill>
                  <a:srgbClr val="0389C6"/>
                </a:solidFill>
                <a:latin typeface="Helvetica Neue" charset="0"/>
                <a:ea typeface="Helvetica Neue" charset="0"/>
                <a:cs typeface="Helvetica Neue" charset="0"/>
              </a:rPr>
            </a:br>
            <a:r>
              <a:rPr lang="es-419" sz="3600" b="1" dirty="0" smtClean="0">
                <a:solidFill>
                  <a:srgbClr val="0389C6"/>
                </a:solidFill>
                <a:latin typeface="Helvetica Neue" charset="0"/>
                <a:ea typeface="Helvetica Neue" charset="0"/>
                <a:cs typeface="Helvetica Neue" charset="0"/>
              </a:rPr>
              <a:t>DE </a:t>
            </a:r>
            <a:r>
              <a:rPr lang="es-419" sz="3600" b="1" dirty="0">
                <a:solidFill>
                  <a:srgbClr val="0389C6"/>
                </a:solidFill>
                <a:latin typeface="Helvetica Neue" charset="0"/>
                <a:ea typeface="Helvetica Neue" charset="0"/>
                <a:cs typeface="Helvetica Neue" charset="0"/>
              </a:rPr>
              <a:t>LA CAPACITACIÓN</a:t>
            </a:r>
          </a:p>
        </p:txBody>
      </p:sp>
      <p:sp>
        <p:nvSpPr>
          <p:cNvPr id="3" name="Content Placeholder 2"/>
          <p:cNvSpPr>
            <a:spLocks noGrp="1"/>
          </p:cNvSpPr>
          <p:nvPr>
            <p:ph idx="1"/>
          </p:nvPr>
        </p:nvSpPr>
        <p:spPr>
          <a:xfrm>
            <a:off x="819808" y="1513490"/>
            <a:ext cx="9230046" cy="4734909"/>
          </a:xfrm>
        </p:spPr>
        <p:txBody>
          <a:bodyPr vert="horz" lIns="91440" tIns="45720" rIns="91440" bIns="45720" rtlCol="0" anchor="t">
            <a:normAutofit/>
          </a:bodyPr>
          <a:lstStyle/>
          <a:p>
            <a:pPr>
              <a:buClr>
                <a:srgbClr val="EFEFEF"/>
              </a:buClr>
            </a:pPr>
            <a:endParaRPr lang="en-US" sz="2800" dirty="0">
              <a:solidFill>
                <a:schemeClr val="bg1">
                  <a:lumMod val="10000"/>
                </a:schemeClr>
              </a:solidFill>
            </a:endParaRPr>
          </a:p>
          <a:p>
            <a:endParaRPr lang="en-US" sz="2800" dirty="0">
              <a:solidFill>
                <a:schemeClr val="bg1">
                  <a:lumMod val="10000"/>
                </a:schemeClr>
              </a:solidFill>
            </a:endParaRPr>
          </a:p>
          <a:p>
            <a:endParaRPr lang="en-US" sz="2800" dirty="0">
              <a:solidFill>
                <a:schemeClr val="bg1">
                  <a:lumMod val="10000"/>
                </a:schemeClr>
              </a:solidFill>
            </a:endParaRPr>
          </a:p>
        </p:txBody>
      </p:sp>
      <p:sp>
        <p:nvSpPr>
          <p:cNvPr id="5" name="Rectangle 4"/>
          <p:cNvSpPr/>
          <p:nvPr/>
        </p:nvSpPr>
        <p:spPr>
          <a:xfrm>
            <a:off x="403272" y="620258"/>
            <a:ext cx="7359797" cy="1135211"/>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03271" y="1912264"/>
            <a:ext cx="7359798" cy="869639"/>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03271" y="2938976"/>
            <a:ext cx="7359798" cy="869639"/>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03271" y="3965688"/>
            <a:ext cx="7359798" cy="869639"/>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03271" y="4973739"/>
            <a:ext cx="7359798" cy="869639"/>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03961" y="774641"/>
            <a:ext cx="1860698" cy="769441"/>
          </a:xfrm>
          <a:prstGeom prst="rect">
            <a:avLst/>
          </a:prstGeom>
          <a:noFill/>
        </p:spPr>
        <p:txBody>
          <a:bodyPr wrap="square" rtlCol="0">
            <a:spAutoFit/>
          </a:bodyPr>
          <a:lstStyle/>
          <a:p>
            <a:r>
              <a:rPr lang="es-419" sz="4400" b="1" dirty="0">
                <a:solidFill>
                  <a:srgbClr val="0389C6"/>
                </a:solidFill>
                <a:latin typeface="Helvetica Neue" charset="0"/>
                <a:ea typeface="Helvetica Neue" charset="0"/>
                <a:cs typeface="Helvetica Neue" charset="0"/>
              </a:rPr>
              <a:t>1.</a:t>
            </a:r>
          </a:p>
        </p:txBody>
      </p:sp>
      <p:sp>
        <p:nvSpPr>
          <p:cNvPr id="12" name="TextBox 11"/>
          <p:cNvSpPr txBox="1"/>
          <p:nvPr/>
        </p:nvSpPr>
        <p:spPr>
          <a:xfrm>
            <a:off x="503961" y="1962362"/>
            <a:ext cx="1860698" cy="769441"/>
          </a:xfrm>
          <a:prstGeom prst="rect">
            <a:avLst/>
          </a:prstGeom>
          <a:noFill/>
        </p:spPr>
        <p:txBody>
          <a:bodyPr wrap="square" rtlCol="0">
            <a:spAutoFit/>
          </a:bodyPr>
          <a:lstStyle/>
          <a:p>
            <a:r>
              <a:rPr lang="es-419" sz="4400" b="1">
                <a:solidFill>
                  <a:srgbClr val="0389C6"/>
                </a:solidFill>
                <a:latin typeface="Helvetica Neue" charset="0"/>
                <a:ea typeface="Helvetica Neue" charset="0"/>
                <a:cs typeface="Helvetica Neue" charset="0"/>
              </a:rPr>
              <a:t>2.</a:t>
            </a:r>
          </a:p>
        </p:txBody>
      </p:sp>
      <p:sp>
        <p:nvSpPr>
          <p:cNvPr id="13" name="TextBox 12"/>
          <p:cNvSpPr txBox="1"/>
          <p:nvPr/>
        </p:nvSpPr>
        <p:spPr>
          <a:xfrm>
            <a:off x="503961" y="2962170"/>
            <a:ext cx="1860698" cy="769441"/>
          </a:xfrm>
          <a:prstGeom prst="rect">
            <a:avLst/>
          </a:prstGeom>
          <a:noFill/>
        </p:spPr>
        <p:txBody>
          <a:bodyPr wrap="square" rtlCol="0">
            <a:spAutoFit/>
          </a:bodyPr>
          <a:lstStyle/>
          <a:p>
            <a:r>
              <a:rPr lang="es-419" sz="4400" b="1">
                <a:solidFill>
                  <a:srgbClr val="0389C6"/>
                </a:solidFill>
                <a:latin typeface="Helvetica Neue" charset="0"/>
                <a:ea typeface="Helvetica Neue" charset="0"/>
                <a:cs typeface="Helvetica Neue" charset="0"/>
              </a:rPr>
              <a:t>3.</a:t>
            </a:r>
          </a:p>
        </p:txBody>
      </p:sp>
      <p:sp>
        <p:nvSpPr>
          <p:cNvPr id="14" name="TextBox 13"/>
          <p:cNvSpPr txBox="1"/>
          <p:nvPr/>
        </p:nvSpPr>
        <p:spPr>
          <a:xfrm>
            <a:off x="503961" y="4015786"/>
            <a:ext cx="1860698" cy="769441"/>
          </a:xfrm>
          <a:prstGeom prst="rect">
            <a:avLst/>
          </a:prstGeom>
          <a:noFill/>
        </p:spPr>
        <p:txBody>
          <a:bodyPr wrap="square" rtlCol="0">
            <a:spAutoFit/>
          </a:bodyPr>
          <a:lstStyle/>
          <a:p>
            <a:r>
              <a:rPr lang="es-419" sz="4400" b="1">
                <a:solidFill>
                  <a:srgbClr val="0389C6"/>
                </a:solidFill>
                <a:latin typeface="Helvetica Neue" charset="0"/>
                <a:ea typeface="Helvetica Neue" charset="0"/>
                <a:cs typeface="Helvetica Neue" charset="0"/>
              </a:rPr>
              <a:t>4.</a:t>
            </a:r>
          </a:p>
        </p:txBody>
      </p:sp>
      <p:sp>
        <p:nvSpPr>
          <p:cNvPr id="15" name="TextBox 14"/>
          <p:cNvSpPr txBox="1"/>
          <p:nvPr/>
        </p:nvSpPr>
        <p:spPr>
          <a:xfrm>
            <a:off x="503961" y="4973670"/>
            <a:ext cx="1860698" cy="769441"/>
          </a:xfrm>
          <a:prstGeom prst="rect">
            <a:avLst/>
          </a:prstGeom>
          <a:noFill/>
        </p:spPr>
        <p:txBody>
          <a:bodyPr wrap="square" rtlCol="0">
            <a:spAutoFit/>
          </a:bodyPr>
          <a:lstStyle/>
          <a:p>
            <a:r>
              <a:rPr lang="es-419" sz="4400" b="1">
                <a:solidFill>
                  <a:srgbClr val="0389C6"/>
                </a:solidFill>
                <a:latin typeface="Helvetica Neue" charset="0"/>
                <a:ea typeface="Helvetica Neue" charset="0"/>
                <a:cs typeface="Helvetica Neue" charset="0"/>
              </a:rPr>
              <a:t>5.</a:t>
            </a:r>
          </a:p>
        </p:txBody>
      </p:sp>
      <p:sp>
        <p:nvSpPr>
          <p:cNvPr id="17" name="TextBox 16"/>
          <p:cNvSpPr txBox="1"/>
          <p:nvPr/>
        </p:nvSpPr>
        <p:spPr>
          <a:xfrm>
            <a:off x="1360257" y="729730"/>
            <a:ext cx="6402812" cy="981423"/>
          </a:xfrm>
          <a:prstGeom prst="rect">
            <a:avLst/>
          </a:prstGeom>
          <a:noFill/>
        </p:spPr>
        <p:txBody>
          <a:bodyPr wrap="square" rtlCol="0">
            <a:spAutoFit/>
          </a:bodyPr>
          <a:lstStyle/>
          <a:p>
            <a:pPr lvl="0">
              <a:lnSpc>
                <a:spcPct val="107000"/>
              </a:lnSpc>
            </a:pPr>
            <a:r>
              <a:rPr lang="es-419" dirty="0">
                <a:solidFill>
                  <a:schemeClr val="tx1">
                    <a:lumMod val="65000"/>
                    <a:lumOff val="35000"/>
                  </a:schemeClr>
                </a:solidFill>
                <a:latin typeface="Helvetica Neue" charset="0"/>
                <a:ea typeface="Helvetica Neue" charset="0"/>
                <a:cs typeface="Helvetica Neue" charset="0"/>
              </a:rPr>
              <a:t>Mejorar el entendimiento del supervisor de la gestión </a:t>
            </a:r>
            <a:r>
              <a:rPr lang="es-419" dirty="0" smtClean="0">
                <a:solidFill>
                  <a:schemeClr val="tx1">
                    <a:lumMod val="65000"/>
                    <a:lumOff val="35000"/>
                  </a:schemeClr>
                </a:solidFill>
                <a:latin typeface="Helvetica Neue" charset="0"/>
                <a:ea typeface="Helvetica Neue" charset="0"/>
                <a:cs typeface="Helvetica Neue" charset="0"/>
              </a:rPr>
              <a:t/>
            </a:r>
            <a:br>
              <a:rPr lang="es-419" dirty="0" smtClean="0">
                <a:solidFill>
                  <a:schemeClr val="tx1">
                    <a:lumMod val="65000"/>
                    <a:lumOff val="35000"/>
                  </a:schemeClr>
                </a:solidFill>
                <a:latin typeface="Helvetica Neue" charset="0"/>
                <a:ea typeface="Helvetica Neue" charset="0"/>
                <a:cs typeface="Helvetica Neue" charset="0"/>
              </a:rPr>
            </a:br>
            <a:r>
              <a:rPr lang="es-419" dirty="0" smtClean="0">
                <a:solidFill>
                  <a:schemeClr val="tx1">
                    <a:lumMod val="65000"/>
                    <a:lumOff val="35000"/>
                  </a:schemeClr>
                </a:solidFill>
                <a:latin typeface="Helvetica Neue" charset="0"/>
                <a:ea typeface="Helvetica Neue" charset="0"/>
                <a:cs typeface="Helvetica Neue" charset="0"/>
              </a:rPr>
              <a:t>de </a:t>
            </a:r>
            <a:r>
              <a:rPr lang="es-419" dirty="0">
                <a:solidFill>
                  <a:schemeClr val="tx1">
                    <a:lumMod val="65000"/>
                    <a:lumOff val="35000"/>
                  </a:schemeClr>
                </a:solidFill>
                <a:latin typeface="Helvetica Neue" charset="0"/>
                <a:ea typeface="Helvetica Neue" charset="0"/>
                <a:cs typeface="Helvetica Neue" charset="0"/>
              </a:rPr>
              <a:t>casos de la importancia y las funciones de la supervisión y la orientación</a:t>
            </a:r>
          </a:p>
        </p:txBody>
      </p:sp>
      <p:sp>
        <p:nvSpPr>
          <p:cNvPr id="18" name="TextBox 17"/>
          <p:cNvSpPr txBox="1"/>
          <p:nvPr/>
        </p:nvSpPr>
        <p:spPr>
          <a:xfrm>
            <a:off x="1381334" y="2027351"/>
            <a:ext cx="6659776" cy="646331"/>
          </a:xfrm>
          <a:prstGeom prst="rect">
            <a:avLst/>
          </a:prstGeom>
          <a:noFill/>
        </p:spPr>
        <p:txBody>
          <a:bodyPr wrap="square" rtlCol="0">
            <a:spAutoFit/>
          </a:bodyPr>
          <a:lstStyle/>
          <a:p>
            <a:pPr lvl="0"/>
            <a:r>
              <a:rPr lang="es-419" dirty="0">
                <a:solidFill>
                  <a:schemeClr val="tx1">
                    <a:lumMod val="65000"/>
                    <a:lumOff val="35000"/>
                  </a:schemeClr>
                </a:solidFill>
                <a:latin typeface="Helvetica Neue" charset="0"/>
                <a:ea typeface="Helvetica Neue" charset="0"/>
                <a:cs typeface="Helvetica Neue" charset="0"/>
              </a:rPr>
              <a:t>Fomentar el uso de modelos de buenas prácticas </a:t>
            </a:r>
            <a:r>
              <a:rPr lang="es-419" dirty="0" smtClean="0">
                <a:solidFill>
                  <a:schemeClr val="tx1">
                    <a:lumMod val="65000"/>
                    <a:lumOff val="35000"/>
                  </a:schemeClr>
                </a:solidFill>
                <a:latin typeface="Helvetica Neue" charset="0"/>
                <a:ea typeface="Helvetica Neue" charset="0"/>
                <a:cs typeface="Helvetica Neue" charset="0"/>
              </a:rPr>
              <a:t/>
            </a:r>
            <a:br>
              <a:rPr lang="es-419" dirty="0" smtClean="0">
                <a:solidFill>
                  <a:schemeClr val="tx1">
                    <a:lumMod val="65000"/>
                    <a:lumOff val="35000"/>
                  </a:schemeClr>
                </a:solidFill>
                <a:latin typeface="Helvetica Neue" charset="0"/>
                <a:ea typeface="Helvetica Neue" charset="0"/>
                <a:cs typeface="Helvetica Neue" charset="0"/>
              </a:rPr>
            </a:br>
            <a:r>
              <a:rPr lang="es-419" dirty="0" smtClean="0">
                <a:solidFill>
                  <a:schemeClr val="tx1">
                    <a:lumMod val="65000"/>
                    <a:lumOff val="35000"/>
                  </a:schemeClr>
                </a:solidFill>
                <a:latin typeface="Helvetica Neue" charset="0"/>
                <a:ea typeface="Helvetica Neue" charset="0"/>
                <a:cs typeface="Helvetica Neue" charset="0"/>
              </a:rPr>
              <a:t>y </a:t>
            </a:r>
            <a:r>
              <a:rPr lang="es-419" dirty="0">
                <a:solidFill>
                  <a:schemeClr val="tx1">
                    <a:lumMod val="65000"/>
                    <a:lumOff val="35000"/>
                  </a:schemeClr>
                </a:solidFill>
                <a:latin typeface="Helvetica Neue" charset="0"/>
                <a:ea typeface="Helvetica Neue" charset="0"/>
                <a:cs typeface="Helvetica Neue" charset="0"/>
              </a:rPr>
              <a:t>herramientas para la supervisión</a:t>
            </a:r>
          </a:p>
        </p:txBody>
      </p:sp>
      <p:sp>
        <p:nvSpPr>
          <p:cNvPr id="19" name="TextBox 18"/>
          <p:cNvSpPr txBox="1"/>
          <p:nvPr/>
        </p:nvSpPr>
        <p:spPr>
          <a:xfrm>
            <a:off x="1360258" y="3079395"/>
            <a:ext cx="5973604" cy="962058"/>
          </a:xfrm>
          <a:prstGeom prst="rect">
            <a:avLst/>
          </a:prstGeom>
          <a:noFill/>
        </p:spPr>
        <p:txBody>
          <a:bodyPr wrap="square" rtlCol="0">
            <a:spAutoFit/>
          </a:bodyPr>
          <a:lstStyle/>
          <a:p>
            <a:pPr lvl="0">
              <a:lnSpc>
                <a:spcPct val="107000"/>
              </a:lnSpc>
            </a:pPr>
            <a:r>
              <a:rPr lang="es-419" dirty="0">
                <a:solidFill>
                  <a:schemeClr val="tx1">
                    <a:lumMod val="65000"/>
                    <a:lumOff val="35000"/>
                  </a:schemeClr>
                </a:solidFill>
                <a:latin typeface="Helvetica Neue" charset="0"/>
                <a:ea typeface="Helvetica Neue" charset="0"/>
                <a:cs typeface="Helvetica Neue" charset="0"/>
              </a:rPr>
              <a:t>Revisar y practicar competencias de supervisión </a:t>
            </a:r>
            <a:r>
              <a:rPr lang="es-419" dirty="0" smtClean="0">
                <a:solidFill>
                  <a:schemeClr val="tx1">
                    <a:lumMod val="65000"/>
                    <a:lumOff val="35000"/>
                  </a:schemeClr>
                </a:solidFill>
                <a:latin typeface="Helvetica Neue" charset="0"/>
                <a:ea typeface="Helvetica Neue" charset="0"/>
                <a:cs typeface="Helvetica Neue" charset="0"/>
              </a:rPr>
              <a:t/>
            </a:r>
            <a:br>
              <a:rPr lang="es-419" dirty="0" smtClean="0">
                <a:solidFill>
                  <a:schemeClr val="tx1">
                    <a:lumMod val="65000"/>
                    <a:lumOff val="35000"/>
                  </a:schemeClr>
                </a:solidFill>
                <a:latin typeface="Helvetica Neue" charset="0"/>
                <a:ea typeface="Helvetica Neue" charset="0"/>
                <a:cs typeface="Helvetica Neue" charset="0"/>
              </a:rPr>
            </a:br>
            <a:r>
              <a:rPr lang="es-419" dirty="0" smtClean="0">
                <a:solidFill>
                  <a:schemeClr val="tx1">
                    <a:lumMod val="65000"/>
                    <a:lumOff val="35000"/>
                  </a:schemeClr>
                </a:solidFill>
                <a:latin typeface="Helvetica Neue" charset="0"/>
                <a:ea typeface="Helvetica Neue" charset="0"/>
                <a:cs typeface="Helvetica Neue" charset="0"/>
              </a:rPr>
              <a:t>y </a:t>
            </a:r>
            <a:r>
              <a:rPr lang="es-419" dirty="0">
                <a:solidFill>
                  <a:schemeClr val="tx1">
                    <a:lumMod val="65000"/>
                    <a:lumOff val="35000"/>
                  </a:schemeClr>
                </a:solidFill>
                <a:latin typeface="Helvetica Neue" charset="0"/>
                <a:ea typeface="Helvetica Neue" charset="0"/>
                <a:cs typeface="Helvetica Neue" charset="0"/>
              </a:rPr>
              <a:t>orientación utilizando herramientas de supervisión</a:t>
            </a:r>
          </a:p>
          <a:p>
            <a:endParaRPr lang="en-US" dirty="0"/>
          </a:p>
        </p:txBody>
      </p:sp>
      <p:sp>
        <p:nvSpPr>
          <p:cNvPr id="20" name="TextBox 19"/>
          <p:cNvSpPr txBox="1"/>
          <p:nvPr/>
        </p:nvSpPr>
        <p:spPr>
          <a:xfrm>
            <a:off x="1408279" y="4182408"/>
            <a:ext cx="5925583" cy="646331"/>
          </a:xfrm>
          <a:prstGeom prst="rect">
            <a:avLst/>
          </a:prstGeom>
          <a:noFill/>
        </p:spPr>
        <p:txBody>
          <a:bodyPr wrap="square" rtlCol="0">
            <a:spAutoFit/>
          </a:bodyPr>
          <a:lstStyle/>
          <a:p>
            <a:pPr lvl="0">
              <a:buNone/>
            </a:pPr>
            <a:r>
              <a:rPr lang="es-419">
                <a:solidFill>
                  <a:schemeClr val="tx1">
                    <a:lumMod val="65000"/>
                    <a:lumOff val="35000"/>
                  </a:schemeClr>
                </a:solidFill>
                <a:latin typeface="Helvetica Neue" charset="0"/>
                <a:ea typeface="Helvetica Neue" charset="0"/>
                <a:cs typeface="Helvetica Neue" charset="0"/>
              </a:rPr>
              <a:t>Promover el cuidado y bienestar del equipo</a:t>
            </a:r>
          </a:p>
          <a:p>
            <a:endParaRPr lang="en-US" dirty="0"/>
          </a:p>
        </p:txBody>
      </p:sp>
      <p:sp>
        <p:nvSpPr>
          <p:cNvPr id="22" name="TextBox 21"/>
          <p:cNvSpPr txBox="1"/>
          <p:nvPr/>
        </p:nvSpPr>
        <p:spPr>
          <a:xfrm>
            <a:off x="1408671" y="5197047"/>
            <a:ext cx="8378890" cy="646331"/>
          </a:xfrm>
          <a:prstGeom prst="rect">
            <a:avLst/>
          </a:prstGeom>
          <a:noFill/>
        </p:spPr>
        <p:txBody>
          <a:bodyPr wrap="square" rtlCol="0">
            <a:spAutoFit/>
          </a:bodyPr>
          <a:lstStyle/>
          <a:p>
            <a:pPr lvl="0"/>
            <a:r>
              <a:rPr lang="es-419">
                <a:solidFill>
                  <a:schemeClr val="tx1">
                    <a:lumMod val="65000"/>
                    <a:lumOff val="35000"/>
                  </a:schemeClr>
                </a:solidFill>
                <a:latin typeface="Helvetica Neue" charset="0"/>
                <a:ea typeface="Helvetica Neue" charset="0"/>
                <a:cs typeface="Helvetica Neue" charset="0"/>
              </a:rPr>
              <a:t>Desarrollar planes de acción de supervisión realistas</a:t>
            </a:r>
          </a:p>
          <a:p>
            <a:endParaRPr lang="en-US" dirty="0"/>
          </a:p>
        </p:txBody>
      </p:sp>
    </p:spTree>
    <p:extLst>
      <p:ext uri="{BB962C8B-B14F-4D97-AF65-F5344CB8AC3E}">
        <p14:creationId xmlns:p14="http://schemas.microsoft.com/office/powerpoint/2010/main" val="3181300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1940767"/>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idx="1"/>
          </p:nvPr>
        </p:nvSpPr>
        <p:spPr>
          <a:xfrm>
            <a:off x="838198" y="3714097"/>
            <a:ext cx="10515600" cy="3143903"/>
          </a:xfrm>
        </p:spPr>
        <p:txBody>
          <a:bodyPr vert="horz" lIns="91440" tIns="45720" rIns="91440" bIns="45720" rtlCol="0" anchor="t">
            <a:normAutofit/>
          </a:bodyPr>
          <a:lstStyle/>
          <a:p>
            <a:pPr marL="0" indent="0" algn="ctr">
              <a:buNone/>
            </a:pPr>
            <a:r>
              <a:rPr lang="es-419" sz="2400">
                <a:solidFill>
                  <a:schemeClr val="tx1">
                    <a:lumMod val="65000"/>
                    <a:lumOff val="35000"/>
                  </a:schemeClr>
                </a:solidFill>
                <a:latin typeface="Helvetica Neue" charset="0"/>
                <a:ea typeface="Helvetica Neue" charset="0"/>
                <a:cs typeface="Helvetica Neue" charset="0"/>
              </a:rPr>
              <a:t>Inserte la agenda aquí</a:t>
            </a:r>
          </a:p>
        </p:txBody>
      </p:sp>
      <p:grpSp>
        <p:nvGrpSpPr>
          <p:cNvPr id="5" name="Group 4"/>
          <p:cNvGrpSpPr/>
          <p:nvPr/>
        </p:nvGrpSpPr>
        <p:grpSpPr>
          <a:xfrm>
            <a:off x="-1" y="62942"/>
            <a:ext cx="12192001" cy="1814882"/>
            <a:chOff x="-1" y="5043120"/>
            <a:chExt cx="12192001" cy="1814882"/>
          </a:xfrm>
        </p:grpSpPr>
        <p:pic>
          <p:nvPicPr>
            <p:cNvPr id="6" name="Picture 5"/>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l="50000" t="7392" r="19089" b="9030"/>
            <a:stretch/>
          </p:blipFill>
          <p:spPr>
            <a:xfrm rot="5400000">
              <a:off x="2349106" y="2694014"/>
              <a:ext cx="1814881" cy="6513095"/>
            </a:xfrm>
            <a:prstGeom prst="rect">
              <a:avLst/>
            </a:prstGeom>
          </p:spPr>
        </p:pic>
        <p:pic>
          <p:nvPicPr>
            <p:cNvPr id="7" name="Picture 6"/>
            <p:cNvPicPr>
              <a:picLocks noChangeAspect="1"/>
            </p:cNvPicPr>
            <p:nvPr/>
          </p:nvPicPr>
          <p:blipFill rotWithShape="1">
            <a:blip r:embed="rId4" cstate="print">
              <a:alphaModFix amt="20000"/>
              <a:extLst>
                <a:ext uri="{28A0092B-C50C-407E-A947-70E740481C1C}">
                  <a14:useLocalDpi xmlns:a14="http://schemas.microsoft.com/office/drawing/2010/main" val="0"/>
                </a:ext>
              </a:extLst>
            </a:blip>
            <a:srcRect l="54597" t="31446" r="16827" b="9030"/>
            <a:stretch/>
          </p:blipFill>
          <p:spPr>
            <a:xfrm rot="5400000">
              <a:off x="8435259" y="3077813"/>
              <a:ext cx="1791434" cy="5722048"/>
            </a:xfrm>
            <a:prstGeom prst="rect">
              <a:avLst/>
            </a:prstGeom>
          </p:spPr>
        </p:pic>
      </p:grpSp>
      <p:sp>
        <p:nvSpPr>
          <p:cNvPr id="2" name="Title 1"/>
          <p:cNvSpPr>
            <a:spLocks noGrp="1"/>
          </p:cNvSpPr>
          <p:nvPr>
            <p:ph type="title"/>
          </p:nvPr>
        </p:nvSpPr>
        <p:spPr>
          <a:xfrm>
            <a:off x="-2" y="295877"/>
            <a:ext cx="12192000" cy="1325563"/>
          </a:xfrm>
        </p:spPr>
        <p:txBody>
          <a:bodyPr>
            <a:normAutofit/>
          </a:bodyPr>
          <a:lstStyle/>
          <a:p>
            <a:pPr algn="ctr"/>
            <a:r>
              <a:rPr lang="es-419" sz="3600" b="1">
                <a:solidFill>
                  <a:srgbClr val="0389C6"/>
                </a:solidFill>
              </a:rPr>
              <a:t>AGENDA </a:t>
            </a:r>
            <a:r>
              <a:rPr lang="es-419" sz="3600" b="1">
                <a:solidFill>
                  <a:srgbClr val="0389C6"/>
                </a:solidFill>
                <a:latin typeface="Helvetica Neue" charset="0"/>
                <a:ea typeface="Helvetica Neue" charset="0"/>
                <a:cs typeface="Helvetica Neue" charset="0"/>
              </a:rPr>
              <a:t>DE CAPACITACIÓN</a:t>
            </a:r>
          </a:p>
        </p:txBody>
      </p:sp>
    </p:spTree>
    <p:extLst>
      <p:ext uri="{BB962C8B-B14F-4D97-AF65-F5344CB8AC3E}">
        <p14:creationId xmlns:p14="http://schemas.microsoft.com/office/powerpoint/2010/main" val="23136159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93" y="2074689"/>
            <a:ext cx="4046321" cy="4783311"/>
          </a:xfrm>
        </p:spPr>
        <p:txBody>
          <a:bodyPr vert="horz" lIns="91440" tIns="45720" rIns="91440" bIns="45720" rtlCol="0" anchor="t">
            <a:noAutofit/>
          </a:bodyPr>
          <a:lstStyle/>
          <a:p>
            <a:pPr marL="0" indent="0">
              <a:lnSpc>
                <a:spcPct val="100000"/>
              </a:lnSpc>
              <a:spcBef>
                <a:spcPts val="600"/>
              </a:spcBef>
              <a:buNone/>
            </a:pPr>
            <a:r>
              <a:rPr lang="es-419" sz="2400" b="1" dirty="0">
                <a:solidFill>
                  <a:srgbClr val="95CD7A"/>
                </a:solidFill>
                <a:latin typeface="Helvetica Neue" charset="0"/>
                <a:ea typeface="Helvetica Neue" charset="0"/>
                <a:cs typeface="Helvetica Neue" charset="0"/>
              </a:rPr>
              <a:t>Objetivo: </a:t>
            </a:r>
          </a:p>
          <a:p>
            <a:pPr>
              <a:lnSpc>
                <a:spcPct val="100000"/>
              </a:lnSpc>
              <a:spcBef>
                <a:spcPts val="600"/>
              </a:spcBef>
              <a:buClr>
                <a:srgbClr val="95CD7A"/>
              </a:buClr>
              <a:buFont typeface="Wingdings" charset="2"/>
              <a:buChar char="§"/>
            </a:pPr>
            <a:r>
              <a:rPr lang="es-419" sz="2000" dirty="0">
                <a:solidFill>
                  <a:schemeClr val="tx1">
                    <a:lumMod val="65000"/>
                    <a:lumOff val="35000"/>
                  </a:schemeClr>
                </a:solidFill>
                <a:latin typeface="Helvetica Neue" charset="0"/>
                <a:ea typeface="Helvetica Neue" charset="0"/>
                <a:cs typeface="Helvetica Neue" charset="0"/>
              </a:rPr>
              <a:t>Ayudar a los supervisores </a:t>
            </a:r>
            <a:r>
              <a:rPr lang="es-419" sz="2000" dirty="0" smtClean="0">
                <a:solidFill>
                  <a:schemeClr val="tx1">
                    <a:lumMod val="65000"/>
                    <a:lumOff val="35000"/>
                  </a:schemeClr>
                </a:solidFill>
                <a:latin typeface="Helvetica Neue" charset="0"/>
                <a:ea typeface="Helvetica Neue" charset="0"/>
                <a:cs typeface="Helvetica Neue" charset="0"/>
              </a:rPr>
              <a:t/>
            </a:r>
            <a:br>
              <a:rPr lang="es-419" sz="2000" dirty="0" smtClean="0">
                <a:solidFill>
                  <a:schemeClr val="tx1">
                    <a:lumMod val="65000"/>
                    <a:lumOff val="35000"/>
                  </a:schemeClr>
                </a:solidFill>
                <a:latin typeface="Helvetica Neue" charset="0"/>
                <a:ea typeface="Helvetica Neue" charset="0"/>
                <a:cs typeface="Helvetica Neue" charset="0"/>
              </a:rPr>
            </a:br>
            <a:r>
              <a:rPr lang="es-419" sz="2000" dirty="0" smtClean="0">
                <a:solidFill>
                  <a:schemeClr val="tx1">
                    <a:lumMod val="65000"/>
                    <a:lumOff val="35000"/>
                  </a:schemeClr>
                </a:solidFill>
                <a:latin typeface="Helvetica Neue" charset="0"/>
                <a:ea typeface="Helvetica Neue" charset="0"/>
                <a:cs typeface="Helvetica Neue" charset="0"/>
              </a:rPr>
              <a:t>a </a:t>
            </a:r>
            <a:r>
              <a:rPr lang="es-419" sz="2000" dirty="0">
                <a:solidFill>
                  <a:schemeClr val="tx1">
                    <a:lumMod val="65000"/>
                    <a:lumOff val="35000"/>
                  </a:schemeClr>
                </a:solidFill>
                <a:latin typeface="Helvetica Neue" charset="0"/>
                <a:ea typeface="Helvetica Neue" charset="0"/>
                <a:cs typeface="Helvetica Neue" charset="0"/>
              </a:rPr>
              <a:t>poner en práctica sus conocimientos y competencias, tomaremos tiempo al final </a:t>
            </a:r>
            <a:r>
              <a:rPr lang="es-419" sz="2000" dirty="0" smtClean="0">
                <a:solidFill>
                  <a:schemeClr val="tx1">
                    <a:lumMod val="65000"/>
                    <a:lumOff val="35000"/>
                  </a:schemeClr>
                </a:solidFill>
                <a:latin typeface="Helvetica Neue" charset="0"/>
                <a:ea typeface="Helvetica Neue" charset="0"/>
                <a:cs typeface="Helvetica Neue" charset="0"/>
              </a:rPr>
              <a:t/>
            </a:r>
            <a:br>
              <a:rPr lang="es-419" sz="2000" dirty="0" smtClean="0">
                <a:solidFill>
                  <a:schemeClr val="tx1">
                    <a:lumMod val="65000"/>
                    <a:lumOff val="35000"/>
                  </a:schemeClr>
                </a:solidFill>
                <a:latin typeface="Helvetica Neue" charset="0"/>
                <a:ea typeface="Helvetica Neue" charset="0"/>
                <a:cs typeface="Helvetica Neue" charset="0"/>
              </a:rPr>
            </a:br>
            <a:r>
              <a:rPr lang="es-419" sz="2000" dirty="0" smtClean="0">
                <a:solidFill>
                  <a:schemeClr val="tx1">
                    <a:lumMod val="65000"/>
                    <a:lumOff val="35000"/>
                  </a:schemeClr>
                </a:solidFill>
                <a:latin typeface="Helvetica Neue" charset="0"/>
                <a:ea typeface="Helvetica Neue" charset="0"/>
                <a:cs typeface="Helvetica Neue" charset="0"/>
              </a:rPr>
              <a:t>de </a:t>
            </a:r>
            <a:r>
              <a:rPr lang="es-419" sz="2000" dirty="0">
                <a:solidFill>
                  <a:schemeClr val="tx1">
                    <a:lumMod val="65000"/>
                    <a:lumOff val="35000"/>
                  </a:schemeClr>
                </a:solidFill>
                <a:latin typeface="Helvetica Neue" charset="0"/>
                <a:ea typeface="Helvetica Neue" charset="0"/>
                <a:cs typeface="Helvetica Neue" charset="0"/>
              </a:rPr>
              <a:t>cada día para trabajar </a:t>
            </a:r>
            <a:r>
              <a:rPr lang="es-419" sz="2000" dirty="0" smtClean="0">
                <a:solidFill>
                  <a:schemeClr val="tx1">
                    <a:lumMod val="65000"/>
                    <a:lumOff val="35000"/>
                  </a:schemeClr>
                </a:solidFill>
                <a:latin typeface="Helvetica Neue" charset="0"/>
                <a:ea typeface="Helvetica Neue" charset="0"/>
                <a:cs typeface="Helvetica Neue" charset="0"/>
              </a:rPr>
              <a:t/>
            </a:r>
            <a:br>
              <a:rPr lang="es-419" sz="2000" dirty="0" smtClean="0">
                <a:solidFill>
                  <a:schemeClr val="tx1">
                    <a:lumMod val="65000"/>
                    <a:lumOff val="35000"/>
                  </a:schemeClr>
                </a:solidFill>
                <a:latin typeface="Helvetica Neue" charset="0"/>
                <a:ea typeface="Helvetica Neue" charset="0"/>
                <a:cs typeface="Helvetica Neue" charset="0"/>
              </a:rPr>
            </a:br>
            <a:r>
              <a:rPr lang="es-419" sz="2000" dirty="0" smtClean="0">
                <a:solidFill>
                  <a:schemeClr val="tx1">
                    <a:lumMod val="65000"/>
                    <a:lumOff val="35000"/>
                  </a:schemeClr>
                </a:solidFill>
                <a:latin typeface="Helvetica Neue" charset="0"/>
                <a:ea typeface="Helvetica Neue" charset="0"/>
                <a:cs typeface="Helvetica Neue" charset="0"/>
              </a:rPr>
              <a:t>en </a:t>
            </a:r>
            <a:r>
              <a:rPr lang="es-419" sz="2000" dirty="0">
                <a:solidFill>
                  <a:schemeClr val="tx1">
                    <a:lumMod val="65000"/>
                    <a:lumOff val="35000"/>
                  </a:schemeClr>
                </a:solidFill>
                <a:latin typeface="Helvetica Neue" charset="0"/>
                <a:ea typeface="Helvetica Neue" charset="0"/>
                <a:cs typeface="Helvetica Neue" charset="0"/>
              </a:rPr>
              <a:t>planes de acción</a:t>
            </a:r>
          </a:p>
          <a:p>
            <a:pPr>
              <a:lnSpc>
                <a:spcPct val="100000"/>
              </a:lnSpc>
              <a:spcBef>
                <a:spcPts val="600"/>
              </a:spcBef>
              <a:buClr>
                <a:srgbClr val="95CD7A"/>
              </a:buClr>
              <a:buFont typeface="Wingdings" charset="2"/>
              <a:buChar char="§"/>
            </a:pPr>
            <a:endParaRPr lang="en-US" sz="2000" dirty="0">
              <a:solidFill>
                <a:schemeClr val="tx1">
                  <a:lumMod val="65000"/>
                  <a:lumOff val="35000"/>
                </a:schemeClr>
              </a:solidFill>
              <a:latin typeface="Helvetica Neue" charset="0"/>
              <a:ea typeface="Helvetica Neue" charset="0"/>
              <a:cs typeface="Helvetica Neue" charset="0"/>
            </a:endParaRPr>
          </a:p>
          <a:p>
            <a:pPr>
              <a:lnSpc>
                <a:spcPct val="100000"/>
              </a:lnSpc>
              <a:spcBef>
                <a:spcPts val="600"/>
              </a:spcBef>
              <a:buClr>
                <a:srgbClr val="95CD7A"/>
              </a:buClr>
              <a:buFont typeface="Wingdings" charset="2"/>
              <a:buChar char="§"/>
            </a:pPr>
            <a:r>
              <a:rPr lang="es-419" sz="2000" dirty="0">
                <a:solidFill>
                  <a:schemeClr val="tx1">
                    <a:lumMod val="65000"/>
                    <a:lumOff val="35000"/>
                  </a:schemeClr>
                </a:solidFill>
                <a:latin typeface="Helvetica Neue" charset="0"/>
                <a:ea typeface="Helvetica Neue" charset="0"/>
                <a:cs typeface="Helvetica Neue" charset="0"/>
              </a:rPr>
              <a:t>Los planes de acción incluirán puntos para usted como supervisor individual y también puntos para su equipo</a:t>
            </a:r>
          </a:p>
          <a:p>
            <a:endParaRPr lang="en-US" sz="3600" dirty="0">
              <a:solidFill>
                <a:schemeClr val="bg1">
                  <a:lumMod val="10000"/>
                </a:schemeClr>
              </a:solidFill>
            </a:endParaRPr>
          </a:p>
        </p:txBody>
      </p:sp>
      <p:sp>
        <p:nvSpPr>
          <p:cNvPr id="2" name="Title 1"/>
          <p:cNvSpPr>
            <a:spLocks noGrp="1"/>
          </p:cNvSpPr>
          <p:nvPr>
            <p:ph type="title"/>
          </p:nvPr>
        </p:nvSpPr>
        <p:spPr>
          <a:xfrm>
            <a:off x="476693" y="407655"/>
            <a:ext cx="4271153" cy="1325563"/>
          </a:xfrm>
        </p:spPr>
        <p:txBody>
          <a:bodyPr>
            <a:normAutofit fontScale="90000"/>
          </a:bodyPr>
          <a:lstStyle/>
          <a:p>
            <a:r>
              <a:rPr lang="es-419" sz="3600" b="1" dirty="0">
                <a:solidFill>
                  <a:srgbClr val="0389C6"/>
                </a:solidFill>
                <a:latin typeface="Helvetica Neue" charset="0"/>
                <a:ea typeface="Helvetica Neue" charset="0"/>
                <a:cs typeface="Helvetica Neue" charset="0"/>
              </a:rPr>
              <a:t>PLANES DE ACCIÓN DE SUPERVISIÓN</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1440"/>
          <a:stretch/>
        </p:blipFill>
        <p:spPr>
          <a:xfrm>
            <a:off x="4747846" y="0"/>
            <a:ext cx="7444154" cy="6858000"/>
          </a:xfrm>
          <a:prstGeom prst="rect">
            <a:avLst/>
          </a:prstGeom>
        </p:spPr>
      </p:pic>
      <p:sp>
        <p:nvSpPr>
          <p:cNvPr id="6" name="TextBox 5"/>
          <p:cNvSpPr txBox="1"/>
          <p:nvPr/>
        </p:nvSpPr>
        <p:spPr>
          <a:xfrm>
            <a:off x="9620250" y="6418384"/>
            <a:ext cx="5143500" cy="307777"/>
          </a:xfrm>
          <a:prstGeom prst="rect">
            <a:avLst/>
          </a:prstGeom>
          <a:noFill/>
        </p:spPr>
        <p:txBody>
          <a:bodyPr wrap="square" rtlCol="0">
            <a:spAutoFit/>
          </a:bodyPr>
          <a:lstStyle/>
          <a:p>
            <a:r>
              <a:rPr lang="es-419" sz="1400" i="1">
                <a:solidFill>
                  <a:schemeClr val="bg1"/>
                </a:solidFill>
                <a:latin typeface="Helvetica Neue" charset="0"/>
                <a:ea typeface="Helvetica Neue" charset="0"/>
                <a:cs typeface="Helvetica Neue" charset="0"/>
              </a:rPr>
              <a:t>Foto: Jessica Malter, IRC</a:t>
            </a:r>
          </a:p>
        </p:txBody>
      </p:sp>
    </p:spTree>
    <p:extLst>
      <p:ext uri="{BB962C8B-B14F-4D97-AF65-F5344CB8AC3E}">
        <p14:creationId xmlns:p14="http://schemas.microsoft.com/office/powerpoint/2010/main" val="36565588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3"/>
          <p:cNvGraphicFramePr>
            <a:graphicFrameLocks/>
          </p:cNvGraphicFramePr>
          <p:nvPr>
            <p:extLst>
              <p:ext uri="{D42A27DB-BD31-4B8C-83A1-F6EECF244321}">
                <p14:modId xmlns:p14="http://schemas.microsoft.com/office/powerpoint/2010/main" val="3202128128"/>
              </p:ext>
            </p:extLst>
          </p:nvPr>
        </p:nvGraphicFramePr>
        <p:xfrm>
          <a:off x="2605146" y="798540"/>
          <a:ext cx="11126896" cy="54257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p:cNvSpPr/>
          <p:nvPr/>
        </p:nvSpPr>
        <p:spPr>
          <a:xfrm>
            <a:off x="0" y="0"/>
            <a:ext cx="4154905" cy="6858000"/>
          </a:xfrm>
          <a:prstGeom prst="rect">
            <a:avLst/>
          </a:prstGeom>
          <a:solidFill>
            <a:srgbClr val="038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2638" y="846667"/>
            <a:ext cx="3802267" cy="1325563"/>
          </a:xfrm>
        </p:spPr>
        <p:txBody>
          <a:bodyPr>
            <a:normAutofit/>
          </a:bodyPr>
          <a:lstStyle/>
          <a:p>
            <a:r>
              <a:rPr lang="es-419" sz="3600" b="1">
                <a:solidFill>
                  <a:schemeClr val="bg1"/>
                </a:solidFill>
                <a:latin typeface="Helvetica Neue" charset="0"/>
                <a:ea typeface="Helvetica Neue" charset="0"/>
                <a:cs typeface="Helvetica Neue" charset="0"/>
              </a:rPr>
              <a:t>ACUERDOS GRUPALES</a:t>
            </a:r>
          </a:p>
        </p:txBody>
      </p:sp>
      <p:sp>
        <p:nvSpPr>
          <p:cNvPr id="5" name="Rectangle 4"/>
          <p:cNvSpPr/>
          <p:nvPr/>
        </p:nvSpPr>
        <p:spPr>
          <a:xfrm>
            <a:off x="437698" y="2100040"/>
            <a:ext cx="3176338" cy="72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389C6"/>
              </a:solidFill>
            </a:endParaRPr>
          </a:p>
        </p:txBody>
      </p:sp>
    </p:spTree>
    <p:extLst>
      <p:ext uri="{BB962C8B-B14F-4D97-AF65-F5344CB8AC3E}">
        <p14:creationId xmlns:p14="http://schemas.microsoft.com/office/powerpoint/2010/main" val="417390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094717" y="850522"/>
            <a:ext cx="4648053" cy="1679995"/>
          </a:xfrm>
          <a:prstGeom prst="rect">
            <a:avLst/>
          </a:prstGeom>
        </p:spPr>
        <p:txBody>
          <a:bodyPr vert="horz" lIns="91440" tIns="45720" rIns="91440" bIns="45720" rtlCol="0" anchor="b" anchorCtr="0">
            <a:normAutofit fontScale="97500"/>
          </a:bodyPr>
          <a:lstStyle>
            <a:lvl1pPr algn="l" defTabSz="914400" rtl="0" eaLnBrk="1" latinLnBrk="0" hangingPunct="1">
              <a:spcBef>
                <a:spcPct val="0"/>
              </a:spcBef>
              <a:buNone/>
              <a:defRPr sz="4600" b="1" kern="1200">
                <a:ln>
                  <a:solidFill>
                    <a:schemeClr val="accent1"/>
                  </a:solidFill>
                </a:ln>
                <a:solidFill>
                  <a:srgbClr val="FBC01E"/>
                </a:solidFill>
                <a:latin typeface="+mj-lt"/>
                <a:ea typeface="+mj-ea"/>
                <a:cs typeface="+mj-cs"/>
              </a:defRPr>
            </a:lvl1pPr>
          </a:lstStyle>
          <a:p>
            <a:r>
              <a:rPr lang="es-419" sz="1800" b="0" dirty="0">
                <a:ln>
                  <a:noFill/>
                </a:ln>
                <a:solidFill>
                  <a:schemeClr val="tx1">
                    <a:lumMod val="65000"/>
                    <a:lumOff val="35000"/>
                  </a:schemeClr>
                </a:solidFill>
                <a:latin typeface="Helvetica Neue" charset="0"/>
                <a:ea typeface="Helvetica Neue" charset="0"/>
                <a:cs typeface="Helvetica Neue" charset="0"/>
              </a:rPr>
              <a:t>¿Podemos ponernos de acuerdo </a:t>
            </a:r>
            <a:r>
              <a:rPr lang="es-419" sz="1800" b="0" dirty="0" smtClean="0">
                <a:ln>
                  <a:noFill/>
                </a:ln>
                <a:solidFill>
                  <a:schemeClr val="tx1">
                    <a:lumMod val="65000"/>
                    <a:lumOff val="35000"/>
                  </a:schemeClr>
                </a:solidFill>
                <a:latin typeface="Helvetica Neue" charset="0"/>
                <a:ea typeface="Helvetica Neue" charset="0"/>
                <a:cs typeface="Helvetica Neue" charset="0"/>
              </a:rPr>
              <a:t>sobre </a:t>
            </a:r>
            <a:r>
              <a:rPr lang="es-419" sz="1800" b="0" dirty="0">
                <a:ln>
                  <a:noFill/>
                </a:ln>
                <a:solidFill>
                  <a:schemeClr val="tx1">
                    <a:lumMod val="65000"/>
                    <a:lumOff val="35000"/>
                  </a:schemeClr>
                </a:solidFill>
                <a:latin typeface="Helvetica Neue" charset="0"/>
                <a:ea typeface="Helvetica Neue" charset="0"/>
                <a:cs typeface="Helvetica Neue" charset="0"/>
              </a:rPr>
              <a:t>estos aspectos para trabajar juntos? </a:t>
            </a:r>
          </a:p>
        </p:txBody>
      </p:sp>
      <p:sp>
        <p:nvSpPr>
          <p:cNvPr id="11" name="Rectangle 10"/>
          <p:cNvSpPr/>
          <p:nvPr/>
        </p:nvSpPr>
        <p:spPr>
          <a:xfrm>
            <a:off x="0" y="3146295"/>
            <a:ext cx="12192000" cy="3711705"/>
          </a:xfrm>
          <a:prstGeom prst="rect">
            <a:avLst/>
          </a:prstGeom>
          <a:solidFill>
            <a:srgbClr val="0389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flipH="1">
            <a:off x="776619" y="0"/>
            <a:ext cx="120847" cy="2702618"/>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482116" y="4122858"/>
            <a:ext cx="2398456" cy="1767977"/>
            <a:chOff x="1515245" y="2971824"/>
            <a:chExt cx="2398456" cy="1767977"/>
          </a:xfrm>
        </p:grpSpPr>
        <p:sp>
          <p:nvSpPr>
            <p:cNvPr id="12" name="TextBox 11"/>
            <p:cNvSpPr txBox="1"/>
            <p:nvPr/>
          </p:nvSpPr>
          <p:spPr>
            <a:xfrm>
              <a:off x="1515245" y="2971824"/>
              <a:ext cx="2398456" cy="923330"/>
            </a:xfrm>
            <a:prstGeom prst="rect">
              <a:avLst/>
            </a:prstGeom>
            <a:noFill/>
          </p:spPr>
          <p:txBody>
            <a:bodyPr wrap="square" rtlCol="0">
              <a:spAutoFit/>
            </a:bodyPr>
            <a:lstStyle/>
            <a:p>
              <a:pPr lvl="0" algn="ctr">
                <a:lnSpc>
                  <a:spcPct val="100000"/>
                </a:lnSpc>
                <a:spcBef>
                  <a:spcPts val="0"/>
                </a:spcBef>
              </a:pPr>
              <a:r>
                <a:rPr lang="es-419" b="1" dirty="0">
                  <a:solidFill>
                    <a:schemeClr val="bg1"/>
                  </a:solidFill>
                  <a:latin typeface="Helvetica Neue" charset="0"/>
                  <a:ea typeface="Helvetica Neue" charset="0"/>
                  <a:cs typeface="Helvetica Neue" charset="0"/>
                </a:rPr>
                <a:t>CUIDADO PERSONAL</a:t>
              </a:r>
            </a:p>
            <a:p>
              <a:endParaRPr lang="en-US" dirty="0"/>
            </a:p>
          </p:txBody>
        </p:sp>
        <p:sp>
          <p:nvSpPr>
            <p:cNvPr id="19" name="TextBox 18"/>
            <p:cNvSpPr txBox="1"/>
            <p:nvPr/>
          </p:nvSpPr>
          <p:spPr>
            <a:xfrm>
              <a:off x="1600758" y="3816471"/>
              <a:ext cx="2280551" cy="923330"/>
            </a:xfrm>
            <a:prstGeom prst="rect">
              <a:avLst/>
            </a:prstGeom>
            <a:noFill/>
          </p:spPr>
          <p:txBody>
            <a:bodyPr wrap="square" rtlCol="0">
              <a:spAutoFit/>
            </a:bodyPr>
            <a:lstStyle/>
            <a:p>
              <a:pPr lvl="0" algn="ctr">
                <a:lnSpc>
                  <a:spcPct val="100000"/>
                </a:lnSpc>
                <a:buClr>
                  <a:srgbClr val="0389C6"/>
                </a:buClr>
              </a:pPr>
              <a:r>
                <a:rPr lang="es-419" dirty="0">
                  <a:solidFill>
                    <a:schemeClr val="bg1"/>
                  </a:solidFill>
                  <a:latin typeface="Helvetica Neue"/>
                  <a:ea typeface="Helvetica Neue" charset="0"/>
                  <a:cs typeface="Helvetica Neue" charset="0"/>
                </a:rPr>
                <a:t>Estírese, tome agua y póngase de pie, </a:t>
              </a:r>
              <a:r>
                <a:rPr lang="es-419" dirty="0" smtClean="0">
                  <a:solidFill>
                    <a:schemeClr val="bg1"/>
                  </a:solidFill>
                  <a:latin typeface="Helvetica Neue"/>
                  <a:ea typeface="Helvetica Neue" charset="0"/>
                  <a:cs typeface="Helvetica Neue" charset="0"/>
                </a:rPr>
                <a:t/>
              </a:r>
              <a:br>
                <a:rPr lang="es-419" dirty="0" smtClean="0">
                  <a:solidFill>
                    <a:schemeClr val="bg1"/>
                  </a:solidFill>
                  <a:latin typeface="Helvetica Neue"/>
                  <a:ea typeface="Helvetica Neue" charset="0"/>
                  <a:cs typeface="Helvetica Neue" charset="0"/>
                </a:rPr>
              </a:br>
              <a:r>
                <a:rPr lang="es-419" dirty="0" smtClean="0">
                  <a:solidFill>
                    <a:schemeClr val="bg1"/>
                  </a:solidFill>
                  <a:latin typeface="Helvetica Neue"/>
                  <a:ea typeface="Helvetica Neue" charset="0"/>
                  <a:cs typeface="Helvetica Neue" charset="0"/>
                </a:rPr>
                <a:t>si </a:t>
              </a:r>
              <a:r>
                <a:rPr lang="es-419" dirty="0">
                  <a:solidFill>
                    <a:schemeClr val="bg1"/>
                  </a:solidFill>
                  <a:latin typeface="Helvetica Neue"/>
                  <a:ea typeface="Helvetica Neue" charset="0"/>
                  <a:cs typeface="Helvetica Neue" charset="0"/>
                </a:rPr>
                <a:t>lo necesita.</a:t>
              </a:r>
            </a:p>
          </p:txBody>
        </p:sp>
      </p:grpSp>
      <p:grpSp>
        <p:nvGrpSpPr>
          <p:cNvPr id="26" name="Group 25"/>
          <p:cNvGrpSpPr/>
          <p:nvPr/>
        </p:nvGrpSpPr>
        <p:grpSpPr>
          <a:xfrm>
            <a:off x="3227338" y="4116984"/>
            <a:ext cx="2331506" cy="1766264"/>
            <a:chOff x="1670206" y="2835033"/>
            <a:chExt cx="2331506" cy="1766264"/>
          </a:xfrm>
        </p:grpSpPr>
        <p:sp>
          <p:nvSpPr>
            <p:cNvPr id="23" name="TextBox 22"/>
            <p:cNvSpPr txBox="1"/>
            <p:nvPr/>
          </p:nvSpPr>
          <p:spPr>
            <a:xfrm>
              <a:off x="1670206" y="2835033"/>
              <a:ext cx="2331506" cy="923330"/>
            </a:xfrm>
            <a:prstGeom prst="rect">
              <a:avLst/>
            </a:prstGeom>
            <a:noFill/>
          </p:spPr>
          <p:txBody>
            <a:bodyPr wrap="square" rtlCol="0">
              <a:spAutoFit/>
            </a:bodyPr>
            <a:lstStyle/>
            <a:p>
              <a:pPr lvl="0" algn="ctr">
                <a:lnSpc>
                  <a:spcPct val="100000"/>
                </a:lnSpc>
                <a:spcBef>
                  <a:spcPts val="0"/>
                </a:spcBef>
              </a:pPr>
              <a:r>
                <a:rPr lang="es-419" b="1" dirty="0">
                  <a:solidFill>
                    <a:schemeClr val="bg1"/>
                  </a:solidFill>
                  <a:latin typeface="Helvetica Neue" charset="0"/>
                  <a:ea typeface="Helvetica Neue" charset="0"/>
                  <a:cs typeface="Helvetica Neue" charset="0"/>
                </a:rPr>
                <a:t>CUIDADO DE LAS OTRAS PERSONAS</a:t>
              </a:r>
            </a:p>
            <a:p>
              <a:endParaRPr lang="en-US" dirty="0"/>
            </a:p>
          </p:txBody>
        </p:sp>
        <p:sp>
          <p:nvSpPr>
            <p:cNvPr id="24" name="TextBox 23"/>
            <p:cNvSpPr txBox="1"/>
            <p:nvPr/>
          </p:nvSpPr>
          <p:spPr>
            <a:xfrm>
              <a:off x="1776950" y="3677967"/>
              <a:ext cx="2094559" cy="923330"/>
            </a:xfrm>
            <a:prstGeom prst="rect">
              <a:avLst/>
            </a:prstGeom>
            <a:noFill/>
          </p:spPr>
          <p:txBody>
            <a:bodyPr wrap="square" rtlCol="0">
              <a:spAutoFit/>
            </a:bodyPr>
            <a:lstStyle/>
            <a:p>
              <a:pPr lvl="0" algn="ctr">
                <a:lnSpc>
                  <a:spcPct val="100000"/>
                </a:lnSpc>
                <a:buClr>
                  <a:srgbClr val="0389C6"/>
                </a:buClr>
              </a:pPr>
              <a:r>
                <a:rPr lang="es-419" dirty="0">
                  <a:solidFill>
                    <a:schemeClr val="bg1"/>
                  </a:solidFill>
                  <a:latin typeface="Helvetica Neue" charset="0"/>
                  <a:ea typeface="Helvetica Neue" charset="0"/>
                  <a:cs typeface="Helvetica Neue" charset="0"/>
                </a:rPr>
                <a:t>Escuche, participe y esté atento.</a:t>
              </a:r>
            </a:p>
            <a:p>
              <a:endParaRPr lang="en-US" dirty="0"/>
            </a:p>
          </p:txBody>
        </p:sp>
      </p:grpSp>
      <p:grpSp>
        <p:nvGrpSpPr>
          <p:cNvPr id="31" name="Group 30"/>
          <p:cNvGrpSpPr/>
          <p:nvPr/>
        </p:nvGrpSpPr>
        <p:grpSpPr>
          <a:xfrm>
            <a:off x="5615097" y="3953083"/>
            <a:ext cx="3271838" cy="2252481"/>
            <a:chOff x="6004806" y="3810466"/>
            <a:chExt cx="3271838" cy="2252481"/>
          </a:xfrm>
        </p:grpSpPr>
        <p:sp>
          <p:nvSpPr>
            <p:cNvPr id="15" name="TextBox 14"/>
            <p:cNvSpPr txBox="1"/>
            <p:nvPr/>
          </p:nvSpPr>
          <p:spPr>
            <a:xfrm>
              <a:off x="6004806" y="3810466"/>
              <a:ext cx="3271838" cy="923330"/>
            </a:xfrm>
            <a:prstGeom prst="rect">
              <a:avLst/>
            </a:prstGeom>
            <a:noFill/>
          </p:spPr>
          <p:txBody>
            <a:bodyPr wrap="square" rtlCol="0">
              <a:spAutoFit/>
            </a:bodyPr>
            <a:lstStyle/>
            <a:p>
              <a:pPr lvl="0" algn="ctr">
                <a:lnSpc>
                  <a:spcPct val="100000"/>
                </a:lnSpc>
                <a:spcBef>
                  <a:spcPts val="0"/>
                </a:spcBef>
              </a:pPr>
              <a:r>
                <a:rPr lang="es-419" b="1" dirty="0">
                  <a:solidFill>
                    <a:schemeClr val="bg1"/>
                  </a:solidFill>
                  <a:latin typeface="Helvetica Neue" charset="0"/>
                  <a:ea typeface="Helvetica Neue" charset="0"/>
                  <a:cs typeface="Helvetica Neue" charset="0"/>
                </a:rPr>
                <a:t>PROTEJA LA CONFIDENCIALIDAD </a:t>
              </a:r>
            </a:p>
            <a:p>
              <a:endParaRPr lang="en-US" dirty="0"/>
            </a:p>
          </p:txBody>
        </p:sp>
        <p:sp>
          <p:nvSpPr>
            <p:cNvPr id="28" name="TextBox 27"/>
            <p:cNvSpPr txBox="1"/>
            <p:nvPr/>
          </p:nvSpPr>
          <p:spPr>
            <a:xfrm>
              <a:off x="6252981" y="4585619"/>
              <a:ext cx="2741144" cy="1477328"/>
            </a:xfrm>
            <a:prstGeom prst="rect">
              <a:avLst/>
            </a:prstGeom>
            <a:noFill/>
          </p:spPr>
          <p:txBody>
            <a:bodyPr wrap="square" rtlCol="0">
              <a:spAutoFit/>
            </a:bodyPr>
            <a:lstStyle/>
            <a:p>
              <a:pPr lvl="0" algn="ctr">
                <a:lnSpc>
                  <a:spcPct val="100000"/>
                </a:lnSpc>
                <a:buClr>
                  <a:srgbClr val="0389C6"/>
                </a:buClr>
              </a:pPr>
              <a:r>
                <a:rPr lang="es-419" dirty="0">
                  <a:solidFill>
                    <a:schemeClr val="bg1"/>
                  </a:solidFill>
                  <a:latin typeface="Helvetica Neue" charset="0"/>
                  <a:ea typeface="Helvetica Neue" charset="0"/>
                  <a:cs typeface="Helvetica Neue" charset="0"/>
                </a:rPr>
                <a:t>Elimine la información </a:t>
              </a:r>
              <a:r>
                <a:rPr lang="es-419" dirty="0" smtClean="0">
                  <a:solidFill>
                    <a:schemeClr val="bg1"/>
                  </a:solidFill>
                  <a:latin typeface="Helvetica Neue" charset="0"/>
                  <a:ea typeface="Helvetica Neue" charset="0"/>
                  <a:cs typeface="Helvetica Neue" charset="0"/>
                </a:rPr>
                <a:t/>
              </a:r>
              <a:br>
                <a:rPr lang="es-419" dirty="0" smtClean="0">
                  <a:solidFill>
                    <a:schemeClr val="bg1"/>
                  </a:solidFill>
                  <a:latin typeface="Helvetica Neue" charset="0"/>
                  <a:ea typeface="Helvetica Neue" charset="0"/>
                  <a:cs typeface="Helvetica Neue" charset="0"/>
                </a:rPr>
              </a:br>
              <a:r>
                <a:rPr lang="es-419" dirty="0" smtClean="0">
                  <a:solidFill>
                    <a:schemeClr val="bg1"/>
                  </a:solidFill>
                  <a:latin typeface="Helvetica Neue" charset="0"/>
                  <a:ea typeface="Helvetica Neue" charset="0"/>
                  <a:cs typeface="Helvetica Neue" charset="0"/>
                </a:rPr>
                <a:t>de </a:t>
              </a:r>
              <a:r>
                <a:rPr lang="es-419" dirty="0">
                  <a:solidFill>
                    <a:schemeClr val="bg1"/>
                  </a:solidFill>
                  <a:latin typeface="Helvetica Neue" charset="0"/>
                  <a:ea typeface="Helvetica Neue" charset="0"/>
                  <a:cs typeface="Helvetica Neue" charset="0"/>
                </a:rPr>
                <a:t>identidad de cualquier historia de casos compartida.</a:t>
              </a:r>
            </a:p>
            <a:p>
              <a:endParaRPr lang="en-US" dirty="0"/>
            </a:p>
          </p:txBody>
        </p:sp>
      </p:grpSp>
      <p:grpSp>
        <p:nvGrpSpPr>
          <p:cNvPr id="32" name="Group 31"/>
          <p:cNvGrpSpPr/>
          <p:nvPr/>
        </p:nvGrpSpPr>
        <p:grpSpPr>
          <a:xfrm>
            <a:off x="8852592" y="3958181"/>
            <a:ext cx="2768349" cy="2248823"/>
            <a:chOff x="8937257" y="3822717"/>
            <a:chExt cx="2768349" cy="2248823"/>
          </a:xfrm>
        </p:grpSpPr>
        <p:sp>
          <p:nvSpPr>
            <p:cNvPr id="16" name="TextBox 15"/>
            <p:cNvSpPr txBox="1"/>
            <p:nvPr/>
          </p:nvSpPr>
          <p:spPr>
            <a:xfrm>
              <a:off x="9292959" y="3822717"/>
              <a:ext cx="2007394" cy="923330"/>
            </a:xfrm>
            <a:prstGeom prst="rect">
              <a:avLst/>
            </a:prstGeom>
            <a:noFill/>
          </p:spPr>
          <p:txBody>
            <a:bodyPr wrap="square" rtlCol="0">
              <a:spAutoFit/>
            </a:bodyPr>
            <a:lstStyle/>
            <a:p>
              <a:pPr lvl="0" algn="ctr">
                <a:lnSpc>
                  <a:spcPct val="100000"/>
                </a:lnSpc>
                <a:spcBef>
                  <a:spcPts val="0"/>
                </a:spcBef>
              </a:pPr>
              <a:r>
                <a:rPr lang="es-419" b="1" dirty="0">
                  <a:solidFill>
                    <a:schemeClr val="bg1"/>
                  </a:solidFill>
                  <a:latin typeface="Helvetica Neue" charset="0"/>
                  <a:ea typeface="Helvetica Neue" charset="0"/>
                  <a:cs typeface="Helvetica Neue" charset="0"/>
                </a:rPr>
                <a:t>IGUALDAD Y RESPETO</a:t>
              </a:r>
            </a:p>
            <a:p>
              <a:endParaRPr lang="en-US" dirty="0"/>
            </a:p>
          </p:txBody>
        </p:sp>
        <p:sp>
          <p:nvSpPr>
            <p:cNvPr id="29" name="TextBox 28"/>
            <p:cNvSpPr txBox="1"/>
            <p:nvPr/>
          </p:nvSpPr>
          <p:spPr>
            <a:xfrm>
              <a:off x="8937257" y="4594212"/>
              <a:ext cx="2768349" cy="1477328"/>
            </a:xfrm>
            <a:prstGeom prst="rect">
              <a:avLst/>
            </a:prstGeom>
            <a:noFill/>
          </p:spPr>
          <p:txBody>
            <a:bodyPr wrap="square" rtlCol="0">
              <a:spAutoFit/>
            </a:bodyPr>
            <a:lstStyle/>
            <a:p>
              <a:pPr lvl="0" algn="ctr">
                <a:lnSpc>
                  <a:spcPct val="100000"/>
                </a:lnSpc>
                <a:buClr>
                  <a:srgbClr val="0389C6"/>
                </a:buClr>
              </a:pPr>
              <a:r>
                <a:rPr lang="es-419" dirty="0">
                  <a:solidFill>
                    <a:schemeClr val="bg1"/>
                  </a:solidFill>
                  <a:latin typeface="Helvetica Neue" charset="0"/>
                  <a:ea typeface="Helvetica Neue" charset="0"/>
                  <a:cs typeface="Helvetica Neue" charset="0"/>
                </a:rPr>
                <a:t>Respete las ideas diferentes, las opiniones, las experiencias </a:t>
              </a:r>
              <a:r>
                <a:rPr lang="es-419" dirty="0" smtClean="0">
                  <a:solidFill>
                    <a:schemeClr val="bg1"/>
                  </a:solidFill>
                  <a:latin typeface="Helvetica Neue" charset="0"/>
                  <a:ea typeface="Helvetica Neue" charset="0"/>
                  <a:cs typeface="Helvetica Neue" charset="0"/>
                </a:rPr>
                <a:t/>
              </a:r>
              <a:br>
                <a:rPr lang="es-419" dirty="0" smtClean="0">
                  <a:solidFill>
                    <a:schemeClr val="bg1"/>
                  </a:solidFill>
                  <a:latin typeface="Helvetica Neue" charset="0"/>
                  <a:ea typeface="Helvetica Neue" charset="0"/>
                  <a:cs typeface="Helvetica Neue" charset="0"/>
                </a:rPr>
              </a:br>
              <a:r>
                <a:rPr lang="es-419" dirty="0" smtClean="0">
                  <a:solidFill>
                    <a:schemeClr val="bg1"/>
                  </a:solidFill>
                  <a:latin typeface="Helvetica Neue" charset="0"/>
                  <a:ea typeface="Helvetica Neue" charset="0"/>
                  <a:cs typeface="Helvetica Neue" charset="0"/>
                </a:rPr>
                <a:t>y </a:t>
              </a:r>
              <a:r>
                <a:rPr lang="es-419" dirty="0">
                  <a:solidFill>
                    <a:schemeClr val="bg1"/>
                  </a:solidFill>
                  <a:latin typeface="Helvetica Neue" charset="0"/>
                  <a:ea typeface="Helvetica Neue" charset="0"/>
                  <a:cs typeface="Helvetica Neue" charset="0"/>
                </a:rPr>
                <a:t>las historias</a:t>
              </a:r>
            </a:p>
            <a:p>
              <a:endParaRPr lang="en-US" dirty="0"/>
            </a:p>
          </p:txBody>
        </p:sp>
      </p:grpSp>
      <p:sp>
        <p:nvSpPr>
          <p:cNvPr id="30" name="Title 1"/>
          <p:cNvSpPr>
            <a:spLocks noGrp="1"/>
          </p:cNvSpPr>
          <p:nvPr>
            <p:ph type="title"/>
          </p:nvPr>
        </p:nvSpPr>
        <p:spPr>
          <a:xfrm>
            <a:off x="1031481" y="406845"/>
            <a:ext cx="4711290" cy="1941212"/>
          </a:xfrm>
        </p:spPr>
        <p:txBody>
          <a:bodyPr>
            <a:noAutofit/>
          </a:bodyPr>
          <a:lstStyle/>
          <a:p>
            <a:r>
              <a:rPr lang="es-419" sz="3600" b="1">
                <a:solidFill>
                  <a:srgbClr val="0389C6"/>
                </a:solidFill>
                <a:latin typeface="Helvetica Neue" charset="0"/>
                <a:ea typeface="Helvetica Neue" charset="0"/>
                <a:cs typeface="Helvetica Neue" charset="0"/>
              </a:rPr>
              <a:t>PARTICIPAR TODOS</a:t>
            </a:r>
          </a:p>
        </p:txBody>
      </p:sp>
      <p:sp>
        <p:nvSpPr>
          <p:cNvPr id="33" name="Rectangle 32"/>
          <p:cNvSpPr/>
          <p:nvPr/>
        </p:nvSpPr>
        <p:spPr>
          <a:xfrm>
            <a:off x="1388533" y="4807179"/>
            <a:ext cx="643467" cy="57824"/>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061269" y="4797265"/>
            <a:ext cx="643467" cy="57824"/>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6918876" y="4622631"/>
            <a:ext cx="643467" cy="57824"/>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9885037" y="4627883"/>
            <a:ext cx="643467" cy="57824"/>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90028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RC-CPCM-Part-1-Templates" id="{0726AC30-C156-5344-8631-9F79890CA27B}" vid="{1CC2E6E7-A2E6-FD46-8AF9-EB712A36A5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IRC-CPCM-Part-1-Templates</Template>
  <TotalTime>1766</TotalTime>
  <Words>940</Words>
  <Application>Microsoft Office PowerPoint</Application>
  <PresentationFormat>Panorámica</PresentationFormat>
  <Paragraphs>140</Paragraphs>
  <Slides>11</Slides>
  <Notes>11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11</vt:i4>
      </vt:variant>
    </vt:vector>
  </HeadingPairs>
  <TitlesOfParts>
    <vt:vector size="17" baseType="lpstr">
      <vt:lpstr>ＭＳ Ｐゴシック</vt:lpstr>
      <vt:lpstr>Arial</vt:lpstr>
      <vt:lpstr>Calibri</vt:lpstr>
      <vt:lpstr>Helvetica Neue</vt:lpstr>
      <vt:lpstr>Wingdings</vt:lpstr>
      <vt:lpstr>Office Theme</vt:lpstr>
      <vt:lpstr>Paquete de Capacitación en Supervisión  y Orientación en la Gestión de Casos  de Protección de la Infancia  Fecha Ubicación </vt:lpstr>
      <vt:lpstr>Presentación de PowerPoint</vt:lpstr>
      <vt:lpstr>Presentación de PowerPoint</vt:lpstr>
      <vt:lpstr>BIENVENIDA</vt:lpstr>
      <vt:lpstr>OBJETIVOS  DE LA CAPACITACIÓN</vt:lpstr>
      <vt:lpstr>AGENDA DE CAPACITACIÓN</vt:lpstr>
      <vt:lpstr>PLANES DE ACCIÓN DE SUPERVISIÓN</vt:lpstr>
      <vt:lpstr>ACUERDOS GRUPALES</vt:lpstr>
      <vt:lpstr>PARTICIPAR TODOS</vt:lpstr>
      <vt:lpstr>ORDEN Y LIMPIEZA</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Fitzgerald</dc:creator>
  <cp:lastModifiedBy>Vero_Virtual</cp:lastModifiedBy>
  <cp:revision>45</cp:revision>
  <cp:lastPrinted>2018-05-30T18:36:50Z</cp:lastPrinted>
  <dcterms:created xsi:type="dcterms:W3CDTF">2017-11-22T17:27:49Z</dcterms:created>
  <dcterms:modified xsi:type="dcterms:W3CDTF">2018-10-11T21:21:34Z</dcterms:modified>
</cp:coreProperties>
</file>