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6" r:id="rId2"/>
    <p:sldId id="257" r:id="rId3"/>
    <p:sldId id="261" r:id="rId4"/>
    <p:sldId id="258" r:id="rId5"/>
    <p:sldId id="260" r:id="rId6"/>
    <p:sldId id="262" r:id="rId7"/>
    <p:sldId id="26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467D"/>
    <a:srgbClr val="35B2B4"/>
    <a:srgbClr val="026794"/>
    <a:srgbClr val="405E79"/>
    <a:srgbClr val="95CD7A"/>
    <a:srgbClr val="70995C"/>
    <a:srgbClr val="D5EBCA"/>
    <a:srgbClr val="000000"/>
    <a:srgbClr val="E3D3DB"/>
    <a:srgbClr val="AC6B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showOutlineIcons="0">
    <p:restoredLeft sz="34587" autoAdjust="0"/>
    <p:restoredTop sz="86358" autoAdjust="0"/>
  </p:normalViewPr>
  <p:slideViewPr>
    <p:cSldViewPr snapToGrid="0" snapToObjects="1">
      <p:cViewPr varScale="1">
        <p:scale>
          <a:sx n="94" d="100"/>
          <a:sy n="94" d="100"/>
        </p:scale>
        <p:origin x="108" y="21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p:scale>
          <a:sx n="120" d="100"/>
          <a:sy n="120" d="100"/>
        </p:scale>
        <p:origin x="3120" y="-179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D8994-4F69-1D49-B402-38B1BC4CA207}" type="datetimeFigureOut">
              <a:rPr lang="en-US" smtClean="0"/>
              <a:t>19-Aug-18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767AD-8186-5647-9165-A19B63BA7F43}" type="slidenum">
              <a:rPr lang="en-US" smtClean="0"/>
              <a:t>‹N°›</a:t>
            </a:fld>
            <a:endParaRPr lang="en-US"/>
          </a:p>
        </p:txBody>
      </p:sp>
    </p:spTree>
    <p:extLst>
      <p:ext uri="{BB962C8B-B14F-4D97-AF65-F5344CB8AC3E}">
        <p14:creationId xmlns:p14="http://schemas.microsoft.com/office/powerpoint/2010/main" val="117437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fr-FR" sz="1200" dirty="0"/>
              <a:t>2 minutes</a:t>
            </a:r>
          </a:p>
          <a:p>
            <a:pPr>
              <a:buNone/>
            </a:pPr>
            <a:endParaRPr lang="en-US" sz="1200" dirty="0"/>
          </a:p>
          <a:p>
            <a:pPr>
              <a:buNone/>
            </a:pPr>
            <a:r>
              <a:rPr lang="fr-FR" sz="1200" b="1" dirty="0"/>
              <a:t>Dites : </a:t>
            </a:r>
            <a:r>
              <a:rPr lang="fr-FR" sz="1200" dirty="0"/>
              <a:t>Nous sommes maintenant arrivés à la fin de notre formation sur la supervision et l’accompagnement professionnel ! </a:t>
            </a:r>
          </a:p>
        </p:txBody>
      </p:sp>
      <p:sp>
        <p:nvSpPr>
          <p:cNvPr id="4" name="Slide Number Placeholder 3"/>
          <p:cNvSpPr>
            <a:spLocks noGrp="1"/>
          </p:cNvSpPr>
          <p:nvPr>
            <p:ph type="sldNum" sz="quarter" idx="10"/>
          </p:nvPr>
        </p:nvSpPr>
        <p:spPr/>
        <p:txBody>
          <a:bodyPr/>
          <a:lstStyle/>
          <a:p>
            <a:fld id="{780767AD-8186-5647-9165-A19B63BA7F43}" type="slidenum">
              <a:rPr lang="en-US" smtClean="0"/>
              <a:t>1</a:t>
            </a:fld>
            <a:endParaRPr lang="en-US"/>
          </a:p>
        </p:txBody>
      </p:sp>
    </p:spTree>
    <p:extLst>
      <p:ext uri="{BB962C8B-B14F-4D97-AF65-F5344CB8AC3E}">
        <p14:creationId xmlns:p14="http://schemas.microsoft.com/office/powerpoint/2010/main" val="3888906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FE1678-B811-44F3-B557-551E8BE1B77E}" type="slidenum">
              <a:rPr lang="en-US" smtClean="0"/>
              <a:t>2</a:t>
            </a:fld>
            <a:endParaRPr lang="en-US"/>
          </a:p>
        </p:txBody>
      </p:sp>
    </p:spTree>
    <p:extLst>
      <p:ext uri="{BB962C8B-B14F-4D97-AF65-F5344CB8AC3E}">
        <p14:creationId xmlns:p14="http://schemas.microsoft.com/office/powerpoint/2010/main" val="1044152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0" dirty="0">
                <a:solidFill>
                  <a:schemeClr val="tx1"/>
                </a:solidFill>
                <a:latin typeface="+mn-lt"/>
                <a:ea typeface="+mn-ea"/>
                <a:cs typeface="+mn-cs"/>
              </a:rPr>
              <a:t>8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dirty="0">
                <a:solidFill>
                  <a:schemeClr val="tx1"/>
                </a:solidFill>
                <a:latin typeface="+mn-lt"/>
                <a:ea typeface="+mn-ea"/>
                <a:cs typeface="+mn-cs"/>
              </a:rPr>
              <a:t>Dites</a:t>
            </a:r>
            <a:r>
              <a:rPr lang="fr-FR" sz="1100" dirty="0">
                <a:solidFill>
                  <a:schemeClr val="tx1"/>
                </a:solidFill>
                <a:latin typeface="+mn-lt"/>
                <a:ea typeface="+mn-ea"/>
                <a:cs typeface="+mn-cs"/>
              </a:rPr>
              <a:t> : L’objectif général</a:t>
            </a:r>
            <a:r>
              <a:rPr lang="fr-FR" sz="1100" baseline="0" dirty="0">
                <a:solidFill>
                  <a:schemeClr val="tx1"/>
                </a:solidFill>
                <a:latin typeface="+mn-lt"/>
                <a:ea typeface="+mn-ea"/>
                <a:cs typeface="+mn-cs"/>
              </a:rPr>
              <a:t> </a:t>
            </a:r>
            <a:r>
              <a:rPr lang="fr-FR" sz="1100" dirty="0">
                <a:solidFill>
                  <a:schemeClr val="tx1"/>
                </a:solidFill>
                <a:latin typeface="+mn-lt"/>
                <a:ea typeface="+mn-ea"/>
                <a:cs typeface="+mn-cs"/>
              </a:rPr>
              <a:t>de cette formation était</a:t>
            </a:r>
            <a:r>
              <a:rPr lang="fr-FR" sz="1100" baseline="0" dirty="0">
                <a:solidFill>
                  <a:schemeClr val="tx1"/>
                </a:solidFill>
                <a:latin typeface="+mn-lt"/>
                <a:ea typeface="+mn-ea"/>
                <a:cs typeface="+mn-cs"/>
              </a:rPr>
              <a:t> </a:t>
            </a:r>
            <a:r>
              <a:rPr lang="fr-FR" sz="1100" dirty="0">
                <a:solidFill>
                  <a:schemeClr val="tx1"/>
                </a:solidFill>
                <a:latin typeface="+mn-lt"/>
                <a:ea typeface="+mn-ea"/>
                <a:cs typeface="+mn-cs"/>
              </a:rPr>
              <a:t>de renforcer la confiance des superviseurs en gestion des cas, leur capacité et leur soutien aux travailleurs sociaux dans le but de délivrer des services de gestion de cas sûrs, éthiques et compétents aux enfants vulnérables et à leurs familles.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r>
              <a:rPr lang="fr-FR" sz="1100" b="1" dirty="0"/>
              <a:t>Demandez : </a:t>
            </a:r>
            <a:r>
              <a:rPr lang="fr-FR" sz="1100" b="0" dirty="0"/>
              <a:t>Avons-nous bien</a:t>
            </a:r>
            <a:r>
              <a:rPr lang="fr-FR" sz="1100" b="0" baseline="0" dirty="0"/>
              <a:t> atteint ces objectifs ? </a:t>
            </a:r>
          </a:p>
        </p:txBody>
      </p:sp>
      <p:sp>
        <p:nvSpPr>
          <p:cNvPr id="4" name="Slide Number Placeholder 3"/>
          <p:cNvSpPr>
            <a:spLocks noGrp="1"/>
          </p:cNvSpPr>
          <p:nvPr>
            <p:ph type="sldNum" sz="quarter" idx="10"/>
          </p:nvPr>
        </p:nvSpPr>
        <p:spPr/>
        <p:txBody>
          <a:bodyPr/>
          <a:lstStyle/>
          <a:p>
            <a:fld id="{780767AD-8186-5647-9165-A19B63BA7F43}" type="slidenum">
              <a:rPr lang="en-US" smtClean="0"/>
              <a:t>3</a:t>
            </a:fld>
            <a:endParaRPr lang="en-US"/>
          </a:p>
        </p:txBody>
      </p:sp>
    </p:spTree>
    <p:extLst>
      <p:ext uri="{BB962C8B-B14F-4D97-AF65-F5344CB8AC3E}">
        <p14:creationId xmlns:p14="http://schemas.microsoft.com/office/powerpoint/2010/main" val="1101283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20 minutes</a:t>
            </a:r>
          </a:p>
          <a:p>
            <a:endParaRPr lang="en-US" dirty="0"/>
          </a:p>
          <a:p>
            <a:r>
              <a:rPr lang="fr-FR" b="1"/>
              <a:t>Dites</a:t>
            </a:r>
            <a:r>
              <a:rPr lang="fr-FR"/>
              <a:t> : Notre formation</a:t>
            </a:r>
            <a:r>
              <a:rPr lang="fr-FR" baseline="0"/>
              <a:t> touchant à sa fin, je voudrais inviter chacun d’entre vous à observer une dernière fois vos plans d’action de supervision.</a:t>
            </a:r>
          </a:p>
          <a:p>
            <a:endParaRPr lang="en-US" dirty="0"/>
          </a:p>
          <a:p>
            <a:r>
              <a:rPr lang="fr-FR" b="1" baseline="0"/>
              <a:t>Instructions</a:t>
            </a:r>
            <a:r>
              <a:rPr lang="fr-FR" baseline="0"/>
              <a:t> : Laissez 10 minutes aux participants pour finaliser leurs plans.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a:t>Demandez</a:t>
            </a:r>
            <a:r>
              <a:rPr lang="fr-FR"/>
              <a:t> : Y a-t-il des actions supplémentaires dont vous aimeriez faire part</a:t>
            </a:r>
            <a:r>
              <a:rPr lang="fr-FR" baseline="0"/>
              <a:t> au reste du groupe ?</a:t>
            </a:r>
          </a:p>
          <a:p>
            <a:endParaRPr lang="en-US" baseline="0" dirty="0"/>
          </a:p>
          <a:p>
            <a:r>
              <a:rPr lang="fr-FR" baseline="0"/>
              <a:t>Invitez les participants à présenter les actions qu’ils aimeraient partager avec le groupe et notez-les su un flip chart.</a:t>
            </a:r>
          </a:p>
          <a:p>
            <a:endParaRPr lang="en-US" dirty="0"/>
          </a:p>
          <a:p>
            <a:r>
              <a:rPr lang="fr-FR" b="1"/>
              <a:t>Note pour l’animateur</a:t>
            </a:r>
            <a:r>
              <a:rPr lang="fr-FR"/>
              <a:t> :</a:t>
            </a:r>
            <a:r>
              <a:rPr lang="fr-FR" baseline="0"/>
              <a:t> Cette </a:t>
            </a:r>
            <a:r>
              <a:rPr lang="fr-FR"/>
              <a:t>diapositive doit être élaborée en fonction du contexte</a:t>
            </a:r>
            <a:r>
              <a:rPr lang="fr-FR" baseline="0"/>
              <a:t> et des plans de renforcement des capacités inter-agences</a:t>
            </a:r>
            <a:r>
              <a:rPr lang="fr-FR"/>
              <a:t>. Cette diapositive doit résumer les plans de mise en œuvre au-delà de la formation.</a:t>
            </a:r>
          </a:p>
          <a:p>
            <a:r>
              <a:rPr lang="fr-FR"/>
              <a:t>Il est recommandé de convenir </a:t>
            </a:r>
            <a:r>
              <a:rPr lang="fr-FR" baseline="0"/>
              <a:t>de la mise en place d’un atelier de suivi pour les superviseurs.</a:t>
            </a:r>
          </a:p>
        </p:txBody>
      </p:sp>
      <p:sp>
        <p:nvSpPr>
          <p:cNvPr id="4" name="Slide Number Placeholder 3"/>
          <p:cNvSpPr>
            <a:spLocks noGrp="1"/>
          </p:cNvSpPr>
          <p:nvPr>
            <p:ph type="sldNum" sz="quarter" idx="10"/>
          </p:nvPr>
        </p:nvSpPr>
        <p:spPr/>
        <p:txBody>
          <a:bodyPr/>
          <a:lstStyle/>
          <a:p>
            <a:fld id="{FFFE1678-B811-44F3-B557-551E8BE1B77E}" type="slidenum">
              <a:rPr lang="en-US" smtClean="0"/>
              <a:t>4</a:t>
            </a:fld>
            <a:endParaRPr lang="en-US"/>
          </a:p>
        </p:txBody>
      </p:sp>
    </p:spTree>
    <p:extLst>
      <p:ext uri="{BB962C8B-B14F-4D97-AF65-F5344CB8AC3E}">
        <p14:creationId xmlns:p14="http://schemas.microsoft.com/office/powerpoint/2010/main" val="1283611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fr-FR" b="0"/>
              <a:t>35 minutes </a:t>
            </a:r>
          </a:p>
          <a:p>
            <a:pPr>
              <a:spcBef>
                <a:spcPts val="1000"/>
              </a:spcBef>
            </a:pPr>
            <a:endParaRPr lang="en-US" b="1" dirty="0"/>
          </a:p>
          <a:p>
            <a:pPr>
              <a:spcBef>
                <a:spcPts val="1000"/>
              </a:spcBef>
            </a:pPr>
            <a:r>
              <a:rPr lang="fr-FR" b="1"/>
              <a:t>Instructions :</a:t>
            </a:r>
            <a:r>
              <a:rPr lang="fr-FR" b="1" baseline="0"/>
              <a:t> </a:t>
            </a:r>
          </a:p>
          <a:p>
            <a:pPr>
              <a:spcBef>
                <a:spcPts val="1000"/>
              </a:spcBef>
            </a:pPr>
            <a:r>
              <a:rPr lang="fr-FR" b="0" baseline="0"/>
              <a:t>1. Invitez le groupe à former un grand cercle pour l’activité de fin de formation</a:t>
            </a:r>
          </a:p>
          <a:p>
            <a:pPr>
              <a:buNone/>
            </a:pPr>
            <a:r>
              <a:rPr lang="fr-FR" b="0"/>
              <a:t>2.</a:t>
            </a:r>
            <a:r>
              <a:rPr lang="fr-FR" b="0" baseline="0"/>
              <a:t> </a:t>
            </a:r>
            <a:r>
              <a:rPr lang="fr-FR" b="0"/>
              <a:t>Demandez à chaque participant de réfléchir à une compétence ou à une ressource à mettre à disposition de la communauté de mise en pratique</a:t>
            </a:r>
          </a:p>
          <a:p>
            <a:pPr>
              <a:buNone/>
            </a:pPr>
            <a:r>
              <a:rPr lang="fr-FR" b="0"/>
              <a:t>3. Faites</a:t>
            </a:r>
            <a:r>
              <a:rPr lang="fr-FR"/>
              <a:t> une boucle à l’extrémité de la laine ou de la ficelle et tenez-la</a:t>
            </a:r>
          </a:p>
          <a:p>
            <a:pPr>
              <a:buNone/>
            </a:pPr>
            <a:r>
              <a:rPr lang="fr-FR"/>
              <a:t>4. Dites une compétence</a:t>
            </a:r>
            <a:r>
              <a:rPr lang="fr-FR" baseline="0"/>
              <a:t> ou une ressource que vous pouvez proposer au groupe. Lancez ensuite la pelote de laine</a:t>
            </a:r>
            <a:r>
              <a:rPr lang="fr-FR"/>
              <a:t> à quelqu’un se trouvant de l’autre côté du cercle (elle se déroulera jusqu’à atteindre la personne choisie)</a:t>
            </a:r>
          </a:p>
          <a:p>
            <a:pPr>
              <a:buNone/>
            </a:pPr>
            <a:r>
              <a:rPr lang="fr-FR"/>
              <a:t>5. Demandez à cette personne de faire une boucle avec la laine autour d’un de ses doigts et de dire ce qu’elle peut offrir au groupe, puis de lancer la pelote à quelqu’un d’autre dans le cercle</a:t>
            </a:r>
          </a:p>
          <a:p>
            <a:pPr>
              <a:buNone/>
            </a:pPr>
            <a:r>
              <a:rPr lang="fr-FR"/>
              <a:t>6. Chaque personne devra à son tour attraper la pelote de laine, faire une boucle autour d’un de ses doigts, de dire ce qu’elle peut offrir aux autres, puis la lancer à quelqu’un d’autre. À mesure que la pelote se déroule, un maillage d’interconnexion se forme</a:t>
            </a:r>
          </a:p>
          <a:p>
            <a:pPr>
              <a:buNone/>
            </a:pPr>
            <a:r>
              <a:rPr lang="fr-FR"/>
              <a:t>7. Continuez jusqu’à ce que tout le monde ait obtenu la balle et que le maillage soit suffisamment fourni (ou jusqu’à ce qu’il n’y ait plus de laine, selon ce qui arrive en premier)</a:t>
            </a:r>
          </a:p>
          <a:p>
            <a:pPr>
              <a:buNone/>
            </a:pPr>
            <a:r>
              <a:rPr lang="fr-FR"/>
              <a:t>8. Une fois le maillage terminé, jouez un peu avec. Demandez aux participants de le faire bouger vers le haut vers le bas. Vous pourriez même y déposer un ballon gonflé</a:t>
            </a:r>
          </a:p>
          <a:p>
            <a:pPr>
              <a:buNone/>
            </a:pPr>
            <a:endParaRPr lang="en-US" dirty="0"/>
          </a:p>
          <a:p>
            <a:pPr>
              <a:buNone/>
            </a:pPr>
            <a:r>
              <a:rPr lang="fr-FR" b="1"/>
              <a:t>Dites</a:t>
            </a:r>
            <a:r>
              <a:rPr lang="fr-FR"/>
              <a:t> : </a:t>
            </a:r>
            <a:r>
              <a:rPr lang="fr-FR" baseline="0"/>
              <a:t>La création de cette toile a pour but de vous aider à rappeler à chacun d’entre vous que vous avez des compétences et des aptitudes permettant de vous de soutenir mutuellement ; et surtout de vous rappeler qu’aucun d’entre nous n’est seul à faire ce travail. Le travail de gestion des cas et de supervision peut être difficile et éprouvant, mais nous sommes là les uns pour les autres. Chacun d’entre nous se sent-il capable de s’engager à faire avancer cette communauté ? </a:t>
            </a:r>
          </a:p>
          <a:p>
            <a:endParaRPr lang="en-US" dirty="0"/>
          </a:p>
          <a:p>
            <a:endParaRPr lang="en-US" dirty="0"/>
          </a:p>
        </p:txBody>
      </p:sp>
      <p:sp>
        <p:nvSpPr>
          <p:cNvPr id="4" name="Slide Number Placeholder 3"/>
          <p:cNvSpPr>
            <a:spLocks noGrp="1"/>
          </p:cNvSpPr>
          <p:nvPr>
            <p:ph type="sldNum" sz="quarter" idx="10"/>
          </p:nvPr>
        </p:nvSpPr>
        <p:spPr/>
        <p:txBody>
          <a:bodyPr/>
          <a:lstStyle/>
          <a:p>
            <a:fld id="{FFFE1678-B811-44F3-B557-551E8BE1B77E}" type="slidenum">
              <a:rPr lang="en-US" smtClean="0"/>
              <a:t>5</a:t>
            </a:fld>
            <a:endParaRPr lang="en-US"/>
          </a:p>
        </p:txBody>
      </p:sp>
    </p:spTree>
    <p:extLst>
      <p:ext uri="{BB962C8B-B14F-4D97-AF65-F5344CB8AC3E}">
        <p14:creationId xmlns:p14="http://schemas.microsoft.com/office/powerpoint/2010/main" val="2641607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b="0"/>
              <a:t>20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100" b="1"/>
              <a:t>Distribuez</a:t>
            </a:r>
            <a:r>
              <a:rPr lang="fr-FR" sz="1100" b="0"/>
              <a:t> :</a:t>
            </a:r>
            <a:r>
              <a:rPr lang="fr-FR" sz="1100" b="0" baseline="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b="0" baseline="0">
                <a:solidFill>
                  <a:schemeClr val="tx1"/>
                </a:solidFill>
                <a:latin typeface="+mn-lt"/>
                <a:ea typeface="+mn-ea"/>
                <a:cs typeface="+mn-cs"/>
              </a:rPr>
              <a:t>5.1 </a:t>
            </a:r>
            <a:r>
              <a:rPr lang="fr-FR" sz="1200">
                <a:solidFill>
                  <a:schemeClr val="tx1"/>
                </a:solidFill>
                <a:latin typeface="+mn-lt"/>
                <a:ea typeface="+mn-ea"/>
                <a:cs typeface="+mn-cs"/>
              </a:rPr>
              <a:t>Test post-formation</a:t>
            </a:r>
          </a:p>
          <a:p>
            <a:r>
              <a:rPr lang="fr-FR" sz="1200">
                <a:solidFill>
                  <a:schemeClr val="tx1"/>
                </a:solidFill>
                <a:latin typeface="+mn-lt"/>
                <a:ea typeface="+mn-ea"/>
                <a:cs typeface="+mn-cs"/>
              </a:rPr>
              <a:t>5.2 Évaluation de la supervision et de l’encadrement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100" b="0"/>
              <a:t>Donnez 20 minutes aux participants pour terminer leurs</a:t>
            </a:r>
            <a:r>
              <a:rPr lang="fr-FR" sz="1100" b="0" baseline="0"/>
              <a:t> tests et évaluations. Une fois que chaque participant a fini les deux, invitez-les à avancer pour recevoir leur certificat !</a:t>
            </a:r>
          </a:p>
          <a:p>
            <a:endParaRPr lang="en-US" b="1" dirty="0"/>
          </a:p>
        </p:txBody>
      </p:sp>
      <p:sp>
        <p:nvSpPr>
          <p:cNvPr id="4" name="Slide Number Placeholder 3"/>
          <p:cNvSpPr>
            <a:spLocks noGrp="1"/>
          </p:cNvSpPr>
          <p:nvPr>
            <p:ph type="sldNum" sz="quarter" idx="10"/>
          </p:nvPr>
        </p:nvSpPr>
        <p:spPr/>
        <p:txBody>
          <a:bodyPr/>
          <a:lstStyle/>
          <a:p>
            <a:fld id="{5930BC76-76F8-4FB8-83AB-63CD4BC2D091}" type="slidenum">
              <a:rPr lang="en-US" smtClean="0"/>
              <a:pPr/>
              <a:t>6</a:t>
            </a:fld>
            <a:endParaRPr lang="en-US"/>
          </a:p>
        </p:txBody>
      </p:sp>
    </p:spTree>
    <p:extLst>
      <p:ext uri="{BB962C8B-B14F-4D97-AF65-F5344CB8AC3E}">
        <p14:creationId xmlns:p14="http://schemas.microsoft.com/office/powerpoint/2010/main" val="1885250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5 minutes</a:t>
            </a:r>
          </a:p>
          <a:p>
            <a:endParaRPr lang="en-US" dirty="0"/>
          </a:p>
          <a:p>
            <a:r>
              <a:rPr lang="fr-FR" b="1"/>
              <a:t>Instructions</a:t>
            </a:r>
            <a:r>
              <a:rPr lang="fr-FR"/>
              <a:t> :</a:t>
            </a:r>
            <a:r>
              <a:rPr lang="fr-FR" baseline="0"/>
              <a:t> Terminez la session en remerciant tous les participants d’avoir assisté la formation ! Assurez-vous de remercier les commanditaires et les organismes participants. </a:t>
            </a:r>
          </a:p>
        </p:txBody>
      </p:sp>
      <p:sp>
        <p:nvSpPr>
          <p:cNvPr id="4" name="Slide Number Placeholder 3"/>
          <p:cNvSpPr>
            <a:spLocks noGrp="1"/>
          </p:cNvSpPr>
          <p:nvPr>
            <p:ph type="sldNum" sz="quarter" idx="10"/>
          </p:nvPr>
        </p:nvSpPr>
        <p:spPr/>
        <p:txBody>
          <a:bodyPr/>
          <a:lstStyle/>
          <a:p>
            <a:fld id="{B0C99CFC-2F11-194B-8887-D2CAA3AA5196}" type="slidenum">
              <a:rPr lang="en-US" smtClean="0"/>
              <a:t>7</a:t>
            </a:fld>
            <a:endParaRPr lang="en-US"/>
          </a:p>
        </p:txBody>
      </p:sp>
    </p:spTree>
    <p:extLst>
      <p:ext uri="{BB962C8B-B14F-4D97-AF65-F5344CB8AC3E}">
        <p14:creationId xmlns:p14="http://schemas.microsoft.com/office/powerpoint/2010/main" val="40446231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02679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1934870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Tex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1" y="2614613"/>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75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Text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Text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6"/>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Text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4"/>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Text with Dots - Blu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3" name="Picture 12"/>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sp>
        <p:nvSpPr>
          <p:cNvPr id="11" name="Text Placeholder 10"/>
          <p:cNvSpPr>
            <a:spLocks noGrp="1"/>
          </p:cNvSpPr>
          <p:nvPr>
            <p:ph type="body" sz="quarter" idx="10"/>
          </p:nvPr>
        </p:nvSpPr>
        <p:spPr>
          <a:xfrm>
            <a:off x="656023" y="1690688"/>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2" y="2333626"/>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Text with Dots - Purpl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Text with Dots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4"/>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Text with Dots- Green">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2" y="365125"/>
            <a:ext cx="10820013" cy="1325563"/>
          </a:xfrm>
        </p:spPr>
        <p:txBody>
          <a:bodyPr>
            <a:normAutofit/>
          </a:bodyPr>
          <a:lstStyle>
            <a:lvl1pPr>
              <a:defRPr sz="3600" b="1">
                <a:solidFill>
                  <a:schemeClr val="accent4"/>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mp; Text - Blu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1"/>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5412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mp; Text - Purpl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3"/>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Purpl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7467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mp; Text - Teal">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5"/>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mp; Text - Green">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4"/>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Two Column - Blu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rgbClr val="016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Two Column - Purpl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Two Column - Teal">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Two Column - Green">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 Colored Background - Blu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 Colored Background - Purpl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 Colored Background - Teal">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 Colored Background - Green">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Teal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35B2B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538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46C117F-5CCF-4837-BE5F-2B92066CAFAF}" type="datetimeFigureOut">
              <a:rPr lang="en-US" smtClean="0"/>
              <a:t>19-Aug-18</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652588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99C586F-9B10-4CA7-A1FE-31F432C14499}" type="datetimeFigureOut">
              <a:rPr lang="en-US" smtClean="0"/>
              <a:t>19-Aug-18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53A8E27-1247-41DA-A37E-F538F8720654}" type="slidenum">
              <a:rPr lang="en-US" smtClean="0"/>
              <a:t>‹N°›</a:t>
            </a:fld>
            <a:endParaRPr lang="en-US"/>
          </a:p>
        </p:txBody>
      </p:sp>
    </p:spTree>
    <p:extLst>
      <p:ext uri="{BB962C8B-B14F-4D97-AF65-F5344CB8AC3E}">
        <p14:creationId xmlns:p14="http://schemas.microsoft.com/office/powerpoint/2010/main" val="298501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Green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5CD7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p:nvPr>
        </p:nvSpPr>
        <p:spPr>
          <a:xfrm>
            <a:off x="6712238" y="4570639"/>
            <a:ext cx="4889212" cy="1325563"/>
          </a:xfrm>
        </p:spPr>
        <p:txBody>
          <a:bodyPr>
            <a:normAutofit/>
          </a:bodyPr>
          <a:lstStyle>
            <a:lvl1pPr>
              <a:defRPr sz="4000" b="1">
                <a:solidFill>
                  <a:srgbClr val="405E79"/>
                </a:solidFill>
              </a:defRPr>
            </a:lvl1pPr>
          </a:lstStyle>
          <a:p>
            <a:r>
              <a:rPr lang="en-US"/>
              <a:t>Click to edit Master title style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userDrawn="1"/>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userDrawn="1"/>
        </p:nvPicPr>
        <p:blipFill>
          <a:blip r:embed="rId3">
            <a:extLst>
              <a:ext uri="{28A0092B-C50C-407E-A947-70E740481C1C}">
                <a14:useLocalDpi xmlns:a14="http://schemas.microsoft.com/office/drawing/2010/main" val="0"/>
              </a:ext>
            </a:extLst>
          </a:blip>
          <a:stretch>
            <a:fillRect/>
          </a:stretch>
        </p:blipFill>
        <p:spPr>
          <a:xfrm>
            <a:off x="4603790" y="3746756"/>
            <a:ext cx="1956048" cy="2028668"/>
          </a:xfrm>
          <a:prstGeom prst="rect">
            <a:avLst/>
          </a:prstGeom>
        </p:spPr>
      </p:pic>
    </p:spTree>
    <p:extLst>
      <p:ext uri="{BB962C8B-B14F-4D97-AF65-F5344CB8AC3E}">
        <p14:creationId xmlns:p14="http://schemas.microsoft.com/office/powerpoint/2010/main" val="140408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 Blu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19-Aug-18</a:t>
            </a:fld>
            <a:endParaRPr lang="en-US"/>
          </a:p>
        </p:txBody>
      </p:sp>
      <p:sp>
        <p:nvSpPr>
          <p:cNvPr id="6" name="Rectangle 5"/>
          <p:cNvSpPr/>
          <p:nvPr userDrawn="1"/>
        </p:nvSpPr>
        <p:spPr>
          <a:xfrm>
            <a:off x="0" y="0"/>
            <a:ext cx="35725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25639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 - Purpl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19-Aug-18</a:t>
            </a:fld>
            <a:endParaRPr lang="en-US"/>
          </a:p>
        </p:txBody>
      </p:sp>
      <p:sp>
        <p:nvSpPr>
          <p:cNvPr id="6" name="Rectangle 5"/>
          <p:cNvSpPr/>
          <p:nvPr userDrawn="1"/>
        </p:nvSpPr>
        <p:spPr>
          <a:xfrm>
            <a:off x="0" y="0"/>
            <a:ext cx="357254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it - Teal">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19-Aug-18</a:t>
            </a:fld>
            <a:endParaRPr lang="en-US"/>
          </a:p>
        </p:txBody>
      </p:sp>
      <p:sp>
        <p:nvSpPr>
          <p:cNvPr id="6" name="Rectangle 5"/>
          <p:cNvSpPr/>
          <p:nvPr userDrawn="1"/>
        </p:nvSpPr>
        <p:spPr>
          <a:xfrm>
            <a:off x="0" y="0"/>
            <a:ext cx="357254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 Green">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19-Aug-18</a:t>
            </a:fld>
            <a:endParaRPr lang="en-US"/>
          </a:p>
        </p:txBody>
      </p:sp>
      <p:sp>
        <p:nvSpPr>
          <p:cNvPr id="6" name="Rectangle 5"/>
          <p:cNvSpPr/>
          <p:nvPr userDrawn="1"/>
        </p:nvSpPr>
        <p:spPr>
          <a:xfrm>
            <a:off x="0" y="0"/>
            <a:ext cx="35725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4"/>
              </a:buClr>
              <a:defRPr>
                <a:solidFill>
                  <a:schemeClr val="tx1"/>
                </a:solidFill>
              </a:defRPr>
            </a:lvl1pPr>
            <a:lvl2pPr>
              <a:buClr>
                <a:schemeClr val="accent4"/>
              </a:buClr>
              <a:defRPr>
                <a:solidFill>
                  <a:schemeClr val="tx1"/>
                </a:solidFill>
              </a:defRPr>
            </a:lvl2pPr>
            <a:lvl3pPr>
              <a:buClr>
                <a:schemeClr val="accent4"/>
              </a:buClr>
              <a:defRPr>
                <a:solidFill>
                  <a:schemeClr val="tx1"/>
                </a:solidFill>
              </a:defRPr>
            </a:lvl3pPr>
            <a:lvl4pPr>
              <a:buClr>
                <a:schemeClr val="accent4"/>
              </a:buClr>
              <a:defRPr>
                <a:solidFill>
                  <a:schemeClr val="tx1"/>
                </a:solidFill>
              </a:defRPr>
            </a:lvl4pPr>
            <a:lvl5pPr>
              <a:buClr>
                <a:schemeClr val="accent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6831929"/>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49" r:id="rId5"/>
    <p:sldLayoutId id="2147483655" r:id="rId6"/>
    <p:sldLayoutId id="2147483663" r:id="rId7"/>
    <p:sldLayoutId id="2147483664" r:id="rId8"/>
    <p:sldLayoutId id="2147483665" r:id="rId9"/>
    <p:sldLayoutId id="2147483654" r:id="rId10"/>
    <p:sldLayoutId id="2147483666" r:id="rId11"/>
    <p:sldLayoutId id="2147483667" r:id="rId12"/>
    <p:sldLayoutId id="2147483668" r:id="rId13"/>
    <p:sldLayoutId id="2147483681" r:id="rId14"/>
    <p:sldLayoutId id="2147483682" r:id="rId15"/>
    <p:sldLayoutId id="2147483683" r:id="rId16"/>
    <p:sldLayoutId id="2147483684" r:id="rId17"/>
    <p:sldLayoutId id="2147483656" r:id="rId18"/>
    <p:sldLayoutId id="2147483670" r:id="rId19"/>
    <p:sldLayoutId id="2147483669" r:id="rId20"/>
    <p:sldLayoutId id="2147483671" r:id="rId21"/>
    <p:sldLayoutId id="2147483672" r:id="rId22"/>
    <p:sldLayoutId id="2147483673" r:id="rId23"/>
    <p:sldLayoutId id="2147483674" r:id="rId24"/>
    <p:sldLayoutId id="2147483675" r:id="rId25"/>
    <p:sldLayoutId id="2147483677" r:id="rId26"/>
    <p:sldLayoutId id="2147483676" r:id="rId27"/>
    <p:sldLayoutId id="2147483678" r:id="rId28"/>
    <p:sldLayoutId id="2147483679" r:id="rId29"/>
    <p:sldLayoutId id="2147483680" r:id="rId30"/>
    <p:sldLayoutId id="2147483685" r:id="rId31"/>
    <p:sldLayoutId id="2147483686" r:id="rId32"/>
  </p:sldLayoutIdLst>
  <p:txStyles>
    <p:title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11" t="24952" r="7743"/>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0"/>
            <a:ext cx="12191999" cy="6857999"/>
          </a:xfrm>
          <a:prstGeom prst="rect">
            <a:avLst/>
          </a:prstGeom>
          <a:solidFill>
            <a:srgbClr val="97467D">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67070" y="3543299"/>
            <a:ext cx="2657856" cy="136845"/>
          </a:xfrm>
          <a:prstGeom prst="rect">
            <a:avLst/>
          </a:prstGeom>
          <a:solidFill>
            <a:srgbClr val="029F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
        <p:nvSpPr>
          <p:cNvPr id="2" name="Title 1"/>
          <p:cNvSpPr>
            <a:spLocks noGrp="1"/>
          </p:cNvSpPr>
          <p:nvPr>
            <p:ph type="title"/>
          </p:nvPr>
        </p:nvSpPr>
        <p:spPr>
          <a:xfrm>
            <a:off x="-2" y="1420585"/>
            <a:ext cx="12192001" cy="2851776"/>
          </a:xfrm>
        </p:spPr>
        <p:txBody>
          <a:bodyPr>
            <a:noAutofit/>
          </a:bodyPr>
          <a:lstStyle/>
          <a:p>
            <a:pPr algn="ctr"/>
            <a:r>
              <a:rPr lang="fr-FR" sz="3600" b="1" dirty="0">
                <a:solidFill>
                  <a:schemeClr val="bg1"/>
                </a:solidFill>
                <a:latin typeface="Helvetica Neue" charset="0"/>
                <a:ea typeface="Helvetica Neue" charset="0"/>
                <a:cs typeface="Helvetica Neue" charset="0"/>
              </a:rPr>
              <a:t>FIN DE L’ATELIER </a:t>
            </a:r>
            <a:br>
              <a:rPr lang="fr-FR" sz="3600" b="1" dirty="0">
                <a:solidFill>
                  <a:schemeClr val="bg1"/>
                </a:solidFill>
                <a:latin typeface="Helvetica Neue" charset="0"/>
                <a:ea typeface="Helvetica Neue" charset="0"/>
                <a:cs typeface="Helvetica Neue" charset="0"/>
              </a:rPr>
            </a:br>
            <a:br>
              <a:rPr lang="fr-FR" sz="3600" b="1" dirty="0">
                <a:solidFill>
                  <a:schemeClr val="bg1"/>
                </a:solidFill>
                <a:latin typeface="Helvetica Neue" charset="0"/>
                <a:ea typeface="Helvetica Neue" charset="0"/>
                <a:cs typeface="Helvetica Neue" charset="0"/>
              </a:rPr>
            </a:br>
            <a:r>
              <a:rPr lang="fr-FR" dirty="0">
                <a:solidFill>
                  <a:schemeClr val="bg1"/>
                </a:solidFill>
                <a:latin typeface="Helvetica Neue" charset="0"/>
                <a:ea typeface="Helvetica Neue" charset="0"/>
                <a:cs typeface="Helvetica Neue" charset="0"/>
              </a:rPr>
              <a:t>ET PROCHAINES ÉTAPES</a:t>
            </a:r>
          </a:p>
        </p:txBody>
      </p:sp>
      <p:sp>
        <p:nvSpPr>
          <p:cNvPr id="7" name="Rectangle 6">
            <a:extLst>
              <a:ext uri="{FF2B5EF4-FFF2-40B4-BE49-F238E27FC236}">
                <a16:creationId xmlns:a16="http://schemas.microsoft.com/office/drawing/2014/main" id="{49DCA06E-9219-4D47-8A33-8A21B414F389}"/>
              </a:ext>
            </a:extLst>
          </p:cNvPr>
          <p:cNvSpPr/>
          <p:nvPr/>
        </p:nvSpPr>
        <p:spPr>
          <a:xfrm>
            <a:off x="8727379" y="6377000"/>
            <a:ext cx="3339376" cy="369332"/>
          </a:xfrm>
          <a:prstGeom prst="rect">
            <a:avLst/>
          </a:prstGeom>
        </p:spPr>
        <p:txBody>
          <a:bodyPr wrap="none">
            <a:spAutoFit/>
          </a:bodyPr>
          <a:lstStyle/>
          <a:p>
            <a:r>
              <a:rPr lang="fr-FR" i="1">
                <a:solidFill>
                  <a:schemeClr val="bg1"/>
                </a:solidFill>
                <a:latin typeface="Helvetica Neue"/>
                <a:ea typeface="Helvetica Neue" charset="0"/>
                <a:cs typeface="Helvetica Neue" charset="0"/>
              </a:rPr>
              <a:t>Photo : Jacob Russell / IRC</a:t>
            </a:r>
          </a:p>
        </p:txBody>
      </p:sp>
      <p:pic>
        <p:nvPicPr>
          <p:cNvPr id="9" name="Picture 9">
            <a:extLst>
              <a:ext uri="{FF2B5EF4-FFF2-40B4-BE49-F238E27FC236}">
                <a16:creationId xmlns:a16="http://schemas.microsoft.com/office/drawing/2014/main" id="{3E822C1C-4E4E-C243-96D5-654C7BB25A7F}"/>
              </a:ext>
            </a:extLst>
          </p:cNvPr>
          <p:cNvPicPr>
            <a:picLocks noChangeAspect="1"/>
          </p:cNvPicPr>
          <p:nvPr/>
        </p:nvPicPr>
        <p:blipFill>
          <a:blip r:embed="rId4"/>
          <a:stretch>
            <a:fillRect/>
          </a:stretch>
        </p:blipFill>
        <p:spPr>
          <a:xfrm>
            <a:off x="2909164" y="5985598"/>
            <a:ext cx="2231246" cy="664912"/>
          </a:xfrm>
          <a:prstGeom prst="rect">
            <a:avLst/>
          </a:prstGeom>
        </p:spPr>
      </p:pic>
      <p:pic>
        <p:nvPicPr>
          <p:cNvPr id="10" name="Picture 11">
            <a:extLst>
              <a:ext uri="{FF2B5EF4-FFF2-40B4-BE49-F238E27FC236}">
                <a16:creationId xmlns:a16="http://schemas.microsoft.com/office/drawing/2014/main" id="{6E7538D1-CCA3-A448-80CA-EE61D9F7F6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562" y="6018682"/>
            <a:ext cx="2375403" cy="658050"/>
          </a:xfrm>
          <a:prstGeom prst="rect">
            <a:avLst/>
          </a:prstGeom>
        </p:spPr>
      </p:pic>
      <p:sp>
        <p:nvSpPr>
          <p:cNvPr id="11" name="TextBox 10"/>
          <p:cNvSpPr txBox="1"/>
          <p:nvPr/>
        </p:nvSpPr>
        <p:spPr>
          <a:xfrm>
            <a:off x="943078" y="6126707"/>
            <a:ext cx="1807266" cy="707886"/>
          </a:xfrm>
          <a:prstGeom prst="rect">
            <a:avLst/>
          </a:prstGeom>
          <a:noFill/>
        </p:spPr>
        <p:txBody>
          <a:bodyPr wrap="square" rtlCol="0">
            <a:spAutoFit/>
          </a:bodyPr>
          <a:lstStyle/>
          <a:p>
            <a:pPr>
              <a:lnSpc>
                <a:spcPts val="1200"/>
              </a:lnSpc>
            </a:pPr>
            <a:r>
              <a:rPr lang="en-US" b="1" cap="all" dirty="0">
                <a:solidFill>
                  <a:schemeClr val="bg1"/>
                </a:solidFill>
                <a:latin typeface="Helvetica Neue" charset="0"/>
                <a:ea typeface="Helvetica Neue" charset="0"/>
                <a:cs typeface="Helvetica Neue" charset="0"/>
              </a:rPr>
              <a:t>Alliance </a:t>
            </a:r>
            <a:br>
              <a:rPr lang="en-US" b="1" cap="all" dirty="0">
                <a:solidFill>
                  <a:schemeClr val="bg1"/>
                </a:solidFill>
                <a:latin typeface="Helvetica Neue" charset="0"/>
                <a:ea typeface="Helvetica Neue" charset="0"/>
                <a:cs typeface="Helvetica Neue" charset="0"/>
              </a:rPr>
            </a:br>
            <a:r>
              <a:rPr lang="en-US" sz="1000" cap="all" dirty="0">
                <a:solidFill>
                  <a:schemeClr val="bg1"/>
                </a:solidFill>
                <a:latin typeface="Helvetica Neue" charset="0"/>
                <a:ea typeface="Helvetica Neue" charset="0"/>
                <a:cs typeface="Helvetica Neue" charset="0"/>
              </a:rPr>
              <a:t>pour la </a:t>
            </a:r>
            <a:r>
              <a:rPr lang="fr-FR" sz="1000" cap="all" dirty="0">
                <a:solidFill>
                  <a:schemeClr val="bg1"/>
                </a:solidFill>
                <a:latin typeface="Helvetica Neue" charset="0"/>
                <a:ea typeface="Helvetica Neue" charset="0"/>
                <a:cs typeface="Helvetica Neue" charset="0"/>
              </a:rPr>
              <a:t>Protection </a:t>
            </a:r>
            <a:br>
              <a:rPr lang="fr-FR" sz="1000" cap="all" dirty="0">
                <a:solidFill>
                  <a:schemeClr val="bg1"/>
                </a:solidFill>
                <a:latin typeface="Helvetica Neue" charset="0"/>
                <a:ea typeface="Helvetica Neue" charset="0"/>
                <a:cs typeface="Helvetica Neue" charset="0"/>
              </a:rPr>
            </a:br>
            <a:r>
              <a:rPr lang="fr-FR" sz="1000" cap="all" dirty="0">
                <a:solidFill>
                  <a:schemeClr val="bg1"/>
                </a:solidFill>
                <a:latin typeface="Helvetica Neue" charset="0"/>
                <a:ea typeface="Helvetica Neue" charset="0"/>
                <a:cs typeface="Helvetica Neue" charset="0"/>
              </a:rPr>
              <a:t>de l’Enfance dans</a:t>
            </a:r>
          </a:p>
          <a:p>
            <a:pPr>
              <a:lnSpc>
                <a:spcPts val="1200"/>
              </a:lnSpc>
            </a:pPr>
            <a:r>
              <a:rPr lang="fr-FR" sz="1000" cap="all" dirty="0">
                <a:solidFill>
                  <a:schemeClr val="bg1"/>
                </a:solidFill>
                <a:latin typeface="Helvetica Neue" charset="0"/>
                <a:ea typeface="Helvetica Neue" charset="0"/>
                <a:cs typeface="Helvetica Neue" charset="0"/>
              </a:rPr>
              <a:t>l’Action Humanitaire</a:t>
            </a:r>
            <a:r>
              <a:rPr lang="en-US" sz="1000" cap="all" dirty="0">
                <a:solidFill>
                  <a:schemeClr val="bg1"/>
                </a:solidFill>
                <a:latin typeface="Helvetica Neue" charset="0"/>
                <a:ea typeface="Helvetica Neue" charset="0"/>
                <a:cs typeface="Helvetica Neue" charset="0"/>
              </a:rPr>
              <a:t> </a:t>
            </a:r>
          </a:p>
        </p:txBody>
      </p:sp>
    </p:spTree>
    <p:extLst>
      <p:ext uri="{BB962C8B-B14F-4D97-AF65-F5344CB8AC3E}">
        <p14:creationId xmlns:p14="http://schemas.microsoft.com/office/powerpoint/2010/main" val="2257743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697415" y="4799970"/>
            <a:ext cx="3024554" cy="1107996"/>
          </a:xfrm>
          <a:prstGeom prst="rect">
            <a:avLst/>
          </a:prstGeom>
          <a:noFill/>
        </p:spPr>
        <p:txBody>
          <a:bodyPr wrap="square" rtlCol="0">
            <a:spAutoFit/>
          </a:bodyPr>
          <a:lstStyle/>
          <a:p>
            <a:r>
              <a:rPr lang="en-US" sz="2400" b="1" cap="all" dirty="0">
                <a:solidFill>
                  <a:srgbClr val="405E79"/>
                </a:solidFill>
                <a:latin typeface="Helvetica Neue" charset="0"/>
                <a:ea typeface="Helvetica Neue" charset="0"/>
                <a:cs typeface="Helvetica Neue" charset="0"/>
              </a:rPr>
              <a:t>Alliance</a:t>
            </a:r>
            <a:r>
              <a:rPr lang="en-US" b="1" cap="all" dirty="0">
                <a:solidFill>
                  <a:srgbClr val="405E79"/>
                </a:solidFill>
                <a:latin typeface="Helvetica Neue" charset="0"/>
                <a:ea typeface="Helvetica Neue" charset="0"/>
                <a:cs typeface="Helvetica Neue" charset="0"/>
              </a:rPr>
              <a:t> </a:t>
            </a:r>
            <a:br>
              <a:rPr lang="en-US" b="1" cap="all" dirty="0">
                <a:solidFill>
                  <a:srgbClr val="405E79"/>
                </a:solidFill>
                <a:latin typeface="Helvetica Neue" charset="0"/>
                <a:ea typeface="Helvetica Neue" charset="0"/>
                <a:cs typeface="Helvetica Neue" charset="0"/>
              </a:rPr>
            </a:br>
            <a:r>
              <a:rPr lang="en-US" sz="1400" b="1" cap="all" dirty="0">
                <a:solidFill>
                  <a:srgbClr val="405E79"/>
                </a:solidFill>
                <a:latin typeface="Helvetica Neue" charset="0"/>
                <a:ea typeface="Helvetica Neue" charset="0"/>
                <a:cs typeface="Helvetica Neue" charset="0"/>
              </a:rPr>
              <a:t>pour la </a:t>
            </a:r>
            <a:r>
              <a:rPr lang="fr-FR" sz="1400" b="1" cap="all" dirty="0">
                <a:solidFill>
                  <a:srgbClr val="405E79"/>
                </a:solidFill>
                <a:latin typeface="Helvetica Neue" charset="0"/>
                <a:ea typeface="Helvetica Neue" charset="0"/>
                <a:cs typeface="Helvetica Neue" charset="0"/>
              </a:rPr>
              <a:t>Protection </a:t>
            </a:r>
            <a:br>
              <a:rPr lang="fr-FR" sz="1400" b="1" cap="all" dirty="0">
                <a:solidFill>
                  <a:srgbClr val="405E79"/>
                </a:solidFill>
                <a:latin typeface="Helvetica Neue" charset="0"/>
                <a:ea typeface="Helvetica Neue" charset="0"/>
                <a:cs typeface="Helvetica Neue" charset="0"/>
              </a:rPr>
            </a:br>
            <a:r>
              <a:rPr lang="fr-FR" sz="1400" b="1" cap="all" dirty="0">
                <a:solidFill>
                  <a:srgbClr val="405E79"/>
                </a:solidFill>
                <a:latin typeface="Helvetica Neue" charset="0"/>
                <a:ea typeface="Helvetica Neue" charset="0"/>
                <a:cs typeface="Helvetica Neue" charset="0"/>
              </a:rPr>
              <a:t>de l’Enfance dans</a:t>
            </a:r>
          </a:p>
          <a:p>
            <a:r>
              <a:rPr lang="fr-FR" sz="1400" b="1" cap="all" dirty="0">
                <a:solidFill>
                  <a:srgbClr val="405E79"/>
                </a:solidFill>
                <a:latin typeface="Helvetica Neue" charset="0"/>
                <a:ea typeface="Helvetica Neue" charset="0"/>
                <a:cs typeface="Helvetica Neue" charset="0"/>
              </a:rPr>
              <a:t>l’Action Humanitaire</a:t>
            </a:r>
            <a:r>
              <a:rPr lang="en-US" sz="1400" b="1" cap="all" dirty="0">
                <a:solidFill>
                  <a:srgbClr val="405E79"/>
                </a:solidFill>
                <a:latin typeface="Helvetica Neue" charset="0"/>
                <a:ea typeface="Helvetica Neue" charset="0"/>
                <a:cs typeface="Helvetica Neue" charset="0"/>
              </a:rPr>
              <a:t> </a:t>
            </a:r>
          </a:p>
        </p:txBody>
      </p:sp>
      <p:pic>
        <p:nvPicPr>
          <p:cNvPr id="8" name="Picture 4"/>
          <p:cNvPicPr/>
          <p:nvPr/>
        </p:nvPicPr>
        <p:blipFill>
          <a:blip r:embed="rId4" cstate="print">
            <a:extLst>
              <a:ext uri="{28A0092B-C50C-407E-A947-70E740481C1C}">
                <a14:useLocalDpi xmlns:a14="http://schemas.microsoft.com/office/drawing/2010/main"/>
              </a:ext>
            </a:extLst>
          </a:blip>
          <a:stretch>
            <a:fillRect/>
          </a:stretch>
        </p:blipFill>
        <p:spPr>
          <a:xfrm>
            <a:off x="4624754" y="4747846"/>
            <a:ext cx="1072661" cy="1055078"/>
          </a:xfrm>
          <a:prstGeom prst="rect">
            <a:avLst/>
          </a:prstGeom>
        </p:spPr>
      </p:pic>
      <p:pic>
        <p:nvPicPr>
          <p:cNvPr id="11" name="Picture 10" descr="https://lh3.googleusercontent.com/QPo5Epuxx0w-qi65w7bM5AcgqkiJsdJI_IlCDwAcug5Z3ASpnPlre8EK_6J1cpoq84Kl1dqhbiHwD1h7emuToLMCV5h0MZAJpGZnVLHFul6r3lH_WxCcmo6cgLerwv_XQ_bL-EdKjg">
            <a:extLst>
              <a:ext uri="{FF2B5EF4-FFF2-40B4-BE49-F238E27FC236}">
                <a16:creationId xmlns:a16="http://schemas.microsoft.com/office/drawing/2014/main" id="{ABF78664-503F-EA45-A7D8-E210626DD6C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59262" y="4448609"/>
            <a:ext cx="4032738" cy="156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759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2710" y="1635467"/>
            <a:ext cx="3071922" cy="3768252"/>
          </a:xfrm>
        </p:spPr>
        <p:txBody>
          <a:bodyPr>
            <a:noAutofit/>
          </a:bodyPr>
          <a:lstStyle/>
          <a:p>
            <a:r>
              <a:rPr lang="fr-FR" sz="3600" b="1" dirty="0">
                <a:solidFill>
                  <a:srgbClr val="0389C6"/>
                </a:solidFill>
                <a:latin typeface="Helvetica Neue" charset="0"/>
                <a:ea typeface="Helvetica Neue" charset="0"/>
                <a:cs typeface="Helvetica Neue" charset="0"/>
              </a:rPr>
              <a:t>OBJECTIFS DE LA FORMATION</a:t>
            </a:r>
          </a:p>
        </p:txBody>
      </p:sp>
      <p:sp>
        <p:nvSpPr>
          <p:cNvPr id="3" name="Content Placeholder 2"/>
          <p:cNvSpPr>
            <a:spLocks noGrp="1"/>
          </p:cNvSpPr>
          <p:nvPr>
            <p:ph idx="1"/>
          </p:nvPr>
        </p:nvSpPr>
        <p:spPr>
          <a:xfrm>
            <a:off x="819808" y="1513490"/>
            <a:ext cx="9230046" cy="4734909"/>
          </a:xfrm>
        </p:spPr>
        <p:txBody>
          <a:bodyPr vert="horz" lIns="91440" tIns="45720" rIns="91440" bIns="45720" rtlCol="0" anchor="t">
            <a:normAutofit/>
          </a:bodyPr>
          <a:lstStyle/>
          <a:p>
            <a:pPr>
              <a:buClr>
                <a:srgbClr val="EFEFEF"/>
              </a:buClr>
            </a:pPr>
            <a:endParaRPr lang="en-US" sz="2800" dirty="0">
              <a:solidFill>
                <a:schemeClr val="bg1">
                  <a:lumMod val="10000"/>
                </a:schemeClr>
              </a:solidFill>
            </a:endParaRPr>
          </a:p>
          <a:p>
            <a:endParaRPr lang="en-US" sz="2800" dirty="0">
              <a:solidFill>
                <a:schemeClr val="bg1">
                  <a:lumMod val="10000"/>
                </a:schemeClr>
              </a:solidFill>
            </a:endParaRPr>
          </a:p>
          <a:p>
            <a:endParaRPr lang="en-US" sz="2800" dirty="0">
              <a:solidFill>
                <a:schemeClr val="bg1">
                  <a:lumMod val="10000"/>
                </a:schemeClr>
              </a:solidFill>
            </a:endParaRPr>
          </a:p>
        </p:txBody>
      </p:sp>
      <p:sp>
        <p:nvSpPr>
          <p:cNvPr id="5" name="Rectangle 4"/>
          <p:cNvSpPr/>
          <p:nvPr/>
        </p:nvSpPr>
        <p:spPr>
          <a:xfrm>
            <a:off x="403272" y="885830"/>
            <a:ext cx="7359797" cy="869639"/>
          </a:xfrm>
          <a:prstGeom prst="rect">
            <a:avLst/>
          </a:prstGeom>
          <a:solidFill>
            <a:schemeClr val="bg1"/>
          </a:solidFill>
          <a:ln w="57150">
            <a:solidFill>
              <a:srgbClr val="974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03271" y="1912264"/>
            <a:ext cx="7359798" cy="869639"/>
          </a:xfrm>
          <a:prstGeom prst="rect">
            <a:avLst/>
          </a:prstGeom>
          <a:solidFill>
            <a:schemeClr val="bg1"/>
          </a:solidFill>
          <a:ln w="57150">
            <a:solidFill>
              <a:srgbClr val="974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03271" y="2938976"/>
            <a:ext cx="7359798" cy="869639"/>
          </a:xfrm>
          <a:prstGeom prst="rect">
            <a:avLst/>
          </a:prstGeom>
          <a:solidFill>
            <a:schemeClr val="bg1"/>
          </a:solidFill>
          <a:ln w="57150">
            <a:solidFill>
              <a:srgbClr val="974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03271" y="3965688"/>
            <a:ext cx="7359798" cy="869639"/>
          </a:xfrm>
          <a:prstGeom prst="rect">
            <a:avLst/>
          </a:prstGeom>
          <a:solidFill>
            <a:schemeClr val="bg1"/>
          </a:solidFill>
          <a:ln w="57150">
            <a:solidFill>
              <a:srgbClr val="974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03271" y="4973739"/>
            <a:ext cx="7359798" cy="869639"/>
          </a:xfrm>
          <a:prstGeom prst="rect">
            <a:avLst/>
          </a:prstGeom>
          <a:solidFill>
            <a:schemeClr val="bg1"/>
          </a:solidFill>
          <a:ln w="57150">
            <a:solidFill>
              <a:srgbClr val="9746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03961" y="944760"/>
            <a:ext cx="1860698" cy="769441"/>
          </a:xfrm>
          <a:prstGeom prst="rect">
            <a:avLst/>
          </a:prstGeom>
          <a:noFill/>
        </p:spPr>
        <p:txBody>
          <a:bodyPr wrap="square" rtlCol="0">
            <a:spAutoFit/>
          </a:bodyPr>
          <a:lstStyle/>
          <a:p>
            <a:r>
              <a:rPr lang="fr-FR" sz="4400" b="1">
                <a:solidFill>
                  <a:srgbClr val="0389C6"/>
                </a:solidFill>
                <a:latin typeface="Helvetica Neue" charset="0"/>
                <a:ea typeface="Helvetica Neue" charset="0"/>
                <a:cs typeface="Helvetica Neue" charset="0"/>
              </a:rPr>
              <a:t>1.</a:t>
            </a:r>
          </a:p>
        </p:txBody>
      </p:sp>
      <p:sp>
        <p:nvSpPr>
          <p:cNvPr id="12" name="TextBox 11"/>
          <p:cNvSpPr txBox="1"/>
          <p:nvPr/>
        </p:nvSpPr>
        <p:spPr>
          <a:xfrm>
            <a:off x="503961" y="1962362"/>
            <a:ext cx="1860698" cy="769441"/>
          </a:xfrm>
          <a:prstGeom prst="rect">
            <a:avLst/>
          </a:prstGeom>
          <a:noFill/>
        </p:spPr>
        <p:txBody>
          <a:bodyPr wrap="square" rtlCol="0">
            <a:spAutoFit/>
          </a:bodyPr>
          <a:lstStyle/>
          <a:p>
            <a:r>
              <a:rPr lang="fr-FR" sz="4400" b="1">
                <a:solidFill>
                  <a:srgbClr val="0389C6"/>
                </a:solidFill>
                <a:latin typeface="Helvetica Neue" charset="0"/>
                <a:ea typeface="Helvetica Neue" charset="0"/>
                <a:cs typeface="Helvetica Neue" charset="0"/>
              </a:rPr>
              <a:t>2.</a:t>
            </a:r>
          </a:p>
        </p:txBody>
      </p:sp>
      <p:sp>
        <p:nvSpPr>
          <p:cNvPr id="13" name="TextBox 12"/>
          <p:cNvSpPr txBox="1"/>
          <p:nvPr/>
        </p:nvSpPr>
        <p:spPr>
          <a:xfrm>
            <a:off x="503961" y="2962170"/>
            <a:ext cx="1860698" cy="769441"/>
          </a:xfrm>
          <a:prstGeom prst="rect">
            <a:avLst/>
          </a:prstGeom>
          <a:noFill/>
        </p:spPr>
        <p:txBody>
          <a:bodyPr wrap="square" rtlCol="0">
            <a:spAutoFit/>
          </a:bodyPr>
          <a:lstStyle/>
          <a:p>
            <a:r>
              <a:rPr lang="fr-FR" sz="4400" b="1">
                <a:solidFill>
                  <a:srgbClr val="0389C6"/>
                </a:solidFill>
                <a:latin typeface="Helvetica Neue" charset="0"/>
                <a:ea typeface="Helvetica Neue" charset="0"/>
                <a:cs typeface="Helvetica Neue" charset="0"/>
              </a:rPr>
              <a:t>3.</a:t>
            </a:r>
          </a:p>
        </p:txBody>
      </p:sp>
      <p:sp>
        <p:nvSpPr>
          <p:cNvPr id="14" name="TextBox 13"/>
          <p:cNvSpPr txBox="1"/>
          <p:nvPr/>
        </p:nvSpPr>
        <p:spPr>
          <a:xfrm>
            <a:off x="503961" y="4015786"/>
            <a:ext cx="1860698" cy="769441"/>
          </a:xfrm>
          <a:prstGeom prst="rect">
            <a:avLst/>
          </a:prstGeom>
          <a:noFill/>
        </p:spPr>
        <p:txBody>
          <a:bodyPr wrap="square" rtlCol="0">
            <a:spAutoFit/>
          </a:bodyPr>
          <a:lstStyle/>
          <a:p>
            <a:r>
              <a:rPr lang="fr-FR" sz="4400" b="1">
                <a:solidFill>
                  <a:srgbClr val="0389C6"/>
                </a:solidFill>
                <a:latin typeface="Helvetica Neue" charset="0"/>
                <a:ea typeface="Helvetica Neue" charset="0"/>
                <a:cs typeface="Helvetica Neue" charset="0"/>
              </a:rPr>
              <a:t>4.</a:t>
            </a:r>
          </a:p>
        </p:txBody>
      </p:sp>
      <p:sp>
        <p:nvSpPr>
          <p:cNvPr id="15" name="TextBox 14"/>
          <p:cNvSpPr txBox="1"/>
          <p:nvPr/>
        </p:nvSpPr>
        <p:spPr>
          <a:xfrm>
            <a:off x="503961" y="4973670"/>
            <a:ext cx="1860698" cy="769441"/>
          </a:xfrm>
          <a:prstGeom prst="rect">
            <a:avLst/>
          </a:prstGeom>
          <a:noFill/>
        </p:spPr>
        <p:txBody>
          <a:bodyPr wrap="square" rtlCol="0">
            <a:spAutoFit/>
          </a:bodyPr>
          <a:lstStyle/>
          <a:p>
            <a:r>
              <a:rPr lang="fr-FR" sz="4400" b="1">
                <a:solidFill>
                  <a:srgbClr val="0389C6"/>
                </a:solidFill>
                <a:latin typeface="Helvetica Neue" charset="0"/>
                <a:ea typeface="Helvetica Neue" charset="0"/>
                <a:cs typeface="Helvetica Neue" charset="0"/>
              </a:rPr>
              <a:t>5.</a:t>
            </a:r>
          </a:p>
        </p:txBody>
      </p:sp>
      <p:sp>
        <p:nvSpPr>
          <p:cNvPr id="17" name="TextBox 16"/>
          <p:cNvSpPr txBox="1"/>
          <p:nvPr/>
        </p:nvSpPr>
        <p:spPr>
          <a:xfrm>
            <a:off x="1360257" y="1027435"/>
            <a:ext cx="6402812" cy="586314"/>
          </a:xfrm>
          <a:prstGeom prst="rect">
            <a:avLst/>
          </a:prstGeom>
          <a:noFill/>
        </p:spPr>
        <p:txBody>
          <a:bodyPr wrap="square" rtlCol="0">
            <a:spAutoFit/>
          </a:bodyPr>
          <a:lstStyle/>
          <a:p>
            <a:pPr lvl="0">
              <a:lnSpc>
                <a:spcPct val="107000"/>
              </a:lnSpc>
            </a:pPr>
            <a:r>
              <a:rPr lang="fr-FR" sz="1500" dirty="0">
                <a:solidFill>
                  <a:schemeClr val="tx1">
                    <a:lumMod val="65000"/>
                    <a:lumOff val="35000"/>
                  </a:schemeClr>
                </a:solidFill>
                <a:latin typeface="Helvetica Neue" charset="0"/>
                <a:ea typeface="Helvetica Neue" charset="0"/>
                <a:cs typeface="Helvetica Neue" charset="0"/>
              </a:rPr>
              <a:t>Renforcer la compréhension des superviseurs de gestion de cas sur les fonctions de supervision et d’encadrement et de leur importance. </a:t>
            </a:r>
          </a:p>
        </p:txBody>
      </p:sp>
      <p:sp>
        <p:nvSpPr>
          <p:cNvPr id="18" name="TextBox 17"/>
          <p:cNvSpPr txBox="1"/>
          <p:nvPr/>
        </p:nvSpPr>
        <p:spPr>
          <a:xfrm>
            <a:off x="1381334" y="2027351"/>
            <a:ext cx="5952528" cy="553998"/>
          </a:xfrm>
          <a:prstGeom prst="rect">
            <a:avLst/>
          </a:prstGeom>
          <a:noFill/>
        </p:spPr>
        <p:txBody>
          <a:bodyPr wrap="square" rtlCol="0">
            <a:spAutoFit/>
          </a:bodyPr>
          <a:lstStyle/>
          <a:p>
            <a:pPr lvl="0"/>
            <a:r>
              <a:rPr lang="fr-FR" sz="1500" dirty="0">
                <a:solidFill>
                  <a:schemeClr val="tx1">
                    <a:lumMod val="65000"/>
                    <a:lumOff val="35000"/>
                  </a:schemeClr>
                </a:solidFill>
                <a:latin typeface="Helvetica Neue" charset="0"/>
                <a:ea typeface="Helvetica Neue" charset="0"/>
                <a:cs typeface="Helvetica Neue" charset="0"/>
              </a:rPr>
              <a:t>Encourager l’utilisation de modèles de bonnes pratiques et d’outils dans la supervision et l’encadrement.</a:t>
            </a:r>
          </a:p>
        </p:txBody>
      </p:sp>
      <p:sp>
        <p:nvSpPr>
          <p:cNvPr id="19" name="TextBox 18"/>
          <p:cNvSpPr txBox="1"/>
          <p:nvPr/>
        </p:nvSpPr>
        <p:spPr>
          <a:xfrm>
            <a:off x="1360257" y="3079395"/>
            <a:ext cx="6402811" cy="817147"/>
          </a:xfrm>
          <a:prstGeom prst="rect">
            <a:avLst/>
          </a:prstGeom>
          <a:noFill/>
        </p:spPr>
        <p:txBody>
          <a:bodyPr wrap="square" rtlCol="0">
            <a:spAutoFit/>
          </a:bodyPr>
          <a:lstStyle/>
          <a:p>
            <a:pPr lvl="0">
              <a:lnSpc>
                <a:spcPct val="107000"/>
              </a:lnSpc>
            </a:pPr>
            <a:r>
              <a:rPr lang="fr-FR" sz="1500" dirty="0">
                <a:solidFill>
                  <a:schemeClr val="tx1">
                    <a:lumMod val="65000"/>
                    <a:lumOff val="35000"/>
                  </a:schemeClr>
                </a:solidFill>
                <a:latin typeface="Helvetica Neue" charset="0"/>
                <a:ea typeface="Helvetica Neue" charset="0"/>
                <a:cs typeface="Helvetica Neue" charset="0"/>
              </a:rPr>
              <a:t>Examiner et s’exercer aux pratiques de supervision et d’encadrement à l’aide des outils de supervision. </a:t>
            </a:r>
          </a:p>
          <a:p>
            <a:endParaRPr lang="en-US" sz="1500" dirty="0"/>
          </a:p>
        </p:txBody>
      </p:sp>
      <p:sp>
        <p:nvSpPr>
          <p:cNvPr id="20" name="TextBox 19"/>
          <p:cNvSpPr txBox="1"/>
          <p:nvPr/>
        </p:nvSpPr>
        <p:spPr>
          <a:xfrm>
            <a:off x="1408279" y="4182408"/>
            <a:ext cx="6354790" cy="553998"/>
          </a:xfrm>
          <a:prstGeom prst="rect">
            <a:avLst/>
          </a:prstGeom>
          <a:noFill/>
        </p:spPr>
        <p:txBody>
          <a:bodyPr wrap="square" rtlCol="0">
            <a:spAutoFit/>
          </a:bodyPr>
          <a:lstStyle/>
          <a:p>
            <a:pPr lvl="0">
              <a:buNone/>
            </a:pPr>
            <a:r>
              <a:rPr lang="fr-FR" sz="1500" dirty="0">
                <a:solidFill>
                  <a:schemeClr val="tx1">
                    <a:lumMod val="65000"/>
                    <a:lumOff val="35000"/>
                  </a:schemeClr>
                </a:solidFill>
                <a:latin typeface="Helvetica Neue" charset="0"/>
                <a:ea typeface="Helvetica Neue" charset="0"/>
                <a:cs typeface="Helvetica Neue" charset="0"/>
              </a:rPr>
              <a:t>Promouvoir la santé personnelle et le bien-être de l’équipe.</a:t>
            </a:r>
          </a:p>
          <a:p>
            <a:endParaRPr lang="en-US" sz="1500" dirty="0"/>
          </a:p>
        </p:txBody>
      </p:sp>
      <p:sp>
        <p:nvSpPr>
          <p:cNvPr id="22" name="TextBox 21"/>
          <p:cNvSpPr txBox="1"/>
          <p:nvPr/>
        </p:nvSpPr>
        <p:spPr>
          <a:xfrm>
            <a:off x="1408671" y="5197047"/>
            <a:ext cx="6354398" cy="553998"/>
          </a:xfrm>
          <a:prstGeom prst="rect">
            <a:avLst/>
          </a:prstGeom>
          <a:noFill/>
        </p:spPr>
        <p:txBody>
          <a:bodyPr wrap="square" rtlCol="0">
            <a:spAutoFit/>
          </a:bodyPr>
          <a:lstStyle/>
          <a:p>
            <a:pPr lvl="0"/>
            <a:r>
              <a:rPr lang="fr-FR" sz="1500" dirty="0">
                <a:solidFill>
                  <a:schemeClr val="tx1">
                    <a:lumMod val="65000"/>
                    <a:lumOff val="35000"/>
                  </a:schemeClr>
                </a:solidFill>
                <a:latin typeface="Helvetica Neue" charset="0"/>
                <a:ea typeface="Helvetica Neue" charset="0"/>
                <a:cs typeface="Helvetica Neue" charset="0"/>
              </a:rPr>
              <a:t>Élaborer des plans d’action de supervision réalistes.</a:t>
            </a:r>
          </a:p>
          <a:p>
            <a:endParaRPr lang="en-US" sz="1500" dirty="0"/>
          </a:p>
        </p:txBody>
      </p:sp>
    </p:spTree>
    <p:extLst>
      <p:ext uri="{BB962C8B-B14F-4D97-AF65-F5344CB8AC3E}">
        <p14:creationId xmlns:p14="http://schemas.microsoft.com/office/powerpoint/2010/main" val="421914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860800" y="233847"/>
            <a:ext cx="7855484" cy="1325563"/>
          </a:xfrm>
        </p:spPr>
        <p:txBody>
          <a:bodyPr>
            <a:noAutofit/>
          </a:bodyPr>
          <a:lstStyle/>
          <a:p>
            <a:r>
              <a:rPr lang="fr-FR" sz="3600" b="1" dirty="0">
                <a:solidFill>
                  <a:srgbClr val="97467D"/>
                </a:solidFill>
                <a:latin typeface="Helvetica Neue" charset="0"/>
                <a:ea typeface="Helvetica Neue" charset="0"/>
                <a:cs typeface="Helvetica Neue" charset="0"/>
              </a:rPr>
              <a:t>EXAMEN ET ÉTAPES SUIVANTES </a:t>
            </a:r>
          </a:p>
        </p:txBody>
      </p:sp>
      <p:sp>
        <p:nvSpPr>
          <p:cNvPr id="47107" name="Content Placeholder 2"/>
          <p:cNvSpPr>
            <a:spLocks noGrp="1"/>
          </p:cNvSpPr>
          <p:nvPr>
            <p:ph idx="1"/>
          </p:nvPr>
        </p:nvSpPr>
        <p:spPr>
          <a:xfrm>
            <a:off x="3962482" y="2483615"/>
            <a:ext cx="7548703" cy="4374385"/>
          </a:xfrm>
        </p:spPr>
        <p:txBody>
          <a:bodyPr/>
          <a:lstStyle/>
          <a:p>
            <a:pPr>
              <a:buClr>
                <a:srgbClr val="029FA1"/>
              </a:buClr>
            </a:pPr>
            <a:r>
              <a:rPr lang="fr-FR" sz="2400" dirty="0">
                <a:solidFill>
                  <a:schemeClr val="tx1">
                    <a:lumMod val="65000"/>
                    <a:lumOff val="35000"/>
                  </a:schemeClr>
                </a:solidFill>
                <a:latin typeface="Helvetica Neue" charset="0"/>
                <a:ea typeface="Helvetica Neue" charset="0"/>
                <a:cs typeface="Helvetica Neue" charset="0"/>
              </a:rPr>
              <a:t>Examen des plans d’action de supervision </a:t>
            </a:r>
          </a:p>
          <a:p>
            <a:pPr>
              <a:buClr>
                <a:srgbClr val="029FA1"/>
              </a:buClr>
            </a:pPr>
            <a:r>
              <a:rPr lang="fr-FR" sz="2400" dirty="0">
                <a:solidFill>
                  <a:schemeClr val="tx1">
                    <a:lumMod val="65000"/>
                    <a:lumOff val="35000"/>
                  </a:schemeClr>
                </a:solidFill>
                <a:latin typeface="Helvetica Neue" charset="0"/>
                <a:ea typeface="Helvetica Neue" charset="0"/>
                <a:cs typeface="Helvetica Neue" charset="0"/>
              </a:rPr>
              <a:t>Documents sur clé USB destinés aux participants</a:t>
            </a:r>
          </a:p>
          <a:p>
            <a:pPr>
              <a:buClr>
                <a:srgbClr val="029FA1"/>
              </a:buClr>
            </a:pPr>
            <a:r>
              <a:rPr lang="fr-FR" sz="2400" dirty="0">
                <a:solidFill>
                  <a:schemeClr val="tx1">
                    <a:lumMod val="65000"/>
                    <a:lumOff val="35000"/>
                  </a:schemeClr>
                </a:solidFill>
                <a:latin typeface="Helvetica Neue" charset="0"/>
                <a:ea typeface="Helvetica Neue" charset="0"/>
                <a:cs typeface="Helvetica Neue" charset="0"/>
              </a:rPr>
              <a:t>Certificats </a:t>
            </a:r>
          </a:p>
          <a:p>
            <a:pPr>
              <a:buClr>
                <a:srgbClr val="029FA1"/>
              </a:buClr>
            </a:pPr>
            <a:r>
              <a:rPr lang="fr-FR" sz="2400" dirty="0">
                <a:solidFill>
                  <a:schemeClr val="tx1">
                    <a:lumMod val="65000"/>
                    <a:lumOff val="35000"/>
                  </a:schemeClr>
                </a:solidFill>
                <a:latin typeface="Helvetica Neue" charset="0"/>
                <a:ea typeface="Helvetica Neue" charset="0"/>
                <a:cs typeface="Helvetica Neue" charset="0"/>
              </a:rPr>
              <a:t>Ateliers de suivi, encadrement/mentorat, visites sur le terrain</a:t>
            </a:r>
          </a:p>
          <a:p>
            <a:endParaRPr lang="en-US" altLang="en-US" dirty="0">
              <a:solidFill>
                <a:schemeClr val="bg1">
                  <a:lumMod val="10000"/>
                </a:schemeClr>
              </a:solidFill>
            </a:endParaRPr>
          </a:p>
        </p:txBody>
      </p:sp>
      <p:pic>
        <p:nvPicPr>
          <p:cNvPr id="2" name="Picture 1"/>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3818" t="8464" r="40171" b="6237"/>
          <a:stretch/>
        </p:blipFill>
        <p:spPr>
          <a:xfrm>
            <a:off x="0" y="-100115"/>
            <a:ext cx="3530599" cy="6958115"/>
          </a:xfrm>
          <a:prstGeom prst="rect">
            <a:avLst/>
          </a:prstGeom>
        </p:spPr>
      </p:pic>
      <p:sp>
        <p:nvSpPr>
          <p:cNvPr id="5" name="Rectangle 4"/>
          <p:cNvSpPr/>
          <p:nvPr/>
        </p:nvSpPr>
        <p:spPr>
          <a:xfrm>
            <a:off x="7010400" y="1219199"/>
            <a:ext cx="2810043" cy="96253"/>
          </a:xfrm>
          <a:prstGeom prst="rect">
            <a:avLst/>
          </a:prstGeom>
          <a:solidFill>
            <a:srgbClr val="029FA1"/>
          </a:solidFill>
          <a:ln>
            <a:solidFill>
              <a:srgbClr val="029F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3992782" y="1249079"/>
            <a:ext cx="5827661" cy="18246"/>
          </a:xfrm>
          <a:prstGeom prst="line">
            <a:avLst/>
          </a:prstGeom>
          <a:ln>
            <a:solidFill>
              <a:srgbClr val="029F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202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01210" y="2578671"/>
            <a:ext cx="6589575" cy="1128141"/>
          </a:xfrm>
          <a:prstGeom prst="rect">
            <a:avLst/>
          </a:prstGeom>
          <a:noFill/>
          <a:ln w="57150">
            <a:solidFill>
              <a:srgbClr val="029F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213219" y="2114550"/>
            <a:ext cx="5732224" cy="600075"/>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p:txBody>
          <a:bodyPr vert="horz" lIns="91440" tIns="45720" rIns="91440" bIns="45720" rtlCol="0" anchor="t">
            <a:normAutofit/>
          </a:bodyPr>
          <a:lstStyle/>
          <a:p>
            <a:pPr lvl="1">
              <a:buClr>
                <a:srgbClr val="EFEFEF"/>
              </a:buClr>
            </a:pPr>
            <a:endParaRPr lang="en-US" dirty="0">
              <a:solidFill>
                <a:srgbClr val="151515"/>
              </a:solidFill>
            </a:endParaRPr>
          </a:p>
          <a:p>
            <a:pPr lvl="1">
              <a:buClr>
                <a:srgbClr val="EFEFEF"/>
              </a:buClr>
            </a:pPr>
            <a:endParaRPr lang="en-US" dirty="0">
              <a:solidFill>
                <a:srgbClr val="151515"/>
              </a:solidFill>
            </a:endParaRPr>
          </a:p>
        </p:txBody>
      </p:sp>
      <p:sp>
        <p:nvSpPr>
          <p:cNvPr id="47106" name="Title 1"/>
          <p:cNvSpPr>
            <a:spLocks noGrp="1"/>
          </p:cNvSpPr>
          <p:nvPr>
            <p:ph type="title"/>
          </p:nvPr>
        </p:nvSpPr>
        <p:spPr>
          <a:xfrm>
            <a:off x="-16670" y="2190227"/>
            <a:ext cx="12192000" cy="1325563"/>
          </a:xfrm>
        </p:spPr>
        <p:txBody>
          <a:bodyPr>
            <a:normAutofit fontScale="90000"/>
          </a:bodyPr>
          <a:lstStyle/>
          <a:p>
            <a:pPr algn="ctr">
              <a:lnSpc>
                <a:spcPct val="150000"/>
              </a:lnSpc>
              <a:spcBef>
                <a:spcPts val="600"/>
              </a:spcBef>
            </a:pPr>
            <a:r>
              <a:rPr lang="fr-FR" sz="3600" b="1" dirty="0">
                <a:solidFill>
                  <a:schemeClr val="bg1"/>
                </a:solidFill>
                <a:latin typeface="Helvetica Neue" charset="0"/>
                <a:ea typeface="Helvetica Neue" charset="0"/>
                <a:cs typeface="Helvetica Neue" charset="0"/>
              </a:rPr>
              <a:t>ACTIVITÉ DE FIN D’ATELIER</a:t>
            </a:r>
            <a:br>
              <a:rPr lang="fr-FR" sz="3600" b="1" dirty="0">
                <a:solidFill>
                  <a:schemeClr val="bg1"/>
                </a:solidFill>
                <a:latin typeface="Helvetica Neue" charset="0"/>
                <a:ea typeface="Helvetica Neue" charset="0"/>
                <a:cs typeface="Helvetica Neue" charset="0"/>
              </a:rPr>
            </a:br>
            <a:r>
              <a:rPr lang="fr-FR" sz="2000" dirty="0">
                <a:solidFill>
                  <a:schemeClr val="bg1"/>
                </a:solidFill>
                <a:latin typeface="Helvetica Neue" charset="0"/>
                <a:ea typeface="Helvetica Neue" charset="0"/>
                <a:cs typeface="Helvetica Neue" charset="0"/>
              </a:rPr>
              <a:t>NOUS SOMMES UNE COMMUNAUTÉ DE </a:t>
            </a:r>
            <a:br>
              <a:rPr lang="fr-FR" sz="2000" dirty="0">
                <a:solidFill>
                  <a:schemeClr val="bg1"/>
                </a:solidFill>
                <a:latin typeface="Helvetica Neue" charset="0"/>
                <a:ea typeface="Helvetica Neue" charset="0"/>
                <a:cs typeface="Helvetica Neue" charset="0"/>
              </a:rPr>
            </a:br>
            <a:r>
              <a:rPr lang="fr-FR" sz="2000" dirty="0">
                <a:solidFill>
                  <a:schemeClr val="bg1"/>
                </a:solidFill>
                <a:latin typeface="Helvetica Neue" charset="0"/>
                <a:ea typeface="Helvetica Neue" charset="0"/>
                <a:cs typeface="Helvetica Neue" charset="0"/>
              </a:rPr>
              <a:t>MISE EN PRATIQUE</a:t>
            </a:r>
          </a:p>
        </p:txBody>
      </p:sp>
      <p:pic>
        <p:nvPicPr>
          <p:cNvPr id="5" name="Picture 4"/>
          <p:cNvPicPr>
            <a:picLocks noChangeAspect="1"/>
          </p:cNvPicPr>
          <p:nvPr/>
        </p:nvPicPr>
        <p:blipFill rotWithShape="1">
          <a:blip r:embed="rId3">
            <a:alphaModFix amt="20000"/>
            <a:extLst>
              <a:ext uri="{28A0092B-C50C-407E-A947-70E740481C1C}">
                <a14:useLocalDpi xmlns:a14="http://schemas.microsoft.com/office/drawing/2010/main" val="0"/>
              </a:ext>
            </a:extLst>
          </a:blip>
          <a:srcRect l="53803" t="16294" r="21063" b="6460"/>
          <a:stretch/>
        </p:blipFill>
        <p:spPr>
          <a:xfrm rot="5400000">
            <a:off x="4985082" y="-348918"/>
            <a:ext cx="2221833" cy="12192003"/>
          </a:xfrm>
          <a:prstGeom prst="rect">
            <a:avLst/>
          </a:prstGeom>
        </p:spPr>
      </p:pic>
    </p:spTree>
    <p:extLst>
      <p:ext uri="{BB962C8B-B14F-4D97-AF65-F5344CB8AC3E}">
        <p14:creationId xmlns:p14="http://schemas.microsoft.com/office/powerpoint/2010/main" val="2451505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5B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99630" y="1722436"/>
            <a:ext cx="5992370" cy="1325563"/>
          </a:xfrm>
        </p:spPr>
        <p:txBody>
          <a:bodyPr>
            <a:normAutofit/>
          </a:bodyPr>
          <a:lstStyle/>
          <a:p>
            <a:pPr algn="ctr"/>
            <a:r>
              <a:rPr lang="fr-FR" sz="3600" b="1">
                <a:solidFill>
                  <a:schemeClr val="bg1"/>
                </a:solidFill>
                <a:latin typeface="Helvetica Neue" charset="0"/>
                <a:ea typeface="Helvetica Neue" charset="0"/>
                <a:cs typeface="Helvetica Neue" charset="0"/>
              </a:rPr>
              <a:t>CLÔTURE </a:t>
            </a:r>
          </a:p>
        </p:txBody>
      </p:sp>
      <p:sp>
        <p:nvSpPr>
          <p:cNvPr id="3" name="Content Placeholder 2"/>
          <p:cNvSpPr>
            <a:spLocks noGrp="1"/>
          </p:cNvSpPr>
          <p:nvPr>
            <p:ph idx="1"/>
          </p:nvPr>
        </p:nvSpPr>
        <p:spPr>
          <a:xfrm>
            <a:off x="6079066" y="3371584"/>
            <a:ext cx="6112934" cy="3128963"/>
          </a:xfrm>
        </p:spPr>
        <p:txBody>
          <a:bodyPr>
            <a:normAutofit/>
          </a:bodyPr>
          <a:lstStyle/>
          <a:p>
            <a:pPr marL="0" indent="0" algn="ctr">
              <a:buNone/>
            </a:pPr>
            <a:r>
              <a:rPr lang="fr-FR" sz="2400">
                <a:solidFill>
                  <a:schemeClr val="bg1"/>
                </a:solidFill>
              </a:rPr>
              <a:t>Tests post-formation</a:t>
            </a:r>
          </a:p>
          <a:p>
            <a:pPr marL="0" indent="0" algn="ctr">
              <a:buNone/>
            </a:pPr>
            <a:r>
              <a:rPr lang="fr-FR" sz="2400">
                <a:solidFill>
                  <a:schemeClr val="bg1"/>
                </a:solidFill>
              </a:rPr>
              <a:t>Évaluations </a:t>
            </a:r>
          </a:p>
          <a:p>
            <a:pPr marL="0" indent="0" algn="ctr">
              <a:buNone/>
            </a:pPr>
            <a:r>
              <a:rPr lang="fr-FR" sz="2400">
                <a:solidFill>
                  <a:schemeClr val="bg1"/>
                </a:solidFill>
              </a:rPr>
              <a:t>Certificats</a:t>
            </a:r>
          </a:p>
          <a:p>
            <a:pPr marL="0" indent="0" algn="ctr">
              <a:buNone/>
            </a:pPr>
            <a:endParaRPr lang="en-US" sz="3200" dirty="0">
              <a:solidFill>
                <a:schemeClr val="bg1"/>
              </a:solidFill>
              <a:latin typeface="Helvetica Neue" charset="0"/>
              <a:ea typeface="Helvetica Neue" charset="0"/>
              <a:cs typeface="Helvetica Neue" charset="0"/>
            </a:endParaRPr>
          </a:p>
        </p:txBody>
      </p:sp>
      <p:sp>
        <p:nvSpPr>
          <p:cNvPr id="5" name="Rectangle 4"/>
          <p:cNvSpPr/>
          <p:nvPr/>
        </p:nvSpPr>
        <p:spPr>
          <a:xfrm>
            <a:off x="7547364" y="2869751"/>
            <a:ext cx="3176338" cy="144380"/>
          </a:xfrm>
          <a:prstGeom prst="rect">
            <a:avLst/>
          </a:prstGeom>
          <a:solidFill>
            <a:srgbClr val="038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389C6"/>
              </a:solidFill>
            </a:endParaRPr>
          </a:p>
        </p:txBody>
      </p:sp>
      <p:pic>
        <p:nvPicPr>
          <p:cNvPr id="7" name="Picture 6"/>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4826" t="-2842" r="4826" b="9031"/>
          <a:stretch/>
        </p:blipFill>
        <p:spPr>
          <a:xfrm>
            <a:off x="0" y="-993776"/>
            <a:ext cx="6199631" cy="7851776"/>
          </a:xfrm>
          <a:prstGeom prst="rect">
            <a:avLst/>
          </a:prstGeom>
        </p:spPr>
      </p:pic>
    </p:spTree>
    <p:extLst>
      <p:ext uri="{BB962C8B-B14F-4D97-AF65-F5344CB8AC3E}">
        <p14:creationId xmlns:p14="http://schemas.microsoft.com/office/powerpoint/2010/main" val="2693978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1167"/>
            <a:ext cx="10515600" cy="1690688"/>
          </a:xfrm>
        </p:spPr>
        <p:txBody>
          <a:bodyPr/>
          <a:lstStyle/>
          <a:p>
            <a:pPr algn="ctr"/>
            <a:r>
              <a:rPr lang="fr-FR" b="1">
                <a:solidFill>
                  <a:srgbClr val="97467D"/>
                </a:solidFill>
                <a:latin typeface="Helvetica Neue" charset="0"/>
                <a:ea typeface="Helvetica Neue" charset="0"/>
                <a:cs typeface="Helvetica Neue" charset="0"/>
              </a:rPr>
              <a:t>MERCI !</a:t>
            </a:r>
          </a:p>
        </p:txBody>
      </p:sp>
      <p:pic>
        <p:nvPicPr>
          <p:cNvPr id="3" name="Picture 2"/>
          <p:cNvPicPr>
            <a:picLocks noChangeAspect="1"/>
          </p:cNvPicPr>
          <p:nvPr/>
        </p:nvPicPr>
        <p:blipFill rotWithShape="1">
          <a:blip r:embed="rId3"/>
          <a:srcRect t="17162" b="8059"/>
          <a:stretch/>
        </p:blipFill>
        <p:spPr>
          <a:xfrm>
            <a:off x="0" y="1280160"/>
            <a:ext cx="12192000" cy="5577840"/>
          </a:xfrm>
          <a:prstGeom prst="rect">
            <a:avLst/>
          </a:prstGeom>
        </p:spPr>
      </p:pic>
      <p:sp>
        <p:nvSpPr>
          <p:cNvPr id="6" name="TextBox 5"/>
          <p:cNvSpPr txBox="1"/>
          <p:nvPr/>
        </p:nvSpPr>
        <p:spPr>
          <a:xfrm>
            <a:off x="8782050" y="1430254"/>
            <a:ext cx="5143500" cy="369332"/>
          </a:xfrm>
          <a:prstGeom prst="rect">
            <a:avLst/>
          </a:prstGeom>
          <a:noFill/>
        </p:spPr>
        <p:txBody>
          <a:bodyPr wrap="square" rtlCol="0">
            <a:spAutoFit/>
          </a:bodyPr>
          <a:lstStyle/>
          <a:p>
            <a:r>
              <a:rPr lang="fr-FR" i="1">
                <a:solidFill>
                  <a:schemeClr val="bg1"/>
                </a:solidFill>
                <a:latin typeface="Helvetica Neue"/>
                <a:ea typeface="Helvetica Neue" charset="0"/>
                <a:cs typeface="Helvetica Neue" charset="0"/>
              </a:rPr>
              <a:t>Photo : Alaa Ghosheh / UNRWA</a:t>
            </a:r>
          </a:p>
        </p:txBody>
      </p:sp>
    </p:spTree>
    <p:extLst>
      <p:ext uri="{BB962C8B-B14F-4D97-AF65-F5344CB8AC3E}">
        <p14:creationId xmlns:p14="http://schemas.microsoft.com/office/powerpoint/2010/main" val="3886961603"/>
      </p:ext>
    </p:extLst>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C-CPCM-Part-1-Templates" id="{0726AC30-C156-5344-8631-9F79890CA27B}" vid="{1CC2E6E7-A2E6-FD46-8AF9-EB712A36A5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IRC-CPCM-Part-1-Templates</Template>
  <TotalTime>306</TotalTime>
  <Words>156</Words>
  <Application>Microsoft Office PowerPoint</Application>
  <PresentationFormat>Grand écran</PresentationFormat>
  <Paragraphs>80</Paragraphs>
  <Slides>7</Slides>
  <Notes>7</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7</vt:i4>
      </vt:variant>
    </vt:vector>
  </HeadingPairs>
  <TitlesOfParts>
    <vt:vector size="11" baseType="lpstr">
      <vt:lpstr>Arial</vt:lpstr>
      <vt:lpstr>Calibri</vt:lpstr>
      <vt:lpstr>Helvetica Neue</vt:lpstr>
      <vt:lpstr>Office Theme</vt:lpstr>
      <vt:lpstr>FIN DE L’ATELIER   ET PROCHAINES ÉTAPES</vt:lpstr>
      <vt:lpstr>Présentation PowerPoint</vt:lpstr>
      <vt:lpstr>OBJECTIFS DE LA FORMATION</vt:lpstr>
      <vt:lpstr>EXAMEN ET ÉTAPES SUIVANTES </vt:lpstr>
      <vt:lpstr>ACTIVITÉ DE FIN D’ATELIER NOUS SOMMES UNE COMMUNAUTÉ DE  MISE EN PRATIQUE</vt:lpstr>
      <vt:lpstr>CLÔTURE </vt:lpstr>
      <vt:lpstr>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Anila Hazizi</cp:lastModifiedBy>
  <cp:revision>23</cp:revision>
  <dcterms:created xsi:type="dcterms:W3CDTF">2017-11-22T17:27:49Z</dcterms:created>
  <dcterms:modified xsi:type="dcterms:W3CDTF">2018-08-19T11:52:02Z</dcterms:modified>
</cp:coreProperties>
</file>