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15" r:id="rId2"/>
    <p:sldId id="316"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6" r:id="rId22"/>
    <p:sldId id="337" r:id="rId23"/>
    <p:sldId id="338" r:id="rId24"/>
    <p:sldId id="339" r:id="rId25"/>
    <p:sldId id="340" r:id="rId26"/>
    <p:sldId id="341" r:id="rId27"/>
    <p:sldId id="342" r:id="rId28"/>
    <p:sldId id="343" r:id="rId29"/>
    <p:sldId id="344" r:id="rId30"/>
    <p:sldId id="345" r:id="rId31"/>
    <p:sldId id="348" r:id="rId32"/>
    <p:sldId id="347" r:id="rId33"/>
    <p:sldId id="350"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2" clrIdx="0">
    <p:extLst>
      <p:ext uri="{19B8F6BF-5375-455C-9EA6-DF929625EA0E}">
        <p15:presenceInfo xmlns:p15="http://schemas.microsoft.com/office/powerpoint/2012/main" userId="S-1-5-21-1294360644-1464272073-1233803906-144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E79"/>
    <a:srgbClr val="97467D"/>
    <a:srgbClr val="026794"/>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67193" autoAdjust="0"/>
  </p:normalViewPr>
  <p:slideViewPr>
    <p:cSldViewPr snapToGrid="0" snapToObjects="1">
      <p:cViewPr varScale="1">
        <p:scale>
          <a:sx n="47" d="100"/>
          <a:sy n="47" d="100"/>
        </p:scale>
        <p:origin x="744" y="3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2" d="100"/>
          <a:sy n="82" d="100"/>
        </p:scale>
        <p:origin x="212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10/2/2018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SzPct val="25000"/>
              <a:buNone/>
            </a:pPr>
            <a:r>
              <a:rPr lang="fr-FR" sz="1100" dirty="0"/>
              <a:t>2 minutes</a:t>
            </a:r>
          </a:p>
          <a:p>
            <a:pPr>
              <a:buNone/>
            </a:pPr>
            <a:endParaRPr lang="en-US" sz="1100" dirty="0"/>
          </a:p>
          <a:p>
            <a:pPr>
              <a:buNone/>
            </a:pPr>
            <a:r>
              <a:rPr lang="fr-FR" sz="1100" b="1" dirty="0"/>
              <a:t>Dites : </a:t>
            </a:r>
            <a:r>
              <a:rPr lang="fr-FR" sz="1100" dirty="0"/>
              <a:t>Nous arrivons enfin au dernier module.</a:t>
            </a:r>
            <a:r>
              <a:rPr lang="fr-FR" sz="1100" baseline="0" dirty="0"/>
              <a:t> Au cours de cette session, nous allons </a:t>
            </a:r>
            <a:r>
              <a:rPr lang="fr-FR" sz="1100" dirty="0"/>
              <a:t>découvrir les rôles des superviseurs dans la mise en avant du bien-être</a:t>
            </a:r>
            <a:r>
              <a:rPr lang="fr-FR" sz="1100" baseline="0" dirty="0"/>
              <a:t> </a:t>
            </a:r>
            <a:r>
              <a:rPr lang="fr-FR" sz="1100" dirty="0"/>
              <a:t>d’une équipe de gestion de cas. Nous allons passer la plus grande partie de la session à élaborer un programme de bien-être d’équipe par le biais d’une activité collaborative appelée exercice Mandala. Mais tout d’abord, nous allons étudier des sources et des indicateurs élémentaires de stress pour les équipes de gestion des cas pour la protection de l’enfant.</a:t>
            </a:r>
          </a:p>
        </p:txBody>
      </p:sp>
    </p:spTree>
    <p:extLst>
      <p:ext uri="{BB962C8B-B14F-4D97-AF65-F5344CB8AC3E}">
        <p14:creationId xmlns:p14="http://schemas.microsoft.com/office/powerpoint/2010/main" val="930379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buSzPct val="25000"/>
              <a:buNone/>
            </a:pPr>
            <a:r>
              <a:rPr lang="fr-FR" sz="1100" b="0"/>
              <a:t>5 minutes</a:t>
            </a:r>
          </a:p>
          <a:p>
            <a:pPr>
              <a:buNone/>
            </a:pPr>
            <a:endParaRPr lang="en-US" sz="1100" b="1" dirty="0"/>
          </a:p>
          <a:p>
            <a:pPr>
              <a:buNone/>
            </a:pPr>
            <a:r>
              <a:rPr lang="fr-FR" sz="1100" b="1"/>
              <a:t>Dites :</a:t>
            </a:r>
            <a:r>
              <a:rPr lang="fr-FR" sz="1100"/>
              <a:t> Nous avons </a:t>
            </a:r>
            <a:r>
              <a:rPr lang="fr-FR" sz="1100" b="0" i="0" u="none" strike="noStrike" cap="none">
                <a:latin typeface="Calibri"/>
                <a:ea typeface="Calibri"/>
                <a:cs typeface="Calibri"/>
                <a:sym typeface="Calibri"/>
              </a:rPr>
              <a:t>identifié plus tôt une troisième forme de stress négatif : le traumatisme par procuration, aussi appelé traumatisme secondaire ou traumatisme indirect. Bien qu’il ne soit pas courant, le traumatisme par procuration est un risque lié au travail humanitaire puisque que nous collaborons étroitement avec des personnes qui ont vécu des expériences traumatisantes, et cela peut être particulièrement vrai lorsque nous travaillons avec des enfants qui ont subi des violences et des abus.</a:t>
            </a:r>
            <a:r>
              <a:rPr lang="fr-FR" sz="1100"/>
              <a:t> </a:t>
            </a:r>
          </a:p>
          <a:p>
            <a:pPr marL="0" marR="0" lvl="0" indent="0" algn="l" rtl="0">
              <a:spcBef>
                <a:spcPts val="0"/>
              </a:spcBef>
              <a:buSzPct val="25000"/>
              <a:buNone/>
            </a:pPr>
            <a:endParaRPr lang="en-US" sz="1100" b="0" i="0" u="none" strike="noStrike" cap="none" dirty="0">
              <a:solidFill>
                <a:schemeClr val="dk1"/>
              </a:solidFill>
              <a:latin typeface="Calibri"/>
              <a:ea typeface="Calibri"/>
              <a:cs typeface="Calibri"/>
              <a:sym typeface="Calibri"/>
            </a:endParaRPr>
          </a:p>
          <a:p>
            <a:pPr>
              <a:buSzPct val="25000"/>
              <a:buNone/>
            </a:pPr>
            <a:r>
              <a:rPr lang="fr-FR" sz="1100" b="0" i="0" u="none" strike="noStrike" cap="none">
                <a:latin typeface="Calibri"/>
                <a:ea typeface="Calibri"/>
                <a:cs typeface="Calibri"/>
                <a:sym typeface="Calibri"/>
              </a:rPr>
              <a:t>Il est important de savoir que le traumatisme par procuration est un processus : il ne se produit pas après une seule rencontre. Il se produit plutôt quand un travailleur social commence à s’identifier aux enfants et aux familles d’une manière qui modifie leurs pensées, leurs sentiments et leurs comportements de façon similaire à la personne ayant vécu l’expérience traumatisante.</a:t>
            </a:r>
            <a:r>
              <a:rPr lang="fr-FR" sz="1100"/>
              <a:t> </a:t>
            </a:r>
          </a:p>
          <a:p>
            <a:pPr marL="0" marR="0" lvl="0" indent="0" algn="l" rtl="0">
              <a:spcBef>
                <a:spcPts val="0"/>
              </a:spcBef>
              <a:buSzPct val="25000"/>
              <a:buNone/>
            </a:pPr>
            <a:endParaRPr lang="en-US" sz="11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fr-FR" sz="1100"/>
              <a:t>(</a:t>
            </a:r>
            <a:r>
              <a:rPr lang="fr-FR" sz="1100" b="0" i="0" u="none" strike="noStrike" cap="none">
                <a:latin typeface="Calibri"/>
                <a:ea typeface="Calibri"/>
                <a:cs typeface="Calibri"/>
                <a:sym typeface="Calibri"/>
              </a:rPr>
              <a:t>Adapté du Headington Institute, 2008 ; Fondation Admira</a:t>
            </a:r>
            <a:r>
              <a:rPr lang="fr-FR" sz="1100"/>
              <a:t>)</a:t>
            </a:r>
          </a:p>
          <a:p>
            <a:pPr>
              <a:defRPr>
                <a:latin typeface="Calibri"/>
                <a:ea typeface="Calibri"/>
                <a:cs typeface="Calibri"/>
                <a:sym typeface="Calibri"/>
              </a:defRPr>
            </a:pPr>
            <a:endParaRPr dirty="0"/>
          </a:p>
        </p:txBody>
      </p:sp>
    </p:spTree>
    <p:extLst>
      <p:ext uri="{BB962C8B-B14F-4D97-AF65-F5344CB8AC3E}">
        <p14:creationId xmlns:p14="http://schemas.microsoft.com/office/powerpoint/2010/main" val="256189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fr-FR" sz="1100">
                <a:latin typeface="+mn-lt"/>
              </a:rPr>
              <a:t>10 minutes</a:t>
            </a:r>
          </a:p>
          <a:p>
            <a:endParaRPr lang="en-CA" sz="1100" dirty="0">
              <a:latin typeface="+mn-lt"/>
            </a:endParaRPr>
          </a:p>
          <a:p>
            <a:r>
              <a:rPr lang="fr-FR" sz="1100" b="1">
                <a:latin typeface="+mn-lt"/>
              </a:rPr>
              <a:t>Dites</a:t>
            </a:r>
            <a:r>
              <a:rPr lang="fr-FR" sz="1100">
                <a:latin typeface="+mn-lt"/>
              </a:rPr>
              <a:t> : Tous</a:t>
            </a:r>
            <a:r>
              <a:rPr lang="fr-FR" sz="1100" baseline="0">
                <a:latin typeface="+mn-lt"/>
              </a:rPr>
              <a:t> les types de stress négatif peuvent aboutir à des changements dans notre corps, notre mental et notre esprit. Beaucoup d’entre nous connaissent des réactions physiques, comme des maux de tête ou des problèmes de sommeil. Examinons de plus près ce que les directives de l’IASC MHPSS suggèrent à propos des signes du stress négatif parmi les catégories suivantes :</a:t>
            </a:r>
          </a:p>
          <a:p>
            <a:pPr marL="628650" lvl="1" indent="-171450">
              <a:buFont typeface="Arial" panose="020B0604020202020204" pitchFamily="34" charset="0"/>
              <a:buChar char="•"/>
            </a:pPr>
            <a:r>
              <a:rPr lang="fr-FR" sz="1100" baseline="0">
                <a:latin typeface="+mn-lt"/>
              </a:rPr>
              <a:t>Physiques</a:t>
            </a:r>
          </a:p>
          <a:p>
            <a:pPr marL="628650" lvl="1" indent="-171450">
              <a:buFont typeface="Arial" panose="020B0604020202020204" pitchFamily="34" charset="0"/>
              <a:buChar char="•"/>
            </a:pPr>
            <a:r>
              <a:rPr lang="fr-FR" sz="1100" baseline="0">
                <a:latin typeface="+mn-lt"/>
              </a:rPr>
              <a:t>Cognitifs/mentaux</a:t>
            </a:r>
          </a:p>
          <a:p>
            <a:pPr marL="628650" lvl="1" indent="-171450">
              <a:buFont typeface="Arial" panose="020B0604020202020204" pitchFamily="34" charset="0"/>
              <a:buChar char="•"/>
            </a:pPr>
            <a:r>
              <a:rPr lang="fr-FR" sz="1100" baseline="0">
                <a:latin typeface="+mn-lt"/>
              </a:rPr>
              <a:t>Émotionnels</a:t>
            </a:r>
          </a:p>
          <a:p>
            <a:pPr marL="628650" lvl="1" indent="-171450">
              <a:buFont typeface="Arial" panose="020B0604020202020204" pitchFamily="34" charset="0"/>
              <a:buChar char="•"/>
            </a:pPr>
            <a:r>
              <a:rPr lang="fr-FR" sz="1100" baseline="0">
                <a:latin typeface="+mn-lt"/>
              </a:rPr>
              <a:t>Comportementaux</a:t>
            </a:r>
          </a:p>
          <a:p>
            <a:pPr marL="628650" lvl="1" indent="-171450">
              <a:buFont typeface="Arial" panose="020B0604020202020204" pitchFamily="34" charset="0"/>
              <a:buChar char="•"/>
            </a:pPr>
            <a:r>
              <a:rPr lang="fr-FR" sz="1100" baseline="0">
                <a:latin typeface="+mn-lt"/>
              </a:rPr>
              <a:t>Spirituels</a:t>
            </a:r>
          </a:p>
          <a:p>
            <a:endParaRPr lang="en-CA" sz="1100" dirty="0">
              <a:latin typeface="+mn-lt"/>
            </a:endParaRPr>
          </a:p>
          <a:p>
            <a:r>
              <a:rPr lang="fr-FR" sz="1100" b="1">
                <a:latin typeface="+mn-lt"/>
              </a:rPr>
              <a:t>Distribuez</a:t>
            </a:r>
            <a:r>
              <a:rPr lang="fr-FR" sz="1100">
                <a:latin typeface="+mn-lt"/>
              </a:rPr>
              <a:t> 4.2 Symptômes du stress négatif, document tiré des directives du CPI liées à la santé mentale et le soutien psychosocial dans les situations d’urgences (IASC MHPSS) sur les signes du stress et laissez le temps aux participants de l’</a:t>
            </a:r>
            <a:r>
              <a:rPr lang="fr-FR" sz="1100" baseline="0">
                <a:latin typeface="+mn-lt"/>
              </a:rPr>
              <a:t>examiner.</a:t>
            </a:r>
          </a:p>
          <a:p>
            <a:endParaRPr lang="en-US" sz="1100" baseline="0" dirty="0">
              <a:latin typeface="+mn-lt"/>
            </a:endParaRPr>
          </a:p>
          <a:p>
            <a:r>
              <a:rPr lang="fr-FR" sz="1100" b="1" baseline="0">
                <a:latin typeface="+mn-lt"/>
              </a:rPr>
              <a:t>Note pour l’animateur</a:t>
            </a:r>
            <a:r>
              <a:rPr lang="fr-FR" sz="1100" baseline="0">
                <a:latin typeface="+mn-lt"/>
              </a:rPr>
              <a:t> : </a:t>
            </a:r>
          </a:p>
          <a:p>
            <a:r>
              <a:rPr lang="fr-FR" sz="1100" baseline="0">
                <a:latin typeface="+mn-lt"/>
              </a:rPr>
              <a:t>Veillez à manifester de la sensibilité au cours de la session quant aux possibles réactions des participants. Si une personne semble contrariée, demandez à un co-animateur de vous assister. </a:t>
            </a:r>
          </a:p>
        </p:txBody>
      </p:sp>
    </p:spTree>
    <p:extLst>
      <p:ext uri="{BB962C8B-B14F-4D97-AF65-F5344CB8AC3E}">
        <p14:creationId xmlns:p14="http://schemas.microsoft.com/office/powerpoint/2010/main" val="135999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buNone/>
            </a:pPr>
            <a:r>
              <a:rPr lang="fr-FR" sz="1100"/>
              <a:t>5 minutes</a:t>
            </a:r>
          </a:p>
          <a:p>
            <a:pPr>
              <a:buNone/>
            </a:pPr>
            <a:endParaRPr lang="en-US" sz="1100" b="0" i="0" u="none" strike="noStrike" cap="none" dirty="0">
              <a:latin typeface="Calibri"/>
              <a:ea typeface="Calibri"/>
              <a:cs typeface="Calibri"/>
              <a:sym typeface="Calibri"/>
            </a:endParaRPr>
          </a:p>
          <a:p>
            <a:pPr>
              <a:buNone/>
            </a:pPr>
            <a:r>
              <a:rPr lang="fr-FR" sz="1100" b="1" i="0" u="none" strike="noStrike" cap="none">
                <a:latin typeface="Calibri"/>
                <a:ea typeface="Calibri"/>
                <a:cs typeface="Calibri"/>
                <a:sym typeface="Calibri"/>
              </a:rPr>
              <a:t>Dites</a:t>
            </a:r>
            <a:r>
              <a:rPr lang="fr-FR" sz="1100" b="0" i="0" u="none" strike="noStrike" cap="none">
                <a:latin typeface="Calibri"/>
                <a:ea typeface="Calibri"/>
                <a:cs typeface="Calibri"/>
                <a:sym typeface="Calibri"/>
              </a:rPr>
              <a:t> : En discutant du stress accumulé, nous avons constaté que ce type de stress peut potentiellement aboutir à l’épuisement, que nous allons aborder plus en détail ici.</a:t>
            </a:r>
            <a:r>
              <a:rPr lang="fr-FR" sz="1100"/>
              <a:t> </a:t>
            </a:r>
            <a:r>
              <a:rPr lang="fr-FR" sz="1100" b="0" i="0" u="none" strike="noStrike" cap="none">
                <a:latin typeface="Calibri"/>
                <a:ea typeface="Calibri"/>
                <a:cs typeface="Calibri"/>
                <a:sym typeface="Calibri"/>
              </a:rPr>
              <a:t> L’épuisement est un type de réaction de stress négatif qui se produit au fil du temps après une exposition prolongée à des facteurs de stress professionnels. Lorsque nous sommes régulièrement exposés à des situations éprouvantes faisant l’objet d’un soutien inadapté, au fil du temps, nous risquons de ne plus avoir les ressources nécessaires nous permettant de faire face au stress. Cela peut entraîner un épuisement. </a:t>
            </a:r>
          </a:p>
          <a:p>
            <a:pPr>
              <a:buNone/>
            </a:pPr>
            <a:endParaRPr lang="en-US" sz="1100" b="0" i="0" u="none" strike="noStrike" cap="none" dirty="0">
              <a:latin typeface="Calibri"/>
              <a:ea typeface="Calibri"/>
              <a:cs typeface="Calibri"/>
              <a:sym typeface="Calibri"/>
            </a:endParaRPr>
          </a:p>
          <a:p>
            <a:pPr>
              <a:buNone/>
            </a:pPr>
            <a:r>
              <a:rPr lang="fr-FR" sz="1100" b="1" i="0" u="none" strike="noStrike" cap="none">
                <a:latin typeface="Calibri"/>
                <a:ea typeface="Calibri"/>
                <a:cs typeface="Calibri"/>
                <a:sym typeface="Calibri"/>
              </a:rPr>
              <a:t>Examinez</a:t>
            </a:r>
            <a:r>
              <a:rPr lang="fr-FR" sz="1100" b="0" i="0" u="none" strike="noStrike" cap="none">
                <a:latin typeface="Calibri"/>
                <a:ea typeface="Calibri"/>
                <a:cs typeface="Calibri"/>
                <a:sym typeface="Calibri"/>
              </a:rPr>
              <a:t> les</a:t>
            </a:r>
            <a:r>
              <a:rPr lang="fr-FR" sz="1100" b="0" i="0" u="none" strike="noStrike" cap="none" baseline="0">
                <a:latin typeface="Calibri"/>
                <a:ea typeface="Calibri"/>
                <a:cs typeface="Calibri"/>
                <a:sym typeface="Calibri"/>
              </a:rPr>
              <a:t> points présentés sur la diapositive.</a:t>
            </a:r>
          </a:p>
          <a:p>
            <a:pPr>
              <a:buNone/>
            </a:pPr>
            <a:endParaRPr lang="en-US" sz="1100" b="0" i="0" u="none" strike="noStrike" cap="none" dirty="0">
              <a:latin typeface="Calibri"/>
              <a:sym typeface="Calibri"/>
            </a:endParaRPr>
          </a:p>
          <a:p>
            <a:pPr>
              <a:buNone/>
            </a:pPr>
            <a:r>
              <a:rPr lang="fr-FR" sz="1100" b="1" i="0" u="none" strike="noStrike" cap="none">
                <a:latin typeface="Calibri"/>
                <a:sym typeface="Calibri"/>
              </a:rPr>
              <a:t>Message clé</a:t>
            </a:r>
            <a:r>
              <a:rPr lang="fr-FR" sz="1100" b="0" i="0" u="none" strike="noStrike" cap="none">
                <a:latin typeface="Calibri"/>
                <a:sym typeface="Calibri"/>
              </a:rPr>
              <a:t> : Bien que l’épuisement soit courant, </a:t>
            </a:r>
            <a:r>
              <a:rPr lang="fr-FR" sz="1100" b="0" i="0" u="none" strike="noStrike" cap="none" baseline="0">
                <a:latin typeface="Calibri"/>
                <a:sym typeface="Calibri"/>
              </a:rPr>
              <a:t>il n’est pas permanent si l’on accorde assez de temps et d’espace aux gens pour récupérer.</a:t>
            </a:r>
          </a:p>
        </p:txBody>
      </p:sp>
    </p:spTree>
    <p:extLst>
      <p:ext uri="{BB962C8B-B14F-4D97-AF65-F5344CB8AC3E}">
        <p14:creationId xmlns:p14="http://schemas.microsoft.com/office/powerpoint/2010/main" val="426688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a:t>Demandez </a:t>
            </a:r>
            <a:r>
              <a:rPr lang="fr-FR" sz="1100" baseline="0"/>
              <a:t>aux participants s’ils ont des questions ou des commentaires avant de continuer. </a:t>
            </a:r>
          </a:p>
          <a:p>
            <a:endParaRPr lang="en-AU"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979D4E14-44A8-44A2-99FA-AEAE3A5C4EF3}" type="slidenum">
              <a:rPr lang="en-AU" smtClean="0"/>
              <a:pPr>
                <a:defRPr/>
              </a:pPr>
              <a:t>13</a:t>
            </a:fld>
            <a:endParaRPr lang="en-AU"/>
          </a:p>
        </p:txBody>
      </p:sp>
    </p:spTree>
    <p:extLst>
      <p:ext uri="{BB962C8B-B14F-4D97-AF65-F5344CB8AC3E}">
        <p14:creationId xmlns:p14="http://schemas.microsoft.com/office/powerpoint/2010/main" val="352818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xfrm>
            <a:off x="703690" y="4418440"/>
            <a:ext cx="5486400" cy="4542680"/>
          </a:xfrm>
          <a:prstGeom prst="rect">
            <a:avLst/>
          </a:prstGeom>
        </p:spPr>
        <p:txBody>
          <a:bodyPr/>
          <a:lstStyle/>
          <a:p>
            <a:pPr>
              <a:buSzPct val="25000"/>
              <a:buNone/>
            </a:pPr>
            <a:r>
              <a:rPr lang="fr-FR" sz="1100" dirty="0">
                <a:latin typeface="+mn-lt"/>
              </a:rPr>
              <a:t>5 minutes</a:t>
            </a:r>
          </a:p>
          <a:p>
            <a:pPr>
              <a:buSzPct val="25000"/>
              <a:buNone/>
            </a:pPr>
            <a:endParaRPr lang="en-US" sz="1100" dirty="0">
              <a:latin typeface="+mn-lt"/>
            </a:endParaRPr>
          </a:p>
          <a:p>
            <a:pPr>
              <a:buNone/>
            </a:pPr>
            <a:r>
              <a:rPr lang="fr-FR" sz="1100" b="1" dirty="0">
                <a:latin typeface="+mn-lt"/>
              </a:rPr>
              <a:t>Dites</a:t>
            </a:r>
            <a:r>
              <a:rPr lang="fr-FR" sz="1100" dirty="0">
                <a:latin typeface="+mn-lt"/>
              </a:rPr>
              <a:t> : Nous avons discuté des 3 types de stress négatif, ainsi que de leurs signes et de leurs sources. Comme nous l’avons vu, l’environnement, en particulier le milieu de travail, peut être une source importante de stress ; mais cet environnement peut également être un soutien et un facteur de protection. (C’est là qu’intervient la supervision !)</a:t>
            </a:r>
          </a:p>
          <a:p>
            <a:pPr>
              <a:buNone/>
            </a:pPr>
            <a:endParaRPr lang="en-US" sz="1100" dirty="0">
              <a:latin typeface="+mn-lt"/>
            </a:endParaRPr>
          </a:p>
          <a:p>
            <a:pPr>
              <a:buNone/>
            </a:pPr>
            <a:r>
              <a:rPr lang="fr-FR" sz="1100" b="1" dirty="0">
                <a:latin typeface="+mn-lt"/>
              </a:rPr>
              <a:t>Examinez</a:t>
            </a:r>
            <a:r>
              <a:rPr lang="fr-FR" sz="1100" baseline="0" dirty="0">
                <a:latin typeface="+mn-lt"/>
              </a:rPr>
              <a:t> la liste des facteurs de protection avec les participants et veillez à détailler leur signification.</a:t>
            </a:r>
          </a:p>
          <a:p>
            <a:pPr lvl="0" rtl="0">
              <a:spcBef>
                <a:spcPts val="0"/>
              </a:spcBef>
              <a:buSzPct val="25000"/>
              <a:buNone/>
            </a:pPr>
            <a:endParaRPr lang="en-US" sz="1100" dirty="0">
              <a:latin typeface="+mn-lt"/>
            </a:endParaRPr>
          </a:p>
          <a:p>
            <a:pPr lvl="0" rtl="0">
              <a:spcBef>
                <a:spcPts val="0"/>
              </a:spcBef>
              <a:buSzPct val="25000"/>
              <a:buNone/>
            </a:pPr>
            <a:r>
              <a:rPr lang="fr-FR" sz="1100" b="1" dirty="0">
                <a:latin typeface="+mn-lt"/>
              </a:rPr>
              <a:t>Demandez</a:t>
            </a:r>
            <a:r>
              <a:rPr lang="fr-FR" sz="1100" dirty="0">
                <a:latin typeface="+mn-lt"/>
              </a:rPr>
              <a:t> :</a:t>
            </a:r>
            <a:r>
              <a:rPr lang="fr-FR" sz="1100" baseline="0" dirty="0">
                <a:latin typeface="+mn-lt"/>
              </a:rPr>
              <a:t> </a:t>
            </a:r>
            <a:r>
              <a:rPr lang="fr-FR" sz="1100" dirty="0">
                <a:latin typeface="+mn-lt"/>
              </a:rPr>
              <a:t>Qu’ajouteriez-vous à cette liste ?</a:t>
            </a:r>
          </a:p>
          <a:p>
            <a:pPr lvl="0" rtl="0">
              <a:spcBef>
                <a:spcPts val="0"/>
              </a:spcBef>
              <a:buSzPct val="25000"/>
              <a:buNone/>
            </a:pPr>
            <a:endParaRPr lang="en-US" sz="1100" dirty="0">
              <a:latin typeface="+mn-lt"/>
            </a:endParaRPr>
          </a:p>
          <a:p>
            <a:pPr lvl="0" rtl="0">
              <a:spcBef>
                <a:spcPts val="0"/>
              </a:spcBef>
              <a:buSzPct val="25000"/>
              <a:buNone/>
            </a:pPr>
            <a:r>
              <a:rPr lang="fr-FR" sz="1100" b="1" dirty="0">
                <a:latin typeface="+mn-lt"/>
              </a:rPr>
              <a:t>Dites</a:t>
            </a:r>
            <a:r>
              <a:rPr lang="fr-FR" sz="1100" dirty="0">
                <a:latin typeface="+mn-lt"/>
              </a:rPr>
              <a:t> : la plupart de ces facteurs de protection peuvent être appris ou mis en œuvre sur les lieux de travail pour prévenir le stress négatif et, à terme, l’épuisement.</a:t>
            </a:r>
          </a:p>
          <a:p>
            <a:pPr>
              <a:defRPr>
                <a:latin typeface="Calibri"/>
                <a:ea typeface="Calibri"/>
                <a:cs typeface="Calibri"/>
                <a:sym typeface="Calibri"/>
              </a:defRPr>
            </a:pPr>
            <a:endParaRPr lang="en-US" sz="1100" dirty="0">
              <a:latin typeface="+mn-lt"/>
            </a:endParaRPr>
          </a:p>
          <a:p>
            <a:pPr>
              <a:defRPr>
                <a:latin typeface="Calibri"/>
                <a:ea typeface="Calibri"/>
                <a:cs typeface="Calibri"/>
                <a:sym typeface="Calibri"/>
              </a:defRPr>
            </a:pPr>
            <a:r>
              <a:rPr lang="fr-FR" sz="1100" b="1" dirty="0">
                <a:latin typeface="+mn-lt"/>
              </a:rPr>
              <a:t>Note pour l’animateur : </a:t>
            </a:r>
          </a:p>
          <a:p>
            <a:pPr>
              <a:buFontTx/>
              <a:buNone/>
              <a:defRPr>
                <a:latin typeface="Calibri"/>
                <a:ea typeface="Calibri"/>
                <a:cs typeface="Calibri"/>
                <a:sym typeface="Calibri"/>
              </a:defRPr>
            </a:pPr>
            <a:r>
              <a:rPr lang="fr-FR" dirty="0">
                <a:highlight>
                  <a:srgbClr val="FFFF00"/>
                </a:highlight>
                <a:sym typeface="Calibri"/>
              </a:rPr>
              <a:t>Recherche de sens: être capable d’associer les expériences</a:t>
            </a:r>
            <a:r>
              <a:rPr lang="fr-FR" i="1" dirty="0">
                <a:highlight>
                  <a:srgbClr val="FFFF00"/>
                </a:highlight>
                <a:sym typeface="Calibri"/>
              </a:rPr>
              <a:t> </a:t>
            </a:r>
            <a:r>
              <a:rPr lang="fr-FR" dirty="0">
                <a:highlight>
                  <a:srgbClr val="FFFF00"/>
                </a:highlight>
                <a:sym typeface="Calibri"/>
              </a:rPr>
              <a:t>à une vision plus grande que nous-mêmes.</a:t>
            </a:r>
            <a:endParaRPr sz="1100" b="0" dirty="0">
              <a:highlight>
                <a:srgbClr val="FFFF00"/>
              </a:highlight>
              <a:latin typeface="+mn-lt"/>
            </a:endParaRPr>
          </a:p>
        </p:txBody>
      </p:sp>
    </p:spTree>
    <p:extLst>
      <p:ext uri="{BB962C8B-B14F-4D97-AF65-F5344CB8AC3E}">
        <p14:creationId xmlns:p14="http://schemas.microsoft.com/office/powerpoint/2010/main" val="4031026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a:buClr>
                <a:schemeClr val="dk1"/>
              </a:buClr>
              <a:buSzPct val="25000"/>
              <a:buNone/>
            </a:pPr>
            <a:r>
              <a:rPr lang="fr-FR" sz="1100" b="0" i="0"/>
              <a:t>15 minutes</a:t>
            </a:r>
          </a:p>
          <a:p>
            <a:pPr>
              <a:buClr>
                <a:schemeClr val="dk1"/>
              </a:buClr>
              <a:buSzPct val="25000"/>
              <a:buNone/>
            </a:pPr>
            <a:endParaRPr lang="en-US" sz="1100" b="0" i="0" dirty="0"/>
          </a:p>
          <a:p>
            <a:pPr>
              <a:buClr>
                <a:schemeClr val="dk1"/>
              </a:buClr>
              <a:buSzPct val="25000"/>
              <a:buNone/>
            </a:pPr>
            <a:r>
              <a:rPr lang="fr-FR" sz="1100" b="1" i="0"/>
              <a:t>Dites</a:t>
            </a:r>
            <a:r>
              <a:rPr lang="fr-FR" sz="1100" b="0" i="0"/>
              <a:t> : Avant de nous pencher sur</a:t>
            </a:r>
            <a:r>
              <a:rPr lang="fr-FR" sz="1100" b="0" i="0" baseline="0"/>
              <a:t> le soutien pour vos équipes de gestion de cas, nous aimerions vous inviter en tant que superviseur </a:t>
            </a:r>
            <a:r>
              <a:rPr lang="fr-FR" sz="1100"/>
              <a:t>à réfléchir à votre propre bien-être</a:t>
            </a:r>
            <a:r>
              <a:rPr lang="fr-FR" sz="1100" baseline="0"/>
              <a:t> </a:t>
            </a:r>
            <a:r>
              <a:rPr lang="fr-FR" sz="1100"/>
              <a:t>et aux stratégies d’adaptation.</a:t>
            </a:r>
          </a:p>
          <a:p>
            <a:pPr>
              <a:buClr>
                <a:schemeClr val="dk1"/>
              </a:buClr>
              <a:buSzPct val="25000"/>
              <a:buNone/>
            </a:pPr>
            <a:endParaRPr lang="en-US" sz="1100" dirty="0"/>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fr-FR" sz="1100" b="1"/>
              <a:t>Instructions</a:t>
            </a:r>
            <a:r>
              <a:rPr lang="fr-FR" sz="1100"/>
              <a:t> :</a:t>
            </a:r>
            <a:r>
              <a:rPr lang="fr-FR" sz="1100" baseline="0"/>
              <a:t> Demandez aux participants de prendre 10 minutes pour réfléchir à leurs</a:t>
            </a:r>
            <a:r>
              <a:rPr lang="fr-FR" sz="1100"/>
              <a:t> habitudes d’adaptation positives personnelles. </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endParaRPr lang="en-US" sz="1100" dirty="0"/>
          </a:p>
          <a:p>
            <a:pPr>
              <a:buClr>
                <a:schemeClr val="dk1"/>
              </a:buClr>
              <a:buSzPct val="25000"/>
              <a:buNone/>
            </a:pPr>
            <a:r>
              <a:rPr lang="fr-FR" sz="1100" b="1"/>
              <a:t>Dites</a:t>
            </a:r>
            <a:r>
              <a:rPr lang="fr-FR" sz="1100"/>
              <a:t> : Prenez le temps de réfléchir à ce que vous faites déjà ; et à ce que vous pourriez faire d’autre ?</a:t>
            </a:r>
          </a:p>
          <a:p>
            <a:pPr>
              <a:buClr>
                <a:schemeClr val="dk1"/>
              </a:buClr>
              <a:buSzPct val="25000"/>
              <a:buNone/>
            </a:pPr>
            <a:r>
              <a:rPr lang="fr-FR" sz="1100"/>
              <a:t>Et enfin,</a:t>
            </a:r>
            <a:r>
              <a:rPr lang="fr-FR" sz="1100" b="0" i="0" u="none" strike="noStrike" cap="none">
                <a:latin typeface="+mn-lt"/>
                <a:ea typeface="Calibri"/>
                <a:cs typeface="Calibri"/>
                <a:sym typeface="Calibri"/>
              </a:rPr>
              <a:t> à ce que vous pouvez faire pour prendre soin de vous et gérer le stress dans votre travail et votre vie personnelle</a:t>
            </a:r>
            <a:r>
              <a:rPr lang="fr-FR" sz="1100"/>
              <a:t>. </a:t>
            </a:r>
          </a:p>
          <a:p>
            <a:pPr>
              <a:buNone/>
            </a:pPr>
            <a:endParaRPr lang="en-US" sz="1100" dirty="0"/>
          </a:p>
          <a:p>
            <a:pPr>
              <a:buNone/>
            </a:pPr>
            <a:r>
              <a:rPr lang="fr-FR" sz="1100"/>
              <a:t>Une fois les 10</a:t>
            </a:r>
            <a:r>
              <a:rPr lang="fr-FR" sz="1100" baseline="0"/>
              <a:t> </a:t>
            </a:r>
            <a:r>
              <a:rPr lang="fr-FR" sz="1100"/>
              <a:t>minutes écoulées, réunissez l’ensemble du groupe et invitez toutes les personnes qui le souhaitent à faire part de leurs réflexions. Personne ne doit se sentir obligé de le faire.</a:t>
            </a:r>
          </a:p>
          <a:p>
            <a:pPr>
              <a:buNone/>
            </a:pPr>
            <a:endParaRPr lang="en-US" sz="1100" dirty="0"/>
          </a:p>
          <a:p>
            <a:pPr>
              <a:buNone/>
            </a:pPr>
            <a:r>
              <a:rPr lang="fr-FR" sz="1100" b="1"/>
              <a:t>Note pour l’animateur</a:t>
            </a:r>
            <a:r>
              <a:rPr lang="fr-FR" sz="1100"/>
              <a:t> : Cette activité peut être une </a:t>
            </a:r>
            <a:r>
              <a:rPr lang="fr-FR" sz="1100" baseline="0"/>
              <a:t>réflexion de groupe ou individuelle, selon les besoins des participants. </a:t>
            </a:r>
          </a:p>
        </p:txBody>
      </p:sp>
    </p:spTree>
    <p:extLst>
      <p:ext uri="{BB962C8B-B14F-4D97-AF65-F5344CB8AC3E}">
        <p14:creationId xmlns:p14="http://schemas.microsoft.com/office/powerpoint/2010/main" val="486507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fr-FR" sz="1100" dirty="0"/>
              <a:t>5 minutes</a:t>
            </a:r>
          </a:p>
          <a:p>
            <a:pPr>
              <a:buNone/>
            </a:pPr>
            <a:endParaRPr lang="en-US" sz="1100" dirty="0"/>
          </a:p>
          <a:p>
            <a:pPr>
              <a:buNone/>
            </a:pPr>
            <a:r>
              <a:rPr lang="fr-FR" sz="1100" b="1" dirty="0"/>
              <a:t>Dites</a:t>
            </a:r>
            <a:r>
              <a:rPr lang="fr-FR" sz="1100" dirty="0"/>
              <a:t> : Cette diapositive résume et met l’accent sur le rôle des superviseurs dans le bien-être de l’équipe. </a:t>
            </a:r>
          </a:p>
          <a:p>
            <a:pPr>
              <a:buNone/>
            </a:pPr>
            <a:endParaRPr lang="en-US" sz="1100" dirty="0"/>
          </a:p>
          <a:p>
            <a:pPr>
              <a:buNone/>
            </a:pPr>
            <a:r>
              <a:rPr lang="fr-FR" sz="1100" b="1" dirty="0"/>
              <a:t>Examinez</a:t>
            </a:r>
            <a:r>
              <a:rPr lang="fr-FR" sz="1100" dirty="0"/>
              <a:t> chaque point et assurez-vous de leur bonne compréhension avant de passer à la suite</a:t>
            </a:r>
          </a:p>
          <a:p>
            <a:endParaRPr lang="en-US" dirty="0"/>
          </a:p>
        </p:txBody>
      </p:sp>
    </p:spTree>
    <p:extLst>
      <p:ext uri="{BB962C8B-B14F-4D97-AF65-F5344CB8AC3E}">
        <p14:creationId xmlns:p14="http://schemas.microsoft.com/office/powerpoint/2010/main" val="1895733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fr-FR" sz="1100" dirty="0"/>
              <a:t>15 minutes</a:t>
            </a:r>
          </a:p>
          <a:p>
            <a:pPr>
              <a:buNone/>
            </a:pPr>
            <a:endParaRPr lang="en-CA" sz="1100" dirty="0"/>
          </a:p>
          <a:p>
            <a:pPr>
              <a:buNone/>
            </a:pPr>
            <a:r>
              <a:rPr lang="fr-FR" sz="1100" b="1" dirty="0"/>
              <a:t>Dites</a:t>
            </a:r>
            <a:r>
              <a:rPr lang="fr-FR" sz="1100" dirty="0"/>
              <a:t> : Après avoir</a:t>
            </a:r>
            <a:r>
              <a:rPr lang="fr-FR" sz="1100" baseline="0" dirty="0"/>
              <a:t> abordé notre propre stress et comment y faire face en tant que superviseur, nous allons maintenant réfléchir sur la façon dont les superviseurs peuvent soutenir leurs équipes. </a:t>
            </a:r>
          </a:p>
          <a:p>
            <a:pPr>
              <a:buNone/>
            </a:pPr>
            <a:endParaRPr lang="en-CA" sz="1100" baseline="0" dirty="0"/>
          </a:p>
          <a:p>
            <a:pPr>
              <a:buNone/>
            </a:pPr>
            <a:r>
              <a:rPr lang="fr-FR" sz="1100" b="1" baseline="0" dirty="0"/>
              <a:t>Instructions</a:t>
            </a:r>
            <a:r>
              <a:rPr lang="fr-FR" sz="1100" baseline="0" dirty="0"/>
              <a:t> : </a:t>
            </a:r>
          </a:p>
          <a:p>
            <a:pPr>
              <a:buNone/>
            </a:pPr>
            <a:r>
              <a:rPr lang="fr-FR" sz="1100" baseline="0" dirty="0"/>
              <a:t>1. Divisez les participants en deux groupes ; un groupe se concentrera sur le travailleur social ; et l’autre réfléchira à l’équipe de gestion des cas. </a:t>
            </a:r>
          </a:p>
          <a:p>
            <a:pPr>
              <a:buNone/>
            </a:pPr>
            <a:r>
              <a:rPr lang="fr-FR" sz="1100" baseline="0" dirty="0"/>
              <a:t>2. Demandez aux groupes d’écrire leurs idées sur des post-</a:t>
            </a:r>
            <a:r>
              <a:rPr lang="fr-FR" sz="1100" baseline="0" dirty="0" err="1"/>
              <a:t>its</a:t>
            </a:r>
            <a:r>
              <a:rPr lang="fr-FR" sz="1100" baseline="0" dirty="0"/>
              <a:t> et de les coller sur 2 flip charts distincts placés à l’avant de la pièce.</a:t>
            </a:r>
          </a:p>
          <a:p>
            <a:pPr>
              <a:buNone/>
            </a:pPr>
            <a:r>
              <a:rPr lang="fr-FR" sz="1100" baseline="0" dirty="0"/>
              <a:t>3. Une fois les 10 minutes écoulées, invitez une personne de chaque groupe à présenter les propositions évoquées dans son groupe respectif.</a:t>
            </a:r>
          </a:p>
          <a:p>
            <a:pPr>
              <a:buNone/>
            </a:pPr>
            <a:endParaRPr lang="en-CA" sz="1100" dirty="0"/>
          </a:p>
          <a:p>
            <a:pPr>
              <a:buNone/>
            </a:pPr>
            <a:endParaRPr lang="en-US" dirty="0"/>
          </a:p>
        </p:txBody>
      </p:sp>
    </p:spTree>
    <p:extLst>
      <p:ext uri="{BB962C8B-B14F-4D97-AF65-F5344CB8AC3E}">
        <p14:creationId xmlns:p14="http://schemas.microsoft.com/office/powerpoint/2010/main" val="4165772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a:buNone/>
            </a:pPr>
            <a:r>
              <a:rPr lang="fr-FR" sz="1100"/>
              <a:t>5 minutes</a:t>
            </a:r>
          </a:p>
          <a:p>
            <a:pPr>
              <a:buNone/>
            </a:pPr>
            <a:endParaRPr lang="en-US" sz="1100" dirty="0"/>
          </a:p>
          <a:p>
            <a:pPr>
              <a:buNone/>
            </a:pPr>
            <a:r>
              <a:rPr lang="fr-FR" sz="1100" b="1"/>
              <a:t>Dites</a:t>
            </a:r>
            <a:r>
              <a:rPr lang="fr-FR" sz="1100"/>
              <a:t> : Voici une liste de suggestions considérées comme des pratiques à suivre à l’échelle internationale. (Réfléchissez aux</a:t>
            </a:r>
            <a:r>
              <a:rPr lang="fr-FR" sz="1100" baseline="0"/>
              <a:t> similitudes avec la liste créée par les participants lors de l’activité précédente.) </a:t>
            </a:r>
          </a:p>
          <a:p>
            <a:pPr>
              <a:buNone/>
            </a:pPr>
            <a:endParaRPr lang="en-US" sz="1100" baseline="0" dirty="0"/>
          </a:p>
          <a:p>
            <a:pPr>
              <a:buNone/>
            </a:pPr>
            <a:r>
              <a:rPr lang="fr-FR" sz="1100" b="1" baseline="0"/>
              <a:t>Dites</a:t>
            </a:r>
            <a:r>
              <a:rPr lang="fr-FR" sz="1100" baseline="0"/>
              <a:t> : Bon nombre de ces propositions peuvent être considérées comme des facteurs de protection permettant de prévenir l’épuisement chez les travailleurs sociaux et les superviseurs</a:t>
            </a:r>
          </a:p>
          <a:p>
            <a:pPr>
              <a:buNone/>
            </a:pPr>
            <a:endParaRPr lang="en-US" sz="1100" dirty="0"/>
          </a:p>
          <a:p>
            <a:pPr>
              <a:buNone/>
            </a:pPr>
            <a:r>
              <a:rPr lang="fr-FR" sz="1100" b="1"/>
              <a:t>Quelques messages clés :</a:t>
            </a:r>
          </a:p>
          <a:p>
            <a:pPr marL="171450" indent="-171450">
              <a:buFont typeface="Arial" panose="020B0604020202020204" pitchFamily="34" charset="0"/>
              <a:buChar char="•"/>
            </a:pPr>
            <a:r>
              <a:rPr lang="fr-FR" sz="1100"/>
              <a:t>Nous devons bien prendre soin de nous-mêmes pour être en mesure de soutenir les autres.</a:t>
            </a:r>
          </a:p>
          <a:p>
            <a:pPr marL="171450" indent="-171450">
              <a:buFont typeface="Arial" panose="020B0604020202020204" pitchFamily="34" charset="0"/>
              <a:buChar char="•"/>
            </a:pPr>
            <a:r>
              <a:rPr lang="fr-FR" sz="1100"/>
              <a:t>La supervision individuelle est un moyen fondamental permettant à un superviseur et un travailleur social d’identifier et de gérer le stress.</a:t>
            </a:r>
          </a:p>
          <a:p>
            <a:pPr marL="171450" indent="-171450">
              <a:buFont typeface="Arial" panose="020B0604020202020204" pitchFamily="34" charset="0"/>
              <a:buChar char="•"/>
            </a:pPr>
            <a:r>
              <a:rPr lang="fr-FR" sz="1100" b="1" u="sng"/>
              <a:t>La mise en place</a:t>
            </a:r>
            <a:r>
              <a:rPr lang="fr-FR" sz="1100"/>
              <a:t> de limites saines </a:t>
            </a:r>
            <a:r>
              <a:rPr lang="fr-FR" sz="1100" baseline="0"/>
              <a:t>et de mesures de soin de soi constitue l’une des meilleures stratégies pour les superviseurs.</a:t>
            </a:r>
          </a:p>
        </p:txBody>
      </p:sp>
    </p:spTree>
    <p:extLst>
      <p:ext uri="{BB962C8B-B14F-4D97-AF65-F5344CB8AC3E}">
        <p14:creationId xmlns:p14="http://schemas.microsoft.com/office/powerpoint/2010/main" val="1412579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a:t>Demandez </a:t>
            </a:r>
            <a:r>
              <a:rPr lang="fr-FR" sz="1100" baseline="0"/>
              <a:t>aux participants s’ils ont des questions ou des commentaires avant de continuer. </a:t>
            </a:r>
          </a:p>
          <a:p>
            <a:endParaRPr lang="en-AU" sz="110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979D4E14-44A8-44A2-99FA-AEAE3A5C4EF3}" type="slidenum">
              <a:rPr lang="en-AU" smtClean="0"/>
              <a:pPr>
                <a:defRPr/>
              </a:pPr>
              <a:t>19</a:t>
            </a:fld>
            <a:endParaRPr lang="en-AU"/>
          </a:p>
        </p:txBody>
      </p:sp>
    </p:spTree>
    <p:extLst>
      <p:ext uri="{BB962C8B-B14F-4D97-AF65-F5344CB8AC3E}">
        <p14:creationId xmlns:p14="http://schemas.microsoft.com/office/powerpoint/2010/main" val="113778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80767AD-8186-5647-9165-A19B63BA7F43}" type="slidenum">
              <a:rPr lang="en-US" smtClean="0"/>
              <a:t>2</a:t>
            </a:fld>
            <a:endParaRPr lang="en-US"/>
          </a:p>
        </p:txBody>
      </p:sp>
    </p:spTree>
    <p:extLst>
      <p:ext uri="{BB962C8B-B14F-4D97-AF65-F5344CB8AC3E}">
        <p14:creationId xmlns:p14="http://schemas.microsoft.com/office/powerpoint/2010/main" val="787881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buNone/>
            </a:pPr>
            <a:r>
              <a:rPr lang="fr-FR" sz="1100" b="0"/>
              <a:t>2</a:t>
            </a:r>
            <a:r>
              <a:rPr lang="fr-FR" sz="1100" b="0" baseline="0"/>
              <a:t> </a:t>
            </a:r>
            <a:r>
              <a:rPr lang="fr-FR" sz="1100" b="0"/>
              <a:t>minutes </a:t>
            </a:r>
          </a:p>
          <a:p>
            <a:pPr>
              <a:buNone/>
            </a:pPr>
            <a:endParaRPr lang="en-US" sz="1100" b="1" dirty="0"/>
          </a:p>
          <a:p>
            <a:pPr>
              <a:buNone/>
            </a:pPr>
            <a:r>
              <a:rPr lang="fr-FR" sz="1100" b="1"/>
              <a:t>Dites</a:t>
            </a:r>
            <a:r>
              <a:rPr lang="fr-FR" sz="1100"/>
              <a:t> : Pour le restant de ce module, nous allons travailler sur l’activité de mandala. Cet exercice a pour but de vous aider à réfléchir sur la réalité de vos équipes, leurs besoins et les prochaines étapes concrètes que vous pourriez mettre en place pour améliorer le « bien-être de l’équipe ». </a:t>
            </a:r>
          </a:p>
          <a:p>
            <a:pPr>
              <a:buNone/>
            </a:pPr>
            <a:endParaRPr lang="en-US" sz="1100" dirty="0"/>
          </a:p>
          <a:p>
            <a:pPr>
              <a:buNone/>
            </a:pPr>
            <a:r>
              <a:rPr lang="fr-FR" sz="1100"/>
              <a:t>Je vais vous présenter rapidement le concept global de l’activité, puis nous nous répartirons en petits groupes pour élaborer nos propres mandalas.</a:t>
            </a:r>
          </a:p>
          <a:p>
            <a:pPr>
              <a:buNone/>
            </a:pPr>
            <a:endParaRPr lang="en-US" sz="1100" dirty="0"/>
          </a:p>
          <a:p>
            <a:pPr>
              <a:buNone/>
            </a:pPr>
            <a:r>
              <a:rPr lang="fr-FR" sz="1100" b="1"/>
              <a:t>Dites</a:t>
            </a:r>
            <a:r>
              <a:rPr lang="fr-FR" sz="1100"/>
              <a:t> : La finalité de cette</a:t>
            </a:r>
            <a:r>
              <a:rPr lang="fr-FR" sz="1100" baseline="0"/>
              <a:t> </a:t>
            </a:r>
            <a:r>
              <a:rPr lang="fr-FR" sz="1100"/>
              <a:t>activité est pour vous d’envisager de</a:t>
            </a:r>
            <a:r>
              <a:rPr lang="fr-FR" sz="1100" baseline="0"/>
              <a:t> la réaliser avec vos propres équipes de gestion de cas à l’avenir lors d’une réunion de gestion de cas élargie !</a:t>
            </a:r>
          </a:p>
          <a:p>
            <a:pPr lvl="0">
              <a:spcBef>
                <a:spcPts val="0"/>
              </a:spcBef>
              <a:buNone/>
            </a:pPr>
            <a:endParaRPr lang="en-US" sz="1100" dirty="0">
              <a:solidFill>
                <a:srgbClr val="000000"/>
              </a:solidFill>
            </a:endParaRPr>
          </a:p>
          <a:p>
            <a:pPr lvl="0">
              <a:spcBef>
                <a:spcPts val="0"/>
              </a:spcBef>
              <a:buNone/>
            </a:pPr>
            <a:r>
              <a:rPr lang="fr-FR" sz="1100" b="1" baseline="0"/>
              <a:t>Distribuez</a:t>
            </a:r>
            <a:r>
              <a:rPr lang="fr-FR" sz="1100" b="0" baseline="0"/>
              <a:t> les documents suivants :</a:t>
            </a:r>
          </a:p>
          <a:p>
            <a:pPr lvl="0">
              <a:spcBef>
                <a:spcPts val="0"/>
              </a:spcBef>
              <a:buNone/>
            </a:pPr>
            <a:r>
              <a:rPr lang="fr-FR" sz="1100" b="0" baseline="0">
                <a:solidFill>
                  <a:schemeClr val="tx1"/>
                </a:solidFill>
                <a:latin typeface="+mn-lt"/>
                <a:ea typeface="+mn-ea"/>
                <a:cs typeface="+mn-cs"/>
              </a:rPr>
              <a:t>4.3 </a:t>
            </a:r>
            <a:r>
              <a:rPr lang="fr-FR" sz="1200">
                <a:solidFill>
                  <a:schemeClr val="tx1"/>
                </a:solidFill>
                <a:latin typeface="+mn-lt"/>
                <a:ea typeface="+mn-ea"/>
                <a:cs typeface="+mn-cs"/>
              </a:rPr>
              <a:t>Instructions relatives au mandala du bien-être de l’équipe</a:t>
            </a:r>
          </a:p>
          <a:p>
            <a:pPr lvl="0">
              <a:spcBef>
                <a:spcPts val="0"/>
              </a:spcBef>
              <a:buNone/>
            </a:pPr>
            <a:r>
              <a:rPr lang="fr-FR" sz="1200">
                <a:solidFill>
                  <a:schemeClr val="tx1"/>
                </a:solidFill>
                <a:latin typeface="+mn-lt"/>
                <a:ea typeface="+mn-ea"/>
                <a:cs typeface="+mn-cs"/>
              </a:rPr>
              <a:t>4.4</a:t>
            </a:r>
            <a:r>
              <a:rPr lang="fr-FR" sz="1200" baseline="0">
                <a:solidFill>
                  <a:schemeClr val="tx1"/>
                </a:solidFill>
                <a:latin typeface="+mn-lt"/>
                <a:ea typeface="+mn-ea"/>
                <a:cs typeface="+mn-cs"/>
              </a:rPr>
              <a:t> </a:t>
            </a:r>
            <a:r>
              <a:rPr lang="fr-FR" sz="1200">
                <a:solidFill>
                  <a:schemeClr val="tx1"/>
                </a:solidFill>
                <a:latin typeface="+mn-lt"/>
                <a:ea typeface="+mn-ea"/>
                <a:cs typeface="+mn-cs"/>
              </a:rPr>
              <a:t>Mandala d’équipe vierge</a:t>
            </a:r>
          </a:p>
          <a:p>
            <a:r>
              <a:rPr lang="fr-FR" sz="1200">
                <a:solidFill>
                  <a:schemeClr val="tx1"/>
                </a:solidFill>
                <a:latin typeface="+mn-lt"/>
                <a:ea typeface="+mn-ea"/>
                <a:cs typeface="+mn-cs"/>
              </a:rPr>
              <a:t>4.5 Exemple de mandala</a:t>
            </a:r>
          </a:p>
          <a:p>
            <a:pPr lvl="0">
              <a:spcBef>
                <a:spcPts val="0"/>
              </a:spcBef>
              <a:buNone/>
            </a:pPr>
            <a:endParaRPr lang="en-US" sz="1100" b="1" dirty="0"/>
          </a:p>
          <a:p>
            <a:pPr lvl="0">
              <a:spcBef>
                <a:spcPts val="0"/>
              </a:spcBef>
              <a:buNone/>
            </a:pPr>
            <a:r>
              <a:rPr lang="fr-FR" sz="1100" b="1"/>
              <a:t>Note pour l’animateur : </a:t>
            </a:r>
            <a:r>
              <a:rPr lang="fr-FR" sz="1100">
                <a:solidFill>
                  <a:srgbClr val="000000"/>
                </a:solidFill>
              </a:rPr>
              <a:t>Invitez les</a:t>
            </a:r>
            <a:r>
              <a:rPr lang="fr-FR" sz="1100" baseline="0">
                <a:solidFill>
                  <a:srgbClr val="000000"/>
                </a:solidFill>
              </a:rPr>
              <a:t> participants à revoir le processus de mandala de bien-être en suivant les instructions du document 4.3 </a:t>
            </a:r>
            <a:r>
              <a:rPr lang="fr-FR" sz="1100">
                <a:solidFill>
                  <a:srgbClr val="000000"/>
                </a:solidFill>
              </a:rPr>
              <a:t>présentées sur les diapositives suivantes</a:t>
            </a:r>
          </a:p>
        </p:txBody>
      </p:sp>
    </p:spTree>
    <p:extLst>
      <p:ext uri="{BB962C8B-B14F-4D97-AF65-F5344CB8AC3E}">
        <p14:creationId xmlns:p14="http://schemas.microsoft.com/office/powerpoint/2010/main" val="1738488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381000" y="685800"/>
            <a:ext cx="6096000" cy="3429000"/>
          </a:xfrm>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fr-FR" sz="1100"/>
              <a:t>1 minute</a:t>
            </a:r>
            <a:r>
              <a:rPr lang="fr-FR" sz="1100" baseline="0"/>
              <a:t> </a:t>
            </a:r>
          </a:p>
          <a:p>
            <a:endParaRPr lang="en-US" sz="1100" baseline="0" dirty="0"/>
          </a:p>
          <a:p>
            <a:r>
              <a:rPr lang="fr-FR" sz="1100" b="1" baseline="0"/>
              <a:t>Dites</a:t>
            </a:r>
            <a:r>
              <a:rPr lang="fr-FR" sz="1100" baseline="0"/>
              <a:t> : Nous commençons l’exercice avec un mandala vierge, tel que celui-ci, et le document que j’ai distribué. </a:t>
            </a:r>
          </a:p>
        </p:txBody>
      </p:sp>
    </p:spTree>
    <p:extLst>
      <p:ext uri="{BB962C8B-B14F-4D97-AF65-F5344CB8AC3E}">
        <p14:creationId xmlns:p14="http://schemas.microsoft.com/office/powerpoint/2010/main" val="219590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a:buNone/>
            </a:pPr>
            <a:r>
              <a:rPr lang="fr-FR" sz="1100" dirty="0"/>
              <a:t>2 minutes</a:t>
            </a:r>
          </a:p>
          <a:p>
            <a:pPr>
              <a:buNone/>
            </a:pPr>
            <a:endParaRPr lang="en-US" sz="1100" dirty="0"/>
          </a:p>
          <a:p>
            <a:pPr>
              <a:buNone/>
            </a:pPr>
            <a:r>
              <a:rPr lang="fr-FR" sz="1100" b="1" dirty="0"/>
              <a:t>Dites</a:t>
            </a:r>
            <a:r>
              <a:rPr lang="fr-FR" sz="1100" dirty="0"/>
              <a:t> : La première étape de l’activité de mandala est de réfléchir ensemble à quoi une équipe saine ressemble selon vous.</a:t>
            </a:r>
          </a:p>
          <a:p>
            <a:pPr>
              <a:buNone/>
            </a:pPr>
            <a:endParaRPr lang="en-US" sz="1100" dirty="0"/>
          </a:p>
          <a:p>
            <a:pPr>
              <a:buNone/>
            </a:pPr>
            <a:r>
              <a:rPr lang="fr-FR" sz="1100" b="1" dirty="0"/>
              <a:t>Dites</a:t>
            </a:r>
            <a:r>
              <a:rPr lang="fr-FR" sz="1100" b="1" i="0" dirty="0"/>
              <a:t> :</a:t>
            </a:r>
            <a:r>
              <a:rPr lang="fr-FR" sz="1100" i="0" dirty="0"/>
              <a:t> Je vais vous présenter un exemple </a:t>
            </a:r>
            <a:r>
              <a:rPr lang="fr-FR" sz="1100" i="0" dirty="0">
                <a:highlight>
                  <a:srgbClr val="FFFF00"/>
                </a:highlight>
              </a:rPr>
              <a:t>avant de vous </a:t>
            </a:r>
            <a:r>
              <a:rPr lang="fr-FR" sz="1100" i="0" dirty="0"/>
              <a:t>répartir en groupes pour que vous puissiez élaborer vos propres mandalas.</a:t>
            </a:r>
          </a:p>
          <a:p>
            <a:pPr>
              <a:buNone/>
            </a:pPr>
            <a:endParaRPr lang="en-US" sz="1100" i="0" dirty="0"/>
          </a:p>
          <a:p>
            <a:pPr>
              <a:buNone/>
            </a:pPr>
            <a:r>
              <a:rPr lang="fr-FR" sz="1100" b="1" i="0" dirty="0"/>
              <a:t>Demandez</a:t>
            </a:r>
            <a:r>
              <a:rPr lang="fr-FR" sz="1100" i="0" dirty="0"/>
              <a:t> :</a:t>
            </a:r>
            <a:r>
              <a:rPr lang="fr-FR" sz="1100" i="0" baseline="0" dirty="0"/>
              <a:t> À quoi ressemble une équipe de gestion de cas en bonne santé ?</a:t>
            </a:r>
          </a:p>
          <a:p>
            <a:pPr>
              <a:buNone/>
            </a:pPr>
            <a:endParaRPr lang="en-US" sz="11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t>Instructions</a:t>
            </a:r>
            <a:r>
              <a:rPr lang="fr-FR" sz="1100" dirty="0"/>
              <a:t> : Notez sur un flip chart séparé les idées évoquées lors du brainstorming avec l’ensemble des participants. Une fois que vous disposez de propositions précises, passez à l’étape 2</a:t>
            </a:r>
          </a:p>
          <a:p>
            <a:pPr>
              <a:buNone/>
            </a:pPr>
            <a:endParaRPr lang="en-US" sz="1100" dirty="0"/>
          </a:p>
          <a:p>
            <a:pPr>
              <a:buNone/>
            </a:pPr>
            <a:r>
              <a:rPr lang="fr-FR" sz="1100" b="1" baseline="0" dirty="0"/>
              <a:t>Note </a:t>
            </a:r>
            <a:r>
              <a:rPr lang="fr-FR" sz="1100" b="1" dirty="0"/>
              <a:t>pour l’animateur :</a:t>
            </a:r>
            <a:r>
              <a:rPr lang="fr-FR" sz="1100" b="1" baseline="0" dirty="0"/>
              <a:t> </a:t>
            </a:r>
            <a:r>
              <a:rPr lang="fr-FR" sz="1100" dirty="0"/>
              <a:t>Si nécessaire, commencez le </a:t>
            </a:r>
            <a:r>
              <a:rPr lang="fr-FR" sz="1100" baseline="0" dirty="0"/>
              <a:t>brainstorming</a:t>
            </a:r>
            <a:r>
              <a:rPr lang="fr-FR" sz="1100" dirty="0"/>
              <a:t> en suggérant des réponses</a:t>
            </a:r>
            <a:r>
              <a:rPr lang="fr-FR" sz="1100" baseline="0" dirty="0"/>
              <a:t> telles que : de bonnes compétences, une connaissance des atouts d’autrui, la communication, l’esprit ou l’identité d’équipe, l’aptitude/adéquation naturelle au </a:t>
            </a:r>
            <a:r>
              <a:rPr lang="fr-FR" sz="1100" dirty="0"/>
              <a:t>travail</a:t>
            </a:r>
            <a:r>
              <a:rPr lang="fr-FR" sz="1100" baseline="0" dirty="0"/>
              <a:t>...</a:t>
            </a:r>
            <a:r>
              <a:rPr lang="fr-FR" sz="1100" dirty="0"/>
              <a:t> </a:t>
            </a:r>
          </a:p>
          <a:p>
            <a:pPr>
              <a:buNone/>
            </a:pPr>
            <a:endParaRPr lang="en-US" dirty="0">
              <a:solidFill>
                <a:srgbClr val="FF0000"/>
              </a:solidFill>
            </a:endParaRPr>
          </a:p>
          <a:p>
            <a:pPr>
              <a:defRPr>
                <a:latin typeface="Calibri"/>
                <a:ea typeface="Calibri"/>
                <a:cs typeface="Calibri"/>
                <a:sym typeface="Calibri"/>
              </a:defRPr>
            </a:pPr>
            <a:endParaRPr dirty="0"/>
          </a:p>
        </p:txBody>
      </p:sp>
    </p:spTree>
    <p:extLst>
      <p:ext uri="{BB962C8B-B14F-4D97-AF65-F5344CB8AC3E}">
        <p14:creationId xmlns:p14="http://schemas.microsoft.com/office/powerpoint/2010/main" val="2283318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fr-FR" b="0" dirty="0"/>
              <a:t>2 minutes</a:t>
            </a:r>
          </a:p>
          <a:p>
            <a:pPr>
              <a:buNone/>
            </a:pPr>
            <a:endParaRPr lang="en-CA" b="1" dirty="0"/>
          </a:p>
          <a:p>
            <a:pPr>
              <a:buNone/>
            </a:pPr>
            <a:r>
              <a:rPr lang="fr-FR" b="1" dirty="0"/>
              <a:t>Dites</a:t>
            </a:r>
            <a:r>
              <a:rPr lang="fr-FR" dirty="0"/>
              <a:t>:</a:t>
            </a:r>
            <a:r>
              <a:rPr lang="fr-FR" baseline="0" dirty="0"/>
              <a:t> une fois que vous avez rassemblé des suggestions avec votre équipe, la prochaine étape est de tomber d’accord sur les catégories. Compte tenu des suggestions que nous avons élaborées ensemble, quelles catégories devraient logiquement nous mettre d’accord ?</a:t>
            </a:r>
          </a:p>
          <a:p>
            <a:pPr>
              <a:buNone/>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Préparation</a:t>
            </a:r>
            <a:r>
              <a:rPr lang="fr-FR" sz="1200" dirty="0"/>
              <a:t> : </a:t>
            </a:r>
            <a:r>
              <a:rPr lang="fr-FR" sz="1200" dirty="0">
                <a:sym typeface="Century Gothic"/>
              </a:rPr>
              <a:t>Préparez un flip chart</a:t>
            </a:r>
            <a:r>
              <a:rPr lang="fr-FR" sz="1200" baseline="0" dirty="0">
                <a:sym typeface="Century Gothic"/>
              </a:rPr>
              <a:t> sur lequel est dessiné un grand mandala vierge à montrer à l’ensemble des participants. </a:t>
            </a:r>
          </a:p>
          <a:p>
            <a:pPr>
              <a:buNone/>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baseline="0" dirty="0"/>
              <a:t>Instructions</a:t>
            </a:r>
            <a:r>
              <a:rPr lang="fr-FR" baseline="0" dirty="0"/>
              <a:t> : Répertoriez quelques catégories sur l’exemple de mandala présenté sur le flip chart.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baseline="0" dirty="0"/>
              <a:t>Dites</a:t>
            </a:r>
            <a:r>
              <a:rPr lang="fr-FR" baseline="0" dirty="0"/>
              <a:t> : Une fois que le groupe tombe d’accord sur les catégories, vous pouvez les inscrire dans le mandala. </a:t>
            </a:r>
          </a:p>
          <a:p>
            <a:pPr>
              <a:buNone/>
            </a:pPr>
            <a:endParaRPr lang="en-CA" dirty="0"/>
          </a:p>
          <a:p>
            <a:pPr>
              <a:buNone/>
            </a:pPr>
            <a:endParaRPr lang="en-CA" dirty="0"/>
          </a:p>
        </p:txBody>
      </p:sp>
    </p:spTree>
    <p:extLst>
      <p:ext uri="{BB962C8B-B14F-4D97-AF65-F5344CB8AC3E}">
        <p14:creationId xmlns:p14="http://schemas.microsoft.com/office/powerpoint/2010/main" val="658485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381000" y="685800"/>
            <a:ext cx="6096000" cy="3429000"/>
          </a:xfrm>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fr-FR" sz="1100" b="0" dirty="0"/>
              <a:t>1 minute</a:t>
            </a:r>
          </a:p>
          <a:p>
            <a:pPr>
              <a:buNone/>
            </a:pPr>
            <a:endParaRPr lang="en-US" sz="1100" b="1" dirty="0"/>
          </a:p>
          <a:p>
            <a:pPr>
              <a:buNone/>
            </a:pPr>
            <a:r>
              <a:rPr lang="fr-FR" sz="1100" b="1" dirty="0"/>
              <a:t>Dites</a:t>
            </a:r>
            <a:r>
              <a:rPr lang="fr-FR" sz="1100" dirty="0"/>
              <a:t> :</a:t>
            </a:r>
            <a:r>
              <a:rPr lang="fr-FR" sz="1100" baseline="0" dirty="0"/>
              <a:t> Il est important de prendre votre temps lors de ces premières étapes et de ne pas se précipiter. C’est la base de l’exercice !</a:t>
            </a:r>
          </a:p>
          <a:p>
            <a:endParaRPr sz="1100" dirty="0"/>
          </a:p>
        </p:txBody>
      </p:sp>
    </p:spTree>
    <p:extLst>
      <p:ext uri="{BB962C8B-B14F-4D97-AF65-F5344CB8AC3E}">
        <p14:creationId xmlns:p14="http://schemas.microsoft.com/office/powerpoint/2010/main" val="1606112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fr-FR" sz="1100" b="0" dirty="0"/>
              <a:t>2 minutes </a:t>
            </a:r>
          </a:p>
          <a:p>
            <a:pPr>
              <a:buNone/>
            </a:pPr>
            <a:endParaRPr lang="en-CA" sz="1100" b="1" dirty="0"/>
          </a:p>
          <a:p>
            <a:pPr>
              <a:buNone/>
            </a:pPr>
            <a:r>
              <a:rPr lang="fr-FR" sz="1100" b="1" dirty="0"/>
              <a:t>Dites</a:t>
            </a:r>
            <a:r>
              <a:rPr lang="fr-FR" sz="1100" dirty="0"/>
              <a:t> : À ce stade, vous devriez</a:t>
            </a:r>
            <a:r>
              <a:rPr lang="fr-FR" sz="1100" baseline="0" dirty="0"/>
              <a:t> avoir convenu des catégories placées à l’extérieur du mandala. La prochaine étape est de réfléchir ensemble en tant qu’équipe à ce que vous aimeriez que soit la « situation idéale ».</a:t>
            </a:r>
          </a:p>
          <a:p>
            <a:pPr>
              <a:buNone/>
            </a:pPr>
            <a:endParaRPr lang="en-CA" sz="1100" dirty="0"/>
          </a:p>
          <a:p>
            <a:pPr>
              <a:buNone/>
            </a:pPr>
            <a:r>
              <a:rPr lang="fr-FR" sz="1100" b="1" dirty="0"/>
              <a:t>Dites</a:t>
            </a:r>
            <a:r>
              <a:rPr lang="fr-FR" sz="1100" dirty="0"/>
              <a:t> : </a:t>
            </a:r>
            <a:r>
              <a:rPr lang="fr-FR" sz="1100" baseline="0" dirty="0"/>
              <a:t>Par exemple, si l’une de vos catégories est « communication », vous pourriez imaginer qu’une communication saine au sein de votre équipe voudrait dire que chaque membre emploie l’écoute active lors des réunions d’équipe ; ou, que les travailleurs sociaux font part de leurs inquiétudes ou de leurs sentiments à un superviseur lors des sessions individuelles de supervision. </a:t>
            </a:r>
          </a:p>
          <a:p>
            <a:pPr>
              <a:buNone/>
            </a:pPr>
            <a:endParaRPr lang="en-CA" sz="1100" dirty="0"/>
          </a:p>
          <a:p>
            <a:pPr>
              <a:buNone/>
            </a:pPr>
            <a:r>
              <a:rPr lang="fr-FR" sz="1100" b="1" dirty="0"/>
              <a:t>Dites</a:t>
            </a:r>
            <a:r>
              <a:rPr lang="fr-FR" sz="1100" dirty="0"/>
              <a:t> : Aux</a:t>
            </a:r>
            <a:r>
              <a:rPr lang="fr-FR" sz="1100" baseline="0" dirty="0"/>
              <a:t> fins de </a:t>
            </a:r>
            <a:r>
              <a:rPr lang="fr-FR" sz="1100" baseline="0" dirty="0">
                <a:highlight>
                  <a:srgbClr val="FFFF00"/>
                </a:highlight>
              </a:rPr>
              <a:t>cette activité</a:t>
            </a:r>
            <a:r>
              <a:rPr lang="fr-FR" sz="1100" baseline="0" dirty="0"/>
              <a:t>, vous devez utiliser des symboles, des images ou des dessins pour représenter ces « rêves ».</a:t>
            </a:r>
          </a:p>
          <a:p>
            <a:pPr>
              <a:buNone/>
            </a:pPr>
            <a:endParaRPr lang="en-CA" sz="1100" dirty="0"/>
          </a:p>
          <a:p>
            <a:pPr>
              <a:buNone/>
            </a:pPr>
            <a:r>
              <a:rPr lang="fr-FR" sz="1100" b="1" dirty="0"/>
              <a:t>Instructions</a:t>
            </a:r>
            <a:r>
              <a:rPr lang="fr-FR" sz="1100" dirty="0"/>
              <a:t> :</a:t>
            </a:r>
            <a:r>
              <a:rPr lang="fr-FR" sz="1100" baseline="0" dirty="0"/>
              <a:t> Montrez aux participants sur le mandala du flip chart quelques exemples (peut-être en utilisant l’exemple de « communication ») en les illustrant par images ou des dessins placés sur la partie extérieure du mandala.</a:t>
            </a:r>
          </a:p>
          <a:p>
            <a:pPr>
              <a:buNone/>
            </a:pPr>
            <a:endParaRPr lang="en-CA" sz="1100" dirty="0"/>
          </a:p>
          <a:p>
            <a:pPr>
              <a:buNone/>
            </a:pPr>
            <a:r>
              <a:rPr lang="fr-FR" sz="1100" b="1" dirty="0"/>
              <a:t>Dites</a:t>
            </a:r>
            <a:r>
              <a:rPr lang="fr-FR" sz="1100" dirty="0"/>
              <a:t> : </a:t>
            </a:r>
            <a:r>
              <a:rPr lang="fr-FR" sz="1100" baseline="0" dirty="0"/>
              <a:t>Pour cette étape, </a:t>
            </a:r>
            <a:r>
              <a:rPr lang="fr-FR" sz="1100" dirty="0"/>
              <a:t>essayez de trouver des moyens créatifs pour capturer les idées générées plus tôt et au cours de cette étape de l’activité.</a:t>
            </a:r>
            <a:r>
              <a:rPr lang="fr-FR" sz="1100" baseline="0" dirty="0"/>
              <a:t> Veillez à prendre le temps de convenir d’une vision pour chaque catégorie.</a:t>
            </a:r>
          </a:p>
          <a:p>
            <a:pPr>
              <a:buNone/>
            </a:pPr>
            <a:endParaRPr lang="en-CA" sz="1100" baseline="0" dirty="0"/>
          </a:p>
          <a:p>
            <a:pPr>
              <a:buNone/>
            </a:pPr>
            <a:r>
              <a:rPr lang="fr-FR" sz="1100" b="1" dirty="0"/>
              <a:t>Note pour l’animateur : </a:t>
            </a:r>
            <a:r>
              <a:rPr lang="fr-FR" sz="1100" dirty="0"/>
              <a:t>Fournissez des </a:t>
            </a:r>
            <a:r>
              <a:rPr lang="fr-FR" sz="1100" baseline="0" dirty="0"/>
              <a:t>images de magazines préparées à l’avance, des marqueurs colorés, des ciseaux</a:t>
            </a:r>
            <a:r>
              <a:rPr lang="fr-FR" sz="1100" dirty="0"/>
              <a:t>,</a:t>
            </a:r>
            <a:r>
              <a:rPr lang="fr-FR" sz="1100" baseline="0" dirty="0"/>
              <a:t> </a:t>
            </a:r>
            <a:r>
              <a:rPr lang="fr-FR" sz="1100" dirty="0"/>
              <a:t>de la colle </a:t>
            </a:r>
            <a:r>
              <a:rPr lang="fr-FR" sz="1100" baseline="0" dirty="0"/>
              <a:t>et d’autres outils aux équipes pour qu’elles puissent représenter leur situation idéale d’une équipe en bonne santé. Cette étape doit être amusante et se faire dans la bonne humeur</a:t>
            </a:r>
            <a:r>
              <a:rPr lang="fr-FR" baseline="0" dirty="0"/>
              <a:t>.</a:t>
            </a:r>
          </a:p>
        </p:txBody>
      </p:sp>
    </p:spTree>
    <p:extLst>
      <p:ext uri="{BB962C8B-B14F-4D97-AF65-F5344CB8AC3E}">
        <p14:creationId xmlns:p14="http://schemas.microsoft.com/office/powerpoint/2010/main" val="3929157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a:lnSpc>
                <a:spcPct val="115000"/>
              </a:lnSpc>
              <a:buNone/>
            </a:pPr>
            <a:r>
              <a:rPr lang="fr-FR" sz="1100">
                <a:latin typeface="+mn-lt"/>
                <a:ea typeface="Times New Roman"/>
                <a:cs typeface="Times New Roman"/>
                <a:sym typeface="Times New Roman"/>
              </a:rPr>
              <a:t>2</a:t>
            </a:r>
            <a:r>
              <a:rPr lang="fr-FR" sz="1100" baseline="0">
                <a:latin typeface="+mn-lt"/>
                <a:ea typeface="Times New Roman"/>
                <a:cs typeface="Times New Roman"/>
                <a:sym typeface="Times New Roman"/>
              </a:rPr>
              <a:t> minutes</a:t>
            </a:r>
            <a:br>
              <a:rPr lang="fr-FR" sz="1100" baseline="0">
                <a:latin typeface="+mn-lt"/>
                <a:ea typeface="Times New Roman"/>
                <a:cs typeface="Times New Roman"/>
                <a:sym typeface="Times New Roman"/>
              </a:rPr>
            </a:br>
            <a:endParaRPr lang="fr-FR" sz="1100" baseline="0">
              <a:latin typeface="+mn-lt"/>
              <a:ea typeface="Times New Roman"/>
              <a:cs typeface="Times New Roman"/>
              <a:sym typeface="Times New Roman"/>
            </a:endParaRPr>
          </a:p>
          <a:p>
            <a:pPr>
              <a:lnSpc>
                <a:spcPct val="115000"/>
              </a:lnSpc>
              <a:buNone/>
            </a:pPr>
            <a:r>
              <a:rPr lang="fr-FR" sz="1100" b="1" baseline="0">
                <a:latin typeface="+mn-lt"/>
                <a:ea typeface="Times New Roman"/>
                <a:cs typeface="Times New Roman"/>
                <a:sym typeface="Times New Roman"/>
              </a:rPr>
              <a:t>Dites</a:t>
            </a:r>
            <a:r>
              <a:rPr lang="fr-FR" sz="1100" baseline="0">
                <a:latin typeface="+mn-lt"/>
                <a:ea typeface="Times New Roman"/>
                <a:cs typeface="Times New Roman"/>
                <a:sym typeface="Times New Roman"/>
              </a:rPr>
              <a:t> : Une fois votre équipe en bonne santé définie, il est temps de réfléchir à la réalité et votre situation actuelle. </a:t>
            </a:r>
          </a:p>
          <a:p>
            <a:pPr>
              <a:lnSpc>
                <a:spcPct val="115000"/>
              </a:lnSpc>
              <a:buNone/>
            </a:pPr>
            <a:endParaRPr lang="en-US" sz="1100" b="1" dirty="0">
              <a:latin typeface="+mn-lt"/>
              <a:ea typeface="Times New Roman"/>
              <a:cs typeface="Times New Roman"/>
              <a:sym typeface="Times New Roman"/>
            </a:endParaRPr>
          </a:p>
          <a:p>
            <a:pPr>
              <a:lnSpc>
                <a:spcPct val="115000"/>
              </a:lnSpc>
              <a:buNone/>
            </a:pPr>
            <a:r>
              <a:rPr lang="fr-FR" sz="1100" b="1">
                <a:latin typeface="+mn-lt"/>
                <a:ea typeface="Times New Roman"/>
                <a:cs typeface="Times New Roman"/>
                <a:sym typeface="Times New Roman"/>
              </a:rPr>
              <a:t>Dites :</a:t>
            </a:r>
            <a:r>
              <a:rPr lang="fr-FR" sz="1100">
                <a:latin typeface="+mn-lt"/>
                <a:ea typeface="Times New Roman"/>
                <a:cs typeface="Times New Roman"/>
                <a:sym typeface="Times New Roman"/>
              </a:rPr>
              <a:t> Pour que cette activité soit efficace, nous devons être honnêtes et encourager l’honnêteté. Cette conversation peut s’avérer difficile, car elle doit mettre en évidence les problèmes dans chaque catégorie. Anticipez toutes les sensibilités avant de commencer cette étape de l’activité. </a:t>
            </a:r>
          </a:p>
          <a:p>
            <a:pPr>
              <a:lnSpc>
                <a:spcPct val="115000"/>
              </a:lnSpc>
              <a:buNone/>
            </a:pPr>
            <a:endParaRPr lang="en-US" sz="1100" b="1" dirty="0">
              <a:latin typeface="+mn-lt"/>
              <a:ea typeface="Times New Roman"/>
              <a:cs typeface="Times New Roman"/>
            </a:endParaRPr>
          </a:p>
          <a:p>
            <a:pPr>
              <a:lnSpc>
                <a:spcPct val="115000"/>
              </a:lnSpc>
              <a:buNone/>
            </a:pPr>
            <a:r>
              <a:rPr lang="fr-FR" sz="1100" b="1">
                <a:latin typeface="+mn-lt"/>
                <a:ea typeface="Times New Roman"/>
                <a:cs typeface="Times New Roman"/>
                <a:sym typeface="Times New Roman"/>
              </a:rPr>
              <a:t>Dites : </a:t>
            </a:r>
            <a:r>
              <a:rPr lang="fr-FR" sz="1100">
                <a:latin typeface="+mn-lt"/>
                <a:ea typeface="Times New Roman"/>
                <a:cs typeface="Times New Roman"/>
                <a:sym typeface="Times New Roman"/>
              </a:rPr>
              <a:t>En réalisant cette activité avec vos équipes, les idées peuvent être évoquées de façon anonyme. Par exemple, les contributions de chacun peuvent être anonymes : on récupère les post-its de chaque membre de l’équipe et on en discute sans en connaître l’auteur.</a:t>
            </a:r>
          </a:p>
          <a:p>
            <a:pPr>
              <a:lnSpc>
                <a:spcPct val="115000"/>
              </a:lnSpc>
              <a:buNone/>
            </a:pPr>
            <a:endParaRPr lang="en-US" sz="1100" dirty="0">
              <a:latin typeface="+mn-lt"/>
              <a:ea typeface="Times New Roman"/>
              <a:cs typeface="Times New Roman"/>
              <a:sym typeface="Times New Roman"/>
            </a:endParaRPr>
          </a:p>
          <a:p>
            <a:pPr>
              <a:lnSpc>
                <a:spcPct val="115000"/>
              </a:lnSpc>
              <a:buNone/>
            </a:pPr>
            <a:r>
              <a:rPr lang="fr-FR" sz="1100" b="1">
                <a:latin typeface="+mn-lt"/>
                <a:ea typeface="Times New Roman"/>
                <a:cs typeface="Times New Roman"/>
                <a:sym typeface="Times New Roman"/>
              </a:rPr>
              <a:t>Instructions</a:t>
            </a:r>
            <a:r>
              <a:rPr lang="fr-FR" sz="1100">
                <a:latin typeface="+mn-lt"/>
                <a:ea typeface="Times New Roman"/>
                <a:cs typeface="Times New Roman"/>
                <a:sym typeface="Times New Roman"/>
              </a:rPr>
              <a:t> : Montrez</a:t>
            </a:r>
            <a:r>
              <a:rPr lang="fr-FR" sz="1100" baseline="0">
                <a:latin typeface="+mn-lt"/>
                <a:ea typeface="Times New Roman"/>
                <a:cs typeface="Times New Roman"/>
                <a:sym typeface="Times New Roman"/>
              </a:rPr>
              <a:t> sur le flip chart que la « réalité » sera placée au centre. Pour l’exemple de « communication », la réalité est peut-être que chacun parle plus fort que l’autre ; ou que certains crient dans le bureau. </a:t>
            </a:r>
            <a:r>
              <a:rPr lang="fr-FR" sz="1100">
                <a:latin typeface="+mn-lt"/>
                <a:ea typeface="Times New Roman"/>
                <a:cs typeface="Times New Roman"/>
                <a:sym typeface="Times New Roman"/>
              </a:rPr>
              <a:t>Intégrez une représentation de la situation actuelle par des images préparées à l’avance dans la partie intérieure du segment communication.</a:t>
            </a:r>
          </a:p>
        </p:txBody>
      </p:sp>
    </p:spTree>
    <p:extLst>
      <p:ext uri="{BB962C8B-B14F-4D97-AF65-F5344CB8AC3E}">
        <p14:creationId xmlns:p14="http://schemas.microsoft.com/office/powerpoint/2010/main" val="1101050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marL="101600" algn="l">
              <a:spcBef>
                <a:spcPts val="1000"/>
              </a:spcBef>
              <a:buNone/>
            </a:pPr>
            <a:r>
              <a:rPr lang="fr-FR" sz="1100">
                <a:latin typeface="+mn-lt"/>
                <a:ea typeface="Century Gothic"/>
                <a:cs typeface="Century Gothic"/>
                <a:sym typeface="Century Gothic"/>
              </a:rPr>
              <a:t>2 minutes</a:t>
            </a:r>
          </a:p>
          <a:p>
            <a:pPr marL="101600" algn="l">
              <a:spcBef>
                <a:spcPts val="1000"/>
              </a:spcBef>
              <a:buNone/>
            </a:pPr>
            <a:endParaRPr lang="en-US" sz="1100" dirty="0">
              <a:latin typeface="+mn-lt"/>
              <a:ea typeface="Century Gothic"/>
              <a:cs typeface="Century Gothic"/>
              <a:sym typeface="Century Gothic"/>
            </a:endParaRPr>
          </a:p>
          <a:p>
            <a:pPr marL="101600" algn="l">
              <a:spcBef>
                <a:spcPts val="1000"/>
              </a:spcBef>
              <a:buNone/>
            </a:pPr>
            <a:r>
              <a:rPr lang="fr-FR" sz="1100" b="1">
                <a:latin typeface="+mn-lt"/>
                <a:ea typeface="Century Gothic"/>
                <a:cs typeface="Century Gothic"/>
                <a:sym typeface="Century Gothic"/>
              </a:rPr>
              <a:t>Dites</a:t>
            </a:r>
            <a:r>
              <a:rPr lang="fr-FR" sz="1100">
                <a:latin typeface="+mn-lt"/>
                <a:ea typeface="Century Gothic"/>
                <a:cs typeface="Century Gothic"/>
                <a:sym typeface="Century Gothic"/>
              </a:rPr>
              <a:t> : la dernière étape</a:t>
            </a:r>
            <a:r>
              <a:rPr lang="fr-FR" sz="1100" baseline="0">
                <a:latin typeface="+mn-lt"/>
                <a:ea typeface="Century Gothic"/>
                <a:cs typeface="Century Gothic"/>
                <a:sym typeface="Century Gothic"/>
              </a:rPr>
              <a:t> consiste à planifier ensemble en tant qu’équipe comment passer du centre du mandala à la vision d’une équipe en bonne santé.</a:t>
            </a:r>
          </a:p>
          <a:p>
            <a:pPr marL="101600" algn="l">
              <a:spcBef>
                <a:spcPts val="1000"/>
              </a:spcBef>
              <a:buNone/>
            </a:pPr>
            <a:endParaRPr lang="en-US" sz="1100" dirty="0">
              <a:latin typeface="+mn-lt"/>
              <a:ea typeface="Century Gothic"/>
              <a:cs typeface="Century Gothic"/>
              <a:sym typeface="Century Gothic"/>
            </a:endParaRPr>
          </a:p>
          <a:p>
            <a:pPr marL="101600" algn="l">
              <a:spcBef>
                <a:spcPts val="1000"/>
              </a:spcBef>
              <a:buNone/>
            </a:pPr>
            <a:r>
              <a:rPr lang="fr-FR" sz="1100" b="1">
                <a:latin typeface="+mn-lt"/>
                <a:ea typeface="Century Gothic"/>
                <a:cs typeface="Century Gothic"/>
                <a:sym typeface="Century Gothic"/>
              </a:rPr>
              <a:t>Note pour l’animateur</a:t>
            </a:r>
            <a:r>
              <a:rPr lang="fr-FR" sz="1100">
                <a:latin typeface="+mn-lt"/>
                <a:ea typeface="Century Gothic"/>
                <a:cs typeface="Century Gothic"/>
                <a:sym typeface="Century Gothic"/>
              </a:rPr>
              <a:t> : (Pour l’exemple de mandala de l’animateur) En séance plénière, réfléchissez à des stratégies permettant de passer du centre à l’extérieur de la section Communication (préparez quelques exemples simples comme « dans notre équipe, tous les feedbacks seront donnés régulièrement lors de sessions individuelles et confidentielles » ou « dans notre équipe, nous ne discuterons pas des dossiers en dehors des heures de travail »).</a:t>
            </a:r>
          </a:p>
          <a:p>
            <a:pPr marL="101600" algn="l">
              <a:spcBef>
                <a:spcPts val="1000"/>
              </a:spcBef>
              <a:buNone/>
            </a:pPr>
            <a:endParaRPr lang="en-US" sz="1100" b="1" dirty="0">
              <a:latin typeface="+mn-lt"/>
              <a:ea typeface="Century Gothic"/>
              <a:cs typeface="Century Gothic"/>
              <a:sym typeface="Century Gothic"/>
            </a:endParaRPr>
          </a:p>
          <a:p>
            <a:pPr marL="101600" algn="l">
              <a:spcBef>
                <a:spcPts val="1000"/>
              </a:spcBef>
              <a:buNone/>
            </a:pPr>
            <a:r>
              <a:rPr lang="fr-FR" sz="1100" b="1">
                <a:latin typeface="+mn-lt"/>
                <a:ea typeface="Century Gothic"/>
                <a:cs typeface="Century Gothic"/>
                <a:sym typeface="Century Gothic"/>
              </a:rPr>
              <a:t>Dites :</a:t>
            </a:r>
            <a:r>
              <a:rPr lang="fr-FR" sz="1100">
                <a:latin typeface="+mn-lt"/>
                <a:ea typeface="Century Gothic"/>
                <a:cs typeface="Century Gothic"/>
                <a:sym typeface="Century Gothic"/>
              </a:rPr>
              <a:t> Maintenant, vous avez votre point de départ et votre objectif. Ce sont les éléments piliers de tout plan d’action. Votre tâche est maintenant de réfléchir à des mesures concrètes qui peuvent être prises pour passer de la situation actuelle au résultat souhaité. </a:t>
            </a:r>
          </a:p>
          <a:p>
            <a:pPr marL="101600" algn="l">
              <a:spcBef>
                <a:spcPts val="1000"/>
              </a:spcBef>
              <a:buNone/>
            </a:pPr>
            <a:endParaRPr lang="en-US" sz="1100" dirty="0">
              <a:latin typeface="+mn-lt"/>
              <a:ea typeface="Century Gothic"/>
              <a:cs typeface="Century Gothic"/>
            </a:endParaRPr>
          </a:p>
          <a:p>
            <a:pPr marL="101600" algn="l">
              <a:spcBef>
                <a:spcPts val="1000"/>
              </a:spcBef>
              <a:buNone/>
            </a:pPr>
            <a:r>
              <a:rPr lang="fr-FR" sz="1100" b="1">
                <a:latin typeface="+mn-lt"/>
                <a:ea typeface="Century Gothic"/>
                <a:cs typeface="Century Gothic"/>
                <a:sym typeface="Century Gothic"/>
              </a:rPr>
              <a:t>Dites</a:t>
            </a:r>
            <a:r>
              <a:rPr lang="fr-FR" sz="1100">
                <a:latin typeface="+mn-lt"/>
                <a:ea typeface="Century Gothic"/>
                <a:cs typeface="Century Gothic"/>
                <a:sym typeface="Century Gothic"/>
              </a:rPr>
              <a:t> : L’outil Mandala peut permettre à chacun de réfléchir de manière créative et de trouver des solutions qui pourraient ne pas être évidentes. Il est possible de procéder à un brainstorming à ce stade, et les idées générées deviendront des points d’action pour permettre à vos équipes d’avancer.</a:t>
            </a:r>
            <a:r>
              <a:rPr lang="fr-FR" sz="1100" baseline="0">
                <a:latin typeface="+mn-lt"/>
                <a:ea typeface="Century Gothic"/>
                <a:cs typeface="Century Gothic"/>
                <a:sym typeface="Century Gothic"/>
              </a:rPr>
              <a:t> </a:t>
            </a:r>
          </a:p>
          <a:p>
            <a:pPr>
              <a:buNone/>
            </a:pPr>
            <a:endParaRPr lang="en-US" dirty="0"/>
          </a:p>
        </p:txBody>
      </p:sp>
    </p:spTree>
    <p:extLst>
      <p:ext uri="{BB962C8B-B14F-4D97-AF65-F5344CB8AC3E}">
        <p14:creationId xmlns:p14="http://schemas.microsoft.com/office/powerpoint/2010/main" val="3925252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fr-FR" sz="1100"/>
              <a:t>1 minute</a:t>
            </a:r>
          </a:p>
          <a:p>
            <a:endParaRPr lang="en-US" sz="1100" dirty="0"/>
          </a:p>
          <a:p>
            <a:r>
              <a:rPr lang="fr-FR" sz="1100" b="1"/>
              <a:t>Dites</a:t>
            </a:r>
            <a:r>
              <a:rPr lang="fr-FR" sz="1100"/>
              <a:t> : Ainsi</a:t>
            </a:r>
            <a:r>
              <a:rPr lang="fr-FR" sz="1100" baseline="0"/>
              <a:t>, la « situation idéale » de chaque catégorie sera placée sur la partie extérieure, la réalité au centre, et les étapes d’actions pratiques entre les deux.  </a:t>
            </a:r>
          </a:p>
          <a:p>
            <a:endParaRPr lang="en-US" sz="1100" dirty="0"/>
          </a:p>
          <a:p>
            <a:r>
              <a:rPr lang="fr-FR" sz="1100" b="1" baseline="0"/>
              <a:t>Dites</a:t>
            </a:r>
            <a:r>
              <a:rPr lang="fr-FR" sz="1100" baseline="0"/>
              <a:t> : Commencer par de petites étapes est un très bon point de départ !</a:t>
            </a:r>
          </a:p>
        </p:txBody>
      </p:sp>
    </p:spTree>
    <p:extLst>
      <p:ext uri="{BB962C8B-B14F-4D97-AF65-F5344CB8AC3E}">
        <p14:creationId xmlns:p14="http://schemas.microsoft.com/office/powerpoint/2010/main" val="4181501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buNone/>
            </a:pPr>
            <a:r>
              <a:rPr lang="fr-FR" sz="1100"/>
              <a:t>85 minutes</a:t>
            </a:r>
          </a:p>
          <a:p>
            <a:pPr>
              <a:buNone/>
            </a:pPr>
            <a:endParaRPr lang="en-US" sz="1100" dirty="0"/>
          </a:p>
          <a:p>
            <a:pPr>
              <a:buNone/>
            </a:pPr>
            <a:r>
              <a:rPr lang="fr-FR" sz="1100" b="1"/>
              <a:t>Dites</a:t>
            </a:r>
            <a:r>
              <a:rPr lang="fr-FR" sz="1100"/>
              <a:t> : Voici</a:t>
            </a:r>
            <a:r>
              <a:rPr lang="fr-FR" sz="1100" baseline="0"/>
              <a:t> un exemple de mandala qui peut être utilisé pour trouver des idées</a:t>
            </a:r>
          </a:p>
          <a:p>
            <a:pPr>
              <a:buNone/>
            </a:pPr>
            <a:endParaRPr lang="en-US" sz="1100" baseline="0" dirty="0"/>
          </a:p>
          <a:p>
            <a:pPr>
              <a:buNone/>
            </a:pPr>
            <a:r>
              <a:rPr lang="fr-FR" sz="1100" b="1" baseline="0"/>
              <a:t>Demandez</a:t>
            </a:r>
            <a:r>
              <a:rPr lang="fr-FR" sz="1100" baseline="0"/>
              <a:t> : Avez-vous des questions sur les 5 étapes ou l’ensemble du processus ?</a:t>
            </a:r>
          </a:p>
          <a:p>
            <a:pPr>
              <a:buNone/>
            </a:pPr>
            <a:endParaRPr lang="en-US"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a:t>Dites :</a:t>
            </a:r>
            <a:r>
              <a:rPr lang="fr-FR" sz="1100"/>
              <a:t> Il est naturel et humain de vouloir passer rapidement à la résolution de problèmes et d’élaborer des plans, mais en sautant des étapes, nous manquons une occasion d’en apprendre davantage sur ce que notre équipe veut et ce qu’elle vit au moment présent. Veillez donc à prendre votre temps pour les étapes 1 et 2 !</a:t>
            </a:r>
          </a:p>
          <a:p>
            <a:pPr>
              <a:buNone/>
            </a:pPr>
            <a:endParaRPr lang="en-US" sz="1100" baseline="0" dirty="0"/>
          </a:p>
          <a:p>
            <a:pPr>
              <a:buNone/>
            </a:pPr>
            <a:r>
              <a:rPr lang="fr-FR" sz="1100" b="1" baseline="0"/>
              <a:t>Instructions</a:t>
            </a:r>
            <a:r>
              <a:rPr lang="fr-FR" sz="1100" baseline="0"/>
              <a:t> : Divisez les participants en petits groupes afin qu’ils travaillent à l’élaboration de leurs mandalas.  </a:t>
            </a:r>
          </a:p>
          <a:p>
            <a:pPr>
              <a:buNone/>
            </a:pPr>
            <a:endParaRPr lang="en-US" sz="1100" dirty="0"/>
          </a:p>
          <a:p>
            <a:pPr>
              <a:buNone/>
            </a:pPr>
            <a:r>
              <a:rPr lang="fr-FR" sz="1100"/>
              <a:t>Au bout de 60 minutes, rassemblez</a:t>
            </a:r>
            <a:r>
              <a:rPr lang="fr-FR" sz="1100" baseline="0"/>
              <a:t> tous les participants. Servez-vous des 15 minutes restantes pour inviter</a:t>
            </a:r>
            <a:r>
              <a:rPr lang="fr-FR" sz="1100"/>
              <a:t> chaque groupe à présenter son mandala et partager toute observation ou idée évoquée au cours de ce processus.</a:t>
            </a:r>
          </a:p>
          <a:p>
            <a:pPr>
              <a:buNone/>
            </a:pPr>
            <a:endParaRPr lang="en-US" sz="1100" dirty="0"/>
          </a:p>
          <a:p>
            <a:pPr>
              <a:buNone/>
            </a:pPr>
            <a:r>
              <a:rPr lang="fr-FR" sz="1100" b="1"/>
              <a:t>Note pour l’animateur</a:t>
            </a:r>
            <a:r>
              <a:rPr lang="fr-FR" sz="1100"/>
              <a:t> : </a:t>
            </a:r>
            <a:r>
              <a:rPr lang="fr-FR" sz="1100" baseline="0"/>
              <a:t> Faites attention à organiser les petits groupes en fonction des participants. Si de nombreuses personnes d’une même organisation sont présentes, elles peuvent peut-être travailler ensemble. En revanche, si vous avez un mélange de donateurs et de partenaires de mise en œuvre, réfléchissez bien à la dynamique de pouvoirs eventuelle! </a:t>
            </a:r>
          </a:p>
          <a:p>
            <a:pPr>
              <a:defRPr>
                <a:latin typeface="Calibri"/>
                <a:ea typeface="Calibri"/>
                <a:cs typeface="Calibri"/>
                <a:sym typeface="Calibri"/>
              </a:defRPr>
            </a:pPr>
            <a:endParaRPr sz="1100" dirty="0"/>
          </a:p>
        </p:txBody>
      </p:sp>
    </p:spTree>
    <p:extLst>
      <p:ext uri="{BB962C8B-B14F-4D97-AF65-F5344CB8AC3E}">
        <p14:creationId xmlns:p14="http://schemas.microsoft.com/office/powerpoint/2010/main" val="984139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spcBef>
                <a:spcPts val="0"/>
              </a:spcBef>
              <a:buNone/>
            </a:pPr>
            <a:r>
              <a:rPr lang="fr-FR" sz="1100" b="0"/>
              <a:t>3 minutes</a:t>
            </a:r>
          </a:p>
          <a:p>
            <a:pPr lvl="0">
              <a:spcBef>
                <a:spcPts val="0"/>
              </a:spcBef>
              <a:buNone/>
            </a:pPr>
            <a:endParaRPr lang="en-CA" sz="1100" b="0" dirty="0"/>
          </a:p>
          <a:p>
            <a:pPr>
              <a:buNone/>
            </a:pPr>
            <a:r>
              <a:rPr lang="fr-FR" sz="1100" b="1"/>
              <a:t>Dites :</a:t>
            </a:r>
            <a:r>
              <a:rPr lang="fr-FR" sz="1100" b="1" baseline="0"/>
              <a:t> </a:t>
            </a:r>
            <a:r>
              <a:rPr lang="fr-FR" sz="1100"/>
              <a:t>Dans ce module,</a:t>
            </a:r>
            <a:r>
              <a:rPr lang="fr-FR" sz="1100" baseline="0"/>
              <a:t> </a:t>
            </a:r>
            <a:r>
              <a:rPr lang="fr-FR" sz="1100"/>
              <a:t>nous allons explorer les formes que prend le bien-être chez les superviseurs et leurs équipes. Aborder</a:t>
            </a:r>
            <a:r>
              <a:rPr lang="fr-FR" sz="1100" baseline="0"/>
              <a:t> le stress et le bien-être peut parfois s’avérer compliqué ; je vous encourage donc à rappeler certains de nos accords de groupe convenus le premier jour :</a:t>
            </a:r>
          </a:p>
          <a:p>
            <a:pPr marL="171450" indent="-171450">
              <a:buFont typeface="Arial"/>
              <a:buChar char="•"/>
            </a:pPr>
            <a:r>
              <a:rPr lang="fr-FR" sz="1100"/>
              <a:t>Prendre soin de soi : Prenez en compte votre propre bien-être psychologique ; si une histoire est pénible à partager, réfléchissez avant de commencer</a:t>
            </a:r>
            <a:r>
              <a:rPr lang="fr-FR" sz="1100" baseline="0"/>
              <a:t> à en parler. N’hésitez pas à faire une pause si besoin. </a:t>
            </a:r>
          </a:p>
          <a:p>
            <a:pPr marL="171450" indent="-171450">
              <a:buFont typeface="Arial"/>
              <a:buChar char="•"/>
            </a:pPr>
            <a:r>
              <a:rPr lang="fr-FR" sz="1100"/>
              <a:t>Prendre soin des autres : Respectez et écoutez, soyez attentif aux autres.</a:t>
            </a:r>
            <a:r>
              <a:rPr lang="fr-FR" sz="1100" baseline="0"/>
              <a:t> </a:t>
            </a:r>
          </a:p>
          <a:p>
            <a:pPr lvl="0">
              <a:spcBef>
                <a:spcPts val="0"/>
              </a:spcBef>
              <a:buNone/>
            </a:pPr>
            <a:endParaRPr lang="en-CA" sz="1100" b="0" dirty="0"/>
          </a:p>
          <a:p>
            <a:pPr lvl="0">
              <a:spcBef>
                <a:spcPts val="0"/>
              </a:spcBef>
              <a:buNone/>
            </a:pPr>
            <a:r>
              <a:rPr lang="fr-FR" sz="1100" b="1"/>
              <a:t>Examinez</a:t>
            </a:r>
            <a:r>
              <a:rPr lang="fr-FR" sz="1100" b="0"/>
              <a:t> l’objectif et les résultats</a:t>
            </a:r>
            <a:r>
              <a:rPr lang="fr-FR" sz="1100" b="0" baseline="0"/>
              <a:t> décrits sur la diapositive.</a:t>
            </a:r>
          </a:p>
          <a:p>
            <a:pPr lvl="0">
              <a:spcBef>
                <a:spcPts val="0"/>
              </a:spcBef>
              <a:buNone/>
            </a:pPr>
            <a:endParaRPr lang="en-CA" sz="1100" baseline="0" dirty="0"/>
          </a:p>
          <a:p>
            <a:pPr>
              <a:buNone/>
            </a:pPr>
            <a:r>
              <a:rPr lang="fr-FR" sz="1100" b="1"/>
              <a:t>Demandez : </a:t>
            </a:r>
            <a:r>
              <a:rPr lang="fr-FR" sz="1100"/>
              <a:t>Avez-vous</a:t>
            </a:r>
            <a:r>
              <a:rPr lang="fr-FR" sz="1100" baseline="0"/>
              <a:t> des questions avant de commencer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Tree>
    <p:extLst>
      <p:ext uri="{BB962C8B-B14F-4D97-AF65-F5344CB8AC3E}">
        <p14:creationId xmlns:p14="http://schemas.microsoft.com/office/powerpoint/2010/main" val="1230704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fr-FR" sz="1100">
                <a:latin typeface="+mn-lt"/>
              </a:rPr>
              <a:t>10 minutes</a:t>
            </a:r>
          </a:p>
          <a:p>
            <a:pPr>
              <a:buNone/>
            </a:pPr>
            <a:endParaRPr lang="en-CA" sz="1100" dirty="0">
              <a:latin typeface="+mn-lt"/>
            </a:endParaRPr>
          </a:p>
          <a:p>
            <a:pPr>
              <a:buNone/>
            </a:pPr>
            <a:r>
              <a:rPr lang="fr-FR" sz="1100" b="1">
                <a:latin typeface="+mn-lt"/>
              </a:rPr>
              <a:t>Dites</a:t>
            </a:r>
            <a:r>
              <a:rPr lang="fr-FR" sz="1100">
                <a:latin typeface="+mn-lt"/>
              </a:rPr>
              <a:t> : </a:t>
            </a:r>
            <a:r>
              <a:rPr lang="fr-FR" sz="1100" baseline="0">
                <a:latin typeface="+mn-lt"/>
              </a:rPr>
              <a:t>nous allons avoir maintenant l’occasion d’examiner ce dont nous avons discuté au cours du deuxième module</a:t>
            </a:r>
          </a:p>
          <a:p>
            <a:pPr>
              <a:buNone/>
            </a:pPr>
            <a:endParaRPr lang="en-US" sz="1100" dirty="0">
              <a:latin typeface="+mn-lt"/>
            </a:endParaRPr>
          </a:p>
          <a:p>
            <a:pPr>
              <a:buNone/>
            </a:pPr>
            <a:r>
              <a:rPr lang="fr-FR" sz="1100" b="1">
                <a:latin typeface="+mn-lt"/>
              </a:rPr>
              <a:t>Note pour l’animateur</a:t>
            </a:r>
            <a:r>
              <a:rPr lang="fr-FR" sz="1100">
                <a:latin typeface="+mn-lt"/>
              </a:rPr>
              <a:t> : Essayez</a:t>
            </a:r>
            <a:r>
              <a:rPr lang="fr-FR" sz="1100" baseline="0">
                <a:latin typeface="+mn-lt"/>
              </a:rPr>
              <a:t> de faire de cette activité une compétition amusante ! Donnez des récompenses/bonbons à la fin pour motiver les participants.</a:t>
            </a:r>
          </a:p>
          <a:p>
            <a:pPr>
              <a:buNone/>
            </a:pPr>
            <a:endParaRPr lang="en-CA" sz="1100" dirty="0">
              <a:latin typeface="+mn-lt"/>
            </a:endParaRPr>
          </a:p>
          <a:p>
            <a:pPr>
              <a:buNone/>
            </a:pPr>
            <a:r>
              <a:rPr lang="fr-FR" sz="1100">
                <a:latin typeface="+mn-lt"/>
              </a:rPr>
              <a:t>Manifestez toujours votre encouragement en présentant le quiz en plénière. Ne dites jamais qu’une réponse est erronée. Si besoin, utilisez une formulation comme : ce que nous recherchons ici est une réponse qui reflète...  Donnez des récompenses à tous ceux qui essaient, même si leur réponse n’est pas </a:t>
            </a:r>
            <a:r>
              <a:rPr lang="fr-FR" sz="1100" b="1">
                <a:latin typeface="+mn-lt"/>
              </a:rPr>
              <a:t>complète</a:t>
            </a:r>
            <a:r>
              <a:rPr lang="fr-FR" sz="1100">
                <a:latin typeface="+mn-lt"/>
              </a:rPr>
              <a:t>. </a:t>
            </a:r>
          </a:p>
          <a:p>
            <a:pPr>
              <a:buNone/>
            </a:pPr>
            <a:endParaRPr lang="en-CA" sz="1100" dirty="0">
              <a:latin typeface="+mn-lt"/>
            </a:endParaRPr>
          </a:p>
          <a:p>
            <a:pPr>
              <a:buNone/>
            </a:pPr>
            <a:r>
              <a:rPr lang="fr-FR" sz="1100" b="1">
                <a:latin typeface="+mn-lt"/>
              </a:rPr>
              <a:t>Réponses</a:t>
            </a:r>
            <a:r>
              <a:rPr lang="fr-FR" sz="1100">
                <a:latin typeface="+mn-lt"/>
              </a:rPr>
              <a:t> : </a:t>
            </a:r>
          </a:p>
          <a:p>
            <a:pPr marL="0" indent="0">
              <a:buNone/>
            </a:pPr>
            <a:r>
              <a:rPr lang="fr-FR" sz="1100" b="0" i="0">
                <a:latin typeface="+mn-lt"/>
              </a:rPr>
              <a:t>1. Nous parlons du bien-être du personnel</a:t>
            </a:r>
            <a:r>
              <a:rPr lang="fr-FR" sz="1100" b="0" i="0" baseline="0">
                <a:latin typeface="+mn-lt"/>
              </a:rPr>
              <a:t> car : </a:t>
            </a:r>
          </a:p>
          <a:p>
            <a:pPr marL="482600" lvl="2"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100">
                <a:latin typeface="+mn-lt"/>
              </a:rPr>
              <a:t>Les travailleurs sociaux et les superviseurs sont plus performants lorsqu’ils se sentent soutenus.</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100">
                <a:latin typeface="+mn-lt"/>
              </a:rPr>
              <a:t>Nous devons d’abord prendre soin de notre propre bien-être pour pouvoir aider les autres.</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100">
                <a:latin typeface="+mn-lt"/>
              </a:rPr>
              <a:t>Les équipes de gestion de cas pour la protection de l’enfant ont des rôles qui subissent une forte pression. Accompagner des enfants ayant subi des torts peut peser lourd sur les superviseurs et les travailleurs sociaux.</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100">
                <a:latin typeface="+mn-lt"/>
              </a:rPr>
              <a:t>Le bien-être de l’équipe demande de connaître les caractéristiques d’une équipe saine, les facteurs provoquant un stress dans nos vies et la façon dont ils nous affectent, ainsi que les méthodes visant à prévenir et à réagir aux impacts négatifs sur notre travail.</a:t>
            </a:r>
          </a:p>
          <a:p>
            <a:pPr>
              <a:lnSpc>
                <a:spcPct val="80000"/>
              </a:lnSpc>
              <a:buNone/>
            </a:pPr>
            <a:r>
              <a:rPr lang="fr-FR" sz="1100" b="0" i="0">
                <a:latin typeface="+mn-lt"/>
                <a:ea typeface="Calibri"/>
                <a:cs typeface="Calibri"/>
                <a:sym typeface="Calibri"/>
              </a:rPr>
              <a:t>2. Le stress est un état d’éveil psychologique et physique qui découle d’une menace, d’un défi ou d’un changement dans l’environnement d’une personne.</a:t>
            </a:r>
            <a:r>
              <a:rPr lang="fr-FR" sz="1100" b="0" i="0" u="none" strike="noStrike" cap="none" baseline="0">
                <a:latin typeface="+mn-lt"/>
                <a:ea typeface="Calibri"/>
                <a:cs typeface="Calibri"/>
                <a:sym typeface="Calibri"/>
              </a:rPr>
              <a:t> </a:t>
            </a:r>
            <a:r>
              <a:rPr lang="fr-FR" sz="1100" b="0" i="0" u="none" strike="noStrike" cap="none">
                <a:latin typeface="+mn-lt"/>
                <a:ea typeface="Calibri"/>
                <a:cs typeface="Calibri"/>
                <a:sym typeface="Calibri"/>
              </a:rPr>
              <a:t>Le stress est une réponse naturelle et normale.</a:t>
            </a:r>
          </a:p>
          <a:p>
            <a:pPr>
              <a:lnSpc>
                <a:spcPct val="80000"/>
              </a:lnSpc>
              <a:buNone/>
            </a:pPr>
            <a:r>
              <a:rPr lang="fr-FR" sz="1100" b="0" i="0">
                <a:latin typeface="+mn-lt"/>
              </a:rPr>
              <a:t>3. Stress accumulé, stress résultant d’incidents critiques, traumatisme par procuration.</a:t>
            </a:r>
          </a:p>
          <a:p>
            <a:pPr>
              <a:lnSpc>
                <a:spcPct val="80000"/>
              </a:lnSpc>
              <a:buNone/>
            </a:pPr>
            <a:r>
              <a:rPr lang="fr-FR" sz="1100" b="0" i="0">
                <a:latin typeface="+mn-lt"/>
              </a:rPr>
              <a:t>4. Les signes peuvent être cognitifs, physiques, émotionnels, </a:t>
            </a:r>
            <a:r>
              <a:rPr lang="fr-FR" sz="1100" b="0" i="0" baseline="0">
                <a:latin typeface="+mn-lt"/>
              </a:rPr>
              <a:t>comportementaux, spirituels  </a:t>
            </a:r>
          </a:p>
          <a:p>
            <a:pPr>
              <a:lnSpc>
                <a:spcPct val="80000"/>
              </a:lnSpc>
              <a:buNone/>
            </a:pPr>
            <a:r>
              <a:rPr lang="fr-FR" sz="1100" b="0" i="0">
                <a:latin typeface="+mn-lt"/>
              </a:rPr>
              <a:t>5. Caractéristiques : communication saine, structures de soutien, rôles et responsabilités définis, limites, attentes réalistes,</a:t>
            </a:r>
            <a:r>
              <a:rPr lang="fr-FR" sz="1100" b="0" i="0" baseline="0">
                <a:latin typeface="+mn-lt"/>
              </a:rPr>
              <a:t> frontières, etc. </a:t>
            </a:r>
          </a:p>
          <a:p>
            <a:pPr>
              <a:lnSpc>
                <a:spcPct val="80000"/>
              </a:lnSpc>
              <a:buNone/>
            </a:pPr>
            <a:r>
              <a:rPr lang="fr-FR" sz="1100" b="0" i="0">
                <a:latin typeface="+mn-lt"/>
              </a:rPr>
              <a:t>6. Favoriser</a:t>
            </a:r>
            <a:r>
              <a:rPr lang="fr-FR" sz="1100" b="0" i="0" baseline="0">
                <a:latin typeface="+mn-lt"/>
              </a:rPr>
              <a:t> le bien-être de l’équipe :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Réunions de supervision ou coaching individuel régulier.</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Reconnaître des signes de stress et de burnout chez les travailleurs sociaux et intervenir.</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Se coordonner avec les RH/ la direction pour assurer l’application d’un protocole pour les travailleurs sociaux qui montrent des signes de stress ou de burnout.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Encourager les travailleurs sociaux à explorer des moyens de gérer leur stress.</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Favoriser l’esprit d’équipe et envisager des systèmes de binômes (co-équipier).</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Faciliter des moments de pause pendant le travail.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Fixer des attentes réalistes pour l’équipe. </a:t>
            </a:r>
          </a:p>
          <a:p>
            <a:pPr lvl="1">
              <a:lnSpc>
                <a:spcPct val="100000"/>
              </a:lnSpc>
              <a:spcBef>
                <a:spcPts val="600"/>
              </a:spcBef>
              <a:buClr>
                <a:srgbClr val="35B2B4"/>
              </a:buClr>
              <a:buSzPct val="80000"/>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Promouvoir la sécurité des travailleurs sociaux.</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Favoriser une communication respectueuse et efficace au sein des équipes.</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Encourager les travailleurs sociaux et leur donner les moyens d’être autonomes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a:latin typeface="+mn-lt"/>
              </a:rPr>
              <a:t>Reconnaître et valider l’expérience des travailleurs sociaux.</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100" b="0" i="0" u="sng">
                <a:latin typeface="+mn-lt"/>
              </a:rPr>
              <a:t>Être un modèle pour l’équipe de gestion des cas !</a:t>
            </a:r>
          </a:p>
          <a:p>
            <a:pPr>
              <a:lnSpc>
                <a:spcPct val="80000"/>
              </a:lnSpc>
              <a:buNone/>
            </a:pPr>
            <a:endParaRPr lang="en-US" sz="1100" b="1" i="1" dirty="0">
              <a:latin typeface="+mn-lt"/>
            </a:endParaRPr>
          </a:p>
          <a:p>
            <a:pPr>
              <a:lnSpc>
                <a:spcPct val="80000"/>
              </a:lnSpc>
              <a:buNone/>
            </a:pPr>
            <a:endParaRPr lang="en-US" sz="1100" dirty="0">
              <a:solidFill>
                <a:srgbClr val="FFFFFF"/>
              </a:solidFill>
              <a:latin typeface="+mn-lt"/>
            </a:endParaRPr>
          </a:p>
        </p:txBody>
      </p:sp>
    </p:spTree>
    <p:extLst>
      <p:ext uri="{BB962C8B-B14F-4D97-AF65-F5344CB8AC3E}">
        <p14:creationId xmlns:p14="http://schemas.microsoft.com/office/powerpoint/2010/main" val="3066015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SzPct val="25000"/>
              <a:buNone/>
              <a:defRPr/>
            </a:pPr>
            <a:r>
              <a:rPr lang="fr-FR" sz="1100">
                <a:latin typeface="+mn-lt"/>
              </a:rPr>
              <a:t>5 minutes</a:t>
            </a:r>
          </a:p>
          <a:p>
            <a:pPr>
              <a:buSzPct val="25000"/>
              <a:buNone/>
              <a:defRPr/>
            </a:pPr>
            <a:endParaRPr lang="en-US" sz="1100" dirty="0">
              <a:latin typeface="+mn-lt"/>
            </a:endParaRPr>
          </a:p>
          <a:p>
            <a:pPr>
              <a:buNone/>
              <a:defRPr/>
            </a:pPr>
            <a:r>
              <a:rPr lang="fr-FR" sz="1100" b="1">
                <a:latin typeface="+mn-lt"/>
              </a:rPr>
              <a:t>Examinez</a:t>
            </a:r>
            <a:r>
              <a:rPr lang="fr-FR" sz="1100">
                <a:latin typeface="+mn-lt"/>
              </a:rPr>
              <a:t> les objectifs d’apprentissage que nous avons vus au début du module. </a:t>
            </a:r>
          </a:p>
          <a:p>
            <a:pPr>
              <a:buNone/>
              <a:defRPr/>
            </a:pPr>
            <a:endParaRPr lang="en-US" sz="1100" dirty="0">
              <a:latin typeface="+mn-lt"/>
            </a:endParaRPr>
          </a:p>
          <a:p>
            <a:pPr>
              <a:buNone/>
              <a:defRPr/>
            </a:pPr>
            <a:r>
              <a:rPr lang="fr-FR" sz="1100" b="1">
                <a:latin typeface="+mn-lt"/>
              </a:rPr>
              <a:t>Demandez</a:t>
            </a:r>
            <a:r>
              <a:rPr lang="fr-FR" sz="1100">
                <a:latin typeface="+mn-lt"/>
              </a:rPr>
              <a:t> si nous les avons bien traités ou si quelqu’un a encore des questions concernant l’un des points abordés.</a:t>
            </a:r>
          </a:p>
          <a:p>
            <a:pPr lvl="0">
              <a:spcBef>
                <a:spcPts val="0"/>
              </a:spcBef>
              <a:buNone/>
            </a:pPr>
            <a:endParaRPr lang="en-CA" b="0" dirty="0"/>
          </a:p>
        </p:txBody>
      </p:sp>
    </p:spTree>
    <p:extLst>
      <p:ext uri="{BB962C8B-B14F-4D97-AF65-F5344CB8AC3E}">
        <p14:creationId xmlns:p14="http://schemas.microsoft.com/office/powerpoint/2010/main" val="3176633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pPr>
              <a:buNone/>
            </a:pPr>
            <a:r>
              <a:rPr lang="fr-FR" sz="1100"/>
              <a:t>10 minutes</a:t>
            </a:r>
          </a:p>
          <a:p>
            <a:pPr>
              <a:buNone/>
            </a:pPr>
            <a:endParaRPr lang="en-US" sz="1100" dirty="0"/>
          </a:p>
          <a:p>
            <a:pPr>
              <a:buNone/>
            </a:pPr>
            <a:r>
              <a:rPr lang="fr-FR" sz="1100" b="1"/>
              <a:t>Instructions</a:t>
            </a:r>
            <a:r>
              <a:rPr lang="fr-FR" sz="1100"/>
              <a:t>: invitez les participants à</a:t>
            </a:r>
            <a:r>
              <a:rPr lang="fr-FR" sz="1100" baseline="0"/>
              <a:t> compléter leur </a:t>
            </a:r>
            <a:r>
              <a:rPr lang="fr-FR" sz="1100"/>
              <a:t>plan d’action de superviseur à partir de</a:t>
            </a:r>
            <a:r>
              <a:rPr lang="fr-FR" sz="1100" baseline="0"/>
              <a:t> ce module</a:t>
            </a:r>
            <a:r>
              <a:rPr lang="fr-FR" sz="1100"/>
              <a:t>. </a:t>
            </a:r>
          </a:p>
          <a:p>
            <a:endParaRPr lang="en-US" sz="1100" dirty="0"/>
          </a:p>
          <a:p>
            <a:pPr>
              <a:defRPr>
                <a:latin typeface="Calibri"/>
                <a:ea typeface="Calibri"/>
                <a:cs typeface="Calibri"/>
                <a:sym typeface="Calibri"/>
              </a:defRPr>
            </a:pPr>
            <a:endParaRPr sz="1100" dirty="0"/>
          </a:p>
        </p:txBody>
      </p:sp>
    </p:spTree>
    <p:extLst>
      <p:ext uri="{BB962C8B-B14F-4D97-AF65-F5344CB8AC3E}">
        <p14:creationId xmlns:p14="http://schemas.microsoft.com/office/powerpoint/2010/main" val="973189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80767AD-8186-5647-9165-A19B63BA7F43}" type="slidenum">
              <a:rPr lang="en-US" smtClean="0"/>
              <a:t>33</a:t>
            </a:fld>
            <a:endParaRPr lang="en-US"/>
          </a:p>
        </p:txBody>
      </p:sp>
    </p:spTree>
    <p:extLst>
      <p:ext uri="{BB962C8B-B14F-4D97-AF65-F5344CB8AC3E}">
        <p14:creationId xmlns:p14="http://schemas.microsoft.com/office/powerpoint/2010/main" val="279084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buSzPct val="25000"/>
              <a:buNone/>
            </a:pPr>
            <a:r>
              <a:rPr lang="fr-FR" sz="1100" dirty="0">
                <a:latin typeface="+mn-lt"/>
              </a:rPr>
              <a:t>5 minutes</a:t>
            </a:r>
          </a:p>
          <a:p>
            <a:pPr>
              <a:buSzPct val="25000"/>
              <a:buNone/>
            </a:pPr>
            <a:endParaRPr lang="en-US" sz="1100" dirty="0">
              <a:latin typeface="+mn-lt"/>
            </a:endParaRPr>
          </a:p>
          <a:p>
            <a:pPr>
              <a:buNone/>
            </a:pPr>
            <a:r>
              <a:rPr lang="fr-FR" sz="1100" b="1" dirty="0">
                <a:latin typeface="+mn-lt"/>
              </a:rPr>
              <a:t>Demandez</a:t>
            </a:r>
            <a:r>
              <a:rPr lang="fr-FR" sz="1100" dirty="0">
                <a:latin typeface="+mn-lt"/>
              </a:rPr>
              <a:t> : </a:t>
            </a:r>
            <a:r>
              <a:rPr lang="fr-FR" sz="1100" b="0" dirty="0">
                <a:latin typeface="+mn-lt"/>
              </a:rPr>
              <a:t>Pourquoi la santé personnelle et le bien-être de l’équipe sont-ils importants ? </a:t>
            </a:r>
          </a:p>
          <a:p>
            <a:pPr>
              <a:buNone/>
            </a:pPr>
            <a:endParaRPr lang="en-US" sz="1100" b="0" dirty="0">
              <a:latin typeface="+mn-lt"/>
            </a:endParaRPr>
          </a:p>
          <a:p>
            <a:pPr>
              <a:buNone/>
            </a:pPr>
            <a:r>
              <a:rPr lang="fr-FR" sz="1100" dirty="0">
                <a:latin typeface="+mn-lt"/>
              </a:rPr>
              <a:t>Sollicitez</a:t>
            </a:r>
            <a:r>
              <a:rPr lang="fr-FR" sz="1100" baseline="0" dirty="0">
                <a:latin typeface="+mn-lt"/>
              </a:rPr>
              <a:t> </a:t>
            </a:r>
            <a:r>
              <a:rPr lang="fr-FR" sz="1100" dirty="0">
                <a:latin typeface="+mn-lt"/>
              </a:rPr>
              <a:t>des idées </a:t>
            </a:r>
            <a:r>
              <a:rPr lang="fr-FR" sz="1100" baseline="0" dirty="0">
                <a:latin typeface="+mn-lt"/>
              </a:rPr>
              <a:t>de la part des participants et</a:t>
            </a:r>
            <a:r>
              <a:rPr lang="fr-FR" sz="1100" dirty="0">
                <a:latin typeface="+mn-lt"/>
              </a:rPr>
              <a:t> présentez les points de la diapositive. Rappelez à tous qu’il n’est pas possible de soutenir les autres sans d’abord prendre soin de soi-même.</a:t>
            </a:r>
          </a:p>
          <a:p>
            <a:pPr marL="342900" indent="-297180">
              <a:buClr>
                <a:srgbClr val="000000"/>
              </a:buClr>
              <a:buSzPct val="100000"/>
              <a:buFont typeface="Calibri"/>
              <a:buChar char="▶"/>
            </a:pPr>
            <a:endParaRPr lang="en-US" sz="1100" dirty="0">
              <a:latin typeface="+mn-lt"/>
            </a:endParaRPr>
          </a:p>
          <a:p>
            <a:pPr>
              <a:buSzPct val="25000"/>
              <a:buNone/>
            </a:pPr>
            <a:r>
              <a:rPr lang="fr-FR" sz="1100" b="1" dirty="0">
                <a:latin typeface="+mn-lt"/>
              </a:rPr>
              <a:t>Message clé :</a:t>
            </a:r>
          </a:p>
          <a:p>
            <a:pPr>
              <a:buSzPct val="25000"/>
              <a:buNone/>
            </a:pPr>
            <a:r>
              <a:rPr lang="fr-FR" sz="1100" b="0" i="0" u="none" strike="noStrike" cap="none" dirty="0">
                <a:latin typeface="+mn-lt"/>
                <a:ea typeface="Calibri"/>
                <a:cs typeface="Calibri"/>
                <a:sym typeface="Calibri"/>
              </a:rPr>
              <a:t>Pour être en mesure d’offrir une prise en charge et des services de la meilleure qualité, </a:t>
            </a:r>
            <a:r>
              <a:rPr lang="fr-FR" sz="1100" dirty="0">
                <a:latin typeface="+mn-lt"/>
                <a:ea typeface="Calibri"/>
                <a:cs typeface="Calibri"/>
                <a:sym typeface="Calibri"/>
              </a:rPr>
              <a:t>les travailleurs sociaux et les superviseurs doivent</a:t>
            </a:r>
            <a:r>
              <a:rPr lang="fr-FR" sz="1100" b="0" i="0" u="none" strike="noStrike" cap="none" dirty="0">
                <a:latin typeface="+mn-lt"/>
                <a:ea typeface="Calibri"/>
                <a:cs typeface="Calibri"/>
                <a:sym typeface="Calibri"/>
              </a:rPr>
              <a:t> s’assurer de s’occuper de </a:t>
            </a:r>
            <a:r>
              <a:rPr lang="fr-FR" sz="1100" dirty="0">
                <a:latin typeface="+mn-lt"/>
                <a:ea typeface="Calibri"/>
                <a:cs typeface="Calibri"/>
                <a:sym typeface="Calibri"/>
              </a:rPr>
              <a:t>leur</a:t>
            </a:r>
            <a:r>
              <a:rPr lang="fr-FR" sz="1100" b="0" i="0" u="none" strike="noStrike" cap="none" dirty="0">
                <a:latin typeface="+mn-lt"/>
                <a:ea typeface="Calibri"/>
                <a:cs typeface="Calibri"/>
                <a:sym typeface="Calibri"/>
              </a:rPr>
              <a:t> propre bien-être. Cela exige de prendre conscience des facteurs de stress dans leur vie, et de connaître les outils et les méthodes d’apprentissage permettant de faire face au stress et prévenir certains de ses impacts négatifs.</a:t>
            </a:r>
          </a:p>
        </p:txBody>
      </p:sp>
    </p:spTree>
    <p:extLst>
      <p:ext uri="{BB962C8B-B14F-4D97-AF65-F5344CB8AC3E}">
        <p14:creationId xmlns:p14="http://schemas.microsoft.com/office/powerpoint/2010/main" val="1495630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buNone/>
            </a:pPr>
            <a:r>
              <a:rPr lang="fr-FR" sz="1100" b="0" dirty="0">
                <a:latin typeface="+mn-lt"/>
              </a:rPr>
              <a:t>5</a:t>
            </a:r>
            <a:r>
              <a:rPr lang="fr-FR" sz="1100" b="0" baseline="0" dirty="0">
                <a:latin typeface="+mn-lt"/>
              </a:rPr>
              <a:t> minutes</a:t>
            </a:r>
          </a:p>
          <a:p>
            <a:pPr>
              <a:buNone/>
            </a:pPr>
            <a:endParaRPr lang="en-US" sz="11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latin typeface="+mn-lt"/>
              </a:rPr>
              <a:t>Passez en revue</a:t>
            </a:r>
            <a:r>
              <a:rPr lang="fr-FR" sz="1100" b="0" dirty="0">
                <a:latin typeface="+mn-lt"/>
              </a:rPr>
              <a:t> les points de la diapositive et vérifiez</a:t>
            </a:r>
            <a:r>
              <a:rPr lang="fr-FR" sz="1100" dirty="0">
                <a:latin typeface="+mn-lt"/>
              </a:rPr>
              <a:t> leur bonne compréhension.</a:t>
            </a:r>
          </a:p>
          <a:p>
            <a:pPr>
              <a:buNone/>
            </a:pPr>
            <a:endParaRPr lang="en-US" sz="1100" dirty="0">
              <a:latin typeface="+mn-lt"/>
            </a:endParaRPr>
          </a:p>
          <a:p>
            <a:pPr>
              <a:buSzPct val="25000"/>
              <a:buNone/>
            </a:pPr>
            <a:r>
              <a:rPr lang="fr-FR" sz="1100" b="1" dirty="0">
                <a:latin typeface="+mn-lt"/>
                <a:ea typeface="Calibri"/>
                <a:cs typeface="Calibri"/>
                <a:sym typeface="Calibri"/>
              </a:rPr>
              <a:t>Dites :</a:t>
            </a:r>
            <a:r>
              <a:rPr lang="fr-FR" sz="1100" dirty="0">
                <a:latin typeface="+mn-lt"/>
                <a:ea typeface="Calibri"/>
                <a:cs typeface="Calibri"/>
                <a:sym typeface="Calibri"/>
              </a:rPr>
              <a:t> Il</a:t>
            </a:r>
            <a:r>
              <a:rPr lang="fr-FR" sz="1100" b="0" i="0" u="none" strike="noStrike" cap="none" dirty="0">
                <a:latin typeface="+mn-lt"/>
                <a:ea typeface="Calibri"/>
                <a:cs typeface="Calibri"/>
                <a:sym typeface="Calibri"/>
              </a:rPr>
              <a:t> est important de savoir que le stress est une réponse naturelle et normale. Nous sommes tous confrontés au stress au quotidien et le gérons tous les jours. Mais que se passe-t-il lorsque ce stress dépasse ce que nous sommes capables de gérer ? C’est ce que nous allons découvrir par la suite.</a:t>
            </a:r>
          </a:p>
          <a:p>
            <a:pPr>
              <a:buSzPct val="25000"/>
              <a:buNone/>
            </a:pPr>
            <a:endParaRPr lang="en-US" sz="1100" b="0" i="0" u="none" strike="noStrike" cap="none" dirty="0">
              <a:latin typeface="+mn-lt"/>
              <a:ea typeface="Calibri"/>
              <a:cs typeface="Calibri"/>
            </a:endParaRPr>
          </a:p>
        </p:txBody>
      </p:sp>
    </p:spTree>
    <p:extLst>
      <p:ext uri="{BB962C8B-B14F-4D97-AF65-F5344CB8AC3E}">
        <p14:creationId xmlns:p14="http://schemas.microsoft.com/office/powerpoint/2010/main" val="203211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buNone/>
            </a:pPr>
            <a:r>
              <a:rPr lang="fr-FR" sz="1100">
                <a:latin typeface="+mn-lt"/>
              </a:rPr>
              <a:t>3 minutes</a:t>
            </a:r>
          </a:p>
          <a:p>
            <a:pPr>
              <a:buNone/>
            </a:pPr>
            <a:endParaRPr lang="en-US" sz="1100" b="1" dirty="0">
              <a:latin typeface="+mn-lt"/>
            </a:endParaRPr>
          </a:p>
          <a:p>
            <a:pPr>
              <a:buNone/>
            </a:pPr>
            <a:r>
              <a:rPr lang="fr-FR" sz="1100" b="1">
                <a:latin typeface="+mn-lt"/>
                <a:ea typeface="Calibri"/>
                <a:cs typeface="Calibri"/>
                <a:sym typeface="Calibri"/>
              </a:rPr>
              <a:t>Dites :</a:t>
            </a:r>
            <a:r>
              <a:rPr lang="fr-FR" sz="1100">
                <a:latin typeface="+mn-lt"/>
                <a:ea typeface="Calibri"/>
                <a:cs typeface="Calibri"/>
                <a:sym typeface="Calibri"/>
              </a:rPr>
              <a:t> Nous</a:t>
            </a:r>
            <a:r>
              <a:rPr lang="fr-FR" sz="1100" b="0" i="0" u="none" strike="noStrike" cap="none">
                <a:latin typeface="+mn-lt"/>
                <a:ea typeface="Calibri"/>
                <a:cs typeface="Calibri"/>
                <a:sym typeface="Calibri"/>
              </a:rPr>
              <a:t> venons de parler du stress quotidien, mais nous allons nous concentrer sur les types négatifs de stress, ceux qui durent trop longtemps, qui se produisent trop souvent, ou qui sont trop violents ; c’est la réaction à un défi, une sollicitation, une menace ou au changement qui </a:t>
            </a:r>
            <a:r>
              <a:rPr lang="fr-FR" sz="1100" b="1" i="0" u="none" strike="noStrike" cap="none">
                <a:latin typeface="+mn-lt"/>
                <a:ea typeface="Calibri"/>
                <a:cs typeface="Calibri"/>
                <a:sym typeface="Calibri"/>
              </a:rPr>
              <a:t>dépasse nos ressources d’adaptation et qui aboutit à une véritable détresse. </a:t>
            </a:r>
          </a:p>
          <a:p>
            <a:pPr>
              <a:buNone/>
            </a:pPr>
            <a:endParaRPr lang="en-US" sz="1100" b="1" i="0" u="none" strike="noStrike" cap="none" dirty="0">
              <a:latin typeface="+mn-lt"/>
              <a:ea typeface="Calibri"/>
              <a:cs typeface="Calibri"/>
              <a:sym typeface="Calibri"/>
            </a:endParaRPr>
          </a:p>
          <a:p>
            <a:pPr>
              <a:buNone/>
            </a:pPr>
            <a:r>
              <a:rPr lang="fr-FR" sz="1100" b="0" i="0" u="none" strike="noStrike" cap="none">
                <a:latin typeface="+mn-lt"/>
                <a:ea typeface="Calibri"/>
                <a:cs typeface="Calibri"/>
                <a:sym typeface="Calibri"/>
              </a:rPr>
              <a:t>La différence avec le stress du quotidien est le type ou l’intensité du stress, ainsi que la conséquence finale mise en évidence ici : c’est-à-dire le fait qu’il dépasse notre capacité à faire face ou à gérer le stress.</a:t>
            </a:r>
          </a:p>
          <a:p>
            <a:pPr>
              <a:buNone/>
            </a:pPr>
            <a:endParaRPr lang="en-US" sz="1100" dirty="0">
              <a:latin typeface="+mn-lt"/>
            </a:endParaRPr>
          </a:p>
          <a:p>
            <a:pPr marL="0" marR="0" lvl="0" indent="0" algn="l" rtl="0">
              <a:lnSpc>
                <a:spcPct val="100000"/>
              </a:lnSpc>
              <a:spcBef>
                <a:spcPts val="0"/>
              </a:spcBef>
              <a:spcAft>
                <a:spcPts val="0"/>
              </a:spcAft>
              <a:buClr>
                <a:schemeClr val="dk1"/>
              </a:buClr>
              <a:buSzPct val="25000"/>
              <a:buFont typeface="Calibri"/>
              <a:buNone/>
            </a:pPr>
            <a:r>
              <a:rPr lang="fr-FR" sz="1100" b="0" i="0" u="none" strike="noStrike" cap="none">
                <a:latin typeface="+mn-lt"/>
                <a:ea typeface="Calibri"/>
                <a:cs typeface="Calibri"/>
                <a:sym typeface="Calibri"/>
              </a:rPr>
              <a:t>Il existe trois types de stress négatif que nous allons aborder aujourd’hui : accumulé, résultant d’un incident critique, et traumatisme « par procuration ». Ce sont tous des types de stress que peuvent ressentir les travailleurs sociaux et superviseurs en Protection d’Enfant, et il est important pour nous de les comprendre. Voyons cela d’un peu plus près.</a:t>
            </a:r>
          </a:p>
          <a:p>
            <a:pPr marL="0" marR="0" lvl="0" indent="0" algn="l" rtl="0">
              <a:lnSpc>
                <a:spcPct val="100000"/>
              </a:lnSpc>
              <a:spcBef>
                <a:spcPts val="0"/>
              </a:spcBef>
              <a:spcAft>
                <a:spcPts val="0"/>
              </a:spcAft>
              <a:buClr>
                <a:schemeClr val="dk1"/>
              </a:buClr>
              <a:buSzPct val="25000"/>
              <a:buFont typeface="Calibri"/>
              <a:buNone/>
            </a:pPr>
            <a:endParaRPr lang="en-US" dirty="0"/>
          </a:p>
        </p:txBody>
      </p:sp>
    </p:spTree>
    <p:extLst>
      <p:ext uri="{BB962C8B-B14F-4D97-AF65-F5344CB8AC3E}">
        <p14:creationId xmlns:p14="http://schemas.microsoft.com/office/powerpoint/2010/main" val="860490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a:buSzPct val="25000"/>
              <a:buNone/>
            </a:pPr>
            <a:r>
              <a:rPr lang="fr-FR" sz="1100"/>
              <a:t>2 minutes </a:t>
            </a:r>
          </a:p>
          <a:p>
            <a:pPr>
              <a:buSzPct val="25000"/>
              <a:buNone/>
            </a:pPr>
            <a:endParaRPr lang="en-US" sz="1100" b="1" dirty="0"/>
          </a:p>
          <a:p>
            <a:pPr>
              <a:buSzPct val="25000"/>
              <a:buNone/>
            </a:pPr>
            <a:r>
              <a:rPr lang="fr-FR" sz="1100" b="1"/>
              <a:t>Dites :</a:t>
            </a:r>
            <a:r>
              <a:rPr lang="fr-FR" sz="1100"/>
              <a:t> Le stress accumulé</a:t>
            </a:r>
            <a:r>
              <a:rPr lang="fr-FR" sz="1100" b="0" i="0" u="none" strike="noStrike" cap="none">
                <a:latin typeface="Calibri"/>
                <a:ea typeface="Calibri"/>
                <a:cs typeface="Calibri"/>
                <a:sym typeface="Calibri"/>
              </a:rPr>
              <a:t> est le résultat d’une exposition prolongée, accumulée et pas traitée à divers facteurs de stress. C’est la forme la plus courante de stress négatif vécue par les personnes travaillant dans l’humanitaire ; lorsqu’il n’est pas reconnu et géré, il peut conduire à l’épuisement (burnout), dont nous discuterons plus en détail dans les diapositives suivantes. </a:t>
            </a:r>
          </a:p>
          <a:p>
            <a:pPr>
              <a:buSzPct val="25000"/>
              <a:buNone/>
            </a:pPr>
            <a:endParaRPr lang="en-US" sz="1100" dirty="0"/>
          </a:p>
          <a:p>
            <a:pPr>
              <a:buSzPct val="25000"/>
              <a:buNone/>
            </a:pPr>
            <a:r>
              <a:rPr lang="fr-FR" sz="1100"/>
              <a:t>Il est important de détecter le stress accumulé conduisant à l’épuisement, car il peut avoir encore plus d’impact</a:t>
            </a:r>
            <a:r>
              <a:rPr lang="fr-FR" sz="1100" baseline="0"/>
              <a:t> </a:t>
            </a:r>
            <a:r>
              <a:rPr lang="fr-FR" sz="1100"/>
              <a:t>que le stress résultant d’un incident.</a:t>
            </a:r>
          </a:p>
        </p:txBody>
      </p:sp>
    </p:spTree>
    <p:extLst>
      <p:ext uri="{BB962C8B-B14F-4D97-AF65-F5344CB8AC3E}">
        <p14:creationId xmlns:p14="http://schemas.microsoft.com/office/powerpoint/2010/main" val="1369655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buClr>
                <a:schemeClr val="dk1"/>
              </a:buClr>
              <a:buSzPct val="25000"/>
              <a:buNone/>
            </a:pPr>
            <a:r>
              <a:rPr lang="fr-FR" sz="1100">
                <a:latin typeface="+mn-lt"/>
              </a:rPr>
              <a:t>10 minutes</a:t>
            </a:r>
          </a:p>
          <a:p>
            <a:pPr>
              <a:buNone/>
            </a:pPr>
            <a:endParaRPr lang="en-US" sz="1100" b="0" dirty="0">
              <a:latin typeface="+mn-lt"/>
            </a:endParaRPr>
          </a:p>
          <a:p>
            <a:pPr>
              <a:buNone/>
            </a:pPr>
            <a:r>
              <a:rPr lang="fr-FR" sz="1100" b="1">
                <a:latin typeface="+mn-lt"/>
                <a:ea typeface="Calibri"/>
                <a:cs typeface="Calibri"/>
                <a:sym typeface="Calibri"/>
              </a:rPr>
              <a:t>Dites</a:t>
            </a:r>
            <a:r>
              <a:rPr lang="fr-FR" sz="1100" b="0" i="0" u="none" strike="noStrike" cap="none">
                <a:latin typeface="+mn-lt"/>
                <a:ea typeface="Calibri"/>
                <a:cs typeface="Calibri"/>
                <a:sym typeface="Calibri"/>
              </a:rPr>
              <a:t> : Ce qu’on peut comprendre du</a:t>
            </a:r>
            <a:r>
              <a:rPr lang="fr-FR" sz="1100" b="0" i="0" u="none" strike="noStrike" cap="none" baseline="0">
                <a:latin typeface="+mn-lt"/>
                <a:ea typeface="Calibri"/>
                <a:cs typeface="Calibri"/>
                <a:sym typeface="Calibri"/>
              </a:rPr>
              <a:t> stress accumulé, c’est qu’il peut provenir de deux sources principales : interne et externe. </a:t>
            </a:r>
            <a:r>
              <a:rPr lang="fr-FR" sz="1100" b="0" i="0" u="none" strike="noStrike" cap="none">
                <a:latin typeface="+mn-lt"/>
                <a:ea typeface="Calibri"/>
                <a:cs typeface="Calibri"/>
                <a:sym typeface="Calibri"/>
              </a:rPr>
              <a:t>Le terme interne se réfère au stress qui découle de nos caractéristiques personnelles. (Par</a:t>
            </a:r>
            <a:r>
              <a:rPr lang="fr-FR" sz="1100" b="0" i="0" u="none" strike="noStrike" cap="none" baseline="0">
                <a:latin typeface="+mn-lt"/>
                <a:ea typeface="Calibri"/>
                <a:cs typeface="Calibri"/>
                <a:sym typeface="Calibri"/>
              </a:rPr>
              <a:t> exemple, des expériences stressantes antérieures ou du fait d’être un perfectionniste.)</a:t>
            </a:r>
          </a:p>
          <a:p>
            <a:pPr>
              <a:buNone/>
            </a:pPr>
            <a:r>
              <a:rPr lang="fr-FR" sz="1100" b="0" i="0" u="none" strike="noStrike" cap="none">
                <a:latin typeface="+mn-lt"/>
                <a:ea typeface="Calibri"/>
                <a:cs typeface="Calibri"/>
                <a:sym typeface="Calibri"/>
              </a:rPr>
              <a:t>Le stress externe fait référence aux facteurs de stress environnementaux, tels que les conditions de travail, les éléments organisationnels, le type de travail effectué, ou les personnes avec lesquelles on travaille en tant que clients ou collègues. </a:t>
            </a:r>
          </a:p>
          <a:p>
            <a:pPr>
              <a:buNone/>
            </a:pPr>
            <a:r>
              <a:rPr lang="fr-FR" sz="1100" b="0" i="0" u="none" strike="noStrike" cap="none">
                <a:latin typeface="+mn-lt"/>
                <a:ea typeface="Calibri"/>
                <a:cs typeface="Calibri"/>
                <a:sym typeface="Calibri"/>
              </a:rPr>
              <a:t/>
            </a:r>
            <a:br>
              <a:rPr lang="fr-FR" sz="1100" b="0" i="0" u="none" strike="noStrike" cap="none">
                <a:latin typeface="+mn-lt"/>
                <a:ea typeface="Calibri"/>
                <a:cs typeface="Calibri"/>
                <a:sym typeface="Calibri"/>
              </a:rPr>
            </a:br>
            <a:r>
              <a:rPr lang="fr-FR" sz="1100" b="1" i="0" u="none" strike="noStrike" cap="none">
                <a:latin typeface="+mn-lt"/>
                <a:ea typeface="Calibri"/>
                <a:cs typeface="Calibri"/>
                <a:sym typeface="Calibri"/>
              </a:rPr>
              <a:t>Dites</a:t>
            </a:r>
            <a:r>
              <a:rPr lang="fr-FR" sz="1100" b="0" i="0" u="none" strike="noStrike" cap="none">
                <a:latin typeface="+mn-lt"/>
                <a:ea typeface="Calibri"/>
                <a:cs typeface="Calibri"/>
                <a:sym typeface="Calibri"/>
              </a:rPr>
              <a:t> : La plupart des individus éprouvent une combinaison de ces différents facteurs de stress. Mais, ce ne sont pas tous ceux qui les subissent qui ressentiront de stress accumulé. Chaque personne ressent le stress de différentes façons.</a:t>
            </a:r>
            <a:r>
              <a:rPr lang="fr-FR" sz="1100">
                <a:latin typeface="+mn-lt"/>
                <a:ea typeface="Calibri"/>
                <a:cs typeface="Calibri"/>
                <a:sym typeface="Calibri"/>
              </a:rPr>
              <a:t> </a:t>
            </a:r>
          </a:p>
          <a:p>
            <a:pPr>
              <a:buNone/>
            </a:pPr>
            <a:endParaRPr lang="en-US" sz="1100" dirty="0">
              <a:latin typeface="+mn-lt"/>
            </a:endParaRPr>
          </a:p>
          <a:p>
            <a:pPr>
              <a:buSzPct val="25000"/>
              <a:buNone/>
            </a:pPr>
            <a:r>
              <a:rPr lang="fr-FR" sz="1100">
                <a:latin typeface="+mn-lt"/>
              </a:rPr>
              <a:t>Activité facultative (15 minutes)</a:t>
            </a:r>
          </a:p>
          <a:p>
            <a:pPr>
              <a:buSzPct val="25000"/>
              <a:buNone/>
            </a:pPr>
            <a:endParaRPr lang="en-US" sz="1100" b="0" i="0" u="none" strike="noStrike" cap="none" dirty="0">
              <a:latin typeface="+mn-lt"/>
              <a:ea typeface="Calibri"/>
              <a:cs typeface="Calibri"/>
              <a:sym typeface="Calibri"/>
            </a:endParaRPr>
          </a:p>
          <a:p>
            <a:pPr>
              <a:buSzPct val="25000"/>
              <a:buNone/>
            </a:pPr>
            <a:r>
              <a:rPr lang="fr-FR" sz="1200" b="1">
                <a:solidFill>
                  <a:schemeClr val="tx1"/>
                </a:solidFill>
                <a:latin typeface="+mn-lt"/>
                <a:ea typeface="+mn-ea"/>
                <a:cs typeface="+mn-cs"/>
              </a:rPr>
              <a:t>Distribuez</a:t>
            </a:r>
            <a:r>
              <a:rPr lang="fr-FR" sz="1200">
                <a:solidFill>
                  <a:schemeClr val="tx1"/>
                </a:solidFill>
                <a:latin typeface="+mn-lt"/>
                <a:ea typeface="+mn-ea"/>
                <a:cs typeface="+mn-cs"/>
              </a:rPr>
              <a:t> 4.1 Sources de stress</a:t>
            </a:r>
            <a:r>
              <a:rPr lang="fr-FR" sz="1200" baseline="0">
                <a:solidFill>
                  <a:schemeClr val="tx1"/>
                </a:solidFill>
                <a:latin typeface="+mn-lt"/>
                <a:ea typeface="+mn-ea"/>
                <a:cs typeface="+mn-cs"/>
              </a:rPr>
              <a:t> et </a:t>
            </a:r>
            <a:r>
              <a:rPr lang="fr-FR" sz="1100" b="0" i="0" u="none" strike="noStrike" cap="none">
                <a:latin typeface="+mn-lt"/>
                <a:ea typeface="Calibri"/>
                <a:cs typeface="Calibri"/>
                <a:sym typeface="Calibri"/>
              </a:rPr>
              <a:t>invitez les participants à cartographier </a:t>
            </a:r>
            <a:r>
              <a:rPr lang="fr-FR" sz="1100">
                <a:latin typeface="+mn-lt"/>
                <a:ea typeface="Calibri"/>
                <a:cs typeface="Calibri"/>
                <a:sym typeface="Calibri"/>
              </a:rPr>
              <a:t>leur</a:t>
            </a:r>
            <a:r>
              <a:rPr lang="fr-FR" sz="1100" b="0" i="0" u="none" strike="noStrike" cap="none">
                <a:latin typeface="+mn-lt"/>
                <a:ea typeface="Calibri"/>
                <a:cs typeface="Calibri"/>
                <a:sym typeface="Calibri"/>
              </a:rPr>
              <a:t> </a:t>
            </a:r>
            <a:r>
              <a:rPr lang="fr-FR" sz="1100">
                <a:latin typeface="+mn-lt"/>
                <a:ea typeface="Calibri"/>
                <a:cs typeface="Calibri"/>
                <a:sym typeface="Calibri"/>
              </a:rPr>
              <a:t>stress </a:t>
            </a:r>
            <a:r>
              <a:rPr lang="fr-FR" sz="1100" b="0" i="0" u="none" strike="noStrike" cap="none">
                <a:latin typeface="+mn-lt"/>
                <a:ea typeface="Calibri"/>
                <a:cs typeface="Calibri"/>
                <a:sym typeface="Calibri"/>
              </a:rPr>
              <a:t>individuellement (10 minutes)</a:t>
            </a:r>
            <a:r>
              <a:rPr lang="fr-FR" sz="1100">
                <a:latin typeface="+mn-lt"/>
                <a:ea typeface="Calibri"/>
                <a:cs typeface="Calibri"/>
                <a:sym typeface="Calibri"/>
              </a:rPr>
              <a:t>.</a:t>
            </a:r>
          </a:p>
          <a:p>
            <a:pPr marL="0" marR="0" lvl="0" indent="0" algn="l" rtl="0">
              <a:spcBef>
                <a:spcPts val="0"/>
              </a:spcBef>
              <a:buSzPct val="25000"/>
              <a:buNone/>
            </a:pPr>
            <a:endParaRPr lang="en-US" sz="11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fr-FR" sz="1100" b="0" i="0" u="none" strike="noStrike" cap="none">
                <a:solidFill>
                  <a:schemeClr val="dk1"/>
                </a:solidFill>
                <a:latin typeface="+mn-lt"/>
                <a:ea typeface="Calibri"/>
                <a:cs typeface="Calibri"/>
                <a:sym typeface="Calibri"/>
              </a:rPr>
              <a:t>Si les participants vous semblent assez à l’aise pour partager leur expérience, et si vous avez du temps, discutez de leurs sources internes et externes de stress en tant que superviseurs. Ensuite, explorez en quoi ces sources de stress pourraient être similaires ou différentes de celles des travailleurs sociaux</a:t>
            </a:r>
          </a:p>
        </p:txBody>
      </p:sp>
    </p:spTree>
    <p:extLst>
      <p:ext uri="{BB962C8B-B14F-4D97-AF65-F5344CB8AC3E}">
        <p14:creationId xmlns:p14="http://schemas.microsoft.com/office/powerpoint/2010/main" val="4292508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Clr>
                <a:schemeClr val="dk1"/>
              </a:buClr>
              <a:buSzPct val="25000"/>
              <a:buNone/>
            </a:pPr>
            <a:r>
              <a:rPr lang="fr-FR" sz="1100" b="0" dirty="0"/>
              <a:t>5 minutes</a:t>
            </a:r>
          </a:p>
          <a:p>
            <a:pPr>
              <a:buClr>
                <a:schemeClr val="dk1"/>
              </a:buClr>
              <a:buSzPct val="25000"/>
              <a:buNone/>
            </a:pPr>
            <a:endParaRPr lang="en-US" sz="1100" b="1" dirty="0"/>
          </a:p>
          <a:p>
            <a:pPr>
              <a:buNone/>
            </a:pPr>
            <a:r>
              <a:rPr lang="fr-FR" sz="1100" b="1" dirty="0"/>
              <a:t>Dites</a:t>
            </a:r>
            <a:r>
              <a:rPr lang="fr-FR" sz="1100" dirty="0"/>
              <a:t> : Comme </a:t>
            </a:r>
            <a:r>
              <a:rPr lang="fr-FR" sz="1100" b="0" i="0" u="none" strike="noStrike" cap="none" dirty="0">
                <a:latin typeface="Calibri"/>
                <a:ea typeface="Calibri"/>
                <a:cs typeface="Calibri"/>
                <a:sym typeface="Calibri"/>
              </a:rPr>
              <a:t>nous l’avons vu précédemment, les travailleurs sociaux ou les superviseurs peuvent éprouver une autre forme de stress : le stress résultant d’un incident critique. Le stress lié à un incident critique est causé par des événements qui sortent de l’ordinaire et qui provoquent un niveau élevé de stress chez presque toutes les personnes impliquées. C’est important car même si que tout le monde ne ressent pas le stress de la même façon, le stress lié à un incident critique est communément compris comme une réponse à un événement dans lequel presque toutes les personnes </a:t>
            </a:r>
            <a:r>
              <a:rPr lang="fr-FR" sz="1100" b="0" i="0" u="none" strike="noStrike" cap="none" dirty="0">
                <a:highlight>
                  <a:srgbClr val="FFFF00"/>
                </a:highlight>
                <a:latin typeface="Calibri"/>
                <a:ea typeface="Calibri"/>
                <a:cs typeface="Calibri"/>
                <a:sym typeface="Calibri"/>
              </a:rPr>
              <a:t>impliquées ont </a:t>
            </a:r>
            <a:r>
              <a:rPr lang="fr-FR" sz="1100" b="0" i="0" u="none" strike="noStrike" cap="none" dirty="0">
                <a:latin typeface="Calibri"/>
                <a:ea typeface="Calibri"/>
                <a:cs typeface="Calibri"/>
                <a:sym typeface="Calibri"/>
              </a:rPr>
              <a:t>une réaction de stress ; il est considéré comme universel dans son impact.</a:t>
            </a:r>
          </a:p>
          <a:p>
            <a:pPr>
              <a:buNone/>
            </a:pPr>
            <a:r>
              <a:rPr lang="fr-FR" sz="1100" b="0" i="0" u="none" strike="noStrike" cap="none" dirty="0">
                <a:latin typeface="Calibri"/>
                <a:ea typeface="Calibri"/>
                <a:cs typeface="Calibri"/>
                <a:sym typeface="Calibri"/>
              </a:rPr>
              <a:t>Lorsque nous pensons à un « traumatisme », nous pensons généralement à des événements qui provoqueraient une réaction de stress critique. </a:t>
            </a:r>
          </a:p>
          <a:p>
            <a:pPr>
              <a:buNone/>
            </a:pPr>
            <a:endParaRPr lang="en-US" sz="1100" b="0" i="0" u="none" strike="noStrike" cap="none" dirty="0">
              <a:latin typeface="Calibri"/>
              <a:ea typeface="Calibri"/>
              <a:cs typeface="Calibri"/>
              <a:sym typeface="Calibri"/>
            </a:endParaRPr>
          </a:p>
          <a:p>
            <a:pPr>
              <a:buNone/>
            </a:pPr>
            <a:r>
              <a:rPr lang="fr-FR" sz="1100" b="1" i="0" u="none" strike="noStrike" cap="none" dirty="0">
                <a:latin typeface="Calibri"/>
                <a:ea typeface="Calibri"/>
                <a:cs typeface="Calibri"/>
                <a:sym typeface="Calibri"/>
              </a:rPr>
              <a:t>Dites</a:t>
            </a:r>
            <a:r>
              <a:rPr lang="fr-FR" sz="1100" b="0" i="0" u="none" strike="noStrike" cap="none" dirty="0">
                <a:latin typeface="Calibri"/>
                <a:ea typeface="Calibri"/>
                <a:cs typeface="Calibri"/>
                <a:sym typeface="Calibri"/>
              </a:rPr>
              <a:t> : Il est important de noter certains aspects clés du stress résultant d’incidents critiques : il est </a:t>
            </a:r>
            <a:r>
              <a:rPr lang="fr-FR" sz="1100" b="1" i="0" u="none" strike="noStrike" cap="none" dirty="0">
                <a:latin typeface="Calibri"/>
                <a:ea typeface="Calibri"/>
                <a:cs typeface="Calibri"/>
                <a:sym typeface="Calibri"/>
              </a:rPr>
              <a:t>soudain</a:t>
            </a:r>
            <a:r>
              <a:rPr lang="fr-FR" sz="1100" b="0" i="0" u="none" strike="noStrike" cap="none" dirty="0">
                <a:latin typeface="Calibri"/>
                <a:ea typeface="Calibri"/>
                <a:cs typeface="Calibri"/>
                <a:sym typeface="Calibri"/>
              </a:rPr>
              <a:t> et </a:t>
            </a:r>
            <a:r>
              <a:rPr lang="fr-FR" sz="1100" b="1" i="0" u="none" strike="noStrike" cap="none" dirty="0">
                <a:latin typeface="Calibri"/>
                <a:ea typeface="Calibri"/>
                <a:cs typeface="Calibri"/>
                <a:sym typeface="Calibri"/>
              </a:rPr>
              <a:t>perturbateur</a:t>
            </a:r>
            <a:r>
              <a:rPr lang="fr-FR" sz="1100" b="0" i="0" u="none" strike="noStrike" cap="none" dirty="0">
                <a:latin typeface="Calibri"/>
                <a:ea typeface="Calibri"/>
                <a:cs typeface="Calibri"/>
                <a:sym typeface="Calibri"/>
              </a:rPr>
              <a:t> ; il implique une menace ou une perte réelles ou perçue comme telles; il engendre un </a:t>
            </a:r>
            <a:r>
              <a:rPr lang="fr-FR" sz="1100" b="1" i="0" u="none" strike="noStrike" cap="none" dirty="0">
                <a:latin typeface="Calibri"/>
                <a:ea typeface="Calibri"/>
                <a:cs typeface="Calibri"/>
                <a:sym typeface="Calibri"/>
              </a:rPr>
              <a:t>sentiment de vulnérabilité ; et il perturbe le sentiment de maîtrise de la situation </a:t>
            </a:r>
            <a:r>
              <a:rPr lang="fr-FR" sz="1100" b="0" i="0" u="none" strike="noStrike" cap="none" dirty="0">
                <a:latin typeface="Calibri"/>
                <a:ea typeface="Calibri"/>
                <a:cs typeface="Calibri"/>
                <a:sym typeface="Calibri"/>
              </a:rPr>
              <a:t>et la perception du monde comme un environnement sûr et prévisible</a:t>
            </a:r>
          </a:p>
        </p:txBody>
      </p:sp>
    </p:spTree>
    <p:extLst>
      <p:ext uri="{BB962C8B-B14F-4D97-AF65-F5344CB8AC3E}">
        <p14:creationId xmlns:p14="http://schemas.microsoft.com/office/powerpoint/2010/main" val="395436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1082AD-E264-2B40-B793-F300E8284C01}" type="slidenum">
              <a:rPr lang="en-US" smtClean="0"/>
              <a:t>‹#›</a:t>
            </a:fld>
            <a:endParaRPr lang="en-US"/>
          </a:p>
        </p:txBody>
      </p:sp>
    </p:spTree>
    <p:extLst>
      <p:ext uri="{BB962C8B-B14F-4D97-AF65-F5344CB8AC3E}">
        <p14:creationId xmlns:p14="http://schemas.microsoft.com/office/powerpoint/2010/main" val="204733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sp>
        <p:nvSpPr>
          <p:cNvPr id="110" name="Shape 110"/>
          <p:cNvSpPr>
            <a:spLocks noGrp="1"/>
          </p:cNvSpPr>
          <p:nvPr>
            <p:ph type="title"/>
          </p:nvPr>
        </p:nvSpPr>
        <p:spPr>
          <a:xfrm>
            <a:off x="1154954" y="4800586"/>
            <a:ext cx="8825658" cy="566738"/>
          </a:xfrm>
          <a:prstGeom prst="rect">
            <a:avLst/>
          </a:prstGeom>
        </p:spPr>
        <p:txBody>
          <a:bodyPr lIns="91424" tIns="91424" rIns="91424" bIns="91424" anchor="b"/>
          <a:lstStyle>
            <a:lvl1pPr>
              <a:defRPr sz="2400">
                <a:solidFill>
                  <a:srgbClr val="E7E6E6"/>
                </a:solidFill>
                <a:latin typeface="Century Gothic"/>
                <a:ea typeface="Century Gothic"/>
                <a:cs typeface="Century Gothic"/>
                <a:sym typeface="Century Gothic"/>
              </a:defRPr>
            </a:lvl1pPr>
          </a:lstStyle>
          <a:p>
            <a:r>
              <a:t>Title Text</a:t>
            </a:r>
          </a:p>
        </p:txBody>
      </p:sp>
      <p:sp>
        <p:nvSpPr>
          <p:cNvPr id="111" name="Shape 111"/>
          <p:cNvSpPr>
            <a:spLocks noGrp="1"/>
          </p:cNvSpPr>
          <p:nvPr>
            <p:ph type="pic" sz="half" idx="13"/>
          </p:nvPr>
        </p:nvSpPr>
        <p:spPr>
          <a:xfrm>
            <a:off x="1154954" y="685799"/>
            <a:ext cx="8825657" cy="3640668"/>
          </a:xfrm>
          <a:prstGeom prst="rect">
            <a:avLst/>
          </a:prstGeom>
          <a:effectLst>
            <a:outerShdw blurRad="50800" dist="50800" dir="5400000" rotWithShape="0">
              <a:srgbClr val="000000">
                <a:alpha val="42745"/>
              </a:srgbClr>
            </a:outerShdw>
          </a:effectLst>
        </p:spPr>
        <p:txBody>
          <a:bodyPr lIns="91439" rIns="91439">
            <a:noAutofit/>
          </a:bodyPr>
          <a:lstStyle/>
          <a:p>
            <a:endParaRPr/>
          </a:p>
        </p:txBody>
      </p:sp>
      <p:sp>
        <p:nvSpPr>
          <p:cNvPr id="112" name="Shape 112"/>
          <p:cNvSpPr>
            <a:spLocks noGrp="1"/>
          </p:cNvSpPr>
          <p:nvPr>
            <p:ph type="body" sz="quarter" idx="1"/>
          </p:nvPr>
        </p:nvSpPr>
        <p:spPr>
          <a:xfrm>
            <a:off x="1154954" y="5367325"/>
            <a:ext cx="8825657" cy="493712"/>
          </a:xfrm>
          <a:prstGeom prst="rect">
            <a:avLst/>
          </a:prstGeom>
        </p:spPr>
        <p:txBody>
          <a:bodyPr lIns="91424" tIns="91424" rIns="91424" bIns="91424"/>
          <a:lstStyle>
            <a:lvl1pPr marL="0" indent="0">
              <a:buSzTx/>
              <a:buFontTx/>
              <a:buNone/>
              <a:defRPr sz="1200">
                <a:solidFill>
                  <a:srgbClr val="FFFFFF"/>
                </a:solidFill>
                <a:latin typeface="Century Gothic"/>
                <a:ea typeface="Century Gothic"/>
                <a:cs typeface="Century Gothic"/>
                <a:sym typeface="Century Gothic"/>
              </a:defRPr>
            </a:lvl1pPr>
            <a:lvl2pPr marL="0" indent="457200">
              <a:buSzTx/>
              <a:buFontTx/>
              <a:buNone/>
              <a:defRPr sz="1200">
                <a:solidFill>
                  <a:srgbClr val="FFFFFF"/>
                </a:solidFill>
                <a:latin typeface="Century Gothic"/>
                <a:ea typeface="Century Gothic"/>
                <a:cs typeface="Century Gothic"/>
                <a:sym typeface="Century Gothic"/>
              </a:defRPr>
            </a:lvl2pPr>
            <a:lvl3pPr marL="0" indent="914400">
              <a:buSzTx/>
              <a:buFontTx/>
              <a:buNone/>
              <a:defRPr sz="1200">
                <a:solidFill>
                  <a:srgbClr val="FFFFFF"/>
                </a:solidFill>
                <a:latin typeface="Century Gothic"/>
                <a:ea typeface="Century Gothic"/>
                <a:cs typeface="Century Gothic"/>
                <a:sym typeface="Century Gothic"/>
              </a:defRPr>
            </a:lvl3pPr>
            <a:lvl4pPr marL="0" indent="1371600">
              <a:buSzTx/>
              <a:buFontTx/>
              <a:buNone/>
              <a:defRPr sz="1200">
                <a:solidFill>
                  <a:srgbClr val="FFFFFF"/>
                </a:solidFill>
                <a:latin typeface="Century Gothic"/>
                <a:ea typeface="Century Gothic"/>
                <a:cs typeface="Century Gothic"/>
                <a:sym typeface="Century Gothic"/>
              </a:defRPr>
            </a:lvl4pPr>
            <a:lvl5pPr marL="0" indent="1828800">
              <a:buSzTx/>
              <a:buFontTx/>
              <a:buNone/>
              <a:defRPr sz="1200">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xfrm>
            <a:off x="10522514" y="540216"/>
            <a:ext cx="498248" cy="523201"/>
          </a:xfrm>
          <a:prstGeom prst="rect">
            <a:avLst/>
          </a:prstGeom>
        </p:spPr>
        <p:txBody>
          <a:bodyPr lIns="45699" tIns="45699" rIns="45699" bIns="45699" anchor="b"/>
          <a:lstStyle/>
          <a:p>
            <a:fld id="{86CB4B4D-7CA3-9044-876B-883B54F8677D}" type="slidenum">
              <a:t>‹#›</a:t>
            </a:fld>
            <a:endParaRPr/>
          </a:p>
        </p:txBody>
      </p:sp>
    </p:spTree>
    <p:extLst>
      <p:ext uri="{BB962C8B-B14F-4D97-AF65-F5344CB8AC3E}">
        <p14:creationId xmlns:p14="http://schemas.microsoft.com/office/powerpoint/2010/main" val="41737194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23.emf"/><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hyperlink" Target="http://www.pharos.nl/documents/doc/workforcare_module13.pdf"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urldefense.proofpoint.com/v2/url?u=http-3A__www.childhub.org_&amp;d=DwMGaQ&amp;c=0u3nQZwm2He4OdaqbWh55g&amp;r=UD-j3PDVC4C0ZjEQd93CqMhN_4QXTk1S-zXq8mLUW5k&amp;m=CASmsukoXcWqoQsCB7mUsb0TrK6A6pIyVQZUKdUCHBk&amp;s=Qz-7deUKVR3TcgVoLVZ39zshbJlBCGpmyjcL8w95kMY&amp;e=" TargetMode="External"/><Relationship Id="rId5" Type="http://schemas.openxmlformats.org/officeDocument/2006/relationships/hyperlink" Target="https://resourcecentre.savethechildren.net/library/ia-case-management-training-package" TargetMode="External"/><Relationship Id="rId4" Type="http://schemas.openxmlformats.org/officeDocument/2006/relationships/hyperlink" Target="https://resourcecentre.savethechildren.net/library/inter-agency-guidelines-case-management-and-child-protec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1.jpg"/>
          <p:cNvPicPr>
            <a:picLocks noGrp="1" noChangeAspect="1"/>
          </p:cNvPicPr>
          <p:nvPr>
            <p:ph type="pic" idx="13"/>
          </p:nvPr>
        </p:nvPicPr>
        <p:blipFill>
          <a:blip r:embed="rId4">
            <a:extLst/>
          </a:blip>
          <a:srcRect t="10277" r="17435" b="20081"/>
          <a:stretch>
            <a:fillRect/>
          </a:stretch>
        </p:blipFill>
        <p:spPr>
          <a:xfrm>
            <a:off x="-1" y="0"/>
            <a:ext cx="12192002" cy="6858001"/>
          </a:xfrm>
          <a:prstGeom prst="rect">
            <a:avLst/>
          </a:prstGeom>
        </p:spPr>
      </p:pic>
      <p:sp>
        <p:nvSpPr>
          <p:cNvPr id="123" name="Shape 123"/>
          <p:cNvSpPr/>
          <p:nvPr/>
        </p:nvSpPr>
        <p:spPr>
          <a:xfrm>
            <a:off x="0" y="0"/>
            <a:ext cx="12192000" cy="6887027"/>
          </a:xfrm>
          <a:prstGeom prst="rect">
            <a:avLst/>
          </a:prstGeom>
          <a:solidFill>
            <a:srgbClr val="35B2B4">
              <a:alpha val="89412"/>
            </a:srgbClr>
          </a:solidFill>
          <a:ln w="12700">
            <a:miter lim="400000"/>
          </a:ln>
        </p:spPr>
        <p:txBody>
          <a:bodyPr lIns="45719" rIns="45719" anchor="ctr"/>
          <a:lstStyle/>
          <a:p>
            <a:pPr algn="ctr">
              <a:defRPr>
                <a:solidFill>
                  <a:srgbClr val="FFFFFF"/>
                </a:solidFill>
              </a:defRPr>
            </a:pPr>
            <a:endParaRPr/>
          </a:p>
        </p:txBody>
      </p:sp>
      <p:sp>
        <p:nvSpPr>
          <p:cNvPr id="124" name="Shape 124"/>
          <p:cNvSpPr>
            <a:spLocks noGrp="1"/>
          </p:cNvSpPr>
          <p:nvPr>
            <p:ph type="title"/>
          </p:nvPr>
        </p:nvSpPr>
        <p:spPr>
          <a:xfrm>
            <a:off x="1828798" y="1149350"/>
            <a:ext cx="8621265" cy="3618044"/>
          </a:xfrm>
          <a:prstGeom prst="rect">
            <a:avLst/>
          </a:prstGeom>
        </p:spPr>
        <p:txBody>
          <a:bodyPr lIns="45699" tIns="45699" rIns="45699" bIns="45699"/>
          <a:lstStyle/>
          <a:p>
            <a:pPr algn="ctr">
              <a:lnSpc>
                <a:spcPct val="100000"/>
              </a:lnSpc>
              <a:spcBef>
                <a:spcPts val="600"/>
              </a:spcBef>
              <a:defRPr sz="2800" b="1">
                <a:solidFill>
                  <a:srgbClr val="F2F2F2"/>
                </a:solidFill>
                <a:latin typeface="Helvetica Neue"/>
                <a:ea typeface="Helvetica Neue"/>
                <a:cs typeface="Helvetica Neue"/>
                <a:sym typeface="Helvetica Neue"/>
              </a:defRPr>
            </a:pPr>
            <a:r>
              <a:rPr lang="fr-FR" dirty="0"/>
              <a:t>MODULE 4</a:t>
            </a:r>
            <a:br>
              <a:rPr lang="fr-FR" dirty="0"/>
            </a:br>
            <a:r>
              <a:rPr lang="fr-FR" dirty="0"/>
              <a:t/>
            </a:r>
            <a:br>
              <a:rPr lang="fr-FR" dirty="0"/>
            </a:br>
            <a:r>
              <a:rPr lang="fr-FR" sz="3200" b="0" dirty="0"/>
              <a:t>SUIVI DE LA SANTÉ PERSONNELLE </a:t>
            </a:r>
            <a:r>
              <a:rPr lang="fr-FR" sz="3200" b="0"/>
              <a:t>ET </a:t>
            </a:r>
            <a:br>
              <a:rPr lang="fr-FR" sz="3200" b="0"/>
            </a:br>
            <a:r>
              <a:rPr lang="fr-FR" sz="3200" b="0"/>
              <a:t>DU </a:t>
            </a:r>
            <a:r>
              <a:rPr lang="fr-FR" sz="3200" b="0" dirty="0"/>
              <a:t>BIEN-ÊTRE DE L’ÉQUIPE</a:t>
            </a:r>
            <a:r>
              <a:rPr lang="fr-FR" sz="3200" dirty="0"/>
              <a:t> </a:t>
            </a:r>
            <a:r>
              <a:rPr lang="fr-FR" sz="3200" b="0" dirty="0"/>
              <a:t>LE RÔLE DES SUPERVISEURS EN GESTION DE CAS</a:t>
            </a:r>
          </a:p>
        </p:txBody>
      </p:sp>
      <p:sp>
        <p:nvSpPr>
          <p:cNvPr id="125" name="Shape 125"/>
          <p:cNvSpPr/>
          <p:nvPr/>
        </p:nvSpPr>
        <p:spPr>
          <a:xfrm>
            <a:off x="4767071" y="2941112"/>
            <a:ext cx="2657857" cy="136846"/>
          </a:xfrm>
          <a:prstGeom prst="rect">
            <a:avLst/>
          </a:prstGeom>
          <a:solidFill>
            <a:srgbClr val="415D78"/>
          </a:solidFill>
          <a:ln w="12700">
            <a:miter lim="400000"/>
          </a:ln>
        </p:spPr>
        <p:txBody>
          <a:bodyPr lIns="45719" rIns="45719" anchor="ctr"/>
          <a:lstStyle/>
          <a:p>
            <a:pPr algn="ctr">
              <a:defRPr>
                <a:solidFill>
                  <a:srgbClr val="405E79"/>
                </a:solidFill>
              </a:defRPr>
            </a:pPr>
            <a:endParaRPr/>
          </a:p>
        </p:txBody>
      </p:sp>
      <p:sp>
        <p:nvSpPr>
          <p:cNvPr id="6" name="Rectangle 5">
            <a:extLst>
              <a:ext uri="{FF2B5EF4-FFF2-40B4-BE49-F238E27FC236}">
                <a16:creationId xmlns:a16="http://schemas.microsoft.com/office/drawing/2014/main" xmlns="" id="{33F67691-133F-48C9-8FC9-D2059C5BEDBA}"/>
              </a:ext>
            </a:extLst>
          </p:cNvPr>
          <p:cNvSpPr/>
          <p:nvPr/>
        </p:nvSpPr>
        <p:spPr>
          <a:xfrm>
            <a:off x="9185281" y="6404500"/>
            <a:ext cx="3005951" cy="369332"/>
          </a:xfrm>
          <a:prstGeom prst="rect">
            <a:avLst/>
          </a:prstGeom>
        </p:spPr>
        <p:txBody>
          <a:bodyPr wrap="none">
            <a:spAutoFit/>
          </a:bodyPr>
          <a:lstStyle/>
          <a:p>
            <a:r>
              <a:rPr lang="fr-FR" i="1">
                <a:solidFill>
                  <a:schemeClr val="bg1"/>
                </a:solidFill>
                <a:latin typeface="Helvetica Neue"/>
              </a:rPr>
              <a:t>Photo : Kellie Ryan/IRC</a:t>
            </a:r>
          </a:p>
        </p:txBody>
      </p:sp>
      <p:pic>
        <p:nvPicPr>
          <p:cNvPr id="8" name="Picture 8">
            <a:extLst>
              <a:ext uri="{FF2B5EF4-FFF2-40B4-BE49-F238E27FC236}">
                <a16:creationId xmlns:a16="http://schemas.microsoft.com/office/drawing/2014/main" xmlns="" id="{7D345325-AE0A-F348-A7CC-1161181A3C9A}"/>
              </a:ext>
            </a:extLst>
          </p:cNvPr>
          <p:cNvPicPr>
            <a:picLocks noChangeAspect="1"/>
          </p:cNvPicPr>
          <p:nvPr/>
        </p:nvPicPr>
        <p:blipFill>
          <a:blip r:embed="rId5"/>
          <a:stretch>
            <a:fillRect/>
          </a:stretch>
        </p:blipFill>
        <p:spPr>
          <a:xfrm>
            <a:off x="2909164" y="5985598"/>
            <a:ext cx="2231246" cy="664912"/>
          </a:xfrm>
          <a:prstGeom prst="rect">
            <a:avLst/>
          </a:prstGeom>
        </p:spPr>
      </p:pic>
      <p:pic>
        <p:nvPicPr>
          <p:cNvPr id="9" name="Picture 11">
            <a:extLst>
              <a:ext uri="{FF2B5EF4-FFF2-40B4-BE49-F238E27FC236}">
                <a16:creationId xmlns:a16="http://schemas.microsoft.com/office/drawing/2014/main" xmlns="" id="{6E7538D1-CCA3-A448-80CA-EE61D9F7F6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562" y="6018682"/>
            <a:ext cx="2375403" cy="658050"/>
          </a:xfrm>
          <a:prstGeom prst="rect">
            <a:avLst/>
          </a:prstGeom>
        </p:spPr>
      </p:pic>
      <p:sp>
        <p:nvSpPr>
          <p:cNvPr id="10" name="TextBox 9"/>
          <p:cNvSpPr txBox="1"/>
          <p:nvPr/>
        </p:nvSpPr>
        <p:spPr>
          <a:xfrm>
            <a:off x="943078" y="6126707"/>
            <a:ext cx="1807266" cy="707886"/>
          </a:xfrm>
          <a:prstGeom prst="rect">
            <a:avLst/>
          </a:prstGeom>
          <a:noFill/>
        </p:spPr>
        <p:txBody>
          <a:bodyPr wrap="square" rtlCol="0">
            <a:spAutoFit/>
          </a:bodyPr>
          <a:lstStyle/>
          <a:p>
            <a:pPr>
              <a:lnSpc>
                <a:spcPts val="1200"/>
              </a:lnSpc>
            </a:pPr>
            <a:r>
              <a:rPr lang="en-US" b="1" cap="all" dirty="0">
                <a:solidFill>
                  <a:schemeClr val="bg1"/>
                </a:solidFill>
                <a:latin typeface="Helvetica Neue" charset="0"/>
                <a:ea typeface="Helvetica Neue" charset="0"/>
                <a:cs typeface="Helvetica Neue" charset="0"/>
              </a:rPr>
              <a:t>Alliance </a:t>
            </a:r>
            <a:br>
              <a:rPr lang="en-US" b="1" cap="all" dirty="0">
                <a:solidFill>
                  <a:schemeClr val="bg1"/>
                </a:solidFill>
                <a:latin typeface="Helvetica Neue" charset="0"/>
                <a:ea typeface="Helvetica Neue" charset="0"/>
                <a:cs typeface="Helvetica Neue" charset="0"/>
              </a:rPr>
            </a:br>
            <a:r>
              <a:rPr lang="en-US" sz="1000" cap="all" dirty="0">
                <a:solidFill>
                  <a:schemeClr val="bg1"/>
                </a:solidFill>
                <a:latin typeface="Helvetica Neue" charset="0"/>
                <a:ea typeface="Helvetica Neue" charset="0"/>
                <a:cs typeface="Helvetica Neue" charset="0"/>
              </a:rPr>
              <a:t>pour la </a:t>
            </a:r>
            <a:r>
              <a:rPr lang="fr-FR" sz="1000" cap="all" dirty="0">
                <a:solidFill>
                  <a:schemeClr val="bg1"/>
                </a:solidFill>
                <a:latin typeface="Helvetica Neue" charset="0"/>
                <a:ea typeface="Helvetica Neue" charset="0"/>
                <a:cs typeface="Helvetica Neue" charset="0"/>
              </a:rPr>
              <a:t>Protection </a:t>
            </a:r>
            <a:br>
              <a:rPr lang="fr-FR" sz="1000" cap="all" dirty="0">
                <a:solidFill>
                  <a:schemeClr val="bg1"/>
                </a:solidFill>
                <a:latin typeface="Helvetica Neue" charset="0"/>
                <a:ea typeface="Helvetica Neue" charset="0"/>
                <a:cs typeface="Helvetica Neue" charset="0"/>
              </a:rPr>
            </a:br>
            <a:r>
              <a:rPr lang="fr-FR" sz="1000" cap="all" dirty="0">
                <a:solidFill>
                  <a:schemeClr val="bg1"/>
                </a:solidFill>
                <a:latin typeface="Helvetica Neue" charset="0"/>
                <a:ea typeface="Helvetica Neue" charset="0"/>
                <a:cs typeface="Helvetica Neue" charset="0"/>
              </a:rPr>
              <a:t>de l’Enfance dans</a:t>
            </a:r>
          </a:p>
          <a:p>
            <a:pPr>
              <a:lnSpc>
                <a:spcPts val="1200"/>
              </a:lnSpc>
            </a:pPr>
            <a:r>
              <a:rPr lang="fr-FR" sz="1000" cap="all" dirty="0">
                <a:solidFill>
                  <a:schemeClr val="bg1"/>
                </a:solidFill>
                <a:latin typeface="Helvetica Neue" charset="0"/>
                <a:ea typeface="Helvetica Neue" charset="0"/>
                <a:cs typeface="Helvetica Neue" charset="0"/>
              </a:rPr>
              <a:t>l’Action Humanitaire</a:t>
            </a:r>
            <a:r>
              <a:rPr lang="en-US" sz="1000" cap="all" dirty="0">
                <a:solidFill>
                  <a:schemeClr val="bg1"/>
                </a:solidFill>
                <a:latin typeface="Helvetica Neue" charset="0"/>
                <a:ea typeface="Helvetica Neue" charset="0"/>
                <a:cs typeface="Helvetica Neue" charset="0"/>
              </a:rPr>
              <a:t> </a:t>
            </a:r>
          </a:p>
        </p:txBody>
      </p:sp>
    </p:spTree>
    <p:custDataLst>
      <p:tags r:id="rId1"/>
    </p:custDataLst>
    <p:extLst>
      <p:ext uri="{BB962C8B-B14F-4D97-AF65-F5344CB8AC3E}">
        <p14:creationId xmlns:p14="http://schemas.microsoft.com/office/powerpoint/2010/main" val="294002308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body" idx="1"/>
          </p:nvPr>
        </p:nvSpPr>
        <p:spPr>
          <a:xfrm>
            <a:off x="762657" y="2032543"/>
            <a:ext cx="10124418" cy="4813801"/>
          </a:xfrm>
          <a:prstGeom prst="rect">
            <a:avLst/>
          </a:prstGeom>
        </p:spPr>
        <p:txBody>
          <a:bodyPr/>
          <a:lstStyle/>
          <a:p>
            <a:pPr marL="0" indent="0">
              <a:lnSpc>
                <a:spcPct val="100000"/>
              </a:lnSpc>
              <a:spcBef>
                <a:spcPts val="600"/>
              </a:spcBef>
              <a:buSzTx/>
              <a:buNone/>
              <a:defRPr sz="2000" b="1">
                <a:solidFill>
                  <a:srgbClr val="595959"/>
                </a:solidFill>
                <a:latin typeface="Helvetica Neue"/>
                <a:ea typeface="Helvetica Neue"/>
                <a:cs typeface="Helvetica Neue"/>
                <a:sym typeface="Helvetica Neue"/>
              </a:defRPr>
            </a:pPr>
            <a:r>
              <a:rPr lang="fr-FR"/>
              <a:t>Le traumatisme par procuration, également appelé </a:t>
            </a:r>
            <a:r>
              <a:rPr lang="fr-FR">
                <a:solidFill>
                  <a:srgbClr val="35B2B4"/>
                </a:solidFill>
              </a:rPr>
              <a:t>traumatisme secondaire </a:t>
            </a:r>
            <a:r>
              <a:rPr lang="fr-FR"/>
              <a:t>ou </a:t>
            </a:r>
            <a:r>
              <a:rPr lang="fr-FR">
                <a:solidFill>
                  <a:srgbClr val="35B2B4"/>
                </a:solidFill>
              </a:rPr>
              <a:t>traumatisme indirect</a:t>
            </a:r>
            <a:r>
              <a:rPr lang="fr-FR"/>
              <a:t>, est un processus de transformation qui se produit lorsque le travailleur social commence à s’identifier aux enfants avec lesquels il ou elle travaille, et qui aboutit à des changements dans les pensées, les sentiments et les comportements du travailleur social. Ces changements sont les suivants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a:t>Similaires à ceux des survivants d’un traumatisme</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a:t>Générés par les expériences des clients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a:t>Transmis des clients aux travailleurs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a:t>Avec le temps, cela peut entraîner des changements dans le bien-être physique, psychologique, émotionnel et spirituel</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a:t>Cela peut conduire à des attentes très élevées, et peut-être irréalistes, vis-à-vis de soi-même et des autres</a:t>
            </a:r>
          </a:p>
        </p:txBody>
      </p:sp>
      <p:sp>
        <p:nvSpPr>
          <p:cNvPr id="186" name="Shape 186"/>
          <p:cNvSpPr/>
          <p:nvPr/>
        </p:nvSpPr>
        <p:spPr>
          <a:xfrm>
            <a:off x="0" y="0"/>
            <a:ext cx="12192000" cy="1557338"/>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187" name="Shape 187"/>
          <p:cNvSpPr/>
          <p:nvPr/>
        </p:nvSpPr>
        <p:spPr>
          <a:xfrm>
            <a:off x="762657" y="253016"/>
            <a:ext cx="8577896"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90000"/>
              </a:lnSpc>
              <a:defRPr sz="3600" b="1">
                <a:solidFill>
                  <a:srgbClr val="FFFFFF"/>
                </a:solidFill>
                <a:latin typeface="Helvetica Neue"/>
                <a:ea typeface="Helvetica Neue"/>
                <a:cs typeface="Helvetica Neue"/>
                <a:sym typeface="Helvetica Neue"/>
              </a:defRPr>
            </a:lvl1pPr>
          </a:lstStyle>
          <a:p>
            <a:r>
              <a:rPr lang="fr-FR" dirty="0"/>
              <a:t>TRAUMATISME PAR PROCURATION OU SECONDAIRE</a:t>
            </a:r>
          </a:p>
        </p:txBody>
      </p:sp>
    </p:spTree>
    <p:extLst>
      <p:ext uri="{BB962C8B-B14F-4D97-AF65-F5344CB8AC3E}">
        <p14:creationId xmlns:p14="http://schemas.microsoft.com/office/powerpoint/2010/main" val="366688527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body" sz="half" idx="1"/>
          </p:nvPr>
        </p:nvSpPr>
        <p:spPr>
          <a:xfrm>
            <a:off x="6872151" y="3079354"/>
            <a:ext cx="5319849" cy="4648201"/>
          </a:xfrm>
          <a:prstGeom prst="rect">
            <a:avLst/>
          </a:prstGeom>
        </p:spPr>
        <p:txBody>
          <a:bodyPr lIns="91424" tIns="91424" rIns="91424" bIns="91424"/>
          <a:lstStyle/>
          <a:p>
            <a:pPr>
              <a:spcBef>
                <a:spcPts val="0"/>
              </a:spcBef>
              <a:buSzTx/>
              <a:buNone/>
              <a:defRPr sz="2400">
                <a:solidFill>
                  <a:srgbClr val="595959"/>
                </a:solidFill>
                <a:latin typeface="Helvetica Neue"/>
                <a:ea typeface="Helvetica Neue"/>
                <a:cs typeface="Helvetica Neue"/>
                <a:sym typeface="Helvetica Neue"/>
              </a:defRPr>
            </a:pPr>
            <a:r>
              <a:rPr lang="fr-FR"/>
              <a:t>Examinez la liste distribuée et </a:t>
            </a:r>
          </a:p>
          <a:p>
            <a:pPr>
              <a:spcBef>
                <a:spcPts val="0"/>
              </a:spcBef>
              <a:buSzTx/>
              <a:buNone/>
              <a:defRPr sz="2400">
                <a:solidFill>
                  <a:srgbClr val="595959"/>
                </a:solidFill>
                <a:latin typeface="Helvetica Neue"/>
                <a:ea typeface="Helvetica Neue"/>
                <a:cs typeface="Helvetica Neue"/>
                <a:sym typeface="Helvetica Neue"/>
              </a:defRPr>
            </a:pPr>
            <a:r>
              <a:rPr lang="fr-FR"/>
              <a:t>réfléchissez à vous et à votre équipe</a:t>
            </a:r>
          </a:p>
        </p:txBody>
      </p:sp>
      <p:pic>
        <p:nvPicPr>
          <p:cNvPr id="192" name="image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2151" y="4404917"/>
            <a:ext cx="2456613" cy="2456613"/>
          </a:xfrm>
          <a:prstGeom prst="rect">
            <a:avLst/>
          </a:prstGeom>
          <a:ln w="12700">
            <a:miter lim="400000"/>
          </a:ln>
        </p:spPr>
      </p:pic>
      <p:sp>
        <p:nvSpPr>
          <p:cNvPr id="193" name="Shape 193"/>
          <p:cNvSpPr/>
          <p:nvPr/>
        </p:nvSpPr>
        <p:spPr>
          <a:xfrm>
            <a:off x="6934200" y="1753791"/>
            <a:ext cx="4542183"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fr-FR"/>
              <a:t>SYMPTÔMES DU STRESS NÉGATIF</a:t>
            </a:r>
          </a:p>
        </p:txBody>
      </p:sp>
      <p:pic>
        <p:nvPicPr>
          <p:cNvPr id="194" name="image9.jpeg"/>
          <p:cNvPicPr>
            <a:picLocks noChangeAspect="1"/>
          </p:cNvPicPr>
          <p:nvPr/>
        </p:nvPicPr>
        <p:blipFill>
          <a:blip r:embed="rId4">
            <a:extLst/>
          </a:blip>
          <a:stretch>
            <a:fillRect/>
          </a:stretch>
        </p:blipFill>
        <p:spPr>
          <a:xfrm>
            <a:off x="490740" y="570124"/>
            <a:ext cx="6035491" cy="5749980"/>
          </a:xfrm>
          <a:prstGeom prst="rect">
            <a:avLst/>
          </a:prstGeom>
          <a:ln w="12700">
            <a:miter lim="400000"/>
          </a:ln>
        </p:spPr>
      </p:pic>
      <p:sp>
        <p:nvSpPr>
          <p:cNvPr id="195" name="Shape 195"/>
          <p:cNvSpPr/>
          <p:nvPr/>
        </p:nvSpPr>
        <p:spPr>
          <a:xfrm>
            <a:off x="670876" y="5831838"/>
            <a:ext cx="5143501"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lang="fr-FR"/>
              <a:t>Photo : Ned Colt / IRC</a:t>
            </a:r>
          </a:p>
        </p:txBody>
      </p:sp>
    </p:spTree>
    <p:extLst>
      <p:ext uri="{BB962C8B-B14F-4D97-AF65-F5344CB8AC3E}">
        <p14:creationId xmlns:p14="http://schemas.microsoft.com/office/powerpoint/2010/main" val="41071359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body" idx="1"/>
          </p:nvPr>
        </p:nvSpPr>
        <p:spPr>
          <a:xfrm>
            <a:off x="603296" y="2543175"/>
            <a:ext cx="10754066" cy="4045885"/>
          </a:xfrm>
          <a:prstGeom prst="rect">
            <a:avLst/>
          </a:prstGeom>
        </p:spPr>
        <p:txBody>
          <a:bodyPr/>
          <a:lstStyle/>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Réaction de stress qui se produit après une exposition prolongée à des facteurs de stress professionnels, tels que ceux identifiés comme sources de stress accumulé</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C’est un processus, et non le résultat d’un seul événement</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Se produit en conséquence d’une exposition prolongée à des situations éprouvantes d’un point de vue émotionnel, faisant l’objet d’un soutien inadapté, qui épuise progressivement les ressources naturelles d’une personne lui permettant de faire face au stress et à la pression</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Tout comme les signes de stress, les signes d’épuisement peuvent se manifester de différentes façons en fonction de l’individu</a:t>
            </a:r>
          </a:p>
        </p:txBody>
      </p:sp>
      <p:sp>
        <p:nvSpPr>
          <p:cNvPr id="200" name="Shape 200"/>
          <p:cNvSpPr/>
          <p:nvPr/>
        </p:nvSpPr>
        <p:spPr>
          <a:xfrm>
            <a:off x="493991" y="450171"/>
            <a:ext cx="10515601" cy="16454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fr-FR"/>
              <a:t>L’ÉPUISEMENT (BURNOUT) : COURANT CHEZ LES SUPERVISEURS ET LES TRAVAILLEURS SOCIAUX EN PROTECTION DE L’ENFANCE</a:t>
            </a:r>
          </a:p>
        </p:txBody>
      </p:sp>
      <p:sp>
        <p:nvSpPr>
          <p:cNvPr id="201" name="Shape 201"/>
          <p:cNvSpPr/>
          <p:nvPr/>
        </p:nvSpPr>
        <p:spPr>
          <a:xfrm flipV="1">
            <a:off x="603296" y="2108762"/>
            <a:ext cx="7252746" cy="55287"/>
          </a:xfrm>
          <a:prstGeom prst="line">
            <a:avLst/>
          </a:prstGeom>
          <a:ln w="6350">
            <a:solidFill>
              <a:srgbClr val="415D78"/>
            </a:solidFill>
            <a:miter/>
          </a:ln>
        </p:spPr>
        <p:txBody>
          <a:bodyPr lIns="45719" rIns="45719"/>
          <a:lstStyle/>
          <a:p>
            <a:endParaRPr/>
          </a:p>
        </p:txBody>
      </p:sp>
      <p:sp>
        <p:nvSpPr>
          <p:cNvPr id="202" name="Shape 202"/>
          <p:cNvSpPr/>
          <p:nvPr/>
        </p:nvSpPr>
        <p:spPr>
          <a:xfrm>
            <a:off x="603295" y="2094474"/>
            <a:ext cx="4105123" cy="94457"/>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7775879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chemeClr val="bg1"/>
                </a:solidFill>
                <a:latin typeface="Helvetica Neue Medium" charset="0"/>
                <a:ea typeface="Helvetica Neue Medium" charset="0"/>
                <a:cs typeface="Helvetica Neue Medium" charset="0"/>
              </a:rPr>
              <a:t>DES QUESTIONS ?</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3365424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543041" y="2517259"/>
            <a:ext cx="3856681"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fr-FR"/>
              <a:t>FACTEURS DE PROTECTION</a:t>
            </a:r>
          </a:p>
        </p:txBody>
      </p:sp>
      <p:sp>
        <p:nvSpPr>
          <p:cNvPr id="207" name="Shape 207"/>
          <p:cNvSpPr/>
          <p:nvPr/>
        </p:nvSpPr>
        <p:spPr>
          <a:xfrm>
            <a:off x="638327" y="3671877"/>
            <a:ext cx="2147737" cy="113795"/>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graphicFrame>
        <p:nvGraphicFramePr>
          <p:cNvPr id="208" name="Table 208"/>
          <p:cNvGraphicFramePr/>
          <p:nvPr>
            <p:extLst>
              <p:ext uri="{D42A27DB-BD31-4B8C-83A1-F6EECF244321}">
                <p14:modId xmlns:p14="http://schemas.microsoft.com/office/powerpoint/2010/main" val="588526417"/>
              </p:ext>
            </p:extLst>
          </p:nvPr>
        </p:nvGraphicFramePr>
        <p:xfrm>
          <a:off x="4857084" y="659512"/>
          <a:ext cx="6548986" cy="5507984"/>
        </p:xfrm>
        <a:graphic>
          <a:graphicData uri="http://schemas.openxmlformats.org/drawingml/2006/table">
            <a:tbl>
              <a:tblPr bandRow="1"/>
              <a:tblGrid>
                <a:gridCol w="6548986">
                  <a:extLst>
                    <a:ext uri="{9D8B030D-6E8A-4147-A177-3AD203B41FA5}">
                      <a16:colId xmlns:a16="http://schemas.microsoft.com/office/drawing/2014/main" xmlns="" val="20000"/>
                    </a:ext>
                  </a:extLst>
                </a:gridCol>
              </a:tblGrid>
              <a:tr h="815205">
                <a:tc>
                  <a:txBody>
                    <a:bodyPr/>
                    <a:lstStyle/>
                    <a:p>
                      <a:pPr algn="l">
                        <a:defRPr sz="1800"/>
                      </a:pPr>
                      <a:r>
                        <a:rPr lang="fr-FR" sz="2700" b="1" dirty="0">
                          <a:solidFill>
                            <a:srgbClr val="FFFFFF"/>
                          </a:solidFill>
                          <a:sym typeface="Calibri"/>
                        </a:rPr>
                        <a:t>Facteurs de protection</a:t>
                      </a:r>
                    </a:p>
                  </a:txBody>
                  <a:tcPr marL="203801" marR="203801" marT="203801" marB="203801" horzOverflow="overflow">
                    <a:solidFill>
                      <a:srgbClr val="415D78"/>
                    </a:solidFill>
                  </a:tcPr>
                </a:tc>
                <a:extLst>
                  <a:ext uri="{0D108BD9-81ED-4DB2-BD59-A6C34878D82A}">
                    <a16:rowId xmlns:a16="http://schemas.microsoft.com/office/drawing/2014/main" xmlns="" val="10000"/>
                  </a:ext>
                </a:extLst>
              </a:tr>
              <a:tr h="4688902">
                <a:tc>
                  <a:txBody>
                    <a:bodyPr/>
                    <a:lstStyle/>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fr-FR" sz="2400" dirty="0"/>
                        <a:t>Habitudes d’adaptation positives </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fr-FR" sz="2400" dirty="0"/>
                        <a:t>Soutien social</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fr-FR" sz="2400" dirty="0"/>
                        <a:t>Optimisme et estime de soi positive</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fr-FR" sz="2400" dirty="0"/>
                        <a:t>Spiritualité</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fr-FR" sz="2400" dirty="0"/>
                        <a:t>Adaptabilité</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fr-FR" sz="2400" dirty="0"/>
                        <a:t>Curiosité et ouverture à l’expérience</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fr-FR" sz="2400" dirty="0"/>
                        <a:t>Talents/</a:t>
                      </a:r>
                      <a:r>
                        <a:rPr lang="fr-FR" sz="2400" baseline="0" dirty="0"/>
                        <a:t>Aptitudes</a:t>
                      </a:r>
                      <a:r>
                        <a:rPr lang="fr-FR" sz="2400" dirty="0"/>
                        <a:t> naturelles</a:t>
                      </a:r>
                      <a:r>
                        <a:rPr lang="fr-FR" sz="2400" baseline="0" dirty="0"/>
                        <a:t> </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fr-FR" sz="2400" dirty="0"/>
                        <a:t>Recherche de sens</a:t>
                      </a:r>
                    </a:p>
                  </a:txBody>
                  <a:tcPr marL="203801" marR="203801" marT="203801" marB="203801" horzOverflow="overflow">
                    <a:solidFill>
                      <a:srgbClr val="35B2B4"/>
                    </a:solidFill>
                  </a:tcPr>
                </a:tc>
                <a:extLst>
                  <a:ext uri="{0D108BD9-81ED-4DB2-BD59-A6C34878D82A}">
                    <a16:rowId xmlns:a16="http://schemas.microsoft.com/office/drawing/2014/main" xmlns="" val="10001"/>
                  </a:ext>
                </a:extLst>
              </a:tr>
            </a:tbl>
          </a:graphicData>
        </a:graphic>
      </p:graphicFrame>
      <p:sp>
        <p:nvSpPr>
          <p:cNvPr id="209" name="Shape 209"/>
          <p:cNvSpPr/>
          <p:nvPr/>
        </p:nvSpPr>
        <p:spPr>
          <a:xfrm>
            <a:off x="8472985" y="5700569"/>
            <a:ext cx="2745959" cy="26497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200" i="1">
                <a:solidFill>
                  <a:srgbClr val="FFFFFF"/>
                </a:solidFill>
                <a:latin typeface="Helvetica Neue"/>
                <a:ea typeface="Helvetica Neue"/>
                <a:cs typeface="Helvetica Neue"/>
                <a:sym typeface="Helvetica Neue"/>
              </a:defRPr>
            </a:lvl1pPr>
          </a:lstStyle>
          <a:p>
            <a:r>
              <a:rPr lang="fr-FR"/>
              <a:t>Headington Institute, 2008</a:t>
            </a:r>
          </a:p>
        </p:txBody>
      </p:sp>
    </p:spTree>
    <p:extLst>
      <p:ext uri="{BB962C8B-B14F-4D97-AF65-F5344CB8AC3E}">
        <p14:creationId xmlns:p14="http://schemas.microsoft.com/office/powerpoint/2010/main" val="140534929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body" sz="half" idx="1"/>
          </p:nvPr>
        </p:nvSpPr>
        <p:spPr>
          <a:xfrm>
            <a:off x="4504978" y="398586"/>
            <a:ext cx="6707104" cy="3932416"/>
          </a:xfrm>
          <a:prstGeom prst="rect">
            <a:avLst/>
          </a:prstGeom>
        </p:spPr>
        <p:txBody>
          <a:bodyPr>
            <a:normAutofit/>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sz="2600" dirty="0"/>
              <a:t>Réflexion sur le bien-être :</a:t>
            </a:r>
            <a:r>
              <a:rPr lang="fr-FR" sz="2600" b="0" dirty="0">
                <a:solidFill>
                  <a:srgbClr val="151515"/>
                </a:solidFill>
              </a:rPr>
              <a:t> </a:t>
            </a:r>
          </a:p>
          <a:p>
            <a:pPr>
              <a:lnSpc>
                <a:spcPct val="100000"/>
              </a:lnSpc>
              <a:spcBef>
                <a:spcPts val="600"/>
              </a:spcBef>
              <a:buSzTx/>
              <a:buFont typeface="Wingdings" panose="05000000000000000000" pitchFamily="2" charset="2"/>
              <a:buChar char="§"/>
              <a:defRPr sz="2400">
                <a:latin typeface="Helvetica Neue"/>
                <a:ea typeface="Helvetica Neue"/>
                <a:cs typeface="Helvetica Neue"/>
                <a:sym typeface="Helvetica Neue"/>
              </a:defRPr>
            </a:pPr>
            <a:endParaRPr sz="2600" dirty="0">
              <a:solidFill>
                <a:srgbClr val="D8D8D8"/>
              </a:solidFill>
            </a:endParaRP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sz="2600" dirty="0"/>
              <a:t>Quelles sont vos habitudes d’adaptation positives personnelles ?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sz="2600" dirty="0"/>
              <a:t>En d’autres termes, que faites-vous, ou que pouvez-vous faire pour prendre soin de vous ?</a:t>
            </a:r>
          </a:p>
        </p:txBody>
      </p:sp>
      <p:sp>
        <p:nvSpPr>
          <p:cNvPr id="214" name="Shape 214"/>
          <p:cNvSpPr/>
          <p:nvPr/>
        </p:nvSpPr>
        <p:spPr>
          <a:xfrm>
            <a:off x="1" y="0"/>
            <a:ext cx="3886201" cy="6858000"/>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pic>
        <p:nvPicPr>
          <p:cNvPr id="215" name="image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235" y="3890366"/>
            <a:ext cx="4304952" cy="4304952"/>
          </a:xfrm>
          <a:prstGeom prst="rect">
            <a:avLst/>
          </a:prstGeom>
          <a:ln w="12700">
            <a:miter lim="400000"/>
          </a:ln>
        </p:spPr>
      </p:pic>
      <p:sp>
        <p:nvSpPr>
          <p:cNvPr id="216" name="Shape 216"/>
          <p:cNvSpPr/>
          <p:nvPr/>
        </p:nvSpPr>
        <p:spPr>
          <a:xfrm>
            <a:off x="440879" y="886201"/>
            <a:ext cx="3445323" cy="158812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FFFFFF"/>
                </a:solidFill>
                <a:latin typeface="Helvetica Neue"/>
                <a:ea typeface="Helvetica Neue"/>
                <a:cs typeface="Helvetica Neue"/>
                <a:sym typeface="Helvetica Neue"/>
              </a:defRPr>
            </a:pPr>
            <a:r>
              <a:rPr lang="fr-FR" dirty="0"/>
              <a:t>LE BIEN-ÊTRE DE L’ÉQUIPE COMMENCE PAR SOI-MÊME !</a:t>
            </a:r>
          </a:p>
        </p:txBody>
      </p:sp>
      <p:sp>
        <p:nvSpPr>
          <p:cNvPr id="217" name="Shape 217"/>
          <p:cNvSpPr/>
          <p:nvPr/>
        </p:nvSpPr>
        <p:spPr>
          <a:xfrm>
            <a:off x="3886201" y="771902"/>
            <a:ext cx="228600" cy="2286001"/>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94352123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body" sz="half" idx="1"/>
          </p:nvPr>
        </p:nvSpPr>
        <p:spPr>
          <a:xfrm>
            <a:off x="583168" y="2049954"/>
            <a:ext cx="6586753" cy="4612781"/>
          </a:xfrm>
          <a:prstGeom prst="rect">
            <a:avLst/>
          </a:prstGeom>
        </p:spPr>
        <p:txBody>
          <a:bodyPr>
            <a:normAutofit/>
          </a:bodyPr>
          <a:lstStyle/>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800" dirty="0"/>
              <a:t>Le travail de la gestion de cas est gratifiant, mais également stressant </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lang="en-US" sz="1800"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800" dirty="0"/>
              <a:t>Il est important pour les superviseurs de reconnaître les signes du stress et les facteurs protectifs, à la fois chez eux et chez les travailleurs sociaux</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sz="1800"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800" dirty="0"/>
              <a:t>Les superviseurs doivent élaborer des stratégies personnelles et d’équipe pour lutter contre le stress et l’épuisement</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lang="en-US" sz="1800"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800" dirty="0"/>
              <a:t>La supervision individuelle est un moyen fondamental d’identifier et de gérer le stress pour les deux parties</a:t>
            </a:r>
          </a:p>
        </p:txBody>
      </p:sp>
      <p:sp>
        <p:nvSpPr>
          <p:cNvPr id="222" name="Shape 222"/>
          <p:cNvSpPr/>
          <p:nvPr/>
        </p:nvSpPr>
        <p:spPr>
          <a:xfrm>
            <a:off x="583170" y="546100"/>
            <a:ext cx="7114721"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35B2B4"/>
                </a:solidFill>
                <a:latin typeface="Helvetica Neue"/>
                <a:ea typeface="Helvetica Neue"/>
                <a:cs typeface="Helvetica Neue"/>
                <a:sym typeface="Helvetica Neue"/>
              </a:defRPr>
            </a:pPr>
            <a:r>
              <a:rPr lang="fr-FR" dirty="0"/>
              <a:t>QUELQUES MESSAGES CLÉS CONCERNANT LE STRESS</a:t>
            </a:r>
          </a:p>
        </p:txBody>
      </p:sp>
      <p:pic>
        <p:nvPicPr>
          <p:cNvPr id="223" name="image10.png"/>
          <p:cNvPicPr>
            <a:picLocks noChangeAspect="1"/>
          </p:cNvPicPr>
          <p:nvPr/>
        </p:nvPicPr>
        <p:blipFill>
          <a:blip r:embed="rId3">
            <a:alphaModFix amt="20000"/>
            <a:extLst/>
          </a:blip>
          <a:srcRect r="77770" b="12650"/>
          <a:stretch>
            <a:fillRect/>
          </a:stretch>
        </p:blipFill>
        <p:spPr>
          <a:xfrm rot="16200000">
            <a:off x="7843564" y="2252391"/>
            <a:ext cx="1429240" cy="7267632"/>
          </a:xfrm>
          <a:prstGeom prst="rect">
            <a:avLst/>
          </a:prstGeom>
          <a:ln w="12700">
            <a:miter lim="400000"/>
          </a:ln>
        </p:spPr>
      </p:pic>
      <p:pic>
        <p:nvPicPr>
          <p:cNvPr id="224" name="image11.jpeg"/>
          <p:cNvPicPr>
            <a:picLocks noChangeAspect="1"/>
          </p:cNvPicPr>
          <p:nvPr/>
        </p:nvPicPr>
        <p:blipFill>
          <a:blip r:embed="rId4">
            <a:extLst/>
          </a:blip>
          <a:stretch>
            <a:fillRect/>
          </a:stretch>
        </p:blipFill>
        <p:spPr>
          <a:xfrm>
            <a:off x="7697892" y="345440"/>
            <a:ext cx="4097868" cy="6146801"/>
          </a:xfrm>
          <a:prstGeom prst="rect">
            <a:avLst/>
          </a:prstGeom>
          <a:ln w="12700">
            <a:miter lim="400000"/>
          </a:ln>
        </p:spPr>
      </p:pic>
      <p:sp>
        <p:nvSpPr>
          <p:cNvPr id="225" name="Shape 225"/>
          <p:cNvSpPr/>
          <p:nvPr/>
        </p:nvSpPr>
        <p:spPr>
          <a:xfrm>
            <a:off x="7697892" y="6106863"/>
            <a:ext cx="5143501" cy="30777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lang="fr-FR" sz="1400"/>
              <a:t>Photo : Rafael Hermoso / IRC</a:t>
            </a:r>
          </a:p>
        </p:txBody>
      </p:sp>
    </p:spTree>
    <p:extLst>
      <p:ext uri="{BB962C8B-B14F-4D97-AF65-F5344CB8AC3E}">
        <p14:creationId xmlns:p14="http://schemas.microsoft.com/office/powerpoint/2010/main" val="171955229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body" sz="half" idx="1"/>
          </p:nvPr>
        </p:nvSpPr>
        <p:spPr>
          <a:xfrm>
            <a:off x="4448173" y="457200"/>
            <a:ext cx="7263929" cy="3897077"/>
          </a:xfrm>
          <a:prstGeom prst="rect">
            <a:avLst/>
          </a:prstGeom>
        </p:spPr>
        <p:txBody>
          <a:bodyPr>
            <a:noAutofit/>
          </a:bodyPr>
          <a:lstStyle/>
          <a:p>
            <a:pPr marL="0" indent="0">
              <a:lnSpc>
                <a:spcPct val="100000"/>
              </a:lnSpc>
              <a:spcBef>
                <a:spcPts val="600"/>
              </a:spcBef>
              <a:buClr>
                <a:srgbClr val="00B0F0"/>
              </a:buClr>
              <a:buNone/>
              <a:defRPr sz="1800">
                <a:solidFill>
                  <a:srgbClr val="595959"/>
                </a:solidFill>
                <a:latin typeface="Helvetica Neue"/>
                <a:ea typeface="Helvetica Neue"/>
                <a:cs typeface="Helvetica Neue"/>
                <a:sym typeface="Helvetica Neue"/>
              </a:defRPr>
            </a:pPr>
            <a:r>
              <a:rPr lang="fr-FR" sz="3200"/>
              <a:t>Comment les superviseurs peuvent-ils favoriser le bien-être de leur équipe ?</a:t>
            </a:r>
          </a:p>
          <a:p>
            <a:pPr lvl="1">
              <a:lnSpc>
                <a:spcPct val="100000"/>
              </a:lnSpc>
              <a:spcBef>
                <a:spcPts val="600"/>
              </a:spcBef>
              <a:buClr>
                <a:srgbClr val="00B0F0"/>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2800"/>
              <a:t>De chaque travailleur social ?</a:t>
            </a:r>
          </a:p>
          <a:p>
            <a:pPr lvl="1">
              <a:lnSpc>
                <a:spcPct val="100000"/>
              </a:lnSpc>
              <a:spcBef>
                <a:spcPts val="600"/>
              </a:spcBef>
              <a:buClr>
                <a:srgbClr val="00B0F0"/>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2800"/>
              <a:t>Au niveau de l’équipe ?</a:t>
            </a:r>
          </a:p>
        </p:txBody>
      </p:sp>
      <p:sp>
        <p:nvSpPr>
          <p:cNvPr id="228" name="Shape 228"/>
          <p:cNvSpPr/>
          <p:nvPr/>
        </p:nvSpPr>
        <p:spPr>
          <a:xfrm>
            <a:off x="1" y="0"/>
            <a:ext cx="3886201" cy="6858000"/>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
        <p:nvSpPr>
          <p:cNvPr id="229" name="Shape 229"/>
          <p:cNvSpPr/>
          <p:nvPr/>
        </p:nvSpPr>
        <p:spPr>
          <a:xfrm>
            <a:off x="319436" y="692447"/>
            <a:ext cx="3233394" cy="208672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FFFFFF"/>
                </a:solidFill>
                <a:latin typeface="Helvetica Neue"/>
                <a:ea typeface="Helvetica Neue"/>
                <a:cs typeface="Helvetica Neue"/>
                <a:sym typeface="Helvetica Neue"/>
              </a:defRPr>
            </a:pPr>
            <a:r>
              <a:rPr lang="fr-FR"/>
              <a:t>LE BIEN-ÊTRE DE L’ÉQUIPE COMMENCE PAR SOI-MÊME !</a:t>
            </a:r>
          </a:p>
        </p:txBody>
      </p:sp>
      <p:sp>
        <p:nvSpPr>
          <p:cNvPr id="230" name="Shape 230"/>
          <p:cNvSpPr/>
          <p:nvPr/>
        </p:nvSpPr>
        <p:spPr>
          <a:xfrm>
            <a:off x="3886201" y="771902"/>
            <a:ext cx="228600" cy="22860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pic>
        <p:nvPicPr>
          <p:cNvPr id="231" name="image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235" y="3890366"/>
            <a:ext cx="4304952" cy="4304952"/>
          </a:xfrm>
          <a:prstGeom prst="rect">
            <a:avLst/>
          </a:prstGeom>
          <a:ln w="12700">
            <a:miter lim="400000"/>
          </a:ln>
        </p:spPr>
      </p:pic>
    </p:spTree>
    <p:extLst>
      <p:ext uri="{BB962C8B-B14F-4D97-AF65-F5344CB8AC3E}">
        <p14:creationId xmlns:p14="http://schemas.microsoft.com/office/powerpoint/2010/main" val="65733941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body" idx="1"/>
          </p:nvPr>
        </p:nvSpPr>
        <p:spPr>
          <a:xfrm>
            <a:off x="590548" y="1531087"/>
            <a:ext cx="11084001" cy="4441085"/>
          </a:xfrm>
          <a:prstGeom prst="rect">
            <a:avLst/>
          </a:prstGeom>
        </p:spPr>
        <p:txBody>
          <a:bodyPr numCol="2">
            <a:noAutofit/>
          </a:bodyPr>
          <a:lstStyle/>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Réunions de supervision ou coaching </a:t>
            </a:r>
            <a:br>
              <a:rPr lang="fr-FR" sz="1800" dirty="0"/>
            </a:br>
            <a:r>
              <a:rPr lang="fr-FR" sz="1800" dirty="0"/>
              <a:t>individuelles régulières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Développer une attitude et des compétences d’encadrement</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Reconnaître des signes de stress et de burnout chez les travailleurs sociaux et intervenir</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Se coordonner avec les RH/la direction pour assurer l’application d’un protocole pour les travailleurs sociaux qui montrent des signes de stress ou de burnout </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Encourager les travailleurs sociaux à explorer </a:t>
            </a:r>
            <a:br>
              <a:rPr lang="fr-FR" sz="1800" dirty="0"/>
            </a:br>
            <a:r>
              <a:rPr lang="fr-FR" sz="1800" dirty="0"/>
              <a:t>des moyens de gérer leur stress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Favoriser l’esprit d’équipe et envisager des systèmes de binômes (co-équipier)</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Faciliter des moments de pause pendant le travail</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Fixer des attentes réalistes pour l’équipe </a:t>
            </a:r>
          </a:p>
          <a:p>
            <a:pPr>
              <a:lnSpc>
                <a:spcPct val="100000"/>
              </a:lnSpc>
              <a:spcBef>
                <a:spcPts val="600"/>
              </a:spcBef>
              <a:buClr>
                <a:srgbClr val="35B2B4"/>
              </a:buClr>
              <a:buSzPct val="100000"/>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solidFill>
                  <a:srgbClr val="595959"/>
                </a:solidFill>
                <a:latin typeface="Helvetica Neue"/>
                <a:ea typeface="Helvetica Neue"/>
                <a:cs typeface="Helvetica Neue"/>
              </a:rPr>
              <a:t>Promouvoir la sécurité des travailleurs sociaux</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Favoriser une communication respectueuse et efficace au sein des équipes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Encourager les travailleurs sociaux et leur donner les moyens d’être autonomes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dirty="0"/>
              <a:t>Reconnaître et valider l’expérience des travailleurs sociaux</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fr-FR" sz="1800" b="1" u="sng" dirty="0"/>
              <a:t>Être un modèle pour l’équipe de gestion des cas !</a:t>
            </a:r>
          </a:p>
        </p:txBody>
      </p:sp>
      <p:sp>
        <p:nvSpPr>
          <p:cNvPr id="236" name="Shape 236"/>
          <p:cNvSpPr/>
          <p:nvPr/>
        </p:nvSpPr>
        <p:spPr>
          <a:xfrm>
            <a:off x="590548" y="537365"/>
            <a:ext cx="11313744"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fr-FR" dirty="0"/>
              <a:t>PROPOSITIONS DESTINÉES AUX SUPERVISEURS</a:t>
            </a:r>
          </a:p>
        </p:txBody>
      </p:sp>
      <p:sp>
        <p:nvSpPr>
          <p:cNvPr id="237" name="Shape 237"/>
          <p:cNvSpPr/>
          <p:nvPr/>
        </p:nvSpPr>
        <p:spPr>
          <a:xfrm>
            <a:off x="0" y="5972173"/>
            <a:ext cx="12192000" cy="88582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238" name="Shape 238"/>
          <p:cNvSpPr/>
          <p:nvPr/>
        </p:nvSpPr>
        <p:spPr>
          <a:xfrm>
            <a:off x="714375" y="1143000"/>
            <a:ext cx="3286125" cy="114301"/>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88421567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chemeClr val="bg1"/>
                </a:solidFill>
                <a:latin typeface="Helvetica Neue Medium" charset="0"/>
                <a:ea typeface="Helvetica Neue Medium" charset="0"/>
                <a:cs typeface="Helvetica Neue Medium" charset="0"/>
              </a:rPr>
              <a:t>DES QUESTIONS ?</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55596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2.jpg"/>
          <p:cNvPicPr>
            <a:picLocks noChangeAspect="1"/>
          </p:cNvPicPr>
          <p:nvPr/>
        </p:nvPicPr>
        <p:blipFill>
          <a:blip r:embed="rId3">
            <a:extLst/>
          </a:blip>
          <a:srcRect l="30622" r="34585"/>
          <a:stretch>
            <a:fillRect/>
          </a:stretch>
        </p:blipFill>
        <p:spPr>
          <a:xfrm>
            <a:off x="0" y="15127"/>
            <a:ext cx="4242216" cy="6857863"/>
          </a:xfrm>
          <a:prstGeom prst="rect">
            <a:avLst/>
          </a:prstGeom>
          <a:ln w="12700">
            <a:miter lim="400000"/>
          </a:ln>
        </p:spPr>
      </p:pic>
      <p:sp>
        <p:nvSpPr>
          <p:cNvPr id="129" name="Shape 129"/>
          <p:cNvSpPr/>
          <p:nvPr/>
        </p:nvSpPr>
        <p:spPr>
          <a:xfrm>
            <a:off x="4737139" y="6016980"/>
            <a:ext cx="7454860" cy="1"/>
          </a:xfrm>
          <a:prstGeom prst="line">
            <a:avLst/>
          </a:prstGeom>
          <a:ln w="6350">
            <a:solidFill>
              <a:srgbClr val="405E79"/>
            </a:solidFill>
            <a:miter/>
          </a:ln>
        </p:spPr>
        <p:txBody>
          <a:bodyPr lIns="45719" rIns="45719"/>
          <a:lstStyle/>
          <a:p>
            <a:endParaRPr/>
          </a:p>
        </p:txBody>
      </p:sp>
      <p:pic>
        <p:nvPicPr>
          <p:cNvPr id="7" name="Picture 4"/>
          <p:cNvPicPr/>
          <p:nvPr/>
        </p:nvPicPr>
        <p:blipFill>
          <a:blip r:embed="rId4" cstate="print">
            <a:extLst>
              <a:ext uri="{28A0092B-C50C-407E-A947-70E740481C1C}">
                <a14:useLocalDpi xmlns:a14="http://schemas.microsoft.com/office/drawing/2010/main"/>
              </a:ext>
            </a:extLst>
          </a:blip>
          <a:stretch>
            <a:fillRect/>
          </a:stretch>
        </p:blipFill>
        <p:spPr>
          <a:xfrm>
            <a:off x="4624754" y="4747846"/>
            <a:ext cx="1072661" cy="1055078"/>
          </a:xfrm>
          <a:prstGeom prst="rect">
            <a:avLst/>
          </a:prstGeom>
        </p:spPr>
      </p:pic>
      <p:pic>
        <p:nvPicPr>
          <p:cNvPr id="8"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xmlns="" id="{ABF78664-503F-EA45-A7D8-E210626DD6C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59262"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5"/>
          <p:cNvSpPr txBox="1"/>
          <p:nvPr/>
        </p:nvSpPr>
        <p:spPr>
          <a:xfrm>
            <a:off x="5697415" y="4799970"/>
            <a:ext cx="3024554" cy="1107996"/>
          </a:xfrm>
          <a:prstGeom prst="rect">
            <a:avLst/>
          </a:prstGeom>
          <a:noFill/>
        </p:spPr>
        <p:txBody>
          <a:bodyPr wrap="square" rtlCol="0">
            <a:spAutoFit/>
          </a:bodyPr>
          <a:lstStyle/>
          <a:p>
            <a:r>
              <a:rPr lang="en-US" sz="2400" b="1" cap="all" dirty="0">
                <a:solidFill>
                  <a:srgbClr val="405E79"/>
                </a:solidFill>
                <a:latin typeface="Helvetica Neue" charset="0"/>
                <a:ea typeface="Helvetica Neue" charset="0"/>
                <a:cs typeface="Helvetica Neue" charset="0"/>
              </a:rPr>
              <a:t>Alliance</a:t>
            </a:r>
            <a:r>
              <a:rPr lang="en-US" b="1" cap="all" dirty="0">
                <a:solidFill>
                  <a:srgbClr val="405E79"/>
                </a:solidFill>
                <a:latin typeface="Helvetica Neue" charset="0"/>
                <a:ea typeface="Helvetica Neue" charset="0"/>
                <a:cs typeface="Helvetica Neue" charset="0"/>
              </a:rPr>
              <a:t> </a:t>
            </a:r>
            <a:br>
              <a:rPr lang="en-US" b="1" cap="all" dirty="0">
                <a:solidFill>
                  <a:srgbClr val="405E79"/>
                </a:solidFill>
                <a:latin typeface="Helvetica Neue" charset="0"/>
                <a:ea typeface="Helvetica Neue" charset="0"/>
                <a:cs typeface="Helvetica Neue" charset="0"/>
              </a:rPr>
            </a:br>
            <a:r>
              <a:rPr lang="en-US" sz="1400" b="1" cap="all" dirty="0">
                <a:solidFill>
                  <a:srgbClr val="405E79"/>
                </a:solidFill>
                <a:latin typeface="Helvetica Neue" charset="0"/>
                <a:ea typeface="Helvetica Neue" charset="0"/>
                <a:cs typeface="Helvetica Neue" charset="0"/>
              </a:rPr>
              <a:t>pour la </a:t>
            </a:r>
            <a:r>
              <a:rPr lang="fr-FR" sz="1400" b="1" cap="all" dirty="0">
                <a:solidFill>
                  <a:srgbClr val="405E79"/>
                </a:solidFill>
                <a:latin typeface="Helvetica Neue" charset="0"/>
                <a:ea typeface="Helvetica Neue" charset="0"/>
                <a:cs typeface="Helvetica Neue" charset="0"/>
              </a:rPr>
              <a:t>Protection </a:t>
            </a:r>
            <a:br>
              <a:rPr lang="fr-FR" sz="1400" b="1" cap="all" dirty="0">
                <a:solidFill>
                  <a:srgbClr val="405E79"/>
                </a:solidFill>
                <a:latin typeface="Helvetica Neue" charset="0"/>
                <a:ea typeface="Helvetica Neue" charset="0"/>
                <a:cs typeface="Helvetica Neue" charset="0"/>
              </a:rPr>
            </a:br>
            <a:r>
              <a:rPr lang="fr-FR" sz="1400" b="1" cap="all" dirty="0">
                <a:solidFill>
                  <a:srgbClr val="405E79"/>
                </a:solidFill>
                <a:latin typeface="Helvetica Neue" charset="0"/>
                <a:ea typeface="Helvetica Neue" charset="0"/>
                <a:cs typeface="Helvetica Neue" charset="0"/>
              </a:rPr>
              <a:t>de l’Enfance dans</a:t>
            </a:r>
          </a:p>
          <a:p>
            <a:r>
              <a:rPr lang="fr-FR" sz="1400" b="1" cap="all" dirty="0">
                <a:solidFill>
                  <a:srgbClr val="405E79"/>
                </a:solidFill>
                <a:latin typeface="Helvetica Neue" charset="0"/>
                <a:ea typeface="Helvetica Neue" charset="0"/>
                <a:cs typeface="Helvetica Neue" charset="0"/>
              </a:rPr>
              <a:t>l’Action Humanitaire</a:t>
            </a:r>
            <a:r>
              <a:rPr lang="en-US" sz="1400" b="1" cap="all" dirty="0">
                <a:solidFill>
                  <a:srgbClr val="405E79"/>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115665391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12.jpg"/>
          <p:cNvPicPr>
            <a:picLocks noChangeAspect="1"/>
          </p:cNvPicPr>
          <p:nvPr/>
        </p:nvPicPr>
        <p:blipFill>
          <a:blip r:embed="rId3">
            <a:alphaModFix amt="20000"/>
            <a:extLst/>
          </a:blip>
          <a:srcRect l="66252"/>
          <a:stretch>
            <a:fillRect/>
          </a:stretch>
        </p:blipFill>
        <p:spPr>
          <a:xfrm>
            <a:off x="0" y="0"/>
            <a:ext cx="2314456" cy="6858000"/>
          </a:xfrm>
          <a:prstGeom prst="rect">
            <a:avLst/>
          </a:prstGeom>
          <a:ln w="12700">
            <a:miter lim="400000"/>
          </a:ln>
        </p:spPr>
      </p:pic>
      <p:sp>
        <p:nvSpPr>
          <p:cNvPr id="243" name="Shape 243"/>
          <p:cNvSpPr>
            <a:spLocks noGrp="1"/>
          </p:cNvSpPr>
          <p:nvPr>
            <p:ph type="body" idx="1"/>
          </p:nvPr>
        </p:nvSpPr>
        <p:spPr>
          <a:xfrm>
            <a:off x="3801035" y="475412"/>
            <a:ext cx="7937197" cy="7507766"/>
          </a:xfrm>
          <a:prstGeom prst="rect">
            <a:avLst/>
          </a:prstGeom>
        </p:spPr>
        <p:txBody>
          <a:bodyPr lIns="91424" tIns="91424" rIns="91424" bIns="91424"/>
          <a:lstStyle/>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fr-FR" dirty="0"/>
              <a:t>Voici un exercice pour vous aider à comprendre l’état de bien-être de votre équipe et à visualiser des mesures concrètes que vous pourriez mettre en place pour soutenir l’équipe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lang="en-US" b="1" dirty="0">
              <a:solidFill>
                <a:srgbClr val="35B2B4"/>
              </a:solidFill>
            </a:endParaRP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fr-FR" b="1" dirty="0">
                <a:solidFill>
                  <a:srgbClr val="35B2B4"/>
                </a:solidFill>
              </a:rPr>
              <a:t>Étapes : </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fr-FR" dirty="0"/>
              <a:t>Remue-méninges - brainstorming</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fr-FR" dirty="0"/>
              <a:t>Accord </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fr-FR" dirty="0"/>
              <a:t>Situation idéale</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fr-FR" dirty="0"/>
              <a:t>Réalité</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fr-FR" dirty="0"/>
              <a:t>Planification créative</a:t>
            </a:r>
          </a:p>
        </p:txBody>
      </p:sp>
      <p:sp>
        <p:nvSpPr>
          <p:cNvPr id="244" name="Shape 244"/>
          <p:cNvSpPr/>
          <p:nvPr/>
        </p:nvSpPr>
        <p:spPr>
          <a:xfrm>
            <a:off x="690024" y="2646228"/>
            <a:ext cx="3111012" cy="142192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fr-FR" sz="3200" dirty="0"/>
              <a:t>MANDALA DU BIEN-ÊTRE DE L’ÉQUIPE</a:t>
            </a:r>
          </a:p>
        </p:txBody>
      </p:sp>
      <p:sp>
        <p:nvSpPr>
          <p:cNvPr id="245" name="Shape 245"/>
          <p:cNvSpPr/>
          <p:nvPr/>
        </p:nvSpPr>
        <p:spPr>
          <a:xfrm>
            <a:off x="818464" y="4229294"/>
            <a:ext cx="2500315" cy="1143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5187783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12.jpg"/>
          <p:cNvPicPr>
            <a:picLocks noChangeAspect="1"/>
          </p:cNvPicPr>
          <p:nvPr/>
        </p:nvPicPr>
        <p:blipFill>
          <a:blip r:embed="rId3">
            <a:alphaModFix amt="20000"/>
            <a:extLst/>
          </a:blip>
          <a:srcRect l="66252"/>
          <a:stretch>
            <a:fillRect/>
          </a:stretch>
        </p:blipFill>
        <p:spPr>
          <a:xfrm>
            <a:off x="0" y="0"/>
            <a:ext cx="2314456" cy="6858000"/>
          </a:xfrm>
          <a:prstGeom prst="rect">
            <a:avLst/>
          </a:prstGeom>
          <a:ln w="12700">
            <a:miter lim="400000"/>
          </a:ln>
        </p:spPr>
      </p:pic>
      <p:sp>
        <p:nvSpPr>
          <p:cNvPr id="258" name="Shape 258"/>
          <p:cNvSpPr/>
          <p:nvPr/>
        </p:nvSpPr>
        <p:spPr>
          <a:xfrm>
            <a:off x="482514" y="532721"/>
            <a:ext cx="3877451"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fr-FR"/>
              <a:t>MODÈLE VIERGE</a:t>
            </a:r>
          </a:p>
        </p:txBody>
      </p:sp>
      <p:sp>
        <p:nvSpPr>
          <p:cNvPr id="259" name="Shape 259"/>
          <p:cNvSpPr/>
          <p:nvPr/>
        </p:nvSpPr>
        <p:spPr>
          <a:xfrm>
            <a:off x="594517" y="1688808"/>
            <a:ext cx="2486026" cy="126613"/>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grpSp>
        <p:nvGrpSpPr>
          <p:cNvPr id="4" name="Group 3"/>
          <p:cNvGrpSpPr/>
          <p:nvPr/>
        </p:nvGrpSpPr>
        <p:grpSpPr>
          <a:xfrm>
            <a:off x="3709609" y="323522"/>
            <a:ext cx="9051724" cy="6149079"/>
            <a:chOff x="3709609" y="323522"/>
            <a:chExt cx="9051724" cy="614907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628" y="532721"/>
              <a:ext cx="5592183" cy="5592183"/>
            </a:xfrm>
            <a:prstGeom prst="rect">
              <a:avLst/>
            </a:prstGeom>
          </p:spPr>
        </p:pic>
        <p:sp>
          <p:nvSpPr>
            <p:cNvPr id="3" name="TextBox 2"/>
            <p:cNvSpPr txBox="1"/>
            <p:nvPr/>
          </p:nvSpPr>
          <p:spPr>
            <a:xfrm>
              <a:off x="3709609" y="1929670"/>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7" name="TextBox 6"/>
            <p:cNvSpPr txBox="1"/>
            <p:nvPr/>
          </p:nvSpPr>
          <p:spPr>
            <a:xfrm>
              <a:off x="6794500" y="323522"/>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8" name="TextBox 7"/>
            <p:cNvSpPr txBox="1"/>
            <p:nvPr/>
          </p:nvSpPr>
          <p:spPr>
            <a:xfrm>
              <a:off x="6946900" y="6195604"/>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9" name="TextBox 8"/>
            <p:cNvSpPr txBox="1"/>
            <p:nvPr/>
          </p:nvSpPr>
          <p:spPr>
            <a:xfrm>
              <a:off x="3825756" y="4677783"/>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10" name="TextBox 9"/>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11" name="TextBox 10"/>
            <p:cNvSpPr txBox="1"/>
            <p:nvPr/>
          </p:nvSpPr>
          <p:spPr>
            <a:xfrm>
              <a:off x="102340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grpSp>
    </p:spTree>
    <p:extLst>
      <p:ext uri="{BB962C8B-B14F-4D97-AF65-F5344CB8AC3E}">
        <p14:creationId xmlns:p14="http://schemas.microsoft.com/office/powerpoint/2010/main" val="175167551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70" name="Shape 270"/>
          <p:cNvSpPr>
            <a:spLocks noGrp="1"/>
          </p:cNvSpPr>
          <p:nvPr>
            <p:ph type="body" idx="1"/>
          </p:nvPr>
        </p:nvSpPr>
        <p:spPr>
          <a:xfrm>
            <a:off x="856214" y="1954902"/>
            <a:ext cx="10723337" cy="3705226"/>
          </a:xfrm>
          <a:prstGeom prst="rect">
            <a:avLst/>
          </a:prstGeom>
        </p:spPr>
        <p:txBody>
          <a:bodyPr lIns="91424" tIns="91424" rIns="91424" bIns="91424"/>
          <a:lstStyle/>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lang="fr-FR" dirty="0"/>
              <a:t>Qu’est-ce qu’une équipe saine ?</a:t>
            </a:r>
          </a:p>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lang="fr-FR" dirty="0"/>
              <a:t>Quelles sont les caractéristiques d’une équipe de gestion des dossiers en bonne santé ?</a:t>
            </a:r>
          </a:p>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lang="fr-FR" dirty="0"/>
              <a:t>À quoi ressemble une équipe de gestion de cas en bonne santé ?</a:t>
            </a:r>
          </a:p>
        </p:txBody>
      </p:sp>
      <p:sp>
        <p:nvSpPr>
          <p:cNvPr id="271" name="Shape 271"/>
          <p:cNvSpPr/>
          <p:nvPr/>
        </p:nvSpPr>
        <p:spPr>
          <a:xfrm>
            <a:off x="685800" y="531812"/>
            <a:ext cx="12192000"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FFFFFF"/>
                </a:solidFill>
                <a:latin typeface="Helvetica Neue"/>
                <a:ea typeface="Helvetica Neue"/>
                <a:cs typeface="Helvetica Neue"/>
                <a:sym typeface="Helvetica Neue"/>
              </a:defRPr>
            </a:lvl1pPr>
          </a:lstStyle>
          <a:p>
            <a:r>
              <a:rPr lang="fr-FR"/>
              <a:t>ÉTAPE 1 – REMUE-MÉNINGES - BRAINSTORMING</a:t>
            </a:r>
          </a:p>
        </p:txBody>
      </p:sp>
    </p:spTree>
    <p:extLst>
      <p:ext uri="{BB962C8B-B14F-4D97-AF65-F5344CB8AC3E}">
        <p14:creationId xmlns:p14="http://schemas.microsoft.com/office/powerpoint/2010/main" val="105015947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body" idx="1"/>
          </p:nvPr>
        </p:nvSpPr>
        <p:spPr>
          <a:xfrm>
            <a:off x="823911" y="2324994"/>
            <a:ext cx="10875282" cy="4195502"/>
          </a:xfrm>
          <a:prstGeom prst="rect">
            <a:avLst/>
          </a:prstGeom>
        </p:spPr>
        <p:txBody>
          <a:bodyPr lIns="91424" tIns="91424" rIns="91424" bIns="91424"/>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dirty="0"/>
              <a:t>Quelles sont les catégories de bien-être importantes pour vos équipes ?</a:t>
            </a:r>
          </a:p>
          <a:p>
            <a:pPr>
              <a:lnSpc>
                <a:spcPct val="100000"/>
              </a:lnSpc>
              <a:spcBef>
                <a:spcPts val="600"/>
              </a:spcBef>
              <a:buSzTx/>
              <a:buFont typeface="Wingdings" panose="05000000000000000000" pitchFamily="2" charset="2"/>
              <a:buChar char="§"/>
              <a:defRPr sz="2400" b="1">
                <a:solidFill>
                  <a:srgbClr val="35B2B4"/>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Organisez vos idées en 4 à 6 catégories en vous basant sur la session de brainstorming</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Écrivez le nom de chaque catégorie sur une section de votre mandala</a:t>
            </a:r>
          </a:p>
        </p:txBody>
      </p:sp>
      <p:sp>
        <p:nvSpPr>
          <p:cNvPr id="276" name="Shape 276"/>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77" name="Shape 277"/>
          <p:cNvSpPr>
            <a:spLocks noGrp="1"/>
          </p:cNvSpPr>
          <p:nvPr>
            <p:ph type="title"/>
          </p:nvPr>
        </p:nvSpPr>
        <p:spPr>
          <a:xfrm>
            <a:off x="823912" y="499716"/>
            <a:ext cx="10515601" cy="1325563"/>
          </a:xfrm>
          <a:prstGeom prst="rect">
            <a:avLst/>
          </a:prstGeom>
        </p:spPr>
        <p:txBody>
          <a:bodyPr anchor="t"/>
          <a:lstStyle>
            <a:lvl1pPr>
              <a:defRPr sz="3600" b="1">
                <a:solidFill>
                  <a:srgbClr val="FFFFFF"/>
                </a:solidFill>
                <a:latin typeface="Helvetica Neue"/>
                <a:ea typeface="Helvetica Neue"/>
                <a:cs typeface="Helvetica Neue"/>
                <a:sym typeface="Helvetica Neue"/>
              </a:defRPr>
            </a:lvl1pPr>
          </a:lstStyle>
          <a:p>
            <a:r>
              <a:rPr lang="fr-FR"/>
              <a:t>ÉTAPE 2 – ACCORD</a:t>
            </a:r>
          </a:p>
        </p:txBody>
      </p:sp>
    </p:spTree>
    <p:extLst>
      <p:ext uri="{BB962C8B-B14F-4D97-AF65-F5344CB8AC3E}">
        <p14:creationId xmlns:p14="http://schemas.microsoft.com/office/powerpoint/2010/main" val="256242754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01375" y="5414224"/>
            <a:ext cx="35801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b="1" dirty="0">
                <a:solidFill>
                  <a:srgbClr val="30455A"/>
                </a:solidFill>
                <a:latin typeface="+mj-lt"/>
              </a:rPr>
              <a:t>BRAINSTORM</a:t>
            </a:r>
          </a:p>
        </p:txBody>
      </p:sp>
      <p:pic>
        <p:nvPicPr>
          <p:cNvPr id="257" name="image12.jpg"/>
          <p:cNvPicPr>
            <a:picLocks noChangeAspect="1"/>
          </p:cNvPicPr>
          <p:nvPr/>
        </p:nvPicPr>
        <p:blipFill>
          <a:blip r:embed="rId3">
            <a:alphaModFix amt="20000"/>
            <a:extLst/>
          </a:blip>
          <a:srcRect l="66252"/>
          <a:stretch>
            <a:fillRect/>
          </a:stretch>
        </p:blipFill>
        <p:spPr>
          <a:xfrm>
            <a:off x="0" y="0"/>
            <a:ext cx="2314456" cy="6858000"/>
          </a:xfrm>
          <a:prstGeom prst="rect">
            <a:avLst/>
          </a:prstGeom>
          <a:ln w="12700">
            <a:miter lim="400000"/>
          </a:ln>
        </p:spPr>
      </p:pic>
      <p:sp>
        <p:nvSpPr>
          <p:cNvPr id="258" name="Shape 258"/>
          <p:cNvSpPr/>
          <p:nvPr/>
        </p:nvSpPr>
        <p:spPr>
          <a:xfrm>
            <a:off x="482514" y="532721"/>
            <a:ext cx="10515601"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fr-FR"/>
              <a:t>ÉTAPES 1 et 2</a:t>
            </a:r>
          </a:p>
        </p:txBody>
      </p:sp>
      <p:grpSp>
        <p:nvGrpSpPr>
          <p:cNvPr id="4" name="Group 3"/>
          <p:cNvGrpSpPr/>
          <p:nvPr/>
        </p:nvGrpSpPr>
        <p:grpSpPr>
          <a:xfrm>
            <a:off x="3709609" y="323522"/>
            <a:ext cx="9051724" cy="6149079"/>
            <a:chOff x="3709609" y="323522"/>
            <a:chExt cx="9051724" cy="614907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628" y="532721"/>
              <a:ext cx="5592183" cy="5592183"/>
            </a:xfrm>
            <a:prstGeom prst="rect">
              <a:avLst/>
            </a:prstGeom>
          </p:spPr>
        </p:pic>
        <p:sp>
          <p:nvSpPr>
            <p:cNvPr id="3" name="TextBox 2"/>
            <p:cNvSpPr txBox="1"/>
            <p:nvPr/>
          </p:nvSpPr>
          <p:spPr>
            <a:xfrm>
              <a:off x="3709609" y="1929670"/>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7" name="TextBox 6"/>
            <p:cNvSpPr txBox="1"/>
            <p:nvPr/>
          </p:nvSpPr>
          <p:spPr>
            <a:xfrm>
              <a:off x="6794500" y="323522"/>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8" name="TextBox 7"/>
            <p:cNvSpPr txBox="1"/>
            <p:nvPr/>
          </p:nvSpPr>
          <p:spPr>
            <a:xfrm>
              <a:off x="6946900" y="6195604"/>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9" name="TextBox 8"/>
            <p:cNvSpPr txBox="1"/>
            <p:nvPr/>
          </p:nvSpPr>
          <p:spPr>
            <a:xfrm>
              <a:off x="3825756" y="4677783"/>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10" name="TextBox 9"/>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11" name="TextBox 10"/>
            <p:cNvSpPr txBox="1"/>
            <p:nvPr/>
          </p:nvSpPr>
          <p:spPr>
            <a:xfrm>
              <a:off x="102340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grpSp>
      <p:sp>
        <p:nvSpPr>
          <p:cNvPr id="14" name="TextBox 13"/>
          <p:cNvSpPr txBox="1"/>
          <p:nvPr/>
        </p:nvSpPr>
        <p:spPr>
          <a:xfrm>
            <a:off x="1157228" y="5410095"/>
            <a:ext cx="786476" cy="27699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dirty="0">
                <a:ln>
                  <a:noFill/>
                </a:ln>
                <a:solidFill>
                  <a:schemeClr val="bg1"/>
                </a:solidFill>
                <a:uFillTx/>
                <a:latin typeface="+mj-ea"/>
                <a:ea typeface="+mj-ea"/>
                <a:cs typeface="Calibri"/>
                <a:sym typeface="Calibri"/>
              </a:rPr>
              <a:t>ÉTAPE 1</a:t>
            </a:r>
          </a:p>
        </p:txBody>
      </p:sp>
      <p:sp>
        <p:nvSpPr>
          <p:cNvPr id="16" name="TextBox 15"/>
          <p:cNvSpPr txBox="1"/>
          <p:nvPr/>
        </p:nvSpPr>
        <p:spPr>
          <a:xfrm>
            <a:off x="2738362" y="1929670"/>
            <a:ext cx="786476" cy="27699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dirty="0">
                <a:ln>
                  <a:noFill/>
                </a:ln>
                <a:solidFill>
                  <a:schemeClr val="bg1"/>
                </a:solidFill>
                <a:uFillTx/>
                <a:latin typeface="+mj-ea"/>
                <a:ea typeface="+mj-ea"/>
                <a:cs typeface="Calibri"/>
                <a:sym typeface="Calibri"/>
              </a:rPr>
              <a:t>ÉTAPE </a:t>
            </a:r>
            <a:r>
              <a:rPr lang="fr-FR" sz="1200" b="1" dirty="0">
                <a:solidFill>
                  <a:schemeClr val="bg1"/>
                </a:solidFill>
                <a:latin typeface="+mj-ea"/>
                <a:ea typeface="+mj-ea"/>
                <a:cs typeface="Calibri"/>
                <a:sym typeface="Calibri"/>
              </a:rPr>
              <a:t>2</a:t>
            </a:r>
          </a:p>
        </p:txBody>
      </p:sp>
      <p:sp>
        <p:nvSpPr>
          <p:cNvPr id="17" name="Shape 265"/>
          <p:cNvSpPr/>
          <p:nvPr/>
        </p:nvSpPr>
        <p:spPr>
          <a:xfrm flipV="1">
            <a:off x="541983" y="1140693"/>
            <a:ext cx="3049577" cy="108248"/>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pic>
        <p:nvPicPr>
          <p:cNvPr id="6" name="Picture 5"/>
          <p:cNvPicPr>
            <a:picLocks noChangeAspect="1"/>
          </p:cNvPicPr>
          <p:nvPr/>
        </p:nvPicPr>
        <p:blipFill>
          <a:blip r:embed="rId5"/>
          <a:stretch>
            <a:fillRect/>
          </a:stretch>
        </p:blipFill>
        <p:spPr>
          <a:xfrm>
            <a:off x="2481515" y="4530767"/>
            <a:ext cx="619910" cy="762966"/>
          </a:xfrm>
          <a:prstGeom prst="rect">
            <a:avLst/>
          </a:prstGeom>
        </p:spPr>
      </p:pic>
    </p:spTree>
    <p:extLst>
      <p:ext uri="{BB962C8B-B14F-4D97-AF65-F5344CB8AC3E}">
        <p14:creationId xmlns:p14="http://schemas.microsoft.com/office/powerpoint/2010/main" val="394709784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body" idx="1"/>
          </p:nvPr>
        </p:nvSpPr>
        <p:spPr>
          <a:xfrm>
            <a:off x="838200" y="1825623"/>
            <a:ext cx="10726271" cy="5855337"/>
          </a:xfrm>
          <a:prstGeom prst="rect">
            <a:avLst/>
          </a:prstGeom>
        </p:spPr>
        <p:txBody>
          <a:bodyPr lIns="91424" tIns="91424" rIns="91424" bIns="91424"/>
          <a:lstStyle/>
          <a:p>
            <a:pPr>
              <a:lnSpc>
                <a:spcPct val="100000"/>
              </a:lnSpc>
              <a:spcBef>
                <a:spcPts val="600"/>
              </a:spcBef>
              <a:buSzTx/>
              <a:buFont typeface="Wingdings" panose="05000000000000000000" pitchFamily="2" charset="2"/>
              <a:buChar char="§"/>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a:t>Quelle serait la situation idéale au sein de votre équipe pour chaque catégorie ?</a:t>
            </a:r>
            <a:r>
              <a:rPr lang="fr-FR" b="0">
                <a:solidFill>
                  <a:srgbClr val="595959"/>
                </a:solidFill>
              </a:rPr>
              <a:t>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a:t>Soyez créatifs ! Utilisez des symboles, des images ou des couleurs pour représenter la vision de votre équipe.</a:t>
            </a:r>
          </a:p>
          <a:p>
            <a:pPr>
              <a:lnSpc>
                <a:spcPct val="100000"/>
              </a:lnSpc>
              <a:spcBef>
                <a:spcPts val="600"/>
              </a:spcBef>
              <a:buSzTx/>
              <a:buFont typeface="Wingdings" panose="05000000000000000000" pitchFamily="2" charset="2"/>
              <a:buChar char="§"/>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a:t>Notez cette description de la situation de votre équipe à l’extérieur de chaque segment du mandala.</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a:t>Plus tard, ces descriptions deviennent les objectifs de votre plan d’action</a:t>
            </a:r>
          </a:p>
        </p:txBody>
      </p:sp>
      <p:sp>
        <p:nvSpPr>
          <p:cNvPr id="282" name="Shape 282"/>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83" name="Shape 283"/>
          <p:cNvSpPr>
            <a:spLocks noGrp="1"/>
          </p:cNvSpPr>
          <p:nvPr>
            <p:ph type="title"/>
          </p:nvPr>
        </p:nvSpPr>
        <p:spPr>
          <a:xfrm>
            <a:off x="838200" y="500060"/>
            <a:ext cx="10515600" cy="1325564"/>
          </a:xfrm>
          <a:prstGeom prst="rect">
            <a:avLst/>
          </a:prstGeom>
        </p:spPr>
        <p:txBody>
          <a:bodyPr anchor="t"/>
          <a:lstStyle/>
          <a:p>
            <a:pPr>
              <a:defRPr sz="3600" b="1">
                <a:solidFill>
                  <a:srgbClr val="FFFFFF"/>
                </a:solidFill>
                <a:latin typeface="Helvetica Neue"/>
                <a:ea typeface="Helvetica Neue"/>
                <a:cs typeface="Helvetica Neue"/>
                <a:sym typeface="Helvetica Neue"/>
              </a:defRPr>
            </a:pPr>
            <a:r>
              <a:rPr lang="fr-FR"/>
              <a:t>ÉTAPE 3 – SITUATION IDÉALE </a:t>
            </a:r>
          </a:p>
        </p:txBody>
      </p:sp>
    </p:spTree>
    <p:extLst>
      <p:ext uri="{BB962C8B-B14F-4D97-AF65-F5344CB8AC3E}">
        <p14:creationId xmlns:p14="http://schemas.microsoft.com/office/powerpoint/2010/main" val="312660186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body" idx="1"/>
          </p:nvPr>
        </p:nvSpPr>
        <p:spPr>
          <a:xfrm>
            <a:off x="838199" y="2289450"/>
            <a:ext cx="9901520" cy="4351339"/>
          </a:xfrm>
          <a:prstGeom prst="rect">
            <a:avLst/>
          </a:prstGeom>
        </p:spPr>
        <p:txBody>
          <a:bodyPr lIns="91424" tIns="91424" rIns="91424" bIns="91424"/>
          <a:lstStyle/>
          <a:p>
            <a:pPr marL="0" indent="10160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a:t>Quelle est la situation actuelle dans vos équipes ? </a:t>
            </a:r>
          </a:p>
          <a:p>
            <a:pPr marL="0" indent="101600">
              <a:lnSpc>
                <a:spcPct val="100000"/>
              </a:lnSpc>
              <a:spcBef>
                <a:spcPts val="600"/>
              </a:spcBef>
              <a:buSzTx/>
              <a:buNone/>
              <a:defRPr sz="2400" b="1">
                <a:solidFill>
                  <a:srgbClr val="35B2B4"/>
                </a:solidFill>
                <a:latin typeface="Helvetica Neue"/>
                <a:ea typeface="Helvetica Neue"/>
                <a:cs typeface="Helvetica Neue"/>
                <a:sym typeface="Helvetica Neue"/>
              </a:defRPr>
            </a:pPr>
            <a:endParaRPr dirty="0"/>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a:t>Réfléchissez à la situation actuelle pour chacune des catégories</a:t>
            </a:r>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a:t>Prenez le temps de réfléchir personnellement au bien-être de votre équipe et à son besoin de prise en charge</a:t>
            </a:r>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a:t>Notez cette description à l’intérieur de chaque segment. Faites preuve de créativité ici aussi</a:t>
            </a:r>
          </a:p>
        </p:txBody>
      </p:sp>
      <p:sp>
        <p:nvSpPr>
          <p:cNvPr id="288" name="Shape 288"/>
          <p:cNvSpPr/>
          <p:nvPr/>
        </p:nvSpPr>
        <p:spPr>
          <a:xfrm>
            <a:off x="0" y="-21322"/>
            <a:ext cx="12192000" cy="1571626"/>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89" name="Shape 289"/>
          <p:cNvSpPr/>
          <p:nvPr/>
        </p:nvSpPr>
        <p:spPr>
          <a:xfrm>
            <a:off x="838199" y="441323"/>
            <a:ext cx="6428245"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3600" b="1">
                <a:solidFill>
                  <a:srgbClr val="FFFFFF"/>
                </a:solidFill>
                <a:latin typeface="Helvetica Neue"/>
                <a:ea typeface="Helvetica Neue"/>
                <a:cs typeface="Helvetica Neue"/>
                <a:sym typeface="Helvetica Neue"/>
              </a:defRPr>
            </a:pPr>
            <a:r>
              <a:rPr lang="fr-FR"/>
              <a:t>ÉTAPE 4 – RÉALITÉ </a:t>
            </a:r>
          </a:p>
        </p:txBody>
      </p:sp>
    </p:spTree>
    <p:extLst>
      <p:ext uri="{BB962C8B-B14F-4D97-AF65-F5344CB8AC3E}">
        <p14:creationId xmlns:p14="http://schemas.microsoft.com/office/powerpoint/2010/main" val="280464366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body" idx="1"/>
          </p:nvPr>
        </p:nvSpPr>
        <p:spPr>
          <a:xfrm>
            <a:off x="1071562" y="2321131"/>
            <a:ext cx="10098463" cy="4351339"/>
          </a:xfrm>
          <a:prstGeom prst="rect">
            <a:avLst/>
          </a:prstGeom>
        </p:spPr>
        <p:txBody>
          <a:bodyPr lIns="91424" tIns="91424" rIns="91424" bIns="91424"/>
          <a:lstStyle/>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a:t>Quelles mesures concrètes pouvez-vous prendre pour passer de la situation actuelle à la situation idéale ? </a:t>
            </a:r>
          </a:p>
          <a:p>
            <a:pPr marL="0" indent="0">
              <a:lnSpc>
                <a:spcPct val="100000"/>
              </a:lnSpc>
              <a:spcBef>
                <a:spcPts val="600"/>
              </a:spcBef>
              <a:buClr>
                <a:srgbClr val="35B2B4"/>
              </a:buClr>
              <a:buNone/>
              <a:defRPr sz="2400">
                <a:solidFill>
                  <a:srgbClr val="595959"/>
                </a:solidFill>
                <a:latin typeface="Helvetica Neue"/>
                <a:ea typeface="Helvetica Neue"/>
                <a:cs typeface="Helvetica Neue"/>
                <a:sym typeface="Helvetica Neue"/>
              </a:defRPr>
            </a:pPr>
            <a:r>
              <a:rPr lang="fr-FR"/>
              <a:t>*Ne voyez pas trop grand dès le départ !</a:t>
            </a:r>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a:t>Comment pouvez-vous procéder pour amener votre équipe de la situation actuelle à ce que vous aimeriez qu’elle soit ? </a:t>
            </a:r>
          </a:p>
        </p:txBody>
      </p:sp>
      <p:sp>
        <p:nvSpPr>
          <p:cNvPr id="294" name="Shape 294"/>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95" name="Shape 295"/>
          <p:cNvSpPr/>
          <p:nvPr/>
        </p:nvSpPr>
        <p:spPr>
          <a:xfrm>
            <a:off x="957262" y="204944"/>
            <a:ext cx="10744201"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3600" b="1">
                <a:solidFill>
                  <a:srgbClr val="FFFFFF"/>
                </a:solidFill>
                <a:latin typeface="Helvetica Neue"/>
                <a:ea typeface="Helvetica Neue"/>
                <a:cs typeface="Helvetica Neue"/>
                <a:sym typeface="Helvetica Neue"/>
              </a:defRPr>
            </a:pPr>
            <a:r>
              <a:rPr lang="fr-FR"/>
              <a:t>ÉTAPE 5 – PLANIFICATION CRÉATIVE</a:t>
            </a:r>
          </a:p>
        </p:txBody>
      </p:sp>
      <p:sp>
        <p:nvSpPr>
          <p:cNvPr id="296" name="Shape 296"/>
          <p:cNvSpPr/>
          <p:nvPr/>
        </p:nvSpPr>
        <p:spPr>
          <a:xfrm>
            <a:off x="957262" y="824770"/>
            <a:ext cx="10018645"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latin typeface="Helvetica Neue"/>
                <a:ea typeface="Helvetica Neue"/>
                <a:cs typeface="Helvetica Neue"/>
                <a:sym typeface="Helvetica Neue"/>
              </a:defRPr>
            </a:pPr>
            <a:r>
              <a:rPr lang="fr-FR" dirty="0"/>
              <a:t>C’est sur cet espace situé entre votre situation actuelle et votre situation idéale que vous devez préparer votre planification.</a:t>
            </a:r>
          </a:p>
        </p:txBody>
      </p:sp>
    </p:spTree>
    <p:extLst>
      <p:ext uri="{BB962C8B-B14F-4D97-AF65-F5344CB8AC3E}">
        <p14:creationId xmlns:p14="http://schemas.microsoft.com/office/powerpoint/2010/main" val="115486844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image12.jpg"/>
          <p:cNvPicPr>
            <a:picLocks noChangeAspect="1"/>
          </p:cNvPicPr>
          <p:nvPr/>
        </p:nvPicPr>
        <p:blipFill>
          <a:blip r:embed="rId3">
            <a:alphaModFix amt="20000"/>
            <a:extLst/>
          </a:blip>
          <a:srcRect l="66252"/>
          <a:stretch>
            <a:fillRect/>
          </a:stretch>
        </p:blipFill>
        <p:spPr>
          <a:xfrm>
            <a:off x="0" y="0"/>
            <a:ext cx="2314456" cy="6858000"/>
          </a:xfrm>
          <a:prstGeom prst="rect">
            <a:avLst/>
          </a:prstGeom>
          <a:ln w="12700">
            <a:miter lim="400000"/>
          </a:ln>
        </p:spPr>
      </p:pic>
      <p:sp>
        <p:nvSpPr>
          <p:cNvPr id="264" name="Shape 264"/>
          <p:cNvSpPr/>
          <p:nvPr/>
        </p:nvSpPr>
        <p:spPr>
          <a:xfrm>
            <a:off x="963087" y="398647"/>
            <a:ext cx="4097892"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fr-FR"/>
              <a:t>ÉTAPES 3, 4 et 5</a:t>
            </a:r>
          </a:p>
        </p:txBody>
      </p:sp>
      <p:sp>
        <p:nvSpPr>
          <p:cNvPr id="265" name="Shape 265"/>
          <p:cNvSpPr/>
          <p:nvPr/>
        </p:nvSpPr>
        <p:spPr>
          <a:xfrm flipV="1">
            <a:off x="966143" y="989578"/>
            <a:ext cx="3610937" cy="112256"/>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grpSp>
        <p:nvGrpSpPr>
          <p:cNvPr id="5" name="Group 4"/>
          <p:cNvGrpSpPr/>
          <p:nvPr/>
        </p:nvGrpSpPr>
        <p:grpSpPr>
          <a:xfrm>
            <a:off x="3709609" y="323522"/>
            <a:ext cx="9051724" cy="6149079"/>
            <a:chOff x="3709609" y="323522"/>
            <a:chExt cx="9051724" cy="614907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628" y="532721"/>
              <a:ext cx="5592183" cy="5592183"/>
            </a:xfrm>
            <a:prstGeom prst="rect">
              <a:avLst/>
            </a:prstGeom>
          </p:spPr>
        </p:pic>
        <p:sp>
          <p:nvSpPr>
            <p:cNvPr id="7" name="TextBox 6"/>
            <p:cNvSpPr txBox="1"/>
            <p:nvPr/>
          </p:nvSpPr>
          <p:spPr>
            <a:xfrm>
              <a:off x="3709609" y="1929670"/>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8" name="TextBox 7"/>
            <p:cNvSpPr txBox="1"/>
            <p:nvPr/>
          </p:nvSpPr>
          <p:spPr>
            <a:xfrm>
              <a:off x="6946900" y="323522"/>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9" name="TextBox 8"/>
            <p:cNvSpPr txBox="1"/>
            <p:nvPr/>
          </p:nvSpPr>
          <p:spPr>
            <a:xfrm>
              <a:off x="6946900" y="6195604"/>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10" name="TextBox 9"/>
            <p:cNvSpPr txBox="1"/>
            <p:nvPr/>
          </p:nvSpPr>
          <p:spPr>
            <a:xfrm>
              <a:off x="3825756" y="4677783"/>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11" name="TextBox 10"/>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sp>
          <p:nvSpPr>
            <p:cNvPr id="12" name="TextBox 11"/>
            <p:cNvSpPr txBox="1"/>
            <p:nvPr/>
          </p:nvSpPr>
          <p:spPr>
            <a:xfrm>
              <a:off x="102340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rgbClr val="35B2B4"/>
                  </a:solidFill>
                  <a:uFillTx/>
                  <a:latin typeface="+mj-lt"/>
                  <a:ea typeface="Calibri"/>
                  <a:cs typeface="Calibri"/>
                  <a:sym typeface="Calibri"/>
                </a:rPr>
                <a:t>NOM DE LA CATÉGORIE</a:t>
              </a:r>
            </a:p>
          </p:txBody>
        </p:sp>
      </p:grpSp>
      <p:sp>
        <p:nvSpPr>
          <p:cNvPr id="2" name="TextBox 1"/>
          <p:cNvSpPr txBox="1"/>
          <p:nvPr/>
        </p:nvSpPr>
        <p:spPr>
          <a:xfrm>
            <a:off x="5867366" y="1932090"/>
            <a:ext cx="358019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600" b="1" dirty="0">
                <a:solidFill>
                  <a:schemeClr val="bg1"/>
                </a:solidFill>
                <a:latin typeface="+mj-lt"/>
              </a:rPr>
              <a:t>SITUATION </a:t>
            </a:r>
          </a:p>
          <a:p>
            <a:pPr marL="0" marR="0" indent="0" algn="ctr" defTabSz="914400" rtl="0" fontAlgn="auto" latinLnBrk="0" hangingPunct="0">
              <a:lnSpc>
                <a:spcPct val="100000"/>
              </a:lnSpc>
              <a:spcBef>
                <a:spcPts val="0"/>
              </a:spcBef>
              <a:spcAft>
                <a:spcPts val="0"/>
              </a:spcAft>
              <a:buClrTx/>
              <a:buSzTx/>
              <a:buFontTx/>
              <a:buNone/>
              <a:tabLst/>
            </a:pPr>
            <a:r>
              <a:rPr lang="fr-FR" sz="1600" b="1" dirty="0">
                <a:solidFill>
                  <a:schemeClr val="bg1"/>
                </a:solidFill>
                <a:latin typeface="+mj-lt"/>
              </a:rPr>
              <a:t>ACTUELLE</a:t>
            </a:r>
          </a:p>
        </p:txBody>
      </p:sp>
      <p:sp>
        <p:nvSpPr>
          <p:cNvPr id="14" name="TextBox 13"/>
          <p:cNvSpPr txBox="1"/>
          <p:nvPr/>
        </p:nvSpPr>
        <p:spPr>
          <a:xfrm>
            <a:off x="5887659" y="1134893"/>
            <a:ext cx="358019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b="1" dirty="0">
                <a:solidFill>
                  <a:schemeClr val="bg1"/>
                </a:solidFill>
                <a:latin typeface="+mj-lt"/>
              </a:rPr>
              <a:t>OBJECTIF </a:t>
            </a:r>
          </a:p>
          <a:p>
            <a:pPr marL="0" marR="0" indent="0" algn="ctr" defTabSz="914400" rtl="0" fontAlgn="auto" latinLnBrk="0" hangingPunct="0">
              <a:lnSpc>
                <a:spcPct val="100000"/>
              </a:lnSpc>
              <a:spcBef>
                <a:spcPts val="0"/>
              </a:spcBef>
              <a:spcAft>
                <a:spcPts val="0"/>
              </a:spcAft>
              <a:buClrTx/>
              <a:buSzTx/>
              <a:buFontTx/>
              <a:buNone/>
              <a:tabLst/>
            </a:pPr>
            <a:r>
              <a:rPr kumimoji="0" lang="fr-FR" sz="1400" b="1" i="0" u="none" strike="noStrike" cap="none" normalizeH="0" baseline="0" dirty="0">
                <a:ln>
                  <a:noFill/>
                </a:ln>
                <a:solidFill>
                  <a:schemeClr val="bg1"/>
                </a:solidFill>
                <a:uFillTx/>
                <a:latin typeface="+mj-lt"/>
                <a:sym typeface="Calibri"/>
              </a:rPr>
              <a:t>ENTIÈREMENT ATTEINT</a:t>
            </a:r>
          </a:p>
        </p:txBody>
      </p:sp>
      <p:sp>
        <p:nvSpPr>
          <p:cNvPr id="3" name="Up Arrow 2"/>
          <p:cNvSpPr/>
          <p:nvPr/>
        </p:nvSpPr>
        <p:spPr>
          <a:xfrm>
            <a:off x="7537129" y="1632424"/>
            <a:ext cx="273371" cy="263471"/>
          </a:xfrm>
          <a:prstGeom prst="upArrow">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Calibri"/>
              <a:ea typeface="Calibri"/>
              <a:cs typeface="Calibri"/>
              <a:sym typeface="Calibri"/>
            </a:endParaRPr>
          </a:p>
        </p:txBody>
      </p:sp>
      <p:sp>
        <p:nvSpPr>
          <p:cNvPr id="4" name="TextBox 3"/>
          <p:cNvSpPr txBox="1"/>
          <p:nvPr/>
        </p:nvSpPr>
        <p:spPr>
          <a:xfrm>
            <a:off x="8571257" y="1117746"/>
            <a:ext cx="786476" cy="27699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chemeClr val="bg1"/>
                </a:solidFill>
                <a:uFillTx/>
                <a:latin typeface="+mj-ea"/>
                <a:ea typeface="+mj-ea"/>
                <a:cs typeface="Calibri"/>
                <a:sym typeface="Calibri"/>
              </a:rPr>
              <a:t>ÉTAPE 3</a:t>
            </a:r>
          </a:p>
        </p:txBody>
      </p:sp>
      <p:sp>
        <p:nvSpPr>
          <p:cNvPr id="17" name="TextBox 16"/>
          <p:cNvSpPr txBox="1"/>
          <p:nvPr/>
        </p:nvSpPr>
        <p:spPr>
          <a:xfrm>
            <a:off x="8303936" y="2183728"/>
            <a:ext cx="786476" cy="27699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chemeClr val="bg1"/>
                </a:solidFill>
                <a:uFillTx/>
                <a:latin typeface="+mj-ea"/>
                <a:ea typeface="+mj-ea"/>
                <a:cs typeface="Calibri"/>
                <a:sym typeface="Calibri"/>
              </a:rPr>
              <a:t>ÉTAPE </a:t>
            </a:r>
            <a:r>
              <a:rPr lang="fr-FR" sz="1200" b="1">
                <a:solidFill>
                  <a:schemeClr val="bg1"/>
                </a:solidFill>
                <a:latin typeface="+mj-ea"/>
                <a:ea typeface="+mj-ea"/>
                <a:cs typeface="Calibri"/>
                <a:sym typeface="Calibri"/>
              </a:rPr>
              <a:t>4</a:t>
            </a:r>
          </a:p>
        </p:txBody>
      </p:sp>
      <p:sp>
        <p:nvSpPr>
          <p:cNvPr id="18" name="TextBox 17"/>
          <p:cNvSpPr txBox="1"/>
          <p:nvPr/>
        </p:nvSpPr>
        <p:spPr>
          <a:xfrm>
            <a:off x="8227736" y="1638297"/>
            <a:ext cx="786476" cy="27699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normalizeH="0" baseline="0">
                <a:ln>
                  <a:noFill/>
                </a:ln>
                <a:solidFill>
                  <a:schemeClr val="bg1"/>
                </a:solidFill>
                <a:uFillTx/>
                <a:latin typeface="+mj-ea"/>
                <a:ea typeface="+mj-ea"/>
                <a:cs typeface="Calibri"/>
                <a:sym typeface="Calibri"/>
              </a:rPr>
              <a:t>ÉTAPE </a:t>
            </a:r>
            <a:r>
              <a:rPr lang="fr-FR" sz="1200" b="1">
                <a:solidFill>
                  <a:schemeClr val="bg1"/>
                </a:solidFill>
                <a:latin typeface="+mj-ea"/>
                <a:ea typeface="+mj-ea"/>
                <a:cs typeface="Calibri"/>
                <a:sym typeface="Calibri"/>
              </a:rPr>
              <a:t>5</a:t>
            </a:r>
          </a:p>
        </p:txBody>
      </p:sp>
    </p:spTree>
    <p:extLst>
      <p:ext uri="{BB962C8B-B14F-4D97-AF65-F5344CB8AC3E}">
        <p14:creationId xmlns:p14="http://schemas.microsoft.com/office/powerpoint/2010/main" val="206637209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12.jpg"/>
          <p:cNvPicPr>
            <a:picLocks noChangeAspect="1"/>
          </p:cNvPicPr>
          <p:nvPr/>
        </p:nvPicPr>
        <p:blipFill>
          <a:blip r:embed="rId3">
            <a:alphaModFix amt="20000"/>
            <a:extLst/>
          </a:blip>
          <a:srcRect l="66252"/>
          <a:stretch>
            <a:fillRect/>
          </a:stretch>
        </p:blipFill>
        <p:spPr>
          <a:xfrm>
            <a:off x="0" y="0"/>
            <a:ext cx="2314456" cy="6858000"/>
          </a:xfrm>
          <a:prstGeom prst="rect">
            <a:avLst/>
          </a:prstGeom>
          <a:ln w="12700">
            <a:miter lim="400000"/>
          </a:ln>
        </p:spPr>
      </p:pic>
      <p:sp>
        <p:nvSpPr>
          <p:cNvPr id="251" name="Shape 251"/>
          <p:cNvSpPr/>
          <p:nvPr/>
        </p:nvSpPr>
        <p:spPr>
          <a:xfrm>
            <a:off x="508792" y="2267531"/>
            <a:ext cx="2486026" cy="126613"/>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
        <p:nvSpPr>
          <p:cNvPr id="252" name="Shape 252"/>
          <p:cNvSpPr/>
          <p:nvPr/>
        </p:nvSpPr>
        <p:spPr>
          <a:xfrm>
            <a:off x="508792" y="641738"/>
            <a:ext cx="4860212" cy="150502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fr-FR" sz="3400" dirty="0"/>
              <a:t>EXEMPLE DE</a:t>
            </a:r>
            <a:r>
              <a:rPr lang="fr-FR" sz="3400" dirty="0">
                <a:latin typeface="Calibri Light"/>
                <a:cs typeface="Calibri Light"/>
                <a:sym typeface="Calibri Light"/>
              </a:rPr>
              <a:t> </a:t>
            </a:r>
            <a:r>
              <a:rPr lang="fr-FR" sz="3400" dirty="0"/>
              <a:t>MANDALA DE BIEN-ÊTRE</a:t>
            </a:r>
            <a:r>
              <a:rPr lang="fr-FR" sz="3400" dirty="0">
                <a:latin typeface="Calibri Light"/>
                <a:cs typeface="Calibri Light"/>
                <a:sym typeface="Calibri Light"/>
              </a:rPr>
              <a:t> </a:t>
            </a:r>
            <a:r>
              <a:rPr lang="fr-FR" sz="3400" dirty="0"/>
              <a:t>COMPLÉTÉ</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9004" y="419100"/>
            <a:ext cx="6019800" cy="6019800"/>
          </a:xfrm>
          <a:prstGeom prst="rect">
            <a:avLst/>
          </a:prstGeom>
        </p:spPr>
      </p:pic>
    </p:spTree>
    <p:extLst>
      <p:ext uri="{BB962C8B-B14F-4D97-AF65-F5344CB8AC3E}">
        <p14:creationId xmlns:p14="http://schemas.microsoft.com/office/powerpoint/2010/main" val="250422604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765049" y="421733"/>
            <a:ext cx="8131124" cy="1325564"/>
          </a:xfrm>
          <a:prstGeom prst="rect">
            <a:avLst/>
          </a:prstGeom>
        </p:spPr>
        <p:txBody>
          <a:bodyPr anchor="t"/>
          <a:lstStyle/>
          <a:p>
            <a:pPr>
              <a:defRPr sz="3600" b="1">
                <a:solidFill>
                  <a:srgbClr val="415D78"/>
                </a:solidFill>
                <a:latin typeface="Helvetica Neue"/>
                <a:ea typeface="Helvetica Neue"/>
                <a:cs typeface="Helvetica Neue"/>
                <a:sym typeface="Helvetica Neue"/>
              </a:defRPr>
            </a:pPr>
            <a:r>
              <a:rPr lang="fr-FR" dirty="0"/>
              <a:t>OBJECTIF DU MODULE ET RÉSULTATS D’APPRENTISSAGE</a:t>
            </a:r>
          </a:p>
        </p:txBody>
      </p:sp>
      <p:sp>
        <p:nvSpPr>
          <p:cNvPr id="133" name="Shape 133"/>
          <p:cNvSpPr>
            <a:spLocks noGrp="1"/>
          </p:cNvSpPr>
          <p:nvPr>
            <p:ph type="body" idx="1"/>
          </p:nvPr>
        </p:nvSpPr>
        <p:spPr>
          <a:xfrm>
            <a:off x="835570" y="2157983"/>
            <a:ext cx="9581605" cy="3934842"/>
          </a:xfrm>
          <a:prstGeom prst="rect">
            <a:avLst/>
          </a:prstGeom>
        </p:spPr>
        <p:txBody>
          <a:bodyPr>
            <a:normAutofit fontScale="92500" lnSpcReduction="20000"/>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dirty="0"/>
              <a:t>Objectif : </a:t>
            </a:r>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r>
              <a:rPr lang="fr-FR" dirty="0"/>
              <a:t>Explorer les stratégies de supervision qui soutiennent la santé et le </a:t>
            </a:r>
            <a:br>
              <a:rPr lang="fr-FR" dirty="0"/>
            </a:br>
            <a:r>
              <a:rPr lang="fr-FR" dirty="0"/>
              <a:t>bien-être des équipes de gestion des dossiers</a:t>
            </a:r>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dirty="0"/>
              <a:t>Enseignements tirés :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Comprendre les sources et les signes du stress négatif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Élaborer des stratégies pour pratiquer l’autonomie en matière de santé en tant que superviseur</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Apprendre des méthodes permettant de soutenir les travailleurs sociaux</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Identifier les caractéristiques d’une équipe de gestion des dossiers en bonne santé</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dirty="0"/>
              <a:t>Élaborer un plan d’action de bien-être des équipes</a:t>
            </a:r>
          </a:p>
        </p:txBody>
      </p:sp>
      <p:sp>
        <p:nvSpPr>
          <p:cNvPr id="134" name="Shape 134"/>
          <p:cNvSpPr/>
          <p:nvPr/>
        </p:nvSpPr>
        <p:spPr>
          <a:xfrm flipV="1">
            <a:off x="835570" y="1481958"/>
            <a:ext cx="6900971" cy="21114"/>
          </a:xfrm>
          <a:prstGeom prst="line">
            <a:avLst/>
          </a:prstGeom>
          <a:ln w="6350">
            <a:solidFill>
              <a:srgbClr val="415D78"/>
            </a:solidFill>
            <a:miter/>
          </a:ln>
        </p:spPr>
        <p:txBody>
          <a:bodyPr lIns="45719" rIns="45719"/>
          <a:lstStyle/>
          <a:p>
            <a:endParaRPr/>
          </a:p>
        </p:txBody>
      </p:sp>
      <p:sp>
        <p:nvSpPr>
          <p:cNvPr id="135" name="Shape 135"/>
          <p:cNvSpPr/>
          <p:nvPr/>
        </p:nvSpPr>
        <p:spPr>
          <a:xfrm>
            <a:off x="7733911" y="1446375"/>
            <a:ext cx="3617260"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96954899"/>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body" idx="1"/>
          </p:nvPr>
        </p:nvSpPr>
        <p:spPr>
          <a:xfrm>
            <a:off x="838199" y="1581676"/>
            <a:ext cx="11057547" cy="4351339"/>
          </a:xfrm>
          <a:prstGeom prst="rect">
            <a:avLst/>
          </a:prstGeom>
        </p:spPr>
        <p:txBody>
          <a:bodyPr>
            <a:normAutofit/>
          </a:bodyPr>
          <a:lstStyle/>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fr-FR" sz="2300" dirty="0"/>
              <a:t>Pour quelles raisons devons-nous parler du bien-être du personnel ?</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fr-FR" sz="2300" dirty="0"/>
              <a:t>Qu’est-ce que le stress ?</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fr-FR" sz="2300" dirty="0"/>
              <a:t>Quels sont les types habituels de stress négatif éprouvés par les superviseurs et les travailleurs sociaux ?</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fr-FR" sz="2300" dirty="0"/>
              <a:t>Quels sont les signes du stress négatif ?</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fr-FR" sz="2300" dirty="0"/>
              <a:t>Quelles sont les caractéristiques d’une équipe de protection de l’enfance saine et efficace ?</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fr-FR" sz="2300" dirty="0"/>
              <a:t>Qu’est-ce qu’un superviseur peut faire pour favoriser le bien-être de l’équipe ?</a:t>
            </a:r>
          </a:p>
        </p:txBody>
      </p:sp>
      <p:sp>
        <p:nvSpPr>
          <p:cNvPr id="312" name="Shape 312"/>
          <p:cNvSpPr/>
          <p:nvPr/>
        </p:nvSpPr>
        <p:spPr>
          <a:xfrm>
            <a:off x="838199" y="612179"/>
            <a:ext cx="3134006" cy="63697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600" b="1">
                <a:solidFill>
                  <a:srgbClr val="415D78"/>
                </a:solidFill>
                <a:latin typeface="Helvetica Neue"/>
                <a:ea typeface="Helvetica Neue"/>
                <a:cs typeface="Helvetica Neue"/>
                <a:sym typeface="Helvetica Neue"/>
              </a:defRPr>
            </a:lvl1pPr>
          </a:lstStyle>
          <a:p>
            <a:r>
              <a:rPr lang="fr-FR"/>
              <a:t>QUIZ DE RÉVISION</a:t>
            </a:r>
          </a:p>
        </p:txBody>
      </p:sp>
      <p:sp>
        <p:nvSpPr>
          <p:cNvPr id="313" name="Shape 313"/>
          <p:cNvSpPr/>
          <p:nvPr/>
        </p:nvSpPr>
        <p:spPr>
          <a:xfrm>
            <a:off x="-2" y="5396388"/>
            <a:ext cx="12192001" cy="1461612"/>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grpSp>
        <p:nvGrpSpPr>
          <p:cNvPr id="316" name="Group 316"/>
          <p:cNvGrpSpPr/>
          <p:nvPr/>
        </p:nvGrpSpPr>
        <p:grpSpPr>
          <a:xfrm>
            <a:off x="-1" y="5003677"/>
            <a:ext cx="12886591" cy="1854324"/>
            <a:chOff x="0" y="0"/>
            <a:chExt cx="12886589" cy="1854323"/>
          </a:xfrm>
        </p:grpSpPr>
        <p:pic>
          <p:nvPicPr>
            <p:cNvPr id="314" name="image4.png"/>
            <p:cNvPicPr>
              <a:picLocks noChangeAspect="1"/>
            </p:cNvPicPr>
            <p:nvPr/>
          </p:nvPicPr>
          <p:blipFill>
            <a:blip r:embed="rId3">
              <a:alphaModFix amt="20000"/>
              <a:extLst/>
            </a:blip>
            <a:srcRect l="16649" t="32383" r="55789"/>
            <a:stretch>
              <a:fillRect/>
            </a:stretch>
          </p:blipFill>
          <p:spPr>
            <a:xfrm rot="16200000">
              <a:off x="8637215" y="-2395052"/>
              <a:ext cx="1854323" cy="6644426"/>
            </a:xfrm>
            <a:prstGeom prst="rect">
              <a:avLst/>
            </a:prstGeom>
            <a:ln w="12700" cap="flat">
              <a:noFill/>
              <a:miter lim="400000"/>
            </a:ln>
            <a:effectLst/>
          </p:spPr>
        </p:pic>
        <p:pic>
          <p:nvPicPr>
            <p:cNvPr id="315" name="image4.png"/>
            <p:cNvPicPr>
              <a:picLocks noChangeAspect="1"/>
            </p:cNvPicPr>
            <p:nvPr/>
          </p:nvPicPr>
          <p:blipFill>
            <a:blip r:embed="rId3">
              <a:alphaModFix amt="20000"/>
              <a:extLst/>
            </a:blip>
            <a:srcRect l="16649" t="32383" r="55789"/>
            <a:stretch>
              <a:fillRect/>
            </a:stretch>
          </p:blipFill>
          <p:spPr>
            <a:xfrm rot="16200000">
              <a:off x="2395051" y="-2395051"/>
              <a:ext cx="1854323" cy="6644427"/>
            </a:xfrm>
            <a:prstGeom prst="rect">
              <a:avLst/>
            </a:prstGeom>
            <a:ln w="12700" cap="flat">
              <a:noFill/>
              <a:miter lim="400000"/>
            </a:ln>
            <a:effectLst/>
          </p:spPr>
        </p:pic>
      </p:grpSp>
    </p:spTree>
    <p:extLst>
      <p:ext uri="{BB962C8B-B14F-4D97-AF65-F5344CB8AC3E}">
        <p14:creationId xmlns:p14="http://schemas.microsoft.com/office/powerpoint/2010/main" val="212979405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765048" y="421733"/>
            <a:ext cx="7686743" cy="1325564"/>
          </a:xfrm>
          <a:prstGeom prst="rect">
            <a:avLst/>
          </a:prstGeom>
        </p:spPr>
        <p:txBody>
          <a:bodyPr anchor="t"/>
          <a:lstStyle/>
          <a:p>
            <a:pPr>
              <a:defRPr sz="3600" b="1">
                <a:solidFill>
                  <a:srgbClr val="415D78"/>
                </a:solidFill>
                <a:latin typeface="Helvetica Neue"/>
                <a:ea typeface="Helvetica Neue"/>
                <a:cs typeface="Helvetica Neue"/>
                <a:sym typeface="Helvetica Neue"/>
              </a:defRPr>
            </a:pPr>
            <a:r>
              <a:rPr lang="fr-FR" dirty="0"/>
              <a:t>OBJECTIF DU MODULE ET RÉSULTATS D’APPRENTISSAGE</a:t>
            </a:r>
          </a:p>
        </p:txBody>
      </p:sp>
      <p:sp>
        <p:nvSpPr>
          <p:cNvPr id="134" name="Shape 134"/>
          <p:cNvSpPr/>
          <p:nvPr/>
        </p:nvSpPr>
        <p:spPr>
          <a:xfrm flipV="1">
            <a:off x="835570" y="1481958"/>
            <a:ext cx="6900971" cy="21114"/>
          </a:xfrm>
          <a:prstGeom prst="line">
            <a:avLst/>
          </a:prstGeom>
          <a:ln w="6350">
            <a:solidFill>
              <a:srgbClr val="415D78"/>
            </a:solidFill>
            <a:miter/>
          </a:ln>
        </p:spPr>
        <p:txBody>
          <a:bodyPr lIns="45719" rIns="45719"/>
          <a:lstStyle/>
          <a:p>
            <a:endParaRPr/>
          </a:p>
        </p:txBody>
      </p:sp>
      <p:sp>
        <p:nvSpPr>
          <p:cNvPr id="135" name="Shape 135"/>
          <p:cNvSpPr/>
          <p:nvPr/>
        </p:nvSpPr>
        <p:spPr>
          <a:xfrm>
            <a:off x="7733911" y="1446375"/>
            <a:ext cx="3617260"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7" name="Shape 133"/>
          <p:cNvSpPr txBox="1">
            <a:spLocks/>
          </p:cNvSpPr>
          <p:nvPr/>
        </p:nvSpPr>
        <p:spPr>
          <a:xfrm>
            <a:off x="835570" y="1782880"/>
            <a:ext cx="9581605" cy="430994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defRPr sz="2400" b="1">
                <a:solidFill>
                  <a:srgbClr val="35B2B4"/>
                </a:solidFill>
                <a:latin typeface="Helvetica Neue"/>
                <a:ea typeface="Helvetica Neue"/>
                <a:cs typeface="Helvetica Neue"/>
                <a:sym typeface="Helvetica Neue"/>
              </a:defRPr>
            </a:pPr>
            <a:r>
              <a:rPr lang="fr-FR" sz="2400" b="1" dirty="0">
                <a:solidFill>
                  <a:srgbClr val="35B2B4"/>
                </a:solidFill>
                <a:latin typeface="Helvetica Neue"/>
                <a:ea typeface="Helvetica Neue"/>
                <a:cs typeface="Helvetica Neue"/>
                <a:sym typeface="Helvetica Neue"/>
              </a:rPr>
              <a:t>Objectif : </a:t>
            </a:r>
          </a:p>
          <a:p>
            <a:pPr marL="0" indent="0">
              <a:lnSpc>
                <a:spcPct val="100000"/>
              </a:lnSpc>
              <a:spcBef>
                <a:spcPts val="600"/>
              </a:spcBef>
              <a:buFont typeface="Arial"/>
              <a:buNone/>
              <a:defRPr sz="2400">
                <a:solidFill>
                  <a:srgbClr val="595959"/>
                </a:solidFill>
                <a:latin typeface="Helvetica Neue"/>
                <a:ea typeface="Helvetica Neue"/>
                <a:cs typeface="Helvetica Neue"/>
                <a:sym typeface="Helvetica Neue"/>
              </a:defRPr>
            </a:pPr>
            <a:r>
              <a:rPr lang="fr-FR" sz="2400" dirty="0">
                <a:solidFill>
                  <a:srgbClr val="595959"/>
                </a:solidFill>
                <a:latin typeface="Helvetica Neue"/>
                <a:ea typeface="Helvetica Neue"/>
                <a:cs typeface="Helvetica Neue"/>
                <a:sym typeface="Helvetica Neue"/>
              </a:rPr>
              <a:t>Explorer les stratégies de supervision qui soutiennent la santé et le </a:t>
            </a:r>
            <a:br>
              <a:rPr lang="fr-FR" sz="2400" dirty="0">
                <a:solidFill>
                  <a:srgbClr val="595959"/>
                </a:solidFill>
                <a:latin typeface="Helvetica Neue"/>
                <a:ea typeface="Helvetica Neue"/>
                <a:cs typeface="Helvetica Neue"/>
                <a:sym typeface="Helvetica Neue"/>
              </a:rPr>
            </a:br>
            <a:r>
              <a:rPr lang="fr-FR" sz="2400" dirty="0">
                <a:solidFill>
                  <a:srgbClr val="595959"/>
                </a:solidFill>
                <a:latin typeface="Helvetica Neue"/>
                <a:ea typeface="Helvetica Neue"/>
                <a:cs typeface="Helvetica Neue"/>
                <a:sym typeface="Helvetica Neue"/>
              </a:rPr>
              <a:t>bien-être des équipes de gestion des dossiers</a:t>
            </a:r>
          </a:p>
          <a:p>
            <a:pPr marL="0" indent="0">
              <a:lnSpc>
                <a:spcPct val="100000"/>
              </a:lnSpc>
              <a:spcBef>
                <a:spcPts val="600"/>
              </a:spcBef>
              <a:buFont typeface="Arial"/>
              <a:buNone/>
              <a:defRPr sz="2400">
                <a:solidFill>
                  <a:srgbClr val="595959"/>
                </a:solidFill>
                <a:latin typeface="Helvetica Neue"/>
                <a:ea typeface="Helvetica Neue"/>
                <a:cs typeface="Helvetica Neue"/>
                <a:sym typeface="Helvetica Neue"/>
              </a:defRPr>
            </a:pPr>
            <a:endParaRPr lang="en-US" sz="2400" dirty="0">
              <a:solidFill>
                <a:srgbClr val="595959"/>
              </a:solidFill>
              <a:latin typeface="Helvetica Neue"/>
              <a:ea typeface="Helvetica Neue"/>
              <a:cs typeface="Helvetica Neue"/>
              <a:sym typeface="Helvetica Neue"/>
            </a:endParaRPr>
          </a:p>
          <a:p>
            <a:pPr marL="0" indent="0">
              <a:lnSpc>
                <a:spcPct val="100000"/>
              </a:lnSpc>
              <a:spcBef>
                <a:spcPts val="600"/>
              </a:spcBef>
              <a:buFont typeface="Arial"/>
              <a:buNone/>
              <a:defRPr sz="2400" b="1">
                <a:solidFill>
                  <a:srgbClr val="35B2B4"/>
                </a:solidFill>
                <a:latin typeface="Helvetica Neue"/>
                <a:ea typeface="Helvetica Neue"/>
                <a:cs typeface="Helvetica Neue"/>
                <a:sym typeface="Helvetica Neue"/>
              </a:defRPr>
            </a:pPr>
            <a:r>
              <a:rPr lang="fr-FR" sz="2400" b="1" dirty="0">
                <a:solidFill>
                  <a:srgbClr val="35B2B4"/>
                </a:solidFill>
                <a:latin typeface="Helvetica Neue"/>
                <a:ea typeface="Helvetica Neue"/>
                <a:cs typeface="Helvetica Neue"/>
                <a:sym typeface="Helvetica Neue"/>
              </a:rPr>
              <a:t>Enseignements tirés :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sz="2400" dirty="0">
                <a:solidFill>
                  <a:srgbClr val="595959"/>
                </a:solidFill>
                <a:latin typeface="Helvetica Neue"/>
                <a:ea typeface="Helvetica Neue"/>
                <a:cs typeface="Helvetica Neue"/>
                <a:sym typeface="Helvetica Neue"/>
              </a:rPr>
              <a:t>Comprendre les sources et les signes du stress négatif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sz="2400" dirty="0">
                <a:solidFill>
                  <a:srgbClr val="595959"/>
                </a:solidFill>
                <a:latin typeface="Helvetica Neue"/>
                <a:ea typeface="Helvetica Neue"/>
                <a:cs typeface="Helvetica Neue"/>
                <a:sym typeface="Helvetica Neue"/>
              </a:rPr>
              <a:t>Élaborer des stratégies pour pratiquer l’autonomie en matière de santé en tant que superviseur</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sz="2400" dirty="0">
                <a:solidFill>
                  <a:srgbClr val="595959"/>
                </a:solidFill>
                <a:latin typeface="Helvetica Neue"/>
                <a:ea typeface="Helvetica Neue"/>
                <a:cs typeface="Helvetica Neue"/>
                <a:sym typeface="Helvetica Neue"/>
              </a:rPr>
              <a:t>Apprendre des méthodes permettant de soutenir les travailleurs sociaux</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sz="2400" dirty="0">
                <a:solidFill>
                  <a:srgbClr val="595959"/>
                </a:solidFill>
                <a:latin typeface="Helvetica Neue"/>
                <a:ea typeface="Helvetica Neue"/>
                <a:cs typeface="Helvetica Neue"/>
                <a:sym typeface="Helvetica Neue"/>
              </a:rPr>
              <a:t>Identifier les caractéristiques d’une équipe de gestion des dossiers en bonne santé</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fr-FR" sz="2400" dirty="0">
                <a:solidFill>
                  <a:srgbClr val="595959"/>
                </a:solidFill>
                <a:latin typeface="Helvetica Neue"/>
                <a:ea typeface="Helvetica Neue"/>
                <a:cs typeface="Helvetica Neue"/>
                <a:sym typeface="Helvetica Neue"/>
              </a:rPr>
              <a:t>Élaborer un plan d’action de bien-être des équipes</a:t>
            </a:r>
          </a:p>
        </p:txBody>
      </p:sp>
    </p:spTree>
    <p:extLst>
      <p:ext uri="{BB962C8B-B14F-4D97-AF65-F5344CB8AC3E}">
        <p14:creationId xmlns:p14="http://schemas.microsoft.com/office/powerpoint/2010/main" val="277506872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p:nvPr/>
        </p:nvSpPr>
        <p:spPr>
          <a:xfrm>
            <a:off x="0" y="3541"/>
            <a:ext cx="12192000" cy="68580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319" name="Shape 319"/>
          <p:cNvSpPr/>
          <p:nvPr/>
        </p:nvSpPr>
        <p:spPr>
          <a:xfrm>
            <a:off x="1941095" y="2837119"/>
            <a:ext cx="8293769" cy="1094803"/>
          </a:xfrm>
          <a:prstGeom prst="rect">
            <a:avLst/>
          </a:prstGeom>
          <a:ln w="57150">
            <a:solidFill>
              <a:srgbClr val="35B2B4"/>
            </a:solidFill>
            <a:miter/>
          </a:ln>
        </p:spPr>
        <p:txBody>
          <a:bodyPr lIns="45719" rIns="45719" anchor="ctr"/>
          <a:lstStyle/>
          <a:p>
            <a:pPr algn="ctr">
              <a:defRPr>
                <a:solidFill>
                  <a:srgbClr val="FFFFFF"/>
                </a:solidFill>
              </a:defRPr>
            </a:pPr>
            <a:endParaRPr/>
          </a:p>
        </p:txBody>
      </p:sp>
      <p:sp>
        <p:nvSpPr>
          <p:cNvPr id="320" name="Shape 320"/>
          <p:cNvSpPr/>
          <p:nvPr/>
        </p:nvSpPr>
        <p:spPr>
          <a:xfrm>
            <a:off x="2597922" y="2502567"/>
            <a:ext cx="7060326" cy="802108"/>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321" name="Shape 321"/>
          <p:cNvSpPr/>
          <p:nvPr/>
        </p:nvSpPr>
        <p:spPr>
          <a:xfrm>
            <a:off x="32084" y="2695019"/>
            <a:ext cx="12192001" cy="10814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800" b="1">
                <a:solidFill>
                  <a:srgbClr val="FFFFFF"/>
                </a:solidFill>
                <a:latin typeface="Helvetica Neue"/>
                <a:ea typeface="Helvetica Neue"/>
                <a:cs typeface="Helvetica Neue"/>
                <a:sym typeface="Helvetica Neue"/>
              </a:defRPr>
            </a:pPr>
            <a:r>
              <a:rPr lang="fr-FR" dirty="0"/>
              <a:t>Y A-T-IL UN ÉLÉMENT DE CE MODULE QUE VOUS SOUHAITEZ </a:t>
            </a:r>
          </a:p>
          <a:p>
            <a:pPr algn="ctr">
              <a:spcBef>
                <a:spcPts val="1200"/>
              </a:spcBef>
              <a:defRPr sz="3600" b="1">
                <a:solidFill>
                  <a:srgbClr val="FFFFFF"/>
                </a:solidFill>
                <a:latin typeface="Helvetica Neue"/>
                <a:ea typeface="Helvetica Neue"/>
                <a:cs typeface="Helvetica Neue"/>
                <a:sym typeface="Helvetica Neue"/>
              </a:defRPr>
            </a:pPr>
            <a:r>
              <a:rPr lang="fr-FR" sz="3400" dirty="0"/>
              <a:t>AJOUTER À VOTRE PLAN D’ACTION ?</a:t>
            </a:r>
          </a:p>
        </p:txBody>
      </p:sp>
      <p:pic>
        <p:nvPicPr>
          <p:cNvPr id="322" name="image4.png"/>
          <p:cNvPicPr>
            <a:picLocks noChangeAspect="1"/>
          </p:cNvPicPr>
          <p:nvPr/>
        </p:nvPicPr>
        <p:blipFill>
          <a:blip r:embed="rId3">
            <a:alphaModFix amt="20000"/>
            <a:extLst/>
          </a:blip>
          <a:srcRect l="53803" t="16294" r="21062" b="6459"/>
          <a:stretch>
            <a:fillRect/>
          </a:stretch>
        </p:blipFill>
        <p:spPr>
          <a:xfrm rot="5400000">
            <a:off x="4985082" y="-348919"/>
            <a:ext cx="2221834" cy="12192005"/>
          </a:xfrm>
          <a:prstGeom prst="rect">
            <a:avLst/>
          </a:prstGeom>
          <a:ln w="12700">
            <a:miter lim="400000"/>
          </a:ln>
        </p:spPr>
      </p:pic>
    </p:spTree>
    <p:extLst>
      <p:ext uri="{BB962C8B-B14F-4D97-AF65-F5344CB8AC3E}">
        <p14:creationId xmlns:p14="http://schemas.microsoft.com/office/powerpoint/2010/main" val="286500308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RÉFÉRENCES</a:t>
            </a:r>
          </a:p>
        </p:txBody>
      </p:sp>
      <p:sp>
        <p:nvSpPr>
          <p:cNvPr id="6" name="Text Placeholder 3"/>
          <p:cNvSpPr>
            <a:spLocks noGrp="1"/>
          </p:cNvSpPr>
          <p:nvPr>
            <p:ph type="body" sz="quarter" idx="12"/>
          </p:nvPr>
        </p:nvSpPr>
        <p:spPr>
          <a:xfrm>
            <a:off x="656021" y="1930400"/>
            <a:ext cx="10820015" cy="4413249"/>
          </a:xfrm>
        </p:spPr>
        <p:txBody>
          <a:bodyPr>
            <a:normAutofit fontScale="47500" lnSpcReduction="20000"/>
          </a:bodyPr>
          <a:lstStyle/>
          <a:p>
            <a:r>
              <a:rPr lang="en-US" dirty="0" err="1"/>
              <a:t>Admira</a:t>
            </a:r>
            <a:r>
              <a:rPr lang="en-US" dirty="0"/>
              <a:t> Foundation. (</a:t>
            </a:r>
            <a:r>
              <a:rPr lang="en-US" dirty="0" err="1"/>
              <a:t>n.d.</a:t>
            </a:r>
            <a:r>
              <a:rPr lang="en-US" dirty="0"/>
              <a:t>). </a:t>
            </a:r>
            <a:r>
              <a:rPr lang="en-US" i="1" dirty="0"/>
              <a:t>Module 13: Prevention of Professional Burn-out with Care Workers; Self-Care and </a:t>
            </a:r>
            <a:r>
              <a:rPr lang="en-US" i="1" dirty="0" err="1"/>
              <a:t>Organiztional</a:t>
            </a:r>
            <a:r>
              <a:rPr lang="en-US" i="1" dirty="0"/>
              <a:t> Care.</a:t>
            </a:r>
            <a:r>
              <a:rPr lang="en-US" dirty="0"/>
              <a:t> Retrieved 2017, from Netherlands Centre for Social Development: </a:t>
            </a:r>
            <a:r>
              <a:rPr lang="en-US" dirty="0">
                <a:hlinkClick r:id="rId3"/>
              </a:rPr>
              <a:t>http://</a:t>
            </a:r>
            <a:r>
              <a:rPr lang="en-US" dirty="0" smtClean="0">
                <a:hlinkClick r:id="rId3"/>
              </a:rPr>
              <a:t>www.pharos.nl/documents/doc/workforcare_module13.pdf</a:t>
            </a:r>
            <a:endParaRPr lang="en-US" dirty="0" smtClean="0"/>
          </a:p>
          <a:p>
            <a:r>
              <a:rPr lang="en-US" dirty="0"/>
              <a:t>Alliance for Child Protection in Humanitarian Action. (2014). Inter-agency</a:t>
            </a:r>
            <a:r>
              <a:rPr lang="en-US" i="1" dirty="0"/>
              <a:t> Guidelines for Case Management and Child Protection.</a:t>
            </a:r>
            <a:r>
              <a:rPr lang="en-US" dirty="0"/>
              <a:t> Retrieved 2017, from </a:t>
            </a:r>
            <a:r>
              <a:rPr lang="en-US" dirty="0">
                <a:hlinkClick r:id="rId4"/>
              </a:rPr>
              <a:t>https://</a:t>
            </a:r>
            <a:r>
              <a:rPr lang="en-US" dirty="0" smtClean="0">
                <a:hlinkClick r:id="rId4"/>
              </a:rPr>
              <a:t>resourcecentre.savethechildren.net/library/inter-agency-guidelines-case-management-and-child-protection</a:t>
            </a:r>
            <a:endParaRPr lang="en-US" dirty="0" smtClean="0"/>
          </a:p>
          <a:p>
            <a:r>
              <a:rPr lang="en-US" dirty="0" smtClean="0"/>
              <a:t>Alliance for Child Protection in Humanitarian Action. (2014). Child Protection Case Management Training Manual for Caseworkers, Supervisors and Managers</a:t>
            </a:r>
            <a:r>
              <a:rPr lang="en-US" i="1" dirty="0" smtClean="0"/>
              <a:t>. </a:t>
            </a:r>
            <a:r>
              <a:rPr lang="en-US" dirty="0" smtClean="0"/>
              <a:t>Retrieved 2017 from:</a:t>
            </a:r>
            <a:r>
              <a:rPr lang="en-US" i="1" dirty="0" smtClean="0"/>
              <a:t>  </a:t>
            </a:r>
            <a:r>
              <a:rPr lang="en-US" u="sng" dirty="0" smtClean="0">
                <a:hlinkClick r:id="rId5"/>
              </a:rPr>
              <a:t>https://resourcecentre.savethechildren.net/library/ia-case-management-training-package</a:t>
            </a:r>
            <a:endParaRPr lang="en-US" dirty="0" smtClean="0"/>
          </a:p>
          <a:p>
            <a:r>
              <a:rPr lang="en-US" dirty="0"/>
              <a:t>Cox, K. and Steiner, S. (2015). </a:t>
            </a:r>
            <a:r>
              <a:rPr lang="en-US" i="1" dirty="0"/>
              <a:t>Self-care in social work: A guide for practitioners, supervisors and administrators. </a:t>
            </a:r>
            <a:r>
              <a:rPr lang="en-US" dirty="0"/>
              <a:t>New York: NASW Publishing</a:t>
            </a:r>
            <a:r>
              <a:rPr lang="en-US" dirty="0" smtClean="0"/>
              <a:t>.</a:t>
            </a:r>
            <a:endParaRPr lang="en-US" dirty="0"/>
          </a:p>
          <a:p>
            <a:r>
              <a:rPr lang="en-US" dirty="0" err="1"/>
              <a:t>Headington</a:t>
            </a:r>
            <a:r>
              <a:rPr lang="en-US" dirty="0"/>
              <a:t> Institute. (2008). </a:t>
            </a:r>
            <a:r>
              <a:rPr lang="en-US" i="1" dirty="0"/>
              <a:t>Stress and Burnout.</a:t>
            </a:r>
            <a:r>
              <a:rPr lang="en-US" dirty="0"/>
              <a:t> Retrieved 2017, from </a:t>
            </a:r>
            <a:r>
              <a:rPr lang="en-US" dirty="0" err="1"/>
              <a:t>Headington</a:t>
            </a:r>
            <a:r>
              <a:rPr lang="en-US" dirty="0"/>
              <a:t> Institute: http://</a:t>
            </a:r>
            <a:r>
              <a:rPr lang="en-US" dirty="0" smtClean="0"/>
              <a:t>headington-institute.org/topic-areas/126/stress-and-burnout</a:t>
            </a:r>
          </a:p>
          <a:p>
            <a:r>
              <a:rPr lang="en-US" dirty="0"/>
              <a:t>Inter-Agency Standing Committee. (2007). </a:t>
            </a:r>
            <a:r>
              <a:rPr lang="en-US" i="1" dirty="0"/>
              <a:t>IASC Guidelines on Mental Health and Psychosocial Support in Emergency Settings.</a:t>
            </a:r>
            <a:r>
              <a:rPr lang="en-US" dirty="0"/>
              <a:t> Retrieved 2017, from http://</a:t>
            </a:r>
            <a:r>
              <a:rPr lang="en-US" dirty="0" smtClean="0"/>
              <a:t>www.who.int/mental_health/emergencies/guidelines_iasc_mental_health_psychosocial_june_2007.pdf</a:t>
            </a:r>
          </a:p>
          <a:p>
            <a:r>
              <a:rPr lang="en-US" dirty="0" err="1" smtClean="0"/>
              <a:t>Freudenberger</a:t>
            </a:r>
            <a:r>
              <a:rPr lang="en-US" dirty="0"/>
              <a:t>, H. J. (1975). The staff burn-out syndrome in alternative institutions.  </a:t>
            </a:r>
          </a:p>
          <a:p>
            <a:r>
              <a:rPr lang="en-US" i="1" dirty="0"/>
              <a:t>Psychotherapy: Theory, Research &amp; Practice</a:t>
            </a:r>
            <a:r>
              <a:rPr lang="en-US" dirty="0"/>
              <a:t>, 12(1), pp 73-82.</a:t>
            </a:r>
          </a:p>
          <a:p>
            <a:r>
              <a:rPr lang="en-US" dirty="0"/>
              <a:t>Marsha K. (2004). </a:t>
            </a:r>
            <a:r>
              <a:rPr lang="en-US" i="1" dirty="0"/>
              <a:t>Supervising Child Protective Services Caseworkers, </a:t>
            </a:r>
            <a:r>
              <a:rPr lang="en-US" dirty="0"/>
              <a:t>Chapter Nine entitled ‘Recruitment and Retention’ </a:t>
            </a:r>
            <a:r>
              <a:rPr lang="en-US" dirty="0" err="1"/>
              <a:t>Salus</a:t>
            </a:r>
            <a:r>
              <a:rPr lang="en-US" dirty="0"/>
              <a:t>: Office on Child Abuse and Neglect, Children's Bureau, Caliber Associates.</a:t>
            </a:r>
          </a:p>
          <a:p>
            <a:r>
              <a:rPr lang="en-US" dirty="0"/>
              <a:t>Social Care Institute for Excellence [SCIE] (2015). Carpenter, J., Webb, C., </a:t>
            </a:r>
            <a:r>
              <a:rPr lang="en-US" dirty="0" err="1"/>
              <a:t>Bostock</a:t>
            </a:r>
            <a:r>
              <a:rPr lang="en-US" dirty="0"/>
              <a:t>, L. and </a:t>
            </a:r>
            <a:r>
              <a:rPr lang="en-US" dirty="0" err="1"/>
              <a:t>Coomber</a:t>
            </a:r>
            <a:r>
              <a:rPr lang="en-US" dirty="0"/>
              <a:t>, C. </a:t>
            </a:r>
            <a:r>
              <a:rPr lang="en-US" i="1" dirty="0"/>
              <a:t>Research briefing 43. Effective supervision in social work and social care</a:t>
            </a:r>
            <a:r>
              <a:rPr lang="en-US" dirty="0"/>
              <a:t>. </a:t>
            </a:r>
            <a:endParaRPr lang="en-US" dirty="0" smtClean="0"/>
          </a:p>
          <a:p>
            <a:r>
              <a:rPr lang="en-US" dirty="0"/>
              <a:t>Stevens, I (2015). Practicing Supervision in Child Care and Child Protection Agencies. Retrieved 2016, from </a:t>
            </a:r>
            <a:r>
              <a:rPr lang="en-US" u="sng" dirty="0">
                <a:hlinkClick r:id="rId6"/>
              </a:rPr>
              <a:t>www.childhub.org</a:t>
            </a:r>
            <a:endParaRPr lang="en-US" dirty="0"/>
          </a:p>
          <a:p>
            <a:endParaRPr lang="en-US" dirty="0"/>
          </a:p>
        </p:txBody>
      </p:sp>
    </p:spTree>
    <p:extLst>
      <p:ext uri="{BB962C8B-B14F-4D97-AF65-F5344CB8AC3E}">
        <p14:creationId xmlns:p14="http://schemas.microsoft.com/office/powerpoint/2010/main" val="1259181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6077813" y="719835"/>
            <a:ext cx="5954666" cy="581697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482600" lvl="2"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900" dirty="0"/>
              <a:t>Les travailleurs sociaux et les superviseurs sont plus performants lorsqu’ils se sentent soutenus</a:t>
            </a:r>
          </a:p>
          <a:p>
            <a:pPr marL="800100"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sz="1900" dirty="0"/>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900" dirty="0"/>
              <a:t>Nous devons d’abord prendre soin de notre propre bien-être avant de pouvoir aider les autres</a:t>
            </a:r>
          </a:p>
          <a:p>
            <a:pPr marL="342900"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sz="1900" dirty="0"/>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900" dirty="0"/>
              <a:t>Les équipes de gestion de cas pour la protection de l’enfant ont des rôles qui subissent une forte pression. Accompagner des enfants ayant subi des torts peut peser lourd sur les superviseurs et les travailleurs sociaux</a:t>
            </a:r>
          </a:p>
          <a:p>
            <a:pPr marL="455295"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sz="1900" dirty="0"/>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sz="1900" dirty="0"/>
              <a:t>Le bien-être de l’équipe demande de connaître les caractéristiques d’une équipe saine, les facteurs provoquant du stress dans nos vies et la façon dont ils nous affectent, ainsi que les méthodes visant à prévenir et à réagir à leurs impacts négatifs sur notre travail</a:t>
            </a:r>
          </a:p>
        </p:txBody>
      </p:sp>
      <p:sp>
        <p:nvSpPr>
          <p:cNvPr id="139" name="Shape 139"/>
          <p:cNvSpPr/>
          <p:nvPr/>
        </p:nvSpPr>
        <p:spPr>
          <a:xfrm>
            <a:off x="-1" y="0"/>
            <a:ext cx="5784114" cy="6858000"/>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pic>
        <p:nvPicPr>
          <p:cNvPr id="140" name="image4.png"/>
          <p:cNvPicPr>
            <a:picLocks noChangeAspect="1"/>
          </p:cNvPicPr>
          <p:nvPr/>
        </p:nvPicPr>
        <p:blipFill>
          <a:blip r:embed="rId3">
            <a:alphaModFix amt="20000"/>
            <a:extLst/>
          </a:blip>
          <a:srcRect l="4826" r="4826" b="9030"/>
          <a:stretch>
            <a:fillRect/>
          </a:stretch>
        </p:blipFill>
        <p:spPr>
          <a:xfrm>
            <a:off x="-1" y="-755907"/>
            <a:ext cx="5784114" cy="7613907"/>
          </a:xfrm>
          <a:prstGeom prst="rect">
            <a:avLst/>
          </a:prstGeom>
          <a:ln w="12700">
            <a:miter lim="400000"/>
          </a:ln>
        </p:spPr>
      </p:pic>
      <p:sp>
        <p:nvSpPr>
          <p:cNvPr id="141" name="Shape 141"/>
          <p:cNvSpPr/>
          <p:nvPr/>
        </p:nvSpPr>
        <p:spPr>
          <a:xfrm>
            <a:off x="457110" y="1045191"/>
            <a:ext cx="5228074" cy="169892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fr-FR"/>
              <a:t>POURQUOI FAUT-IL</a:t>
            </a:r>
            <a:r>
              <a:rPr lang="fr-FR" sz="4400">
                <a:latin typeface="Calibri Light"/>
                <a:cs typeface="Calibri Light"/>
                <a:sym typeface="Calibri Light"/>
              </a:rPr>
              <a:t> </a:t>
            </a:r>
            <a:r>
              <a:rPr lang="fr-FR"/>
              <a:t>PARLER DU BIEN-ÊTRE DE L’ÉQUIPE ?</a:t>
            </a:r>
          </a:p>
        </p:txBody>
      </p:sp>
    </p:spTree>
    <p:extLst>
      <p:ext uri="{BB962C8B-B14F-4D97-AF65-F5344CB8AC3E}">
        <p14:creationId xmlns:p14="http://schemas.microsoft.com/office/powerpoint/2010/main" val="125613499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689020" y="2099699"/>
            <a:ext cx="10821663" cy="4553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600"/>
              </a:spcBef>
              <a:defRPr sz="2000" b="1">
                <a:solidFill>
                  <a:srgbClr val="415D78"/>
                </a:solidFill>
                <a:latin typeface="Helvetica Neue"/>
                <a:ea typeface="Helvetica Neue"/>
                <a:cs typeface="Helvetica Neue"/>
                <a:sym typeface="Helvetica Neue"/>
              </a:defRPr>
            </a:pPr>
            <a:r>
              <a:rPr lang="fr-FR" dirty="0"/>
              <a:t>« </a:t>
            </a:r>
            <a:r>
              <a:rPr lang="fr-FR" i="1" dirty="0"/>
              <a:t>Le stress est un état d’éveil psychologique et physique qui découle d’une menace, d’un défi ou d’un changement dans l’environnement d’une personne »</a:t>
            </a:r>
          </a:p>
          <a:p>
            <a:pPr>
              <a:spcBef>
                <a:spcPts val="600"/>
              </a:spcBef>
              <a:defRPr sz="2000" b="1" i="1">
                <a:latin typeface="Helvetica Neue"/>
                <a:ea typeface="Helvetica Neue"/>
                <a:cs typeface="Helvetica Neue"/>
                <a:sym typeface="Helvetica Neue"/>
              </a:defRPr>
            </a:pPr>
            <a:endParaRPr i="1" dirty="0"/>
          </a:p>
          <a:p>
            <a:pPr>
              <a:spcBef>
                <a:spcPts val="600"/>
              </a:spcBef>
              <a:defRPr sz="2400" b="1">
                <a:solidFill>
                  <a:srgbClr val="35B2B4"/>
                </a:solidFill>
                <a:latin typeface="Helvetica Neue"/>
                <a:ea typeface="Helvetica Neue"/>
                <a:cs typeface="Helvetica Neue"/>
                <a:sym typeface="Helvetica Neue"/>
              </a:defRPr>
            </a:pPr>
            <a:r>
              <a:rPr lang="fr-FR" dirty="0"/>
              <a:t>Stress fonctionnel :</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dirty="0"/>
              <a:t>Commun à toutes les personnes</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dirty="0"/>
              <a:t>Fait partie de la prise de décision et de la résolution de problèmes au quotidien</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dirty="0"/>
              <a:t>Motive les gens à être plus productifs</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dirty="0"/>
              <a:t>Est géré de façon naturelle par la routine</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dirty="0"/>
              <a:t>Les indicateurs physiques et émotionnels du stress constituent une </a:t>
            </a:r>
            <a:r>
              <a:rPr lang="fr-FR" b="1" dirty="0"/>
              <a:t>réponse normale et naturelle</a:t>
            </a:r>
            <a:r>
              <a:rPr lang="fr-FR" dirty="0"/>
              <a:t> conçue pour protéger, maintenir et améliorer nos vies. </a:t>
            </a:r>
            <a:r>
              <a:rPr lang="fr-FR" b="1" dirty="0"/>
              <a:t>C’est généralement une bonne chose !</a:t>
            </a:r>
          </a:p>
          <a:p>
            <a:pPr algn="ctr">
              <a:lnSpc>
                <a:spcPct val="80000"/>
              </a:lnSpc>
              <a:spcBef>
                <a:spcPts val="1400"/>
              </a:spcBef>
              <a:defRPr sz="2400">
                <a:solidFill>
                  <a:srgbClr val="151515"/>
                </a:solidFill>
                <a:latin typeface="Century Gothic"/>
                <a:ea typeface="Century Gothic"/>
                <a:cs typeface="Century Gothic"/>
                <a:sym typeface="Century Gothic"/>
              </a:defRPr>
            </a:pPr>
            <a:endParaRPr b="1" dirty="0"/>
          </a:p>
        </p:txBody>
      </p:sp>
      <p:sp>
        <p:nvSpPr>
          <p:cNvPr id="146" name="Shape 146"/>
          <p:cNvSpPr/>
          <p:nvPr/>
        </p:nvSpPr>
        <p:spPr>
          <a:xfrm>
            <a:off x="553170" y="529716"/>
            <a:ext cx="10515601" cy="6369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fr-FR"/>
              <a:t>Qu’est-ce que le stress ?</a:t>
            </a:r>
          </a:p>
        </p:txBody>
      </p:sp>
      <p:sp>
        <p:nvSpPr>
          <p:cNvPr id="147" name="Shape 147"/>
          <p:cNvSpPr/>
          <p:nvPr/>
        </p:nvSpPr>
        <p:spPr>
          <a:xfrm flipV="1">
            <a:off x="689021" y="1137211"/>
            <a:ext cx="7252746" cy="55287"/>
          </a:xfrm>
          <a:prstGeom prst="line">
            <a:avLst/>
          </a:prstGeom>
          <a:ln w="6350">
            <a:solidFill>
              <a:srgbClr val="415D78"/>
            </a:solidFill>
            <a:miter/>
          </a:ln>
        </p:spPr>
        <p:txBody>
          <a:bodyPr lIns="45719" rIns="45719"/>
          <a:lstStyle/>
          <a:p>
            <a:endParaRPr/>
          </a:p>
        </p:txBody>
      </p:sp>
      <p:sp>
        <p:nvSpPr>
          <p:cNvPr id="148" name="Shape 148"/>
          <p:cNvSpPr/>
          <p:nvPr/>
        </p:nvSpPr>
        <p:spPr>
          <a:xfrm>
            <a:off x="5045574" y="1118716"/>
            <a:ext cx="3617261"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40896926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body" idx="1"/>
          </p:nvPr>
        </p:nvSpPr>
        <p:spPr>
          <a:xfrm>
            <a:off x="819807" y="1291668"/>
            <a:ext cx="10264088" cy="4624500"/>
          </a:xfrm>
          <a:prstGeom prst="rect">
            <a:avLst/>
          </a:prstGeom>
        </p:spPr>
        <p:txBody>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dirty="0"/>
              <a:t>Stress accumulé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fr-FR" dirty="0"/>
              <a:t>Résultat d’une exposition prolongée, accumulée et mal traitée aux facteurs de stress</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dirty="0"/>
              <a:t>Stress résultant d’un incident critique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fr-FR" dirty="0"/>
              <a:t>Conséquence d’événements qui sortent de l’ordinaire et qui provoquent un niveau élevé de stress chez presque toutes les personnes impliquées</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dirty="0"/>
              <a:t>Traumatisme « par procuration » (indirect)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fr-FR" dirty="0"/>
              <a:t>Conséquence du fait d’assister ou d’entendre parler d’expériences traumatisantes d’autrui provoquant une réaction qui reflète celle de la personne qui y a survécu</a:t>
            </a:r>
          </a:p>
        </p:txBody>
      </p:sp>
      <p:sp>
        <p:nvSpPr>
          <p:cNvPr id="153" name="Shape 153"/>
          <p:cNvSpPr/>
          <p:nvPr/>
        </p:nvSpPr>
        <p:spPr>
          <a:xfrm>
            <a:off x="819807" y="368554"/>
            <a:ext cx="10774786"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fr-FR"/>
              <a:t>STRESS NÉGATIF</a:t>
            </a:r>
          </a:p>
        </p:txBody>
      </p:sp>
      <p:sp>
        <p:nvSpPr>
          <p:cNvPr id="154" name="Shape 154"/>
          <p:cNvSpPr/>
          <p:nvPr/>
        </p:nvSpPr>
        <p:spPr>
          <a:xfrm>
            <a:off x="0" y="5299931"/>
            <a:ext cx="12192000" cy="157235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pic>
        <p:nvPicPr>
          <p:cNvPr id="155" name="image4.png"/>
          <p:cNvPicPr>
            <a:picLocks noChangeAspect="1"/>
          </p:cNvPicPr>
          <p:nvPr/>
        </p:nvPicPr>
        <p:blipFill>
          <a:blip r:embed="rId3">
            <a:alphaModFix amt="20000"/>
            <a:extLst/>
          </a:blip>
          <a:srcRect l="16649" t="7398" r="55789"/>
          <a:stretch>
            <a:fillRect/>
          </a:stretch>
        </p:blipFill>
        <p:spPr>
          <a:xfrm rot="16200000">
            <a:off x="7978036" y="2391632"/>
            <a:ext cx="1737362" cy="7553963"/>
          </a:xfrm>
          <a:prstGeom prst="rect">
            <a:avLst/>
          </a:prstGeom>
          <a:ln w="12700">
            <a:miter lim="400000"/>
          </a:ln>
        </p:spPr>
      </p:pic>
      <p:pic>
        <p:nvPicPr>
          <p:cNvPr id="156" name="image4.png"/>
          <p:cNvPicPr>
            <a:picLocks noChangeAspect="1"/>
          </p:cNvPicPr>
          <p:nvPr/>
        </p:nvPicPr>
        <p:blipFill>
          <a:blip r:embed="rId3">
            <a:alphaModFix amt="20000"/>
            <a:extLst/>
          </a:blip>
          <a:srcRect l="16649" t="32383" r="55789"/>
          <a:stretch>
            <a:fillRect/>
          </a:stretch>
        </p:blipFill>
        <p:spPr>
          <a:xfrm rot="16200000">
            <a:off x="1889249" y="3245676"/>
            <a:ext cx="1737362" cy="5515862"/>
          </a:xfrm>
          <a:prstGeom prst="rect">
            <a:avLst/>
          </a:prstGeom>
          <a:ln w="12700">
            <a:miter lim="400000"/>
          </a:ln>
        </p:spPr>
      </p:pic>
    </p:spTree>
    <p:extLst>
      <p:ext uri="{BB962C8B-B14F-4D97-AF65-F5344CB8AC3E}">
        <p14:creationId xmlns:p14="http://schemas.microsoft.com/office/powerpoint/2010/main" val="255243909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body" sz="half" idx="1"/>
          </p:nvPr>
        </p:nvSpPr>
        <p:spPr>
          <a:xfrm>
            <a:off x="748469" y="2232282"/>
            <a:ext cx="5311673" cy="4013452"/>
          </a:xfrm>
          <a:prstGeom prst="rect">
            <a:avLst/>
          </a:prstGeom>
        </p:spPr>
        <p:txBody>
          <a:bodyPr/>
          <a:lstStyle/>
          <a:p>
            <a:pPr defTabSz="896111">
              <a:spcBef>
                <a:spcPts val="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lang="fr-FR"/>
              <a:t>Résultat d’une exposition prolongée, accumulée et pas traitée à divers facteurs de stress</a:t>
            </a:r>
          </a:p>
          <a:p>
            <a:pPr defTabSz="896111">
              <a:spcBef>
                <a:spcPts val="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endParaRPr dirty="0"/>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lang="fr-FR"/>
              <a:t>Forme de stress la plus fréquente vécue par les personnes travaillant dans l’humanitaire</a:t>
            </a:r>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endParaRPr dirty="0"/>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lang="fr-FR"/>
              <a:t>Lorsqu’il n’est pas reconnu et géré, peut </a:t>
            </a:r>
            <a:r>
              <a:rPr lang="fr-FR" b="1"/>
              <a:t>conduire à l’épuisement (burnout)</a:t>
            </a:r>
          </a:p>
        </p:txBody>
      </p:sp>
      <p:sp>
        <p:nvSpPr>
          <p:cNvPr id="161" name="Shape 161"/>
          <p:cNvSpPr/>
          <p:nvPr/>
        </p:nvSpPr>
        <p:spPr>
          <a:xfrm>
            <a:off x="748470" y="559816"/>
            <a:ext cx="10515601"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fr-FR"/>
              <a:t>STRESS ACCUMULE</a:t>
            </a:r>
          </a:p>
        </p:txBody>
      </p:sp>
      <p:pic>
        <p:nvPicPr>
          <p:cNvPr id="162" name="image5.png"/>
          <p:cNvPicPr>
            <a:picLocks noChangeAspect="1"/>
          </p:cNvPicPr>
          <p:nvPr/>
        </p:nvPicPr>
        <p:blipFill>
          <a:blip r:embed="rId3">
            <a:alphaModFix amt="20000"/>
            <a:extLst/>
          </a:blip>
          <a:srcRect t="9876" r="4822" b="5322"/>
          <a:stretch>
            <a:fillRect/>
          </a:stretch>
        </p:blipFill>
        <p:spPr>
          <a:xfrm>
            <a:off x="6268965" y="28576"/>
            <a:ext cx="5923035" cy="6829424"/>
          </a:xfrm>
          <a:prstGeom prst="rect">
            <a:avLst/>
          </a:prstGeom>
          <a:ln w="12700">
            <a:miter lim="400000"/>
          </a:ln>
        </p:spPr>
      </p:pic>
    </p:spTree>
    <p:extLst>
      <p:ext uri="{BB962C8B-B14F-4D97-AF65-F5344CB8AC3E}">
        <p14:creationId xmlns:p14="http://schemas.microsoft.com/office/powerpoint/2010/main" val="290287713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body" sz="half" idx="1"/>
          </p:nvPr>
        </p:nvSpPr>
        <p:spPr>
          <a:xfrm>
            <a:off x="5138075" y="1977617"/>
            <a:ext cx="6484205" cy="5190383"/>
          </a:xfrm>
          <a:prstGeom prst="rect">
            <a:avLst/>
          </a:prstGeom>
        </p:spPr>
        <p:txBody>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dirty="0"/>
              <a:t>Internes :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fr-FR" dirty="0"/>
              <a:t>Traits de caractère d’un individu susceptible d’influer sur sa capacité à faire face au stress</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fr-FR" dirty="0"/>
              <a:t>Externes :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fr-FR" dirty="0"/>
              <a:t>Facteurs de stress liés aux conditions de travail, à l’organisation et aux relations au sein de l’organisation ; au type de travail et aux caractéristiques des clients</a:t>
            </a:r>
          </a:p>
        </p:txBody>
      </p:sp>
      <p:sp>
        <p:nvSpPr>
          <p:cNvPr id="167" name="Shape 167"/>
          <p:cNvSpPr/>
          <p:nvPr/>
        </p:nvSpPr>
        <p:spPr>
          <a:xfrm>
            <a:off x="6537533" y="369879"/>
            <a:ext cx="4991771"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r">
              <a:lnSpc>
                <a:spcPct val="90000"/>
              </a:lnSpc>
              <a:defRPr sz="3600" b="1">
                <a:solidFill>
                  <a:srgbClr val="415D78"/>
                </a:solidFill>
                <a:latin typeface="Helvetica Neue"/>
                <a:ea typeface="Helvetica Neue"/>
                <a:cs typeface="Helvetica Neue"/>
                <a:sym typeface="Helvetica Neue"/>
              </a:defRPr>
            </a:pPr>
            <a:r>
              <a:rPr lang="fr-FR" dirty="0"/>
              <a:t>SOURCES DE STRESS ACCUMULE</a:t>
            </a:r>
          </a:p>
        </p:txBody>
      </p:sp>
      <p:sp>
        <p:nvSpPr>
          <p:cNvPr id="168" name="Shape 168"/>
          <p:cNvSpPr/>
          <p:nvPr/>
        </p:nvSpPr>
        <p:spPr>
          <a:xfrm>
            <a:off x="5263832" y="3687962"/>
            <a:ext cx="5836560" cy="1"/>
          </a:xfrm>
          <a:prstGeom prst="line">
            <a:avLst/>
          </a:prstGeom>
          <a:ln w="6350">
            <a:solidFill>
              <a:srgbClr val="BFBFBF"/>
            </a:solidFill>
            <a:miter/>
          </a:ln>
        </p:spPr>
        <p:txBody>
          <a:bodyPr lIns="45719" rIns="45719"/>
          <a:lstStyle/>
          <a:p>
            <a:endParaRPr/>
          </a:p>
        </p:txBody>
      </p:sp>
      <p:sp>
        <p:nvSpPr>
          <p:cNvPr id="169" name="Shape 169"/>
          <p:cNvSpPr/>
          <p:nvPr/>
        </p:nvSpPr>
        <p:spPr>
          <a:xfrm>
            <a:off x="1110604" y="601989"/>
            <a:ext cx="3614060" cy="3614060"/>
          </a:xfrm>
          <a:prstGeom prst="ellipse">
            <a:avLst/>
          </a:prstGeom>
          <a:solidFill>
            <a:srgbClr val="35B2B4">
              <a:alpha val="50195"/>
            </a:srgbClr>
          </a:solidFill>
          <a:ln w="12700">
            <a:miter lim="400000"/>
          </a:ln>
        </p:spPr>
        <p:txBody>
          <a:bodyPr lIns="45719" rIns="45719" anchor="ctr"/>
          <a:lstStyle/>
          <a:p>
            <a:pPr algn="ctr">
              <a:defRPr>
                <a:solidFill>
                  <a:srgbClr val="FFFFFF"/>
                </a:solidFill>
              </a:defRPr>
            </a:pPr>
            <a:endParaRPr/>
          </a:p>
        </p:txBody>
      </p:sp>
      <p:pic>
        <p:nvPicPr>
          <p:cNvPr id="170" name="image6.pdf"/>
          <p:cNvPicPr>
            <a:picLocks noChangeAspect="1"/>
          </p:cNvPicPr>
          <p:nvPr/>
        </p:nvPicPr>
        <p:blipFill>
          <a:blip r:embed="rId3">
            <a:extLst/>
          </a:blip>
          <a:stretch>
            <a:fillRect/>
          </a:stretch>
        </p:blipFill>
        <p:spPr>
          <a:xfrm>
            <a:off x="1953423" y="1421614"/>
            <a:ext cx="1928424" cy="5131185"/>
          </a:xfrm>
          <a:prstGeom prst="rect">
            <a:avLst/>
          </a:prstGeom>
          <a:ln w="12700">
            <a:miter lim="400000"/>
          </a:ln>
        </p:spPr>
      </p:pic>
      <p:sp>
        <p:nvSpPr>
          <p:cNvPr id="171" name="Shape 171"/>
          <p:cNvSpPr/>
          <p:nvPr/>
        </p:nvSpPr>
        <p:spPr>
          <a:xfrm>
            <a:off x="528905" y="2409019"/>
            <a:ext cx="4777459" cy="6063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b="1">
                <a:solidFill>
                  <a:srgbClr val="FFFFFF"/>
                </a:solidFill>
                <a:latin typeface="Helvetica Neue"/>
                <a:ea typeface="Helvetica Neue"/>
                <a:cs typeface="Helvetica Neue"/>
                <a:sym typeface="Helvetica Neue"/>
              </a:defRPr>
            </a:lvl1pPr>
          </a:lstStyle>
          <a:p>
            <a:r>
              <a:rPr lang="fr-FR"/>
              <a:t>Internes</a:t>
            </a:r>
          </a:p>
        </p:txBody>
      </p:sp>
      <p:sp>
        <p:nvSpPr>
          <p:cNvPr id="172" name="Shape 172"/>
          <p:cNvSpPr/>
          <p:nvPr/>
        </p:nvSpPr>
        <p:spPr>
          <a:xfrm>
            <a:off x="528905" y="958413"/>
            <a:ext cx="4777459" cy="6063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b="1">
                <a:solidFill>
                  <a:srgbClr val="415D78"/>
                </a:solidFill>
                <a:latin typeface="Helvetica Neue"/>
                <a:ea typeface="Helvetica Neue"/>
                <a:cs typeface="Helvetica Neue"/>
                <a:sym typeface="Helvetica Neue"/>
              </a:defRPr>
            </a:lvl1pPr>
          </a:lstStyle>
          <a:p>
            <a:r>
              <a:rPr lang="fr-FR"/>
              <a:t>Externes</a:t>
            </a:r>
          </a:p>
        </p:txBody>
      </p:sp>
    </p:spTree>
    <p:extLst>
      <p:ext uri="{BB962C8B-B14F-4D97-AF65-F5344CB8AC3E}">
        <p14:creationId xmlns:p14="http://schemas.microsoft.com/office/powerpoint/2010/main" val="333273935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body" sz="half" idx="1"/>
          </p:nvPr>
        </p:nvSpPr>
        <p:spPr>
          <a:xfrm>
            <a:off x="5027116" y="1857375"/>
            <a:ext cx="6264618" cy="4593001"/>
          </a:xfrm>
          <a:prstGeom prst="rect">
            <a:avLst/>
          </a:prstGeom>
        </p:spPr>
        <p:txBody>
          <a:bodyPr>
            <a:normAutofit fontScale="92500" lnSpcReduction="10000"/>
          </a:bodyPr>
          <a:lstStyle/>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dirty="0"/>
              <a:t>Conséquence d’événements qui sortent de l’ordinaire et qui provoquent un niveau élevé de stress chez presque toutes les personnes impliquées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dirty="0"/>
              <a:t>Soudain et perturbateur</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dirty="0"/>
              <a:t>Implique une menace ou une perte réelles ou perçues comme telles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dirty="0"/>
              <a:t>Engendre un sentiment de vulnérabilité</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fr-FR" dirty="0"/>
              <a:t>Perturbe le sentiment de maîtrise de la situation et la perception du monde comme un environnement sûr et prévisible</a:t>
            </a:r>
          </a:p>
        </p:txBody>
      </p:sp>
      <p:sp>
        <p:nvSpPr>
          <p:cNvPr id="177" name="Shape 177"/>
          <p:cNvSpPr/>
          <p:nvPr/>
        </p:nvSpPr>
        <p:spPr>
          <a:xfrm>
            <a:off x="4792169" y="84449"/>
            <a:ext cx="10515601" cy="10895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fr-FR" dirty="0"/>
              <a:t>STRESS RÉSULTANT D’UN </a:t>
            </a:r>
            <a:br>
              <a:rPr lang="fr-FR" dirty="0"/>
            </a:br>
            <a:r>
              <a:rPr lang="fr-FR" dirty="0"/>
              <a:t>INCIDENT CRITIQUE</a:t>
            </a:r>
          </a:p>
        </p:txBody>
      </p:sp>
      <p:sp>
        <p:nvSpPr>
          <p:cNvPr id="178" name="Shape 178"/>
          <p:cNvSpPr/>
          <p:nvPr/>
        </p:nvSpPr>
        <p:spPr>
          <a:xfrm>
            <a:off x="7186613" y="1100138"/>
            <a:ext cx="4105122" cy="94457"/>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179" name="Shape 179"/>
          <p:cNvSpPr/>
          <p:nvPr/>
        </p:nvSpPr>
        <p:spPr>
          <a:xfrm flipV="1">
            <a:off x="4929187" y="1137211"/>
            <a:ext cx="3012580" cy="22965"/>
          </a:xfrm>
          <a:prstGeom prst="line">
            <a:avLst/>
          </a:prstGeom>
          <a:ln w="6350">
            <a:solidFill>
              <a:srgbClr val="415D78"/>
            </a:solidFill>
            <a:miter/>
          </a:ln>
        </p:spPr>
        <p:txBody>
          <a:bodyPr lIns="45719" rIns="45719"/>
          <a:lstStyle/>
          <a:p>
            <a:endParaRPr/>
          </a:p>
        </p:txBody>
      </p:sp>
      <p:pic>
        <p:nvPicPr>
          <p:cNvPr id="180" name="image7.jpeg"/>
          <p:cNvPicPr>
            <a:picLocks noChangeAspect="1"/>
          </p:cNvPicPr>
          <p:nvPr/>
        </p:nvPicPr>
        <p:blipFill>
          <a:blip r:embed="rId3">
            <a:extLst/>
          </a:blip>
          <a:srcRect l="29333" r="20666"/>
          <a:stretch>
            <a:fillRect/>
          </a:stretch>
        </p:blipFill>
        <p:spPr>
          <a:xfrm>
            <a:off x="0" y="0"/>
            <a:ext cx="4572000" cy="6858000"/>
          </a:xfrm>
          <a:prstGeom prst="rect">
            <a:avLst/>
          </a:prstGeom>
          <a:ln w="12700">
            <a:miter lim="400000"/>
          </a:ln>
        </p:spPr>
      </p:pic>
      <p:sp>
        <p:nvSpPr>
          <p:cNvPr id="181" name="Shape 181"/>
          <p:cNvSpPr/>
          <p:nvPr/>
        </p:nvSpPr>
        <p:spPr>
          <a:xfrm>
            <a:off x="1011078" y="6422480"/>
            <a:ext cx="5143501"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lang="fr-FR"/>
              <a:t>Photo : Kari Detwiler / IRC</a:t>
            </a:r>
          </a:p>
        </p:txBody>
      </p:sp>
    </p:spTree>
    <p:extLst>
      <p:ext uri="{BB962C8B-B14F-4D97-AF65-F5344CB8AC3E}">
        <p14:creationId xmlns:p14="http://schemas.microsoft.com/office/powerpoint/2010/main" val="3976666510"/>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908</TotalTime>
  <Words>1315</Words>
  <Application>Microsoft Office PowerPoint</Application>
  <PresentationFormat>Widescreen</PresentationFormat>
  <Paragraphs>493</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Century Gothic</vt:lpstr>
      <vt:lpstr>Helvetica Neue</vt:lpstr>
      <vt:lpstr>Helvetica Neue Medium</vt:lpstr>
      <vt:lpstr>Times New Roman</vt:lpstr>
      <vt:lpstr>Wingdings</vt:lpstr>
      <vt:lpstr>Office Theme</vt:lpstr>
      <vt:lpstr>MODULE 4  SUIVI DE LA SANTÉ PERSONNELLE ET  DU BIEN-ÊTRE DE L’ÉQUIPE LE RÔLE DES SUPERVISEURS EN GESTION DE CAS</vt:lpstr>
      <vt:lpstr>PowerPoint Presentation</vt:lpstr>
      <vt:lpstr>OBJECTIF DU MODULE ET RÉSULTATS D’APPRENTISSAGE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ÉTAPE 2 – ACCORD</vt:lpstr>
      <vt:lpstr>PowerPoint Presentation</vt:lpstr>
      <vt:lpstr>ÉTAPE 3 – SITUATION IDÉALE </vt:lpstr>
      <vt:lpstr>PowerPoint Presentation</vt:lpstr>
      <vt:lpstr>PowerPoint Presentation</vt:lpstr>
      <vt:lpstr>PowerPoint Presentation</vt:lpstr>
      <vt:lpstr>PowerPoint Presentation</vt:lpstr>
      <vt:lpstr>PowerPoint Presentation</vt:lpstr>
      <vt:lpstr>OBJECTIF DU MODULE ET RÉSULTATS D’APPRENTISSAGE</vt:lpstr>
      <vt:lpstr>PowerPoint Presentation</vt:lpstr>
      <vt:lpstr>RÉFÉRENCES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Michelle Wong</cp:lastModifiedBy>
  <cp:revision>86</cp:revision>
  <dcterms:created xsi:type="dcterms:W3CDTF">2017-11-22T17:27:49Z</dcterms:created>
  <dcterms:modified xsi:type="dcterms:W3CDTF">2018-10-02T14:53:16Z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705C3766-8886-4E35-BD5A-0FC1F49F0ACA</vt:lpwstr>
  </property>
  <property fmtid="{D5CDD505-2E9C-101B-9397-08002B2CF9AE}" pid="3" name="ArticulatePath">
    <vt:lpwstr>4. Suivi de la santé et bien-être du personnel</vt:lpwstr>
  </property>
</Properties>
</file>