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15" r:id="rId2"/>
    <p:sldId id="316" r:id="rId3"/>
    <p:sldId id="317" r:id="rId4"/>
    <p:sldId id="318"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7" r:id="rId27"/>
    <p:sldId id="341" r:id="rId28"/>
    <p:sldId id="342" r:id="rId29"/>
    <p:sldId id="343" r:id="rId30"/>
    <p:sldId id="344" r:id="rId31"/>
    <p:sldId id="345" r:id="rId32"/>
    <p:sldId id="346" r:id="rId33"/>
    <p:sldId id="350"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0"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42" autoAdjust="0"/>
    <p:restoredTop sz="93925" autoAdjust="0"/>
  </p:normalViewPr>
  <p:slideViewPr>
    <p:cSldViewPr snapToGrid="0" snapToObjects="1">
      <p:cViewPr varScale="1">
        <p:scale>
          <a:sx n="62" d="100"/>
          <a:sy n="62" d="100"/>
        </p:scale>
        <p:origin x="102" y="12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2" d="100"/>
          <a:sy n="82" d="100"/>
        </p:scale>
        <p:origin x="21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FF150-DC27-4424-A462-B40A8B5EC447}" type="doc">
      <dgm:prSet loTypeId="urn:microsoft.com/office/officeart/2005/8/layout/hProcess3" loCatId="process" qsTypeId="urn:microsoft.com/office/officeart/2005/8/quickstyle/simple1" qsCatId="simple" csTypeId="urn:microsoft.com/office/officeart/2005/8/colors/accent3_3" csCatId="accent3" phldr="1"/>
      <dgm:spPr/>
    </dgm:pt>
    <dgm:pt modelId="{04738782-457C-4978-A6A4-9CFEB8AEBDD8}">
      <dgm:prSet phldrT="[Text]"/>
      <dgm:spPr/>
      <dgm:t>
        <a:bodyPr/>
        <a:lstStyle/>
        <a:p>
          <a:pPr algn="l"/>
          <a:r>
            <a:rPr lang="fr-FR" dirty="0">
              <a:solidFill>
                <a:schemeClr val="bg1"/>
              </a:solidFill>
            </a:rPr>
            <a:t>Integration d’un nouveau travailleur social</a:t>
          </a:r>
        </a:p>
      </dgm:t>
    </dgm:pt>
    <dgm:pt modelId="{D87D36CA-F2EC-4A9E-895D-F0BC3357300C}" type="parTrans" cxnId="{6E28721D-50AF-4502-98F3-2CF2C377BB59}">
      <dgm:prSet/>
      <dgm:spPr/>
      <dgm:t>
        <a:bodyPr/>
        <a:lstStyle/>
        <a:p>
          <a:endParaRPr lang="en-US">
            <a:solidFill>
              <a:schemeClr val="bg1"/>
            </a:solidFill>
          </a:endParaRPr>
        </a:p>
      </dgm:t>
    </dgm:pt>
    <dgm:pt modelId="{6E4BA67D-FD1B-4B84-BC62-2872F9B5379D}" type="sibTrans" cxnId="{6E28721D-50AF-4502-98F3-2CF2C377BB59}">
      <dgm:prSet/>
      <dgm:spPr/>
      <dgm:t>
        <a:bodyPr/>
        <a:lstStyle/>
        <a:p>
          <a:endParaRPr lang="en-US">
            <a:solidFill>
              <a:schemeClr val="bg1"/>
            </a:solidFill>
          </a:endParaRPr>
        </a:p>
      </dgm:t>
    </dgm:pt>
    <dgm:pt modelId="{B805A154-21A2-4D54-8756-E1A3591A77F2}">
      <dgm:prSet phldrT="[Text]"/>
      <dgm:spPr/>
      <dgm:t>
        <a:bodyPr/>
        <a:lstStyle/>
        <a:p>
          <a:pPr algn="r"/>
          <a:r>
            <a:rPr lang="fr-FR" dirty="0">
              <a:solidFill>
                <a:schemeClr val="bg1"/>
              </a:solidFill>
            </a:rPr>
            <a:t>Supervision continue d’un travailleur social expérimenté</a:t>
          </a:r>
        </a:p>
      </dgm:t>
    </dgm:pt>
    <dgm:pt modelId="{54389A68-4546-4C7A-AB5D-7816056B598A}" type="parTrans" cxnId="{FC45D033-6026-4298-8A56-27B869EB6F0A}">
      <dgm:prSet/>
      <dgm:spPr/>
      <dgm:t>
        <a:bodyPr/>
        <a:lstStyle/>
        <a:p>
          <a:endParaRPr lang="en-US">
            <a:solidFill>
              <a:schemeClr val="bg1"/>
            </a:solidFill>
          </a:endParaRPr>
        </a:p>
      </dgm:t>
    </dgm:pt>
    <dgm:pt modelId="{8FC47E4D-4B35-4EA3-B112-62A30C35DF3F}" type="sibTrans" cxnId="{FC45D033-6026-4298-8A56-27B869EB6F0A}">
      <dgm:prSet/>
      <dgm:spPr/>
      <dgm:t>
        <a:bodyPr/>
        <a:lstStyle/>
        <a:p>
          <a:endParaRPr lang="en-US">
            <a:solidFill>
              <a:schemeClr val="bg1"/>
            </a:solidFill>
          </a:endParaRPr>
        </a:p>
      </dgm:t>
    </dgm:pt>
    <dgm:pt modelId="{0929A581-7243-45AC-8295-A0FE22D81059}" type="pres">
      <dgm:prSet presAssocID="{DB5FF150-DC27-4424-A462-B40A8B5EC447}" presName="Name0" presStyleCnt="0">
        <dgm:presLayoutVars>
          <dgm:dir/>
          <dgm:animLvl val="lvl"/>
          <dgm:resizeHandles val="exact"/>
        </dgm:presLayoutVars>
      </dgm:prSet>
      <dgm:spPr/>
    </dgm:pt>
    <dgm:pt modelId="{64E80E13-B695-42B6-AAA6-3E29BA86CD65}" type="pres">
      <dgm:prSet presAssocID="{DB5FF150-DC27-4424-A462-B40A8B5EC447}" presName="dummy" presStyleCnt="0"/>
      <dgm:spPr/>
    </dgm:pt>
    <dgm:pt modelId="{BEFDA03D-9C5D-4C73-AB16-C165FBAEFB81}" type="pres">
      <dgm:prSet presAssocID="{DB5FF150-DC27-4424-A462-B40A8B5EC447}" presName="linH" presStyleCnt="0"/>
      <dgm:spPr/>
    </dgm:pt>
    <dgm:pt modelId="{377AA10C-F5FB-4B6D-BDAC-80DBE8732F20}" type="pres">
      <dgm:prSet presAssocID="{DB5FF150-DC27-4424-A462-B40A8B5EC447}" presName="padding1" presStyleCnt="0"/>
      <dgm:spPr/>
    </dgm:pt>
    <dgm:pt modelId="{2613659F-16BB-4131-872D-C463A9D97908}" type="pres">
      <dgm:prSet presAssocID="{04738782-457C-4978-A6A4-9CFEB8AEBDD8}" presName="linV" presStyleCnt="0"/>
      <dgm:spPr/>
    </dgm:pt>
    <dgm:pt modelId="{0405C107-5334-4167-875F-770C3F584D5A}" type="pres">
      <dgm:prSet presAssocID="{04738782-457C-4978-A6A4-9CFEB8AEBDD8}" presName="spVertical1" presStyleCnt="0"/>
      <dgm:spPr/>
    </dgm:pt>
    <dgm:pt modelId="{EB091D88-4643-403E-A1FA-CF527F247C16}" type="pres">
      <dgm:prSet presAssocID="{04738782-457C-4978-A6A4-9CFEB8AEBDD8}" presName="parTx" presStyleLbl="revTx" presStyleIdx="0" presStyleCnt="2" custScaleY="135939" custLinFactNeighborX="-9770" custLinFactNeighborY="-31641">
        <dgm:presLayoutVars>
          <dgm:chMax val="0"/>
          <dgm:chPref val="0"/>
          <dgm:bulletEnabled val="1"/>
        </dgm:presLayoutVars>
      </dgm:prSet>
      <dgm:spPr/>
      <dgm:t>
        <a:bodyPr/>
        <a:lstStyle/>
        <a:p>
          <a:endParaRPr lang="en-US"/>
        </a:p>
      </dgm:t>
    </dgm:pt>
    <dgm:pt modelId="{882370B9-3FF9-488C-9D26-878B75D72A40}" type="pres">
      <dgm:prSet presAssocID="{04738782-457C-4978-A6A4-9CFEB8AEBDD8}" presName="spVertical2" presStyleCnt="0"/>
      <dgm:spPr/>
    </dgm:pt>
    <dgm:pt modelId="{6C48600C-2826-4644-BEB9-DEB55BC4C408}" type="pres">
      <dgm:prSet presAssocID="{04738782-457C-4978-A6A4-9CFEB8AEBDD8}" presName="spVertical3" presStyleCnt="0"/>
      <dgm:spPr/>
    </dgm:pt>
    <dgm:pt modelId="{A3504FBC-A41C-448A-B4C6-25678A7138FD}" type="pres">
      <dgm:prSet presAssocID="{6E4BA67D-FD1B-4B84-BC62-2872F9B5379D}" presName="space" presStyleCnt="0"/>
      <dgm:spPr/>
    </dgm:pt>
    <dgm:pt modelId="{A77F1F9D-A60E-487D-8184-EA7AE0D452B3}" type="pres">
      <dgm:prSet presAssocID="{B805A154-21A2-4D54-8756-E1A3591A77F2}" presName="linV" presStyleCnt="0"/>
      <dgm:spPr/>
    </dgm:pt>
    <dgm:pt modelId="{1F9F11C5-C28E-4FF5-A71F-3D9B93C8B353}" type="pres">
      <dgm:prSet presAssocID="{B805A154-21A2-4D54-8756-E1A3591A77F2}" presName="spVertical1" presStyleCnt="0"/>
      <dgm:spPr/>
    </dgm:pt>
    <dgm:pt modelId="{6E244DAF-F7F9-4DEE-A544-C14B95635C73}" type="pres">
      <dgm:prSet presAssocID="{B805A154-21A2-4D54-8756-E1A3591A77F2}" presName="parTx" presStyleLbl="revTx" presStyleIdx="1" presStyleCnt="2">
        <dgm:presLayoutVars>
          <dgm:chMax val="0"/>
          <dgm:chPref val="0"/>
          <dgm:bulletEnabled val="1"/>
        </dgm:presLayoutVars>
      </dgm:prSet>
      <dgm:spPr/>
      <dgm:t>
        <a:bodyPr/>
        <a:lstStyle/>
        <a:p>
          <a:endParaRPr lang="en-US"/>
        </a:p>
      </dgm:t>
    </dgm:pt>
    <dgm:pt modelId="{93BD577B-55EB-483E-99D5-8B63C48F6B4B}" type="pres">
      <dgm:prSet presAssocID="{B805A154-21A2-4D54-8756-E1A3591A77F2}" presName="spVertical2" presStyleCnt="0"/>
      <dgm:spPr/>
    </dgm:pt>
    <dgm:pt modelId="{7A68E351-BDBF-4D77-A559-23F540154943}" type="pres">
      <dgm:prSet presAssocID="{B805A154-21A2-4D54-8756-E1A3591A77F2}" presName="spVertical3" presStyleCnt="0"/>
      <dgm:spPr/>
    </dgm:pt>
    <dgm:pt modelId="{BF93DF69-34C2-4A91-AF8E-69DBEA2682EB}" type="pres">
      <dgm:prSet presAssocID="{DB5FF150-DC27-4424-A462-B40A8B5EC447}" presName="padding2" presStyleCnt="0"/>
      <dgm:spPr/>
    </dgm:pt>
    <dgm:pt modelId="{6EFE2D26-92A0-4632-ABCD-C6DE5B3E4BCD}" type="pres">
      <dgm:prSet presAssocID="{DB5FF150-DC27-4424-A462-B40A8B5EC447}" presName="negArrow" presStyleCnt="0"/>
      <dgm:spPr/>
    </dgm:pt>
    <dgm:pt modelId="{08789914-1022-4866-AA13-7C195583784D}" type="pres">
      <dgm:prSet presAssocID="{DB5FF150-DC27-4424-A462-B40A8B5EC447}" presName="backgroundArrow" presStyleLbl="node1" presStyleIdx="0" presStyleCnt="1"/>
      <dgm:spPr/>
    </dgm:pt>
  </dgm:ptLst>
  <dgm:cxnLst>
    <dgm:cxn modelId="{99C32FB7-7D52-4C65-90C5-6D70A411CAAC}" type="presOf" srcId="{B805A154-21A2-4D54-8756-E1A3591A77F2}" destId="{6E244DAF-F7F9-4DEE-A544-C14B95635C73}" srcOrd="0" destOrd="0" presId="urn:microsoft.com/office/officeart/2005/8/layout/hProcess3"/>
    <dgm:cxn modelId="{6E28721D-50AF-4502-98F3-2CF2C377BB59}" srcId="{DB5FF150-DC27-4424-A462-B40A8B5EC447}" destId="{04738782-457C-4978-A6A4-9CFEB8AEBDD8}" srcOrd="0" destOrd="0" parTransId="{D87D36CA-F2EC-4A9E-895D-F0BC3357300C}" sibTransId="{6E4BA67D-FD1B-4B84-BC62-2872F9B5379D}"/>
    <dgm:cxn modelId="{B37BFBEE-361E-47EA-865E-6C29DF6701D2}" type="presOf" srcId="{DB5FF150-DC27-4424-A462-B40A8B5EC447}" destId="{0929A581-7243-45AC-8295-A0FE22D81059}" srcOrd="0" destOrd="0" presId="urn:microsoft.com/office/officeart/2005/8/layout/hProcess3"/>
    <dgm:cxn modelId="{9BB20AB7-0A42-44E3-8F80-CEC1C4B46B1C}" type="presOf" srcId="{04738782-457C-4978-A6A4-9CFEB8AEBDD8}" destId="{EB091D88-4643-403E-A1FA-CF527F247C16}" srcOrd="0" destOrd="0" presId="urn:microsoft.com/office/officeart/2005/8/layout/hProcess3"/>
    <dgm:cxn modelId="{FC45D033-6026-4298-8A56-27B869EB6F0A}" srcId="{DB5FF150-DC27-4424-A462-B40A8B5EC447}" destId="{B805A154-21A2-4D54-8756-E1A3591A77F2}" srcOrd="1" destOrd="0" parTransId="{54389A68-4546-4C7A-AB5D-7816056B598A}" sibTransId="{8FC47E4D-4B35-4EA3-B112-62A30C35DF3F}"/>
    <dgm:cxn modelId="{691129A9-DF6D-4520-ACEA-5265A1CCAB90}" type="presParOf" srcId="{0929A581-7243-45AC-8295-A0FE22D81059}" destId="{64E80E13-B695-42B6-AAA6-3E29BA86CD65}" srcOrd="0" destOrd="0" presId="urn:microsoft.com/office/officeart/2005/8/layout/hProcess3"/>
    <dgm:cxn modelId="{71126A1F-E17F-4212-AC53-99D436C88AFF}" type="presParOf" srcId="{0929A581-7243-45AC-8295-A0FE22D81059}" destId="{BEFDA03D-9C5D-4C73-AB16-C165FBAEFB81}" srcOrd="1" destOrd="0" presId="urn:microsoft.com/office/officeart/2005/8/layout/hProcess3"/>
    <dgm:cxn modelId="{E00C7877-B0C1-4415-BDE5-C678845CA692}" type="presParOf" srcId="{BEFDA03D-9C5D-4C73-AB16-C165FBAEFB81}" destId="{377AA10C-F5FB-4B6D-BDAC-80DBE8732F20}" srcOrd="0" destOrd="0" presId="urn:microsoft.com/office/officeart/2005/8/layout/hProcess3"/>
    <dgm:cxn modelId="{78C696AC-FB64-4D3E-BC6F-551C5CE6947A}" type="presParOf" srcId="{BEFDA03D-9C5D-4C73-AB16-C165FBAEFB81}" destId="{2613659F-16BB-4131-872D-C463A9D97908}" srcOrd="1" destOrd="0" presId="urn:microsoft.com/office/officeart/2005/8/layout/hProcess3"/>
    <dgm:cxn modelId="{280A34BA-38AB-4EDB-B362-15666679D206}" type="presParOf" srcId="{2613659F-16BB-4131-872D-C463A9D97908}" destId="{0405C107-5334-4167-875F-770C3F584D5A}" srcOrd="0" destOrd="0" presId="urn:microsoft.com/office/officeart/2005/8/layout/hProcess3"/>
    <dgm:cxn modelId="{B3243F59-8A12-4E83-A925-213B0E214F66}" type="presParOf" srcId="{2613659F-16BB-4131-872D-C463A9D97908}" destId="{EB091D88-4643-403E-A1FA-CF527F247C16}" srcOrd="1" destOrd="0" presId="urn:microsoft.com/office/officeart/2005/8/layout/hProcess3"/>
    <dgm:cxn modelId="{BFFCEFEB-02F9-4A73-B3DE-0E4E0B9914AC}" type="presParOf" srcId="{2613659F-16BB-4131-872D-C463A9D97908}" destId="{882370B9-3FF9-488C-9D26-878B75D72A40}" srcOrd="2" destOrd="0" presId="urn:microsoft.com/office/officeart/2005/8/layout/hProcess3"/>
    <dgm:cxn modelId="{82E8B0DF-312F-472C-AF38-61B83B4A1268}" type="presParOf" srcId="{2613659F-16BB-4131-872D-C463A9D97908}" destId="{6C48600C-2826-4644-BEB9-DEB55BC4C408}" srcOrd="3" destOrd="0" presId="urn:microsoft.com/office/officeart/2005/8/layout/hProcess3"/>
    <dgm:cxn modelId="{B70BF238-817A-4312-8BE5-C4921B3AC8EE}" type="presParOf" srcId="{BEFDA03D-9C5D-4C73-AB16-C165FBAEFB81}" destId="{A3504FBC-A41C-448A-B4C6-25678A7138FD}" srcOrd="2" destOrd="0" presId="urn:microsoft.com/office/officeart/2005/8/layout/hProcess3"/>
    <dgm:cxn modelId="{E2E17E3E-4DEA-4989-8875-39E31A3DF32D}" type="presParOf" srcId="{BEFDA03D-9C5D-4C73-AB16-C165FBAEFB81}" destId="{A77F1F9D-A60E-487D-8184-EA7AE0D452B3}" srcOrd="3" destOrd="0" presId="urn:microsoft.com/office/officeart/2005/8/layout/hProcess3"/>
    <dgm:cxn modelId="{570C70CA-E4DC-40C1-91B7-2021B878654F}" type="presParOf" srcId="{A77F1F9D-A60E-487D-8184-EA7AE0D452B3}" destId="{1F9F11C5-C28E-4FF5-A71F-3D9B93C8B353}" srcOrd="0" destOrd="0" presId="urn:microsoft.com/office/officeart/2005/8/layout/hProcess3"/>
    <dgm:cxn modelId="{B58509F8-2FC1-41E5-A2AC-DF72642AF0A3}" type="presParOf" srcId="{A77F1F9D-A60E-487D-8184-EA7AE0D452B3}" destId="{6E244DAF-F7F9-4DEE-A544-C14B95635C73}" srcOrd="1" destOrd="0" presId="urn:microsoft.com/office/officeart/2005/8/layout/hProcess3"/>
    <dgm:cxn modelId="{80D715C2-C2B1-4BE0-83B3-91A7A9FE5C6C}" type="presParOf" srcId="{A77F1F9D-A60E-487D-8184-EA7AE0D452B3}" destId="{93BD577B-55EB-483E-99D5-8B63C48F6B4B}" srcOrd="2" destOrd="0" presId="urn:microsoft.com/office/officeart/2005/8/layout/hProcess3"/>
    <dgm:cxn modelId="{81E0E4C5-3FA3-40C0-BF60-337E859827E9}" type="presParOf" srcId="{A77F1F9D-A60E-487D-8184-EA7AE0D452B3}" destId="{7A68E351-BDBF-4D77-A559-23F540154943}" srcOrd="3" destOrd="0" presId="urn:microsoft.com/office/officeart/2005/8/layout/hProcess3"/>
    <dgm:cxn modelId="{F8D4FD09-2420-4FF4-B8F8-DDFA2066E650}" type="presParOf" srcId="{BEFDA03D-9C5D-4C73-AB16-C165FBAEFB81}" destId="{BF93DF69-34C2-4A91-AF8E-69DBEA2682EB}" srcOrd="4" destOrd="0" presId="urn:microsoft.com/office/officeart/2005/8/layout/hProcess3"/>
    <dgm:cxn modelId="{1108C1D3-60B5-47A4-B62B-8E1D7E94E7C1}" type="presParOf" srcId="{BEFDA03D-9C5D-4C73-AB16-C165FBAEFB81}" destId="{6EFE2D26-92A0-4632-ABCD-C6DE5B3E4BCD}" srcOrd="5" destOrd="0" presId="urn:microsoft.com/office/officeart/2005/8/layout/hProcess3"/>
    <dgm:cxn modelId="{DA54FA44-BABE-40BC-882E-2668718B0BC0}" type="presParOf" srcId="{BEFDA03D-9C5D-4C73-AB16-C165FBAEFB81}" destId="{08789914-1022-4866-AA13-7C195583784D}" srcOrd="6"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spcBef>
                <a:spcPts val="0"/>
              </a:spcBef>
              <a:buNone/>
            </a:pPr>
            <a:r>
              <a:rPr lang="fr-FR" sz="1100" b="0"/>
              <a:t>2 minutes </a:t>
            </a:r>
          </a:p>
          <a:p>
            <a:pPr lvl="0">
              <a:spcBef>
                <a:spcPts val="0"/>
              </a:spcBef>
              <a:buNone/>
            </a:pPr>
            <a:endParaRPr lang="en-CA" sz="1100" b="1" dirty="0"/>
          </a:p>
          <a:p>
            <a:pPr lvl="0">
              <a:spcBef>
                <a:spcPts val="0"/>
              </a:spcBef>
              <a:buNone/>
            </a:pPr>
            <a:r>
              <a:rPr lang="fr-FR" sz="1100" b="1"/>
              <a:t>Demandez</a:t>
            </a:r>
            <a:r>
              <a:rPr lang="fr-FR" sz="1100" b="0"/>
              <a:t> : Avez-vous</a:t>
            </a:r>
            <a:r>
              <a:rPr lang="fr-FR" sz="1100" b="0" baseline="0"/>
              <a:t> </a:t>
            </a:r>
            <a:r>
              <a:rPr lang="fr-FR" sz="1100" baseline="0"/>
              <a:t>eu des idées, des réflexions ou des interrogations depuis le module 1, dont vous souhaiteriez nous faire part avant de continuer ?</a:t>
            </a:r>
          </a:p>
          <a:p>
            <a:pPr lvl="0">
              <a:spcBef>
                <a:spcPts val="0"/>
              </a:spcBef>
              <a:buNone/>
            </a:pPr>
            <a:endParaRPr lang="en-CA" sz="1100" dirty="0"/>
          </a:p>
          <a:p>
            <a:pPr>
              <a:buNone/>
            </a:pPr>
            <a:r>
              <a:rPr lang="fr-FR" sz="1100" b="1"/>
              <a:t>Dites :</a:t>
            </a:r>
            <a:r>
              <a:rPr lang="fr-FR" sz="1100"/>
              <a:t> Au cours de la dernière session, nous nous sommes principalement concentrés sur la compréhension des principales définitions,</a:t>
            </a:r>
            <a:r>
              <a:rPr lang="fr-FR" sz="1100" baseline="0"/>
              <a:t> fonctions et structures de supervision. Dans ce module, nous allons nous pencher davantage sur la forme dont la supervision se présente au quotidien, puis nous découvrirons quelques outils utiles pouvant être utilisés par les superviseurs avec une équipe de gestion de cas. </a:t>
            </a:r>
          </a:p>
          <a:p>
            <a:pPr>
              <a:buNone/>
            </a:pPr>
            <a:endParaRPr lang="en-CA" sz="1100" baseline="0" dirty="0"/>
          </a:p>
          <a:p>
            <a:pPr>
              <a:buNone/>
            </a:pPr>
            <a:r>
              <a:rPr lang="fr-FR" sz="1100" b="1" baseline="0"/>
              <a:t>Note pour l’animateur</a:t>
            </a:r>
            <a:r>
              <a:rPr lang="fr-FR" sz="1100" baseline="0"/>
              <a:t> : Ce module regroupe 7 pratiques de supervision recommandées par la CMTF mondiale (Groupe Spécial de Travail sur la Gestion de Cas) mettant en avant une supervision adaptée qui,  au final améliore les résultats pour les enfants. Il est important de mentionner que ces pratiques n’ont pas de caractère obligatoire. Il incombe aux organisations qui mettent en œuvre la gestion de cas dans votre pays de déterminer celles qui sont les plus logiques, en fonction des structures de personnel, ainsi que des capacités et de la disponibilité des superviseurs.</a:t>
            </a:r>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328540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SzPct val="25000"/>
              <a:buNone/>
            </a:pPr>
            <a:r>
              <a:rPr lang="fr-FR" sz="1100" b="0">
                <a:latin typeface="+mn-lt"/>
              </a:rPr>
              <a:t>10 minutes</a:t>
            </a:r>
          </a:p>
          <a:p>
            <a:pPr>
              <a:buSzPct val="25000"/>
              <a:buNone/>
            </a:pPr>
            <a:endParaRPr lang="en-US" sz="1100" dirty="0">
              <a:latin typeface="+mn-lt"/>
            </a:endParaRPr>
          </a:p>
          <a:p>
            <a:pPr>
              <a:buNone/>
            </a:pPr>
            <a:r>
              <a:rPr lang="fr-FR" sz="1100" b="1">
                <a:latin typeface="+mn-lt"/>
                <a:ea typeface="Calibri"/>
                <a:cs typeface="Calibri"/>
                <a:sym typeface="Calibri"/>
              </a:rPr>
              <a:t>Dites</a:t>
            </a:r>
            <a:r>
              <a:rPr lang="fr-FR" sz="1100" b="1" i="0" u="none" strike="noStrike" cap="none">
                <a:latin typeface="+mn-lt"/>
                <a:ea typeface="Calibri"/>
                <a:cs typeface="Calibri"/>
                <a:sym typeface="Calibri"/>
              </a:rPr>
              <a:t> :</a:t>
            </a:r>
            <a:r>
              <a:rPr lang="fr-FR" sz="1100" b="0" i="0" u="none" strike="noStrike" cap="none">
                <a:latin typeface="+mn-lt"/>
                <a:ea typeface="Calibri"/>
                <a:cs typeface="Calibri"/>
                <a:sym typeface="Calibri"/>
              </a:rPr>
              <a:t> </a:t>
            </a:r>
            <a:r>
              <a:rPr lang="fr-FR" sz="1100" baseline="0">
                <a:latin typeface="+mn-lt"/>
                <a:ea typeface="Calibri"/>
                <a:cs typeface="Calibri"/>
                <a:sym typeface="Calibri"/>
              </a:rPr>
              <a:t>L’objectif </a:t>
            </a:r>
            <a:r>
              <a:rPr lang="fr-FR" sz="1100">
                <a:latin typeface="+mn-lt"/>
                <a:ea typeface="Calibri"/>
                <a:cs typeface="Calibri"/>
                <a:sym typeface="Calibri"/>
              </a:rPr>
              <a:t>d’une réunion de gestion de cas </a:t>
            </a:r>
            <a:r>
              <a:rPr lang="fr-FR" sz="1100" b="0" i="0" u="none" strike="noStrike" cap="none" baseline="0">
                <a:latin typeface="+mn-lt"/>
                <a:ea typeface="Calibri"/>
                <a:cs typeface="Calibri"/>
                <a:sym typeface="Calibri"/>
              </a:rPr>
              <a:t>est très similaire à celui de la supervision individuelle. </a:t>
            </a:r>
            <a:r>
              <a:rPr lang="fr-FR" sz="1100">
                <a:latin typeface="+mn-lt"/>
                <a:ea typeface="Calibri"/>
                <a:cs typeface="Calibri"/>
                <a:sym typeface="Calibri"/>
              </a:rPr>
              <a:t>C’est une plate-forme permettant de regrouper les</a:t>
            </a:r>
            <a:r>
              <a:rPr lang="fr-FR" sz="1100" b="0" i="0" u="none" strike="noStrike" cap="none" baseline="0">
                <a:latin typeface="+mn-lt"/>
                <a:ea typeface="Calibri"/>
                <a:cs typeface="Calibri"/>
                <a:sym typeface="Calibri"/>
              </a:rPr>
              <a:t> trois fonctions de</a:t>
            </a:r>
            <a:r>
              <a:rPr lang="fr-FR" sz="1100">
                <a:latin typeface="+mn-lt"/>
                <a:ea typeface="Calibri"/>
                <a:cs typeface="Calibri"/>
                <a:sym typeface="Calibri"/>
              </a:rPr>
              <a:t> </a:t>
            </a:r>
            <a:r>
              <a:rPr lang="fr-FR" sz="1100" b="0" i="0" u="none" strike="noStrike" cap="none" baseline="0">
                <a:latin typeface="+mn-lt"/>
                <a:ea typeface="Calibri"/>
                <a:cs typeface="Calibri"/>
                <a:sym typeface="Calibri"/>
              </a:rPr>
              <a:t>la supervision</a:t>
            </a:r>
            <a:r>
              <a:rPr lang="fr-FR" sz="1100">
                <a:latin typeface="+mn-lt"/>
                <a:ea typeface="Calibri"/>
                <a:cs typeface="Calibri"/>
                <a:sym typeface="Calibri"/>
              </a:rPr>
              <a:t>.</a:t>
            </a:r>
            <a:r>
              <a:rPr lang="fr-FR" sz="1100" b="0" i="0" u="none" strike="noStrike" cap="none" baseline="0">
                <a:latin typeface="+mn-lt"/>
                <a:ea typeface="Calibri"/>
                <a:cs typeface="Calibri"/>
                <a:sym typeface="Calibri"/>
              </a:rPr>
              <a:t> </a:t>
            </a:r>
            <a:r>
              <a:rPr lang="fr-FR" sz="1100">
                <a:latin typeface="+mn-lt"/>
                <a:ea typeface="Calibri"/>
                <a:cs typeface="Calibri"/>
                <a:sym typeface="Calibri"/>
              </a:rPr>
              <a:t>Naturellement,</a:t>
            </a:r>
            <a:r>
              <a:rPr lang="fr-FR" sz="1100" b="0" i="0" u="none" strike="noStrike" cap="none" baseline="0">
                <a:latin typeface="+mn-lt"/>
                <a:ea typeface="Calibri"/>
                <a:cs typeface="Calibri"/>
                <a:sym typeface="Calibri"/>
              </a:rPr>
              <a:t> moins de temps est accordé à chaque </a:t>
            </a:r>
            <a:r>
              <a:rPr lang="fr-FR" sz="1100">
                <a:latin typeface="+mn-lt"/>
                <a:ea typeface="Calibri"/>
                <a:cs typeface="Calibri"/>
                <a:sym typeface="Calibri"/>
              </a:rPr>
              <a:t>travailleur social </a:t>
            </a:r>
            <a:r>
              <a:rPr lang="fr-FR" sz="1100" b="0" i="0" u="none" strike="noStrike" cap="none" baseline="0">
                <a:latin typeface="+mn-lt"/>
                <a:ea typeface="Calibri"/>
                <a:cs typeface="Calibri"/>
                <a:sym typeface="Calibri"/>
              </a:rPr>
              <a:t>par rapport à une session individuelle</a:t>
            </a:r>
            <a:r>
              <a:rPr lang="fr-FR" sz="1100">
                <a:latin typeface="+mn-lt"/>
                <a:ea typeface="Calibri"/>
                <a:cs typeface="Calibri"/>
                <a:sym typeface="Calibri"/>
              </a:rPr>
              <a:t>.</a:t>
            </a:r>
            <a:r>
              <a:rPr lang="fr-FR" sz="1100" b="0" i="0" u="none" strike="noStrike" cap="none" baseline="0">
                <a:latin typeface="+mn-lt"/>
                <a:ea typeface="Calibri"/>
                <a:cs typeface="Calibri"/>
                <a:sym typeface="Calibri"/>
              </a:rPr>
              <a:t> Néanmoins, les séances de groupe sont essentielles pour l’examen des dossiers/l’examen des cas</a:t>
            </a:r>
            <a:r>
              <a:rPr lang="fr-FR" sz="1100">
                <a:latin typeface="+mn-lt"/>
                <a:ea typeface="Calibri"/>
                <a:cs typeface="Calibri"/>
                <a:sym typeface="Calibri"/>
              </a:rPr>
              <a:t>, le développement professionnel, l’autoréflexion/la conscience de soi, le bien-être personnel, etc.  </a:t>
            </a:r>
          </a:p>
          <a:p>
            <a:pPr>
              <a:buNone/>
            </a:pPr>
            <a:endParaRPr lang="en-US" sz="1100" dirty="0">
              <a:latin typeface="+mn-lt"/>
            </a:endParaRPr>
          </a:p>
          <a:p>
            <a:r>
              <a:rPr lang="fr-FR" sz="1100" b="1">
                <a:latin typeface="+mn-lt"/>
                <a:ea typeface="+mn-ea"/>
                <a:cs typeface="+mn-cs"/>
              </a:rPr>
              <a:t>Dites</a:t>
            </a:r>
            <a:r>
              <a:rPr lang="fr-FR" sz="1100">
                <a:latin typeface="+mn-lt"/>
                <a:ea typeface="+mn-ea"/>
                <a:cs typeface="+mn-cs"/>
              </a:rPr>
              <a:t> : </a:t>
            </a:r>
            <a:r>
              <a:rPr lang="fr-FR" sz="1100">
                <a:solidFill>
                  <a:schemeClr val="tx1"/>
                </a:solidFill>
                <a:latin typeface="+mn-lt"/>
                <a:ea typeface="+mn-ea"/>
                <a:cs typeface="+mn-cs"/>
              </a:rPr>
              <a:t>Il est recommandé qu’une fois par mois, le superviseur organise une réunion plus longue (d’une heure supplémentaire à une demi-journée) pour se concentrer sur le développement des compétences ou sur la santé et le bien-être du personnel.</a:t>
            </a:r>
          </a:p>
          <a:p>
            <a:pPr marL="0" marR="0" lvl="0" indent="0" algn="l" rtl="0">
              <a:spcBef>
                <a:spcPts val="0"/>
              </a:spcBef>
              <a:buSzPct val="25000"/>
              <a:buNone/>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100" b="1" i="0" u="none" strike="noStrike" cap="none">
                <a:latin typeface="+mn-lt"/>
                <a:ea typeface="Calibri"/>
                <a:cs typeface="Calibri"/>
                <a:sym typeface="Calibri"/>
              </a:rPr>
              <a:t>Distribuez</a:t>
            </a:r>
            <a:r>
              <a:rPr lang="fr-FR" sz="1100" b="0" i="0" u="none" strike="noStrike" cap="none">
                <a:latin typeface="+mn-lt"/>
                <a:ea typeface="Calibri"/>
                <a:cs typeface="Calibri"/>
                <a:sym typeface="Calibri"/>
              </a:rPr>
              <a:t> : 2.2 l’outil Dossier de réunion de gestion de cas aux participants, puis examinez-le ensemble</a:t>
            </a:r>
          </a:p>
          <a:p>
            <a:pPr marL="0" marR="0" lvl="0" indent="0" algn="l" rtl="0">
              <a:spcBef>
                <a:spcPts val="0"/>
              </a:spcBef>
              <a:buSzPct val="25000"/>
              <a:buNone/>
            </a:pPr>
            <a:endParaRPr sz="1100" dirty="0">
              <a:latin typeface="+mn-lt"/>
            </a:endParaRPr>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523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chemeClr val="dk1"/>
              </a:buClr>
              <a:buSzPct val="25000"/>
              <a:buNone/>
            </a:pPr>
            <a:r>
              <a:rPr lang="fr-FR" sz="1100" b="0">
                <a:latin typeface="+mn-lt"/>
              </a:rPr>
              <a:t>15 minutes</a:t>
            </a:r>
          </a:p>
          <a:p>
            <a:pPr>
              <a:buClr>
                <a:schemeClr val="dk1"/>
              </a:buClr>
              <a:buSzPct val="25000"/>
              <a:buNone/>
            </a:pPr>
            <a:endParaRPr lang="en-US" sz="1100" b="0" dirty="0">
              <a:latin typeface="+mn-lt"/>
            </a:endParaRPr>
          </a:p>
          <a:p>
            <a:pPr>
              <a:buClr>
                <a:schemeClr val="dk1"/>
              </a:buClr>
              <a:buSzPct val="25000"/>
              <a:buNone/>
            </a:pPr>
            <a:r>
              <a:rPr lang="fr-FR" sz="1100" b="1">
                <a:latin typeface="+mn-lt"/>
              </a:rPr>
              <a:t>Dites</a:t>
            </a:r>
            <a:r>
              <a:rPr lang="fr-FR" sz="1100" b="0">
                <a:latin typeface="+mn-lt"/>
              </a:rPr>
              <a:t> : Nous allons</a:t>
            </a:r>
            <a:r>
              <a:rPr lang="fr-FR" sz="1100" b="0" baseline="0">
                <a:latin typeface="+mn-lt"/>
              </a:rPr>
              <a:t> maintenant prendre le temps de réfléchir à comment planifier et  préparer les réunions individuelles de supervision et de gestion de cas. Comme vous le verrez, ces deux outils comprennent une proposition d’ordre du jour, mais d’autres éléments sont à prendre en compte afin de se préparer correctement en tant que superviseurs et travailleurs sociaux. </a:t>
            </a:r>
          </a:p>
          <a:p>
            <a:pPr>
              <a:buClr>
                <a:schemeClr val="dk1"/>
              </a:buClr>
              <a:buSzPct val="25000"/>
              <a:buNone/>
            </a:pPr>
            <a:endParaRPr lang="en-US" sz="1100" dirty="0">
              <a:latin typeface="+mn-lt"/>
            </a:endParaRPr>
          </a:p>
          <a:p>
            <a:pPr>
              <a:buNone/>
            </a:pPr>
            <a:r>
              <a:rPr lang="fr-FR" sz="1100" b="1">
                <a:latin typeface="+mn-lt"/>
                <a:ea typeface="Calibri"/>
                <a:cs typeface="Calibri"/>
                <a:sym typeface="Calibri"/>
              </a:rPr>
              <a:t>Instructions</a:t>
            </a:r>
            <a:r>
              <a:rPr lang="fr-FR" sz="1100" b="0" i="0" u="none" strike="noStrike" cap="none">
                <a:latin typeface="+mn-lt"/>
                <a:ea typeface="Calibri"/>
                <a:cs typeface="Calibri"/>
                <a:sym typeface="Calibri"/>
              </a:rPr>
              <a:t> : Divisez les participants en 4 groupes (deux d’entre eux travailleront sur la supervision individuelle/</a:t>
            </a:r>
            <a:r>
              <a:rPr lang="fr-FR" sz="1100" b="0" i="0" u="none" strike="noStrike" cap="none" baseline="0">
                <a:latin typeface="+mn-lt"/>
                <a:ea typeface="Calibri"/>
                <a:cs typeface="Calibri"/>
                <a:sym typeface="Calibri"/>
              </a:rPr>
              <a:t> et les deux autres sur les réunions de gestion de cas.)</a:t>
            </a:r>
          </a:p>
          <a:p>
            <a:pPr>
              <a:buNone/>
            </a:pPr>
            <a:endParaRPr lang="en-US" sz="1100" b="0" i="0" u="none" strike="noStrike" cap="none" baseline="0" dirty="0">
              <a:latin typeface="+mn-lt"/>
              <a:ea typeface="Calibri"/>
              <a:cs typeface="Calibri"/>
              <a:sym typeface="Calibri"/>
            </a:endParaRPr>
          </a:p>
          <a:p>
            <a:pPr>
              <a:buNone/>
            </a:pPr>
            <a:r>
              <a:rPr lang="fr-FR" sz="1100" b="0" i="0" u="none" strike="noStrike" cap="none" baseline="0">
                <a:latin typeface="+mn-lt"/>
                <a:ea typeface="Calibri"/>
                <a:cs typeface="Calibri"/>
                <a:sym typeface="Calibri"/>
              </a:rPr>
              <a:t>Donnez 10 minutes aux participants pour discuter en groupe : </a:t>
            </a:r>
          </a:p>
          <a:p>
            <a:pPr marL="800100" lvl="5" indent="-342900">
              <a:buFont typeface="Arial" panose="020B0604020202020204" pitchFamily="34" charset="0"/>
              <a:buChar char="•"/>
            </a:pPr>
            <a:r>
              <a:rPr lang="fr-FR" sz="1100">
                <a:solidFill>
                  <a:schemeClr val="tx1">
                    <a:lumMod val="65000"/>
                    <a:lumOff val="35000"/>
                  </a:schemeClr>
                </a:solidFill>
                <a:latin typeface="+mn-lt"/>
                <a:ea typeface="Helvetica Neue" charset="0"/>
                <a:cs typeface="Helvetica Neue" charset="0"/>
              </a:rPr>
              <a:t>Que doit préparer un </a:t>
            </a:r>
            <a:r>
              <a:rPr lang="fr-FR" sz="1100" b="1" u="sng">
                <a:solidFill>
                  <a:schemeClr val="tx1">
                    <a:lumMod val="65000"/>
                    <a:lumOff val="35000"/>
                  </a:schemeClr>
                </a:solidFill>
                <a:latin typeface="+mn-lt"/>
                <a:ea typeface="Helvetica Neue" charset="0"/>
                <a:cs typeface="Helvetica Neue" charset="0"/>
              </a:rPr>
              <a:t>superviseur</a:t>
            </a:r>
            <a:r>
              <a:rPr lang="fr-FR" sz="1100">
                <a:solidFill>
                  <a:schemeClr val="tx1">
                    <a:lumMod val="65000"/>
                    <a:lumOff val="35000"/>
                  </a:schemeClr>
                </a:solidFill>
                <a:latin typeface="+mn-lt"/>
                <a:ea typeface="Helvetica Neue" charset="0"/>
                <a:cs typeface="Helvetica Neue" charset="0"/>
              </a:rPr>
              <a:t> afin d’animer une réunion réussie ?</a:t>
            </a:r>
          </a:p>
          <a:p>
            <a:pPr marL="800100" lvl="4" indent="-342900">
              <a:lnSpc>
                <a:spcPct val="150000"/>
              </a:lnSpc>
              <a:buFont typeface="Arial" panose="020B0604020202020204" pitchFamily="34" charset="0"/>
              <a:buChar char="•"/>
            </a:pPr>
            <a:r>
              <a:rPr lang="fr-FR" sz="1100">
                <a:solidFill>
                  <a:schemeClr val="tx1">
                    <a:lumMod val="65000"/>
                    <a:lumOff val="35000"/>
                  </a:schemeClr>
                </a:solidFill>
                <a:latin typeface="+mn-lt"/>
                <a:ea typeface="Helvetica Neue" charset="0"/>
                <a:cs typeface="Helvetica Neue" charset="0"/>
              </a:rPr>
              <a:t>Que doit-on attendre de la part des </a:t>
            </a:r>
            <a:r>
              <a:rPr lang="fr-FR" sz="1100" b="1" u="sng">
                <a:solidFill>
                  <a:schemeClr val="tx1">
                    <a:lumMod val="65000"/>
                    <a:lumOff val="35000"/>
                  </a:schemeClr>
                </a:solidFill>
                <a:latin typeface="+mn-lt"/>
                <a:ea typeface="Helvetica Neue" charset="0"/>
                <a:cs typeface="Helvetica Neue" charset="0"/>
              </a:rPr>
              <a:t>travailleurs sociaux</a:t>
            </a:r>
            <a:r>
              <a:rPr lang="fr-FR" sz="1100">
                <a:solidFill>
                  <a:schemeClr val="tx1">
                    <a:lumMod val="65000"/>
                    <a:lumOff val="35000"/>
                  </a:schemeClr>
                </a:solidFill>
                <a:latin typeface="+mn-lt"/>
                <a:ea typeface="Helvetica Neue" charset="0"/>
                <a:cs typeface="Helvetica Neue" charset="0"/>
              </a:rPr>
              <a:t> en termes de préparation ?</a:t>
            </a:r>
          </a:p>
          <a:p>
            <a:pPr marL="800100" lvl="4" indent="-342900">
              <a:lnSpc>
                <a:spcPct val="150000"/>
              </a:lnSpc>
              <a:buFont typeface="Arial" panose="020B0604020202020204" pitchFamily="34" charset="0"/>
              <a:buChar char="•"/>
            </a:pPr>
            <a:r>
              <a:rPr lang="fr-FR" sz="1100">
                <a:solidFill>
                  <a:schemeClr val="tx1">
                    <a:lumMod val="65000"/>
                    <a:lumOff val="35000"/>
                  </a:schemeClr>
                </a:solidFill>
                <a:latin typeface="+mn-lt"/>
                <a:ea typeface="Helvetica Neue" charset="0"/>
                <a:cs typeface="Helvetica Neue" charset="0"/>
              </a:rPr>
              <a:t>Quels sont les principaux </a:t>
            </a:r>
            <a:r>
              <a:rPr lang="fr-FR" sz="1100" b="1" u="sng">
                <a:solidFill>
                  <a:schemeClr val="tx1">
                    <a:lumMod val="65000"/>
                    <a:lumOff val="35000"/>
                  </a:schemeClr>
                </a:solidFill>
                <a:latin typeface="+mn-lt"/>
                <a:ea typeface="Helvetica Neue" charset="0"/>
                <a:cs typeface="Helvetica Neue" charset="0"/>
              </a:rPr>
              <a:t>conseils</a:t>
            </a:r>
            <a:r>
              <a:rPr lang="fr-FR" sz="1100">
                <a:solidFill>
                  <a:schemeClr val="tx1">
                    <a:lumMod val="65000"/>
                    <a:lumOff val="35000"/>
                  </a:schemeClr>
                </a:solidFill>
                <a:latin typeface="+mn-lt"/>
                <a:ea typeface="Helvetica Neue" charset="0"/>
                <a:cs typeface="Helvetica Neue" charset="0"/>
              </a:rPr>
              <a:t> destinés aux superviseurs quant à la gestion de ces réunions ?</a:t>
            </a:r>
          </a:p>
          <a:p>
            <a:pPr>
              <a:buNone/>
            </a:pPr>
            <a:endParaRPr lang="en-US" sz="1100" b="0" i="0" u="none" strike="noStrike" cap="none" dirty="0">
              <a:latin typeface="+mn-lt"/>
              <a:ea typeface="Calibri"/>
              <a:cs typeface="Calibri"/>
              <a:sym typeface="Calibri"/>
            </a:endParaRPr>
          </a:p>
          <a:p>
            <a:pPr>
              <a:buNone/>
            </a:pPr>
            <a:r>
              <a:rPr lang="fr-FR" sz="1100">
                <a:latin typeface="+mn-lt"/>
              </a:rPr>
              <a:t>Une fois les 10 minutes écoulées,</a:t>
            </a:r>
            <a:r>
              <a:rPr lang="fr-FR" sz="1100" baseline="0">
                <a:latin typeface="+mn-lt"/>
              </a:rPr>
              <a:t> demandez à chaque groupe de présenter leurs éléments et discutez-en avec l’ensemble des participants. </a:t>
            </a:r>
          </a:p>
          <a:p>
            <a:pPr algn="l">
              <a:buFontTx/>
              <a:buNone/>
            </a:pPr>
            <a:endParaRPr lang="en-US" sz="1100" b="1" dirty="0">
              <a:solidFill>
                <a:schemeClr val="tx1">
                  <a:lumMod val="65000"/>
                  <a:lumOff val="35000"/>
                </a:schemeClr>
              </a:solidFill>
              <a:latin typeface="+mn-lt"/>
              <a:ea typeface="Helvetica Neue" charset="0"/>
              <a:cs typeface="Helvetica Neue" charset="0"/>
            </a:endParaRPr>
          </a:p>
          <a:p>
            <a:pPr algn="l">
              <a:buFontTx/>
              <a:buNone/>
            </a:pPr>
            <a:r>
              <a:rPr lang="fr-FR" sz="1100" b="1">
                <a:solidFill>
                  <a:schemeClr val="tx1">
                    <a:lumMod val="65000"/>
                    <a:lumOff val="35000"/>
                  </a:schemeClr>
                </a:solidFill>
                <a:latin typeface="+mn-lt"/>
                <a:ea typeface="Helvetica Neue" charset="0"/>
                <a:cs typeface="Helvetica Neue" charset="0"/>
              </a:rPr>
              <a:t>Messages clés : </a:t>
            </a:r>
          </a:p>
          <a:p>
            <a:pPr marL="171450" indent="-171450" algn="l">
              <a:buFont typeface="Arial" panose="020B0604020202020204" pitchFamily="34" charset="0"/>
              <a:buChar char="•"/>
            </a:pPr>
            <a:r>
              <a:rPr lang="fr-FR" sz="1100" b="0" baseline="0">
                <a:solidFill>
                  <a:schemeClr val="tx1">
                    <a:lumMod val="65000"/>
                    <a:lumOff val="35000"/>
                  </a:schemeClr>
                </a:solidFill>
                <a:latin typeface="+mn-lt"/>
                <a:ea typeface="Helvetica Neue" charset="0"/>
                <a:cs typeface="Helvetica Neue" charset="0"/>
              </a:rPr>
              <a:t>Les superviseurs et travailleurs sociaux ont des responsabilités de préparation et de contribution aux réunions de supervision individuelle et de gestion de cas.</a:t>
            </a:r>
          </a:p>
          <a:p>
            <a:pPr marL="171450" indent="-171450" algn="l">
              <a:buFont typeface="Arial" panose="020B0604020202020204" pitchFamily="34" charset="0"/>
              <a:buChar char="•"/>
            </a:pPr>
            <a:r>
              <a:rPr lang="fr-FR" sz="1100" b="0" baseline="0">
                <a:solidFill>
                  <a:schemeClr val="tx1">
                    <a:lumMod val="65000"/>
                    <a:lumOff val="35000"/>
                  </a:schemeClr>
                </a:solidFill>
                <a:latin typeface="+mn-lt"/>
                <a:ea typeface="Helvetica Neue" charset="0"/>
                <a:cs typeface="Helvetica Neue" charset="0"/>
              </a:rPr>
              <a:t>En tant que superviseur, il est important de déterminer ce qu’il faut aborder en session individuelle par rapport à une réunion de gestion de cas.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latin typeface="+mn-lt"/>
              </a:rPr>
              <a:t>Distribuez</a:t>
            </a:r>
            <a:r>
              <a:rPr lang="fr-FR" sz="1100">
                <a:latin typeface="+mn-lt"/>
              </a:rPr>
              <a:t> :</a:t>
            </a:r>
            <a:r>
              <a:rPr lang="fr-FR" sz="1100" baseline="0">
                <a:latin typeface="+mn-lt"/>
              </a:rPr>
              <a:t> 2.3 Document Rôles au sein de la supervision</a:t>
            </a:r>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112277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t>Demandez </a:t>
            </a:r>
            <a:r>
              <a:rPr lang="fr-FR" baseline="0"/>
              <a:t>aux participants s’ils ont des questions ou des commentaires avant de continuer. </a:t>
            </a:r>
          </a:p>
          <a:p>
            <a:pPr>
              <a:buNone/>
            </a:pPr>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12</a:t>
            </a:fld>
            <a:endParaRPr lang="en-AU"/>
          </a:p>
        </p:txBody>
      </p:sp>
    </p:spTree>
    <p:extLst>
      <p:ext uri="{BB962C8B-B14F-4D97-AF65-F5344CB8AC3E}">
        <p14:creationId xmlns:p14="http://schemas.microsoft.com/office/powerpoint/2010/main" val="81161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a:buClr>
                <a:schemeClr val="dk1"/>
              </a:buClr>
              <a:buSzPct val="25000"/>
              <a:buNone/>
            </a:pPr>
            <a:r>
              <a:rPr lang="fr-FR" sz="1100" b="0"/>
              <a:t>10 minutes</a:t>
            </a:r>
          </a:p>
          <a:p>
            <a:pPr>
              <a:buClr>
                <a:schemeClr val="dk1"/>
              </a:buClr>
              <a:buSzPct val="25000"/>
              <a:buNone/>
            </a:pPr>
            <a:endParaRPr lang="en-US" sz="1100" b="1" dirty="0"/>
          </a:p>
          <a:p>
            <a:pPr>
              <a:buClr>
                <a:schemeClr val="dk1"/>
              </a:buClr>
              <a:buSzPct val="25000"/>
              <a:buNone/>
            </a:pPr>
            <a:r>
              <a:rPr lang="fr-FR" sz="1100" b="1"/>
              <a:t>Dites : </a:t>
            </a:r>
            <a:r>
              <a:rPr lang="fr-FR" sz="1100" b="0"/>
              <a:t>L’outil suivant</a:t>
            </a:r>
            <a:r>
              <a:rPr lang="fr-FR" sz="1100" b="0" baseline="0"/>
              <a:t> s’appelle Évaluation des capacités du travailleur social. Il explore les trois grands domaines de capacités du travailleur social : Comportements, Connaissances et Compétences. L’objectif principal de cet outil consiste à explorer les domaines dans lesquels un travailleur social se sent déjà confiant, et ceux pour lesquels il aurait besoin d’un renforcement de ses compétences et d’encadrement.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fr-FR" sz="1100">
                <a:solidFill>
                  <a:schemeClr val="tx1"/>
                </a:solidFill>
                <a:latin typeface="+mn-lt"/>
                <a:ea typeface="+mn-ea"/>
                <a:cs typeface="+mn-cs"/>
              </a:rPr>
              <a:t>Il est recommandé d’utiliser cet outil</a:t>
            </a:r>
            <a:r>
              <a:rPr lang="fr-FR" sz="1100" baseline="0">
                <a:solidFill>
                  <a:schemeClr val="tx1"/>
                </a:solidFill>
                <a:latin typeface="+mn-lt"/>
                <a:ea typeface="+mn-ea"/>
                <a:cs typeface="+mn-cs"/>
              </a:rPr>
              <a:t> au moment du recrutement d’un nouveau travailleur social. Un superviseur peut utiliser cet outil lors des premières sessions individuelles de supervision avec un travailleur social afin de déterminer ses points forts et les domaines dans lesquels il doit s’améliorer. </a:t>
            </a:r>
          </a:p>
          <a:p>
            <a:pPr>
              <a:buClr>
                <a:schemeClr val="dk1"/>
              </a:buClr>
              <a:buSzPct val="25000"/>
              <a:buNone/>
            </a:pPr>
            <a:endParaRPr lang="en-US" sz="1100" b="1" dirty="0"/>
          </a:p>
          <a:p>
            <a:pPr>
              <a:buNone/>
            </a:pPr>
            <a:r>
              <a:rPr lang="fr-FR" sz="1100" b="1" i="0" u="none" strike="noStrike" cap="none">
                <a:latin typeface="+mn-lt"/>
                <a:ea typeface="Calibri"/>
                <a:cs typeface="Calibri"/>
                <a:sym typeface="Calibri"/>
              </a:rPr>
              <a:t>Distribuez</a:t>
            </a:r>
            <a:r>
              <a:rPr lang="fr-FR" sz="1100"/>
              <a:t> : 2.4 Outil</a:t>
            </a:r>
            <a:r>
              <a:rPr lang="fr-FR" sz="1100" baseline="0"/>
              <a:t> Évaluation des capacités </a:t>
            </a:r>
            <a:r>
              <a:rPr lang="fr-FR" sz="1100"/>
              <a:t>du travailleur social et laissez aux participants le temps de l’examiner</a:t>
            </a:r>
          </a:p>
          <a:p>
            <a:pPr>
              <a:buNone/>
            </a:pPr>
            <a:endParaRPr lang="en-US" sz="1100" dirty="0"/>
          </a:p>
          <a:p>
            <a:pPr>
              <a:buNone/>
            </a:pPr>
            <a:r>
              <a:rPr lang="fr-FR" sz="1100" b="1"/>
              <a:t>Note pour l’animateur</a:t>
            </a:r>
            <a:r>
              <a:rPr lang="fr-FR" sz="1100"/>
              <a:t> : </a:t>
            </a:r>
          </a:p>
          <a:p>
            <a:pPr marL="171450" indent="-171450">
              <a:buFont typeface="Arial" panose="020B0604020202020204" pitchFamily="34" charset="0"/>
              <a:buChar char="•"/>
            </a:pPr>
            <a:r>
              <a:rPr lang="fr-FR" sz="1100"/>
              <a:t>Cet outil est assez long et peut demander plusieurs sessions pour le terminer. Les organisations</a:t>
            </a:r>
            <a:r>
              <a:rPr lang="fr-FR" sz="1100" baseline="0"/>
              <a:t> et les s</a:t>
            </a:r>
            <a:r>
              <a:rPr lang="fr-FR" sz="1100"/>
              <a:t>uperviseurs peuvent déterminer s’ils souhaitent donner la priorité à certaines sections lors des différentes phases de renforcement des capacités. </a:t>
            </a:r>
          </a:p>
          <a:p>
            <a:pPr marL="171450" indent="-171450">
              <a:buFont typeface="Arial" panose="020B0604020202020204" pitchFamily="34" charset="0"/>
              <a:buChar char="•"/>
            </a:pPr>
            <a:r>
              <a:rPr lang="fr-FR" sz="1200">
                <a:solidFill>
                  <a:schemeClr val="tx1"/>
                </a:solidFill>
                <a:latin typeface="+mn-lt"/>
                <a:ea typeface="+mn-ea"/>
                <a:cs typeface="+mn-cs"/>
              </a:rPr>
              <a:t>L’évaluation des comportements est une tâche particulièrement compliquée, mais les comportements d’un travailleur social sont vraiment importants. L’outil propose une méthode d’évaluation des comportements d’un travailleur social, mais il reconnaît également les difficultés que cela puisse présenter.</a:t>
            </a:r>
          </a:p>
          <a:p>
            <a:pPr marL="171450" indent="-171450">
              <a:buFont typeface="Arial" panose="020B0604020202020204" pitchFamily="34" charset="0"/>
              <a:buChar char="•"/>
            </a:pPr>
            <a:r>
              <a:rPr lang="fr-FR" sz="1100"/>
              <a:t>L’</a:t>
            </a:r>
            <a:r>
              <a:rPr lang="fr-FR" sz="1100" baseline="0"/>
              <a:t>évaluation des capacités peut compléter les informations déjà disponibles au sein de votre organisation ; certaines questions peuvent également être utilisées comme test pré/post-formation.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100" dirty="0"/>
          </a:p>
          <a:p>
            <a:pPr>
              <a:buNone/>
            </a:pPr>
            <a:r>
              <a:rPr lang="fr-FR" sz="1100" b="1"/>
              <a:t>Messages clés :</a:t>
            </a:r>
            <a:r>
              <a:rPr lang="fr-FR" sz="1100"/>
              <a:t> </a:t>
            </a:r>
          </a:p>
          <a:p>
            <a:pPr marL="171450" indent="-171450">
              <a:buFont typeface="Arial" panose="020B0604020202020204" pitchFamily="34" charset="0"/>
              <a:buChar char="•"/>
            </a:pPr>
            <a:r>
              <a:rPr lang="fr-FR" sz="1100"/>
              <a:t>Le renforcement des capacités ne prend jamais fin. Le travail de protection de l’enfance exige que nous actualisions constamment nos connaissances, adaptions nos compétences et reconnaissions nos propres forces et difficultés.</a:t>
            </a:r>
          </a:p>
          <a:p>
            <a:pPr>
              <a:buClr>
                <a:schemeClr val="dk1"/>
              </a:buClr>
              <a:buSzPct val="25000"/>
              <a:buNone/>
            </a:pPr>
            <a:endParaRPr lang="en-US" sz="1100" b="0" i="0" u="none" strike="noStrike" cap="none" dirty="0">
              <a:latin typeface="Calibri"/>
              <a:ea typeface="Calibri"/>
              <a:cs typeface="Calibri"/>
            </a:endParaRPr>
          </a:p>
        </p:txBody>
      </p:sp>
      <p:sp>
        <p:nvSpPr>
          <p:cNvPr id="235" name="Shape 2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8214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fr-FR" sz="1100" b="0" i="0" u="none" strike="noStrike" cap="none">
                <a:solidFill>
                  <a:schemeClr val="dk1"/>
                </a:solidFill>
                <a:latin typeface="+mn-lt"/>
                <a:ea typeface="Calibri"/>
                <a:cs typeface="Calibri"/>
                <a:sym typeface="Calibri"/>
              </a:rPr>
              <a:t>20 minutes </a:t>
            </a:r>
          </a:p>
          <a:p>
            <a:pPr marL="0" marR="0" lvl="0" indent="0" algn="l" rtl="0">
              <a:lnSpc>
                <a:spcPct val="100000"/>
              </a:lnSpc>
              <a:spcBef>
                <a:spcPts val="0"/>
              </a:spcBef>
              <a:spcAft>
                <a:spcPts val="0"/>
              </a:spcAft>
              <a:buClr>
                <a:schemeClr val="dk1"/>
              </a:buClr>
              <a:buSzPct val="25000"/>
              <a:buFont typeface="Calibri"/>
              <a:buNone/>
            </a:pPr>
            <a:endParaRPr lang="en-US" sz="11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r-FR" sz="1100" b="1" i="0" u="none" strike="noStrike" cap="none">
                <a:solidFill>
                  <a:schemeClr val="dk1"/>
                </a:solidFill>
                <a:latin typeface="+mn-lt"/>
                <a:ea typeface="Calibri"/>
                <a:cs typeface="Calibri"/>
                <a:sym typeface="Calibri"/>
              </a:rPr>
              <a:t>Dites</a:t>
            </a:r>
            <a:r>
              <a:rPr lang="fr-FR" sz="1100" b="0" i="0" u="none" strike="noStrike" cap="none">
                <a:solidFill>
                  <a:schemeClr val="dk1"/>
                </a:solidFill>
                <a:latin typeface="+mn-lt"/>
                <a:ea typeface="Calibri"/>
                <a:cs typeface="Calibri"/>
                <a:sym typeface="Calibri"/>
              </a:rPr>
              <a:t> : </a:t>
            </a:r>
            <a:r>
              <a:rPr lang="fr-FR" sz="1100" b="0" i="0" u="none" strike="noStrike" cap="none" baseline="0">
                <a:solidFill>
                  <a:schemeClr val="dk1"/>
                </a:solidFill>
                <a:latin typeface="+mn-lt"/>
                <a:ea typeface="Calibri"/>
                <a:cs typeface="Calibri"/>
                <a:sym typeface="Calibri"/>
              </a:rPr>
              <a:t>Cet outil étant assez long et compliqué, nous allons nous mettre par deux et prendre un peu plus de temps pour l’examiner.</a:t>
            </a:r>
          </a:p>
          <a:p>
            <a:pPr marL="0" marR="0" lvl="0" indent="0" algn="l" rtl="0">
              <a:lnSpc>
                <a:spcPct val="100000"/>
              </a:lnSpc>
              <a:spcBef>
                <a:spcPts val="0"/>
              </a:spcBef>
              <a:spcAft>
                <a:spcPts val="0"/>
              </a:spcAft>
              <a:buClr>
                <a:schemeClr val="dk1"/>
              </a:buClr>
              <a:buSzPct val="25000"/>
              <a:buFont typeface="Calibri"/>
              <a:buNone/>
            </a:pPr>
            <a:endParaRPr lang="en-US" sz="1100" b="0"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r-FR" sz="1100" b="1" i="0" u="none" strike="noStrike" cap="none">
                <a:solidFill>
                  <a:schemeClr val="dk1"/>
                </a:solidFill>
                <a:latin typeface="+mn-lt"/>
                <a:ea typeface="Calibri"/>
                <a:cs typeface="Calibri"/>
                <a:sym typeface="Calibri"/>
              </a:rPr>
              <a:t>Instructions</a:t>
            </a:r>
            <a:r>
              <a:rPr lang="fr-FR" sz="1100" b="0" i="0" u="none" strike="noStrike" cap="none">
                <a:solidFill>
                  <a:schemeClr val="dk1"/>
                </a:solidFill>
                <a:latin typeface="+mn-lt"/>
                <a:ea typeface="Calibri"/>
                <a:cs typeface="Calibri"/>
                <a:sym typeface="Calibri"/>
              </a:rPr>
              <a:t> : Invitez les participants à travailler par paires</a:t>
            </a:r>
            <a:r>
              <a:rPr lang="fr-FR" sz="1100" b="0" i="0" u="none" strike="noStrike" cap="none" baseline="0">
                <a:solidFill>
                  <a:schemeClr val="dk1"/>
                </a:solidFill>
                <a:latin typeface="+mn-lt"/>
                <a:ea typeface="Calibri"/>
                <a:cs typeface="Calibri"/>
                <a:sym typeface="Calibri"/>
              </a:rPr>
              <a:t> sur différentes sections de l’outil d’évaluation des capacités. </a:t>
            </a:r>
          </a:p>
          <a:p>
            <a:pPr marL="0" marR="0" lvl="0" indent="0" algn="l" rtl="0">
              <a:lnSpc>
                <a:spcPct val="100000"/>
              </a:lnSpc>
              <a:spcBef>
                <a:spcPts val="0"/>
              </a:spcBef>
              <a:spcAft>
                <a:spcPts val="0"/>
              </a:spcAft>
              <a:buClr>
                <a:schemeClr val="dk1"/>
              </a:buClr>
              <a:buSzPct val="25000"/>
              <a:buFont typeface="Calibri"/>
              <a:buNone/>
            </a:pPr>
            <a:endParaRPr lang="en-US" sz="1100" b="0"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r-FR" sz="1100" b="0" i="0" u="none" strike="noStrike" cap="none" baseline="0">
                <a:solidFill>
                  <a:schemeClr val="dk1"/>
                </a:solidFill>
                <a:latin typeface="+mn-lt"/>
                <a:ea typeface="Calibri"/>
                <a:cs typeface="Calibri"/>
                <a:sym typeface="Calibri"/>
              </a:rPr>
              <a:t>Demandez à chaque duo de prendre en compte les questions suivantes : </a:t>
            </a:r>
          </a:p>
          <a:p>
            <a:pPr marL="285750" lvl="1" indent="-285750">
              <a:spcBef>
                <a:spcPts val="1000"/>
              </a:spcBef>
              <a:buClr>
                <a:srgbClr val="97467D"/>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De quelles manières pouvez-vous aider les travailleurs sociaux à se sentir à l’aise par rapport à cette évaluation ?</a:t>
            </a:r>
          </a:p>
          <a:p>
            <a:pPr marL="285750" lvl="1" indent="-285750">
              <a:spcBef>
                <a:spcPts val="1000"/>
              </a:spcBef>
              <a:buClr>
                <a:srgbClr val="97467D"/>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Comment vous-y prendriez-vous pour élaborer un plan de renforcement des capacités après la fin de l’évaluation ?</a:t>
            </a:r>
          </a:p>
          <a:p>
            <a:pPr marL="0" marR="0" lvl="0" indent="0" algn="l" rtl="0">
              <a:lnSpc>
                <a:spcPct val="100000"/>
              </a:lnSpc>
              <a:spcBef>
                <a:spcPts val="0"/>
              </a:spcBef>
              <a:spcAft>
                <a:spcPts val="0"/>
              </a:spcAft>
              <a:buClr>
                <a:schemeClr val="dk1"/>
              </a:buClr>
              <a:buSzPct val="25000"/>
              <a:buFont typeface="Calibri"/>
              <a:buNone/>
            </a:pPr>
            <a:endParaRPr lang="en-US" sz="1100" b="0"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fr-FR" sz="1100" b="0" i="0" u="none" strike="noStrike" cap="none" baseline="0">
                <a:solidFill>
                  <a:schemeClr val="dk1"/>
                </a:solidFill>
                <a:latin typeface="+mn-lt"/>
                <a:ea typeface="Calibri"/>
                <a:cs typeface="Calibri"/>
                <a:sym typeface="Calibri"/>
              </a:rPr>
              <a:t>Après 10 minutes, invitez les paires à se réunir pour l’examen en séance plénière. </a:t>
            </a:r>
          </a:p>
          <a:p>
            <a:pPr marL="0" marR="0" lvl="0" indent="0" algn="l" rtl="0">
              <a:lnSpc>
                <a:spcPct val="100000"/>
              </a:lnSpc>
              <a:spcBef>
                <a:spcPts val="0"/>
              </a:spcBef>
              <a:spcAft>
                <a:spcPts val="0"/>
              </a:spcAft>
              <a:buClr>
                <a:schemeClr val="dk1"/>
              </a:buClr>
              <a:buSzPct val="25000"/>
              <a:buFont typeface="Calibri"/>
              <a:buNone/>
            </a:pPr>
            <a:endParaRPr lang="en-US" sz="1100" b="0" i="0" u="none" strike="noStrike" cap="none" baseline="0" dirty="0">
              <a:solidFill>
                <a:schemeClr val="dk1"/>
              </a:solidFill>
              <a:latin typeface="+mn-lt"/>
              <a:ea typeface="Calibri"/>
              <a:cs typeface="Calibri"/>
              <a:sym typeface="Calibri"/>
            </a:endParaRPr>
          </a:p>
          <a:p>
            <a:pPr>
              <a:buNone/>
            </a:pPr>
            <a:r>
              <a:rPr lang="fr-FR" sz="1100" b="1"/>
              <a:t>Messages clés :</a:t>
            </a:r>
            <a:r>
              <a:rPr lang="fr-FR" sz="1100"/>
              <a:t> </a:t>
            </a:r>
          </a:p>
          <a:p>
            <a:pPr marL="171450" indent="-171450">
              <a:buFont typeface="Arial" panose="020B0604020202020204" pitchFamily="34" charset="0"/>
              <a:buChar char="•"/>
            </a:pPr>
            <a:r>
              <a:rPr lang="fr-FR" sz="1100" b="0" i="0" u="none" strike="noStrike" cap="none" baseline="0">
                <a:solidFill>
                  <a:schemeClr val="tx1"/>
                </a:solidFill>
                <a:latin typeface="+mn-lt"/>
                <a:ea typeface="+mn-ea"/>
                <a:cs typeface="+mn-cs"/>
                <a:sym typeface="Calibri"/>
              </a:rPr>
              <a:t>Il est préférable d’utiliser cet outil en collaboration entre le travailleur social et le superviseur, et il est fondamental de développer une relation basée sur </a:t>
            </a:r>
            <a:r>
              <a:rPr lang="fr-FR" sz="1100" b="1" i="0" u="sng" strike="noStrike" cap="none" baseline="0">
                <a:solidFill>
                  <a:schemeClr val="tx1"/>
                </a:solidFill>
                <a:latin typeface="+mn-lt"/>
                <a:ea typeface="+mn-ea"/>
                <a:cs typeface="+mn-cs"/>
                <a:sym typeface="Calibri"/>
              </a:rPr>
              <a:t>la sécurité et la confiance</a:t>
            </a:r>
            <a:r>
              <a:rPr lang="fr-FR" sz="1100" b="0" i="0" u="none" strike="noStrike" cap="none" baseline="0">
                <a:solidFill>
                  <a:schemeClr val="tx1"/>
                </a:solidFill>
                <a:latin typeface="+mn-lt"/>
                <a:ea typeface="+mn-ea"/>
                <a:cs typeface="+mn-cs"/>
                <a:sym typeface="Calibri"/>
              </a:rPr>
              <a:t> !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p:txBody>
      </p:sp>
      <p:sp>
        <p:nvSpPr>
          <p:cNvPr id="272" name="Shape 27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65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pPr>
              <a:buNone/>
            </a:pPr>
            <a:endParaRPr lang="en-AU" sz="1100"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15</a:t>
            </a:fld>
            <a:endParaRPr lang="en-AU"/>
          </a:p>
        </p:txBody>
      </p:sp>
    </p:spTree>
    <p:extLst>
      <p:ext uri="{BB962C8B-B14F-4D97-AF65-F5344CB8AC3E}">
        <p14:creationId xmlns:p14="http://schemas.microsoft.com/office/powerpoint/2010/main" val="629021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Clr>
                <a:schemeClr val="dk1"/>
              </a:buClr>
              <a:buSzPct val="25000"/>
              <a:buNone/>
            </a:pPr>
            <a:r>
              <a:rPr lang="fr-FR" sz="1100" b="0" dirty="0"/>
              <a:t>5 minutes</a:t>
            </a:r>
          </a:p>
          <a:p>
            <a:pPr>
              <a:buNone/>
            </a:pPr>
            <a:endParaRPr lang="en-US" sz="1100" dirty="0"/>
          </a:p>
          <a:p>
            <a:pPr>
              <a:buNone/>
            </a:pPr>
            <a:r>
              <a:rPr lang="fr-FR" sz="1100" b="1" dirty="0"/>
              <a:t>Dites</a:t>
            </a:r>
            <a:r>
              <a:rPr lang="fr-FR" sz="1100" dirty="0"/>
              <a:t> : L’accompagnement sur le terrain est une pratique courante pour les nouveaux travailleurs sociaux</a:t>
            </a:r>
            <a:r>
              <a:rPr lang="fr-FR" sz="1100" baseline="0" dirty="0"/>
              <a:t>. C</a:t>
            </a:r>
            <a:r>
              <a:rPr lang="fr-FR" sz="1100" dirty="0">
                <a:solidFill>
                  <a:schemeClr val="tx1"/>
                </a:solidFill>
                <a:latin typeface="+mn-lt"/>
                <a:ea typeface="+mn-ea"/>
                <a:cs typeface="+mn-cs"/>
              </a:rPr>
              <a:t>ette pratique sert à montrer aux travailleurs sociaux, en particulier aux nouvelles recrues ou à ceux sans expérience, </a:t>
            </a:r>
            <a:r>
              <a:rPr lang="fr-FR" sz="1100" b="1" i="1" dirty="0">
                <a:solidFill>
                  <a:schemeClr val="tx1"/>
                </a:solidFill>
                <a:latin typeface="+mn-lt"/>
                <a:ea typeface="+mn-ea"/>
                <a:cs typeface="+mn-cs"/>
              </a:rPr>
              <a:t>comment</a:t>
            </a:r>
            <a:r>
              <a:rPr lang="fr-FR" sz="1100" dirty="0">
                <a:solidFill>
                  <a:schemeClr val="tx1"/>
                </a:solidFill>
                <a:latin typeface="+mn-lt"/>
                <a:ea typeface="+mn-ea"/>
                <a:cs typeface="+mn-cs"/>
              </a:rPr>
              <a:t> dialoguer avec les enfants et les familles.  Lors d’une visite d’accompagnement sur le terrain, un travailleur social ou un superviseur gère une entrevue ou une réunion avec un enfant (et/ou un tuteur) en faisant comme si le travailleur social n’était pas présent. Le travailleur social est un observateur neutre au cours de cette prise de contact, à des fins d’apprentissage et de développement. </a:t>
            </a:r>
          </a:p>
          <a:p>
            <a:pPr>
              <a:buNone/>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i="0" u="none" strike="noStrike" cap="none" dirty="0">
                <a:latin typeface="+mn-lt"/>
                <a:ea typeface="Calibri"/>
                <a:cs typeface="Calibri"/>
                <a:sym typeface="Calibri"/>
              </a:rPr>
              <a:t>Distribuez</a:t>
            </a:r>
            <a:r>
              <a:rPr lang="fr-FR" sz="1100" b="0" i="0" u="none" strike="noStrike" cap="none" dirty="0">
                <a:latin typeface="+mn-lt"/>
                <a:ea typeface="Calibri"/>
                <a:cs typeface="Calibri"/>
                <a:sym typeface="Calibri"/>
              </a:rPr>
              <a:t> : 2.5 Outil</a:t>
            </a:r>
            <a:r>
              <a:rPr lang="fr-FR" sz="1100" b="0" i="0" u="none" strike="noStrike" cap="none" baseline="0" dirty="0">
                <a:latin typeface="+mn-lt"/>
                <a:ea typeface="Calibri"/>
                <a:cs typeface="Calibri"/>
                <a:sym typeface="Calibri"/>
              </a:rPr>
              <a:t> d’</a:t>
            </a:r>
            <a:r>
              <a:rPr lang="fr-FR" sz="1100" b="0" i="0" u="none" strike="noStrike" cap="none" dirty="0">
                <a:latin typeface="+mn-lt"/>
                <a:ea typeface="Calibri"/>
                <a:cs typeface="Calibri"/>
                <a:sym typeface="Calibri"/>
              </a:rPr>
              <a:t>accompagnement sur le terrain (suivi en situation de travail) aux participants et examinez le document ensemble. </a:t>
            </a:r>
          </a:p>
          <a:p>
            <a:pPr>
              <a:buNone/>
            </a:pPr>
            <a:endParaRPr lang="en-US" sz="1100" b="1" kern="1200" dirty="0">
              <a:solidFill>
                <a:schemeClr val="tx1"/>
              </a:solidFill>
              <a:effectLst/>
              <a:latin typeface="+mn-lt"/>
              <a:ea typeface="+mn-ea"/>
              <a:cs typeface="+mn-cs"/>
            </a:endParaRPr>
          </a:p>
          <a:p>
            <a:pPr>
              <a:buNone/>
            </a:pPr>
            <a:r>
              <a:rPr lang="fr-FR" sz="1100" b="1" dirty="0">
                <a:solidFill>
                  <a:schemeClr val="tx1"/>
                </a:solidFill>
                <a:latin typeface="+mn-lt"/>
                <a:ea typeface="+mn-ea"/>
                <a:cs typeface="+mn-cs"/>
              </a:rPr>
              <a:t>Dites : </a:t>
            </a:r>
            <a:r>
              <a:rPr lang="fr-FR" sz="1100" b="0" dirty="0">
                <a:solidFill>
                  <a:schemeClr val="tx1"/>
                </a:solidFill>
                <a:latin typeface="+mn-lt"/>
                <a:ea typeface="+mn-ea"/>
                <a:cs typeface="+mn-cs"/>
              </a:rPr>
              <a:t>Contrairement</a:t>
            </a:r>
            <a:r>
              <a:rPr lang="fr-FR" sz="1100" b="0" baseline="0" dirty="0">
                <a:solidFill>
                  <a:schemeClr val="tx1"/>
                </a:solidFill>
                <a:latin typeface="+mn-lt"/>
                <a:ea typeface="+mn-ea"/>
                <a:cs typeface="+mn-cs"/>
              </a:rPr>
              <a:t> aux autres outils, l’outil d’accompagnement sur le terrain est destiné à être utilisé par le travailleur social. Le travailleur social doit se servir de l’outil pour noter et réfléchir sur </a:t>
            </a:r>
            <a:r>
              <a:rPr lang="fr-FR" sz="1100" dirty="0">
                <a:solidFill>
                  <a:schemeClr val="tx1"/>
                </a:solidFill>
                <a:latin typeface="+mn-lt"/>
                <a:ea typeface="+mn-ea"/>
                <a:cs typeface="+mn-cs"/>
              </a:rPr>
              <a:t>les interactions entre l’intervenant principal/superviseur et l’enfant/la famille. </a:t>
            </a:r>
          </a:p>
          <a:p>
            <a:pPr>
              <a:buNone/>
            </a:pPr>
            <a:endParaRPr lang="en-US" sz="1100" kern="1200" dirty="0">
              <a:solidFill>
                <a:schemeClr val="tx1"/>
              </a:solidFill>
              <a:effectLst/>
              <a:latin typeface="+mn-lt"/>
              <a:ea typeface="+mn-ea"/>
              <a:cs typeface="+mn-cs"/>
            </a:endParaRPr>
          </a:p>
          <a:p>
            <a:pPr>
              <a:buNone/>
            </a:pPr>
            <a:r>
              <a:rPr lang="fr-FR" sz="1100" dirty="0">
                <a:solidFill>
                  <a:schemeClr val="tx1"/>
                </a:solidFill>
                <a:latin typeface="+mn-lt"/>
                <a:ea typeface="+mn-ea"/>
                <a:cs typeface="+mn-cs"/>
              </a:rPr>
              <a:t>Des réflexions et des discussions sur les sessions d’accompagnement sur le terrain doivent être menées lors de sessions de supervision individuelles</a:t>
            </a:r>
          </a:p>
          <a:p>
            <a:pPr>
              <a:buNone/>
            </a:pPr>
            <a:endParaRPr lang="en-US" sz="1100" dirty="0"/>
          </a:p>
          <a:p>
            <a:pPr>
              <a:buNone/>
            </a:pPr>
            <a:r>
              <a:rPr lang="fr-FR" sz="1100" b="1" dirty="0"/>
              <a:t>Messages clés :</a:t>
            </a:r>
            <a:r>
              <a:rPr lang="fr-FR" sz="1100" dirty="0"/>
              <a:t> </a:t>
            </a:r>
          </a:p>
          <a:p>
            <a:pPr marL="171450" indent="-171450">
              <a:buFont typeface="Arial" panose="020B0604020202020204" pitchFamily="34" charset="0"/>
              <a:buChar char="•"/>
            </a:pPr>
            <a:r>
              <a:rPr lang="fr-FR" sz="1100" dirty="0"/>
              <a:t>L’une des meilleures façons d’apprendre pour les nouveaux travailleurs sociaux est </a:t>
            </a:r>
            <a:r>
              <a:rPr lang="fr-FR" sz="1100" baseline="0" dirty="0"/>
              <a:t>de </a:t>
            </a:r>
            <a:r>
              <a:rPr lang="fr-FR" sz="1100" b="1" baseline="0" dirty="0"/>
              <a:t>voir</a:t>
            </a:r>
            <a:r>
              <a:rPr lang="fr-FR" sz="1100" baseline="0" dirty="0"/>
              <a:t> à quoi ressemble notre travail dans les interactions quotidiennes avec les enfants et les tuteurs. </a:t>
            </a:r>
          </a:p>
          <a:p>
            <a:pPr marL="171450" indent="-171450">
              <a:buFont typeface="Arial" panose="020B0604020202020204" pitchFamily="34" charset="0"/>
              <a:buChar char="•"/>
            </a:pPr>
            <a:r>
              <a:rPr lang="fr-FR" sz="1100" baseline="0" dirty="0"/>
              <a:t>Il est important que la personne suivie par le nouveau travailleur social soit expérimentée et qualifiée. Assurez-vous que tous les participants comprennent le but du suivi sur le terrain.</a:t>
            </a:r>
          </a:p>
          <a:p>
            <a:pPr marL="171450" indent="-171450">
              <a:buFont typeface="Arial" panose="020B0604020202020204" pitchFamily="34" charset="0"/>
              <a:buChar char="•"/>
            </a:pPr>
            <a:r>
              <a:rPr lang="fr-FR" sz="1100" baseline="0" dirty="0"/>
              <a:t>La confiance entre le nouveau travailleur social et le responsable/superviseur principal doit s’établir avant tout premier accompagnement sur le terrain.</a:t>
            </a:r>
          </a:p>
          <a:p>
            <a:pPr marL="171450" indent="-171450">
              <a:buFont typeface="Arial" panose="020B0604020202020204" pitchFamily="34" charset="0"/>
              <a:buChar char="•"/>
            </a:pPr>
            <a:r>
              <a:rPr lang="fr-FR" sz="1100" b="1" baseline="0" dirty="0"/>
              <a:t>La préparation est nécessaire ; le consentement de l’enfant et du ou des tuteur(s) est essentiel. </a:t>
            </a:r>
          </a:p>
          <a:p>
            <a:pPr>
              <a:buClr>
                <a:schemeClr val="dk1"/>
              </a:buClr>
              <a:buSzPct val="25000"/>
              <a:buNone/>
            </a:pPr>
            <a:endParaRPr lang="en-US" b="1" i="0" u="none" strike="noStrike" cap="none" dirty="0">
              <a:latin typeface="Calibri"/>
              <a:ea typeface="Calibri"/>
              <a:cs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58" name="Shape 2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66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SzPct val="25000"/>
              <a:buNone/>
            </a:pPr>
            <a:r>
              <a:rPr lang="fr-FR" sz="1100"/>
              <a:t>10 minutes</a:t>
            </a:r>
          </a:p>
          <a:p>
            <a:pPr>
              <a:buSzPct val="25000"/>
              <a:buNone/>
            </a:pPr>
            <a:endParaRPr lang="en-US" sz="1100" dirty="0"/>
          </a:p>
          <a:p>
            <a:pPr>
              <a:buNone/>
            </a:pPr>
            <a:r>
              <a:rPr lang="fr-FR" sz="1100" b="1"/>
              <a:t>Dites</a:t>
            </a:r>
            <a:r>
              <a:rPr lang="fr-FR" sz="1100"/>
              <a:t> : </a:t>
            </a:r>
            <a:r>
              <a:rPr lang="fr-FR" sz="1100" baseline="0"/>
              <a:t>L’observation est une pratique similaire à l’accompagnement sur le terrain ; mais les rôles sont inversés. Au cours d’une observation, le travailleur social dirige l’interaction et le superviseur assume la responsabilité de surveiller l’interaction du travailleur social avec un enfant ou une famille. </a:t>
            </a:r>
          </a:p>
          <a:p>
            <a:pPr>
              <a:buNone/>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i="0" u="none" strike="noStrike" cap="none">
                <a:latin typeface="+mn-lt"/>
                <a:ea typeface="Calibri"/>
                <a:cs typeface="Calibri"/>
                <a:sym typeface="Calibri"/>
              </a:rPr>
              <a:t>Distribuez</a:t>
            </a:r>
            <a:r>
              <a:rPr lang="fr-FR" sz="1100" b="0" i="0" u="none" strike="noStrike" cap="none">
                <a:latin typeface="+mn-lt"/>
                <a:ea typeface="Calibri"/>
                <a:cs typeface="Calibri"/>
                <a:sym typeface="Calibri"/>
              </a:rPr>
              <a:t> : 2.6 Outil d’observation aux participants et examinez le document ensemble. </a:t>
            </a:r>
          </a:p>
          <a:p>
            <a:pPr>
              <a:buNone/>
            </a:pPr>
            <a:endParaRPr lang="en-US" sz="1100" b="1" kern="1200" dirty="0">
              <a:solidFill>
                <a:schemeClr val="tx1"/>
              </a:solidFill>
              <a:effectLst/>
              <a:latin typeface="+mn-lt"/>
              <a:ea typeface="+mn-ea"/>
              <a:cs typeface="+mn-cs"/>
            </a:endParaRPr>
          </a:p>
          <a:p>
            <a:pPr>
              <a:buNone/>
            </a:pPr>
            <a:r>
              <a:rPr lang="fr-FR" sz="1100" b="1"/>
              <a:t>Dites</a:t>
            </a:r>
            <a:r>
              <a:rPr lang="fr-FR" sz="1100"/>
              <a:t> : Les</a:t>
            </a:r>
            <a:r>
              <a:rPr lang="fr-FR" sz="1100" baseline="0"/>
              <a:t> sections de cet outil sont les mêmes que l’outil d’accompagnement sur le terrain. Cette fois-ci, c’est le superviseur qui prend des notes et fait des observations. </a:t>
            </a:r>
          </a:p>
          <a:p>
            <a:pPr>
              <a:buNone/>
            </a:pPr>
            <a:endParaRPr lang="en-US" sz="1100" dirty="0"/>
          </a:p>
          <a:p>
            <a:pPr>
              <a:buNone/>
            </a:pPr>
            <a:r>
              <a:rPr lang="fr-FR" sz="1100" b="1"/>
              <a:t>Messages clés :</a:t>
            </a:r>
          </a:p>
          <a:p>
            <a:pPr marL="171450" indent="-171450">
              <a:buFont typeface="Arial" panose="020B0604020202020204" pitchFamily="34" charset="0"/>
              <a:buChar char="•"/>
            </a:pPr>
            <a:r>
              <a:rPr lang="fr-FR" sz="1100"/>
              <a:t>Il ne s’agit pas d’un</a:t>
            </a:r>
            <a:r>
              <a:rPr lang="fr-FR" sz="1100" baseline="0"/>
              <a:t> « audit » du travailleur social, mais de reconnaître les points forts et les domaines dans lesquels il doit s’améliorer.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a:solidFill>
                  <a:schemeClr val="tx1"/>
                </a:solidFill>
                <a:latin typeface="+mn-lt"/>
                <a:ea typeface="+mn-ea"/>
                <a:cs typeface="+mn-cs"/>
              </a:rPr>
              <a:t>La préparation est nécessaire ; le consentement de l’enfant et du ou des tuteur(s) est essentiel. </a:t>
            </a:r>
          </a:p>
          <a:p>
            <a:pPr marL="171450" indent="-171450">
              <a:buFont typeface="Arial" panose="020B0604020202020204" pitchFamily="34" charset="0"/>
              <a:buChar char="•"/>
            </a:pPr>
            <a:r>
              <a:rPr lang="fr-FR" sz="1100" baseline="0"/>
              <a:t>La confiance entre le travailleur social et le superviseur est importante pour que ces observations soient efficaces. </a:t>
            </a:r>
          </a:p>
          <a:p>
            <a:pPr marL="171450" indent="-171450">
              <a:buFont typeface="Arial" panose="020B0604020202020204" pitchFamily="34" charset="0"/>
              <a:buChar char="•"/>
            </a:pPr>
            <a:r>
              <a:rPr lang="fr-FR" sz="1100"/>
              <a:t>Un superviseur doit interrompre une session uniquement si un </a:t>
            </a:r>
            <a:r>
              <a:rPr lang="fr-FR" sz="1100" baseline="0"/>
              <a:t>principe directeur</a:t>
            </a:r>
            <a:r>
              <a:rPr lang="fr-FR" sz="1100"/>
              <a:t> de gestion de cas n’est pas respecté ou si le travailleur social demande explicitement un soutien ou un retour.</a:t>
            </a:r>
          </a:p>
          <a:p>
            <a:pPr>
              <a:buSzPct val="25000"/>
              <a:buNone/>
            </a:pPr>
            <a:endParaRPr lang="en-US" sz="1100" dirty="0"/>
          </a:p>
        </p:txBody>
      </p:sp>
      <p:sp>
        <p:nvSpPr>
          <p:cNvPr id="265" name="Shape 2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034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fr-FR" sz="1100" b="0">
                <a:latin typeface="+mn-lt"/>
              </a:rPr>
              <a:t>70 minutes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sz="1100" b="1" dirty="0">
              <a:latin typeface="+mn-lt"/>
            </a:endParaRPr>
          </a:p>
          <a:p>
            <a:pPr>
              <a:buClr>
                <a:schemeClr val="dk1"/>
              </a:buClr>
              <a:buSzPct val="25000"/>
              <a:buNone/>
            </a:pPr>
            <a:r>
              <a:rPr lang="fr-FR" sz="1100" b="1">
                <a:latin typeface="+mn-lt"/>
              </a:rPr>
              <a:t>Dites :</a:t>
            </a:r>
            <a:r>
              <a:rPr lang="fr-FR" sz="1100" b="0" baseline="0">
                <a:latin typeface="+mn-lt"/>
              </a:rPr>
              <a:t>à présent, nous allons profiter de l’occasion pour nous entraîner à l’aide de l’Outil d’observation.</a:t>
            </a:r>
          </a:p>
          <a:p>
            <a:pPr>
              <a:buClr>
                <a:schemeClr val="dk1"/>
              </a:buClr>
              <a:buSzPct val="25000"/>
              <a:buNone/>
            </a:pPr>
            <a:endParaRPr lang="en-US" sz="1100" b="0" baseline="0" dirty="0">
              <a:latin typeface="+mn-lt"/>
            </a:endParaRPr>
          </a:p>
          <a:p>
            <a:pPr>
              <a:buClr>
                <a:schemeClr val="dk1"/>
              </a:buClr>
              <a:buSzPct val="25000"/>
              <a:buNone/>
            </a:pPr>
            <a:r>
              <a:rPr lang="fr-FR" sz="1100" b="1" i="0" u="none" strike="noStrike" cap="none">
                <a:latin typeface="+mn-lt"/>
                <a:ea typeface="Calibri"/>
                <a:cs typeface="Calibri"/>
                <a:sym typeface="Calibri"/>
              </a:rPr>
              <a:t>Distribuez</a:t>
            </a:r>
            <a:r>
              <a:rPr lang="fr-FR" sz="1100" b="0" baseline="0">
                <a:latin typeface="+mn-lt"/>
                <a:ea typeface="Calibri"/>
                <a:cs typeface="Calibri"/>
                <a:sym typeface="Calibri"/>
              </a:rPr>
              <a:t> : 2.7 Document Outil d’observation document – Jeu de rôle</a:t>
            </a:r>
          </a:p>
          <a:p>
            <a:pPr>
              <a:buClr>
                <a:schemeClr val="dk1"/>
              </a:buClr>
              <a:buSzPct val="25000"/>
              <a:buNone/>
            </a:pPr>
            <a:endParaRPr lang="en-US" sz="1100" b="1" dirty="0">
              <a:latin typeface="+mn-lt"/>
            </a:endParaRPr>
          </a:p>
          <a:p>
            <a:pPr marL="228600" indent="-228600">
              <a:buClr>
                <a:schemeClr val="dk1"/>
              </a:buClr>
              <a:buSzPct val="100000"/>
              <a:buFont typeface="Calibri"/>
              <a:buAutoNum type="arabicPeriod"/>
            </a:pPr>
            <a:r>
              <a:rPr lang="fr-FR" sz="1100" b="0" i="0" u="none" strike="noStrike" cap="none">
                <a:latin typeface="+mn-lt"/>
                <a:ea typeface="Calibri"/>
                <a:cs typeface="Calibri"/>
                <a:sym typeface="Calibri"/>
              </a:rPr>
              <a:t>Divisez les participants en équipes de trois (rôles de travailleur social, superviseur et enfant) pour pratiquer le jeu de rôle du scénario.</a:t>
            </a:r>
            <a:r>
              <a:rPr lang="fr-FR" sz="1100" b="0" i="0" u="none" strike="noStrike" cap="none" baseline="0">
                <a:latin typeface="+mn-lt"/>
                <a:ea typeface="Calibri"/>
                <a:cs typeface="Calibri"/>
                <a:sym typeface="Calibri"/>
              </a:rPr>
              <a:t> Le travailleur social rendra visite à l’enfant avec le superviseur (qui doit prendre des notes à l’aide de l’Outil d’observation). Donnez 15 minutes aux groupes pour effectuer le jeu de rôle. </a:t>
            </a:r>
            <a:r>
              <a:rPr lang="fr-FR" sz="1100">
                <a:latin typeface="+mn-lt"/>
                <a:ea typeface="Calibri"/>
                <a:cs typeface="Calibri"/>
                <a:sym typeface="Calibri"/>
              </a:rPr>
              <a:t> </a:t>
            </a:r>
          </a:p>
          <a:p>
            <a:pPr marL="228600" indent="-228600">
              <a:buClr>
                <a:schemeClr val="dk1"/>
              </a:buClr>
              <a:buSzPct val="100000"/>
              <a:buFont typeface="Calibri"/>
              <a:buAutoNum type="arabicPeriod"/>
            </a:pPr>
            <a:r>
              <a:rPr lang="fr-FR" sz="1100" b="0" i="0" u="none" strike="noStrike" cap="none">
                <a:latin typeface="+mn-lt"/>
                <a:ea typeface="Calibri"/>
                <a:cs typeface="Calibri"/>
                <a:sym typeface="Calibri"/>
              </a:rPr>
              <a:t>Réunissez tous les participants et demandez à une équipe de se porter volontaire pour jouer devant tout le monde</a:t>
            </a:r>
            <a:r>
              <a:rPr lang="fr-FR" sz="1100">
                <a:latin typeface="+mn-lt"/>
                <a:ea typeface="Calibri"/>
                <a:cs typeface="Calibri"/>
                <a:sym typeface="Calibri"/>
              </a:rPr>
              <a:t> (10 minutes). </a:t>
            </a:r>
          </a:p>
          <a:p>
            <a:pPr marL="685800" marR="0" lvl="1" indent="-228600" algn="l" rtl="0">
              <a:lnSpc>
                <a:spcPct val="100000"/>
              </a:lnSpc>
              <a:spcBef>
                <a:spcPts val="0"/>
              </a:spcBef>
              <a:spcAft>
                <a:spcPts val="0"/>
              </a:spcAft>
              <a:buClr>
                <a:schemeClr val="dk1"/>
              </a:buClr>
              <a:buSzPct val="100000"/>
              <a:buFont typeface="Arial"/>
              <a:buChar char="•"/>
            </a:pPr>
            <a:r>
              <a:rPr lang="fr-FR" sz="1100" b="0" i="0" u="none" strike="noStrike" cap="none">
                <a:solidFill>
                  <a:schemeClr val="dk1"/>
                </a:solidFill>
                <a:latin typeface="+mn-lt"/>
                <a:ea typeface="Calibri"/>
                <a:cs typeface="Calibri"/>
                <a:sym typeface="Calibri"/>
              </a:rPr>
              <a:t>En tant qu’animateur, assurez-vous de créer un espace sûr pour les jeux de rôle devant l’ensemble du groupe !</a:t>
            </a:r>
          </a:p>
          <a:p>
            <a:pPr marL="685800" marR="0" lvl="1" indent="-228600" algn="l" rtl="0">
              <a:lnSpc>
                <a:spcPct val="100000"/>
              </a:lnSpc>
              <a:spcBef>
                <a:spcPts val="0"/>
              </a:spcBef>
              <a:spcAft>
                <a:spcPts val="0"/>
              </a:spcAft>
              <a:buClr>
                <a:schemeClr val="dk1"/>
              </a:buClr>
              <a:buSzPct val="100000"/>
              <a:buFont typeface="Arial"/>
              <a:buChar char="•"/>
            </a:pPr>
            <a:r>
              <a:rPr lang="fr-FR" sz="1100" b="0" i="0" u="none" strike="noStrike" cap="none">
                <a:solidFill>
                  <a:schemeClr val="dk1"/>
                </a:solidFill>
                <a:latin typeface="+mn-lt"/>
                <a:ea typeface="Calibri"/>
                <a:cs typeface="Calibri"/>
                <a:sym typeface="Calibri"/>
              </a:rPr>
              <a:t>Soulignez qu’il s’agit d’une étude de cas difficile, et que vous êtes tous là pour apprendre ensemble </a:t>
            </a:r>
          </a:p>
          <a:p>
            <a:pPr marL="685800" lvl="1" indent="-228600">
              <a:buClr>
                <a:schemeClr val="dk1"/>
              </a:buClr>
              <a:buSzPct val="100000"/>
              <a:buFont typeface="Arial"/>
              <a:buChar char="•"/>
            </a:pPr>
            <a:r>
              <a:rPr lang="fr-FR" sz="1100">
                <a:latin typeface="+mn-lt"/>
                <a:ea typeface="Calibri"/>
                <a:cs typeface="Calibri"/>
                <a:sym typeface="Calibri"/>
              </a:rPr>
              <a:t>(15 minutes) Après</a:t>
            </a:r>
            <a:r>
              <a:rPr lang="fr-FR" sz="1100" b="0" i="0" u="none" strike="noStrike" cap="none">
                <a:latin typeface="+mn-lt"/>
                <a:ea typeface="Calibri"/>
                <a:cs typeface="Calibri"/>
                <a:sym typeface="Calibri"/>
              </a:rPr>
              <a:t> le jeu de rôle, demandez d’abord au « travailleur social » d’exprimer ce qu’il a ressenti, puis ce sera au tour de l’enfant, et enfin du superviseur. Laissez le temps au reste du groupe de</a:t>
            </a:r>
            <a:r>
              <a:rPr lang="fr-FR" sz="1100" b="0" i="0" u="none" strike="noStrike" cap="none" baseline="0">
                <a:latin typeface="+mn-lt"/>
                <a:ea typeface="Calibri"/>
                <a:cs typeface="Calibri"/>
                <a:sym typeface="Calibri"/>
              </a:rPr>
              <a:t> donner ses impressions sur ce qui s’est </a:t>
            </a:r>
            <a:r>
              <a:rPr lang="fr-FR" sz="1100" b="1" i="0" u="none" strike="noStrike" cap="none" baseline="0">
                <a:latin typeface="+mn-lt"/>
                <a:ea typeface="Calibri"/>
                <a:cs typeface="Calibri"/>
                <a:sym typeface="Calibri"/>
              </a:rPr>
              <a:t>bien passé</a:t>
            </a:r>
            <a:r>
              <a:rPr lang="fr-FR" sz="1100" b="0" i="0" u="none" strike="noStrike" cap="none" baseline="0">
                <a:latin typeface="+mn-lt"/>
                <a:ea typeface="Calibri"/>
                <a:cs typeface="Calibri"/>
                <a:sym typeface="Calibri"/>
              </a:rPr>
              <a:t> ; et de suggérer ce que </a:t>
            </a:r>
            <a:r>
              <a:rPr lang="fr-FR" sz="1100" b="1" i="0" u="none" strike="noStrike" cap="none" baseline="0">
                <a:latin typeface="+mn-lt"/>
                <a:ea typeface="Calibri"/>
                <a:cs typeface="Calibri"/>
                <a:sym typeface="Calibri"/>
              </a:rPr>
              <a:t>eux feraient différemment la fois suivante</a:t>
            </a:r>
            <a:r>
              <a:rPr lang="fr-FR" sz="1100" b="0" i="0" u="none" strike="noStrike" cap="none" baseline="0">
                <a:latin typeface="+mn-lt"/>
                <a:ea typeface="Calibri"/>
                <a:cs typeface="Calibri"/>
                <a:sym typeface="Calibri"/>
              </a:rPr>
              <a:t>, ainsi que pour </a:t>
            </a:r>
            <a:r>
              <a:rPr lang="fr-FR" sz="1100" b="0" i="0" u="none" strike="noStrike" cap="none">
                <a:latin typeface="+mn-lt"/>
                <a:ea typeface="Calibri"/>
                <a:cs typeface="Calibri"/>
                <a:sym typeface="Calibri"/>
              </a:rPr>
              <a:t>poser des questions.  En tant qu’animateur, </a:t>
            </a:r>
            <a:r>
              <a:rPr lang="fr-FR" sz="1100" b="0" i="0" u="none" strike="noStrike" cap="none" baseline="0">
                <a:latin typeface="+mn-lt"/>
                <a:ea typeface="Calibri"/>
                <a:cs typeface="Calibri"/>
                <a:sym typeface="Calibri"/>
              </a:rPr>
              <a:t>assurez que </a:t>
            </a:r>
            <a:r>
              <a:rPr lang="fr-FR" sz="1100" b="0" i="0" u="none" strike="noStrike" cap="none">
                <a:latin typeface="+mn-lt"/>
                <a:ea typeface="Calibri"/>
                <a:cs typeface="Calibri"/>
                <a:sym typeface="Calibri"/>
              </a:rPr>
              <a:t> des retours positifs et constructifs puissent être exprimés.</a:t>
            </a:r>
            <a:r>
              <a:rPr lang="fr-FR" sz="1100">
                <a:latin typeface="+mn-lt"/>
                <a:ea typeface="Calibri"/>
                <a:cs typeface="Calibri"/>
                <a:sym typeface="Calibri"/>
              </a:rPr>
              <a:t> </a:t>
            </a:r>
          </a:p>
          <a:p>
            <a:pPr marL="228600" indent="-228600">
              <a:buClr>
                <a:schemeClr val="dk1"/>
              </a:buClr>
              <a:buSzPct val="100000"/>
              <a:buFont typeface="Calibri"/>
              <a:buAutoNum type="arabicPeriod"/>
            </a:pPr>
            <a:r>
              <a:rPr lang="fr-FR" sz="1100" b="0" i="0" u="none" strike="noStrike" cap="none">
                <a:latin typeface="+mn-lt"/>
                <a:ea typeface="Calibri"/>
                <a:cs typeface="Calibri"/>
                <a:sym typeface="Calibri"/>
              </a:rPr>
              <a:t>Demandez aux participants de retourner dans leurs équipes respectives. À présent, la prochaine étape est une session de supervision individuelle dans laquelle le superviseur discutera de ses observations avec le travailleur social (« l’enfant » peut observer).</a:t>
            </a:r>
            <a:r>
              <a:rPr lang="fr-FR" sz="1100">
                <a:latin typeface="+mn-lt"/>
                <a:ea typeface="Calibri"/>
                <a:cs typeface="Calibri"/>
                <a:sym typeface="Calibri"/>
              </a:rPr>
              <a:t> </a:t>
            </a:r>
            <a:r>
              <a:rPr lang="fr-FR" sz="1100" b="0" i="0" u="none" strike="noStrike" cap="none">
                <a:latin typeface="+mn-lt"/>
                <a:ea typeface="Calibri"/>
                <a:cs typeface="Calibri"/>
                <a:sym typeface="Calibri"/>
              </a:rPr>
              <a:t> </a:t>
            </a:r>
            <a:r>
              <a:rPr lang="fr-FR" sz="1100" b="1" i="0" u="none" strike="noStrike" cap="none">
                <a:latin typeface="+mn-lt"/>
                <a:ea typeface="Calibri"/>
                <a:cs typeface="Calibri"/>
                <a:sym typeface="Calibri"/>
              </a:rPr>
              <a:t>**Conseil « pour le superviseur » : assurez-vous de laisser le temps au travailleur social de réfléchir et de poser des questions avant de faire part de vos retours</a:t>
            </a:r>
            <a:r>
              <a:rPr lang="fr-FR" sz="1100" b="0" i="0" u="none" strike="noStrike" cap="none">
                <a:latin typeface="+mn-lt"/>
                <a:ea typeface="Calibri"/>
                <a:cs typeface="Calibri"/>
                <a:sym typeface="Calibri"/>
              </a:rPr>
              <a:t>! </a:t>
            </a:r>
            <a:r>
              <a:rPr lang="fr-FR" sz="1100">
                <a:latin typeface="+mn-lt"/>
                <a:ea typeface="Calibri"/>
                <a:cs typeface="Calibri"/>
                <a:sym typeface="Calibri"/>
              </a:rPr>
              <a:t>Accordez 15 minutes pour le jeu de rôle.</a:t>
            </a:r>
          </a:p>
          <a:p>
            <a:pPr marL="228600" indent="-228600">
              <a:buClr>
                <a:schemeClr val="dk1"/>
              </a:buClr>
              <a:buSzPct val="100000"/>
              <a:buFont typeface="Calibri"/>
              <a:buAutoNum type="arabicPeriod"/>
            </a:pPr>
            <a:r>
              <a:rPr lang="fr-FR" sz="1100" b="0" i="0" u="none" strike="noStrike" cap="none">
                <a:latin typeface="+mn-lt"/>
                <a:ea typeface="Calibri"/>
                <a:cs typeface="Calibri"/>
                <a:sym typeface="Calibri"/>
              </a:rPr>
              <a:t>Réunissez les participants et demandez à une autre équipe de procéder au jeu de rôle pour l’ensemble des participants</a:t>
            </a:r>
            <a:r>
              <a:rPr lang="fr-FR" sz="1100">
                <a:latin typeface="+mn-lt"/>
                <a:ea typeface="Calibri"/>
                <a:cs typeface="Calibri"/>
                <a:sym typeface="Calibri"/>
              </a:rPr>
              <a:t> (10 minutes). </a:t>
            </a:r>
          </a:p>
          <a:p>
            <a:pPr marL="685800" marR="0" lvl="1" indent="-228600" algn="l" rtl="0">
              <a:lnSpc>
                <a:spcPct val="100000"/>
              </a:lnSpc>
              <a:spcBef>
                <a:spcPts val="0"/>
              </a:spcBef>
              <a:spcAft>
                <a:spcPts val="0"/>
              </a:spcAft>
              <a:buClr>
                <a:schemeClr val="dk1"/>
              </a:buClr>
              <a:buSzPct val="100000"/>
              <a:buFont typeface="Arial"/>
              <a:buChar char="•"/>
            </a:pPr>
            <a:r>
              <a:rPr lang="fr-FR" sz="1100" b="0" i="0" u="none" strike="noStrike" cap="none">
                <a:solidFill>
                  <a:schemeClr val="dk1"/>
                </a:solidFill>
                <a:latin typeface="+mn-lt"/>
                <a:ea typeface="Calibri"/>
                <a:cs typeface="Calibri"/>
                <a:sym typeface="Calibri"/>
              </a:rPr>
              <a:t>(15 minutes) Après</a:t>
            </a:r>
            <a:r>
              <a:rPr lang="fr-FR" sz="1100" b="0" i="0" u="none" strike="noStrike" cap="none" baseline="0">
                <a:solidFill>
                  <a:schemeClr val="dk1"/>
                </a:solidFill>
                <a:latin typeface="+mn-lt"/>
                <a:ea typeface="Calibri"/>
                <a:cs typeface="Calibri"/>
                <a:sym typeface="Calibri"/>
              </a:rPr>
              <a:t> le jeu de rôle, demandez d’abord au « superviseur » d’exprimer ce qu’il a ressenti, puis ce sera au tour du travailleur social, puis de l’enfant.</a:t>
            </a:r>
            <a:r>
              <a:rPr lang="fr-FR" sz="1100" b="0" i="0" u="none" strike="noStrike" cap="none">
                <a:solidFill>
                  <a:schemeClr val="dk1"/>
                </a:solidFill>
                <a:latin typeface="+mn-lt"/>
                <a:ea typeface="Calibri"/>
                <a:cs typeface="Calibri"/>
                <a:sym typeface="Calibri"/>
              </a:rPr>
              <a:t> </a:t>
            </a:r>
          </a:p>
          <a:p>
            <a:pPr marL="685800" lvl="1" indent="-228600">
              <a:buClr>
                <a:schemeClr val="dk1"/>
              </a:buClr>
              <a:buSzPct val="100000"/>
              <a:buFont typeface="Arial"/>
              <a:buChar char="•"/>
            </a:pPr>
            <a:r>
              <a:rPr lang="fr-FR" sz="1100" b="0" i="0" u="none" strike="noStrike" cap="none">
                <a:latin typeface="+mn-lt"/>
                <a:ea typeface="Calibri"/>
                <a:cs typeface="Calibri"/>
                <a:sym typeface="Calibri"/>
              </a:rPr>
              <a:t>Au besoin, l’animateur peut également intervenir pour structurer la façon de faire part des retours.</a:t>
            </a:r>
            <a:r>
              <a:rPr lang="fr-FR" sz="1100">
                <a:latin typeface="+mn-lt"/>
                <a:ea typeface="Calibri"/>
                <a:cs typeface="Calibri"/>
                <a:sym typeface="Calibri"/>
              </a:rPr>
              <a:t> </a:t>
            </a:r>
          </a:p>
          <a:p>
            <a:pPr marL="685800" lvl="1" indent="-228600">
              <a:buClr>
                <a:schemeClr val="dk1"/>
              </a:buClr>
              <a:buSzPct val="100000"/>
              <a:buFont typeface="Arial"/>
              <a:buChar char="•"/>
            </a:pPr>
            <a:r>
              <a:rPr lang="fr-FR" sz="1100">
                <a:latin typeface="+mn-lt"/>
                <a:ea typeface="Calibri"/>
                <a:cs typeface="Calibri"/>
                <a:sym typeface="Calibri"/>
              </a:rPr>
              <a:t>Laissez le temps au reste du groupe de </a:t>
            </a:r>
            <a:r>
              <a:rPr lang="fr-FR" sz="1100" b="0" i="0" u="none" strike="noStrike" cap="none" baseline="0">
                <a:latin typeface="+mn-lt"/>
                <a:ea typeface="Calibri"/>
                <a:cs typeface="Calibri"/>
                <a:sym typeface="Calibri"/>
              </a:rPr>
              <a:t>donner ses impressions sur ce qui s’est </a:t>
            </a:r>
            <a:r>
              <a:rPr lang="fr-FR" sz="1100" b="1" i="0" u="none" strike="noStrike" cap="none" baseline="0">
                <a:latin typeface="+mn-lt"/>
                <a:ea typeface="Calibri"/>
                <a:cs typeface="Calibri"/>
                <a:sym typeface="Calibri"/>
              </a:rPr>
              <a:t>bien passé</a:t>
            </a:r>
            <a:r>
              <a:rPr lang="fr-FR" sz="1100" b="0" i="0" u="none" strike="noStrike" cap="none" baseline="0">
                <a:latin typeface="+mn-lt"/>
                <a:ea typeface="Calibri"/>
                <a:cs typeface="Calibri"/>
                <a:sym typeface="Calibri"/>
              </a:rPr>
              <a:t> ; et de suggérer ce que </a:t>
            </a:r>
            <a:r>
              <a:rPr lang="fr-FR" sz="1100" b="1" i="0" u="none" strike="noStrike" cap="none" baseline="0">
                <a:latin typeface="+mn-lt"/>
                <a:ea typeface="Calibri"/>
                <a:cs typeface="Calibri"/>
                <a:sym typeface="Calibri"/>
              </a:rPr>
              <a:t>eux feraient différemment la fois suivante</a:t>
            </a:r>
            <a:r>
              <a:rPr lang="fr-FR" sz="1100" b="0" i="0" u="none" strike="noStrike" cap="none" baseline="0">
                <a:latin typeface="+mn-lt"/>
                <a:ea typeface="Calibri"/>
                <a:cs typeface="Calibri"/>
                <a:sym typeface="Calibri"/>
              </a:rPr>
              <a:t>, ainsi que pour </a:t>
            </a:r>
            <a:r>
              <a:rPr lang="fr-FR" sz="1100" b="0" i="0" u="none" strike="noStrike" cap="none">
                <a:latin typeface="+mn-lt"/>
                <a:ea typeface="Calibri"/>
                <a:cs typeface="Calibri"/>
                <a:sym typeface="Calibri"/>
              </a:rPr>
              <a:t>poser des questions.</a:t>
            </a:r>
            <a:r>
              <a:rPr lang="fr-FR" sz="1100">
                <a:latin typeface="+mn-lt"/>
                <a:ea typeface="Calibri"/>
                <a:cs typeface="Calibri"/>
                <a:sym typeface="Calibri"/>
              </a:rPr>
              <a:t> Veiller à ce que les règles relatives aux retours soient bien suivies.</a:t>
            </a:r>
          </a:p>
          <a:p>
            <a:pPr marL="228600" marR="0" lvl="0" indent="-228600" algn="l" rtl="0">
              <a:lnSpc>
                <a:spcPct val="100000"/>
              </a:lnSpc>
              <a:spcBef>
                <a:spcPts val="0"/>
              </a:spcBef>
              <a:spcAft>
                <a:spcPts val="0"/>
              </a:spcAft>
              <a:buClr>
                <a:schemeClr val="dk1"/>
              </a:buClr>
              <a:buSzPct val="100000"/>
              <a:buFont typeface="Arial"/>
              <a:buNone/>
            </a:pPr>
            <a:endParaRPr lang="en-US" sz="1100" b="0" i="0" u="none" strike="noStrike" cap="none" dirty="0">
              <a:solidFill>
                <a:schemeClr val="dk1"/>
              </a:solidFill>
              <a:latin typeface="+mn-lt"/>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Arial"/>
              <a:buNone/>
            </a:pPr>
            <a:r>
              <a:rPr lang="fr-FR" sz="1100" b="1" i="0" u="none" strike="noStrike" cap="none">
                <a:solidFill>
                  <a:schemeClr val="dk1"/>
                </a:solidFill>
                <a:latin typeface="+mn-lt"/>
                <a:ea typeface="Calibri"/>
                <a:cs typeface="Calibri"/>
                <a:sym typeface="Calibri"/>
              </a:rPr>
              <a:t>Note pour l’animateur</a:t>
            </a:r>
            <a:r>
              <a:rPr lang="fr-FR" sz="1100" b="0" i="0" u="none" strike="noStrike" cap="none">
                <a:solidFill>
                  <a:schemeClr val="dk1"/>
                </a:solidFill>
                <a:latin typeface="+mn-lt"/>
                <a:ea typeface="Calibri"/>
                <a:cs typeface="Calibri"/>
                <a:sym typeface="Calibri"/>
              </a:rPr>
              <a:t> : </a:t>
            </a:r>
          </a:p>
          <a:p>
            <a:pPr marL="228600" marR="0" lvl="0" indent="-228600" algn="l" rtl="0">
              <a:lnSpc>
                <a:spcPct val="100000"/>
              </a:lnSpc>
              <a:spcBef>
                <a:spcPts val="0"/>
              </a:spcBef>
              <a:spcAft>
                <a:spcPts val="0"/>
              </a:spcAft>
              <a:buClr>
                <a:schemeClr val="dk1"/>
              </a:buClr>
              <a:buSzPct val="100000"/>
              <a:buFont typeface="Arial"/>
              <a:buNone/>
            </a:pPr>
            <a:r>
              <a:rPr lang="fr-FR" sz="1100" b="0" i="0" u="none" strike="noStrike" cap="none">
                <a:solidFill>
                  <a:schemeClr val="dk1"/>
                </a:solidFill>
                <a:latin typeface="+mn-lt"/>
                <a:ea typeface="Calibri"/>
                <a:cs typeface="Calibri"/>
                <a:sym typeface="Calibri"/>
              </a:rPr>
              <a:t>*Veillez à bien demander aux groupes de se porter </a:t>
            </a:r>
            <a:r>
              <a:rPr lang="fr-FR" sz="1100" b="1" i="0" u="none" strike="noStrike" cap="none">
                <a:solidFill>
                  <a:schemeClr val="dk1"/>
                </a:solidFill>
                <a:latin typeface="+mn-lt"/>
                <a:ea typeface="Calibri"/>
                <a:cs typeface="Calibri"/>
                <a:sym typeface="Calibri"/>
              </a:rPr>
              <a:t>volontaire (et ne pas s’imposer) </a:t>
            </a:r>
            <a:r>
              <a:rPr lang="fr-FR" sz="1100" b="0" i="0" u="none" strike="noStrike" cap="none">
                <a:solidFill>
                  <a:schemeClr val="dk1"/>
                </a:solidFill>
                <a:latin typeface="+mn-lt"/>
                <a:ea typeface="Calibri"/>
                <a:cs typeface="Calibri"/>
                <a:sym typeface="Calibri"/>
              </a:rPr>
              <a:t> pour procéder</a:t>
            </a:r>
            <a:r>
              <a:rPr lang="fr-FR" sz="1100" b="0" i="0" u="none" strike="noStrike" cap="none" baseline="0">
                <a:solidFill>
                  <a:schemeClr val="dk1"/>
                </a:solidFill>
                <a:latin typeface="+mn-lt"/>
                <a:ea typeface="Calibri"/>
                <a:cs typeface="Calibri"/>
                <a:sym typeface="Calibri"/>
              </a:rPr>
              <a:t> au jeu de rôle devant leurs collègues ! Personne ne doit jamais se sentir contraint de jouer un rôle devant un groupe s’il se sent pas à l’aise.</a:t>
            </a:r>
          </a:p>
          <a:p>
            <a:pPr marL="228600" marR="0" lvl="0" indent="-228600" algn="l" rtl="0">
              <a:lnSpc>
                <a:spcPct val="100000"/>
              </a:lnSpc>
              <a:spcBef>
                <a:spcPts val="0"/>
              </a:spcBef>
              <a:spcAft>
                <a:spcPts val="0"/>
              </a:spcAft>
              <a:buClr>
                <a:schemeClr val="dk1"/>
              </a:buClr>
              <a:buSzPct val="100000"/>
              <a:buFont typeface="Arial"/>
              <a:buNone/>
            </a:pPr>
            <a:r>
              <a:rPr lang="fr-FR" sz="1100" b="0" i="0" u="none" strike="noStrike" cap="none" baseline="0">
                <a:solidFill>
                  <a:schemeClr val="dk1"/>
                </a:solidFill>
                <a:latin typeface="+mn-lt"/>
                <a:ea typeface="Calibri"/>
                <a:cs typeface="Calibri"/>
                <a:sym typeface="Calibri"/>
              </a:rPr>
              <a:t>Insistez sur le fait que le superviseur doit utiliser l’outil d’observation comme référence/rappel. L’interaction doit se focaliser sur l’enfant et le travailleur social ; l’outil d’observation est simplement un guide.</a:t>
            </a:r>
          </a:p>
          <a:p>
            <a:pPr marL="457200" marR="0" lvl="1" indent="0" algn="l" rtl="0">
              <a:lnSpc>
                <a:spcPct val="100000"/>
              </a:lnSpc>
              <a:spcBef>
                <a:spcPts val="0"/>
              </a:spcBef>
              <a:spcAft>
                <a:spcPts val="0"/>
              </a:spcAft>
              <a:buClr>
                <a:schemeClr val="dk1"/>
              </a:buClr>
              <a:buSzPct val="25000"/>
              <a:buFont typeface="Arial"/>
              <a:buNone/>
            </a:pPr>
            <a:endParaRPr sz="1100" b="0" i="0" u="none" strike="noStrike" cap="none" dirty="0">
              <a:solidFill>
                <a:schemeClr val="dk1"/>
              </a:solidFill>
              <a:latin typeface="+mn-lt"/>
              <a:ea typeface="Calibri"/>
              <a:cs typeface="Calibri"/>
              <a:sym typeface="Calibri"/>
            </a:endParaRPr>
          </a:p>
        </p:txBody>
      </p:sp>
      <p:sp>
        <p:nvSpPr>
          <p:cNvPr id="272" name="Shape 27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28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pPr>
              <a:buNone/>
            </a:pPr>
            <a:endParaRPr lang="en-AU" sz="1100"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19</a:t>
            </a:fld>
            <a:endParaRPr lang="en-AU"/>
          </a:p>
        </p:txBody>
      </p:sp>
    </p:spTree>
    <p:extLst>
      <p:ext uri="{BB962C8B-B14F-4D97-AF65-F5344CB8AC3E}">
        <p14:creationId xmlns:p14="http://schemas.microsoft.com/office/powerpoint/2010/main" val="232751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1958103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99" name="Shape 29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Clr>
                <a:schemeClr val="dk1"/>
              </a:buClr>
              <a:buSzPct val="25000"/>
              <a:buNone/>
            </a:pPr>
            <a:r>
              <a:rPr lang="fr-FR" sz="1100" b="0"/>
              <a:t>5 minutes</a:t>
            </a:r>
          </a:p>
          <a:p>
            <a:pPr>
              <a:buClr>
                <a:schemeClr val="dk1"/>
              </a:buClr>
              <a:buSzPct val="25000"/>
              <a:buNone/>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t>Dites</a:t>
            </a:r>
            <a:r>
              <a:rPr lang="fr-FR" sz="1100" b="1" i="0" u="none" strike="noStrike" cap="none">
                <a:latin typeface="+mn-lt"/>
                <a:ea typeface="Calibri"/>
                <a:cs typeface="Calibri"/>
                <a:sym typeface="Calibri"/>
              </a:rPr>
              <a:t> :</a:t>
            </a:r>
            <a:r>
              <a:rPr lang="fr-FR" sz="1100" b="0" i="0" u="none" strike="noStrike" cap="none">
                <a:latin typeface="+mn-lt"/>
                <a:ea typeface="Calibri"/>
                <a:cs typeface="Calibri"/>
                <a:sym typeface="Calibri"/>
              </a:rPr>
              <a:t> La</a:t>
            </a:r>
            <a:r>
              <a:rPr lang="fr-FR" sz="1100" b="0" i="0" u="none" strike="noStrike" cap="none" baseline="0">
                <a:latin typeface="+mn-lt"/>
                <a:ea typeface="Calibri"/>
                <a:cs typeface="Calibri"/>
                <a:sym typeface="Calibri"/>
              </a:rPr>
              <a:t> prochaine pratique de supervision s’appelle l’Examen des dossiers. Beaucoup de superviseurs dans plusieurs contextes le font déjà régulièrement (certains l’appellent audit.) L’outil créé par la CMTF mondiale (Groupe Spécial de Travail en Gestion de Cas) est appelé Check-list des dossiers, et il est destiné à être utilisé </a:t>
            </a:r>
            <a:r>
              <a:rPr lang="fr-FR" sz="1100">
                <a:solidFill>
                  <a:schemeClr val="tx1"/>
                </a:solidFill>
                <a:latin typeface="+mn-lt"/>
                <a:ea typeface="+mn-ea"/>
                <a:cs typeface="+mn-cs"/>
              </a:rPr>
              <a:t>comme guide par les superviseurs lors de l’examen d’un cas individuel de protection de l’enfance. Cet outil fait partie de l’encadrement régulier et le retour doit être donné lors de sessions individuelles de supervision. </a:t>
            </a:r>
          </a:p>
          <a:p>
            <a:pPr>
              <a:buNone/>
            </a:pPr>
            <a:r>
              <a:rPr lang="fr-FR" sz="1100" b="0" i="0" u="none" strike="noStrike" cap="none" baseline="0">
                <a:latin typeface="+mn-lt"/>
                <a:ea typeface="Calibri"/>
                <a:cs typeface="Calibri"/>
                <a:sym typeface="Calibri"/>
              </a:rPr>
              <a:t> </a:t>
            </a:r>
          </a:p>
          <a:p>
            <a:pPr>
              <a:buNone/>
            </a:pPr>
            <a:r>
              <a:rPr lang="fr-FR" sz="1100" b="1" i="0" u="none" strike="noStrike" cap="none">
                <a:latin typeface="+mn-lt"/>
                <a:ea typeface="Calibri"/>
                <a:cs typeface="Calibri"/>
                <a:sym typeface="Calibri"/>
              </a:rPr>
              <a:t>Distribuez</a:t>
            </a:r>
            <a:r>
              <a:rPr lang="fr-FR" sz="1100"/>
              <a:t> : 2.8 Outil Check-list des dossiers et examinez le document avec les participants </a:t>
            </a:r>
          </a:p>
          <a:p>
            <a:pPr>
              <a:buNone/>
            </a:pPr>
            <a:endParaRPr lang="en-US" sz="1100" dirty="0"/>
          </a:p>
          <a:p>
            <a:pPr>
              <a:buNone/>
            </a:pPr>
            <a:r>
              <a:rPr lang="fr-FR" sz="1100" b="1"/>
              <a:t>Message clé</a:t>
            </a:r>
            <a:r>
              <a:rPr lang="fr-FR" sz="1100"/>
              <a:t> : L’</a:t>
            </a:r>
            <a:r>
              <a:rPr lang="fr-FR" sz="1100" baseline="0"/>
              <a:t>examen des dossiers est l’occasion</a:t>
            </a:r>
            <a:r>
              <a:rPr lang="fr-FR" sz="1100"/>
              <a:t> de controler la qualité de la documentation du travailleur social ; c’est également un </a:t>
            </a:r>
            <a:r>
              <a:rPr lang="fr-FR" sz="1100" b="1"/>
              <a:t>moyen important de comprendre si les travailleurs sociaux ont besoin de soutien et de renforcement de leurs capacités.</a:t>
            </a:r>
            <a:r>
              <a:rPr lang="fr-FR" sz="1100"/>
              <a:t> </a:t>
            </a:r>
          </a:p>
          <a:p>
            <a:pPr marL="0" marR="0" lvl="0" indent="0" algn="l" rtl="0">
              <a:lnSpc>
                <a:spcPct val="100000"/>
              </a:lnSpc>
              <a:spcBef>
                <a:spcPts val="0"/>
              </a:spcBef>
              <a:spcAft>
                <a:spcPts val="0"/>
              </a:spcAft>
              <a:buClr>
                <a:schemeClr val="dk1"/>
              </a:buClr>
              <a:buSzPct val="25000"/>
              <a:buFont typeface="Calibri"/>
              <a:buNone/>
            </a:pPr>
            <a:endParaRPr lang="en-US" sz="1100" b="0" i="0" u="none" strike="noStrike" cap="none" dirty="0">
              <a:solidFill>
                <a:schemeClr val="dk1"/>
              </a:solidFill>
              <a:latin typeface="Calibri"/>
              <a:ea typeface="Calibri"/>
              <a:cs typeface="Calibri"/>
              <a:sym typeface="Calibri"/>
            </a:endParaRPr>
          </a:p>
        </p:txBody>
      </p:sp>
      <p:sp>
        <p:nvSpPr>
          <p:cNvPr id="300" name="Shape 30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20</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170499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Clr>
                <a:schemeClr val="dk1"/>
              </a:buClr>
              <a:buSzPct val="25000"/>
              <a:buNone/>
            </a:pPr>
            <a:endParaRPr lang="en-US" sz="1100" b="0" dirty="0">
              <a:latin typeface="+mn-lt"/>
            </a:endParaRPr>
          </a:p>
          <a:p>
            <a:pPr>
              <a:buClr>
                <a:schemeClr val="dk1"/>
              </a:buClr>
              <a:buSzPct val="25000"/>
              <a:buNone/>
            </a:pPr>
            <a:r>
              <a:rPr lang="fr-FR" sz="1100" b="0">
                <a:latin typeface="+mn-lt"/>
              </a:rPr>
              <a:t>25 minutes </a:t>
            </a:r>
          </a:p>
          <a:p>
            <a:pPr>
              <a:buClr>
                <a:schemeClr val="dk1"/>
              </a:buClr>
              <a:buSzPct val="25000"/>
              <a:buNone/>
            </a:pPr>
            <a:endParaRPr lang="en-US" sz="1100" b="1" dirty="0">
              <a:latin typeface="+mn-lt"/>
            </a:endParaRPr>
          </a:p>
          <a:p>
            <a:pPr>
              <a:buClr>
                <a:schemeClr val="dk1"/>
              </a:buClr>
              <a:buSzPct val="25000"/>
              <a:buNone/>
            </a:pPr>
            <a:r>
              <a:rPr lang="fr-FR" sz="1100" b="1">
                <a:latin typeface="+mn-lt"/>
              </a:rPr>
              <a:t>Dites : </a:t>
            </a:r>
            <a:r>
              <a:rPr lang="fr-FR" sz="1100" b="0">
                <a:latin typeface="+mn-lt"/>
              </a:rPr>
              <a:t>Maintenant, nous allons </a:t>
            </a:r>
            <a:r>
              <a:rPr lang="fr-FR" sz="1100" b="0" baseline="0">
                <a:latin typeface="+mn-lt"/>
              </a:rPr>
              <a:t>prendre un certain temps pour nous entraîner à l’examen d’un dossier fictif à l’aide de l’outil Check-list</a:t>
            </a:r>
          </a:p>
          <a:p>
            <a:pPr>
              <a:buClr>
                <a:schemeClr val="dk1"/>
              </a:buClr>
              <a:buSzPct val="25000"/>
              <a:buNone/>
            </a:pPr>
            <a:endParaRPr lang="en-US" sz="1100" b="1" dirty="0">
              <a:latin typeface="+mn-lt"/>
            </a:endParaRPr>
          </a:p>
          <a:p>
            <a:pPr>
              <a:buClr>
                <a:schemeClr val="dk1"/>
              </a:buClr>
              <a:buSzPct val="25000"/>
              <a:buNone/>
            </a:pPr>
            <a:r>
              <a:rPr lang="fr-FR" sz="1100" b="1">
                <a:latin typeface="+mn-lt"/>
                <a:ea typeface="Calibri"/>
                <a:cs typeface="Calibri"/>
                <a:sym typeface="Calibri"/>
              </a:rPr>
              <a:t>Instructions</a:t>
            </a:r>
            <a:r>
              <a:rPr lang="fr-FR" sz="1100" b="0" i="0" u="none" strike="noStrike" cap="none">
                <a:latin typeface="+mn-lt"/>
                <a:ea typeface="Calibri"/>
                <a:cs typeface="Calibri"/>
                <a:sym typeface="Calibri"/>
              </a:rPr>
              <a:t> :</a:t>
            </a:r>
            <a:r>
              <a:rPr lang="fr-FR" sz="1100">
                <a:latin typeface="+mn-lt"/>
                <a:ea typeface="Calibri"/>
                <a:cs typeface="Calibri"/>
                <a:sym typeface="Calibri"/>
              </a:rPr>
              <a:t> (15 minutes en groupes ; 10 minutes en séance plénière)</a:t>
            </a:r>
          </a:p>
          <a:p>
            <a:pPr marL="228600" marR="0" lvl="0" indent="-228600" algn="l" rtl="0">
              <a:lnSpc>
                <a:spcPct val="100000"/>
              </a:lnSpc>
              <a:spcBef>
                <a:spcPts val="0"/>
              </a:spcBef>
              <a:spcAft>
                <a:spcPts val="0"/>
              </a:spcAft>
              <a:buClr>
                <a:schemeClr val="dk1"/>
              </a:buClr>
              <a:buSzPct val="100000"/>
              <a:buFont typeface="Calibri"/>
              <a:buAutoNum type="arabicPeriod"/>
            </a:pPr>
            <a:r>
              <a:rPr lang="fr-FR" sz="1100" b="0" i="0" u="none" strike="noStrike" cap="none">
                <a:solidFill>
                  <a:schemeClr val="dk1"/>
                </a:solidFill>
                <a:latin typeface="+mn-lt"/>
                <a:ea typeface="Calibri"/>
                <a:cs typeface="Calibri"/>
                <a:sym typeface="Calibri"/>
              </a:rPr>
              <a:t>Gardez les mêmes équipes/groupes de 3 que pour l’exercice précédent</a:t>
            </a:r>
          </a:p>
          <a:p>
            <a:pPr marL="228600" marR="0" lvl="0" indent="-228600" algn="l" rtl="0">
              <a:lnSpc>
                <a:spcPct val="100000"/>
              </a:lnSpc>
              <a:spcBef>
                <a:spcPts val="0"/>
              </a:spcBef>
              <a:spcAft>
                <a:spcPts val="0"/>
              </a:spcAft>
              <a:buClr>
                <a:schemeClr val="dk1"/>
              </a:buClr>
              <a:buSzPct val="100000"/>
              <a:buFont typeface="Calibri"/>
              <a:buAutoNum type="arabicPeriod"/>
            </a:pPr>
            <a:r>
              <a:rPr lang="fr-FR" sz="1100" b="0" i="0" u="none" strike="noStrike" cap="none">
                <a:solidFill>
                  <a:schemeClr val="dk1"/>
                </a:solidFill>
                <a:latin typeface="+mn-lt"/>
                <a:ea typeface="Calibri"/>
                <a:cs typeface="Calibri"/>
                <a:sym typeface="Calibri"/>
              </a:rPr>
              <a:t>Distribuez des *FAUX* dossiers préparés avant la formation. </a:t>
            </a:r>
          </a:p>
          <a:p>
            <a:pPr marL="228600" marR="0" lvl="0" indent="-228600" algn="l" rtl="0">
              <a:lnSpc>
                <a:spcPct val="100000"/>
              </a:lnSpc>
              <a:spcBef>
                <a:spcPts val="0"/>
              </a:spcBef>
              <a:spcAft>
                <a:spcPts val="0"/>
              </a:spcAft>
              <a:buClr>
                <a:schemeClr val="dk1"/>
              </a:buClr>
              <a:buSzPct val="100000"/>
              <a:buFont typeface="Calibri"/>
              <a:buAutoNum type="arabicPeriod"/>
            </a:pPr>
            <a:r>
              <a:rPr lang="fr-FR" sz="1100" b="0" i="0" u="none" strike="noStrike" cap="none">
                <a:solidFill>
                  <a:schemeClr val="dk1"/>
                </a:solidFill>
                <a:latin typeface="+mn-lt"/>
                <a:ea typeface="Calibri"/>
                <a:cs typeface="Calibri"/>
                <a:sym typeface="Calibri"/>
              </a:rPr>
              <a:t>Réunissez les participants et animez une discussion sur la qualité du dossier, </a:t>
            </a:r>
            <a:r>
              <a:rPr lang="fr-FR" sz="1100" b="0" i="0" u="none" strike="noStrike" cap="none" baseline="0">
                <a:solidFill>
                  <a:schemeClr val="dk1"/>
                </a:solidFill>
                <a:latin typeface="+mn-lt"/>
                <a:ea typeface="Calibri"/>
                <a:cs typeface="Calibri"/>
                <a:sym typeface="Calibri"/>
              </a:rPr>
              <a:t>comprenant les questions suivantes : </a:t>
            </a:r>
          </a:p>
          <a:p>
            <a:pPr marL="742950" lvl="2" indent="-285750">
              <a:spcBef>
                <a:spcPts val="1000"/>
              </a:spcBef>
              <a:buClr>
                <a:srgbClr val="97467D"/>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Quelles seraient vos préoccupations/questions quant à ce dossier ?</a:t>
            </a:r>
          </a:p>
          <a:p>
            <a:pPr marL="742950" lvl="2" indent="-285750">
              <a:spcBef>
                <a:spcPts val="1000"/>
              </a:spcBef>
              <a:buClr>
                <a:srgbClr val="97467D"/>
              </a:buClr>
              <a:buSzPct val="100000"/>
              <a:buFont typeface="Wingdings" charset="2"/>
              <a:buChar char="§"/>
            </a:pPr>
            <a:r>
              <a:rPr lang="fr-FR" sz="1100">
                <a:solidFill>
                  <a:schemeClr val="tx1">
                    <a:lumMod val="65000"/>
                    <a:lumOff val="35000"/>
                  </a:schemeClr>
                </a:solidFill>
                <a:latin typeface="+mn-lt"/>
                <a:ea typeface="Helvetica Neue" charset="0"/>
                <a:cs typeface="Helvetica Neue" charset="0"/>
              </a:rPr>
              <a:t>Quels retours feriez-vous ou quelles mesures recommanderiez-vous au travailleur social ?</a:t>
            </a:r>
          </a:p>
          <a:p>
            <a:pPr marL="228600" marR="0" lvl="0" indent="-228600" algn="l" rtl="0">
              <a:lnSpc>
                <a:spcPct val="100000"/>
              </a:lnSpc>
              <a:spcBef>
                <a:spcPts val="0"/>
              </a:spcBef>
              <a:spcAft>
                <a:spcPts val="0"/>
              </a:spcAft>
              <a:buClr>
                <a:schemeClr val="dk1"/>
              </a:buClr>
              <a:buSzPct val="100000"/>
              <a:buFont typeface="Calibri"/>
              <a:buAutoNum type="arabicPeriod"/>
            </a:pPr>
            <a:endParaRPr lang="en-US" sz="11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100" b="0" i="0" u="none" strike="noStrike" cap="none" dirty="0">
              <a:solidFill>
                <a:schemeClr val="dk1"/>
              </a:solidFill>
              <a:latin typeface="+mn-lt"/>
              <a:ea typeface="Calibri"/>
              <a:cs typeface="Calibri"/>
              <a:sym typeface="Calibri"/>
            </a:endParaRPr>
          </a:p>
        </p:txBody>
      </p:sp>
      <p:sp>
        <p:nvSpPr>
          <p:cNvPr id="305" name="Shape 30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1792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pPr>
              <a:buNone/>
            </a:pPr>
            <a:endParaRPr lang="en-AU" sz="1100"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22</a:t>
            </a:fld>
            <a:endParaRPr lang="en-AU"/>
          </a:p>
        </p:txBody>
      </p:sp>
    </p:spTree>
    <p:extLst>
      <p:ext uri="{BB962C8B-B14F-4D97-AF65-F5344CB8AC3E}">
        <p14:creationId xmlns:p14="http://schemas.microsoft.com/office/powerpoint/2010/main" val="3113995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SzPct val="25000"/>
              <a:buNone/>
            </a:pPr>
            <a:r>
              <a:rPr lang="fr-FR" sz="1100"/>
              <a:t>5 minutes</a:t>
            </a:r>
          </a:p>
          <a:p>
            <a:pPr>
              <a:buSzPct val="25000"/>
              <a:buNone/>
            </a:pPr>
            <a:endParaRPr lang="en-US" sz="1100" dirty="0"/>
          </a:p>
          <a:p>
            <a:pPr>
              <a:buSzPct val="25000"/>
              <a:buNone/>
            </a:pPr>
            <a:r>
              <a:rPr lang="fr-FR" sz="1100" b="1"/>
              <a:t>Dites</a:t>
            </a:r>
            <a:r>
              <a:rPr lang="fr-FR" sz="1100"/>
              <a:t> : Nous</a:t>
            </a:r>
            <a:r>
              <a:rPr lang="fr-FR" sz="1100" baseline="0"/>
              <a:t> sommes enfin arrivés à la dernière pratique de supervision : les Discussions de cas ! </a:t>
            </a:r>
          </a:p>
          <a:p>
            <a:pPr>
              <a:buSzPct val="25000"/>
              <a:buNone/>
            </a:pPr>
            <a:endParaRPr lang="en-US" sz="1100" baseline="0" dirty="0"/>
          </a:p>
          <a:p>
            <a:r>
              <a:rPr lang="fr-FR" sz="1100">
                <a:solidFill>
                  <a:schemeClr val="tx1"/>
                </a:solidFill>
                <a:latin typeface="+mn-lt"/>
                <a:ea typeface="+mn-ea"/>
                <a:cs typeface="+mn-cs"/>
              </a:rPr>
              <a:t>Une discussion de cas est une pratique de supervision visant à aider le processus d’un travailleur social, à analyser un cas, à explorer les solutions possibles et à déterminer les mesures à prendre par la suite. Les discussions de cas peuvent servir d’opportunité d’apprentissage en permettant de réfléchir à la mise en application des principes directeurs et à la gestion de situations difficiles.</a:t>
            </a:r>
          </a:p>
          <a:p>
            <a:r>
              <a:rPr lang="fr-FR" sz="1100">
                <a:solidFill>
                  <a:schemeClr val="tx1"/>
                </a:solidFill>
                <a:latin typeface="+mn-lt"/>
                <a:ea typeface="+mn-ea"/>
                <a:cs typeface="+mn-cs"/>
              </a:rPr>
              <a:t> </a:t>
            </a:r>
          </a:p>
          <a:p>
            <a:r>
              <a:rPr lang="fr-FR" sz="1100" b="1">
                <a:solidFill>
                  <a:schemeClr val="tx1"/>
                </a:solidFill>
                <a:latin typeface="+mn-lt"/>
                <a:ea typeface="+mn-ea"/>
                <a:cs typeface="+mn-cs"/>
              </a:rPr>
              <a:t>Dites :</a:t>
            </a:r>
            <a:r>
              <a:rPr lang="fr-FR" sz="1100" b="1" baseline="0">
                <a:solidFill>
                  <a:schemeClr val="tx1"/>
                </a:solidFill>
                <a:latin typeface="+mn-lt"/>
                <a:ea typeface="+mn-ea"/>
                <a:cs typeface="+mn-cs"/>
              </a:rPr>
              <a:t> </a:t>
            </a:r>
            <a:r>
              <a:rPr lang="fr-FR" sz="1100">
                <a:solidFill>
                  <a:schemeClr val="tx1"/>
                </a:solidFill>
                <a:latin typeface="+mn-lt"/>
                <a:ea typeface="+mn-ea"/>
                <a:cs typeface="+mn-cs"/>
              </a:rPr>
              <a:t>L’outil d’orientation de discussion de cas doit aider le superviseur à animer un dialogue collaboratif au cours d’une session de supervision individuelle ou de groupe. </a:t>
            </a:r>
          </a:p>
          <a:p>
            <a:r>
              <a:rPr lang="fr-FR" sz="1100" b="1">
                <a:solidFill>
                  <a:schemeClr val="tx1"/>
                </a:solidFill>
                <a:latin typeface="+mn-lt"/>
                <a:ea typeface="+mn-ea"/>
                <a:cs typeface="+mn-cs"/>
              </a:rPr>
              <a:t> </a:t>
            </a:r>
          </a:p>
          <a:p>
            <a:pPr>
              <a:buNone/>
            </a:pPr>
            <a:r>
              <a:rPr lang="fr-FR" sz="1100" b="1" i="0" u="none" strike="noStrike" cap="none">
                <a:latin typeface="+mn-lt"/>
                <a:ea typeface="Calibri"/>
                <a:cs typeface="Calibri"/>
                <a:sym typeface="Calibri"/>
              </a:rPr>
              <a:t>Distribuez</a:t>
            </a:r>
            <a:r>
              <a:rPr lang="fr-FR" sz="1100"/>
              <a:t> : 2.9</a:t>
            </a:r>
            <a:r>
              <a:rPr lang="fr-FR" sz="1100" baseline="0"/>
              <a:t> Outil de discussion de cas </a:t>
            </a:r>
            <a:r>
              <a:rPr lang="fr-FR" sz="1100"/>
              <a:t>examinez le document</a:t>
            </a:r>
          </a:p>
          <a:p>
            <a:pPr marL="0" marR="0" lvl="0" indent="0" algn="l" rtl="0">
              <a:spcBef>
                <a:spcPts val="0"/>
              </a:spcBef>
              <a:buSzPct val="25000"/>
              <a:buNone/>
            </a:pPr>
            <a:endParaRPr sz="1100" b="0" i="0" u="none" strike="noStrike" cap="none" dirty="0">
              <a:solidFill>
                <a:schemeClr val="dk1"/>
              </a:solidFill>
              <a:latin typeface="Calibri"/>
              <a:ea typeface="Calibri"/>
              <a:cs typeface="Calibri"/>
              <a:sym typeface="Calibri"/>
            </a:endParaRPr>
          </a:p>
        </p:txBody>
      </p:sp>
      <p:sp>
        <p:nvSpPr>
          <p:cNvPr id="286" name="Shape 2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2132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Clr>
                <a:schemeClr val="dk1"/>
              </a:buClr>
              <a:buSzPct val="25000"/>
              <a:buNone/>
            </a:pPr>
            <a:r>
              <a:rPr lang="fr-FR" sz="1100" b="0">
                <a:latin typeface="+mn-lt"/>
              </a:rPr>
              <a:t>20 minutes</a:t>
            </a:r>
          </a:p>
          <a:p>
            <a:pPr>
              <a:buClr>
                <a:schemeClr val="dk1"/>
              </a:buClr>
              <a:buSzPct val="25000"/>
              <a:buNone/>
            </a:pPr>
            <a:endParaRPr lang="en-US" sz="1100" b="1" dirty="0">
              <a:latin typeface="+mn-lt"/>
            </a:endParaRPr>
          </a:p>
          <a:p>
            <a:pPr>
              <a:buClr>
                <a:schemeClr val="dk1"/>
              </a:buClr>
              <a:buSzPct val="25000"/>
              <a:buNone/>
            </a:pPr>
            <a:r>
              <a:rPr lang="fr-FR" sz="1100" b="1">
                <a:latin typeface="+mn-lt"/>
                <a:ea typeface="Calibri"/>
                <a:cs typeface="Calibri"/>
                <a:sym typeface="Calibri"/>
              </a:rPr>
              <a:t>Instructions</a:t>
            </a:r>
            <a:r>
              <a:rPr lang="fr-FR" sz="1100" b="0" i="0" u="none" strike="noStrike" cap="none">
                <a:latin typeface="+mn-lt"/>
                <a:ea typeface="Calibri"/>
                <a:cs typeface="Calibri"/>
                <a:sym typeface="Calibri"/>
              </a:rPr>
              <a:t> :</a:t>
            </a:r>
            <a:r>
              <a:rPr lang="fr-FR" sz="1100">
                <a:latin typeface="+mn-lt"/>
                <a:ea typeface="Calibri"/>
                <a:cs typeface="Calibri"/>
                <a:sym typeface="Calibri"/>
              </a:rPr>
              <a:t> (10 minutes en groupes ; 10 minutes en séance plénière)</a:t>
            </a:r>
          </a:p>
          <a:p>
            <a:pPr marL="228600" marR="0" lvl="0" indent="-228600" algn="l" rtl="0">
              <a:lnSpc>
                <a:spcPct val="100000"/>
              </a:lnSpc>
              <a:spcBef>
                <a:spcPts val="0"/>
              </a:spcBef>
              <a:spcAft>
                <a:spcPts val="0"/>
              </a:spcAft>
              <a:buClr>
                <a:schemeClr val="dk1"/>
              </a:buClr>
              <a:buSzPct val="100000"/>
              <a:buFont typeface="Calibri"/>
              <a:buAutoNum type="arabicPeriod"/>
            </a:pPr>
            <a:r>
              <a:rPr lang="fr-FR" sz="1100" b="0" i="0" u="none" strike="noStrike" cap="none">
                <a:solidFill>
                  <a:schemeClr val="dk1"/>
                </a:solidFill>
                <a:latin typeface="+mn-lt"/>
                <a:ea typeface="Calibri"/>
                <a:cs typeface="Calibri"/>
                <a:sym typeface="Calibri"/>
              </a:rPr>
              <a:t>Gardez les mêmes équipes que pour l’exercice précédent</a:t>
            </a:r>
          </a:p>
          <a:p>
            <a:pPr marL="228600" marR="0" lvl="0" indent="-228600" algn="l" rtl="0">
              <a:lnSpc>
                <a:spcPct val="100000"/>
              </a:lnSpc>
              <a:spcBef>
                <a:spcPts val="0"/>
              </a:spcBef>
              <a:spcAft>
                <a:spcPts val="0"/>
              </a:spcAft>
              <a:buClr>
                <a:schemeClr val="dk1"/>
              </a:buClr>
              <a:buSzPct val="100000"/>
              <a:buFont typeface="Calibri"/>
              <a:buAutoNum type="arabicPeriod"/>
            </a:pPr>
            <a:r>
              <a:rPr lang="fr-FR" sz="1100" b="0" i="0" u="none" strike="noStrike" cap="none">
                <a:solidFill>
                  <a:schemeClr val="dk1"/>
                </a:solidFill>
                <a:latin typeface="+mn-lt"/>
                <a:ea typeface="Calibri"/>
                <a:cs typeface="Calibri"/>
                <a:sym typeface="Calibri"/>
              </a:rPr>
              <a:t>Les équipes vont procéder à un jeu de rôle en utilisant l’outil de discussion de cas au cours d’une réunion de gestion de cas portant sur le même cas d’étude </a:t>
            </a:r>
            <a:r>
              <a:rPr lang="fr-FR" sz="1100" b="0" i="0" u="none" strike="noStrike" cap="none" baseline="0">
                <a:solidFill>
                  <a:schemeClr val="dk1"/>
                </a:solidFill>
                <a:latin typeface="+mn-lt"/>
                <a:ea typeface="Calibri"/>
                <a:cs typeface="Calibri"/>
                <a:sym typeface="Calibri"/>
              </a:rPr>
              <a:t> utilisé pendant l’activité d’observation</a:t>
            </a:r>
          </a:p>
          <a:p>
            <a:pPr marL="228600" indent="-228600">
              <a:buClr>
                <a:schemeClr val="dk1"/>
              </a:buClr>
              <a:buSzPct val="100000"/>
              <a:buFont typeface="Calibri"/>
              <a:buAutoNum type="arabicPeriod"/>
            </a:pPr>
            <a:r>
              <a:rPr lang="fr-FR" sz="1100" b="0" i="0" u="none" strike="noStrike" cap="none">
                <a:latin typeface="+mn-lt"/>
                <a:ea typeface="Calibri"/>
                <a:cs typeface="Calibri"/>
                <a:sym typeface="Calibri"/>
              </a:rPr>
              <a:t>Réunissez les participants et animez une discussion portant sur</a:t>
            </a:r>
            <a:r>
              <a:rPr lang="fr-FR" sz="1100">
                <a:latin typeface="+mn-lt"/>
                <a:ea typeface="Calibri"/>
                <a:cs typeface="Calibri"/>
                <a:sym typeface="Calibri"/>
              </a:rPr>
              <a:t> l’outil de discussion de cas</a:t>
            </a:r>
            <a:r>
              <a:rPr lang="fr-FR" sz="1100" b="0" i="0" u="none" strike="noStrike" cap="none">
                <a:latin typeface="+mn-lt"/>
                <a:ea typeface="Calibri"/>
                <a:cs typeface="Calibri"/>
                <a:sym typeface="Calibri"/>
              </a:rPr>
              <a:t> et les options qui ont été discutées au sein de leur équipe</a:t>
            </a:r>
          </a:p>
          <a:p>
            <a:pPr marL="0" marR="0" lvl="0" indent="0" algn="l" rtl="0">
              <a:lnSpc>
                <a:spcPct val="100000"/>
              </a:lnSpc>
              <a:spcBef>
                <a:spcPts val="0"/>
              </a:spcBef>
              <a:spcAft>
                <a:spcPts val="0"/>
              </a:spcAft>
              <a:buClr>
                <a:schemeClr val="dk1"/>
              </a:buClr>
              <a:buSzPct val="25000"/>
              <a:buFont typeface="Calibri"/>
              <a:buNone/>
            </a:pPr>
            <a:endParaRPr sz="1100" b="0" i="0" u="none" strike="noStrike" cap="none" dirty="0">
              <a:solidFill>
                <a:schemeClr val="dk1"/>
              </a:solidFill>
              <a:latin typeface="+mn-lt"/>
              <a:ea typeface="Calibri"/>
              <a:cs typeface="Calibri"/>
              <a:sym typeface="Calibri"/>
            </a:endParaRPr>
          </a:p>
        </p:txBody>
      </p:sp>
      <p:sp>
        <p:nvSpPr>
          <p:cNvPr id="293" name="Shape 29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800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a:t>Demandez </a:t>
            </a:r>
            <a:r>
              <a:rPr lang="fr-FR" sz="1100" baseline="0"/>
              <a:t>aux participants s’ils ont des questions ou des commentaires avant de continuer. </a:t>
            </a:r>
          </a:p>
          <a:p>
            <a:pPr>
              <a:buNone/>
            </a:pPr>
            <a:endParaRPr lang="en-AU" sz="1100"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25</a:t>
            </a:fld>
            <a:endParaRPr lang="en-AU"/>
          </a:p>
        </p:txBody>
      </p:sp>
    </p:spTree>
    <p:extLst>
      <p:ext uri="{BB962C8B-B14F-4D97-AF65-F5344CB8AC3E}">
        <p14:creationId xmlns:p14="http://schemas.microsoft.com/office/powerpoint/2010/main" val="624017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a:t>10 minutes</a:t>
            </a:r>
          </a:p>
          <a:p>
            <a:pPr>
              <a:buNone/>
            </a:pPr>
            <a:endParaRPr lang="en-US" sz="1100" dirty="0"/>
          </a:p>
          <a:p>
            <a:pPr>
              <a:buNone/>
            </a:pPr>
            <a:r>
              <a:rPr lang="fr-FR" sz="1100" b="1"/>
              <a:t>Dites</a:t>
            </a:r>
            <a:r>
              <a:rPr lang="fr-FR" sz="1100"/>
              <a:t> :</a:t>
            </a:r>
            <a:r>
              <a:rPr lang="fr-FR" sz="1100" baseline="0"/>
              <a:t> Nous allons maintenant examiner le processus de supervision d’</a:t>
            </a:r>
            <a:r>
              <a:rPr lang="fr-FR" sz="1100" b="1" baseline="0"/>
              <a:t>un travailleur social</a:t>
            </a:r>
            <a:r>
              <a:rPr lang="fr-FR" sz="1100" b="0" baseline="0"/>
              <a:t>,</a:t>
            </a:r>
            <a:r>
              <a:rPr lang="fr-FR" sz="1100" baseline="0"/>
              <a:t> à partir du moment où il est embauché, tout au long du processus d’intégration et à mesure qu’il gagne en expérience. </a:t>
            </a:r>
          </a:p>
          <a:p>
            <a:endParaRPr lang="en-US" sz="1100" dirty="0"/>
          </a:p>
          <a:p>
            <a:r>
              <a:rPr lang="fr-FR" sz="1100" b="1"/>
              <a:t>Instructions</a:t>
            </a:r>
            <a:r>
              <a:rPr lang="fr-FR" sz="1100"/>
              <a:t> : Distribuez 1</a:t>
            </a:r>
            <a:r>
              <a:rPr lang="fr-FR" sz="1100" baseline="0"/>
              <a:t> carte d’activité à chaque participant (il doit normalement y avoir 19 cartes au total.) Demandez-leur de se mettre physiquement dans l’ordre à partir du moment de l’embauche jusqu’à la supervision continue. Invitez-les à le faire rapidement ! Ils n’ont que 10 minutes.</a:t>
            </a:r>
          </a:p>
          <a:p>
            <a:endParaRPr lang="en-US" sz="1100" baseline="0" dirty="0"/>
          </a:p>
          <a:p>
            <a:r>
              <a:rPr lang="fr-FR" sz="1100" baseline="0"/>
              <a:t>Une fois les 10 minutes écoulées, demandez à chaque participant de lire à haute voix (un par un) l’ordre dans lequel il se trouve. </a:t>
            </a:r>
          </a:p>
          <a:p>
            <a:endParaRPr lang="en-US" sz="1100"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26</a:t>
            </a:fld>
            <a:endParaRPr lang="en-US"/>
          </a:p>
        </p:txBody>
      </p:sp>
    </p:spTree>
    <p:extLst>
      <p:ext uri="{BB962C8B-B14F-4D97-AF65-F5344CB8AC3E}">
        <p14:creationId xmlns:p14="http://schemas.microsoft.com/office/powerpoint/2010/main" val="1747877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fr-FR" sz="1100"/>
              <a:t>10 minutes d’examen</a:t>
            </a:r>
          </a:p>
          <a:p>
            <a:pPr>
              <a:buNone/>
            </a:pPr>
            <a:endParaRPr lang="en-US" sz="1100" dirty="0"/>
          </a:p>
          <a:p>
            <a:pPr>
              <a:buNone/>
            </a:pPr>
            <a:r>
              <a:rPr lang="fr-FR" sz="1100" b="1"/>
              <a:t>Instructions</a:t>
            </a:r>
            <a:r>
              <a:rPr lang="fr-FR" sz="1100"/>
              <a:t> : Une fois que</a:t>
            </a:r>
            <a:r>
              <a:rPr lang="fr-FR" sz="1100" baseline="0"/>
              <a:t> les participants se sont organisés dans l’ordre, montrez-leur cette diapositive illustrant une proposition de processus de supervision. </a:t>
            </a:r>
          </a:p>
          <a:p>
            <a:pPr>
              <a:buNone/>
            </a:pPr>
            <a:endParaRPr lang="en-US" sz="1100" baseline="0" dirty="0"/>
          </a:p>
          <a:p>
            <a:pPr>
              <a:buNone/>
            </a:pPr>
            <a:r>
              <a:rPr lang="fr-FR" sz="1100" b="1" baseline="0"/>
              <a:t>Demandez</a:t>
            </a:r>
            <a:r>
              <a:rPr lang="fr-FR" sz="1100" baseline="0"/>
              <a:t> : Votre processus de supervision ressemble-t-il à celui présenté sur cette diapositive ?</a:t>
            </a:r>
          </a:p>
          <a:p>
            <a:pPr>
              <a:buNone/>
            </a:pPr>
            <a:endParaRPr lang="en-US" sz="1100" baseline="0" dirty="0"/>
          </a:p>
          <a:p>
            <a:pPr>
              <a:buNone/>
            </a:pPr>
            <a:r>
              <a:rPr lang="fr-FR" sz="1100" baseline="0"/>
              <a:t>Demandez s’il y a des questions et discutez de la logique du processus de supervision.</a:t>
            </a:r>
          </a:p>
          <a:p>
            <a:pPr>
              <a:buNone/>
            </a:pPr>
            <a:endParaRPr lang="en-US" sz="1100" baseline="0" dirty="0"/>
          </a:p>
          <a:p>
            <a:pPr>
              <a:buNone/>
            </a:pPr>
            <a:r>
              <a:rPr lang="fr-FR" sz="1100" b="1" i="0" u="none" strike="noStrike" cap="none">
                <a:latin typeface="+mn-lt"/>
                <a:ea typeface="Calibri"/>
                <a:cs typeface="Calibri"/>
                <a:sym typeface="Calibri"/>
              </a:rPr>
              <a:t>Distribuez : </a:t>
            </a:r>
            <a:r>
              <a:rPr lang="fr-FR" sz="1100" b="0" i="0" u="none" strike="noStrike" cap="none">
                <a:latin typeface="+mn-lt"/>
                <a:ea typeface="Calibri"/>
                <a:cs typeface="Calibri"/>
                <a:sym typeface="Calibri"/>
              </a:rPr>
              <a:t>2.10 Processus de supervision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772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fr-FR" sz="1100" b="0"/>
              <a:t>25 minutes</a:t>
            </a:r>
          </a:p>
          <a:p>
            <a:pPr>
              <a:buNone/>
            </a:pPr>
            <a:endParaRPr lang="en-US" sz="1100" b="0" dirty="0"/>
          </a:p>
          <a:p>
            <a:pPr>
              <a:buNone/>
            </a:pPr>
            <a:r>
              <a:rPr lang="fr-FR" sz="1100" b="1"/>
              <a:t>Dites : </a:t>
            </a:r>
            <a:r>
              <a:rPr lang="fr-FR" sz="1100" b="0"/>
              <a:t>Nous venons de réfléchir</a:t>
            </a:r>
            <a:r>
              <a:rPr lang="fr-FR" sz="1100" b="0" baseline="0"/>
              <a:t> au processus de supervision d’un seul travailleur social. À présent, nous allons nous nous imaginer à quoi ressemble la supervision pour une équipe de gestion de cas. Cette activité a pour objectif de faire réfléchir les superviseurs à la façon dont ils organiseraient la supervision de leur équipe selon un calendrier mensuel.</a:t>
            </a:r>
          </a:p>
          <a:p>
            <a:pPr>
              <a:buNone/>
            </a:pPr>
            <a:endParaRPr lang="en-US" sz="1100" b="1" dirty="0"/>
          </a:p>
          <a:p>
            <a:pPr>
              <a:buNone/>
            </a:pPr>
            <a:r>
              <a:rPr lang="fr-FR" sz="1100" b="1"/>
              <a:t>Instructions : </a:t>
            </a:r>
          </a:p>
          <a:p>
            <a:pPr>
              <a:buNone/>
            </a:pPr>
            <a:endParaRPr lang="en-US" sz="1100" b="0" dirty="0"/>
          </a:p>
          <a:p>
            <a:pPr>
              <a:buNone/>
            </a:pPr>
            <a:r>
              <a:rPr lang="fr-FR" sz="1100" b="0"/>
              <a:t>Choix 1 : Divisez</a:t>
            </a:r>
            <a:r>
              <a:rPr lang="fr-FR" sz="1100" b="0" baseline="0"/>
              <a:t> les participants en groupes de 5 ou 6 </a:t>
            </a:r>
          </a:p>
          <a:p>
            <a:pPr>
              <a:buNone/>
            </a:pPr>
            <a:r>
              <a:rPr lang="fr-FR" sz="1100" b="0"/>
              <a:t>Chaque groupe doit recevoir un </a:t>
            </a:r>
            <a:r>
              <a:rPr lang="fr-FR" sz="1100" b="0" baseline="0"/>
              <a:t>calendrier vierge sur flip chart et un ensemble de </a:t>
            </a:r>
            <a:r>
              <a:rPr lang="fr-FR" sz="1100" b="0"/>
              <a:t>fiches « d’éléments constitutifs » de supervision prédéfinis.</a:t>
            </a:r>
            <a:r>
              <a:rPr lang="fr-FR" sz="1100" b="0" baseline="0"/>
              <a:t> </a:t>
            </a:r>
            <a:r>
              <a:rPr lang="fr-FR" sz="1100" b="0"/>
              <a:t>Leur tâche </a:t>
            </a:r>
            <a:r>
              <a:rPr lang="fr-FR" sz="1100" b="0" baseline="0"/>
              <a:t>consiste à concevoir</a:t>
            </a:r>
            <a:r>
              <a:rPr lang="fr-FR" sz="1100" b="0"/>
              <a:t> un calendrier de supervision </a:t>
            </a:r>
            <a:r>
              <a:rPr lang="fr-FR" sz="1100" b="0" baseline="0"/>
              <a:t>qui permet au superviseur d’appliquer toutes les pratiques de supervision à l’échantillon de « l’équipe».</a:t>
            </a:r>
            <a:r>
              <a:rPr lang="fr-FR" sz="1100" b="0"/>
              <a:t> Ils peuvent créer leurs propres fiches si celles fournies ne répondent pas à leurs besoins.</a:t>
            </a:r>
          </a:p>
          <a:p>
            <a:pPr>
              <a:buNone/>
            </a:pPr>
            <a:endParaRPr lang="en-US" sz="1100" dirty="0"/>
          </a:p>
          <a:p>
            <a:pPr>
              <a:buNone/>
            </a:pPr>
            <a:r>
              <a:rPr lang="fr-FR" sz="1100"/>
              <a:t>Choix 2 : Invitez les</a:t>
            </a:r>
            <a:r>
              <a:rPr lang="fr-FR" sz="1100" baseline="0"/>
              <a:t> participants à créer individuellement leurs propres calendriers selon les équipes de travailleurs sociaux qu’ils supervisent.</a:t>
            </a:r>
          </a:p>
          <a:p>
            <a:pPr>
              <a:buNone/>
            </a:pPr>
            <a:endParaRPr lang="en-US" sz="1100" dirty="0"/>
          </a:p>
          <a:p>
            <a:pPr>
              <a:buNone/>
            </a:pPr>
            <a:r>
              <a:rPr lang="fr-FR" sz="1100" b="1"/>
              <a:t>Conseils</a:t>
            </a:r>
            <a:r>
              <a:rPr lang="fr-FR" sz="1100"/>
              <a:t> : </a:t>
            </a:r>
          </a:p>
          <a:p>
            <a:pPr>
              <a:buNone/>
            </a:pPr>
            <a:r>
              <a:rPr lang="fr-FR" sz="1100"/>
              <a:t>Encouragez les petits groupes à réfléchir à ce qui suit</a:t>
            </a:r>
            <a:r>
              <a:rPr lang="fr-FR" sz="1100" baseline="0"/>
              <a:t> :</a:t>
            </a:r>
          </a:p>
          <a:p>
            <a:pPr marL="171450" indent="-171450">
              <a:buFont typeface="Arial" panose="020B0604020202020204" pitchFamily="34" charset="0"/>
              <a:buChar char="•"/>
            </a:pPr>
            <a:r>
              <a:rPr lang="fr-FR" sz="1100" baseline="0"/>
              <a:t>Le temps qui doit être alloué à chaque pratique </a:t>
            </a:r>
          </a:p>
          <a:p>
            <a:pPr marL="171450" indent="-171450">
              <a:buFont typeface="Arial" panose="020B0604020202020204" pitchFamily="34" charset="0"/>
              <a:buChar char="•"/>
            </a:pPr>
            <a:r>
              <a:rPr lang="fr-FR" sz="1100" baseline="0"/>
              <a:t>Les « journées sur le terrain » par rapport aux « journées au bureau » des superviseurs</a:t>
            </a:r>
          </a:p>
          <a:p>
            <a:pPr marL="171450" indent="-171450">
              <a:buFont typeface="Arial" panose="020B0604020202020204" pitchFamily="34" charset="0"/>
              <a:buChar char="•"/>
            </a:pPr>
            <a:r>
              <a:rPr lang="fr-FR" sz="1100" baseline="0"/>
              <a:t>Y a-t-il des pratiques qui peuvent se dérouler simultanément ?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8453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Clr>
                <a:schemeClr val="dk1"/>
              </a:buClr>
              <a:buSzPct val="25000"/>
              <a:buNone/>
            </a:pPr>
            <a:r>
              <a:rPr lang="fr-FR" sz="1100" b="0">
                <a:latin typeface="+mn-lt"/>
              </a:rPr>
              <a:t>10 minutes </a:t>
            </a:r>
          </a:p>
          <a:p>
            <a:pPr>
              <a:buClr>
                <a:schemeClr val="dk1"/>
              </a:buClr>
              <a:buSzPct val="25000"/>
              <a:buNone/>
            </a:pPr>
            <a:endParaRPr lang="en-US" sz="1100" b="0" dirty="0">
              <a:latin typeface="+mn-lt"/>
            </a:endParaRPr>
          </a:p>
          <a:p>
            <a:pPr>
              <a:buClr>
                <a:schemeClr val="dk1"/>
              </a:buClr>
              <a:buSzPct val="25000"/>
              <a:buNone/>
            </a:pPr>
            <a:r>
              <a:rPr lang="fr-FR" sz="1100" b="1">
                <a:latin typeface="+mn-lt"/>
                <a:ea typeface="Calibri"/>
                <a:cs typeface="Calibri"/>
                <a:sym typeface="Calibri"/>
              </a:rPr>
              <a:t>Dites</a:t>
            </a:r>
            <a:r>
              <a:rPr lang="fr-FR" sz="1100" b="0">
                <a:latin typeface="+mn-lt"/>
                <a:ea typeface="Calibri"/>
                <a:cs typeface="Calibri"/>
                <a:sym typeface="Calibri"/>
              </a:rPr>
              <a:t> : Nous </a:t>
            </a:r>
            <a:r>
              <a:rPr lang="fr-FR" sz="1100" b="0" i="0" u="none" strike="noStrike" cap="none">
                <a:solidFill>
                  <a:schemeClr val="dk1"/>
                </a:solidFill>
                <a:latin typeface="+mn-lt"/>
                <a:ea typeface="Calibri"/>
                <a:cs typeface="Calibri"/>
                <a:sym typeface="Calibri"/>
              </a:rPr>
              <a:t>avons examiné de nombreux outils et pratiques de supervision aujourd’hui, ça peut faire un peu trop d’informations en une fois ! Notre</a:t>
            </a:r>
            <a:r>
              <a:rPr lang="fr-FR" sz="1100" b="0" i="0" u="none" strike="noStrike" cap="none" baseline="0">
                <a:solidFill>
                  <a:schemeClr val="dk1"/>
                </a:solidFill>
                <a:latin typeface="+mn-lt"/>
                <a:ea typeface="Calibri"/>
                <a:cs typeface="Calibri"/>
                <a:sym typeface="Calibri"/>
              </a:rPr>
              <a:t> activité finale consiste à vous faire réfléchir, en tant que superviseurs, aux pratiques de supervision que vous souhaitez intégrer. Que souhaitez-vous mettre en place en priorité ? À quelle fréquence souhaitez-vous vous engager dans cette voie ?</a:t>
            </a:r>
          </a:p>
          <a:p>
            <a:pPr>
              <a:buClr>
                <a:schemeClr val="dk1"/>
              </a:buClr>
              <a:buSzPct val="25000"/>
              <a:buNone/>
            </a:pPr>
            <a:endParaRPr lang="en-US" sz="1100" b="0" dirty="0">
              <a:latin typeface="+mn-lt"/>
            </a:endParaRPr>
          </a:p>
          <a:p>
            <a:pPr>
              <a:buClr>
                <a:schemeClr val="dk1"/>
              </a:buClr>
              <a:buSzPct val="25000"/>
              <a:buNone/>
            </a:pPr>
            <a:r>
              <a:rPr lang="fr-FR" sz="1100" b="1" i="0" u="none" strike="noStrike" cap="none">
                <a:latin typeface="+mn-lt"/>
                <a:ea typeface="Calibri"/>
                <a:cs typeface="Calibri"/>
                <a:sym typeface="Calibri"/>
              </a:rPr>
              <a:t>Distribuez</a:t>
            </a:r>
            <a:r>
              <a:rPr lang="fr-FR" sz="1100" b="0" i="0" u="none" strike="noStrike" cap="none">
                <a:latin typeface="+mn-lt"/>
                <a:ea typeface="Calibri"/>
                <a:cs typeface="Calibri"/>
                <a:sym typeface="Calibri"/>
              </a:rPr>
              <a:t> : 2.11 Document de synthèse aux participants. Accordez leur 10 minutes pour remplir</a:t>
            </a:r>
            <a:r>
              <a:rPr lang="fr-FR" sz="1100" b="0" i="0" u="none" strike="noStrike" cap="none" baseline="0">
                <a:latin typeface="+mn-lt"/>
                <a:ea typeface="Calibri"/>
                <a:cs typeface="Calibri"/>
                <a:sym typeface="Calibri"/>
              </a:rPr>
              <a:t> le document et demandez s’ils ont des questions. </a:t>
            </a:r>
          </a:p>
          <a:p>
            <a:pPr>
              <a:buSzPct val="25000"/>
              <a:buNone/>
            </a:pPr>
            <a:endParaRPr lang="en-US"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FR" sz="1200" b="1" baseline="0"/>
              <a:t>Note pour l’animateur</a:t>
            </a:r>
            <a:r>
              <a:rPr lang="fr-FR" sz="1200" baseline="0"/>
              <a:t> : Comme mentionné au début, ces pratiques </a:t>
            </a:r>
            <a:r>
              <a:rPr lang="fr-FR" sz="1200" b="1" baseline="0"/>
              <a:t>ne sont pas obligatoires</a:t>
            </a:r>
            <a:r>
              <a:rPr lang="fr-FR" sz="1200" baseline="0"/>
              <a:t>. Il incombe aux organisations qui mettent en œuvre la gestion de cas dans votre pays de déterminer celles qui sont les plus logiques, selon les structures de personnel, ainsi que les capacités et la disponibilité des superviseurs.</a:t>
            </a:r>
          </a:p>
          <a:p>
            <a:pPr>
              <a:buSzPct val="25000"/>
              <a:buNone/>
            </a:pPr>
            <a:endParaRPr lang="en-US" b="1" dirty="0"/>
          </a:p>
        </p:txBody>
      </p:sp>
      <p:sp>
        <p:nvSpPr>
          <p:cNvPr id="320" name="Shape 3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24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spcBef>
                <a:spcPts val="0"/>
              </a:spcBef>
              <a:buNone/>
            </a:pPr>
            <a:r>
              <a:rPr lang="fr-FR" sz="1100" b="0"/>
              <a:t>3 minutes</a:t>
            </a:r>
          </a:p>
          <a:p>
            <a:pPr lvl="0">
              <a:spcBef>
                <a:spcPts val="0"/>
              </a:spcBef>
              <a:buNone/>
            </a:pPr>
            <a:endParaRPr lang="en-CA" sz="1100" b="0" dirty="0"/>
          </a:p>
          <a:p>
            <a:pPr lvl="0">
              <a:spcBef>
                <a:spcPts val="0"/>
              </a:spcBef>
              <a:buNone/>
            </a:pPr>
            <a:r>
              <a:rPr lang="fr-FR" sz="1100" b="1"/>
              <a:t>Examinez</a:t>
            </a:r>
            <a:r>
              <a:rPr lang="fr-FR" sz="1100" b="0"/>
              <a:t> l’objectif et les résultats</a:t>
            </a:r>
            <a:r>
              <a:rPr lang="fr-FR" sz="1100" b="0" baseline="0"/>
              <a:t> décrits sur la diapositive</a:t>
            </a:r>
          </a:p>
          <a:p>
            <a:pPr lvl="0">
              <a:spcBef>
                <a:spcPts val="0"/>
              </a:spcBef>
              <a:buNone/>
            </a:pPr>
            <a:endParaRPr lang="en-CA" sz="1100" b="0" dirty="0"/>
          </a:p>
          <a:p>
            <a:pPr>
              <a:buNone/>
            </a:pPr>
            <a:r>
              <a:rPr lang="fr-FR" sz="1100" b="1"/>
              <a:t>Dites :</a:t>
            </a:r>
            <a:r>
              <a:rPr lang="fr-FR" sz="1100" b="1" baseline="0"/>
              <a:t> </a:t>
            </a:r>
            <a:r>
              <a:rPr lang="fr-FR" sz="1100"/>
              <a:t>Dans ce module,</a:t>
            </a:r>
            <a:r>
              <a:rPr lang="fr-FR" sz="1100" baseline="0"/>
              <a:t> n</a:t>
            </a:r>
            <a:r>
              <a:rPr lang="fr-FR" sz="1100"/>
              <a:t>ous allons découvrir les 2</a:t>
            </a:r>
            <a:r>
              <a:rPr lang="fr-FR" sz="1100" baseline="0"/>
              <a:t> </a:t>
            </a:r>
            <a:r>
              <a:rPr lang="fr-FR" sz="1100"/>
              <a:t>cadres de la supervision et ses 7 pratiques formelles, puis </a:t>
            </a:r>
            <a:r>
              <a:rPr lang="fr-FR" sz="1100" baseline="0"/>
              <a:t>jeter un œil aux outils correspondants</a:t>
            </a:r>
          </a:p>
          <a:p>
            <a:pPr>
              <a:buNone/>
            </a:pPr>
            <a:endParaRPr lang="en-CA" sz="1100" baseline="0" dirty="0"/>
          </a:p>
          <a:p>
            <a:pPr>
              <a:buNone/>
            </a:pPr>
            <a:r>
              <a:rPr lang="fr-FR" sz="1100" baseline="0"/>
              <a:t>Nous examinerons les </a:t>
            </a:r>
            <a:r>
              <a:rPr lang="fr-FR" sz="1100"/>
              <a:t>définitions, la fréquence ou la durée, le but et quelques orientations relatives</a:t>
            </a:r>
            <a:r>
              <a:rPr lang="fr-FR" sz="1100" baseline="0"/>
              <a:t> à chaque pratique de supervision. Nous partagerons </a:t>
            </a:r>
            <a:r>
              <a:rPr lang="fr-FR" sz="1100"/>
              <a:t>quelques outils développés</a:t>
            </a:r>
            <a:r>
              <a:rPr lang="fr-FR" sz="1100" baseline="0"/>
              <a:t> </a:t>
            </a:r>
            <a:r>
              <a:rPr lang="fr-FR" sz="1100"/>
              <a:t>pour soutenir et documenter chaque pratique</a:t>
            </a:r>
            <a:r>
              <a:rPr lang="fr-FR" sz="1100" baseline="0"/>
              <a:t>. Et, nous aurons le temps d’expérimenter et d’observer la mise en application des pratiques et des outils à travers des jeux de rôle </a:t>
            </a:r>
            <a:r>
              <a:rPr lang="fr-FR" sz="1100"/>
              <a:t>et de simulation de scénarii</a:t>
            </a:r>
            <a:r>
              <a:rPr lang="fr-FR" sz="1100" baseline="0"/>
              <a:t>.</a:t>
            </a:r>
            <a:r>
              <a:rPr lang="fr-FR" sz="1100"/>
              <a:t> </a:t>
            </a:r>
          </a:p>
          <a:p>
            <a:pPr lvl="0">
              <a:spcBef>
                <a:spcPts val="0"/>
              </a:spcBef>
              <a:buNone/>
            </a:pPr>
            <a:endParaRPr lang="en-CA" sz="1100" baseline="0" dirty="0"/>
          </a:p>
          <a:p>
            <a:pPr>
              <a:buNone/>
            </a:pPr>
            <a:r>
              <a:rPr lang="fr-FR" sz="1100" b="1"/>
              <a:t>Demandez : </a:t>
            </a:r>
            <a:r>
              <a:rPr lang="fr-FR" sz="1100"/>
              <a:t>Avez-vous</a:t>
            </a:r>
            <a:r>
              <a:rPr lang="fr-FR" sz="1100" baseline="0"/>
              <a:t> des questions avant de commencer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3843518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buNone/>
            </a:pPr>
            <a:r>
              <a:rPr lang="fr-FR" sz="1100"/>
              <a:t>10 minutes</a:t>
            </a:r>
          </a:p>
          <a:p>
            <a:pPr>
              <a:buNone/>
            </a:pPr>
            <a:endParaRPr lang="en-CA" sz="1100" dirty="0"/>
          </a:p>
          <a:p>
            <a:pPr>
              <a:buNone/>
            </a:pPr>
            <a:r>
              <a:rPr lang="fr-FR" sz="1100" b="1"/>
              <a:t>Dites</a:t>
            </a:r>
            <a:r>
              <a:rPr lang="fr-FR" sz="1100"/>
              <a:t> : </a:t>
            </a:r>
            <a:r>
              <a:rPr lang="fr-FR" sz="1100" baseline="0"/>
              <a:t>nous allons avoir maintenant l’occasion d’examiner ce dont nous avons discuté au cours du deuxième module</a:t>
            </a:r>
          </a:p>
          <a:p>
            <a:pPr>
              <a:buNone/>
            </a:pPr>
            <a:endParaRPr lang="en-US" sz="1100" dirty="0"/>
          </a:p>
          <a:p>
            <a:pPr>
              <a:buNone/>
            </a:pPr>
            <a:r>
              <a:rPr lang="fr-FR" sz="1100" b="1"/>
              <a:t>Note pour l’animateur</a:t>
            </a:r>
            <a:r>
              <a:rPr lang="fr-FR" sz="1100"/>
              <a:t> : Essayez</a:t>
            </a:r>
            <a:r>
              <a:rPr lang="fr-FR" sz="1100" baseline="0"/>
              <a:t> de faire de cette activité une compétition amusante ! Donnez des récompenses/bonbons à la fin pour motiver les participants.</a:t>
            </a:r>
          </a:p>
          <a:p>
            <a:pPr>
              <a:buNone/>
            </a:pPr>
            <a:endParaRPr lang="en-CA" sz="1100" dirty="0"/>
          </a:p>
          <a:p>
            <a:pPr>
              <a:buNone/>
            </a:pPr>
            <a:r>
              <a:rPr lang="fr-FR" sz="1100"/>
              <a:t>Manifestez toujours votre encouragement en présentant le quiz en plénière. Ne dites jamais qu’une réponse est erronée. Si besoin, utilisez une formulation comme : ce que nous recherchons ici est une réponse qui reflète...  Donnez des récompenses à tous ceux qui essaient, même si leur réponse n’est pas </a:t>
            </a:r>
            <a:r>
              <a:rPr lang="fr-FR" sz="1100" b="1"/>
              <a:t>complète</a:t>
            </a:r>
            <a:r>
              <a:rPr lang="fr-FR" sz="1100"/>
              <a:t>. </a:t>
            </a:r>
          </a:p>
          <a:p>
            <a:pPr>
              <a:buNone/>
            </a:pPr>
            <a:endParaRPr lang="en-CA" sz="1100" dirty="0"/>
          </a:p>
          <a:p>
            <a:pPr>
              <a:buNone/>
            </a:pPr>
            <a:r>
              <a:rPr lang="fr-FR" sz="1100" b="1"/>
              <a:t>Réponses</a:t>
            </a:r>
            <a:r>
              <a:rPr lang="fr-FR" sz="1100"/>
              <a:t> : </a:t>
            </a:r>
          </a:p>
          <a:p>
            <a:pPr marL="342900" indent="-342900">
              <a:lnSpc>
                <a:spcPct val="100000"/>
              </a:lnSpc>
              <a:spcBef>
                <a:spcPts val="600"/>
              </a:spcBef>
              <a:buClr>
                <a:srgbClr val="97467D"/>
              </a:buClr>
              <a:buFont typeface="+mj-lt"/>
              <a:buAutoNum type="arabicPeriod"/>
            </a:pPr>
            <a:r>
              <a:rPr lang="fr-FR" sz="1100">
                <a:solidFill>
                  <a:schemeClr val="tx1">
                    <a:lumMod val="65000"/>
                    <a:lumOff val="35000"/>
                  </a:schemeClr>
                </a:solidFill>
              </a:rPr>
              <a:t>En face-à-face et en groupe</a:t>
            </a:r>
          </a:p>
          <a:p>
            <a:pPr marL="342900" indent="-342900">
              <a:lnSpc>
                <a:spcPct val="100000"/>
              </a:lnSpc>
              <a:spcBef>
                <a:spcPts val="600"/>
              </a:spcBef>
              <a:buClr>
                <a:srgbClr val="97467D"/>
              </a:buClr>
              <a:buFont typeface="+mj-lt"/>
              <a:buAutoNum type="arabicPeriod"/>
            </a:pPr>
            <a:r>
              <a:rPr lang="fr-FR" sz="1100">
                <a:solidFill>
                  <a:schemeClr val="tx1">
                    <a:lumMod val="65000"/>
                    <a:lumOff val="35000"/>
                  </a:schemeClr>
                </a:solidFill>
              </a:rPr>
              <a:t>Pratiques de supervision</a:t>
            </a:r>
            <a:r>
              <a:rPr lang="fr-FR" sz="1100" baseline="0">
                <a:solidFill>
                  <a:schemeClr val="tx1">
                    <a:lumMod val="65000"/>
                    <a:lumOff val="35000"/>
                  </a:schemeClr>
                </a:solidFill>
              </a:rPr>
              <a:t> :</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Session de supervision</a:t>
            </a:r>
            <a:r>
              <a:rPr lang="fr-FR" sz="1100" b="0" i="0" u="none" strike="noStrike" baseline="0">
                <a:solidFill>
                  <a:schemeClr val="tx1"/>
                </a:solidFill>
                <a:latin typeface="+mn-lt"/>
                <a:ea typeface="+mn-ea"/>
                <a:cs typeface="+mn-cs"/>
              </a:rPr>
              <a:t> </a:t>
            </a:r>
            <a:r>
              <a:rPr lang="fr-FR" sz="1100" b="0" i="0" u="none" strike="noStrike">
                <a:solidFill>
                  <a:schemeClr val="tx1"/>
                </a:solidFill>
                <a:latin typeface="+mn-lt"/>
                <a:ea typeface="+mn-ea"/>
                <a:cs typeface="+mn-cs"/>
              </a:rPr>
              <a:t>individuelle</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Réunion de gestion de cas</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Évaluation des capacités</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Suivi sur le terrain</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Observation</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Examen des dossiers</a:t>
            </a:r>
          </a:p>
          <a:p>
            <a:pPr marL="628650" lvl="1" indent="-171450" rtl="0" eaLnBrk="1" fontAlgn="t" latinLnBrk="0" hangingPunct="1">
              <a:buFont typeface="Arial" panose="020B0604020202020204" pitchFamily="34" charset="0"/>
              <a:buChar char="•"/>
            </a:pPr>
            <a:r>
              <a:rPr lang="fr-FR" sz="1100" b="0" i="0" u="none" strike="noStrike">
                <a:solidFill>
                  <a:schemeClr val="tx1"/>
                </a:solidFill>
                <a:latin typeface="+mn-lt"/>
                <a:ea typeface="+mn-ea"/>
                <a:cs typeface="+mn-cs"/>
              </a:rPr>
              <a:t>Discussion des cas</a:t>
            </a:r>
          </a:p>
          <a:p>
            <a:pPr marL="457200" lvl="1" indent="0" rtl="0" eaLnBrk="1" fontAlgn="t" latinLnBrk="0" hangingPunct="1">
              <a:buFont typeface="Arial" panose="020B0604020202020204" pitchFamily="34" charset="0"/>
              <a:buNone/>
            </a:pPr>
            <a:endParaRPr lang="en-US" sz="1100" dirty="0">
              <a:solidFill>
                <a:schemeClr val="tx1">
                  <a:lumMod val="65000"/>
                  <a:lumOff val="35000"/>
                </a:schemeClr>
              </a:solidFill>
            </a:endParaRPr>
          </a:p>
          <a:p>
            <a:pPr marL="0" lvl="0" indent="0" rtl="0" eaLnBrk="1" fontAlgn="t" latinLnBrk="0" hangingPunct="1">
              <a:buFont typeface="Arial" panose="020B0604020202020204" pitchFamily="34" charset="0"/>
              <a:buNone/>
            </a:pPr>
            <a:r>
              <a:rPr lang="fr-FR" sz="1100">
                <a:solidFill>
                  <a:schemeClr val="tx1">
                    <a:lumMod val="65000"/>
                    <a:lumOff val="35000"/>
                  </a:schemeClr>
                </a:solidFill>
              </a:rPr>
              <a:t>3. </a:t>
            </a:r>
            <a:r>
              <a:rPr lang="fr-FR" sz="1100" b="1">
                <a:solidFill>
                  <a:schemeClr val="tx1">
                    <a:lumMod val="65000"/>
                    <a:lumOff val="35000"/>
                  </a:schemeClr>
                </a:solidFill>
              </a:rPr>
              <a:t>Accompagnement sur le terrain</a:t>
            </a:r>
            <a:r>
              <a:rPr lang="fr-FR" sz="1100">
                <a:solidFill>
                  <a:schemeClr val="tx1">
                    <a:lumMod val="65000"/>
                    <a:lumOff val="35000"/>
                  </a:schemeClr>
                </a:solidFill>
              </a:rPr>
              <a:t> :</a:t>
            </a:r>
            <a:r>
              <a:rPr lang="fr-FR" sz="1100" baseline="0">
                <a:solidFill>
                  <a:schemeClr val="tx1">
                    <a:lumMod val="65000"/>
                    <a:lumOff val="35000"/>
                  </a:schemeClr>
                </a:solidFill>
              </a:rPr>
              <a:t> le nouveau travailleur social observe un travailleur social sénior ou le superviseur. (L’outil doit être rempli par le travailleur social)</a:t>
            </a:r>
          </a:p>
          <a:p>
            <a:pPr marL="0" marR="0" lvl="0" indent="0" algn="l" defTabSz="914400" rtl="0" eaLnBrk="1" fontAlgn="auto" latinLnBrk="0" hangingPunct="1">
              <a:lnSpc>
                <a:spcPct val="100000"/>
              </a:lnSpc>
              <a:spcBef>
                <a:spcPts val="600"/>
              </a:spcBef>
              <a:spcAft>
                <a:spcPts val="0"/>
              </a:spcAft>
              <a:buClr>
                <a:srgbClr val="97467D"/>
              </a:buClr>
              <a:buSzTx/>
              <a:buFont typeface="+mj-lt"/>
              <a:buNone/>
              <a:tabLst/>
              <a:defRPr/>
            </a:pPr>
            <a:r>
              <a:rPr lang="fr-FR" sz="1100" b="1" baseline="0">
                <a:solidFill>
                  <a:schemeClr val="tx1">
                    <a:lumMod val="65000"/>
                    <a:lumOff val="35000"/>
                  </a:schemeClr>
                </a:solidFill>
              </a:rPr>
              <a:t>Observation</a:t>
            </a:r>
            <a:r>
              <a:rPr lang="fr-FR" sz="1100" baseline="0">
                <a:solidFill>
                  <a:schemeClr val="tx1">
                    <a:lumMod val="65000"/>
                    <a:lumOff val="35000"/>
                  </a:schemeClr>
                </a:solidFill>
              </a:rPr>
              <a:t> : le superviseur observe le travailleur social. (L’outil doit être rempli par le superviseur dans le but de faire des retours et d’accompagner le développement des compétences du travailleur social)</a:t>
            </a:r>
          </a:p>
          <a:p>
            <a:pPr marL="0" marR="0" lvl="0" indent="0" algn="l" defTabSz="914400" rtl="0" eaLnBrk="1" fontAlgn="auto" latinLnBrk="0" hangingPunct="1">
              <a:lnSpc>
                <a:spcPct val="100000"/>
              </a:lnSpc>
              <a:spcBef>
                <a:spcPts val="600"/>
              </a:spcBef>
              <a:spcAft>
                <a:spcPts val="0"/>
              </a:spcAft>
              <a:buClr>
                <a:srgbClr val="97467D"/>
              </a:buClr>
              <a:buSzTx/>
              <a:buFont typeface="+mj-lt"/>
              <a:buNone/>
              <a:tabLst/>
              <a:defRPr/>
            </a:pPr>
            <a:endParaRPr lang="en-US" sz="1100" baseline="0" dirty="0">
              <a:solidFill>
                <a:schemeClr val="tx1">
                  <a:lumMod val="65000"/>
                  <a:lumOff val="35000"/>
                </a:schemeClr>
              </a:solidFill>
            </a:endParaRPr>
          </a:p>
          <a:p>
            <a:pPr marL="0" indent="0">
              <a:lnSpc>
                <a:spcPct val="100000"/>
              </a:lnSpc>
              <a:spcBef>
                <a:spcPts val="600"/>
              </a:spcBef>
              <a:buClr>
                <a:srgbClr val="97467D"/>
              </a:buClr>
              <a:buFont typeface="+mj-lt"/>
              <a:buNone/>
            </a:pPr>
            <a:r>
              <a:rPr lang="fr-FR" sz="1100">
                <a:solidFill>
                  <a:schemeClr val="tx1">
                    <a:lumMod val="65000"/>
                    <a:lumOff val="35000"/>
                  </a:schemeClr>
                </a:solidFill>
              </a:rPr>
              <a:t>4. Après</a:t>
            </a:r>
            <a:r>
              <a:rPr lang="fr-FR" sz="1100" baseline="0">
                <a:solidFill>
                  <a:schemeClr val="tx1">
                    <a:lumMod val="65000"/>
                    <a:lumOff val="35000"/>
                  </a:schemeClr>
                </a:solidFill>
              </a:rPr>
              <a:t> le recrutement d’un nouveau travailleur social. L’outil d’évaluation des capacités doit être complété lors des premières sessions individuelles de supervision. </a:t>
            </a:r>
          </a:p>
          <a:p>
            <a:pPr marL="342900" indent="-342900">
              <a:lnSpc>
                <a:spcPct val="100000"/>
              </a:lnSpc>
              <a:spcBef>
                <a:spcPts val="600"/>
              </a:spcBef>
              <a:buClr>
                <a:srgbClr val="97467D"/>
              </a:buClr>
              <a:buFont typeface="+mj-lt"/>
              <a:buAutoNum type="arabicPeriod"/>
            </a:pPr>
            <a:endParaRPr lang="en-US" sz="11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a:solidFill>
                  <a:schemeClr val="tx1">
                    <a:lumMod val="65000"/>
                    <a:lumOff val="35000"/>
                  </a:schemeClr>
                </a:solidFill>
              </a:rPr>
              <a:t>5. </a:t>
            </a:r>
            <a:r>
              <a:rPr lang="fr-FR" sz="1100" b="1">
                <a:solidFill>
                  <a:schemeClr val="tx1"/>
                </a:solidFill>
                <a:latin typeface="+mn-lt"/>
                <a:ea typeface="+mn-ea"/>
                <a:cs typeface="+mn-cs"/>
              </a:rPr>
              <a:t>Rôle du superviseur</a:t>
            </a:r>
            <a:r>
              <a:rPr lang="fr-FR" sz="1100">
                <a:solidFill>
                  <a:schemeClr val="tx1"/>
                </a:solidFill>
                <a:latin typeface="+mn-lt"/>
                <a:ea typeface="+mn-ea"/>
                <a:cs typeface="+mn-cs"/>
              </a:rPr>
              <a:t> : </a:t>
            </a:r>
          </a:p>
          <a:p>
            <a:pPr marL="171450" indent="-171450">
              <a:buFont typeface="Arial" panose="020B0604020202020204" pitchFamily="34" charset="0"/>
              <a:buChar char="•"/>
            </a:pPr>
            <a:r>
              <a:rPr lang="fr-FR" sz="1100">
                <a:solidFill>
                  <a:schemeClr val="tx1"/>
                </a:solidFill>
                <a:latin typeface="+mn-lt"/>
                <a:ea typeface="+mn-ea"/>
                <a:cs typeface="+mn-cs"/>
              </a:rPr>
              <a:t>Se prépare aux sessions de supervision, notamment en anticipant les problèmes, en élaborant un ordre du jour, etc.</a:t>
            </a:r>
          </a:p>
          <a:p>
            <a:pPr marL="171450" indent="-171450">
              <a:buFont typeface="Arial" panose="020B0604020202020204" pitchFamily="34" charset="0"/>
              <a:buChar char="•"/>
            </a:pPr>
            <a:r>
              <a:rPr lang="fr-FR" sz="1100">
                <a:solidFill>
                  <a:schemeClr val="tx1"/>
                </a:solidFill>
                <a:latin typeface="+mn-lt"/>
                <a:ea typeface="+mn-ea"/>
                <a:cs typeface="+mn-cs"/>
              </a:rPr>
              <a:t>Met en place un espace sûr permettant au travailleur social de se sentir libre de parler de son travail comme il le souhaite.</a:t>
            </a:r>
          </a:p>
          <a:p>
            <a:pPr marL="171450" indent="-171450">
              <a:buFont typeface="Arial" panose="020B0604020202020204" pitchFamily="34" charset="0"/>
              <a:buChar char="•"/>
            </a:pPr>
            <a:r>
              <a:rPr lang="fr-FR" sz="1100">
                <a:solidFill>
                  <a:schemeClr val="tx1"/>
                </a:solidFill>
                <a:latin typeface="+mn-lt"/>
                <a:ea typeface="+mn-ea"/>
                <a:cs typeface="+mn-cs"/>
              </a:rPr>
              <a:t>Donne un feedback utile et éclairé et accompagne le travailleur social dans l’exploration et la clarification de ses pensées. </a:t>
            </a:r>
          </a:p>
          <a:p>
            <a:pPr marL="171450" indent="-171450">
              <a:buFont typeface="Arial" panose="020B0604020202020204" pitchFamily="34" charset="0"/>
              <a:buChar char="•"/>
            </a:pPr>
            <a:r>
              <a:rPr lang="fr-FR" sz="1100">
                <a:solidFill>
                  <a:schemeClr val="tx1"/>
                </a:solidFill>
                <a:latin typeface="+mn-lt"/>
                <a:ea typeface="+mn-ea"/>
                <a:cs typeface="+mn-cs"/>
              </a:rPr>
              <a:t>Partage les informations, les connaissances et les compétences de manière appropriée. </a:t>
            </a:r>
          </a:p>
          <a:p>
            <a:pPr marL="171450" indent="-171450">
              <a:buFont typeface="Arial" panose="020B0604020202020204" pitchFamily="34" charset="0"/>
              <a:buChar char="•"/>
            </a:pPr>
            <a:r>
              <a:rPr lang="fr-FR" sz="1100">
                <a:solidFill>
                  <a:schemeClr val="tx1"/>
                </a:solidFill>
                <a:latin typeface="+mn-lt"/>
                <a:ea typeface="+mn-ea"/>
                <a:cs typeface="+mn-cs"/>
              </a:rPr>
              <a:t>Remet en question les pratiques considérées comme contraires à l’éthique ou risquées, et met en évidence les lacunes personnelles et professionnelles. </a:t>
            </a:r>
          </a:p>
          <a:p>
            <a:pPr marL="171450" indent="-171450">
              <a:buFont typeface="Arial" panose="020B0604020202020204" pitchFamily="34" charset="0"/>
              <a:buChar char="•"/>
            </a:pPr>
            <a:r>
              <a:rPr lang="fr-FR" sz="1100">
                <a:solidFill>
                  <a:schemeClr val="tx1"/>
                </a:solidFill>
                <a:latin typeface="+mn-lt"/>
                <a:ea typeface="+mn-ea"/>
                <a:cs typeface="+mn-cs"/>
              </a:rPr>
              <a:t>Gère le temps et la structure.</a:t>
            </a:r>
          </a:p>
          <a:p>
            <a:pPr marL="171450" indent="-171450">
              <a:buFont typeface="Arial" panose="020B0604020202020204" pitchFamily="34" charset="0"/>
              <a:buChar char="•"/>
            </a:pPr>
            <a:r>
              <a:rPr lang="fr-FR" sz="1100">
                <a:solidFill>
                  <a:schemeClr val="tx1"/>
                </a:solidFill>
                <a:latin typeface="+mn-lt"/>
                <a:ea typeface="+mn-ea"/>
                <a:cs typeface="+mn-cs"/>
              </a:rPr>
              <a:t>Révise et met à jour les plans de renforcement des capacités pendant les sessions individuelles et, le cas échéant, lors des réunions de gestion de cas.</a:t>
            </a:r>
          </a:p>
          <a:p>
            <a:pPr marL="171450" indent="-171450">
              <a:buFont typeface="Arial" panose="020B0604020202020204" pitchFamily="34" charset="0"/>
              <a:buChar char="•"/>
            </a:pPr>
            <a:r>
              <a:rPr lang="fr-FR" sz="1100">
                <a:solidFill>
                  <a:schemeClr val="tx1"/>
                </a:solidFill>
                <a:latin typeface="+mn-lt"/>
                <a:ea typeface="+mn-ea"/>
                <a:cs typeface="+mn-cs"/>
              </a:rPr>
              <a:t>S’assure que chacun dispose de l’espace nécessaire pour participer aux réunions de gestion de cas. </a:t>
            </a:r>
          </a:p>
          <a:p>
            <a:endParaRPr lang="en-US" sz="1100" kern="1200" dirty="0">
              <a:solidFill>
                <a:schemeClr val="tx1"/>
              </a:solidFill>
              <a:effectLst/>
              <a:latin typeface="+mn-lt"/>
              <a:ea typeface="+mn-ea"/>
              <a:cs typeface="+mn-cs"/>
            </a:endParaRPr>
          </a:p>
          <a:p>
            <a:r>
              <a:rPr lang="fr-FR" sz="1100" b="1">
                <a:solidFill>
                  <a:schemeClr val="tx1"/>
                </a:solidFill>
                <a:latin typeface="+mn-lt"/>
                <a:ea typeface="+mn-ea"/>
                <a:cs typeface="+mn-cs"/>
              </a:rPr>
              <a:t>Rôle du travailleur social : </a:t>
            </a:r>
          </a:p>
          <a:p>
            <a:pPr marL="171450" indent="-171450">
              <a:buFont typeface="Arial" panose="020B0604020202020204" pitchFamily="34" charset="0"/>
              <a:buChar char="•"/>
            </a:pPr>
            <a:r>
              <a:rPr lang="fr-FR" sz="1100">
                <a:solidFill>
                  <a:schemeClr val="tx1"/>
                </a:solidFill>
                <a:latin typeface="+mn-lt"/>
                <a:ea typeface="+mn-ea"/>
                <a:cs typeface="+mn-cs"/>
              </a:rPr>
              <a:t>Arrive préparé et participe activement aux sessions de supervision dans le but de renforcer son apprentissage réflexif.</a:t>
            </a:r>
          </a:p>
          <a:p>
            <a:pPr marL="171450" indent="-171450">
              <a:buFont typeface="Arial" panose="020B0604020202020204" pitchFamily="34" charset="0"/>
              <a:buChar char="•"/>
            </a:pPr>
            <a:r>
              <a:rPr lang="fr-FR" sz="1100">
                <a:solidFill>
                  <a:schemeClr val="tx1"/>
                </a:solidFill>
                <a:latin typeface="+mn-lt"/>
                <a:ea typeface="+mn-ea"/>
                <a:cs typeface="+mn-cs"/>
              </a:rPr>
              <a:t>Identifie les problèmes pratiques pour lesquels ils ont besoin d’aide et les pratiques de supervision qui leur sont utiles.</a:t>
            </a:r>
          </a:p>
          <a:p>
            <a:pPr marL="171450" indent="-171450">
              <a:buFont typeface="Arial" panose="020B0604020202020204" pitchFamily="34" charset="0"/>
              <a:buChar char="•"/>
            </a:pPr>
            <a:r>
              <a:rPr lang="fr-FR" sz="1100">
                <a:solidFill>
                  <a:schemeClr val="tx1"/>
                </a:solidFill>
                <a:latin typeface="+mn-lt"/>
                <a:ea typeface="+mn-ea"/>
                <a:cs typeface="+mn-cs"/>
              </a:rPr>
              <a:t>Est ouvert au feedback et demande des précisions au besoin. S’implique de façon proactive dans la recherche de solutions.</a:t>
            </a:r>
          </a:p>
          <a:p>
            <a:pPr marL="171450" indent="-171450">
              <a:buFont typeface="Arial" panose="020B0604020202020204" pitchFamily="34" charset="0"/>
              <a:buChar char="•"/>
            </a:pPr>
            <a:r>
              <a:rPr lang="fr-FR" sz="1100">
                <a:solidFill>
                  <a:schemeClr val="tx1"/>
                </a:solidFill>
                <a:latin typeface="+mn-lt"/>
                <a:ea typeface="+mn-ea"/>
                <a:cs typeface="+mn-cs"/>
              </a:rPr>
              <a:t>Développe un niveau de confiance dans la supervision de manière à pouvoir parler des problèmes se posant dans son travail. </a:t>
            </a:r>
          </a:p>
          <a:p>
            <a:pPr marL="171450" indent="-171450">
              <a:buFont typeface="Arial" panose="020B0604020202020204" pitchFamily="34" charset="0"/>
              <a:buChar char="•"/>
            </a:pPr>
            <a:r>
              <a:rPr lang="fr-FR" sz="1100">
                <a:solidFill>
                  <a:schemeClr val="tx1"/>
                </a:solidFill>
                <a:latin typeface="+mn-lt"/>
                <a:ea typeface="+mn-ea"/>
                <a:cs typeface="+mn-cs"/>
              </a:rPr>
              <a:t>Se sert de la supervision pour identifier les besoins d’apprentissage et de perfectionnement.</a:t>
            </a:r>
          </a:p>
          <a:p>
            <a:pPr marL="171450" indent="-171450">
              <a:buFont typeface="Arial" panose="020B0604020202020204" pitchFamily="34" charset="0"/>
              <a:buChar char="•"/>
            </a:pPr>
            <a:r>
              <a:rPr lang="fr-FR" sz="1100">
                <a:solidFill>
                  <a:schemeClr val="tx1"/>
                </a:solidFill>
                <a:latin typeface="+mn-lt"/>
                <a:ea typeface="+mn-ea"/>
                <a:cs typeface="+mn-cs"/>
              </a:rPr>
              <a:t>Se sert des sessions individuelles et des réunions de gestion de cas pour examiner et réfléchir sur la charge de travail actuelle.</a:t>
            </a:r>
          </a:p>
          <a:p>
            <a:pPr marL="171450" indent="-171450">
              <a:buFont typeface="Arial" panose="020B0604020202020204" pitchFamily="34" charset="0"/>
              <a:buChar char="•"/>
            </a:pPr>
            <a:r>
              <a:rPr lang="fr-FR" sz="1100">
                <a:solidFill>
                  <a:schemeClr val="tx1"/>
                </a:solidFill>
                <a:latin typeface="+mn-lt"/>
                <a:ea typeface="+mn-ea"/>
                <a:cs typeface="+mn-cs"/>
              </a:rPr>
              <a:t>Identifie les pratiques de supervision utiles, pour lui-même et pour ses collègues.</a:t>
            </a:r>
          </a:p>
          <a:p>
            <a:pPr marL="171450" indent="-171450">
              <a:buFont typeface="Arial" panose="020B0604020202020204" pitchFamily="34" charset="0"/>
              <a:buChar char="•"/>
            </a:pPr>
            <a:r>
              <a:rPr lang="fr-FR" sz="1100">
                <a:solidFill>
                  <a:schemeClr val="tx1"/>
                </a:solidFill>
                <a:latin typeface="+mn-lt"/>
                <a:ea typeface="+mn-ea"/>
                <a:cs typeface="+mn-cs"/>
              </a:rPr>
              <a:t>Respecte et soutient les autres travailleurs sociaux ; respecte la confidentialité. </a:t>
            </a:r>
          </a:p>
          <a:p>
            <a:endParaRPr lang="en-US" sz="1100" kern="1200" dirty="0">
              <a:solidFill>
                <a:schemeClr val="tx1"/>
              </a:solidFill>
              <a:effectLst/>
              <a:latin typeface="+mn-lt"/>
              <a:ea typeface="+mn-ea"/>
              <a:cs typeface="+mn-cs"/>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6563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SzPct val="25000"/>
              <a:buNone/>
              <a:defRPr/>
            </a:pPr>
            <a:r>
              <a:rPr lang="fr-FR" sz="1100">
                <a:latin typeface="+mn-lt"/>
              </a:rPr>
              <a:t>5 minutes</a:t>
            </a:r>
          </a:p>
          <a:p>
            <a:pPr>
              <a:buSzPct val="25000"/>
              <a:buNone/>
              <a:defRPr/>
            </a:pPr>
            <a:endParaRPr lang="en-US" sz="1100" dirty="0">
              <a:latin typeface="+mn-lt"/>
            </a:endParaRPr>
          </a:p>
          <a:p>
            <a:pPr>
              <a:buNone/>
              <a:defRPr/>
            </a:pPr>
            <a:r>
              <a:rPr lang="fr-FR" sz="1100" b="1">
                <a:latin typeface="+mn-lt"/>
              </a:rPr>
              <a:t>Examinez</a:t>
            </a:r>
            <a:r>
              <a:rPr lang="fr-FR" sz="1100">
                <a:latin typeface="+mn-lt"/>
              </a:rPr>
              <a:t> les objectifs d’apprentissage que nous avons vus au début du module. </a:t>
            </a:r>
          </a:p>
          <a:p>
            <a:pPr>
              <a:buNone/>
              <a:defRPr/>
            </a:pPr>
            <a:endParaRPr lang="en-US" sz="1100" dirty="0">
              <a:latin typeface="+mn-lt"/>
            </a:endParaRPr>
          </a:p>
          <a:p>
            <a:pPr>
              <a:buNone/>
              <a:defRPr/>
            </a:pPr>
            <a:r>
              <a:rPr lang="fr-FR" sz="1100" b="1">
                <a:latin typeface="+mn-lt"/>
              </a:rPr>
              <a:t>Demandez</a:t>
            </a:r>
            <a:r>
              <a:rPr lang="fr-FR" sz="1100">
                <a:latin typeface="+mn-lt"/>
              </a:rPr>
              <a:t> si nous les avons bien traités ou si quelqu’un a encore des questions concernant l’un des points abordés.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bg1">
                  <a:lumMod val="10000"/>
                </a:schemeClr>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31</a:t>
            </a:fld>
            <a:endParaRPr lang="en-US"/>
          </a:p>
        </p:txBody>
      </p:sp>
    </p:spTree>
    <p:extLst>
      <p:ext uri="{BB962C8B-B14F-4D97-AF65-F5344CB8AC3E}">
        <p14:creationId xmlns:p14="http://schemas.microsoft.com/office/powerpoint/2010/main" val="1557808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fr-FR" sz="1100"/>
              <a:t>10 minutes</a:t>
            </a:r>
          </a:p>
          <a:p>
            <a:pPr>
              <a:buNone/>
            </a:pPr>
            <a:endParaRPr lang="en-US" sz="1100" dirty="0"/>
          </a:p>
          <a:p>
            <a:pPr>
              <a:buNone/>
            </a:pPr>
            <a:r>
              <a:rPr lang="fr-FR" sz="1100" b="1"/>
              <a:t>Instructions</a:t>
            </a:r>
            <a:r>
              <a:rPr lang="fr-FR" sz="1100"/>
              <a:t>: invitez les participants à</a:t>
            </a:r>
            <a:r>
              <a:rPr lang="fr-FR" sz="1100" baseline="0"/>
              <a:t> compléter leur </a:t>
            </a:r>
            <a:r>
              <a:rPr lang="fr-FR" sz="1100"/>
              <a:t>plan d’action de superviseur à partir de</a:t>
            </a:r>
            <a:r>
              <a:rPr lang="fr-FR" sz="1100" baseline="0"/>
              <a:t> ce module</a:t>
            </a:r>
            <a:r>
              <a:rPr lang="fr-FR" sz="1100"/>
              <a:t>. </a:t>
            </a:r>
          </a:p>
          <a:p>
            <a:pPr>
              <a:buNone/>
            </a:pPr>
            <a:endParaRPr lang="en-US" b="1" dirty="0"/>
          </a:p>
        </p:txBody>
      </p:sp>
      <p:sp>
        <p:nvSpPr>
          <p:cNvPr id="4" name="Slide Number Placeholder 3"/>
          <p:cNvSpPr>
            <a:spLocks noGrp="1"/>
          </p:cNvSpPr>
          <p:nvPr>
            <p:ph type="sldNum" sz="quarter" idx="10"/>
          </p:nvPr>
        </p:nvSpPr>
        <p:spPr/>
        <p:txBody>
          <a:bodyPr/>
          <a:lstStyle/>
          <a:p>
            <a:fld id="{780767AD-8186-5647-9165-A19B63BA7F43}" type="slidenum">
              <a:rPr lang="en-US" smtClean="0"/>
              <a:t>32</a:t>
            </a:fld>
            <a:endParaRPr lang="en-US"/>
          </a:p>
        </p:txBody>
      </p:sp>
    </p:spTree>
    <p:extLst>
      <p:ext uri="{BB962C8B-B14F-4D97-AF65-F5344CB8AC3E}">
        <p14:creationId xmlns:p14="http://schemas.microsoft.com/office/powerpoint/2010/main" val="3522657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780767AD-8186-5647-9165-A19B63BA7F43}" type="slidenum">
              <a:rPr lang="en-US" smtClean="0"/>
              <a:t>33</a:t>
            </a:fld>
            <a:endParaRPr lang="en-US"/>
          </a:p>
        </p:txBody>
      </p:sp>
    </p:spTree>
    <p:extLst>
      <p:ext uri="{BB962C8B-B14F-4D97-AF65-F5344CB8AC3E}">
        <p14:creationId xmlns:p14="http://schemas.microsoft.com/office/powerpoint/2010/main" val="181710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118745" lvl="0" algn="l">
              <a:buNone/>
            </a:pPr>
            <a:r>
              <a:rPr lang="fr-FR" sz="1100" b="0"/>
              <a:t>5</a:t>
            </a:r>
            <a:r>
              <a:rPr lang="fr-FR" sz="1100" b="0" baseline="0"/>
              <a:t> </a:t>
            </a:r>
            <a:r>
              <a:rPr lang="fr-FR" sz="1100" b="0"/>
              <a:t>minutes</a:t>
            </a:r>
          </a:p>
          <a:p>
            <a:pPr marL="118745" lvl="0" algn="l">
              <a:buNone/>
            </a:pPr>
            <a:endParaRPr lang="en-US" sz="1100" b="1" dirty="0"/>
          </a:p>
          <a:p>
            <a:pPr marL="118745" lvl="0" algn="l">
              <a:buNone/>
            </a:pPr>
            <a:r>
              <a:rPr lang="fr-FR" sz="1100" b="1"/>
              <a:t>Dites : </a:t>
            </a:r>
            <a:r>
              <a:rPr lang="fr-FR" sz="1100" b="0"/>
              <a:t>La supervision se déroule dans deux cadres clés : en session individuelle et en groupe</a:t>
            </a:r>
          </a:p>
          <a:p>
            <a:pPr marL="118745" lvl="0" algn="l">
              <a:buNone/>
            </a:pPr>
            <a:endParaRPr lang="en-US" sz="1100" b="1" dirty="0"/>
          </a:p>
          <a:p>
            <a:pPr marL="118745" lvl="0" algn="l">
              <a:buNone/>
            </a:pPr>
            <a:r>
              <a:rPr lang="fr-FR" sz="1100" b="1"/>
              <a:t>Message clé :</a:t>
            </a:r>
            <a:r>
              <a:rPr lang="fr-FR" sz="1100"/>
              <a:t> La pratique de supervision la plus essentielle et la plus percutante est la relation qui se développe entre un superviseur et un travailleur social, et qui est entretenue par des sessions individuelles régulières et consistantes.  </a:t>
            </a:r>
            <a:r>
              <a:rPr lang="fr-FR" sz="1100" b="1"/>
              <a:t> </a:t>
            </a:r>
            <a:r>
              <a:rPr lang="fr-FR" sz="1100"/>
              <a:t>. </a:t>
            </a:r>
          </a:p>
        </p:txBody>
      </p:sp>
      <p:sp>
        <p:nvSpPr>
          <p:cNvPr id="161" name="Shape 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84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fr-FR" sz="1100" b="0"/>
              <a:t>5 minutes</a:t>
            </a:r>
          </a:p>
          <a:p>
            <a:pPr>
              <a:buNone/>
            </a:pPr>
            <a:endParaRPr lang="en-US" sz="1100" b="1" dirty="0"/>
          </a:p>
          <a:p>
            <a:pPr>
              <a:buNone/>
            </a:pPr>
            <a:r>
              <a:rPr lang="fr-FR" sz="1100" b="1"/>
              <a:t>Dites</a:t>
            </a:r>
            <a:r>
              <a:rPr lang="fr-FR" sz="1100" b="1" u="none"/>
              <a:t> : </a:t>
            </a:r>
            <a:r>
              <a:rPr lang="fr-FR" sz="1100" b="0" u="none"/>
              <a:t>Voici quelques points clés sur la </a:t>
            </a:r>
            <a:r>
              <a:rPr lang="fr-FR" sz="1100" b="0" u="none" baseline="0"/>
              <a:t>supervision tirés des Directives relatives à la gestion de cas. </a:t>
            </a:r>
            <a:r>
              <a:rPr lang="fr-FR" sz="1100" b="0" u="none"/>
              <a:t>Nous </a:t>
            </a:r>
            <a:r>
              <a:rPr lang="fr-FR" sz="1100" u="none"/>
              <a:t>avons déjà couvert</a:t>
            </a:r>
            <a:r>
              <a:rPr lang="fr-FR" sz="1100" u="none" baseline="0"/>
              <a:t> de nombreux points de cette diapositive</a:t>
            </a:r>
            <a:r>
              <a:rPr lang="fr-FR" sz="1100"/>
              <a:t> dans le module 1</a:t>
            </a:r>
            <a:r>
              <a:rPr lang="fr-FR" sz="1100" u="none" baseline="0"/>
              <a:t> ; </a:t>
            </a:r>
            <a:r>
              <a:rPr lang="fr-FR" sz="1100"/>
              <a:t>nous</a:t>
            </a:r>
            <a:r>
              <a:rPr lang="fr-FR" sz="1100" u="none" baseline="0"/>
              <a:t> </a:t>
            </a:r>
            <a:r>
              <a:rPr lang="fr-FR" sz="1100"/>
              <a:t>les revoyons maintenant afin de structurer notre discussion sur les pratiques</a:t>
            </a:r>
          </a:p>
          <a:p>
            <a:pPr>
              <a:buNone/>
            </a:pPr>
            <a:endParaRPr lang="en-US" sz="1100" dirty="0"/>
          </a:p>
          <a:p>
            <a:pPr>
              <a:buNone/>
            </a:pPr>
            <a:r>
              <a:rPr lang="fr-FR" sz="1100" b="1" u="none" baseline="0"/>
              <a:t>Examinez</a:t>
            </a:r>
            <a:r>
              <a:rPr lang="fr-FR" sz="1100" u="none" baseline="0"/>
              <a:t> chaque point et vérifiez qu’ils ont bien été compris</a:t>
            </a:r>
          </a:p>
          <a:p>
            <a:pPr>
              <a:buNone/>
            </a:pPr>
            <a:endParaRPr lang="en-US" sz="1100" b="1" dirty="0"/>
          </a:p>
          <a:p>
            <a:pPr>
              <a:buNone/>
            </a:pPr>
            <a:r>
              <a:rPr lang="fr-FR" sz="1100" b="1"/>
              <a:t>Expliquez</a:t>
            </a:r>
            <a:r>
              <a:rPr lang="fr-FR" sz="1100"/>
              <a:t> que ce module se penchera sur des outils de pratique spécifiques permettant de réaliser ces points</a:t>
            </a:r>
          </a:p>
          <a:p>
            <a:pPr lvl="0">
              <a:spcBef>
                <a:spcPts val="0"/>
              </a:spcBef>
              <a:buNone/>
            </a:pPr>
            <a:endParaRPr lang="en-US" sz="1100" u="sng" dirty="0"/>
          </a:p>
          <a:p>
            <a:pPr>
              <a:buNone/>
            </a:pPr>
            <a:r>
              <a:rPr lang="fr-FR" sz="1100" b="1"/>
              <a:t>Messages clés :</a:t>
            </a:r>
          </a:p>
          <a:p>
            <a:pPr marL="171450" indent="-171450">
              <a:buFont typeface="Arial" panose="020B0604020202020204" pitchFamily="34" charset="0"/>
              <a:buChar char="•"/>
            </a:pPr>
            <a:r>
              <a:rPr lang="fr-FR" sz="1100"/>
              <a:t>La supervision est orientée</a:t>
            </a:r>
            <a:r>
              <a:rPr lang="fr-FR" sz="1100" u="none" baseline="0"/>
              <a:t> sur l’amélioration des résultats pour les enfants</a:t>
            </a:r>
          </a:p>
          <a:p>
            <a:pPr marL="171450" lvl="0" indent="-171450">
              <a:spcBef>
                <a:spcPts val="0"/>
              </a:spcBef>
              <a:buFont typeface="Arial" panose="020B0604020202020204" pitchFamily="34" charset="0"/>
              <a:buChar char="•"/>
            </a:pPr>
            <a:r>
              <a:rPr lang="fr-FR" sz="1100" u="none" baseline="0"/>
              <a:t>Les superviseurs assument la responsabilité de soutenir et d’améliorer la qualité du travail de toute l’équipe, tant par des pratiques individuelles que de groupe. (</a:t>
            </a:r>
            <a:r>
              <a:rPr lang="fr-FR" sz="1100"/>
              <a:t>Pensez</a:t>
            </a:r>
            <a:r>
              <a:rPr lang="fr-FR" sz="1100" u="none" baseline="0"/>
              <a:t> à nouveau à la métaphore d’une équipe sportive et de son entraîneur)</a:t>
            </a:r>
          </a:p>
          <a:p>
            <a:pPr marL="171450" indent="-171450">
              <a:buFont typeface="Arial" panose="020B0604020202020204" pitchFamily="34" charset="0"/>
              <a:buChar char="•"/>
            </a:pPr>
            <a:r>
              <a:rPr lang="fr-FR" sz="1100" u="none" baseline="0"/>
              <a:t>La confidentialité est essentielle </a:t>
            </a:r>
            <a:r>
              <a:rPr lang="fr-FR" sz="1100"/>
              <a:t>dans la relation entre le travailleur social et le superviseur </a:t>
            </a:r>
            <a:r>
              <a:rPr lang="fr-FR" sz="1100" u="none" baseline="0"/>
              <a:t> </a:t>
            </a:r>
          </a:p>
          <a:p>
            <a:pPr lvl="0">
              <a:spcBef>
                <a:spcPts val="0"/>
              </a:spcBef>
              <a:buNone/>
            </a:pPr>
            <a:endParaRPr lang="en-US" sz="1100" u="sng" dirty="0"/>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2126210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118745">
              <a:buNone/>
            </a:pPr>
            <a:r>
              <a:rPr lang="fr-FR" sz="1100" b="0"/>
              <a:t>5 minutes</a:t>
            </a:r>
          </a:p>
          <a:p>
            <a:pPr marL="118745">
              <a:buNone/>
            </a:pPr>
            <a:endParaRPr lang="en-US" sz="1100" b="0" dirty="0"/>
          </a:p>
          <a:p>
            <a:pPr marL="118745">
              <a:buNone/>
            </a:pPr>
            <a:r>
              <a:rPr lang="fr-FR" sz="1100" b="1"/>
              <a:t>Dites</a:t>
            </a:r>
            <a:r>
              <a:rPr lang="fr-FR" sz="1100" b="0"/>
              <a:t> : Dans cette formation, nous</a:t>
            </a:r>
            <a:r>
              <a:rPr lang="fr-FR" sz="1100" b="0" baseline="0"/>
              <a:t> abordons les pratiques de supervision planifiées, formelles et structurées, mais il est important de mentionner que parfois, la supervision peut aussi être ponctuelle. Par example, la nature du travail de protection de l’enfance dans les milieux humanitaires fait que souvent, certaines situations urgentes, impossibles à planifier à l’avance, nécessitent ce type de supervision</a:t>
            </a:r>
          </a:p>
          <a:p>
            <a:pPr marL="118745">
              <a:buNone/>
            </a:pPr>
            <a:endParaRPr lang="en-US" sz="1100" b="1" dirty="0"/>
          </a:p>
          <a:p>
            <a:pPr marL="118745" marR="0" lvl="0" indent="0" algn="l" defTabSz="914400" rtl="0" eaLnBrk="1" fontAlgn="auto" latinLnBrk="0" hangingPunct="1">
              <a:lnSpc>
                <a:spcPct val="100000"/>
              </a:lnSpc>
              <a:spcBef>
                <a:spcPts val="0"/>
              </a:spcBef>
              <a:spcAft>
                <a:spcPts val="0"/>
              </a:spcAft>
              <a:buClrTx/>
              <a:buSzTx/>
              <a:buFontTx/>
              <a:buNone/>
              <a:tabLst/>
              <a:defRPr/>
            </a:pPr>
            <a:r>
              <a:rPr lang="fr-FR" sz="1100" b="1"/>
              <a:t>Examinez</a:t>
            </a:r>
            <a:r>
              <a:rPr lang="fr-FR" sz="1100" b="1" baseline="0"/>
              <a:t> : </a:t>
            </a:r>
            <a:r>
              <a:rPr lang="fr-FR" sz="1100" u="none" baseline="0"/>
              <a:t>chaque point et vérifiez qu’ils ont bien été compris</a:t>
            </a:r>
          </a:p>
          <a:p>
            <a:pPr marL="118745">
              <a:buNone/>
            </a:pPr>
            <a:endParaRPr lang="en-US" sz="1100" dirty="0"/>
          </a:p>
          <a:p>
            <a:pPr>
              <a:buNone/>
            </a:pPr>
            <a:endParaRPr lang="en-US" dirty="0"/>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25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a:buNone/>
            </a:pPr>
            <a:r>
              <a:rPr lang="fr-FR" b="0"/>
              <a:t>10 minutes</a:t>
            </a:r>
          </a:p>
          <a:p>
            <a:pPr lvl="0">
              <a:spcBef>
                <a:spcPts val="0"/>
              </a:spcBef>
              <a:buNone/>
            </a:pPr>
            <a:endParaRPr lang="en-US" baseline="0" dirty="0"/>
          </a:p>
          <a:p>
            <a:pPr>
              <a:buNone/>
            </a:pPr>
            <a:r>
              <a:rPr lang="fr-FR" b="1"/>
              <a:t>Dites :</a:t>
            </a:r>
            <a:r>
              <a:rPr lang="fr-FR"/>
              <a:t> Comme nous l’avons mentionné, la supervision peut se faire en session individuelle ou en groupe. Nous allons présenter 7 pratiques, et les outils correspondants pouvant être utilisés dans ces 2 cadres de</a:t>
            </a:r>
            <a:r>
              <a:rPr lang="fr-FR" baseline="0"/>
              <a:t> la supervision</a:t>
            </a:r>
            <a:r>
              <a:rPr lang="fr-FR"/>
              <a:t>. Ce graphique indique le cadre le plus approprié à chaque pratique. Notez que la discussion de cas peut s’appliquer lors des sessions individuelles ou celles en groupe.</a:t>
            </a:r>
          </a:p>
          <a:p>
            <a:pPr>
              <a:buNone/>
            </a:pPr>
            <a:endParaRPr lang="en-US" dirty="0"/>
          </a:p>
          <a:p>
            <a:pPr>
              <a:buNone/>
            </a:pPr>
            <a:r>
              <a:rPr lang="fr-FR" b="1"/>
              <a:t>Demandez</a:t>
            </a:r>
            <a:r>
              <a:rPr lang="fr-FR"/>
              <a:t> : Y a-t-il parmi ces</a:t>
            </a:r>
            <a:r>
              <a:rPr lang="fr-FR" baseline="0"/>
              <a:t> pratiques quelques-unes qui sont utilisées régulièrement au sein de votre organisation ? </a:t>
            </a:r>
          </a:p>
          <a:p>
            <a:pPr>
              <a:buNone/>
            </a:pPr>
            <a:endParaRPr lang="en-US" dirty="0"/>
          </a:p>
          <a:p>
            <a:pPr>
              <a:buNone/>
            </a:pPr>
            <a:r>
              <a:rPr lang="fr-FR" b="1"/>
              <a:t>Examinez</a:t>
            </a:r>
            <a:r>
              <a:rPr lang="fr-FR"/>
              <a:t> le tableau et assurez-vous que chaque participant comprenne ce qui est décrit sur le graphique</a:t>
            </a:r>
          </a:p>
          <a:p>
            <a:pPr>
              <a:buNone/>
            </a:pPr>
            <a:endParaRPr lang="en-US" dirty="0"/>
          </a:p>
          <a:p>
            <a:pPr>
              <a:buNone/>
            </a:pPr>
            <a:endParaRPr lang="en-US" b="1" dirty="0"/>
          </a:p>
        </p:txBody>
      </p:sp>
      <p:sp>
        <p:nvSpPr>
          <p:cNvPr id="168" name="Shape 1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221435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SzPct val="25000"/>
              <a:buNone/>
            </a:pPr>
            <a:r>
              <a:rPr lang="fr-FR" sz="1100" b="0">
                <a:latin typeface="+mn-lt"/>
              </a:rPr>
              <a:t>10 minutes</a:t>
            </a:r>
          </a:p>
          <a:p>
            <a:pPr>
              <a:buSzPct val="25000"/>
              <a:buNone/>
            </a:pPr>
            <a:endParaRPr lang="en-US" sz="1100" dirty="0">
              <a:latin typeface="+mn-lt"/>
            </a:endParaRPr>
          </a:p>
          <a:p>
            <a:pPr>
              <a:buSzPct val="25000"/>
              <a:buNone/>
            </a:pPr>
            <a:r>
              <a:rPr lang="fr-FR" sz="1100" b="1">
                <a:latin typeface="+mn-lt"/>
              </a:rPr>
              <a:t>Dites</a:t>
            </a:r>
            <a:r>
              <a:rPr lang="fr-FR" sz="1100">
                <a:latin typeface="+mn-lt"/>
              </a:rPr>
              <a:t> : la première pratique est celle considérée comme prioritaire</a:t>
            </a:r>
            <a:r>
              <a:rPr lang="fr-FR" sz="1100" baseline="0">
                <a:latin typeface="+mn-lt"/>
              </a:rPr>
              <a:t> dans la partie Supervision individuelle des Directives IA relatives à la gestion de cas. Cette pratique met l’accent sur l’importance de la relation entre le travailleur social et le superviseur et doit aborder les trois fonctions de supervision. </a:t>
            </a:r>
          </a:p>
          <a:p>
            <a:pPr>
              <a:buSzPct val="25000"/>
              <a:buNone/>
            </a:pPr>
            <a:endParaRPr lang="en-US" sz="1100" dirty="0">
              <a:latin typeface="+mn-lt"/>
            </a:endParaRPr>
          </a:p>
          <a:p>
            <a:pPr>
              <a:buNone/>
            </a:pPr>
            <a:r>
              <a:rPr lang="fr-FR" sz="1100" b="1" i="0" u="none" strike="noStrike" cap="none">
                <a:latin typeface="+mn-lt"/>
                <a:ea typeface="Calibri"/>
                <a:cs typeface="Calibri"/>
                <a:sym typeface="Calibri"/>
              </a:rPr>
              <a:t>Distribuez :</a:t>
            </a:r>
            <a:r>
              <a:rPr lang="fr-FR" sz="1100" b="0" i="0" u="none" strike="noStrike" cap="none">
                <a:latin typeface="+mn-lt"/>
                <a:ea typeface="Calibri"/>
                <a:cs typeface="Calibri"/>
                <a:sym typeface="Calibri"/>
              </a:rPr>
              <a:t> 2.1 Dossier individuel de supervision aux participants et étudiez-le ensemble</a:t>
            </a:r>
          </a:p>
          <a:p>
            <a:pPr>
              <a:buNone/>
            </a:pPr>
            <a:endParaRPr lang="en-US" sz="1100" b="0" i="0" u="none" strike="noStrike" cap="none" dirty="0">
              <a:latin typeface="+mn-lt"/>
              <a:ea typeface="Calibri"/>
              <a:cs typeface="Calibri"/>
              <a:sym typeface="Calibri"/>
            </a:endParaRPr>
          </a:p>
          <a:p>
            <a:pPr>
              <a:buNone/>
            </a:pPr>
            <a:r>
              <a:rPr lang="fr-FR" sz="1100" b="1" i="0" u="none" strike="noStrike" cap="none">
                <a:latin typeface="+mn-lt"/>
                <a:ea typeface="Calibri"/>
                <a:cs typeface="Calibri"/>
                <a:sym typeface="Calibri"/>
              </a:rPr>
              <a:t>Note pour l’animateur</a:t>
            </a:r>
            <a:r>
              <a:rPr lang="fr-FR" sz="1100" b="0" i="0" u="none" strike="noStrike" cap="none">
                <a:latin typeface="+mn-lt"/>
                <a:ea typeface="Calibri"/>
                <a:cs typeface="Calibri"/>
                <a:sym typeface="Calibri"/>
              </a:rPr>
              <a:t> : </a:t>
            </a:r>
          </a:p>
          <a:p>
            <a:pPr>
              <a:buNone/>
            </a:pPr>
            <a:r>
              <a:rPr lang="fr-FR" sz="1100" b="0" i="0" u="none" strike="noStrike" cap="none">
                <a:latin typeface="+mn-lt"/>
                <a:ea typeface="Calibri"/>
                <a:cs typeface="Calibri"/>
                <a:sym typeface="Calibri"/>
              </a:rPr>
              <a:t>Il</a:t>
            </a:r>
            <a:r>
              <a:rPr lang="fr-FR" sz="1100" b="0" i="0" u="none" strike="noStrike" cap="none" baseline="0">
                <a:latin typeface="+mn-lt"/>
                <a:ea typeface="Calibri"/>
                <a:cs typeface="Calibri"/>
                <a:sym typeface="Calibri"/>
              </a:rPr>
              <a:t> peut s’avérer judicieux d’expliquer aux participants que les 7 outils sont structurés de la même manière :</a:t>
            </a:r>
          </a:p>
          <a:p>
            <a:pPr marL="0" indent="0">
              <a:buFont typeface="Arial" panose="020B0604020202020204" pitchFamily="34" charset="0"/>
              <a:buNone/>
            </a:pPr>
            <a:r>
              <a:rPr lang="fr-FR" sz="1100" b="0" i="0" u="none" strike="noStrike" cap="none" baseline="0">
                <a:latin typeface="+mn-lt"/>
                <a:ea typeface="Calibri"/>
                <a:cs typeface="Calibri"/>
                <a:sym typeface="Calibri"/>
              </a:rPr>
              <a:t>1. Résumé général qui comprend </a:t>
            </a:r>
          </a:p>
          <a:p>
            <a:pPr marL="628650" lvl="1" indent="-171450">
              <a:buFont typeface="Arial" panose="020B0604020202020204" pitchFamily="34" charset="0"/>
              <a:buChar char="•"/>
            </a:pPr>
            <a:r>
              <a:rPr lang="fr-FR" sz="1100" b="0" i="0" u="none" strike="noStrike" cap="none" baseline="0">
                <a:latin typeface="+mn-lt"/>
                <a:ea typeface="Calibri"/>
                <a:cs typeface="Calibri"/>
                <a:sym typeface="Calibri"/>
              </a:rPr>
              <a:t>Définition</a:t>
            </a:r>
          </a:p>
          <a:p>
            <a:pPr marL="628650" lvl="1" indent="-171450">
              <a:buFont typeface="Arial" panose="020B0604020202020204" pitchFamily="34" charset="0"/>
              <a:buChar char="•"/>
            </a:pPr>
            <a:r>
              <a:rPr lang="fr-FR" sz="1100" b="0" i="0" u="none" strike="noStrike" cap="none" baseline="0">
                <a:latin typeface="+mn-lt"/>
                <a:ea typeface="Calibri"/>
                <a:cs typeface="Calibri"/>
                <a:sym typeface="Calibri"/>
              </a:rPr>
              <a:t>Objectif de l’outil</a:t>
            </a:r>
          </a:p>
          <a:p>
            <a:pPr marL="628650" lvl="1" indent="-171450">
              <a:buFont typeface="Arial" panose="020B0604020202020204" pitchFamily="34" charset="0"/>
              <a:buChar char="•"/>
            </a:pPr>
            <a:r>
              <a:rPr lang="fr-FR" sz="1100" b="0" i="0" u="none" strike="noStrike" cap="none" baseline="0">
                <a:latin typeface="+mn-lt"/>
                <a:ea typeface="Calibri"/>
                <a:cs typeface="Calibri"/>
                <a:sym typeface="Calibri"/>
              </a:rPr>
              <a:t>Fréquence/Durée</a:t>
            </a:r>
          </a:p>
          <a:p>
            <a:pPr marL="628650" lvl="1" indent="-171450">
              <a:buFont typeface="Arial" panose="020B0604020202020204" pitchFamily="34" charset="0"/>
              <a:buChar char="•"/>
            </a:pPr>
            <a:r>
              <a:rPr lang="fr-FR" sz="1100" b="0" i="0" u="none" strike="noStrike" cap="none" baseline="0">
                <a:latin typeface="+mn-lt"/>
                <a:ea typeface="Calibri"/>
                <a:cs typeface="Calibri"/>
                <a:sym typeface="Calibri"/>
              </a:rPr>
              <a:t>Orientation</a:t>
            </a:r>
          </a:p>
          <a:p>
            <a:pPr marL="0" indent="0">
              <a:buFont typeface="Arial" panose="020B0604020202020204" pitchFamily="34" charset="0"/>
              <a:buNone/>
            </a:pPr>
            <a:r>
              <a:rPr lang="fr-FR" sz="1100" b="0" i="0" u="none" strike="noStrike" cap="none" baseline="0">
                <a:latin typeface="+mn-lt"/>
                <a:ea typeface="Calibri"/>
                <a:cs typeface="Calibri"/>
                <a:sym typeface="Calibri"/>
              </a:rPr>
              <a:t>2. L’outil à utiliser concrètement lors de la supervision quotidienne (la plupart des pratiques consacrent au superviseur une section de suivi de la progression, de prise de notes, et de planification des mesures à prendre avec le travailleur social.)</a:t>
            </a:r>
          </a:p>
          <a:p>
            <a:pPr>
              <a:buNone/>
            </a:pPr>
            <a:endParaRPr lang="en-US" sz="1100" b="0" i="0" u="none" strike="noStrike" cap="none" dirty="0">
              <a:latin typeface="+mn-lt"/>
              <a:ea typeface="Calibri"/>
              <a:cs typeface="Calibri"/>
              <a:sym typeface="Calibri"/>
            </a:endParaRPr>
          </a:p>
          <a:p>
            <a:pPr>
              <a:buNone/>
            </a:pPr>
            <a:r>
              <a:rPr lang="fr-FR" sz="1100" b="0" i="0" u="none" strike="noStrike" cap="none">
                <a:latin typeface="+mn-lt"/>
                <a:ea typeface="Calibri"/>
                <a:cs typeface="Calibri"/>
                <a:sym typeface="Calibri"/>
              </a:rPr>
              <a:t>Le dossier individuel de supervision fait référence à d’autres pratiques de la supervision,</a:t>
            </a:r>
            <a:r>
              <a:rPr lang="fr-FR" sz="1100" b="0" i="0" u="none" strike="noStrike" cap="none" baseline="0">
                <a:latin typeface="+mn-lt"/>
                <a:ea typeface="Calibri"/>
                <a:cs typeface="Calibri"/>
                <a:sym typeface="Calibri"/>
              </a:rPr>
              <a:t> afin qu’un superviseur puisse faire le suivi d’autres activités qui se sont déroulées depuis la dernière réunion avec le travailleur social. Les participants pourraient avoir des questions à ce sujet ; expliquez que ce point paraîtra plus clair au fur et à mesure de la présentation des autres outils. </a:t>
            </a:r>
          </a:p>
          <a:p>
            <a:pPr>
              <a:buNone/>
            </a:pPr>
            <a:endParaRPr lang="en-US" sz="1100" dirty="0">
              <a:latin typeface="+mn-lt"/>
            </a:endParaRPr>
          </a:p>
          <a:p>
            <a:pPr marL="0" marR="0" lvl="0" indent="0" algn="l" rtl="0">
              <a:spcBef>
                <a:spcPts val="0"/>
              </a:spcBef>
              <a:buSzPct val="25000"/>
              <a:buNone/>
            </a:pPr>
            <a:r>
              <a:rPr lang="fr-FR" sz="1100" b="0" i="0" u="none" strike="noStrike" cap="none">
                <a:solidFill>
                  <a:schemeClr val="dk1"/>
                </a:solidFill>
                <a:latin typeface="+mn-lt"/>
                <a:ea typeface="Calibri"/>
                <a:cs typeface="Calibri"/>
                <a:sym typeface="Calibri"/>
              </a:rPr>
              <a:t> </a:t>
            </a:r>
          </a:p>
          <a:p>
            <a:pPr marL="0" marR="0" lvl="0" indent="0" algn="l" rtl="0">
              <a:spcBef>
                <a:spcPts val="0"/>
              </a:spcBef>
              <a:buSzPct val="25000"/>
              <a:buNone/>
            </a:pPr>
            <a:endParaRPr sz="1100" dirty="0">
              <a:latin typeface="+mn-lt"/>
            </a:endParaRPr>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422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fr-FR" sz="1100"/>
              <a:t>Demandez </a:t>
            </a:r>
            <a:r>
              <a:rPr lang="fr-FR" sz="1100" baseline="0"/>
              <a:t>aux participants s’ils ont des questions ou des commentaires avant de continuer. </a:t>
            </a:r>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9</a:t>
            </a:fld>
            <a:endParaRPr lang="en-AU"/>
          </a:p>
        </p:txBody>
      </p:sp>
    </p:spTree>
    <p:extLst>
      <p:ext uri="{BB962C8B-B14F-4D97-AF65-F5344CB8AC3E}">
        <p14:creationId xmlns:p14="http://schemas.microsoft.com/office/powerpoint/2010/main" val="3058471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ctr" rtl="0">
              <a:spcBef>
                <a:spcPts val="0"/>
              </a:spcBef>
              <a:buSzPct val="25000"/>
              <a:buNone/>
            </a:pPr>
            <a:fld id="{00000000-1234-1234-1234-123412341234}" type="slidenum">
              <a:rPr lang="en-US" sz="2800" b="0" i="0" u="none" strike="noStrike" cap="none" smtClean="0">
                <a:solidFill>
                  <a:srgbClr val="E3E3E3"/>
                </a:solidFill>
                <a:latin typeface="Century Gothic"/>
                <a:ea typeface="Century Gothic"/>
                <a:cs typeface="Century Gothic"/>
                <a:sym typeface="Century Gothic"/>
              </a:rPr>
              <a:t>‹#›</a:t>
            </a:fld>
            <a:endParaRPr lang="en-US" sz="2800" b="0" i="0" u="none" strike="noStrike" cap="none">
              <a:solidFill>
                <a:srgbClr val="E3E3E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198591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10/2/2018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ags" Target="../tags/tag3.xml"/><Relationship Id="rId5" Type="http://schemas.openxmlformats.org/officeDocument/2006/relationships/image" Target="../media/image19.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1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21.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1.xml"/><Relationship Id="rId5" Type="http://schemas.openxmlformats.org/officeDocument/2006/relationships/image" Target="../media/image24.emf"/><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s://resourcecentre.savethechildren.net/library/inter-agency-guidelines-case-management-and-child-protection"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5" Type="http://schemas.openxmlformats.org/officeDocument/2006/relationships/hyperlink" Target="http://www.skillsforcare.org.uk/Document-library/Finding-and-keeping-workers/Supervision/Providing-Effective-Supervision.pdf" TargetMode="External"/><Relationship Id="rId4" Type="http://schemas.openxmlformats.org/officeDocument/2006/relationships/hyperlink" Target="https://resourcecentre.savethechildren.net/library/ia-case-management-training-packa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11.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94" t="10980" r="234" b="4706"/>
          <a:stretch/>
        </p:blipFill>
        <p:spPr>
          <a:xfrm>
            <a:off x="0" y="0"/>
            <a:ext cx="12192000" cy="6858000"/>
          </a:xfrm>
          <a:prstGeom prst="rect">
            <a:avLst/>
          </a:prstGeom>
        </p:spPr>
      </p:pic>
      <p:sp>
        <p:nvSpPr>
          <p:cNvPr id="2" name="Rectangle 1"/>
          <p:cNvSpPr/>
          <p:nvPr/>
        </p:nvSpPr>
        <p:spPr>
          <a:xfrm>
            <a:off x="0" y="-29028"/>
            <a:ext cx="12192000" cy="6887028"/>
          </a:xfrm>
          <a:prstGeom prst="rect">
            <a:avLst/>
          </a:prstGeom>
          <a:solidFill>
            <a:srgbClr val="02679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16272" y="3360576"/>
            <a:ext cx="2657856" cy="136845"/>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4" name="TextBox 3"/>
          <p:cNvSpPr txBox="1"/>
          <p:nvPr/>
        </p:nvSpPr>
        <p:spPr>
          <a:xfrm>
            <a:off x="0" y="2804923"/>
            <a:ext cx="12192000" cy="1384995"/>
          </a:xfrm>
          <a:prstGeom prst="rect">
            <a:avLst/>
          </a:prstGeom>
          <a:noFill/>
        </p:spPr>
        <p:txBody>
          <a:bodyPr wrap="square" rtlCol="0">
            <a:spAutoFit/>
          </a:bodyPr>
          <a:lstStyle/>
          <a:p>
            <a:pPr algn="ctr"/>
            <a:r>
              <a:rPr lang="fr-FR" sz="2800" b="1">
                <a:solidFill>
                  <a:srgbClr val="FFFFFF"/>
                </a:solidFill>
                <a:latin typeface="Helvetica Neue" charset="0"/>
                <a:ea typeface="Helvetica Neue" charset="0"/>
                <a:cs typeface="Helvetica Neue" charset="0"/>
              </a:rPr>
              <a:t>MODULE 2</a:t>
            </a:r>
          </a:p>
          <a:p>
            <a:pPr algn="ctr"/>
            <a:endParaRPr lang="en-US" dirty="0">
              <a:solidFill>
                <a:srgbClr val="FFFFFF"/>
              </a:solidFill>
              <a:latin typeface="Helvetica Neue" charset="0"/>
              <a:ea typeface="Helvetica Neue" charset="0"/>
              <a:cs typeface="Helvetica Neue" charset="0"/>
            </a:endParaRPr>
          </a:p>
          <a:p>
            <a:pPr algn="ctr"/>
            <a:endParaRPr lang="en-US" dirty="0">
              <a:solidFill>
                <a:srgbClr val="FFFFFF"/>
              </a:solidFill>
              <a:latin typeface="Helvetica Neue" charset="0"/>
              <a:ea typeface="Helvetica Neue" charset="0"/>
              <a:cs typeface="Helvetica Neue" charset="0"/>
            </a:endParaRPr>
          </a:p>
          <a:p>
            <a:pPr algn="ctr"/>
            <a:r>
              <a:rPr lang="fr-FR" sz="2800">
                <a:solidFill>
                  <a:srgbClr val="FFFFFF"/>
                </a:solidFill>
                <a:latin typeface="Helvetica Neue" charset="0"/>
                <a:ea typeface="Helvetica Neue" charset="0"/>
                <a:cs typeface="Helvetica Neue" charset="0"/>
              </a:rPr>
              <a:t>PRATIQUES ET OUTILS DE SUPERVISION ET D’ENCADREMENT</a:t>
            </a:r>
          </a:p>
        </p:txBody>
      </p:sp>
      <p:sp>
        <p:nvSpPr>
          <p:cNvPr id="5" name="Rectangle 4">
            <a:extLst>
              <a:ext uri="{FF2B5EF4-FFF2-40B4-BE49-F238E27FC236}">
                <a16:creationId xmlns:a16="http://schemas.microsoft.com/office/drawing/2014/main" xmlns="" id="{16B639EE-460B-4442-9260-81213C3AE31A}"/>
              </a:ext>
            </a:extLst>
          </p:cNvPr>
          <p:cNvSpPr/>
          <p:nvPr/>
        </p:nvSpPr>
        <p:spPr>
          <a:xfrm>
            <a:off x="9171760" y="6398660"/>
            <a:ext cx="3070071" cy="369332"/>
          </a:xfrm>
          <a:prstGeom prst="rect">
            <a:avLst/>
          </a:prstGeom>
        </p:spPr>
        <p:txBody>
          <a:bodyPr wrap="none">
            <a:spAutoFit/>
          </a:bodyPr>
          <a:lstStyle/>
          <a:p>
            <a:r>
              <a:rPr lang="fr-FR" i="1">
                <a:solidFill>
                  <a:schemeClr val="bg1"/>
                </a:solidFill>
                <a:latin typeface="Helvetica Neue" charset="0"/>
                <a:ea typeface="Helvetica Neue" charset="0"/>
                <a:cs typeface="Helvetica Neue" charset="0"/>
              </a:rPr>
              <a:t>Photo : Kellie Ryan /IRC</a:t>
            </a:r>
          </a:p>
        </p:txBody>
      </p:sp>
      <p:pic>
        <p:nvPicPr>
          <p:cNvPr id="9" name="Picture 9">
            <a:extLst>
              <a:ext uri="{FF2B5EF4-FFF2-40B4-BE49-F238E27FC236}">
                <a16:creationId xmlns:a16="http://schemas.microsoft.com/office/drawing/2014/main" xmlns="" id="{B1ABF958-E972-AC44-BE38-A086FA43DC84}"/>
              </a:ext>
            </a:extLst>
          </p:cNvPr>
          <p:cNvPicPr>
            <a:picLocks noChangeAspect="1"/>
          </p:cNvPicPr>
          <p:nvPr/>
        </p:nvPicPr>
        <p:blipFill>
          <a:blip r:embed="rId5"/>
          <a:stretch>
            <a:fillRect/>
          </a:stretch>
        </p:blipFill>
        <p:spPr>
          <a:xfrm>
            <a:off x="2909164" y="5985598"/>
            <a:ext cx="2231246" cy="664912"/>
          </a:xfrm>
          <a:prstGeom prst="rect">
            <a:avLst/>
          </a:prstGeom>
        </p:spPr>
      </p:pic>
      <p:pic>
        <p:nvPicPr>
          <p:cNvPr id="10" name="Picture 11">
            <a:extLst>
              <a:ext uri="{FF2B5EF4-FFF2-40B4-BE49-F238E27FC236}">
                <a16:creationId xmlns:a16="http://schemas.microsoft.com/office/drawing/2014/main" xmlns="" id="{6E7538D1-CCA3-A448-80CA-EE61D9F7F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562" y="6018682"/>
            <a:ext cx="2375403" cy="658050"/>
          </a:xfrm>
          <a:prstGeom prst="rect">
            <a:avLst/>
          </a:prstGeom>
        </p:spPr>
      </p:pic>
      <p:sp>
        <p:nvSpPr>
          <p:cNvPr id="11" name="TextBox 10"/>
          <p:cNvSpPr txBox="1"/>
          <p:nvPr/>
        </p:nvSpPr>
        <p:spPr>
          <a:xfrm>
            <a:off x="943078" y="6126707"/>
            <a:ext cx="1807266" cy="707886"/>
          </a:xfrm>
          <a:prstGeom prst="rect">
            <a:avLst/>
          </a:prstGeom>
          <a:noFill/>
        </p:spPr>
        <p:txBody>
          <a:bodyPr wrap="square" rtlCol="0">
            <a:spAutoFit/>
          </a:bodyPr>
          <a:lstStyle/>
          <a:p>
            <a:pPr>
              <a:lnSpc>
                <a:spcPts val="1200"/>
              </a:lnSpc>
            </a:pPr>
            <a:r>
              <a:rPr lang="en-US" b="1" cap="all" dirty="0">
                <a:solidFill>
                  <a:schemeClr val="bg1"/>
                </a:solidFill>
                <a:latin typeface="Helvetica Neue" charset="0"/>
                <a:ea typeface="Helvetica Neue" charset="0"/>
                <a:cs typeface="Helvetica Neue" charset="0"/>
              </a:rPr>
              <a:t>Alliance </a:t>
            </a:r>
            <a:br>
              <a:rPr lang="en-US" b="1" cap="all" dirty="0">
                <a:solidFill>
                  <a:schemeClr val="bg1"/>
                </a:solidFill>
                <a:latin typeface="Helvetica Neue" charset="0"/>
                <a:ea typeface="Helvetica Neue" charset="0"/>
                <a:cs typeface="Helvetica Neue" charset="0"/>
              </a:rPr>
            </a:br>
            <a:r>
              <a:rPr lang="en-US" sz="1000" cap="all" dirty="0">
                <a:solidFill>
                  <a:schemeClr val="bg1"/>
                </a:solidFill>
                <a:latin typeface="Helvetica Neue" charset="0"/>
                <a:ea typeface="Helvetica Neue" charset="0"/>
                <a:cs typeface="Helvetica Neue" charset="0"/>
              </a:rPr>
              <a:t>pour la </a:t>
            </a:r>
            <a:r>
              <a:rPr lang="fr-FR" sz="1000" cap="all" dirty="0">
                <a:solidFill>
                  <a:schemeClr val="bg1"/>
                </a:solidFill>
                <a:latin typeface="Helvetica Neue" charset="0"/>
                <a:ea typeface="Helvetica Neue" charset="0"/>
                <a:cs typeface="Helvetica Neue" charset="0"/>
              </a:rPr>
              <a:t>Protection </a:t>
            </a:r>
            <a:br>
              <a:rPr lang="fr-FR" sz="1000" cap="all" dirty="0">
                <a:solidFill>
                  <a:schemeClr val="bg1"/>
                </a:solidFill>
                <a:latin typeface="Helvetica Neue" charset="0"/>
                <a:ea typeface="Helvetica Neue" charset="0"/>
                <a:cs typeface="Helvetica Neue" charset="0"/>
              </a:rPr>
            </a:br>
            <a:r>
              <a:rPr lang="fr-FR" sz="1000" cap="all" dirty="0">
                <a:solidFill>
                  <a:schemeClr val="bg1"/>
                </a:solidFill>
                <a:latin typeface="Helvetica Neue" charset="0"/>
                <a:ea typeface="Helvetica Neue" charset="0"/>
                <a:cs typeface="Helvetica Neue" charset="0"/>
              </a:rPr>
              <a:t>de l’Enfance dans</a:t>
            </a:r>
          </a:p>
          <a:p>
            <a:pPr>
              <a:lnSpc>
                <a:spcPts val="1200"/>
              </a:lnSpc>
            </a:pPr>
            <a:r>
              <a:rPr lang="fr-FR" sz="1000" cap="all" dirty="0">
                <a:solidFill>
                  <a:schemeClr val="bg1"/>
                </a:solidFill>
                <a:latin typeface="Helvetica Neue" charset="0"/>
                <a:ea typeface="Helvetica Neue" charset="0"/>
                <a:cs typeface="Helvetica Neue" charset="0"/>
              </a:rPr>
              <a:t>l’Action Humanitaire</a:t>
            </a:r>
            <a:r>
              <a:rPr lang="en-US" sz="1000" cap="all" dirty="0">
                <a:solidFill>
                  <a:schemeClr val="bg1"/>
                </a:solidFill>
                <a:latin typeface="Helvetica Neue" charset="0"/>
                <a:ea typeface="Helvetica Neue" charset="0"/>
                <a:cs typeface="Helvetica Neue" charset="0"/>
              </a:rPr>
              <a:t> </a:t>
            </a:r>
          </a:p>
        </p:txBody>
      </p:sp>
    </p:spTree>
    <p:custDataLst>
      <p:tags r:id="rId1"/>
    </p:custDataLst>
    <p:extLst>
      <p:ext uri="{BB962C8B-B14F-4D97-AF65-F5344CB8AC3E}">
        <p14:creationId xmlns:p14="http://schemas.microsoft.com/office/powerpoint/2010/main" val="383235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4" name="Rectangle 3"/>
          <p:cNvSpPr/>
          <p:nvPr/>
        </p:nvSpPr>
        <p:spPr>
          <a:xfrm>
            <a:off x="0" y="0"/>
            <a:ext cx="12192000" cy="1696661"/>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 y="-39194"/>
            <a:ext cx="12192001" cy="1814882"/>
            <a:chOff x="-1" y="5043120"/>
            <a:chExt cx="12192001" cy="1814882"/>
          </a:xfrm>
        </p:grpSpPr>
        <p:pic>
          <p:nvPicPr>
            <p:cNvPr id="11" name="Picture 10"/>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12" name="Picture 11"/>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11" name="Shape 211"/>
          <p:cNvSpPr txBox="1">
            <a:spLocks noGrp="1"/>
          </p:cNvSpPr>
          <p:nvPr>
            <p:ph type="title"/>
          </p:nvPr>
        </p:nvSpPr>
        <p:spPr>
          <a:xfrm>
            <a:off x="2098308" y="409438"/>
            <a:ext cx="9667875" cy="818075"/>
          </a:xfrm>
          <a:prstGeom prst="rect">
            <a:avLst/>
          </a:prstGeom>
          <a:noFill/>
          <a:ln>
            <a:noFill/>
          </a:ln>
        </p:spPr>
        <p:txBody>
          <a:bodyPr lIns="91425" tIns="45700" rIns="91425" bIns="45700" anchor="t" anchorCtr="0">
            <a:noAutofit/>
          </a:bodyPr>
          <a:lstStyle/>
          <a:p>
            <a:pPr>
              <a:buClr>
                <a:srgbClr val="151515"/>
              </a:buClr>
              <a:buSzPct val="25000"/>
            </a:pPr>
            <a:r>
              <a:rPr lang="fr-FR" sz="3600" b="1">
                <a:solidFill>
                  <a:schemeClr val="bg1"/>
                </a:solidFill>
                <a:latin typeface="Helvetica Neue" charset="0"/>
                <a:ea typeface="Helvetica Neue" charset="0"/>
                <a:cs typeface="Helvetica Neue" charset="0"/>
              </a:rPr>
              <a:t>RÉUNIONS DE GESTION DE CAS</a:t>
            </a:r>
          </a:p>
        </p:txBody>
      </p:sp>
      <p:sp>
        <p:nvSpPr>
          <p:cNvPr id="6" name="Rectangle 5"/>
          <p:cNvSpPr/>
          <p:nvPr/>
        </p:nvSpPr>
        <p:spPr>
          <a:xfrm>
            <a:off x="628650" y="2937674"/>
            <a:ext cx="3412998" cy="3431709"/>
          </a:xfrm>
          <a:prstGeom prst="rect">
            <a:avLst/>
          </a:prstGeom>
        </p:spPr>
        <p:txBody>
          <a:bodyPr wrap="square" anchor="t">
            <a:spAutoFit/>
          </a:bodyPr>
          <a:lstStyle/>
          <a:p>
            <a:pPr lvl="1">
              <a:spcBef>
                <a:spcPts val="600"/>
              </a:spcBef>
            </a:pPr>
            <a:endParaRPr lang="en-US" sz="2000" dirty="0">
              <a:solidFill>
                <a:schemeClr val="tx1">
                  <a:lumMod val="65000"/>
                  <a:lumOff val="35000"/>
                </a:schemeClr>
              </a:solidFill>
              <a:latin typeface="Helvetica Neue" charset="0"/>
              <a:ea typeface="Helvetica Neue" charset="0"/>
              <a:cs typeface="Helvetica Neue" charset="0"/>
              <a:sym typeface="Century Gothic"/>
            </a:endParaRPr>
          </a:p>
          <a:p>
            <a:pPr lvl="1">
              <a:spcBef>
                <a:spcPts val="600"/>
              </a:spcBef>
            </a:pPr>
            <a:r>
              <a:rPr lang="fr-FR" sz="2200" b="1" dirty="0">
                <a:solidFill>
                  <a:srgbClr val="97467D"/>
                </a:solidFill>
                <a:latin typeface="Helvetica Neue" charset="0"/>
                <a:ea typeface="Helvetica Neue" charset="0"/>
                <a:cs typeface="Helvetica Neue" charset="0"/>
                <a:sym typeface="Century Gothic"/>
              </a:rPr>
              <a:t>Objectif : </a:t>
            </a:r>
          </a:p>
          <a:p>
            <a:pPr lvl="1">
              <a:spcBef>
                <a:spcPts val="600"/>
              </a:spcBef>
            </a:pPr>
            <a:r>
              <a:rPr lang="fr-FR" dirty="0">
                <a:solidFill>
                  <a:schemeClr val="tx1">
                    <a:lumMod val="65000"/>
                    <a:lumOff val="35000"/>
                  </a:schemeClr>
                </a:solidFill>
                <a:latin typeface="Helvetica Neue" charset="0"/>
                <a:ea typeface="Helvetica Neue" charset="0"/>
                <a:cs typeface="Helvetica Neue" charset="0"/>
                <a:sym typeface="Century Gothic"/>
              </a:rPr>
              <a:t>Fournir les trois fonctions de supervision technique</a:t>
            </a:r>
          </a:p>
          <a:p>
            <a:pPr lvl="1">
              <a:spcBef>
                <a:spcPts val="600"/>
              </a:spcBef>
            </a:pPr>
            <a:endParaRPr lang="en-US" sz="2000" dirty="0">
              <a:solidFill>
                <a:schemeClr val="tx1">
                  <a:lumMod val="65000"/>
                  <a:lumOff val="35000"/>
                </a:schemeClr>
              </a:solidFill>
              <a:latin typeface="Helvetica Neue" charset="0"/>
              <a:ea typeface="Helvetica Neue" charset="0"/>
              <a:cs typeface="Helvetica Neue" charset="0"/>
            </a:endParaRPr>
          </a:p>
          <a:p>
            <a:pPr lvl="1">
              <a:spcBef>
                <a:spcPts val="600"/>
              </a:spcBef>
            </a:pPr>
            <a:r>
              <a:rPr lang="fr-FR" sz="2200" b="1" dirty="0">
                <a:solidFill>
                  <a:srgbClr val="97467D"/>
                </a:solidFill>
                <a:latin typeface="Helvetica Neue" charset="0"/>
                <a:ea typeface="Helvetica Neue" charset="0"/>
                <a:cs typeface="Helvetica Neue" charset="0"/>
              </a:rPr>
              <a:t>Fréquence : </a:t>
            </a:r>
          </a:p>
          <a:p>
            <a:pPr lvl="1">
              <a:spcBef>
                <a:spcPts val="600"/>
              </a:spcBef>
            </a:pPr>
            <a:r>
              <a:rPr lang="fr-FR" dirty="0">
                <a:solidFill>
                  <a:schemeClr val="tx1">
                    <a:lumMod val="65000"/>
                    <a:lumOff val="35000"/>
                  </a:schemeClr>
                </a:solidFill>
                <a:latin typeface="Helvetica Neue" charset="0"/>
                <a:ea typeface="Helvetica Neue" charset="0"/>
                <a:cs typeface="Helvetica Neue" charset="0"/>
              </a:rPr>
              <a:t>Toutes les 1 à 2 semaines à la même heure, pendant 60 à 90 minutes</a:t>
            </a:r>
          </a:p>
          <a:p>
            <a:pPr lvl="1"/>
            <a:endParaRPr lang="en-US" sz="1800" dirty="0">
              <a:solidFill>
                <a:schemeClr val="tx1">
                  <a:lumMod val="65000"/>
                  <a:lumOff val="35000"/>
                </a:schemeClr>
              </a:solidFill>
              <a:latin typeface="Helvetica Neue" charset="0"/>
              <a:ea typeface="Helvetica Neue" charset="0"/>
              <a:cs typeface="Helvetica Neue" charset="0"/>
            </a:endParaRPr>
          </a:p>
        </p:txBody>
      </p:sp>
      <p:sp>
        <p:nvSpPr>
          <p:cNvPr id="2" name="TextBox 1"/>
          <p:cNvSpPr txBox="1"/>
          <p:nvPr/>
        </p:nvSpPr>
        <p:spPr>
          <a:xfrm>
            <a:off x="4905261" y="3218729"/>
            <a:ext cx="6860921" cy="3354765"/>
          </a:xfrm>
          <a:prstGeom prst="rect">
            <a:avLst/>
          </a:prstGeom>
          <a:noFill/>
        </p:spPr>
        <p:txBody>
          <a:bodyPr wrap="square" rtlCol="0">
            <a:spAutoFit/>
          </a:bodyPr>
          <a:lstStyle/>
          <a:p>
            <a:pPr lvl="1">
              <a:spcBef>
                <a:spcPts val="600"/>
              </a:spcBef>
            </a:pPr>
            <a:r>
              <a:rPr lang="fr-FR" sz="2200" b="1" dirty="0">
                <a:solidFill>
                  <a:srgbClr val="97467D"/>
                </a:solidFill>
                <a:latin typeface="Helvetica Neue" charset="0"/>
                <a:ea typeface="Helvetica Neue" charset="0"/>
                <a:cs typeface="Helvetica Neue" charset="0"/>
              </a:rPr>
              <a:t>Orientation : </a:t>
            </a:r>
          </a:p>
          <a:p>
            <a:pPr lvl="1">
              <a:spcBef>
                <a:spcPts val="600"/>
              </a:spcBef>
            </a:pPr>
            <a:r>
              <a:rPr lang="fr-FR" dirty="0">
                <a:solidFill>
                  <a:schemeClr val="tx1">
                    <a:lumMod val="65000"/>
                    <a:lumOff val="35000"/>
                  </a:schemeClr>
                </a:solidFill>
                <a:latin typeface="Helvetica Neue" charset="0"/>
                <a:ea typeface="Helvetica Neue" charset="0"/>
                <a:cs typeface="Helvetica Neue" charset="0"/>
                <a:sym typeface="Century Gothic"/>
              </a:rPr>
              <a:t>Les réunions de gestion de cas doivent être collaboratives, vues comme des opportunités personnelles permettant d’identifier et d’aborder les besoins de développement professionnel et d’apprentissage et de faciliter les échanges entre les membres de l’équipe</a:t>
            </a:r>
          </a:p>
          <a:p>
            <a:pPr lvl="1">
              <a:spcBef>
                <a:spcPts val="600"/>
              </a:spcBef>
            </a:pPr>
            <a:endParaRPr lang="en-US" sz="2000" dirty="0">
              <a:solidFill>
                <a:schemeClr val="tx1">
                  <a:lumMod val="65000"/>
                  <a:lumOff val="35000"/>
                </a:schemeClr>
              </a:solidFill>
              <a:latin typeface="Helvetica Neue" charset="0"/>
              <a:ea typeface="Helvetica Neue" charset="0"/>
              <a:cs typeface="Helvetica Neue" charset="0"/>
            </a:endParaRPr>
          </a:p>
          <a:p>
            <a:pPr lvl="1">
              <a:spcBef>
                <a:spcPts val="600"/>
              </a:spcBef>
            </a:pPr>
            <a:r>
              <a:rPr lang="fr-FR" sz="2200" b="1" dirty="0">
                <a:solidFill>
                  <a:srgbClr val="97467D"/>
                </a:solidFill>
                <a:latin typeface="Helvetica Neue" charset="0"/>
                <a:ea typeface="Helvetica Neue" charset="0"/>
                <a:cs typeface="Helvetica Neue" charset="0"/>
              </a:rPr>
              <a:t>Outil : </a:t>
            </a:r>
          </a:p>
          <a:p>
            <a:pPr lvl="1">
              <a:spcBef>
                <a:spcPts val="600"/>
              </a:spcBef>
            </a:pPr>
            <a:r>
              <a:rPr lang="fr-FR" dirty="0">
                <a:solidFill>
                  <a:schemeClr val="tx1">
                    <a:lumMod val="65000"/>
                    <a:lumOff val="35000"/>
                  </a:schemeClr>
                </a:solidFill>
                <a:latin typeface="Helvetica Neue" charset="0"/>
                <a:ea typeface="Helvetica Neue" charset="0"/>
                <a:cs typeface="Helvetica Neue" charset="0"/>
              </a:rPr>
              <a:t>Dossier de réunion de gestion de cas</a:t>
            </a:r>
          </a:p>
          <a:p>
            <a:endParaRPr lang="en-US" sz="2000" dirty="0"/>
          </a:p>
        </p:txBody>
      </p:sp>
      <p:cxnSp>
        <p:nvCxnSpPr>
          <p:cNvPr id="7" name="Straight Connector 6"/>
          <p:cNvCxnSpPr/>
          <p:nvPr/>
        </p:nvCxnSpPr>
        <p:spPr>
          <a:xfrm>
            <a:off x="4298957" y="3654933"/>
            <a:ext cx="0" cy="24208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28650" y="1699292"/>
            <a:ext cx="9619488" cy="1508105"/>
          </a:xfrm>
          <a:prstGeom prst="rect">
            <a:avLst/>
          </a:prstGeom>
          <a:noFill/>
        </p:spPr>
        <p:txBody>
          <a:bodyPr wrap="square" rtlCol="0">
            <a:spAutoFit/>
          </a:bodyPr>
          <a:lstStyle/>
          <a:p>
            <a:pPr lvl="1">
              <a:spcBef>
                <a:spcPts val="600"/>
              </a:spcBef>
              <a:buSzPct val="80000"/>
            </a:pPr>
            <a:endParaRPr lang="en-US" sz="2000" dirty="0">
              <a:solidFill>
                <a:schemeClr val="tx1">
                  <a:lumMod val="65000"/>
                  <a:lumOff val="35000"/>
                </a:schemeClr>
              </a:solidFill>
              <a:latin typeface="Helvetica Neue" charset="0"/>
              <a:ea typeface="Helvetica Neue" charset="0"/>
              <a:cs typeface="Helvetica Neue" charset="0"/>
            </a:endParaRPr>
          </a:p>
          <a:p>
            <a:pPr lvl="1">
              <a:spcBef>
                <a:spcPts val="600"/>
              </a:spcBef>
            </a:pPr>
            <a:r>
              <a:rPr lang="fr-FR" sz="2400" b="1">
                <a:solidFill>
                  <a:srgbClr val="97467D"/>
                </a:solidFill>
                <a:latin typeface="Helvetica Neue" charset="0"/>
                <a:ea typeface="Helvetica Neue" charset="0"/>
                <a:cs typeface="Helvetica Neue" charset="0"/>
                <a:sym typeface="Century Gothic"/>
              </a:rPr>
              <a:t>Définition : </a:t>
            </a:r>
          </a:p>
          <a:p>
            <a:pPr lvl="1">
              <a:spcBef>
                <a:spcPts val="600"/>
              </a:spcBef>
            </a:pPr>
            <a:r>
              <a:rPr lang="fr-FR" sz="2000">
                <a:solidFill>
                  <a:schemeClr val="tx1">
                    <a:lumMod val="65000"/>
                    <a:lumOff val="35000"/>
                  </a:schemeClr>
                </a:solidFill>
                <a:latin typeface="Helvetica Neue" charset="0"/>
                <a:ea typeface="Helvetica Neue" charset="0"/>
                <a:cs typeface="Helvetica Neue" charset="0"/>
                <a:sym typeface="Century Gothic"/>
              </a:rPr>
              <a:t>Sessions régulières entre le superviseur et l’équipe</a:t>
            </a:r>
          </a:p>
          <a:p>
            <a:endParaRPr lang="en-US" dirty="0"/>
          </a:p>
        </p:txBody>
      </p:sp>
      <p:pic>
        <p:nvPicPr>
          <p:cNvPr id="8" name="Picture 7"/>
          <p:cNvPicPr>
            <a:picLocks noChangeAspect="1"/>
          </p:cNvPicPr>
          <p:nvPr/>
        </p:nvPicPr>
        <p:blipFill>
          <a:blip r:embed="rId4"/>
          <a:stretch>
            <a:fillRect/>
          </a:stretch>
        </p:blipFill>
        <p:spPr>
          <a:xfrm>
            <a:off x="10570846" y="5486400"/>
            <a:ext cx="1054282" cy="894854"/>
          </a:xfrm>
          <a:prstGeom prst="rect">
            <a:avLst/>
          </a:prstGeom>
        </p:spPr>
      </p:pic>
      <p:pic>
        <p:nvPicPr>
          <p:cNvPr id="5" name="Picture 4"/>
          <p:cNvPicPr>
            <a:picLocks noChangeAspect="1"/>
          </p:cNvPicPr>
          <p:nvPr/>
        </p:nvPicPr>
        <p:blipFill>
          <a:blip r:embed="rId5"/>
          <a:stretch>
            <a:fillRect/>
          </a:stretch>
        </p:blipFill>
        <p:spPr>
          <a:xfrm>
            <a:off x="628650" y="537307"/>
            <a:ext cx="815833" cy="791600"/>
          </a:xfrm>
          <a:prstGeom prst="rect">
            <a:avLst/>
          </a:prstGeom>
        </p:spPr>
      </p:pic>
    </p:spTree>
    <p:extLst>
      <p:ext uri="{BB962C8B-B14F-4D97-AF65-F5344CB8AC3E}">
        <p14:creationId xmlns:p14="http://schemas.microsoft.com/office/powerpoint/2010/main" val="2193796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1"/>
            <a:ext cx="12192000" cy="1121398"/>
          </a:xfrm>
        </p:spPr>
        <p:txBody>
          <a:bodyPr>
            <a:normAutofit/>
          </a:bodyPr>
          <a:lstStyle/>
          <a:p>
            <a:pPr algn="ctr"/>
            <a:r>
              <a:rPr lang="fr-FR" sz="3600" b="1">
                <a:solidFill>
                  <a:srgbClr val="026794"/>
                </a:solidFill>
                <a:latin typeface="Helvetica Neue" charset="0"/>
                <a:ea typeface="Helvetica Neue" charset="0"/>
                <a:cs typeface="Helvetica Neue" charset="0"/>
              </a:rPr>
              <a:t>PLANIFICATION DES RÉUNIONS DE SUPERVISION</a:t>
            </a:r>
          </a:p>
        </p:txBody>
      </p:sp>
      <p:sp>
        <p:nvSpPr>
          <p:cNvPr id="6" name="TextBox 5"/>
          <p:cNvSpPr txBox="1"/>
          <p:nvPr/>
        </p:nvSpPr>
        <p:spPr>
          <a:xfrm>
            <a:off x="647700" y="1905000"/>
            <a:ext cx="10858500" cy="5376665"/>
          </a:xfrm>
          <a:prstGeom prst="rect">
            <a:avLst/>
          </a:prstGeom>
          <a:noFill/>
        </p:spPr>
        <p:txBody>
          <a:bodyPr wrap="square" rtlCol="0">
            <a:spAutoFit/>
          </a:bodyPr>
          <a:lstStyle/>
          <a:p>
            <a:pPr>
              <a:lnSpc>
                <a:spcPct val="150000"/>
              </a:lnSpc>
            </a:pPr>
            <a:r>
              <a:rPr lang="fr-FR" sz="2400" dirty="0">
                <a:solidFill>
                  <a:schemeClr val="tx1">
                    <a:lumMod val="65000"/>
                    <a:lumOff val="35000"/>
                  </a:schemeClr>
                </a:solidFill>
                <a:latin typeface="Helvetica Neue" charset="0"/>
                <a:ea typeface="Helvetica Neue" charset="0"/>
                <a:cs typeface="Helvetica Neue" charset="0"/>
              </a:rPr>
              <a:t>En petits groupes, examinez les outils :  </a:t>
            </a:r>
          </a:p>
          <a:p>
            <a:pPr marL="457200" lvl="2" indent="-457200">
              <a:lnSpc>
                <a:spcPct val="150000"/>
              </a:lnSpc>
              <a:buFont typeface="Arial" panose="020B0604020202020204" pitchFamily="34" charset="0"/>
              <a:buChar char="•"/>
            </a:pPr>
            <a:r>
              <a:rPr lang="fr-FR" sz="2400" dirty="0">
                <a:solidFill>
                  <a:schemeClr val="tx1">
                    <a:lumMod val="65000"/>
                    <a:lumOff val="35000"/>
                  </a:schemeClr>
                </a:solidFill>
                <a:latin typeface="Helvetica Neue" charset="0"/>
                <a:ea typeface="Helvetica Neue" charset="0"/>
                <a:cs typeface="Helvetica Neue" charset="0"/>
              </a:rPr>
              <a:t>2 groupes : Dossier individuel de supervision</a:t>
            </a:r>
          </a:p>
          <a:p>
            <a:pPr marL="457200" lvl="2" indent="-457200">
              <a:lnSpc>
                <a:spcPct val="150000"/>
              </a:lnSpc>
              <a:buFont typeface="Arial" panose="020B0604020202020204" pitchFamily="34" charset="0"/>
              <a:buChar char="•"/>
            </a:pPr>
            <a:r>
              <a:rPr lang="fr-FR" sz="2400" dirty="0">
                <a:solidFill>
                  <a:schemeClr val="tx1">
                    <a:lumMod val="65000"/>
                    <a:lumOff val="35000"/>
                  </a:schemeClr>
                </a:solidFill>
                <a:latin typeface="Helvetica Neue" charset="0"/>
                <a:ea typeface="Helvetica Neue" charset="0"/>
                <a:cs typeface="Helvetica Neue" charset="0"/>
              </a:rPr>
              <a:t>2 groupes : Réunions de gestion de cas</a:t>
            </a:r>
          </a:p>
          <a:p>
            <a:pPr>
              <a:lnSpc>
                <a:spcPct val="150000"/>
              </a:lnSpc>
            </a:pPr>
            <a:r>
              <a:rPr lang="fr-FR" sz="2400" dirty="0">
                <a:solidFill>
                  <a:schemeClr val="tx1">
                    <a:lumMod val="65000"/>
                    <a:lumOff val="35000"/>
                  </a:schemeClr>
                </a:solidFill>
                <a:latin typeface="Helvetica Neue" charset="0"/>
                <a:ea typeface="Helvetica Neue" charset="0"/>
                <a:cs typeface="Helvetica Neue" charset="0"/>
              </a:rPr>
              <a:t>Discussion de groupe : </a:t>
            </a:r>
          </a:p>
          <a:p>
            <a:pPr marL="342900" lvl="4" indent="-342900">
              <a:buFont typeface="Arial" panose="020B0604020202020204" pitchFamily="34" charset="0"/>
              <a:buChar char="•"/>
            </a:pPr>
            <a:r>
              <a:rPr lang="fr-FR" sz="2400" dirty="0">
                <a:solidFill>
                  <a:schemeClr val="tx1">
                    <a:lumMod val="65000"/>
                    <a:lumOff val="35000"/>
                  </a:schemeClr>
                </a:solidFill>
                <a:latin typeface="Helvetica Neue" charset="0"/>
                <a:ea typeface="Helvetica Neue" charset="0"/>
                <a:cs typeface="Helvetica Neue" charset="0"/>
              </a:rPr>
              <a:t>Que doit préparer un </a:t>
            </a:r>
            <a:r>
              <a:rPr lang="fr-FR" sz="2400" b="1" u="sng" dirty="0">
                <a:solidFill>
                  <a:schemeClr val="tx1">
                    <a:lumMod val="65000"/>
                    <a:lumOff val="35000"/>
                  </a:schemeClr>
                </a:solidFill>
                <a:latin typeface="Helvetica Neue" charset="0"/>
                <a:ea typeface="Helvetica Neue" charset="0"/>
                <a:cs typeface="Helvetica Neue" charset="0"/>
              </a:rPr>
              <a:t>superviseur</a:t>
            </a:r>
            <a:r>
              <a:rPr lang="fr-FR" sz="2400" dirty="0">
                <a:solidFill>
                  <a:schemeClr val="tx1">
                    <a:lumMod val="65000"/>
                    <a:lumOff val="35000"/>
                  </a:schemeClr>
                </a:solidFill>
                <a:latin typeface="Helvetica Neue" charset="0"/>
                <a:ea typeface="Helvetica Neue" charset="0"/>
                <a:cs typeface="Helvetica Neue" charset="0"/>
              </a:rPr>
              <a:t> afin d’animer une réunion réussie ?</a:t>
            </a:r>
          </a:p>
          <a:p>
            <a:pPr marL="342900" lvl="3" indent="-342900">
              <a:lnSpc>
                <a:spcPct val="150000"/>
              </a:lnSpc>
              <a:buFont typeface="Arial" panose="020B0604020202020204" pitchFamily="34" charset="0"/>
              <a:buChar char="•"/>
            </a:pPr>
            <a:r>
              <a:rPr lang="fr-FR" sz="2400" dirty="0">
                <a:solidFill>
                  <a:schemeClr val="tx1">
                    <a:lumMod val="65000"/>
                    <a:lumOff val="35000"/>
                  </a:schemeClr>
                </a:solidFill>
                <a:latin typeface="Helvetica Neue" charset="0"/>
                <a:ea typeface="Helvetica Neue" charset="0"/>
                <a:cs typeface="Helvetica Neue" charset="0"/>
              </a:rPr>
              <a:t>Que doit-on attendre de la part des </a:t>
            </a:r>
            <a:r>
              <a:rPr lang="fr-FR" sz="2400" b="1" u="sng" dirty="0">
                <a:solidFill>
                  <a:schemeClr val="tx1">
                    <a:lumMod val="65000"/>
                    <a:lumOff val="35000"/>
                  </a:schemeClr>
                </a:solidFill>
                <a:latin typeface="Helvetica Neue" charset="0"/>
                <a:ea typeface="Helvetica Neue" charset="0"/>
                <a:cs typeface="Helvetica Neue" charset="0"/>
              </a:rPr>
              <a:t>travailleurs sociaux</a:t>
            </a:r>
            <a:r>
              <a:rPr lang="fr-FR" sz="2400" dirty="0">
                <a:solidFill>
                  <a:schemeClr val="tx1">
                    <a:lumMod val="65000"/>
                    <a:lumOff val="35000"/>
                  </a:schemeClr>
                </a:solidFill>
                <a:latin typeface="Helvetica Neue" charset="0"/>
                <a:ea typeface="Helvetica Neue" charset="0"/>
                <a:cs typeface="Helvetica Neue" charset="0"/>
              </a:rPr>
              <a:t> en termes de préparation ?</a:t>
            </a:r>
          </a:p>
          <a:p>
            <a:pPr marL="342900" lvl="3" indent="-342900">
              <a:lnSpc>
                <a:spcPct val="150000"/>
              </a:lnSpc>
              <a:buFont typeface="Arial" panose="020B0604020202020204" pitchFamily="34" charset="0"/>
              <a:buChar char="•"/>
            </a:pPr>
            <a:r>
              <a:rPr lang="fr-FR" sz="2400" dirty="0">
                <a:solidFill>
                  <a:schemeClr val="tx1">
                    <a:lumMod val="65000"/>
                    <a:lumOff val="35000"/>
                  </a:schemeClr>
                </a:solidFill>
                <a:latin typeface="Helvetica Neue" charset="0"/>
                <a:ea typeface="Helvetica Neue" charset="0"/>
                <a:cs typeface="Helvetica Neue" charset="0"/>
              </a:rPr>
              <a:t>Quels sont les principaux </a:t>
            </a:r>
            <a:r>
              <a:rPr lang="fr-FR" sz="2400" b="1" u="sng" dirty="0">
                <a:solidFill>
                  <a:schemeClr val="tx1">
                    <a:lumMod val="65000"/>
                    <a:lumOff val="35000"/>
                  </a:schemeClr>
                </a:solidFill>
                <a:latin typeface="Helvetica Neue" charset="0"/>
                <a:ea typeface="Helvetica Neue" charset="0"/>
                <a:cs typeface="Helvetica Neue" charset="0"/>
              </a:rPr>
              <a:t>conseils</a:t>
            </a:r>
            <a:r>
              <a:rPr lang="fr-FR" sz="2400" dirty="0">
                <a:solidFill>
                  <a:schemeClr val="tx1">
                    <a:lumMod val="65000"/>
                    <a:lumOff val="35000"/>
                  </a:schemeClr>
                </a:solidFill>
                <a:latin typeface="Helvetica Neue" charset="0"/>
                <a:ea typeface="Helvetica Neue" charset="0"/>
                <a:cs typeface="Helvetica Neue" charset="0"/>
              </a:rPr>
              <a:t> destinés aux superviseurs </a:t>
            </a:r>
            <a:br>
              <a:rPr lang="fr-FR" sz="2400" dirty="0">
                <a:solidFill>
                  <a:schemeClr val="tx1">
                    <a:lumMod val="65000"/>
                    <a:lumOff val="35000"/>
                  </a:schemeClr>
                </a:solidFill>
                <a:latin typeface="Helvetica Neue" charset="0"/>
                <a:ea typeface="Helvetica Neue" charset="0"/>
                <a:cs typeface="Helvetica Neue" charset="0"/>
              </a:rPr>
            </a:br>
            <a:r>
              <a:rPr lang="fr-FR" sz="2400" dirty="0">
                <a:solidFill>
                  <a:schemeClr val="tx1">
                    <a:lumMod val="65000"/>
                    <a:lumOff val="35000"/>
                  </a:schemeClr>
                </a:solidFill>
                <a:latin typeface="Helvetica Neue" charset="0"/>
                <a:ea typeface="Helvetica Neue" charset="0"/>
                <a:cs typeface="Helvetica Neue" charset="0"/>
              </a:rPr>
              <a:t>quant à la gestion de ces réunions ?</a:t>
            </a:r>
          </a:p>
          <a:p>
            <a:pPr marL="342900" indent="-342900">
              <a:lnSpc>
                <a:spcPct val="150000"/>
              </a:lnSpc>
              <a:buFont typeface="Arial" panose="020B0604020202020204" pitchFamily="34" charset="0"/>
              <a:buChar char="•"/>
            </a:pPr>
            <a:endParaRPr lang="en-US" sz="2400" dirty="0">
              <a:solidFill>
                <a:schemeClr val="tx1">
                  <a:lumMod val="65000"/>
                  <a:lumOff val="35000"/>
                </a:schemeClr>
              </a:solidFill>
              <a:latin typeface="Helvetica Neue" charset="0"/>
              <a:ea typeface="Helvetica Neue" charset="0"/>
              <a:cs typeface="Helvetica Neue"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135" y="5468472"/>
            <a:ext cx="2340865" cy="2340865"/>
          </a:xfrm>
          <a:prstGeom prst="rect">
            <a:avLst/>
          </a:prstGeom>
        </p:spPr>
      </p:pic>
      <p:cxnSp>
        <p:nvCxnSpPr>
          <p:cNvPr id="8" name="Straight Connector 7"/>
          <p:cNvCxnSpPr/>
          <p:nvPr/>
        </p:nvCxnSpPr>
        <p:spPr>
          <a:xfrm>
            <a:off x="2014725" y="1510648"/>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01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3279298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539935" y="392526"/>
            <a:ext cx="10859505" cy="4412973"/>
          </a:xfrm>
          <a:prstGeom prst="rect">
            <a:avLst/>
          </a:prstGeom>
          <a:noFill/>
          <a:ln>
            <a:noFill/>
          </a:ln>
        </p:spPr>
        <p:txBody>
          <a:bodyPr lIns="91425" tIns="45700" rIns="91425" bIns="45700" anchor="t" anchorCtr="0">
            <a:noAutofit/>
          </a:bodyPr>
          <a:lstStyle/>
          <a:p>
            <a:pPr lvl="1">
              <a:buClr>
                <a:srgbClr val="151515"/>
              </a:buClr>
              <a:buSzPct val="25000"/>
            </a:pPr>
            <a:r>
              <a:rPr lang="fr-FR" sz="3600" b="1" u="none" strike="noStrike" cap="none" dirty="0">
                <a:solidFill>
                  <a:srgbClr val="016794"/>
                </a:solidFill>
                <a:latin typeface="Helvetica Neue" charset="0"/>
                <a:ea typeface="Helvetica Neue" charset="0"/>
                <a:cs typeface="Helvetica Neue" charset="0"/>
                <a:sym typeface="Century Gothic"/>
              </a:rPr>
              <a:t>ÉVALUATION DES CAPACITÉS </a:t>
            </a:r>
            <a:br>
              <a:rPr lang="fr-FR" sz="3600" b="1" u="none" strike="noStrike" cap="none" dirty="0">
                <a:solidFill>
                  <a:srgbClr val="016794"/>
                </a:solidFill>
                <a:latin typeface="Helvetica Neue" charset="0"/>
                <a:ea typeface="Helvetica Neue" charset="0"/>
                <a:cs typeface="Helvetica Neue" charset="0"/>
                <a:sym typeface="Century Gothic"/>
              </a:rPr>
            </a:br>
            <a:r>
              <a:rPr lang="fr-FR" sz="3600" b="1" u="none" strike="noStrike" cap="none" dirty="0">
                <a:solidFill>
                  <a:srgbClr val="016794"/>
                </a:solidFill>
                <a:latin typeface="Helvetica Neue" charset="0"/>
                <a:ea typeface="Helvetica Neue" charset="0"/>
                <a:cs typeface="Helvetica Neue" charset="0"/>
                <a:sym typeface="Century Gothic"/>
              </a:rPr>
              <a:t>DU</a:t>
            </a:r>
            <a:r>
              <a:rPr lang="fr-FR" dirty="0">
                <a:solidFill>
                  <a:schemeClr val="tx1"/>
                </a:solidFill>
                <a:latin typeface="Helvetica Neue" charset="0"/>
                <a:ea typeface="Helvetica Neue" charset="0"/>
                <a:cs typeface="Helvetica Neue" charset="0"/>
                <a:sym typeface="Century Gothic"/>
              </a:rPr>
              <a:t> </a:t>
            </a:r>
            <a:r>
              <a:rPr lang="fr-FR" sz="3600" b="1" u="none" strike="noStrike" cap="none" dirty="0">
                <a:solidFill>
                  <a:srgbClr val="016794"/>
                </a:solidFill>
                <a:latin typeface="Helvetica Neue" charset="0"/>
                <a:ea typeface="Helvetica Neue" charset="0"/>
                <a:cs typeface="Helvetica Neue" charset="0"/>
                <a:sym typeface="Century Gothic"/>
              </a:rPr>
              <a:t>TRAVAILLEUR SOCIAL </a:t>
            </a:r>
          </a:p>
        </p:txBody>
      </p:sp>
      <p:sp>
        <p:nvSpPr>
          <p:cNvPr id="6" name="Rectangle 5"/>
          <p:cNvSpPr/>
          <p:nvPr/>
        </p:nvSpPr>
        <p:spPr>
          <a:xfrm>
            <a:off x="451227" y="1583425"/>
            <a:ext cx="10326689" cy="830997"/>
          </a:xfrm>
          <a:prstGeom prst="rect">
            <a:avLst/>
          </a:prstGeom>
        </p:spPr>
        <p:txBody>
          <a:bodyPr wrap="square" anchor="t">
            <a:spAutoFit/>
          </a:bodyPr>
          <a:lstStyle/>
          <a:p>
            <a:endParaRPr lang="en-US" sz="2400" dirty="0">
              <a:solidFill>
                <a:srgbClr val="151515"/>
              </a:solidFill>
              <a:latin typeface="Century Gothic"/>
              <a:ea typeface="Century Gothic"/>
            </a:endParaRPr>
          </a:p>
          <a:p>
            <a:pPr marL="342900" indent="-342900">
              <a:buClr>
                <a:srgbClr val="EFEFEF"/>
              </a:buClr>
              <a:buSzPct val="80000"/>
              <a:buFont typeface="Noto Sans Symbols"/>
              <a:buChar char="▶"/>
            </a:pPr>
            <a:endParaRPr lang="en-US" sz="2400" dirty="0">
              <a:solidFill>
                <a:srgbClr val="151515"/>
              </a:solidFill>
              <a:latin typeface="Century Gothic"/>
              <a:ea typeface="Century Gothic"/>
              <a:cs typeface="Century Gothic"/>
            </a:endParaRPr>
          </a:p>
        </p:txBody>
      </p:sp>
      <p:sp>
        <p:nvSpPr>
          <p:cNvPr id="5" name="Rectangle 4"/>
          <p:cNvSpPr/>
          <p:nvPr/>
        </p:nvSpPr>
        <p:spPr>
          <a:xfrm>
            <a:off x="205472" y="2908493"/>
            <a:ext cx="5844209" cy="3724096"/>
          </a:xfrm>
          <a:prstGeom prst="rect">
            <a:avLst/>
          </a:prstGeom>
        </p:spPr>
        <p:txBody>
          <a:bodyPr wrap="square" anchor="t">
            <a:spAutoFit/>
          </a:bodyPr>
          <a:lstStyle/>
          <a:p>
            <a:pPr marL="342900">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marL="342900">
              <a:spcBef>
                <a:spcPts val="600"/>
              </a:spcBef>
              <a:buClr>
                <a:srgbClr val="EFEFEF"/>
              </a:buClr>
              <a:buSzPct val="80000"/>
            </a:pPr>
            <a:r>
              <a:rPr lang="fr-FR" sz="2400" b="1">
                <a:solidFill>
                  <a:srgbClr val="97467D"/>
                </a:solidFill>
                <a:latin typeface="Helvetica Neue" charset="0"/>
                <a:ea typeface="Helvetica Neue" charset="0"/>
                <a:cs typeface="Helvetica Neue" charset="0"/>
              </a:rPr>
              <a:t>Objectif : </a:t>
            </a:r>
          </a:p>
          <a:p>
            <a:pPr marL="342900">
              <a:spcBef>
                <a:spcPts val="600"/>
              </a:spcBef>
              <a:buClr>
                <a:srgbClr val="EFEFEF"/>
              </a:buClr>
              <a:buSzPct val="80000"/>
            </a:pPr>
            <a:r>
              <a:rPr lang="fr-FR" sz="2000">
                <a:solidFill>
                  <a:schemeClr val="tx1">
                    <a:lumMod val="65000"/>
                    <a:lumOff val="35000"/>
                  </a:schemeClr>
                </a:solidFill>
                <a:latin typeface="Helvetica Neue" charset="0"/>
                <a:ea typeface="Helvetica Neue" charset="0"/>
                <a:cs typeface="Helvetica Neue" charset="0"/>
              </a:rPr>
              <a:t>Identifier et reconnaître les forces, et répondre aux besoins de développement aux niveaux individuel et de l’équipe</a:t>
            </a:r>
          </a:p>
          <a:p>
            <a:pPr marL="342900">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marL="342900">
              <a:spcBef>
                <a:spcPts val="600"/>
              </a:spcBef>
              <a:buClr>
                <a:srgbClr val="EFEFEF"/>
              </a:buClr>
              <a:buSzPct val="80000"/>
            </a:pPr>
            <a:r>
              <a:rPr lang="fr-FR" sz="2400" b="1">
                <a:solidFill>
                  <a:srgbClr val="97467D"/>
                </a:solidFill>
                <a:latin typeface="Helvetica Neue" charset="0"/>
                <a:ea typeface="Helvetica Neue" charset="0"/>
                <a:cs typeface="Helvetica Neue" charset="0"/>
              </a:rPr>
              <a:t>Fréquence :</a:t>
            </a:r>
          </a:p>
          <a:p>
            <a:pPr marL="342900">
              <a:spcBef>
                <a:spcPts val="600"/>
              </a:spcBef>
              <a:buClr>
                <a:srgbClr val="EFEFEF"/>
              </a:buClr>
              <a:buSzPct val="80000"/>
            </a:pPr>
            <a:r>
              <a:rPr lang="fr-FR" sz="2000">
                <a:solidFill>
                  <a:schemeClr val="tx1">
                    <a:lumMod val="65000"/>
                    <a:lumOff val="35000"/>
                  </a:schemeClr>
                </a:solidFill>
                <a:latin typeface="Helvetica Neue" charset="0"/>
                <a:ea typeface="Helvetica Neue" charset="0"/>
                <a:cs typeface="Helvetica Neue" charset="0"/>
              </a:rPr>
              <a:t>Au moment du recrutement, puis au moins tous les 3-6 mois</a:t>
            </a:r>
          </a:p>
          <a:p>
            <a:pPr marL="342900">
              <a:spcBef>
                <a:spcPts val="600"/>
              </a:spcBef>
              <a:buClr>
                <a:srgbClr val="EFEFEF"/>
              </a:buClr>
              <a:buSzPct val="80000"/>
            </a:pPr>
            <a:endParaRPr lang="en-US" sz="1800" dirty="0">
              <a:solidFill>
                <a:schemeClr val="tx1">
                  <a:lumMod val="65000"/>
                  <a:lumOff val="35000"/>
                </a:schemeClr>
              </a:solidFill>
              <a:latin typeface="Helvetica Neue" charset="0"/>
              <a:ea typeface="Helvetica Neue" charset="0"/>
              <a:cs typeface="Helvetica Neue" charset="0"/>
            </a:endParaRPr>
          </a:p>
        </p:txBody>
      </p:sp>
      <p:sp>
        <p:nvSpPr>
          <p:cNvPr id="2" name="TextBox 1"/>
          <p:cNvSpPr txBox="1"/>
          <p:nvPr/>
        </p:nvSpPr>
        <p:spPr>
          <a:xfrm>
            <a:off x="6236146" y="2569094"/>
            <a:ext cx="5669342" cy="3693319"/>
          </a:xfrm>
          <a:prstGeom prst="rect">
            <a:avLst/>
          </a:prstGeom>
          <a:noFill/>
        </p:spPr>
        <p:txBody>
          <a:bodyPr wrap="square" rtlCol="0" anchor="t">
            <a:spAutoFit/>
          </a:bodyPr>
          <a:lstStyle/>
          <a:p>
            <a:pPr marL="342900">
              <a:spcBef>
                <a:spcPts val="600"/>
              </a:spcBef>
              <a:buClr>
                <a:srgbClr val="EFEFEF"/>
              </a:buClr>
              <a:buSzPct val="80000"/>
            </a:pPr>
            <a:endParaRPr lang="en-US" sz="1800" dirty="0">
              <a:solidFill>
                <a:schemeClr val="tx1">
                  <a:lumMod val="65000"/>
                  <a:lumOff val="35000"/>
                </a:schemeClr>
              </a:solidFill>
              <a:latin typeface="Helvetica Neue" charset="0"/>
              <a:ea typeface="Helvetica Neue" charset="0"/>
              <a:cs typeface="Helvetica Neue" charset="0"/>
            </a:endParaRPr>
          </a:p>
          <a:p>
            <a:pPr marL="342900">
              <a:spcBef>
                <a:spcPts val="600"/>
              </a:spcBef>
              <a:buClr>
                <a:srgbClr val="EFEFEF"/>
              </a:buClr>
              <a:buSzPct val="80000"/>
            </a:pPr>
            <a:endParaRPr lang="en-US" sz="1800" dirty="0">
              <a:solidFill>
                <a:schemeClr val="tx1">
                  <a:lumMod val="65000"/>
                  <a:lumOff val="35000"/>
                </a:schemeClr>
              </a:solidFill>
              <a:latin typeface="Helvetica Neue" charset="0"/>
              <a:ea typeface="Helvetica Neue" charset="0"/>
              <a:cs typeface="Helvetica Neue" charset="0"/>
            </a:endParaRPr>
          </a:p>
          <a:p>
            <a:pPr marL="342900">
              <a:spcBef>
                <a:spcPts val="600"/>
              </a:spcBef>
              <a:buClr>
                <a:srgbClr val="EFEFEF"/>
              </a:buClr>
              <a:buSzPct val="80000"/>
            </a:pPr>
            <a:r>
              <a:rPr lang="fr-FR" sz="2400" b="1" dirty="0">
                <a:solidFill>
                  <a:srgbClr val="97467D"/>
                </a:solidFill>
                <a:latin typeface="Helvetica Neue" charset="0"/>
                <a:ea typeface="Helvetica Neue" charset="0"/>
                <a:cs typeface="Helvetica Neue" charset="0"/>
              </a:rPr>
              <a:t>Orientation : </a:t>
            </a:r>
          </a:p>
          <a:p>
            <a:pPr marL="342900">
              <a:spcBef>
                <a:spcPts val="600"/>
              </a:spcBef>
              <a:buClr>
                <a:srgbClr val="EFEFEF"/>
              </a:buClr>
              <a:buSzPct val="80000"/>
            </a:pPr>
            <a:r>
              <a:rPr lang="fr-FR" sz="2000" dirty="0">
                <a:solidFill>
                  <a:schemeClr val="tx1">
                    <a:lumMod val="65000"/>
                    <a:lumOff val="35000"/>
                  </a:schemeClr>
                </a:solidFill>
                <a:latin typeface="Helvetica Neue" charset="0"/>
                <a:ea typeface="Helvetica Neue" charset="0"/>
                <a:cs typeface="Helvetica Neue" charset="0"/>
              </a:rPr>
              <a:t>Ce processus de soutien confidentiel, </a:t>
            </a:r>
            <a:br>
              <a:rPr lang="fr-FR" sz="2000" dirty="0">
                <a:solidFill>
                  <a:schemeClr val="tx1">
                    <a:lumMod val="65000"/>
                    <a:lumOff val="35000"/>
                  </a:schemeClr>
                </a:solidFill>
                <a:latin typeface="Helvetica Neue" charset="0"/>
                <a:ea typeface="Helvetica Neue" charset="0"/>
                <a:cs typeface="Helvetica Neue" charset="0"/>
              </a:rPr>
            </a:br>
            <a:r>
              <a:rPr lang="fr-FR" sz="2000" dirty="0">
                <a:solidFill>
                  <a:schemeClr val="tx1">
                    <a:lumMod val="65000"/>
                    <a:lumOff val="35000"/>
                  </a:schemeClr>
                </a:solidFill>
                <a:latin typeface="Helvetica Neue" charset="0"/>
                <a:ea typeface="Helvetica Neue" charset="0"/>
                <a:cs typeface="Helvetica Neue" charset="0"/>
              </a:rPr>
              <a:t>mais collaboratif conduit à un plan de renforcement des capacités</a:t>
            </a:r>
          </a:p>
          <a:p>
            <a:pPr marL="342900">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marL="342900">
              <a:spcBef>
                <a:spcPts val="600"/>
              </a:spcBef>
              <a:buClr>
                <a:srgbClr val="EFEFEF"/>
              </a:buClr>
              <a:buSzPct val="80000"/>
            </a:pPr>
            <a:r>
              <a:rPr lang="fr-FR" sz="2400" b="1" dirty="0">
                <a:solidFill>
                  <a:srgbClr val="97467D"/>
                </a:solidFill>
                <a:latin typeface="Helvetica Neue" charset="0"/>
                <a:ea typeface="Helvetica Neue" charset="0"/>
                <a:cs typeface="Helvetica Neue" charset="0"/>
              </a:rPr>
              <a:t>Outil : </a:t>
            </a:r>
          </a:p>
          <a:p>
            <a:pPr marL="342900">
              <a:spcBef>
                <a:spcPts val="600"/>
              </a:spcBef>
              <a:buClr>
                <a:srgbClr val="EFEFEF"/>
              </a:buClr>
              <a:buSzPct val="80000"/>
            </a:pPr>
            <a:r>
              <a:rPr lang="fr-FR" sz="2000" dirty="0">
                <a:solidFill>
                  <a:schemeClr val="tx1">
                    <a:lumMod val="65000"/>
                    <a:lumOff val="35000"/>
                  </a:schemeClr>
                </a:solidFill>
                <a:latin typeface="Helvetica Neue" charset="0"/>
                <a:ea typeface="Helvetica Neue" charset="0"/>
                <a:cs typeface="Helvetica Neue" charset="0"/>
              </a:rPr>
              <a:t>Évaluation des capacités du travailleur social </a:t>
            </a:r>
          </a:p>
          <a:p>
            <a:endParaRPr lang="en-US" sz="2000" dirty="0"/>
          </a:p>
        </p:txBody>
      </p:sp>
      <p:cxnSp>
        <p:nvCxnSpPr>
          <p:cNvPr id="7" name="Straight Connector 6"/>
          <p:cNvCxnSpPr/>
          <p:nvPr/>
        </p:nvCxnSpPr>
        <p:spPr>
          <a:xfrm>
            <a:off x="6236146" y="3241872"/>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l="70664" t="33564" r="10259" b="-33564"/>
          <a:stretch/>
        </p:blipFill>
        <p:spPr>
          <a:xfrm rot="5400000">
            <a:off x="7031380" y="-3443026"/>
            <a:ext cx="1717594" cy="8603646"/>
          </a:xfrm>
          <a:prstGeom prst="rect">
            <a:avLst/>
          </a:prstGeom>
        </p:spPr>
      </p:pic>
      <p:sp>
        <p:nvSpPr>
          <p:cNvPr id="3" name="TextBox 2"/>
          <p:cNvSpPr txBox="1"/>
          <p:nvPr/>
        </p:nvSpPr>
        <p:spPr>
          <a:xfrm>
            <a:off x="218232" y="1872266"/>
            <a:ext cx="9588928" cy="1431161"/>
          </a:xfrm>
          <a:prstGeom prst="rect">
            <a:avLst/>
          </a:prstGeom>
          <a:noFill/>
        </p:spPr>
        <p:txBody>
          <a:bodyPr wrap="square" rtlCol="0">
            <a:spAutoFit/>
          </a:bodyPr>
          <a:lstStyle/>
          <a:p>
            <a:pPr marL="342900">
              <a:spcBef>
                <a:spcPts val="600"/>
              </a:spcBef>
              <a:buClr>
                <a:srgbClr val="EFEFEF"/>
              </a:buClr>
              <a:buSzPct val="80000"/>
            </a:pPr>
            <a:r>
              <a:rPr lang="fr-FR" sz="2400" b="1">
                <a:solidFill>
                  <a:srgbClr val="97467D"/>
                </a:solidFill>
                <a:latin typeface="Helvetica Neue" charset="0"/>
                <a:ea typeface="Helvetica Neue" charset="0"/>
                <a:cs typeface="Helvetica Neue" charset="0"/>
              </a:rPr>
              <a:t>Définition : </a:t>
            </a:r>
          </a:p>
          <a:p>
            <a:pPr marL="342900">
              <a:spcBef>
                <a:spcPts val="600"/>
              </a:spcBef>
              <a:buClr>
                <a:srgbClr val="EFEFEF"/>
              </a:buClr>
              <a:buSzPct val="80000"/>
            </a:pPr>
            <a:r>
              <a:rPr lang="fr-FR" sz="2000">
                <a:solidFill>
                  <a:schemeClr val="tx1">
                    <a:lumMod val="65000"/>
                    <a:lumOff val="35000"/>
                  </a:schemeClr>
                </a:solidFill>
                <a:latin typeface="Helvetica Neue" charset="0"/>
                <a:ea typeface="Helvetica Neue" charset="0"/>
                <a:cs typeface="Helvetica Neue" charset="0"/>
              </a:rPr>
              <a:t>Examen des compétences, des comportements et des connaissances d’un travailleur social lui permettant d’être efficace dans son travail</a:t>
            </a:r>
          </a:p>
          <a:p>
            <a:endParaRPr lang="en-US" dirty="0"/>
          </a:p>
        </p:txBody>
      </p:sp>
      <p:pic>
        <p:nvPicPr>
          <p:cNvPr id="10" name="Picture 9"/>
          <p:cNvPicPr>
            <a:picLocks noChangeAspect="1"/>
          </p:cNvPicPr>
          <p:nvPr/>
        </p:nvPicPr>
        <p:blipFill>
          <a:blip r:embed="rId4"/>
          <a:stretch>
            <a:fillRect/>
          </a:stretch>
        </p:blipFill>
        <p:spPr>
          <a:xfrm>
            <a:off x="10557150" y="500154"/>
            <a:ext cx="1095314" cy="717285"/>
          </a:xfrm>
          <a:prstGeom prst="rect">
            <a:avLst/>
          </a:prstGeom>
        </p:spPr>
      </p:pic>
    </p:spTree>
    <p:extLst>
      <p:ext uri="{BB962C8B-B14F-4D97-AF65-F5344CB8AC3E}">
        <p14:creationId xmlns:p14="http://schemas.microsoft.com/office/powerpoint/2010/main" val="95703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30741" y="436372"/>
            <a:ext cx="6610887"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000" b="1" u="none" strike="noStrike" cap="none" dirty="0">
                <a:solidFill>
                  <a:srgbClr val="016794"/>
                </a:solidFill>
                <a:latin typeface="Helvetica Neue" charset="0"/>
                <a:ea typeface="Helvetica Neue" charset="0"/>
                <a:cs typeface="Helvetica Neue" charset="0"/>
                <a:sym typeface="Century Gothic"/>
              </a:rPr>
              <a:t>UTILISATION DE L’OUTIL </a:t>
            </a:r>
            <a:r>
              <a:rPr lang="fr-FR" sz="3000" b="1" dirty="0">
                <a:solidFill>
                  <a:srgbClr val="016794"/>
                </a:solidFill>
                <a:latin typeface="Helvetica Neue" charset="0"/>
                <a:ea typeface="Helvetica Neue" charset="0"/>
                <a:cs typeface="Helvetica Neue" charset="0"/>
                <a:sym typeface="Century Gothic"/>
              </a:rPr>
              <a:t>D’ÉVALUATION DES CAPACITÉS </a:t>
            </a:r>
            <a:r>
              <a:rPr lang="fr-FR" sz="3000" b="1" u="none" strike="noStrike" cap="none" dirty="0">
                <a:solidFill>
                  <a:srgbClr val="016794"/>
                </a:solidFill>
                <a:latin typeface="Helvetica Neue" charset="0"/>
                <a:ea typeface="Helvetica Neue" charset="0"/>
                <a:cs typeface="Helvetica Neue" charset="0"/>
                <a:sym typeface="Century Gothic"/>
              </a:rPr>
              <a:t>DU TRAVAILLEUR SOCIAL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147" y="-97638"/>
            <a:ext cx="2928262" cy="292826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8637" t="1468" r="12605"/>
          <a:stretch/>
        </p:blipFill>
        <p:spPr>
          <a:xfrm>
            <a:off x="7519644" y="1634752"/>
            <a:ext cx="4672356" cy="5223248"/>
          </a:xfrm>
          <a:prstGeom prst="rect">
            <a:avLst/>
          </a:prstGeom>
        </p:spPr>
      </p:pic>
      <p:sp>
        <p:nvSpPr>
          <p:cNvPr id="6" name="TextBox 5"/>
          <p:cNvSpPr txBox="1"/>
          <p:nvPr/>
        </p:nvSpPr>
        <p:spPr>
          <a:xfrm>
            <a:off x="9768005" y="6421628"/>
            <a:ext cx="3002011" cy="307777"/>
          </a:xfrm>
          <a:prstGeom prst="rect">
            <a:avLst/>
          </a:prstGeom>
          <a:noFill/>
        </p:spPr>
        <p:txBody>
          <a:bodyPr wrap="square" rtlCol="0">
            <a:spAutoFit/>
          </a:bodyPr>
          <a:lstStyle/>
          <a:p>
            <a:r>
              <a:rPr lang="fr-FR" sz="1400" i="1">
                <a:solidFill>
                  <a:schemeClr val="bg1"/>
                </a:solidFill>
                <a:latin typeface="Helvetica Neue" charset="0"/>
                <a:ea typeface="Helvetica Neue" charset="0"/>
                <a:cs typeface="Helvetica Neue" charset="0"/>
              </a:rPr>
              <a:t>Photo : Kellie Ryan /IRC</a:t>
            </a:r>
          </a:p>
        </p:txBody>
      </p:sp>
      <p:sp>
        <p:nvSpPr>
          <p:cNvPr id="4" name="Rectangle 3"/>
          <p:cNvSpPr/>
          <p:nvPr/>
        </p:nvSpPr>
        <p:spPr>
          <a:xfrm>
            <a:off x="486383" y="1761933"/>
            <a:ext cx="6375322" cy="1231106"/>
          </a:xfrm>
          <a:prstGeom prst="rect">
            <a:avLst/>
          </a:prstGeom>
        </p:spPr>
        <p:txBody>
          <a:bodyPr wrap="square">
            <a:spAutoFit/>
          </a:bodyPr>
          <a:lstStyle/>
          <a:p>
            <a:pPr lvl="0">
              <a:spcBef>
                <a:spcPts val="600"/>
              </a:spcBef>
              <a:buClr>
                <a:srgbClr val="97467D"/>
              </a:buClr>
              <a:buSzPct val="100000"/>
            </a:pPr>
            <a:r>
              <a:rPr lang="fr-FR" sz="2400" b="1" dirty="0">
                <a:solidFill>
                  <a:srgbClr val="97467D"/>
                </a:solidFill>
                <a:latin typeface="Helvetica Neue" charset="0"/>
                <a:ea typeface="Helvetica Neue" charset="0"/>
                <a:cs typeface="Helvetica Neue" charset="0"/>
                <a:sym typeface="Century Gothic"/>
              </a:rPr>
              <a:t>Par groupes de deux : </a:t>
            </a:r>
          </a:p>
          <a:p>
            <a:pPr marL="342900" lvl="0" indent="-342900">
              <a:spcBef>
                <a:spcPts val="600"/>
              </a:spcBef>
              <a:buClr>
                <a:srgbClr val="97467D"/>
              </a:buClr>
              <a:buSzPct val="100000"/>
              <a:buFont typeface="Arial" panose="020B0604020202020204" pitchFamily="34" charset="0"/>
              <a:buChar char="•"/>
            </a:pPr>
            <a:r>
              <a:rPr lang="fr-FR" sz="2000">
                <a:solidFill>
                  <a:schemeClr val="tx1">
                    <a:lumMod val="65000"/>
                    <a:lumOff val="35000"/>
                  </a:schemeClr>
                </a:solidFill>
                <a:latin typeface="Helvetica Neue" charset="0"/>
                <a:ea typeface="Helvetica Neue" charset="0"/>
                <a:cs typeface="Helvetica Neue" charset="0"/>
              </a:rPr>
              <a:t>Prenez 15 minutes pour passer en revue l’outil</a:t>
            </a:r>
          </a:p>
          <a:p>
            <a:pPr lvl="0">
              <a:spcBef>
                <a:spcPts val="600"/>
              </a:spcBef>
              <a:buClr>
                <a:srgbClr val="97467D"/>
              </a:buClr>
              <a:buSzPct val="100000"/>
            </a:pPr>
            <a:endParaRPr lang="en-US" sz="2000" dirty="0">
              <a:solidFill>
                <a:schemeClr val="tx1">
                  <a:lumMod val="65000"/>
                  <a:lumOff val="35000"/>
                </a:schemeClr>
              </a:solidFill>
              <a:latin typeface="Helvetica Neue" charset="0"/>
              <a:ea typeface="Helvetica Neue" charset="0"/>
              <a:cs typeface="Helvetica Neue" charset="0"/>
            </a:endParaRPr>
          </a:p>
        </p:txBody>
      </p:sp>
      <p:sp>
        <p:nvSpPr>
          <p:cNvPr id="7" name="Rectangle 6"/>
          <p:cNvSpPr/>
          <p:nvPr/>
        </p:nvSpPr>
        <p:spPr>
          <a:xfrm>
            <a:off x="486383" y="2830624"/>
            <a:ext cx="6455245" cy="1949252"/>
          </a:xfrm>
          <a:prstGeom prst="rect">
            <a:avLst/>
          </a:prstGeom>
        </p:spPr>
        <p:txBody>
          <a:bodyPr wrap="square">
            <a:spAutoFit/>
          </a:bodyPr>
          <a:lstStyle/>
          <a:p>
            <a:pPr lvl="0">
              <a:spcBef>
                <a:spcPts val="1000"/>
              </a:spcBef>
              <a:buClr>
                <a:srgbClr val="EFEFEF"/>
              </a:buClr>
              <a:buSzPct val="80000"/>
            </a:pPr>
            <a:r>
              <a:rPr lang="fr-FR" sz="2400" b="1">
                <a:solidFill>
                  <a:srgbClr val="97467D"/>
                </a:solidFill>
                <a:latin typeface="Helvetica Neue" charset="0"/>
                <a:ea typeface="Helvetica Neue" charset="0"/>
                <a:cs typeface="Helvetica Neue" charset="0"/>
                <a:sym typeface="Century Gothic"/>
              </a:rPr>
              <a:t>Questions à l’intention des superviseurs :</a:t>
            </a:r>
          </a:p>
          <a:p>
            <a:pPr marL="285750" lvl="1" indent="-285750">
              <a:spcBef>
                <a:spcPts val="1000"/>
              </a:spcBef>
              <a:buClr>
                <a:srgbClr val="97467D"/>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rPr>
              <a:t>De quelles manières pouvez-vous aider les travailleurs sociaux à se sentir à l’aise par rapport à cette évaluation ?</a:t>
            </a:r>
          </a:p>
          <a:p>
            <a:pPr marL="285750" lvl="1" indent="-285750">
              <a:spcBef>
                <a:spcPts val="1000"/>
              </a:spcBef>
              <a:buClr>
                <a:srgbClr val="97467D"/>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rPr>
              <a:t>Comment vous y prendriez-vous pour élaborer un plan de renforcement des capacités après la fin de l’évaluation ?</a:t>
            </a:r>
          </a:p>
        </p:txBody>
      </p:sp>
    </p:spTree>
    <p:custDataLst>
      <p:tags r:id="rId1"/>
    </p:custDataLst>
    <p:extLst>
      <p:ext uri="{BB962C8B-B14F-4D97-AF65-F5344CB8AC3E}">
        <p14:creationId xmlns:p14="http://schemas.microsoft.com/office/powerpoint/2010/main" val="3473017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199232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679028" y="300317"/>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a:solidFill>
                  <a:srgbClr val="016794"/>
                </a:solidFill>
                <a:latin typeface="Helvetica Neue" charset="0"/>
                <a:ea typeface="Helvetica Neue" charset="0"/>
                <a:cs typeface="Helvetica Neue" charset="0"/>
                <a:sym typeface="Century Gothic"/>
              </a:rPr>
              <a:t>SUIVI EN SITUATION DE TRAVAIL</a:t>
            </a:r>
            <a:r>
              <a:rPr lang="fr-FR" sz="3600" b="1" u="none" strike="noStrike" cap="none">
                <a:solidFill>
                  <a:srgbClr val="97467D"/>
                </a:solidFill>
                <a:latin typeface="Helvetica Neue" charset="0"/>
                <a:ea typeface="Helvetica Neue" charset="0"/>
                <a:cs typeface="Helvetica Neue" charset="0"/>
                <a:sym typeface="Century Gothic"/>
              </a:rPr>
              <a:t> </a:t>
            </a:r>
            <a:r>
              <a:rPr lang="fr-FR" sz="4200" b="0" i="0" u="none" strike="noStrike" cap="none">
                <a:solidFill>
                  <a:srgbClr val="151515"/>
                </a:solidFill>
                <a:latin typeface="Century Gothic"/>
                <a:ea typeface="Century Gothic"/>
                <a:cs typeface="Century Gothic"/>
                <a:sym typeface="Century Gothic"/>
              </a:rPr>
              <a:t>  </a:t>
            </a:r>
          </a:p>
        </p:txBody>
      </p:sp>
      <p:sp>
        <p:nvSpPr>
          <p:cNvPr id="2" name="Rectangle 1"/>
          <p:cNvSpPr/>
          <p:nvPr/>
        </p:nvSpPr>
        <p:spPr>
          <a:xfrm>
            <a:off x="6013708" y="2135413"/>
            <a:ext cx="5488174" cy="5539978"/>
          </a:xfrm>
          <a:prstGeom prst="rect">
            <a:avLst/>
          </a:prstGeom>
        </p:spPr>
        <p:txBody>
          <a:bodyPr wrap="square" anchor="t">
            <a:spAutoFit/>
          </a:bodyPr>
          <a:lstStyle/>
          <a:p>
            <a:pPr>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a:spcBef>
                <a:spcPts val="600"/>
              </a:spcBef>
              <a:buClr>
                <a:srgbClr val="EFEFEF"/>
              </a:buClr>
              <a:buSzPct val="80000"/>
            </a:pPr>
            <a:r>
              <a:rPr lang="fr-FR" sz="2200" b="1" dirty="0">
                <a:solidFill>
                  <a:srgbClr val="97467D"/>
                </a:solidFill>
                <a:latin typeface="Helvetica Neue" charset="0"/>
                <a:ea typeface="Helvetica Neue" charset="0"/>
                <a:cs typeface="Helvetica Neue" charset="0"/>
              </a:rPr>
              <a:t>Orientation : </a:t>
            </a:r>
          </a:p>
          <a:p>
            <a:pPr marL="285750" lvl="8" indent="-285750">
              <a:spcBef>
                <a:spcPts val="600"/>
              </a:spcBef>
              <a:buClr>
                <a:srgbClr val="97467D"/>
              </a:buClr>
              <a:buSzPct val="100000"/>
              <a:buFont typeface="Wingdings" charset="2"/>
              <a:buChar char="§"/>
            </a:pPr>
            <a:r>
              <a:rPr lang="fr-FR" dirty="0">
                <a:solidFill>
                  <a:schemeClr val="tx1">
                    <a:lumMod val="65000"/>
                    <a:lumOff val="35000"/>
                  </a:schemeClr>
                </a:solidFill>
                <a:latin typeface="Helvetica Neue" charset="0"/>
                <a:ea typeface="Helvetica Neue" charset="0"/>
                <a:cs typeface="Helvetica Neue" charset="0"/>
              </a:rPr>
              <a:t>L’accord de l’enfant et du tuteur est obligatoire</a:t>
            </a:r>
          </a:p>
          <a:p>
            <a:pPr marL="285750" lvl="7" indent="-285750">
              <a:spcBef>
                <a:spcPts val="600"/>
              </a:spcBef>
              <a:buClr>
                <a:srgbClr val="97467D"/>
              </a:buClr>
              <a:buSzPct val="100000"/>
              <a:buFont typeface="Wingdings" charset="2"/>
              <a:buChar char="§"/>
            </a:pPr>
            <a:r>
              <a:rPr lang="fr-FR" dirty="0">
                <a:solidFill>
                  <a:schemeClr val="tx1">
                    <a:lumMod val="65000"/>
                    <a:lumOff val="35000"/>
                  </a:schemeClr>
                </a:solidFill>
                <a:latin typeface="Helvetica Neue" charset="0"/>
                <a:ea typeface="Helvetica Neue" charset="0"/>
                <a:cs typeface="Helvetica Neue" charset="0"/>
              </a:rPr>
              <a:t>Le superviseur et le travailleur social senior doivent décider des cas appropriés pour le suivi en situation de travail, en fonction de certains critères</a:t>
            </a:r>
          </a:p>
          <a:p>
            <a:pPr marL="285750" lvl="7" indent="-285750">
              <a:spcBef>
                <a:spcPts val="600"/>
              </a:spcBef>
              <a:buClr>
                <a:srgbClr val="97467D"/>
              </a:buClr>
              <a:buSzPct val="100000"/>
              <a:buFont typeface="Wingdings" charset="2"/>
              <a:buChar char="§"/>
            </a:pPr>
            <a:r>
              <a:rPr lang="fr-FR" dirty="0">
                <a:solidFill>
                  <a:schemeClr val="tx1">
                    <a:lumMod val="65000"/>
                    <a:lumOff val="35000"/>
                  </a:schemeClr>
                </a:solidFill>
                <a:latin typeface="Helvetica Neue" charset="0"/>
                <a:ea typeface="Helvetica Neue" charset="0"/>
                <a:cs typeface="Helvetica Neue" charset="0"/>
              </a:rPr>
              <a:t>Après la session, le travailleur social a une occasion formelle de réfléchir et de poser des questions sur ce qu’il a observé</a:t>
            </a:r>
          </a:p>
          <a:p>
            <a:pPr marL="0" lvl="7">
              <a:spcBef>
                <a:spcPts val="600"/>
              </a:spcBef>
              <a:buClr>
                <a:srgbClr val="97467D"/>
              </a:buClr>
              <a:buSzPct val="100000"/>
            </a:pPr>
            <a:r>
              <a:rPr lang="fr-FR" sz="2200" b="1" dirty="0">
                <a:solidFill>
                  <a:srgbClr val="97467D"/>
                </a:solidFill>
                <a:latin typeface="Helvetica Neue" charset="0"/>
                <a:ea typeface="Helvetica Neue" charset="0"/>
                <a:cs typeface="Helvetica Neue" charset="0"/>
              </a:rPr>
              <a:t>Outil : </a:t>
            </a:r>
          </a:p>
          <a:p>
            <a:pPr marL="0" lvl="7">
              <a:spcBef>
                <a:spcPts val="600"/>
              </a:spcBef>
              <a:buClr>
                <a:srgbClr val="97467D"/>
              </a:buClr>
              <a:buSzPct val="100000"/>
            </a:pPr>
            <a:r>
              <a:rPr lang="fr-FR" dirty="0">
                <a:solidFill>
                  <a:schemeClr val="tx1">
                    <a:lumMod val="65000"/>
                    <a:lumOff val="35000"/>
                  </a:schemeClr>
                </a:solidFill>
                <a:latin typeface="Helvetica Neue" charset="0"/>
                <a:ea typeface="Helvetica Neue" charset="0"/>
                <a:cs typeface="Helvetica Neue" charset="0"/>
              </a:rPr>
              <a:t>Outil d’accompagnement sur le terrain </a:t>
            </a:r>
            <a:br>
              <a:rPr lang="fr-FR" dirty="0">
                <a:solidFill>
                  <a:schemeClr val="tx1">
                    <a:lumMod val="65000"/>
                    <a:lumOff val="35000"/>
                  </a:schemeClr>
                </a:solidFill>
                <a:latin typeface="Helvetica Neue" charset="0"/>
                <a:ea typeface="Helvetica Neue" charset="0"/>
                <a:cs typeface="Helvetica Neue" charset="0"/>
              </a:rPr>
            </a:br>
            <a:r>
              <a:rPr lang="fr-FR" dirty="0">
                <a:solidFill>
                  <a:schemeClr val="tx1">
                    <a:lumMod val="65000"/>
                    <a:lumOff val="35000"/>
                  </a:schemeClr>
                </a:solidFill>
                <a:latin typeface="Helvetica Neue" charset="0"/>
                <a:ea typeface="Helvetica Neue" charset="0"/>
                <a:cs typeface="Helvetica Neue" charset="0"/>
              </a:rPr>
              <a:t>(suivi en situation de travail)</a:t>
            </a:r>
          </a:p>
          <a:p>
            <a:pPr marL="342900" lvl="1" indent="-342900">
              <a:buClr>
                <a:srgbClr val="EFEFEF"/>
              </a:buClr>
              <a:buSzPct val="80000"/>
              <a:buFont typeface="Noto Sans Symbols"/>
              <a:buChar char="▶"/>
            </a:pPr>
            <a:endParaRPr lang="en-US" sz="1800" dirty="0">
              <a:solidFill>
                <a:srgbClr val="151515"/>
              </a:solidFill>
              <a:latin typeface="Helvetica Neue" charset="0"/>
              <a:ea typeface="Helvetica Neue" charset="0"/>
              <a:cs typeface="Helvetica Neue" charset="0"/>
            </a:endParaRPr>
          </a:p>
          <a:p>
            <a:pPr marL="342900" indent="-342900">
              <a:buClr>
                <a:srgbClr val="EFEFEF"/>
              </a:buClr>
              <a:buSzPct val="80000"/>
              <a:buFont typeface="Noto Sans Symbols"/>
              <a:buChar char="▶"/>
            </a:pPr>
            <a:endParaRPr lang="en-US" sz="2800" dirty="0">
              <a:solidFill>
                <a:srgbClr val="151515"/>
              </a:solidFill>
              <a:latin typeface="Century Gothic"/>
              <a:ea typeface="Century Gothic"/>
              <a:cs typeface="Century Gothic"/>
            </a:endParaRPr>
          </a:p>
          <a:p>
            <a:pPr>
              <a:buClr>
                <a:srgbClr val="EFEFEF"/>
              </a:buClr>
              <a:buSzPct val="80000"/>
            </a:pPr>
            <a:endParaRPr lang="en-US" sz="2800" dirty="0">
              <a:solidFill>
                <a:srgbClr val="151515"/>
              </a:solidFill>
              <a:latin typeface="Century Gothic"/>
              <a:ea typeface="Century Gothic"/>
              <a:cs typeface="Century Gothic"/>
            </a:endParaRPr>
          </a:p>
        </p:txBody>
      </p:sp>
      <p:sp>
        <p:nvSpPr>
          <p:cNvPr id="4" name="TextBox 3"/>
          <p:cNvSpPr txBox="1"/>
          <p:nvPr/>
        </p:nvSpPr>
        <p:spPr>
          <a:xfrm>
            <a:off x="679028" y="2448419"/>
            <a:ext cx="4629908" cy="3400931"/>
          </a:xfrm>
          <a:prstGeom prst="rect">
            <a:avLst/>
          </a:prstGeom>
          <a:noFill/>
        </p:spPr>
        <p:txBody>
          <a:bodyPr wrap="square" rtlCol="0">
            <a:spAutoFit/>
          </a:bodyPr>
          <a:lstStyle/>
          <a:p>
            <a:pPr>
              <a:spcBef>
                <a:spcPts val="600"/>
              </a:spcBef>
              <a:buClr>
                <a:srgbClr val="EFEFEF"/>
              </a:buClr>
              <a:buSzPct val="80000"/>
            </a:pPr>
            <a:r>
              <a:rPr lang="fr-FR" sz="2200" b="1" dirty="0">
                <a:solidFill>
                  <a:srgbClr val="97467D"/>
                </a:solidFill>
                <a:latin typeface="Helvetica Neue" charset="0"/>
                <a:ea typeface="Helvetica Neue" charset="0"/>
                <a:cs typeface="Helvetica Neue" charset="0"/>
              </a:rPr>
              <a:t>Objectif : </a:t>
            </a:r>
          </a:p>
          <a:p>
            <a:pPr>
              <a:spcBef>
                <a:spcPts val="600"/>
              </a:spcBef>
              <a:buClr>
                <a:srgbClr val="EFEFEF"/>
              </a:buClr>
              <a:buSzPct val="80000"/>
            </a:pPr>
            <a:r>
              <a:rPr lang="fr-FR" dirty="0">
                <a:solidFill>
                  <a:schemeClr val="tx1">
                    <a:lumMod val="65000"/>
                    <a:lumOff val="35000"/>
                  </a:schemeClr>
                </a:solidFill>
                <a:latin typeface="Helvetica Neue" charset="0"/>
                <a:ea typeface="Helvetica Neue" charset="0"/>
                <a:cs typeface="Helvetica Neue" charset="0"/>
              </a:rPr>
              <a:t>Répondre aux besoins d’apprentissage et de développement des travailleurs sociaux par la modélisation des bonnes pratiques</a:t>
            </a:r>
          </a:p>
          <a:p>
            <a:pPr>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a:spcBef>
                <a:spcPts val="600"/>
              </a:spcBef>
              <a:buClr>
                <a:srgbClr val="EFEFEF"/>
              </a:buClr>
              <a:buSzPct val="80000"/>
            </a:pPr>
            <a:r>
              <a:rPr lang="fr-FR" sz="2200" b="1" dirty="0">
                <a:solidFill>
                  <a:srgbClr val="97467D"/>
                </a:solidFill>
                <a:latin typeface="Helvetica Neue" charset="0"/>
                <a:ea typeface="Helvetica Neue" charset="0"/>
                <a:cs typeface="Helvetica Neue" charset="0"/>
              </a:rPr>
              <a:t>Fréquence : </a:t>
            </a:r>
          </a:p>
          <a:p>
            <a:pPr>
              <a:spcBef>
                <a:spcPts val="600"/>
              </a:spcBef>
              <a:buClr>
                <a:srgbClr val="EFEFEF"/>
              </a:buClr>
              <a:buSzPct val="80000"/>
            </a:pPr>
            <a:r>
              <a:rPr lang="fr-FR" dirty="0">
                <a:solidFill>
                  <a:schemeClr val="tx1">
                    <a:lumMod val="65000"/>
                    <a:lumOff val="35000"/>
                  </a:schemeClr>
                </a:solidFill>
                <a:latin typeface="Helvetica Neue" charset="0"/>
                <a:ea typeface="Helvetica Neue" charset="0"/>
                <a:cs typeface="Helvetica Neue" charset="0"/>
              </a:rPr>
              <a:t>5 à 10 visites de suivi en situation de travail au cours des 1 à 2 premiers mois d’emploi</a:t>
            </a:r>
          </a:p>
          <a:p>
            <a:pPr>
              <a:spcBef>
                <a:spcPts val="600"/>
              </a:spcBef>
              <a:buClr>
                <a:srgbClr val="EFEFEF"/>
              </a:buClr>
              <a:buSzPct val="80000"/>
            </a:pPr>
            <a:endParaRPr lang="en-US" sz="1800" dirty="0">
              <a:solidFill>
                <a:schemeClr val="tx1">
                  <a:lumMod val="65000"/>
                  <a:lumOff val="35000"/>
                </a:schemeClr>
              </a:solidFill>
              <a:latin typeface="Helvetica Neue" charset="0"/>
              <a:ea typeface="Helvetica Neue" charset="0"/>
              <a:cs typeface="Helvetica Neue" charset="0"/>
            </a:endParaRPr>
          </a:p>
          <a:p>
            <a:endParaRPr lang="en-US" dirty="0"/>
          </a:p>
        </p:txBody>
      </p:sp>
      <p:pic>
        <p:nvPicPr>
          <p:cNvPr id="3" name="Picture 2"/>
          <p:cNvPicPr>
            <a:picLocks noChangeAspect="1"/>
          </p:cNvPicPr>
          <p:nvPr/>
        </p:nvPicPr>
        <p:blipFill rotWithShape="1">
          <a:blip r:embed="rId3">
            <a:alphaModFix amt="20000"/>
            <a:extLst>
              <a:ext uri="{28A0092B-C50C-407E-A947-70E740481C1C}">
                <a14:useLocalDpi xmlns:a14="http://schemas.microsoft.com/office/drawing/2010/main" val="0"/>
              </a:ext>
            </a:extLst>
          </a:blip>
          <a:srcRect l="69611" t="31549" r="12106" b="6770"/>
          <a:stretch/>
        </p:blipFill>
        <p:spPr>
          <a:xfrm rot="16200000">
            <a:off x="1677020" y="3869777"/>
            <a:ext cx="1311201" cy="4665242"/>
          </a:xfrm>
          <a:prstGeom prst="rect">
            <a:avLst/>
          </a:prstGeom>
        </p:spPr>
      </p:pic>
      <p:pic>
        <p:nvPicPr>
          <p:cNvPr id="5" name="Picture 4"/>
          <p:cNvPicPr>
            <a:picLocks noChangeAspect="1"/>
          </p:cNvPicPr>
          <p:nvPr/>
        </p:nvPicPr>
        <p:blipFill>
          <a:blip r:embed="rId4"/>
          <a:stretch>
            <a:fillRect/>
          </a:stretch>
        </p:blipFill>
        <p:spPr>
          <a:xfrm>
            <a:off x="10643616" y="5546797"/>
            <a:ext cx="986457" cy="835587"/>
          </a:xfrm>
          <a:prstGeom prst="rect">
            <a:avLst/>
          </a:prstGeom>
        </p:spPr>
      </p:pic>
      <p:sp>
        <p:nvSpPr>
          <p:cNvPr id="6" name="TextBox 5"/>
          <p:cNvSpPr txBox="1"/>
          <p:nvPr/>
        </p:nvSpPr>
        <p:spPr>
          <a:xfrm>
            <a:off x="679028" y="790852"/>
            <a:ext cx="11116732" cy="1815882"/>
          </a:xfrm>
          <a:prstGeom prst="rect">
            <a:avLst/>
          </a:prstGeom>
          <a:noFill/>
        </p:spPr>
        <p:txBody>
          <a:bodyPr wrap="square" rtlCol="0">
            <a:spAutoFit/>
          </a:bodyPr>
          <a:lstStyle/>
          <a:p>
            <a:pPr lvl="0">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a:spcBef>
                <a:spcPts val="600"/>
              </a:spcBef>
              <a:buClr>
                <a:srgbClr val="EFEFEF"/>
              </a:buClr>
              <a:buSzPct val="80000"/>
            </a:pPr>
            <a:r>
              <a:rPr lang="fr-FR" sz="2400" b="1" dirty="0">
                <a:solidFill>
                  <a:srgbClr val="97467D"/>
                </a:solidFill>
                <a:latin typeface="Helvetica Neue" charset="0"/>
                <a:ea typeface="Helvetica Neue" charset="0"/>
                <a:cs typeface="Helvetica Neue" charset="0"/>
                <a:sym typeface="Century Gothic"/>
              </a:rPr>
              <a:t>Définition : </a:t>
            </a:r>
          </a:p>
          <a:p>
            <a:pPr>
              <a:spcBef>
                <a:spcPts val="600"/>
              </a:spcBef>
              <a:buClr>
                <a:srgbClr val="EFEFEF"/>
              </a:buClr>
              <a:buSzPct val="80000"/>
            </a:pPr>
            <a:r>
              <a:rPr lang="fr-FR" sz="2000" dirty="0">
                <a:solidFill>
                  <a:schemeClr val="tx1">
                    <a:lumMod val="65000"/>
                    <a:lumOff val="35000"/>
                  </a:schemeClr>
                </a:solidFill>
                <a:latin typeface="Helvetica Neue" charset="0"/>
                <a:ea typeface="Helvetica Neue" charset="0"/>
                <a:cs typeface="Helvetica Neue" charset="0"/>
              </a:rPr>
              <a:t>Un travailleur social assiste à une interaction en face-à-face entre un travailleur social senior et un enfant/tuteur</a:t>
            </a:r>
          </a:p>
          <a:p>
            <a:endParaRPr lang="en-US" dirty="0"/>
          </a:p>
        </p:txBody>
      </p:sp>
      <p:cxnSp>
        <p:nvCxnSpPr>
          <p:cNvPr id="10" name="Straight Connector 9"/>
          <p:cNvCxnSpPr/>
          <p:nvPr/>
        </p:nvCxnSpPr>
        <p:spPr>
          <a:xfrm>
            <a:off x="5626608" y="2507469"/>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10495539" y="300317"/>
            <a:ext cx="1134534" cy="742969"/>
          </a:xfrm>
          <a:prstGeom prst="rect">
            <a:avLst/>
          </a:prstGeom>
        </p:spPr>
      </p:pic>
    </p:spTree>
    <p:extLst>
      <p:ext uri="{BB962C8B-B14F-4D97-AF65-F5344CB8AC3E}">
        <p14:creationId xmlns:p14="http://schemas.microsoft.com/office/powerpoint/2010/main" val="2724306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7" name="Rectangle 6"/>
          <p:cNvSpPr/>
          <p:nvPr/>
        </p:nvSpPr>
        <p:spPr>
          <a:xfrm>
            <a:off x="632428" y="2235140"/>
            <a:ext cx="5141976" cy="4678204"/>
          </a:xfrm>
          <a:prstGeom prst="rect">
            <a:avLst/>
          </a:prstGeom>
        </p:spPr>
        <p:txBody>
          <a:bodyPr wrap="square" anchor="t">
            <a:spAutoFit/>
          </a:bodyPr>
          <a:lstStyle/>
          <a:p>
            <a:pPr>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a:spcBef>
                <a:spcPts val="600"/>
              </a:spcBef>
              <a:buClr>
                <a:srgbClr val="EFEFEF"/>
              </a:buClr>
              <a:buSzPct val="80000"/>
            </a:pPr>
            <a:r>
              <a:rPr lang="fr-FR" sz="2400" b="1" dirty="0">
                <a:solidFill>
                  <a:srgbClr val="016794"/>
                </a:solidFill>
                <a:latin typeface="Helvetica Neue" charset="0"/>
                <a:ea typeface="Helvetica Neue" charset="0"/>
                <a:cs typeface="Helvetica Neue" charset="0"/>
                <a:sym typeface="Century Gothic"/>
              </a:rPr>
              <a:t>Objectif : </a:t>
            </a:r>
          </a:p>
          <a:p>
            <a:pPr>
              <a:spcBef>
                <a:spcPts val="600"/>
              </a:spcBef>
              <a:buClr>
                <a:srgbClr val="EFEFEF"/>
              </a:buClr>
              <a:buSzPct val="80000"/>
            </a:pPr>
            <a:r>
              <a:rPr lang="fr-FR" sz="2000" dirty="0">
                <a:solidFill>
                  <a:schemeClr val="tx1">
                    <a:lumMod val="65000"/>
                    <a:lumOff val="35000"/>
                  </a:schemeClr>
                </a:solidFill>
                <a:latin typeface="Helvetica Neue" charset="0"/>
                <a:ea typeface="Helvetica Neue" charset="0"/>
                <a:cs typeface="Helvetica Neue" charset="0"/>
                <a:sym typeface="Century Gothic"/>
              </a:rPr>
              <a:t>Observer les compétences des travailleurs sociaux afin de donner un retour lors des entretiens individuels</a:t>
            </a:r>
          </a:p>
          <a:p>
            <a:pPr>
              <a:spcBef>
                <a:spcPts val="600"/>
              </a:spcBef>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a:p>
            <a:pPr>
              <a:spcBef>
                <a:spcPts val="600"/>
              </a:spcBef>
              <a:buClr>
                <a:srgbClr val="EFEFEF"/>
              </a:buClr>
              <a:buSzPct val="80000"/>
            </a:pPr>
            <a:r>
              <a:rPr lang="fr-FR" sz="2400" b="1" dirty="0">
                <a:solidFill>
                  <a:srgbClr val="016794"/>
                </a:solidFill>
                <a:latin typeface="Helvetica Neue" charset="0"/>
                <a:ea typeface="Helvetica Neue" charset="0"/>
                <a:cs typeface="Helvetica Neue" charset="0"/>
                <a:sym typeface="Century Gothic"/>
              </a:rPr>
              <a:t>Fréquence :</a:t>
            </a:r>
          </a:p>
          <a:p>
            <a:pPr marL="285750" indent="-285750">
              <a:spcBef>
                <a:spcPts val="600"/>
              </a:spcBef>
              <a:buClr>
                <a:srgbClr val="97467D"/>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Toutes les 2 semaines, à mesure que </a:t>
            </a:r>
            <a:br>
              <a:rPr lang="fr-FR" sz="2000" dirty="0">
                <a:solidFill>
                  <a:schemeClr val="tx1">
                    <a:lumMod val="65000"/>
                    <a:lumOff val="35000"/>
                  </a:schemeClr>
                </a:solidFill>
                <a:latin typeface="Helvetica Neue" charset="0"/>
                <a:ea typeface="Helvetica Neue" charset="0"/>
                <a:cs typeface="Helvetica Neue" charset="0"/>
                <a:sym typeface="Century Gothic"/>
              </a:rPr>
            </a:br>
            <a:r>
              <a:rPr lang="fr-FR" sz="2000" dirty="0">
                <a:solidFill>
                  <a:schemeClr val="tx1">
                    <a:lumMod val="65000"/>
                    <a:lumOff val="35000"/>
                  </a:schemeClr>
                </a:solidFill>
                <a:latin typeface="Helvetica Neue" charset="0"/>
                <a:ea typeface="Helvetica Neue" charset="0"/>
                <a:cs typeface="Helvetica Neue" charset="0"/>
                <a:sym typeface="Century Gothic"/>
              </a:rPr>
              <a:t>le travailleur social développe ses compétences et prend confiance</a:t>
            </a:r>
          </a:p>
          <a:p>
            <a:pPr marL="285750" indent="-285750">
              <a:spcBef>
                <a:spcPts val="600"/>
              </a:spcBef>
              <a:buClr>
                <a:srgbClr val="97467D"/>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Au moins tous les 2 mois pour les travailleurs sociaux expérimentés</a:t>
            </a:r>
          </a:p>
          <a:p>
            <a:pPr>
              <a:buClr>
                <a:srgbClr val="EFEFEF"/>
              </a:buClr>
              <a:buSzPct val="80000"/>
            </a:pPr>
            <a:endParaRPr lang="en-US" sz="2000" dirty="0">
              <a:solidFill>
                <a:schemeClr val="tx1">
                  <a:lumMod val="65000"/>
                  <a:lumOff val="35000"/>
                </a:schemeClr>
              </a:solidFill>
              <a:latin typeface="Helvetica Neue" charset="0"/>
              <a:ea typeface="Helvetica Neue" charset="0"/>
              <a:cs typeface="Helvetica Neue" charset="0"/>
            </a:endParaRPr>
          </a:p>
        </p:txBody>
      </p:sp>
      <p:sp>
        <p:nvSpPr>
          <p:cNvPr id="3" name="TextBox 2"/>
          <p:cNvSpPr txBox="1"/>
          <p:nvPr/>
        </p:nvSpPr>
        <p:spPr>
          <a:xfrm>
            <a:off x="6495256" y="2644845"/>
            <a:ext cx="5177664" cy="4570482"/>
          </a:xfrm>
          <a:prstGeom prst="rect">
            <a:avLst/>
          </a:prstGeom>
          <a:noFill/>
        </p:spPr>
        <p:txBody>
          <a:bodyPr wrap="square" rtlCol="0">
            <a:spAutoFit/>
          </a:bodyPr>
          <a:lstStyle/>
          <a:p>
            <a:pPr>
              <a:spcBef>
                <a:spcPts val="600"/>
              </a:spcBef>
              <a:buClr>
                <a:srgbClr val="EFEFEF"/>
              </a:buClr>
              <a:buSzPct val="80000"/>
            </a:pPr>
            <a:r>
              <a:rPr lang="fr-FR" sz="2400" b="1">
                <a:solidFill>
                  <a:srgbClr val="016794"/>
                </a:solidFill>
                <a:latin typeface="Helvetica Neue" charset="0"/>
                <a:ea typeface="Helvetica Neue" charset="0"/>
                <a:cs typeface="Helvetica Neue" charset="0"/>
              </a:rPr>
              <a:t>Orientation :</a:t>
            </a:r>
          </a:p>
          <a:p>
            <a:pPr marL="285750" lvl="5" indent="-285750">
              <a:spcBef>
                <a:spcPts val="600"/>
              </a:spcBef>
              <a:buClr>
                <a:srgbClr val="97467D"/>
              </a:buClr>
              <a:buSzPct val="100000"/>
              <a:buFont typeface="Wingdings" charset="2"/>
              <a:buChar char="§"/>
            </a:pPr>
            <a:r>
              <a:rPr lang="fr-FR" sz="2000">
                <a:solidFill>
                  <a:schemeClr val="tx1">
                    <a:lumMod val="65000"/>
                    <a:lumOff val="35000"/>
                  </a:schemeClr>
                </a:solidFill>
                <a:latin typeface="Helvetica Neue" charset="0"/>
                <a:ea typeface="Helvetica Neue" charset="0"/>
                <a:cs typeface="Helvetica Neue" charset="0"/>
              </a:rPr>
              <a:t>Le consentement de l’enfant et du tuteur est obligatoire</a:t>
            </a:r>
          </a:p>
          <a:p>
            <a:pPr marL="285750" lvl="4" indent="-285750">
              <a:spcBef>
                <a:spcPts val="600"/>
              </a:spcBef>
              <a:buClr>
                <a:srgbClr val="97467D"/>
              </a:buClr>
              <a:buFont typeface="Wingdings" charset="2"/>
              <a:buChar char="§"/>
            </a:pPr>
            <a:r>
              <a:rPr lang="fr-FR" sz="2000">
                <a:solidFill>
                  <a:schemeClr val="tx1">
                    <a:lumMod val="65000"/>
                    <a:lumOff val="35000"/>
                  </a:schemeClr>
                </a:solidFill>
                <a:latin typeface="Helvetica Neue" charset="0"/>
                <a:ea typeface="Helvetica Neue" charset="0"/>
                <a:cs typeface="Helvetica Neue" charset="0"/>
              </a:rPr>
              <a:t>Le superviseur et le travailleur social doivent décider des cas appropriés pour des visites d’observation en fonction de certains critères.</a:t>
            </a:r>
          </a:p>
          <a:p>
            <a:pPr lvl="4">
              <a:spcBef>
                <a:spcPts val="600"/>
              </a:spcBef>
              <a:buClr>
                <a:srgbClr val="97467D"/>
              </a:buClr>
            </a:pPr>
            <a:endParaRPr lang="en-US" sz="2400" b="1" dirty="0">
              <a:solidFill>
                <a:srgbClr val="016794"/>
              </a:solidFill>
              <a:latin typeface="Helvetica Neue" charset="0"/>
              <a:ea typeface="Helvetica Neue" charset="0"/>
              <a:cs typeface="Helvetica Neue" charset="0"/>
            </a:endParaRPr>
          </a:p>
          <a:p>
            <a:pPr>
              <a:spcBef>
                <a:spcPts val="600"/>
              </a:spcBef>
              <a:buClr>
                <a:srgbClr val="97467D"/>
              </a:buClr>
            </a:pPr>
            <a:r>
              <a:rPr lang="fr-FR" sz="2400" b="1">
                <a:solidFill>
                  <a:srgbClr val="016794"/>
                </a:solidFill>
                <a:latin typeface="Helvetica Neue" charset="0"/>
                <a:ea typeface="Helvetica Neue" charset="0"/>
                <a:cs typeface="Helvetica Neue" charset="0"/>
              </a:rPr>
              <a:t>Outil : </a:t>
            </a:r>
          </a:p>
          <a:p>
            <a:pPr>
              <a:spcBef>
                <a:spcPts val="600"/>
              </a:spcBef>
            </a:pPr>
            <a:r>
              <a:rPr lang="fr-FR" sz="2000">
                <a:solidFill>
                  <a:schemeClr val="tx1">
                    <a:lumMod val="65000"/>
                    <a:lumOff val="35000"/>
                  </a:schemeClr>
                </a:solidFill>
                <a:latin typeface="Helvetica Neue" charset="0"/>
                <a:ea typeface="Helvetica Neue" charset="0"/>
                <a:cs typeface="Helvetica Neue" charset="0"/>
              </a:rPr>
              <a:t>Outil d’observation</a:t>
            </a:r>
          </a:p>
          <a:p>
            <a:pPr marL="457200" indent="-457200">
              <a:buClr>
                <a:srgbClr val="EFEFEF"/>
              </a:buClr>
              <a:buSzPct val="80000"/>
              <a:buFont typeface="Wingdings"/>
              <a:buChar char="ü"/>
            </a:pPr>
            <a:endParaRPr lang="en-US" sz="2800" dirty="0">
              <a:solidFill>
                <a:srgbClr val="151515"/>
              </a:solidFill>
              <a:latin typeface="Century Gothic"/>
            </a:endParaRPr>
          </a:p>
          <a:p>
            <a:pPr marL="457200" indent="-457200">
              <a:buClr>
                <a:srgbClr val="EFEFEF"/>
              </a:buClr>
              <a:buSzPct val="80000"/>
              <a:buFont typeface="Wingdings"/>
              <a:buChar char="ü"/>
            </a:pPr>
            <a:endParaRPr lang="en-US" sz="2800" dirty="0">
              <a:solidFill>
                <a:srgbClr val="151515"/>
              </a:solidFill>
              <a:latin typeface="Century Gothic"/>
            </a:endParaRPr>
          </a:p>
          <a:p>
            <a:endParaRPr lang="en-US" dirty="0"/>
          </a:p>
        </p:txBody>
      </p:sp>
      <p:cxnSp>
        <p:nvCxnSpPr>
          <p:cNvPr id="8" name="Straight Connector 7"/>
          <p:cNvCxnSpPr/>
          <p:nvPr/>
        </p:nvCxnSpPr>
        <p:spPr>
          <a:xfrm>
            <a:off x="6083808" y="2779302"/>
            <a:ext cx="0" cy="360308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192" y="0"/>
            <a:ext cx="12204192" cy="1298968"/>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Shape 267"/>
          <p:cNvSpPr txBox="1">
            <a:spLocks noGrp="1"/>
          </p:cNvSpPr>
          <p:nvPr>
            <p:ph type="title"/>
          </p:nvPr>
        </p:nvSpPr>
        <p:spPr>
          <a:xfrm>
            <a:off x="591312" y="312340"/>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a:solidFill>
                  <a:schemeClr val="bg1"/>
                </a:solidFill>
                <a:latin typeface="Helvetica Neue" charset="0"/>
                <a:ea typeface="Helvetica Neue" charset="0"/>
                <a:cs typeface="Helvetica Neue" charset="0"/>
                <a:sym typeface="Century Gothic"/>
              </a:rPr>
              <a:t>OBSERVATION</a:t>
            </a:r>
            <a:r>
              <a:rPr lang="fr-FR" sz="4200" b="0" i="0" u="none" strike="noStrike" cap="none">
                <a:solidFill>
                  <a:srgbClr val="97467D"/>
                </a:solidFill>
                <a:latin typeface="Century Gothic"/>
                <a:ea typeface="Century Gothic"/>
                <a:cs typeface="Century Gothic"/>
                <a:sym typeface="Century Gothic"/>
              </a:rPr>
              <a:t> </a:t>
            </a:r>
          </a:p>
        </p:txBody>
      </p:sp>
      <p:grpSp>
        <p:nvGrpSpPr>
          <p:cNvPr id="10" name="Group 9"/>
          <p:cNvGrpSpPr/>
          <p:nvPr/>
        </p:nvGrpSpPr>
        <p:grpSpPr>
          <a:xfrm>
            <a:off x="-211837" y="-559409"/>
            <a:ext cx="12591289" cy="1814882"/>
            <a:chOff x="-1" y="5043120"/>
            <a:chExt cx="12192001" cy="1814882"/>
          </a:xfrm>
        </p:grpSpPr>
        <p:pic>
          <p:nvPicPr>
            <p:cNvPr id="11" name="Picture 10"/>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12" name="Picture 11"/>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extBox 1"/>
          <p:cNvSpPr txBox="1"/>
          <p:nvPr/>
        </p:nvSpPr>
        <p:spPr>
          <a:xfrm>
            <a:off x="653796" y="1219078"/>
            <a:ext cx="11538204" cy="1415772"/>
          </a:xfrm>
          <a:prstGeom prst="rect">
            <a:avLst/>
          </a:prstGeom>
          <a:noFill/>
        </p:spPr>
        <p:txBody>
          <a:bodyPr wrap="square" rtlCol="0">
            <a:spAutoFit/>
          </a:bodyPr>
          <a:lstStyle/>
          <a:p>
            <a:pPr lvl="0">
              <a:spcBef>
                <a:spcPts val="600"/>
              </a:spcBef>
              <a:buClr>
                <a:srgbClr val="EFEFEF"/>
              </a:buClr>
              <a:buSzPct val="80000"/>
            </a:pPr>
            <a:endParaRPr lang="en-US" sz="1200" dirty="0">
              <a:solidFill>
                <a:schemeClr val="tx1">
                  <a:lumMod val="65000"/>
                  <a:lumOff val="35000"/>
                </a:schemeClr>
              </a:solidFill>
              <a:latin typeface="Helvetica Neue" charset="0"/>
              <a:ea typeface="Helvetica Neue" charset="0"/>
              <a:cs typeface="Helvetica Neue" charset="0"/>
            </a:endParaRPr>
          </a:p>
          <a:p>
            <a:pPr>
              <a:spcBef>
                <a:spcPts val="600"/>
              </a:spcBef>
              <a:buClr>
                <a:srgbClr val="EFEFEF"/>
              </a:buClr>
              <a:buSzPct val="80000"/>
            </a:pPr>
            <a:r>
              <a:rPr lang="fr-FR" sz="2400" b="1" dirty="0">
                <a:solidFill>
                  <a:srgbClr val="016794"/>
                </a:solidFill>
                <a:latin typeface="Helvetica Neue" charset="0"/>
                <a:ea typeface="Helvetica Neue" charset="0"/>
                <a:cs typeface="Helvetica Neue" charset="0"/>
                <a:sym typeface="Century Gothic"/>
              </a:rPr>
              <a:t>Définition :</a:t>
            </a:r>
            <a:r>
              <a:rPr lang="fr-FR" sz="2000" b="1" dirty="0">
                <a:solidFill>
                  <a:srgbClr val="016794"/>
                </a:solidFill>
                <a:latin typeface="Helvetica Neue" charset="0"/>
                <a:ea typeface="Helvetica Neue" charset="0"/>
                <a:cs typeface="Helvetica Neue" charset="0"/>
                <a:sym typeface="Century Gothic"/>
              </a:rPr>
              <a:t> </a:t>
            </a:r>
          </a:p>
          <a:p>
            <a:pPr>
              <a:spcBef>
                <a:spcPts val="600"/>
              </a:spcBef>
              <a:buClr>
                <a:srgbClr val="EFEFEF"/>
              </a:buClr>
              <a:buSzPct val="80000"/>
            </a:pPr>
            <a:r>
              <a:rPr lang="fr-FR" sz="2000" dirty="0">
                <a:solidFill>
                  <a:schemeClr val="tx1">
                    <a:lumMod val="65000"/>
                    <a:lumOff val="35000"/>
                  </a:schemeClr>
                </a:solidFill>
                <a:latin typeface="Helvetica Neue" charset="0"/>
                <a:ea typeface="Helvetica Neue" charset="0"/>
                <a:cs typeface="Helvetica Neue" charset="0"/>
              </a:rPr>
              <a:t>Le superviseur assiste à une interaction en face-à-face entre un travailleur social et un enfant/tuteur</a:t>
            </a:r>
          </a:p>
          <a:p>
            <a:endParaRPr lang="en-US" sz="2000" dirty="0"/>
          </a:p>
        </p:txBody>
      </p:sp>
      <p:pic>
        <p:nvPicPr>
          <p:cNvPr id="14" name="Picture 13"/>
          <p:cNvPicPr>
            <a:picLocks noChangeAspect="1"/>
          </p:cNvPicPr>
          <p:nvPr/>
        </p:nvPicPr>
        <p:blipFill>
          <a:blip r:embed="rId4"/>
          <a:stretch>
            <a:fillRect/>
          </a:stretch>
        </p:blipFill>
        <p:spPr>
          <a:xfrm>
            <a:off x="10643616" y="5546797"/>
            <a:ext cx="986457" cy="835587"/>
          </a:xfrm>
          <a:prstGeom prst="rect">
            <a:avLst/>
          </a:prstGeom>
        </p:spPr>
      </p:pic>
      <p:pic>
        <p:nvPicPr>
          <p:cNvPr id="5" name="Picture 4"/>
          <p:cNvPicPr>
            <a:picLocks noChangeAspect="1"/>
          </p:cNvPicPr>
          <p:nvPr/>
        </p:nvPicPr>
        <p:blipFill>
          <a:blip r:embed="rId5"/>
          <a:stretch>
            <a:fillRect/>
          </a:stretch>
        </p:blipFill>
        <p:spPr>
          <a:xfrm>
            <a:off x="10581894" y="257525"/>
            <a:ext cx="1048179" cy="686418"/>
          </a:xfrm>
          <a:prstGeom prst="rect">
            <a:avLst/>
          </a:prstGeom>
        </p:spPr>
      </p:pic>
    </p:spTree>
    <p:extLst>
      <p:ext uri="{BB962C8B-B14F-4D97-AF65-F5344CB8AC3E}">
        <p14:creationId xmlns:p14="http://schemas.microsoft.com/office/powerpoint/2010/main" val="415154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2362221" y="436372"/>
            <a:ext cx="8524854"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a:solidFill>
                  <a:srgbClr val="016794"/>
                </a:solidFill>
                <a:latin typeface="Helvetica Neue" charset="0"/>
                <a:ea typeface="Helvetica Neue" charset="0"/>
                <a:cs typeface="Helvetica Neue" charset="0"/>
                <a:sym typeface="Century Gothic"/>
              </a:rPr>
              <a:t>UTILISATION DE L’OUTIL D’OBSERVATION</a:t>
            </a:r>
          </a:p>
        </p:txBody>
      </p:sp>
      <p:sp>
        <p:nvSpPr>
          <p:cNvPr id="275" name="Shape 275"/>
          <p:cNvSpPr txBox="1">
            <a:spLocks noGrp="1"/>
          </p:cNvSpPr>
          <p:nvPr>
            <p:ph idx="1"/>
          </p:nvPr>
        </p:nvSpPr>
        <p:spPr>
          <a:xfrm>
            <a:off x="2362221" y="1619574"/>
            <a:ext cx="9322668" cy="4571999"/>
          </a:xfrm>
          <a:prstGeom prst="rect">
            <a:avLst/>
          </a:prstGeom>
          <a:noFill/>
          <a:ln>
            <a:noFill/>
          </a:ln>
        </p:spPr>
        <p:txBody>
          <a:bodyPr lIns="91425" tIns="45700" rIns="91425" bIns="45700" anchor="t" anchorCtr="0">
            <a:noAutofit/>
          </a:bodyPr>
          <a:lstStyle/>
          <a:p>
            <a:pPr marL="0" marR="0" lvl="0" indent="0" algn="l" rtl="0">
              <a:lnSpc>
                <a:spcPct val="100000"/>
              </a:lnSpc>
              <a:spcBef>
                <a:spcPts val="600"/>
              </a:spcBef>
              <a:spcAft>
                <a:spcPts val="0"/>
              </a:spcAft>
              <a:buClr>
                <a:srgbClr val="EFEFEF"/>
              </a:buClr>
              <a:buSzPct val="25000"/>
              <a:buNone/>
            </a:pPr>
            <a:r>
              <a:rPr lang="fr-FR" sz="2200" b="1" strike="noStrike" cap="none" dirty="0">
                <a:solidFill>
                  <a:srgbClr val="97467D"/>
                </a:solidFill>
                <a:latin typeface="Helvetica Neue" charset="0"/>
                <a:ea typeface="Helvetica Neue" charset="0"/>
                <a:cs typeface="Helvetica Neue" charset="0"/>
                <a:sym typeface="Century Gothic"/>
              </a:rPr>
              <a:t>Première partie : Observation</a:t>
            </a:r>
          </a:p>
          <a:p>
            <a:pPr marR="0" lvl="0" algn="l" rtl="0">
              <a:lnSpc>
                <a:spcPct val="100000"/>
              </a:lnSpc>
              <a:spcBef>
                <a:spcPts val="600"/>
              </a:spcBef>
              <a:spcAft>
                <a:spcPts val="0"/>
              </a:spcAft>
              <a:buClr>
                <a:srgbClr val="97467D"/>
              </a:buClr>
              <a:buSzPct val="100000"/>
              <a:buFont typeface="Wingdings" charset="2"/>
              <a:buChar char="§"/>
            </a:pPr>
            <a:r>
              <a:rPr lang="fr-FR" sz="1800" u="none" strike="noStrike" cap="none" dirty="0">
                <a:solidFill>
                  <a:schemeClr val="tx1">
                    <a:lumMod val="65000"/>
                    <a:lumOff val="35000"/>
                  </a:schemeClr>
                </a:solidFill>
                <a:latin typeface="Helvetica Neue" charset="0"/>
                <a:ea typeface="Helvetica Neue" charset="0"/>
                <a:cs typeface="Helvetica Neue" charset="0"/>
                <a:sym typeface="Century Gothic"/>
              </a:rPr>
              <a:t>Scénario : Le travailleur social et le superviseur rendent visite à l’enfant chez lui</a:t>
            </a:r>
          </a:p>
          <a:p>
            <a:pPr marR="0" lvl="0" algn="l" rtl="0">
              <a:lnSpc>
                <a:spcPct val="100000"/>
              </a:lnSpc>
              <a:spcBef>
                <a:spcPts val="600"/>
              </a:spcBef>
              <a:spcAft>
                <a:spcPts val="0"/>
              </a:spcAft>
              <a:buClr>
                <a:srgbClr val="97467D"/>
              </a:buClr>
              <a:buSzPct val="100000"/>
              <a:buFont typeface="Wingdings" charset="2"/>
              <a:buChar char="§"/>
            </a:pPr>
            <a:r>
              <a:rPr lang="fr-FR" sz="1800" u="none" strike="noStrike" cap="none" dirty="0">
                <a:solidFill>
                  <a:schemeClr val="tx1">
                    <a:lumMod val="65000"/>
                    <a:lumOff val="35000"/>
                  </a:schemeClr>
                </a:solidFill>
                <a:latin typeface="Helvetica Neue" charset="0"/>
                <a:ea typeface="Helvetica Neue" charset="0"/>
                <a:cs typeface="Helvetica Neue" charset="0"/>
                <a:sym typeface="Century Gothic"/>
              </a:rPr>
              <a:t>Trois rôles : Enfant, travailleur social </a:t>
            </a:r>
            <a:r>
              <a:rPr lang="fr-FR" sz="1800" dirty="0">
                <a:solidFill>
                  <a:schemeClr val="tx1">
                    <a:lumMod val="65000"/>
                    <a:lumOff val="35000"/>
                  </a:schemeClr>
                </a:solidFill>
                <a:latin typeface="Helvetica Neue" charset="0"/>
                <a:ea typeface="Helvetica Neue" charset="0"/>
                <a:cs typeface="Helvetica Neue" charset="0"/>
                <a:sym typeface="Century Gothic"/>
              </a:rPr>
              <a:t>et </a:t>
            </a:r>
            <a:r>
              <a:rPr lang="fr-FR" sz="1800" u="none" strike="noStrike" cap="none" dirty="0">
                <a:solidFill>
                  <a:schemeClr val="tx1">
                    <a:lumMod val="65000"/>
                    <a:lumOff val="35000"/>
                  </a:schemeClr>
                </a:solidFill>
                <a:latin typeface="Helvetica Neue" charset="0"/>
                <a:ea typeface="Helvetica Neue" charset="0"/>
                <a:cs typeface="Helvetica Neue" charset="0"/>
                <a:sym typeface="Century Gothic"/>
              </a:rPr>
              <a:t>superviseur</a:t>
            </a:r>
          </a:p>
          <a:p>
            <a:pPr>
              <a:lnSpc>
                <a:spcPct val="100000"/>
              </a:lnSpc>
              <a:spcBef>
                <a:spcPts val="600"/>
              </a:spcBef>
              <a:buClr>
                <a:srgbClr val="97467D"/>
              </a:buClr>
              <a:buSzPct val="100000"/>
              <a:buFont typeface="Wingdings" charset="2"/>
              <a:buChar char="§"/>
            </a:pPr>
            <a:r>
              <a:rPr lang="fr-FR" sz="1800" dirty="0">
                <a:solidFill>
                  <a:schemeClr val="tx1">
                    <a:lumMod val="65000"/>
                    <a:lumOff val="35000"/>
                  </a:schemeClr>
                </a:solidFill>
                <a:latin typeface="Helvetica Neue" charset="0"/>
                <a:ea typeface="Helvetica Neue" charset="0"/>
                <a:cs typeface="Helvetica Neue" charset="0"/>
              </a:rPr>
              <a:t>15 minutes</a:t>
            </a:r>
          </a:p>
          <a:p>
            <a:pPr marL="0" indent="0">
              <a:lnSpc>
                <a:spcPct val="100000"/>
              </a:lnSpc>
              <a:spcBef>
                <a:spcPts val="600"/>
              </a:spcBef>
              <a:buSzPct val="80166"/>
              <a:buNone/>
            </a:pPr>
            <a:endParaRPr lang="en-US" sz="2000" dirty="0">
              <a:solidFill>
                <a:schemeClr val="tx1">
                  <a:lumMod val="65000"/>
                  <a:lumOff val="35000"/>
                </a:schemeClr>
              </a:solidFill>
              <a:latin typeface="Helvetica Neue" charset="0"/>
              <a:ea typeface="Helvetica Neue" charset="0"/>
              <a:cs typeface="Helvetica Neue" charset="0"/>
            </a:endParaRPr>
          </a:p>
          <a:p>
            <a:pPr marL="0" marR="0" lvl="0" indent="0" algn="l" rtl="0">
              <a:lnSpc>
                <a:spcPct val="100000"/>
              </a:lnSpc>
              <a:spcBef>
                <a:spcPts val="600"/>
              </a:spcBef>
              <a:spcAft>
                <a:spcPts val="0"/>
              </a:spcAft>
              <a:buClr>
                <a:srgbClr val="EFEFEF"/>
              </a:buClr>
              <a:buSzPct val="25000"/>
              <a:buNone/>
            </a:pPr>
            <a:r>
              <a:rPr lang="fr-FR" sz="2200" b="1" strike="noStrike" cap="none" dirty="0">
                <a:solidFill>
                  <a:srgbClr val="97467D"/>
                </a:solidFill>
                <a:latin typeface="Helvetica Neue" charset="0"/>
                <a:ea typeface="Helvetica Neue" charset="0"/>
                <a:cs typeface="Helvetica Neue" charset="0"/>
                <a:sym typeface="Century Gothic"/>
              </a:rPr>
              <a:t>Deuxième partie : Faire des retours  </a:t>
            </a:r>
          </a:p>
          <a:p>
            <a:pPr marR="0" lvl="0" algn="l" rtl="0">
              <a:lnSpc>
                <a:spcPct val="100000"/>
              </a:lnSpc>
              <a:spcBef>
                <a:spcPts val="600"/>
              </a:spcBef>
              <a:spcAft>
                <a:spcPts val="0"/>
              </a:spcAft>
              <a:buClr>
                <a:srgbClr val="97467D"/>
              </a:buClr>
              <a:buSzPct val="100000"/>
              <a:buFont typeface="Wingdings" charset="2"/>
              <a:buChar char="§"/>
            </a:pPr>
            <a:r>
              <a:rPr lang="fr-FR" sz="1800" u="none" strike="noStrike" cap="none" dirty="0">
                <a:solidFill>
                  <a:schemeClr val="tx1">
                    <a:lumMod val="65000"/>
                    <a:lumOff val="35000"/>
                  </a:schemeClr>
                </a:solidFill>
                <a:latin typeface="Helvetica Neue" charset="0"/>
                <a:ea typeface="Helvetica Neue" charset="0"/>
                <a:cs typeface="Helvetica Neue" charset="0"/>
                <a:sym typeface="Century Gothic"/>
              </a:rPr>
              <a:t>Conserver les mêmes rôles</a:t>
            </a:r>
          </a:p>
          <a:p>
            <a:pPr marR="0" lvl="0" algn="l" rtl="0">
              <a:lnSpc>
                <a:spcPct val="100000"/>
              </a:lnSpc>
              <a:spcBef>
                <a:spcPts val="600"/>
              </a:spcBef>
              <a:spcAft>
                <a:spcPts val="0"/>
              </a:spcAft>
              <a:buClr>
                <a:srgbClr val="97467D"/>
              </a:buClr>
              <a:buSzPct val="100000"/>
              <a:buFont typeface="Wingdings" charset="2"/>
              <a:buChar char="§"/>
            </a:pPr>
            <a:r>
              <a:rPr lang="fr-FR" sz="1800" u="none" strike="noStrike" cap="none" dirty="0">
                <a:solidFill>
                  <a:schemeClr val="tx1">
                    <a:lumMod val="65000"/>
                    <a:lumOff val="35000"/>
                  </a:schemeClr>
                </a:solidFill>
                <a:latin typeface="Helvetica Neue" charset="0"/>
                <a:ea typeface="Helvetica Neue" charset="0"/>
                <a:cs typeface="Helvetica Neue" charset="0"/>
                <a:sym typeface="Century Gothic"/>
              </a:rPr>
              <a:t>Scénario : Le travailleur social et le superviseur technique se trouvent à présent en session de supervision individuelle. Il est temps pour le travailleur social de réfléchir à la session avec l’enfant et pour le superviseur technique de faire part de ses retours, d’après ses observations. La personne qui a joué le rôle de l’enfant prend maintenant le rôle d’observateur (et peut faire des retours au « superviseur ») </a:t>
            </a:r>
          </a:p>
          <a:p>
            <a:pPr>
              <a:lnSpc>
                <a:spcPct val="100000"/>
              </a:lnSpc>
              <a:spcBef>
                <a:spcPts val="600"/>
              </a:spcBef>
              <a:buClr>
                <a:srgbClr val="97467D"/>
              </a:buClr>
              <a:buSzPct val="100000"/>
              <a:buFont typeface="Wingdings" charset="2"/>
              <a:buChar char="§"/>
            </a:pPr>
            <a:r>
              <a:rPr lang="fr-FR" sz="1800" dirty="0">
                <a:solidFill>
                  <a:schemeClr val="tx1">
                    <a:lumMod val="65000"/>
                    <a:lumOff val="35000"/>
                  </a:schemeClr>
                </a:solidFill>
                <a:latin typeface="Helvetica Neue" charset="0"/>
                <a:ea typeface="Helvetica Neue" charset="0"/>
                <a:cs typeface="Helvetica Neue" charset="0"/>
              </a:rPr>
              <a:t>15 minutes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485" y="378968"/>
            <a:ext cx="1957404" cy="195740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618" r="45497"/>
          <a:stretch/>
        </p:blipFill>
        <p:spPr>
          <a:xfrm>
            <a:off x="0" y="0"/>
            <a:ext cx="2048256" cy="6858000"/>
          </a:xfrm>
          <a:prstGeom prst="rect">
            <a:avLst/>
          </a:prstGeom>
        </p:spPr>
      </p:pic>
      <p:sp>
        <p:nvSpPr>
          <p:cNvPr id="6" name="TextBox 5"/>
          <p:cNvSpPr txBox="1"/>
          <p:nvPr/>
        </p:nvSpPr>
        <p:spPr>
          <a:xfrm>
            <a:off x="2194560" y="6436077"/>
            <a:ext cx="5143500" cy="307777"/>
          </a:xfrm>
          <a:prstGeom prst="rect">
            <a:avLst/>
          </a:prstGeom>
          <a:noFill/>
        </p:spPr>
        <p:txBody>
          <a:bodyPr wrap="square" rtlCol="0">
            <a:spAutoFit/>
          </a:bodyPr>
          <a:lstStyle/>
          <a:p>
            <a:r>
              <a:rPr lang="fr-FR" sz="1400" i="1">
                <a:solidFill>
                  <a:schemeClr val="tx1">
                    <a:lumMod val="65000"/>
                    <a:lumOff val="35000"/>
                  </a:schemeClr>
                </a:solidFill>
                <a:latin typeface="Helvetica Neue" charset="0"/>
                <a:ea typeface="Helvetica Neue" charset="0"/>
                <a:cs typeface="Helvetica Neue" charset="0"/>
              </a:rPr>
              <a:t>Photo : Peter Biro/L’IRC</a:t>
            </a:r>
          </a:p>
        </p:txBody>
      </p:sp>
    </p:spTree>
    <p:extLst>
      <p:ext uri="{BB962C8B-B14F-4D97-AF65-F5344CB8AC3E}">
        <p14:creationId xmlns:p14="http://schemas.microsoft.com/office/powerpoint/2010/main" val="193763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0522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8" name="Picture 4"/>
          <p:cNvPicPr/>
          <p:nvPr/>
        </p:nvPicPr>
        <p:blipFill>
          <a:blip r:embed="rId4"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11"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
          <p:cNvSpPr txBox="1"/>
          <p:nvPr/>
        </p:nvSpPr>
        <p:spPr>
          <a:xfrm>
            <a:off x="5697415" y="4799970"/>
            <a:ext cx="3024554" cy="1107996"/>
          </a:xfrm>
          <a:prstGeom prst="rect">
            <a:avLst/>
          </a:prstGeom>
          <a:noFill/>
        </p:spPr>
        <p:txBody>
          <a:bodyPr wrap="square" rtlCol="0">
            <a:spAutoFit/>
          </a:bodyPr>
          <a:lstStyle/>
          <a:p>
            <a:r>
              <a:rPr lang="en-US" sz="2400" b="1" cap="all" dirty="0">
                <a:solidFill>
                  <a:srgbClr val="405E79"/>
                </a:solidFill>
                <a:latin typeface="Helvetica Neue" charset="0"/>
                <a:ea typeface="Helvetica Neue" charset="0"/>
                <a:cs typeface="Helvetica Neue" charset="0"/>
              </a:rPr>
              <a:t>Alliance</a:t>
            </a:r>
            <a:r>
              <a:rPr lang="en-US" b="1" cap="all" dirty="0">
                <a:solidFill>
                  <a:srgbClr val="405E79"/>
                </a:solidFill>
                <a:latin typeface="Helvetica Neue" charset="0"/>
                <a:ea typeface="Helvetica Neue" charset="0"/>
                <a:cs typeface="Helvetica Neue" charset="0"/>
              </a:rPr>
              <a:t> </a:t>
            </a:r>
            <a:br>
              <a:rPr lang="en-US" b="1" cap="all" dirty="0">
                <a:solidFill>
                  <a:srgbClr val="405E79"/>
                </a:solidFill>
                <a:latin typeface="Helvetica Neue" charset="0"/>
                <a:ea typeface="Helvetica Neue" charset="0"/>
                <a:cs typeface="Helvetica Neue" charset="0"/>
              </a:rPr>
            </a:br>
            <a:r>
              <a:rPr lang="en-US" sz="1400" b="1" cap="all" dirty="0">
                <a:solidFill>
                  <a:srgbClr val="405E79"/>
                </a:solidFill>
                <a:latin typeface="Helvetica Neue" charset="0"/>
                <a:ea typeface="Helvetica Neue" charset="0"/>
                <a:cs typeface="Helvetica Neue" charset="0"/>
              </a:rPr>
              <a:t>pour la </a:t>
            </a:r>
            <a:r>
              <a:rPr lang="fr-FR" sz="1400" b="1" cap="all" dirty="0">
                <a:solidFill>
                  <a:srgbClr val="405E79"/>
                </a:solidFill>
                <a:latin typeface="Helvetica Neue" charset="0"/>
                <a:ea typeface="Helvetica Neue" charset="0"/>
                <a:cs typeface="Helvetica Neue" charset="0"/>
              </a:rPr>
              <a:t>Protection </a:t>
            </a:r>
            <a:br>
              <a:rPr lang="fr-FR" sz="1400" b="1" cap="all" dirty="0">
                <a:solidFill>
                  <a:srgbClr val="405E79"/>
                </a:solidFill>
                <a:latin typeface="Helvetica Neue" charset="0"/>
                <a:ea typeface="Helvetica Neue" charset="0"/>
                <a:cs typeface="Helvetica Neue" charset="0"/>
              </a:rPr>
            </a:br>
            <a:r>
              <a:rPr lang="fr-FR" sz="1400" b="1" cap="all" dirty="0">
                <a:solidFill>
                  <a:srgbClr val="405E79"/>
                </a:solidFill>
                <a:latin typeface="Helvetica Neue" charset="0"/>
                <a:ea typeface="Helvetica Neue" charset="0"/>
                <a:cs typeface="Helvetica Neue" charset="0"/>
              </a:rPr>
              <a:t>de l’Enfance dans</a:t>
            </a:r>
          </a:p>
          <a:p>
            <a:r>
              <a:rPr lang="fr-FR" sz="1400" b="1" cap="all" dirty="0">
                <a:solidFill>
                  <a:srgbClr val="405E79"/>
                </a:solidFill>
                <a:latin typeface="Helvetica Neue" charset="0"/>
                <a:ea typeface="Helvetica Neue" charset="0"/>
                <a:cs typeface="Helvetica Neue" charset="0"/>
              </a:rPr>
              <a:t>l’Action Humanitaire</a:t>
            </a:r>
            <a:r>
              <a:rPr lang="en-US" sz="1400" b="1" cap="all" dirty="0">
                <a:solidFill>
                  <a:srgbClr val="405E79"/>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3539247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Shape 303"/>
          <p:cNvSpPr txBox="1">
            <a:spLocks noGrp="1"/>
          </p:cNvSpPr>
          <p:nvPr>
            <p:ph idx="1"/>
          </p:nvPr>
        </p:nvSpPr>
        <p:spPr>
          <a:xfrm>
            <a:off x="727725" y="2861168"/>
            <a:ext cx="5672328" cy="6206427"/>
          </a:xfrm>
          <a:prstGeom prst="rect">
            <a:avLst/>
          </a:prstGeom>
          <a:noFill/>
          <a:ln>
            <a:noFill/>
          </a:ln>
        </p:spPr>
        <p:txBody>
          <a:bodyPr lIns="91425" tIns="45700" rIns="91425" bIns="45700" anchor="t" anchorCtr="0">
            <a:noAutofit/>
          </a:bodyPr>
          <a:lstStyle/>
          <a:p>
            <a:pPr marL="0" indent="0">
              <a:lnSpc>
                <a:spcPct val="100000"/>
              </a:lnSpc>
              <a:spcBef>
                <a:spcPts val="600"/>
              </a:spcBef>
              <a:buNone/>
            </a:pPr>
            <a:endParaRPr lang="en-US" sz="2000" dirty="0">
              <a:solidFill>
                <a:schemeClr val="tx1">
                  <a:lumMod val="65000"/>
                  <a:lumOff val="35000"/>
                </a:schemeClr>
              </a:solidFill>
              <a:latin typeface="Helvetica Neue" charset="0"/>
              <a:ea typeface="Helvetica Neue" charset="0"/>
              <a:cs typeface="Helvetica Neue" charset="0"/>
            </a:endParaRPr>
          </a:p>
          <a:p>
            <a:pPr marL="0" indent="0">
              <a:lnSpc>
                <a:spcPct val="100000"/>
              </a:lnSpc>
              <a:spcBef>
                <a:spcPts val="600"/>
              </a:spcBef>
              <a:buNone/>
            </a:pPr>
            <a:r>
              <a:rPr lang="fr-FR" sz="2200" b="1" dirty="0">
                <a:solidFill>
                  <a:srgbClr val="97467D"/>
                </a:solidFill>
                <a:latin typeface="Helvetica Neue" charset="0"/>
                <a:ea typeface="Helvetica Neue" charset="0"/>
                <a:cs typeface="Helvetica Neue" charset="0"/>
              </a:rPr>
              <a:t>Objectif : </a:t>
            </a:r>
          </a:p>
          <a:p>
            <a:pPr marL="0" indent="0">
              <a:lnSpc>
                <a:spcPct val="100000"/>
              </a:lnSpc>
              <a:spcBef>
                <a:spcPts val="600"/>
              </a:spcBef>
              <a:buNone/>
            </a:pPr>
            <a:r>
              <a:rPr lang="fr-FR" sz="1800" u="none" strike="noStrike" cap="none" dirty="0">
                <a:solidFill>
                  <a:schemeClr val="tx1">
                    <a:lumMod val="65000"/>
                    <a:lumOff val="35000"/>
                  </a:schemeClr>
                </a:solidFill>
                <a:latin typeface="Helvetica Neue" charset="0"/>
                <a:ea typeface="Helvetica Neue" charset="0"/>
                <a:cs typeface="Helvetica Neue" charset="0"/>
                <a:sym typeface="Century Gothic"/>
              </a:rPr>
              <a:t>Répondre</a:t>
            </a:r>
            <a:r>
              <a:rPr lang="fr-FR" sz="1800" dirty="0">
                <a:solidFill>
                  <a:schemeClr val="tx1">
                    <a:lumMod val="65000"/>
                    <a:lumOff val="35000"/>
                  </a:schemeClr>
                </a:solidFill>
                <a:latin typeface="Helvetica Neue" charset="0"/>
                <a:ea typeface="Helvetica Neue" charset="0"/>
                <a:cs typeface="Helvetica Neue" charset="0"/>
                <a:sym typeface="Century Gothic"/>
              </a:rPr>
              <a:t> aux fonctions d’administration et de redevabilité, et identifier les besoins d’apprentissage ou de développement en lien avec le processus</a:t>
            </a:r>
          </a:p>
          <a:p>
            <a:pPr marL="0" indent="0">
              <a:lnSpc>
                <a:spcPct val="100000"/>
              </a:lnSpc>
              <a:spcBef>
                <a:spcPts val="600"/>
              </a:spcBef>
              <a:buNone/>
            </a:pPr>
            <a:endParaRPr lang="en-US" sz="2000" dirty="0">
              <a:solidFill>
                <a:schemeClr val="tx1">
                  <a:lumMod val="65000"/>
                  <a:lumOff val="35000"/>
                </a:schemeClr>
              </a:solidFill>
              <a:latin typeface="Helvetica Neue" charset="0"/>
              <a:ea typeface="Helvetica Neue" charset="0"/>
              <a:cs typeface="Helvetica Neue" charset="0"/>
            </a:endParaRPr>
          </a:p>
          <a:p>
            <a:pPr marL="0" indent="0">
              <a:lnSpc>
                <a:spcPct val="100000"/>
              </a:lnSpc>
              <a:spcBef>
                <a:spcPts val="600"/>
              </a:spcBef>
              <a:buNone/>
            </a:pPr>
            <a:r>
              <a:rPr lang="fr-FR" sz="2200" b="1" dirty="0">
                <a:solidFill>
                  <a:srgbClr val="97467D"/>
                </a:solidFill>
                <a:latin typeface="Helvetica Neue" charset="0"/>
                <a:ea typeface="Helvetica Neue" charset="0"/>
                <a:cs typeface="Helvetica Neue" charset="0"/>
              </a:rPr>
              <a:t>Fréquence : </a:t>
            </a:r>
          </a:p>
          <a:p>
            <a:pPr marL="0" indent="0">
              <a:lnSpc>
                <a:spcPct val="100000"/>
              </a:lnSpc>
              <a:spcBef>
                <a:spcPts val="600"/>
              </a:spcBef>
              <a:buNone/>
            </a:pPr>
            <a:r>
              <a:rPr lang="fr-FR" sz="1800" dirty="0">
                <a:solidFill>
                  <a:schemeClr val="tx1">
                    <a:lumMod val="65000"/>
                    <a:lumOff val="35000"/>
                  </a:schemeClr>
                </a:solidFill>
                <a:latin typeface="Helvetica Neue" charset="0"/>
                <a:ea typeface="Helvetica Neue" charset="0"/>
                <a:cs typeface="Helvetica Neue" charset="0"/>
              </a:rPr>
              <a:t>Un superviseur doit examiner chaque mois 2 à 5 dossiers pour chaque travailleur social</a:t>
            </a:r>
          </a:p>
        </p:txBody>
      </p:sp>
      <p:sp>
        <p:nvSpPr>
          <p:cNvPr id="2" name="Rectangle 1"/>
          <p:cNvSpPr/>
          <p:nvPr/>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34664" y="2715728"/>
            <a:ext cx="4498848" cy="4016484"/>
          </a:xfrm>
          <a:prstGeom prst="rect">
            <a:avLst/>
          </a:prstGeom>
          <a:noFill/>
        </p:spPr>
        <p:txBody>
          <a:bodyPr wrap="square" rtlCol="0">
            <a:spAutoFit/>
          </a:bodyPr>
          <a:lstStyle/>
          <a:p>
            <a:pPr>
              <a:spcBef>
                <a:spcPts val="600"/>
              </a:spcBef>
            </a:pPr>
            <a:r>
              <a:rPr lang="fr-FR" sz="2200" b="1" dirty="0">
                <a:solidFill>
                  <a:srgbClr val="97467D"/>
                </a:solidFill>
                <a:latin typeface="Helvetica Neue" charset="0"/>
                <a:ea typeface="Helvetica Neue" charset="0"/>
                <a:cs typeface="Helvetica Neue" charset="0"/>
              </a:rPr>
              <a:t>Orientation :</a:t>
            </a:r>
            <a:r>
              <a:rPr lang="fr-FR" sz="2400" b="1" dirty="0">
                <a:solidFill>
                  <a:srgbClr val="97467D"/>
                </a:solidFill>
                <a:latin typeface="Helvetica Neue" charset="0"/>
                <a:ea typeface="Helvetica Neue" charset="0"/>
                <a:cs typeface="Helvetica Neue" charset="0"/>
              </a:rPr>
              <a:t> </a:t>
            </a:r>
          </a:p>
          <a:p>
            <a:pPr marL="285750" indent="-285750">
              <a:spcBef>
                <a:spcPts val="600"/>
              </a:spcBef>
              <a:buClr>
                <a:srgbClr val="97467D"/>
              </a:buClr>
              <a:buFont typeface="Wingdings" charset="2"/>
              <a:buChar char="§"/>
            </a:pPr>
            <a:r>
              <a:rPr lang="fr-FR" dirty="0">
                <a:solidFill>
                  <a:schemeClr val="tx1">
                    <a:lumMod val="65000"/>
                    <a:lumOff val="35000"/>
                  </a:schemeClr>
                </a:solidFill>
                <a:latin typeface="Helvetica Neue" charset="0"/>
                <a:ea typeface="Helvetica Neue" charset="0"/>
                <a:cs typeface="Helvetica Neue" charset="0"/>
              </a:rPr>
              <a:t>Examiner les dossiers à n’importe quel stade du processus de gestion de cas, y compris les dossiers clos</a:t>
            </a:r>
          </a:p>
          <a:p>
            <a:pPr marL="285750" indent="-285750">
              <a:spcBef>
                <a:spcPts val="600"/>
              </a:spcBef>
              <a:buClr>
                <a:srgbClr val="97467D"/>
              </a:buClr>
              <a:buFont typeface="Wingdings" charset="2"/>
              <a:buChar char="§"/>
            </a:pPr>
            <a:r>
              <a:rPr lang="fr-FR" dirty="0">
                <a:solidFill>
                  <a:schemeClr val="tx1">
                    <a:lumMod val="65000"/>
                    <a:lumOff val="35000"/>
                  </a:schemeClr>
                </a:solidFill>
                <a:latin typeface="Helvetica Neue" charset="0"/>
                <a:ea typeface="Helvetica Neue" charset="0"/>
                <a:cs typeface="Helvetica Neue" charset="0"/>
              </a:rPr>
              <a:t>Signaler tout problème à des fins de feedback et de révision</a:t>
            </a:r>
          </a:p>
          <a:p>
            <a:pPr marL="285750" indent="-285750">
              <a:spcBef>
                <a:spcPts val="600"/>
              </a:spcBef>
              <a:buClr>
                <a:srgbClr val="97467D"/>
              </a:buClr>
              <a:buFont typeface="Wingdings" charset="2"/>
              <a:buChar char="§"/>
            </a:pPr>
            <a:r>
              <a:rPr lang="fr-FR" dirty="0">
                <a:solidFill>
                  <a:schemeClr val="tx1">
                    <a:lumMod val="65000"/>
                    <a:lumOff val="35000"/>
                  </a:schemeClr>
                </a:solidFill>
                <a:latin typeface="Helvetica Neue" charset="0"/>
                <a:ea typeface="Helvetica Neue" charset="0"/>
                <a:cs typeface="Helvetica Neue" charset="0"/>
              </a:rPr>
              <a:t>Noter toutes les tendances au sein de l’équipe et les aborder pendant les sessions de supervision</a:t>
            </a:r>
          </a:p>
          <a:p>
            <a:pPr>
              <a:spcBef>
                <a:spcPts val="600"/>
              </a:spcBef>
            </a:pPr>
            <a:r>
              <a:rPr lang="fr-FR" sz="2200" b="1" dirty="0">
                <a:solidFill>
                  <a:srgbClr val="97467D"/>
                </a:solidFill>
                <a:latin typeface="Helvetica Neue" charset="0"/>
                <a:ea typeface="Helvetica Neue" charset="0"/>
                <a:cs typeface="Helvetica Neue" charset="0"/>
              </a:rPr>
              <a:t>Outil : </a:t>
            </a:r>
          </a:p>
          <a:p>
            <a:pPr>
              <a:spcBef>
                <a:spcPts val="600"/>
              </a:spcBef>
            </a:pPr>
            <a:r>
              <a:rPr lang="fr-FR" dirty="0">
                <a:solidFill>
                  <a:schemeClr val="tx1">
                    <a:lumMod val="65000"/>
                    <a:lumOff val="35000"/>
                  </a:schemeClr>
                </a:solidFill>
                <a:latin typeface="Helvetica Neue" charset="0"/>
                <a:ea typeface="Helvetica Neue" charset="0"/>
                <a:cs typeface="Helvetica Neue" charset="0"/>
              </a:rPr>
              <a:t>Check-list des dossiers</a:t>
            </a:r>
          </a:p>
          <a:p>
            <a:endParaRPr lang="en-US" dirty="0"/>
          </a:p>
        </p:txBody>
      </p:sp>
      <p:sp>
        <p:nvSpPr>
          <p:cNvPr id="302" name="Shape 302"/>
          <p:cNvSpPr txBox="1">
            <a:spLocks noGrp="1"/>
          </p:cNvSpPr>
          <p:nvPr>
            <p:ph type="title"/>
          </p:nvPr>
        </p:nvSpPr>
        <p:spPr>
          <a:xfrm>
            <a:off x="838200" y="580803"/>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a:solidFill>
                  <a:schemeClr val="bg1"/>
                </a:solidFill>
                <a:latin typeface="Helvetica Neue" charset="0"/>
                <a:ea typeface="Helvetica Neue" charset="0"/>
                <a:cs typeface="Helvetica Neue" charset="0"/>
                <a:sym typeface="Century Gothic"/>
              </a:rPr>
              <a:t>EXAMEN </a:t>
            </a:r>
            <a:r>
              <a:rPr lang="fr-FR" sz="3600" b="1">
                <a:solidFill>
                  <a:schemeClr val="bg1"/>
                </a:solidFill>
                <a:latin typeface="Helvetica Neue" charset="0"/>
                <a:ea typeface="Helvetica Neue" charset="0"/>
                <a:cs typeface="Helvetica Neue" charset="0"/>
                <a:sym typeface="Century Gothic"/>
              </a:rPr>
              <a:t>DES DOSSIERS</a:t>
            </a:r>
          </a:p>
        </p:txBody>
      </p:sp>
      <p:cxnSp>
        <p:nvCxnSpPr>
          <p:cNvPr id="6" name="Straight Connector 5"/>
          <p:cNvCxnSpPr/>
          <p:nvPr/>
        </p:nvCxnSpPr>
        <p:spPr>
          <a:xfrm>
            <a:off x="6400053"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46889" y="-365667"/>
            <a:ext cx="12609577" cy="1814882"/>
            <a:chOff x="-1" y="5043120"/>
            <a:chExt cx="12192001" cy="1814882"/>
          </a:xfrm>
        </p:grpSpPr>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4" name="TextBox 3"/>
          <p:cNvSpPr txBox="1"/>
          <p:nvPr/>
        </p:nvSpPr>
        <p:spPr>
          <a:xfrm>
            <a:off x="752856" y="1808822"/>
            <a:ext cx="10600944" cy="1431161"/>
          </a:xfrm>
          <a:prstGeom prst="rect">
            <a:avLst/>
          </a:prstGeom>
          <a:noFill/>
        </p:spPr>
        <p:txBody>
          <a:bodyPr wrap="square" rtlCol="0">
            <a:spAutoFit/>
          </a:bodyPr>
          <a:lstStyle/>
          <a:p>
            <a:pPr>
              <a:spcBef>
                <a:spcPts val="600"/>
              </a:spcBef>
            </a:pPr>
            <a:r>
              <a:rPr lang="fr-FR" sz="2400" b="1" dirty="0">
                <a:solidFill>
                  <a:srgbClr val="97467D"/>
                </a:solidFill>
                <a:latin typeface="Helvetica Neue" charset="0"/>
                <a:ea typeface="Helvetica Neue" charset="0"/>
                <a:cs typeface="Helvetica Neue" charset="0"/>
              </a:rPr>
              <a:t>Définition : </a:t>
            </a:r>
          </a:p>
          <a:p>
            <a:pPr>
              <a:spcBef>
                <a:spcPts val="600"/>
              </a:spcBef>
            </a:pPr>
            <a:r>
              <a:rPr lang="fr-FR" sz="2000" dirty="0">
                <a:solidFill>
                  <a:schemeClr val="tx1">
                    <a:lumMod val="65000"/>
                    <a:lumOff val="35000"/>
                  </a:schemeClr>
                </a:solidFill>
                <a:latin typeface="Helvetica Neue" charset="0"/>
                <a:ea typeface="Helvetica Neue" charset="0"/>
                <a:cs typeface="Helvetica Neue" charset="0"/>
              </a:rPr>
              <a:t>Le superviseur vérifie qu’un dossier est géré correctement et que la documentation et la tenue des dossiers répondent aux normes</a:t>
            </a:r>
          </a:p>
          <a:p>
            <a:endParaRPr lang="en-US" dirty="0"/>
          </a:p>
        </p:txBody>
      </p:sp>
      <p:pic>
        <p:nvPicPr>
          <p:cNvPr id="12" name="Picture 11"/>
          <p:cNvPicPr>
            <a:picLocks noChangeAspect="1"/>
          </p:cNvPicPr>
          <p:nvPr/>
        </p:nvPicPr>
        <p:blipFill>
          <a:blip r:embed="rId4"/>
          <a:stretch>
            <a:fillRect/>
          </a:stretch>
        </p:blipFill>
        <p:spPr>
          <a:xfrm>
            <a:off x="11060793" y="5887888"/>
            <a:ext cx="986457" cy="835587"/>
          </a:xfrm>
          <a:prstGeom prst="rect">
            <a:avLst/>
          </a:prstGeom>
        </p:spPr>
      </p:pic>
      <p:pic>
        <p:nvPicPr>
          <p:cNvPr id="5" name="Picture 4"/>
          <p:cNvPicPr>
            <a:picLocks noChangeAspect="1"/>
          </p:cNvPicPr>
          <p:nvPr/>
        </p:nvPicPr>
        <p:blipFill>
          <a:blip r:embed="rId5"/>
          <a:stretch>
            <a:fillRect/>
          </a:stretch>
        </p:blipFill>
        <p:spPr>
          <a:xfrm>
            <a:off x="10600960" y="526675"/>
            <a:ext cx="999729" cy="654690"/>
          </a:xfrm>
          <a:prstGeom prst="rect">
            <a:avLst/>
          </a:prstGeom>
        </p:spPr>
      </p:pic>
    </p:spTree>
    <p:extLst>
      <p:ext uri="{BB962C8B-B14F-4D97-AF65-F5344CB8AC3E}">
        <p14:creationId xmlns:p14="http://schemas.microsoft.com/office/powerpoint/2010/main" val="113261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17409" y="498800"/>
            <a:ext cx="7088291"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dirty="0">
                <a:solidFill>
                  <a:srgbClr val="016794"/>
                </a:solidFill>
                <a:latin typeface="Helvetica Neue" charset="0"/>
                <a:ea typeface="Helvetica Neue" charset="0"/>
                <a:cs typeface="Helvetica Neue" charset="0"/>
                <a:sym typeface="Century Gothic"/>
              </a:rPr>
              <a:t>UTILISATION DE L’OUTIL</a:t>
            </a:r>
            <a:r>
              <a:rPr lang="fr-FR" sz="3600" b="1" dirty="0">
                <a:solidFill>
                  <a:srgbClr val="016794"/>
                </a:solidFill>
                <a:latin typeface="Helvetica Neue" charset="0"/>
                <a:ea typeface="Helvetica Neue" charset="0"/>
                <a:cs typeface="Helvetica Neue" charset="0"/>
                <a:sym typeface="Century Gothic"/>
              </a:rPr>
              <a:t> CHECK-LIST </a:t>
            </a:r>
            <a:r>
              <a:rPr lang="fr-FR" sz="3600" b="1" u="none" strike="noStrike" cap="none" dirty="0">
                <a:solidFill>
                  <a:srgbClr val="016794"/>
                </a:solidFill>
                <a:latin typeface="Helvetica Neue" charset="0"/>
                <a:ea typeface="Helvetica Neue" charset="0"/>
                <a:cs typeface="Helvetica Neue" charset="0"/>
                <a:sym typeface="Century Gothic"/>
              </a:rPr>
              <a:t>DES DOSSIERS</a:t>
            </a:r>
          </a:p>
        </p:txBody>
      </p:sp>
      <p:sp>
        <p:nvSpPr>
          <p:cNvPr id="308" name="Shape 308"/>
          <p:cNvSpPr txBox="1">
            <a:spLocks noGrp="1"/>
          </p:cNvSpPr>
          <p:nvPr>
            <p:ph idx="1"/>
          </p:nvPr>
        </p:nvSpPr>
        <p:spPr>
          <a:xfrm>
            <a:off x="4379879" y="2289593"/>
            <a:ext cx="6553130" cy="4056343"/>
          </a:xfrm>
          <a:prstGeom prst="rect">
            <a:avLst/>
          </a:prstGeom>
          <a:noFill/>
          <a:ln>
            <a:noFill/>
          </a:ln>
        </p:spPr>
        <p:txBody>
          <a:bodyPr lIns="91425" tIns="45700" rIns="91425" bIns="45700" anchor="t" anchorCtr="0">
            <a:noAutofit/>
          </a:bodyPr>
          <a:lstStyle/>
          <a:p>
            <a:pPr marL="342900" marR="0" lvl="0" indent="-342900" rtl="0">
              <a:lnSpc>
                <a:spcPct val="100000"/>
              </a:lnSpc>
              <a:spcBef>
                <a:spcPts val="600"/>
              </a:spcBef>
              <a:spcAft>
                <a:spcPts val="0"/>
              </a:spcAft>
              <a:buClr>
                <a:srgbClr val="97467D"/>
              </a:buClr>
              <a:buSzPct val="100000"/>
              <a:buFont typeface="+mj-lt"/>
              <a:buAutoNum type="arabicPeriod"/>
            </a:pPr>
            <a:r>
              <a:rPr lang="fr-FR" sz="2000">
                <a:solidFill>
                  <a:schemeClr val="tx1">
                    <a:lumMod val="65000"/>
                    <a:lumOff val="35000"/>
                  </a:schemeClr>
                </a:solidFill>
                <a:latin typeface="Helvetica Neue" charset="0"/>
                <a:ea typeface="Helvetica Neue" charset="0"/>
                <a:cs typeface="Helvetica Neue" charset="0"/>
              </a:rPr>
              <a:t>Étudiez un exemple de dossier avec votre équipe/groupe à l’aide de l’outil check-list</a:t>
            </a:r>
          </a:p>
          <a:p>
            <a:pPr marL="342900" marR="0" lvl="0" indent="-342900" rtl="0">
              <a:lnSpc>
                <a:spcPct val="100000"/>
              </a:lnSpc>
              <a:spcBef>
                <a:spcPts val="600"/>
              </a:spcBef>
              <a:spcAft>
                <a:spcPts val="0"/>
              </a:spcAft>
              <a:buClr>
                <a:srgbClr val="97467D"/>
              </a:buClr>
              <a:buSzPct val="100000"/>
              <a:buFont typeface="+mj-lt"/>
              <a:buAutoNum type="arabicPeriod"/>
            </a:pPr>
            <a:endParaRPr lang="en-US" sz="2000" dirty="0">
              <a:solidFill>
                <a:schemeClr val="tx1">
                  <a:lumMod val="65000"/>
                  <a:lumOff val="35000"/>
                </a:schemeClr>
              </a:solidFill>
              <a:latin typeface="Helvetica Neue" charset="0"/>
              <a:ea typeface="Helvetica Neue" charset="0"/>
              <a:cs typeface="Helvetica Neue" charset="0"/>
            </a:endParaRPr>
          </a:p>
          <a:p>
            <a:pPr marL="342900" marR="0" lvl="0" indent="-342900" rtl="0">
              <a:lnSpc>
                <a:spcPct val="100000"/>
              </a:lnSpc>
              <a:spcBef>
                <a:spcPts val="600"/>
              </a:spcBef>
              <a:spcAft>
                <a:spcPts val="0"/>
              </a:spcAft>
              <a:buClr>
                <a:srgbClr val="97467D"/>
              </a:buClr>
              <a:buSzPct val="100000"/>
              <a:buFont typeface="+mj-lt"/>
              <a:buAutoNum type="arabicPeriod"/>
            </a:pPr>
            <a:r>
              <a:rPr lang="fr-FR" sz="2000">
                <a:solidFill>
                  <a:schemeClr val="tx1">
                    <a:lumMod val="65000"/>
                    <a:lumOff val="35000"/>
                  </a:schemeClr>
                </a:solidFill>
                <a:latin typeface="Helvetica Neue" charset="0"/>
                <a:ea typeface="Helvetica Neue" charset="0"/>
                <a:cs typeface="Helvetica Neue" charset="0"/>
              </a:rPr>
              <a:t>Discutez avec votre équipe/groupe des observations qui peuvent être faites au sujet de la documentation</a:t>
            </a:r>
          </a:p>
        </p:txBody>
      </p:sp>
      <p:sp>
        <p:nvSpPr>
          <p:cNvPr id="2" name="Rectangle 1"/>
          <p:cNvSpPr/>
          <p:nvPr/>
        </p:nvSpPr>
        <p:spPr>
          <a:xfrm>
            <a:off x="4379879" y="4396684"/>
            <a:ext cx="6553130" cy="1949252"/>
          </a:xfrm>
          <a:prstGeom prst="rect">
            <a:avLst/>
          </a:prstGeom>
        </p:spPr>
        <p:txBody>
          <a:bodyPr wrap="square">
            <a:spAutoFit/>
          </a:bodyPr>
          <a:lstStyle/>
          <a:p>
            <a:pPr lvl="0">
              <a:spcBef>
                <a:spcPts val="1000"/>
              </a:spcBef>
              <a:buClr>
                <a:srgbClr val="EFEFEF"/>
              </a:buClr>
              <a:buSzPct val="80000"/>
            </a:pPr>
            <a:r>
              <a:rPr lang="fr-FR" sz="2400" b="1" dirty="0">
                <a:solidFill>
                  <a:srgbClr val="97467D"/>
                </a:solidFill>
                <a:latin typeface="Helvetica Neue" charset="0"/>
                <a:ea typeface="Helvetica Neue" charset="0"/>
                <a:cs typeface="Helvetica Neue" charset="0"/>
                <a:sym typeface="Century Gothic"/>
              </a:rPr>
              <a:t>En tant que superviseurs :</a:t>
            </a:r>
          </a:p>
          <a:p>
            <a:pPr marL="285750" lvl="1" indent="-285750">
              <a:spcBef>
                <a:spcPts val="1000"/>
              </a:spcBef>
              <a:buClr>
                <a:srgbClr val="97467D"/>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Quelles seraient vos préoccupations/questions par rapport à ce dossier ?</a:t>
            </a:r>
          </a:p>
          <a:p>
            <a:pPr marL="285750" lvl="1" indent="-285750">
              <a:spcBef>
                <a:spcPts val="1000"/>
              </a:spcBef>
              <a:buClr>
                <a:srgbClr val="97467D"/>
              </a:buClr>
              <a:buSzPct val="10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Quels retours feriez-vous ou quelles mesures recommanderiez-vous au travailleur social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07" y="3324075"/>
            <a:ext cx="2835859" cy="2835859"/>
          </a:xfrm>
          <a:prstGeom prst="rect">
            <a:avLst/>
          </a:prstGeom>
        </p:spPr>
      </p:pic>
      <p:cxnSp>
        <p:nvCxnSpPr>
          <p:cNvPr id="8" name="Straight Connector 7"/>
          <p:cNvCxnSpPr/>
          <p:nvPr/>
        </p:nvCxnSpPr>
        <p:spPr>
          <a:xfrm flipV="1">
            <a:off x="627807" y="1824361"/>
            <a:ext cx="10572698"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52105" y="1778223"/>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36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121652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 name="Rectangle 1"/>
          <p:cNvSpPr/>
          <p:nvPr/>
        </p:nvSpPr>
        <p:spPr>
          <a:xfrm>
            <a:off x="3671778" y="0"/>
            <a:ext cx="8973311"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Shape 288"/>
          <p:cNvSpPr txBox="1">
            <a:spLocks noGrp="1"/>
          </p:cNvSpPr>
          <p:nvPr>
            <p:ph type="title"/>
          </p:nvPr>
        </p:nvSpPr>
        <p:spPr>
          <a:xfrm>
            <a:off x="232630" y="2539763"/>
            <a:ext cx="3767895" cy="1325563"/>
          </a:xfrm>
          <a:prstGeom prst="rect">
            <a:avLst/>
          </a:prstGeom>
          <a:noFill/>
          <a:ln>
            <a:noFill/>
          </a:ln>
        </p:spPr>
        <p:txBody>
          <a:bodyPr lIns="91425" tIns="45700" rIns="91425" bIns="45700" anchor="t" anchorCtr="0">
            <a:noAutofit/>
          </a:bodyPr>
          <a:lstStyle/>
          <a:p>
            <a:pPr marL="0" marR="0" lvl="0" indent="0" rtl="0">
              <a:spcBef>
                <a:spcPts val="600"/>
              </a:spcBef>
              <a:buClr>
                <a:srgbClr val="151515"/>
              </a:buClr>
              <a:buSzPct val="25000"/>
              <a:buFont typeface="Century Gothic"/>
              <a:buNone/>
            </a:pPr>
            <a:r>
              <a:rPr lang="fr-FR" sz="3600" b="1" u="none" strike="noStrike" cap="none" dirty="0">
                <a:solidFill>
                  <a:srgbClr val="97467D"/>
                </a:solidFill>
                <a:latin typeface="Helvetica Neue" charset="0"/>
                <a:ea typeface="Helvetica Neue" charset="0"/>
                <a:cs typeface="Helvetica Neue" charset="0"/>
                <a:sym typeface="Century Gothic"/>
              </a:rPr>
              <a:t>DISCUSSIONS DE CAS</a:t>
            </a:r>
          </a:p>
        </p:txBody>
      </p:sp>
      <p:sp>
        <p:nvSpPr>
          <p:cNvPr id="289" name="Shape 289"/>
          <p:cNvSpPr txBox="1">
            <a:spLocks noGrp="1"/>
          </p:cNvSpPr>
          <p:nvPr>
            <p:ph idx="1"/>
          </p:nvPr>
        </p:nvSpPr>
        <p:spPr>
          <a:xfrm>
            <a:off x="4000525" y="375275"/>
            <a:ext cx="7955041" cy="7324133"/>
          </a:xfrm>
          <a:prstGeom prst="rect">
            <a:avLst/>
          </a:prstGeom>
          <a:noFill/>
          <a:ln>
            <a:noFill/>
          </a:ln>
        </p:spPr>
        <p:txBody>
          <a:bodyPr lIns="91425" tIns="45700" rIns="91425" bIns="45700" anchor="t" anchorCtr="0">
            <a:noAutofit/>
          </a:bodyPr>
          <a:lstStyle/>
          <a:p>
            <a:pPr marL="0" indent="0">
              <a:lnSpc>
                <a:spcPct val="100000"/>
              </a:lnSpc>
              <a:spcBef>
                <a:spcPts val="600"/>
              </a:spcBef>
              <a:buSzPct val="79999"/>
              <a:buNone/>
            </a:pPr>
            <a:r>
              <a:rPr lang="fr-FR" sz="2000" b="1" dirty="0">
                <a:solidFill>
                  <a:schemeClr val="bg1"/>
                </a:solidFill>
                <a:latin typeface="Helvetica Neue" charset="0"/>
                <a:ea typeface="Helvetica Neue" charset="0"/>
                <a:cs typeface="Helvetica Neue" charset="0"/>
              </a:rPr>
              <a:t>Définition : </a:t>
            </a:r>
          </a:p>
          <a:p>
            <a:pPr marL="0" indent="0">
              <a:lnSpc>
                <a:spcPct val="100000"/>
              </a:lnSpc>
              <a:spcBef>
                <a:spcPts val="600"/>
              </a:spcBef>
              <a:buSzPct val="79999"/>
              <a:buNone/>
            </a:pPr>
            <a:r>
              <a:rPr lang="fr-FR" sz="2000" dirty="0">
                <a:solidFill>
                  <a:schemeClr val="bg1"/>
                </a:solidFill>
                <a:latin typeface="Helvetica Neue" charset="0"/>
                <a:ea typeface="Helvetica Neue" charset="0"/>
                <a:cs typeface="Helvetica Neue" charset="0"/>
              </a:rPr>
              <a:t>Une discussion approfondie sur un cas afin de réfléchir, traiter, analyser, explorer les options et déterminer les façons d’avancer</a:t>
            </a:r>
          </a:p>
          <a:p>
            <a:pPr marL="0" indent="0">
              <a:lnSpc>
                <a:spcPct val="100000"/>
              </a:lnSpc>
              <a:spcBef>
                <a:spcPts val="600"/>
              </a:spcBef>
              <a:buSzPct val="79999"/>
              <a:buNone/>
            </a:pPr>
            <a:endParaRPr lang="en-US" sz="2000" dirty="0">
              <a:solidFill>
                <a:schemeClr val="bg1"/>
              </a:solidFill>
              <a:latin typeface="Helvetica Neue" charset="0"/>
              <a:ea typeface="Helvetica Neue" charset="0"/>
              <a:cs typeface="Helvetica Neue" charset="0"/>
            </a:endParaRPr>
          </a:p>
          <a:p>
            <a:pPr marL="0" indent="0">
              <a:lnSpc>
                <a:spcPct val="100000"/>
              </a:lnSpc>
              <a:spcBef>
                <a:spcPts val="600"/>
              </a:spcBef>
              <a:buNone/>
            </a:pPr>
            <a:r>
              <a:rPr lang="fr-FR" sz="2000" b="1" dirty="0">
                <a:solidFill>
                  <a:schemeClr val="bg1"/>
                </a:solidFill>
                <a:latin typeface="Helvetica Neue" charset="0"/>
                <a:ea typeface="Helvetica Neue" charset="0"/>
                <a:cs typeface="Helvetica Neue" charset="0"/>
              </a:rPr>
              <a:t>Objectif : </a:t>
            </a:r>
          </a:p>
          <a:p>
            <a:pPr marL="0" indent="0">
              <a:lnSpc>
                <a:spcPct val="100000"/>
              </a:lnSpc>
              <a:spcBef>
                <a:spcPts val="600"/>
              </a:spcBef>
              <a:buNone/>
            </a:pPr>
            <a:r>
              <a:rPr lang="fr-FR" sz="2000" dirty="0">
                <a:solidFill>
                  <a:schemeClr val="bg1"/>
                </a:solidFill>
                <a:latin typeface="Helvetica Neue" charset="0"/>
                <a:ea typeface="Helvetica Neue" charset="0"/>
                <a:cs typeface="Helvetica Neue" charset="0"/>
              </a:rPr>
              <a:t>Soutenir les travailleurs sociaux sur des cas difficiles ou complexes</a:t>
            </a:r>
          </a:p>
          <a:p>
            <a:pPr marL="0" indent="0">
              <a:lnSpc>
                <a:spcPct val="100000"/>
              </a:lnSpc>
              <a:spcBef>
                <a:spcPts val="600"/>
              </a:spcBef>
              <a:buNone/>
            </a:pPr>
            <a:endParaRPr lang="en-US" sz="2000" dirty="0">
              <a:solidFill>
                <a:schemeClr val="bg1"/>
              </a:solidFill>
              <a:latin typeface="Helvetica Neue" charset="0"/>
              <a:ea typeface="Helvetica Neue" charset="0"/>
              <a:cs typeface="Helvetica Neue" charset="0"/>
            </a:endParaRPr>
          </a:p>
          <a:p>
            <a:pPr marL="0" indent="0">
              <a:lnSpc>
                <a:spcPct val="100000"/>
              </a:lnSpc>
              <a:spcBef>
                <a:spcPts val="600"/>
              </a:spcBef>
              <a:buNone/>
            </a:pPr>
            <a:r>
              <a:rPr lang="fr-FR" sz="2000" b="1" dirty="0">
                <a:solidFill>
                  <a:schemeClr val="bg1"/>
                </a:solidFill>
                <a:latin typeface="Helvetica Neue" charset="0"/>
                <a:ea typeface="Helvetica Neue" charset="0"/>
                <a:cs typeface="Helvetica Neue" charset="0"/>
              </a:rPr>
              <a:t>Fréquence : </a:t>
            </a:r>
          </a:p>
          <a:p>
            <a:pPr marL="0" indent="0">
              <a:lnSpc>
                <a:spcPct val="100000"/>
              </a:lnSpc>
              <a:spcBef>
                <a:spcPts val="600"/>
              </a:spcBef>
              <a:buNone/>
            </a:pPr>
            <a:r>
              <a:rPr lang="fr-FR" sz="2000" dirty="0">
                <a:solidFill>
                  <a:schemeClr val="bg1"/>
                </a:solidFill>
                <a:latin typeface="Helvetica Neue" charset="0"/>
                <a:ea typeface="Helvetica Neue" charset="0"/>
                <a:cs typeface="Helvetica Neue" charset="0"/>
              </a:rPr>
              <a:t>Selon les besoins et les standards de l’agence</a:t>
            </a:r>
          </a:p>
          <a:p>
            <a:pPr marL="0" indent="0">
              <a:lnSpc>
                <a:spcPct val="100000"/>
              </a:lnSpc>
              <a:spcBef>
                <a:spcPts val="600"/>
              </a:spcBef>
              <a:buNone/>
            </a:pPr>
            <a:endParaRPr lang="en-US" sz="2000" dirty="0">
              <a:solidFill>
                <a:schemeClr val="bg1"/>
              </a:solidFill>
              <a:latin typeface="Helvetica Neue" charset="0"/>
              <a:ea typeface="Helvetica Neue" charset="0"/>
              <a:cs typeface="Helvetica Neue" charset="0"/>
            </a:endParaRPr>
          </a:p>
          <a:p>
            <a:pPr marL="0" indent="0">
              <a:lnSpc>
                <a:spcPct val="100000"/>
              </a:lnSpc>
              <a:spcBef>
                <a:spcPts val="600"/>
              </a:spcBef>
              <a:buNone/>
            </a:pPr>
            <a:r>
              <a:rPr lang="fr-FR" sz="2000" b="1" dirty="0">
                <a:solidFill>
                  <a:schemeClr val="bg1"/>
                </a:solidFill>
                <a:latin typeface="Helvetica Neue" charset="0"/>
                <a:ea typeface="Helvetica Neue" charset="0"/>
                <a:cs typeface="Helvetica Neue" charset="0"/>
              </a:rPr>
              <a:t>Orientation : </a:t>
            </a:r>
          </a:p>
          <a:p>
            <a:pPr marL="0" indent="0">
              <a:lnSpc>
                <a:spcPct val="100000"/>
              </a:lnSpc>
              <a:spcBef>
                <a:spcPts val="600"/>
              </a:spcBef>
              <a:buNone/>
            </a:pPr>
            <a:r>
              <a:rPr lang="fr-FR" sz="2000" dirty="0">
                <a:solidFill>
                  <a:schemeClr val="bg1"/>
                </a:solidFill>
                <a:latin typeface="Helvetica Neue" charset="0"/>
                <a:ea typeface="Helvetica Neue" charset="0"/>
                <a:cs typeface="Helvetica Neue" charset="0"/>
              </a:rPr>
              <a:t>À discuter lors de sessions individuelles ou de réunions de gestion de cas – avec préparation. Référencer les principes directeurs</a:t>
            </a:r>
          </a:p>
          <a:p>
            <a:pPr marL="0" indent="0">
              <a:lnSpc>
                <a:spcPct val="100000"/>
              </a:lnSpc>
              <a:spcBef>
                <a:spcPts val="600"/>
              </a:spcBef>
              <a:buNone/>
            </a:pPr>
            <a:endParaRPr lang="en-US" sz="2000" dirty="0">
              <a:solidFill>
                <a:schemeClr val="bg1"/>
              </a:solidFill>
              <a:latin typeface="Helvetica Neue" charset="0"/>
              <a:ea typeface="Helvetica Neue" charset="0"/>
              <a:cs typeface="Helvetica Neue" charset="0"/>
            </a:endParaRPr>
          </a:p>
          <a:p>
            <a:pPr marL="0" indent="0">
              <a:lnSpc>
                <a:spcPct val="100000"/>
              </a:lnSpc>
              <a:spcBef>
                <a:spcPts val="600"/>
              </a:spcBef>
              <a:buNone/>
            </a:pPr>
            <a:r>
              <a:rPr lang="fr-FR" sz="2000" b="1" dirty="0">
                <a:solidFill>
                  <a:schemeClr val="bg1"/>
                </a:solidFill>
                <a:latin typeface="Helvetica Neue" charset="0"/>
                <a:ea typeface="Helvetica Neue" charset="0"/>
                <a:cs typeface="Helvetica Neue" charset="0"/>
              </a:rPr>
              <a:t>Outil : </a:t>
            </a:r>
          </a:p>
          <a:p>
            <a:pPr marL="0" indent="0">
              <a:lnSpc>
                <a:spcPct val="100000"/>
              </a:lnSpc>
              <a:spcBef>
                <a:spcPts val="600"/>
              </a:spcBef>
              <a:buNone/>
            </a:pPr>
            <a:r>
              <a:rPr lang="fr-FR" sz="2000" dirty="0">
                <a:solidFill>
                  <a:schemeClr val="bg1"/>
                </a:solidFill>
                <a:latin typeface="Helvetica Neue" charset="0"/>
                <a:ea typeface="Helvetica Neue" charset="0"/>
                <a:cs typeface="Helvetica Neue" charset="0"/>
              </a:rPr>
              <a:t>Outil de discussion de cas</a:t>
            </a:r>
          </a:p>
        </p:txBody>
      </p:sp>
      <p:sp>
        <p:nvSpPr>
          <p:cNvPr id="5" name="Rectangle 4"/>
          <p:cNvSpPr/>
          <p:nvPr/>
        </p:nvSpPr>
        <p:spPr>
          <a:xfrm>
            <a:off x="232630" y="3646386"/>
            <a:ext cx="3163604" cy="80702"/>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02846" y="4421153"/>
            <a:ext cx="806217" cy="527965"/>
          </a:xfrm>
          <a:prstGeom prst="rect">
            <a:avLst/>
          </a:prstGeom>
        </p:spPr>
      </p:pic>
      <p:pic>
        <p:nvPicPr>
          <p:cNvPr id="8" name="Picture 7"/>
          <p:cNvPicPr>
            <a:picLocks noChangeAspect="1"/>
          </p:cNvPicPr>
          <p:nvPr/>
        </p:nvPicPr>
        <p:blipFill>
          <a:blip r:embed="rId4"/>
          <a:stretch>
            <a:fillRect/>
          </a:stretch>
        </p:blipFill>
        <p:spPr>
          <a:xfrm>
            <a:off x="1985255" y="4302223"/>
            <a:ext cx="690228" cy="669726"/>
          </a:xfrm>
          <a:prstGeom prst="rect">
            <a:avLst/>
          </a:prstGeom>
        </p:spPr>
      </p:pic>
    </p:spTree>
    <p:extLst>
      <p:ext uri="{BB962C8B-B14F-4D97-AF65-F5344CB8AC3E}">
        <p14:creationId xmlns:p14="http://schemas.microsoft.com/office/powerpoint/2010/main" val="796426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652" y="4549774"/>
            <a:ext cx="3040447" cy="3040447"/>
          </a:xfrm>
          <a:prstGeom prst="rect">
            <a:avLst/>
          </a:prstGeom>
        </p:spPr>
      </p:pic>
      <p:sp>
        <p:nvSpPr>
          <p:cNvPr id="6" name="Rectangle 5"/>
          <p:cNvSpPr/>
          <p:nvPr/>
        </p:nvSpPr>
        <p:spPr>
          <a:xfrm>
            <a:off x="0" y="0"/>
            <a:ext cx="8066567"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Shape 296"/>
          <p:cNvSpPr txBox="1">
            <a:spLocks noGrp="1"/>
          </p:cNvSpPr>
          <p:nvPr>
            <p:ph idx="1"/>
          </p:nvPr>
        </p:nvSpPr>
        <p:spPr>
          <a:xfrm>
            <a:off x="2036336" y="2229084"/>
            <a:ext cx="4835396" cy="4641381"/>
          </a:xfrm>
          <a:prstGeom prst="rect">
            <a:avLst/>
          </a:prstGeom>
          <a:noFill/>
          <a:ln>
            <a:noFill/>
          </a:ln>
        </p:spPr>
        <p:txBody>
          <a:bodyPr lIns="91425" tIns="45700" rIns="91425" bIns="45700" anchor="t" anchorCtr="0">
            <a:noAutofit/>
          </a:bodyPr>
          <a:lstStyle/>
          <a:p>
            <a:pPr marL="0" marR="0" lvl="0" indent="0" algn="l" rtl="0">
              <a:lnSpc>
                <a:spcPct val="100000"/>
              </a:lnSpc>
              <a:spcBef>
                <a:spcPts val="600"/>
              </a:spcBef>
              <a:spcAft>
                <a:spcPts val="0"/>
              </a:spcAft>
              <a:buClr>
                <a:srgbClr val="EFEFEF"/>
              </a:buClr>
              <a:buSzPct val="80000"/>
              <a:buNone/>
            </a:pPr>
            <a:r>
              <a:rPr lang="fr-FR" sz="2400" u="none" strike="noStrike" cap="none">
                <a:solidFill>
                  <a:schemeClr val="bg1"/>
                </a:solidFill>
                <a:latin typeface="Helvetica Neue" charset="0"/>
                <a:ea typeface="Helvetica Neue" charset="0"/>
                <a:cs typeface="Helvetica Neue" charset="0"/>
                <a:sym typeface="Century Gothic"/>
              </a:rPr>
              <a:t>Étudiez le cas avec votre équipe en utilisant l’outil de discussion de cas</a:t>
            </a:r>
          </a:p>
          <a:p>
            <a:pPr marL="0" marR="0" lvl="0" indent="0" algn="l" rtl="0">
              <a:lnSpc>
                <a:spcPct val="150000"/>
              </a:lnSpc>
              <a:spcBef>
                <a:spcPts val="600"/>
              </a:spcBef>
              <a:spcAft>
                <a:spcPts val="0"/>
              </a:spcAft>
              <a:buClr>
                <a:srgbClr val="EFEFEF"/>
              </a:buClr>
              <a:buSzPct val="80000"/>
              <a:buNone/>
            </a:pPr>
            <a:endParaRPr lang="en-US" sz="2400" u="none" strike="noStrike" cap="none" dirty="0">
              <a:solidFill>
                <a:schemeClr val="bg1"/>
              </a:solidFill>
              <a:latin typeface="Helvetica Neue" charset="0"/>
              <a:ea typeface="Helvetica Neue" charset="0"/>
              <a:cs typeface="Helvetica Neue" charset="0"/>
              <a:sym typeface="Century Gothic"/>
            </a:endParaRPr>
          </a:p>
          <a:p>
            <a:pPr marL="0" marR="0" lvl="0" indent="0" algn="l" rtl="0">
              <a:lnSpc>
                <a:spcPct val="100000"/>
              </a:lnSpc>
              <a:spcBef>
                <a:spcPts val="600"/>
              </a:spcBef>
              <a:spcAft>
                <a:spcPts val="0"/>
              </a:spcAft>
              <a:buClr>
                <a:srgbClr val="EFEFEF"/>
              </a:buClr>
              <a:buSzPct val="80000"/>
              <a:buNone/>
            </a:pPr>
            <a:r>
              <a:rPr lang="fr-FR" sz="2400" u="none" strike="noStrike" cap="none">
                <a:solidFill>
                  <a:schemeClr val="bg1"/>
                </a:solidFill>
                <a:latin typeface="Helvetica Neue" charset="0"/>
                <a:ea typeface="Helvetica Neue" charset="0"/>
                <a:cs typeface="Helvetica Neue" charset="0"/>
                <a:sym typeface="Century Gothic"/>
              </a:rPr>
              <a:t>Discutez avec votre équipe des options possibles pour ce cas et des recommandations pour les étapes suivantes ou le suivi</a:t>
            </a:r>
          </a:p>
          <a:p>
            <a:pPr marL="342900" marR="0" lvl="0" indent="-342900" algn="l" rtl="0">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p:txBody>
      </p:sp>
      <p:sp>
        <p:nvSpPr>
          <p:cNvPr id="295" name="Shape 295"/>
          <p:cNvSpPr txBox="1">
            <a:spLocks noGrp="1"/>
          </p:cNvSpPr>
          <p:nvPr>
            <p:ph type="title"/>
          </p:nvPr>
        </p:nvSpPr>
        <p:spPr>
          <a:xfrm>
            <a:off x="708805" y="435087"/>
            <a:ext cx="7209510" cy="183880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i="0" u="none" strike="noStrike" cap="none">
                <a:solidFill>
                  <a:schemeClr val="bg1"/>
                </a:solidFill>
                <a:latin typeface="Helvetica Neue" charset="0"/>
                <a:ea typeface="Helvetica Neue" charset="0"/>
                <a:cs typeface="Helvetica Neue" charset="0"/>
                <a:sym typeface="Century Gothic"/>
              </a:rPr>
              <a:t>UTILISATION DE L’OUTIL DE DISCUSSION DE CAS</a:t>
            </a:r>
          </a:p>
        </p:txBody>
      </p:sp>
      <p:sp>
        <p:nvSpPr>
          <p:cNvPr id="4" name="Rectangle 3"/>
          <p:cNvSpPr/>
          <p:nvPr/>
        </p:nvSpPr>
        <p:spPr>
          <a:xfrm>
            <a:off x="864252" y="2323752"/>
            <a:ext cx="981512" cy="948261"/>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8027" y="2323752"/>
            <a:ext cx="1847088" cy="923330"/>
          </a:xfrm>
          <a:prstGeom prst="rect">
            <a:avLst/>
          </a:prstGeom>
          <a:noFill/>
        </p:spPr>
        <p:txBody>
          <a:bodyPr wrap="square" rtlCol="0">
            <a:spAutoFit/>
          </a:bodyPr>
          <a:lstStyle/>
          <a:p>
            <a:r>
              <a:rPr lang="fr-FR" sz="5400" b="1">
                <a:solidFill>
                  <a:schemeClr val="bg1"/>
                </a:solidFill>
                <a:latin typeface="Helvetica Neue" charset="0"/>
                <a:ea typeface="Helvetica Neue" charset="0"/>
                <a:cs typeface="Helvetica Neue" charset="0"/>
              </a:rPr>
              <a:t>1.</a:t>
            </a:r>
          </a:p>
        </p:txBody>
      </p:sp>
      <p:sp>
        <p:nvSpPr>
          <p:cNvPr id="10" name="Rectangle 9"/>
          <p:cNvSpPr/>
          <p:nvPr/>
        </p:nvSpPr>
        <p:spPr>
          <a:xfrm>
            <a:off x="854410" y="4163286"/>
            <a:ext cx="981512" cy="948261"/>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28027" y="4138355"/>
            <a:ext cx="1847088" cy="923330"/>
          </a:xfrm>
          <a:prstGeom prst="rect">
            <a:avLst/>
          </a:prstGeom>
          <a:noFill/>
        </p:spPr>
        <p:txBody>
          <a:bodyPr wrap="square" rtlCol="0">
            <a:spAutoFit/>
          </a:bodyPr>
          <a:lstStyle/>
          <a:p>
            <a:r>
              <a:rPr lang="fr-FR" sz="5400" b="1">
                <a:solidFill>
                  <a:schemeClr val="bg1"/>
                </a:solidFill>
                <a:latin typeface="Helvetica Neue" charset="0"/>
                <a:ea typeface="Helvetica Neue" charset="0"/>
                <a:cs typeface="Helvetica Neue" charset="0"/>
              </a:rPr>
              <a:t>2.</a:t>
            </a:r>
          </a:p>
        </p:txBody>
      </p:sp>
    </p:spTree>
    <p:extLst>
      <p:ext uri="{BB962C8B-B14F-4D97-AF65-F5344CB8AC3E}">
        <p14:creationId xmlns:p14="http://schemas.microsoft.com/office/powerpoint/2010/main" val="1814019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48850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fr-FR" dirty="0">
                <a:solidFill>
                  <a:srgbClr val="97467D"/>
                </a:solidFill>
              </a:rPr>
              <a:t>L’ACTIVITÉ DU PROCESSUS DE SUPERVISION </a:t>
            </a:r>
          </a:p>
        </p:txBody>
      </p:sp>
      <p:sp>
        <p:nvSpPr>
          <p:cNvPr id="3" name="Text Placeholder 2"/>
          <p:cNvSpPr>
            <a:spLocks noGrp="1"/>
          </p:cNvSpPr>
          <p:nvPr>
            <p:ph type="body" sz="quarter" idx="12"/>
          </p:nvPr>
        </p:nvSpPr>
        <p:spPr>
          <a:xfrm>
            <a:off x="4100513" y="1800225"/>
            <a:ext cx="7300912" cy="3743325"/>
          </a:xfrm>
        </p:spPr>
        <p:txBody>
          <a:bodyPr/>
          <a:lstStyle/>
          <a:p>
            <a:pPr marL="0" indent="0">
              <a:buNone/>
            </a:pPr>
            <a:r>
              <a:rPr lang="fr-FR" sz="2400" b="1" dirty="0"/>
              <a:t>Instructions</a:t>
            </a:r>
            <a:r>
              <a:rPr lang="fr-FR" sz="2400" dirty="0"/>
              <a:t> : Vous vous organisez, en groupe, en fonction du processus de supervision d’</a:t>
            </a:r>
            <a:r>
              <a:rPr lang="fr-FR" sz="2400" b="1" dirty="0"/>
              <a:t>un travailleur social</a:t>
            </a:r>
            <a:r>
              <a:rPr lang="fr-FR" sz="2400" dirty="0"/>
              <a:t> ; à partir du moment où il est embauché, tout au long du processus d’intégration et à mesure qu’il gagne en expérience.</a:t>
            </a:r>
            <a:r>
              <a:rPr lang="fr-FR" dirty="0"/>
              <a:t> </a:t>
            </a:r>
          </a:p>
          <a:p>
            <a:pPr marL="0" indent="0">
              <a:buNone/>
            </a:pPr>
            <a:r>
              <a:rPr lang="fr-FR" dirty="0"/>
              <a:t> </a:t>
            </a:r>
          </a:p>
        </p:txBody>
      </p:sp>
      <p:graphicFrame>
        <p:nvGraphicFramePr>
          <p:cNvPr id="5" name="Diagram 4"/>
          <p:cNvGraphicFramePr/>
          <p:nvPr>
            <p:extLst>
              <p:ext uri="{D42A27DB-BD31-4B8C-83A1-F6EECF244321}">
                <p14:modId xmlns:p14="http://schemas.microsoft.com/office/powerpoint/2010/main" val="1972864787"/>
              </p:ext>
            </p:extLst>
          </p:nvPr>
        </p:nvGraphicFramePr>
        <p:xfrm>
          <a:off x="4400550" y="3829049"/>
          <a:ext cx="7000875" cy="2343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060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9"/>
            <a:ext cx="12192000" cy="6852004"/>
          </a:xfrm>
          <a:prstGeom prst="rect">
            <a:avLst/>
          </a:prstGeom>
        </p:spPr>
      </p:pic>
      <p:sp>
        <p:nvSpPr>
          <p:cNvPr id="2" name="Title 1">
            <a:extLst>
              <a:ext uri="{FF2B5EF4-FFF2-40B4-BE49-F238E27FC236}">
                <a16:creationId xmlns:a16="http://schemas.microsoft.com/office/drawing/2014/main" xmlns="" id="{5A2A2B40-2B71-4567-9F3C-DF7AC53635EE}"/>
              </a:ext>
            </a:extLst>
          </p:cNvPr>
          <p:cNvSpPr>
            <a:spLocks noGrp="1"/>
          </p:cNvSpPr>
          <p:nvPr>
            <p:ph type="title"/>
          </p:nvPr>
        </p:nvSpPr>
        <p:spPr>
          <a:xfrm>
            <a:off x="838200" y="207264"/>
            <a:ext cx="10515600" cy="1325563"/>
          </a:xfrm>
        </p:spPr>
        <p:txBody>
          <a:bodyPr>
            <a:normAutofit/>
          </a:bodyPr>
          <a:lstStyle/>
          <a:p>
            <a:pPr algn="ctr"/>
            <a:r>
              <a:rPr lang="fr-FR" sz="3200" b="1">
                <a:solidFill>
                  <a:schemeClr val="bg1"/>
                </a:solidFill>
                <a:latin typeface="Helvetica Neue" charset="0"/>
                <a:ea typeface="Helvetica Neue" charset="0"/>
                <a:cs typeface="Helvetica Neue" charset="0"/>
              </a:rPr>
              <a:t>LE PROCESSUS DE SUPERVISION</a:t>
            </a:r>
          </a:p>
        </p:txBody>
      </p:sp>
      <p:sp>
        <p:nvSpPr>
          <p:cNvPr id="9" name="TextBox 8"/>
          <p:cNvSpPr txBox="1"/>
          <p:nvPr/>
        </p:nvSpPr>
        <p:spPr>
          <a:xfrm>
            <a:off x="587829" y="3669392"/>
            <a:ext cx="1257300" cy="523220"/>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Supervision individuelle </a:t>
            </a:r>
          </a:p>
        </p:txBody>
      </p:sp>
      <p:sp>
        <p:nvSpPr>
          <p:cNvPr id="10" name="TextBox 9"/>
          <p:cNvSpPr txBox="1"/>
          <p:nvPr/>
        </p:nvSpPr>
        <p:spPr>
          <a:xfrm>
            <a:off x="2030867" y="3561670"/>
            <a:ext cx="1314452" cy="738664"/>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Réunion de gestion de cas</a:t>
            </a:r>
          </a:p>
        </p:txBody>
      </p:sp>
      <p:sp>
        <p:nvSpPr>
          <p:cNvPr id="11" name="TextBox 10"/>
          <p:cNvSpPr txBox="1"/>
          <p:nvPr/>
        </p:nvSpPr>
        <p:spPr>
          <a:xfrm>
            <a:off x="3473906" y="3669392"/>
            <a:ext cx="1257300" cy="523220"/>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Supervision individuelle </a:t>
            </a:r>
          </a:p>
        </p:txBody>
      </p:sp>
      <p:sp>
        <p:nvSpPr>
          <p:cNvPr id="12" name="TextBox 11"/>
          <p:cNvSpPr txBox="1"/>
          <p:nvPr/>
        </p:nvSpPr>
        <p:spPr>
          <a:xfrm>
            <a:off x="4859792" y="3561670"/>
            <a:ext cx="1385887" cy="738664"/>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Réunion de gestion de cas</a:t>
            </a:r>
          </a:p>
        </p:txBody>
      </p:sp>
      <p:sp>
        <p:nvSpPr>
          <p:cNvPr id="13" name="TextBox 12"/>
          <p:cNvSpPr txBox="1"/>
          <p:nvPr/>
        </p:nvSpPr>
        <p:spPr>
          <a:xfrm>
            <a:off x="6245680" y="3669392"/>
            <a:ext cx="1257300" cy="523220"/>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Supervision individuelle </a:t>
            </a:r>
          </a:p>
        </p:txBody>
      </p:sp>
      <p:sp>
        <p:nvSpPr>
          <p:cNvPr id="14" name="TextBox 13"/>
          <p:cNvSpPr txBox="1"/>
          <p:nvPr/>
        </p:nvSpPr>
        <p:spPr>
          <a:xfrm>
            <a:off x="7631566" y="3561670"/>
            <a:ext cx="1400175" cy="738664"/>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Réunion de gestion de cas</a:t>
            </a:r>
          </a:p>
        </p:txBody>
      </p:sp>
      <p:sp>
        <p:nvSpPr>
          <p:cNvPr id="15" name="TextBox 14"/>
          <p:cNvSpPr txBox="1"/>
          <p:nvPr/>
        </p:nvSpPr>
        <p:spPr>
          <a:xfrm>
            <a:off x="9046030" y="3669392"/>
            <a:ext cx="1257300" cy="523220"/>
          </a:xfrm>
          <a:prstGeom prst="rect">
            <a:avLst/>
          </a:prstGeom>
          <a:noFill/>
        </p:spPr>
        <p:txBody>
          <a:bodyPr wrap="square" rtlCol="0" anchor="ctr">
            <a:spAutoFit/>
          </a:bodyPr>
          <a:lstStyle/>
          <a:p>
            <a:pPr lvl="0" algn="ctr"/>
            <a:r>
              <a:rPr lang="fr-FR" sz="1400" b="1">
                <a:solidFill>
                  <a:schemeClr val="bg1"/>
                </a:solidFill>
                <a:latin typeface="Helvetica Neue" charset="0"/>
                <a:ea typeface="Helvetica Neue" charset="0"/>
                <a:cs typeface="Helvetica Neue" charset="0"/>
              </a:rPr>
              <a:t>Supervision individuelle </a:t>
            </a:r>
          </a:p>
        </p:txBody>
      </p:sp>
      <p:sp>
        <p:nvSpPr>
          <p:cNvPr id="16" name="TextBox 15"/>
          <p:cNvSpPr txBox="1"/>
          <p:nvPr/>
        </p:nvSpPr>
        <p:spPr>
          <a:xfrm>
            <a:off x="10515601" y="3561670"/>
            <a:ext cx="1202188" cy="738664"/>
          </a:xfrm>
          <a:prstGeom prst="rect">
            <a:avLst/>
          </a:prstGeom>
          <a:noFill/>
        </p:spPr>
        <p:txBody>
          <a:bodyPr wrap="square" rtlCol="0" anchor="ctr">
            <a:spAutoFit/>
          </a:bodyPr>
          <a:lstStyle/>
          <a:p>
            <a:pPr lvl="0" algn="ctr"/>
            <a:r>
              <a:rPr lang="fr-FR" sz="1400" b="1" dirty="0">
                <a:solidFill>
                  <a:schemeClr val="bg1"/>
                </a:solidFill>
                <a:latin typeface="Helvetica Neue" charset="0"/>
                <a:ea typeface="Helvetica Neue" charset="0"/>
                <a:cs typeface="Helvetica Neue" charset="0"/>
              </a:rPr>
              <a:t>Réunion de gestion de cas</a:t>
            </a:r>
          </a:p>
        </p:txBody>
      </p:sp>
      <p:sp>
        <p:nvSpPr>
          <p:cNvPr id="17" name="TextBox 16"/>
          <p:cNvSpPr txBox="1"/>
          <p:nvPr/>
        </p:nvSpPr>
        <p:spPr>
          <a:xfrm>
            <a:off x="409576" y="2764875"/>
            <a:ext cx="1864178"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Évaluation des capacités</a:t>
            </a:r>
          </a:p>
        </p:txBody>
      </p:sp>
      <p:sp>
        <p:nvSpPr>
          <p:cNvPr id="18" name="TextBox 17"/>
          <p:cNvSpPr txBox="1"/>
          <p:nvPr/>
        </p:nvSpPr>
        <p:spPr>
          <a:xfrm>
            <a:off x="2281238" y="2626376"/>
            <a:ext cx="2186560" cy="923330"/>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Suivi sur le terrain (en situation de travail)</a:t>
            </a:r>
          </a:p>
        </p:txBody>
      </p:sp>
      <p:sp>
        <p:nvSpPr>
          <p:cNvPr id="19" name="TextBox 18"/>
          <p:cNvSpPr txBox="1"/>
          <p:nvPr/>
        </p:nvSpPr>
        <p:spPr>
          <a:xfrm>
            <a:off x="4636145" y="2903375"/>
            <a:ext cx="1462903" cy="369332"/>
          </a:xfrm>
          <a:prstGeom prst="rect">
            <a:avLst/>
          </a:prstGeom>
          <a:noFill/>
        </p:spPr>
        <p:txBody>
          <a:bodyPr wrap="square" rtlCol="0" anchor="ctr">
            <a:spAutoFit/>
          </a:bodyPr>
          <a:lstStyle/>
          <a:p>
            <a:pPr algn="ctr"/>
            <a:r>
              <a:rPr lang="fr-FR">
                <a:solidFill>
                  <a:schemeClr val="accent6">
                    <a:lumMod val="40000"/>
                    <a:lumOff val="60000"/>
                  </a:schemeClr>
                </a:solidFill>
                <a:latin typeface="Helvetica Neue" charset="0"/>
                <a:ea typeface="Helvetica Neue" charset="0"/>
                <a:cs typeface="Helvetica Neue" charset="0"/>
              </a:rPr>
              <a:t>Observation</a:t>
            </a:r>
          </a:p>
        </p:txBody>
      </p:sp>
      <p:sp>
        <p:nvSpPr>
          <p:cNvPr id="20" name="TextBox 19"/>
          <p:cNvSpPr txBox="1"/>
          <p:nvPr/>
        </p:nvSpPr>
        <p:spPr>
          <a:xfrm>
            <a:off x="6416177" y="2764877"/>
            <a:ext cx="1462903" cy="646331"/>
          </a:xfrm>
          <a:prstGeom prst="rect">
            <a:avLst/>
          </a:prstGeom>
          <a:noFill/>
        </p:spPr>
        <p:txBody>
          <a:bodyPr wrap="square" rtlCol="0" anchor="ctr">
            <a:spAutoFit/>
          </a:bodyPr>
          <a:lstStyle/>
          <a:p>
            <a:pPr algn="ctr"/>
            <a:r>
              <a:rPr lang="fr-FR">
                <a:solidFill>
                  <a:schemeClr val="accent6">
                    <a:lumMod val="40000"/>
                    <a:lumOff val="60000"/>
                  </a:schemeClr>
                </a:solidFill>
                <a:latin typeface="Helvetica Neue" charset="0"/>
                <a:ea typeface="Helvetica Neue" charset="0"/>
                <a:cs typeface="Helvetica Neue" charset="0"/>
              </a:rPr>
              <a:t>Discussions de cas</a:t>
            </a:r>
          </a:p>
        </p:txBody>
      </p:sp>
      <p:sp>
        <p:nvSpPr>
          <p:cNvPr id="21" name="TextBox 20"/>
          <p:cNvSpPr txBox="1"/>
          <p:nvPr/>
        </p:nvSpPr>
        <p:spPr>
          <a:xfrm>
            <a:off x="8196209" y="2764876"/>
            <a:ext cx="1914142"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Évaluation des capacités</a:t>
            </a:r>
          </a:p>
        </p:txBody>
      </p:sp>
      <p:sp>
        <p:nvSpPr>
          <p:cNvPr id="22" name="TextBox 21"/>
          <p:cNvSpPr txBox="1"/>
          <p:nvPr/>
        </p:nvSpPr>
        <p:spPr>
          <a:xfrm>
            <a:off x="10303330" y="2764876"/>
            <a:ext cx="1490088"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Examen des dossiers</a:t>
            </a:r>
          </a:p>
        </p:txBody>
      </p:sp>
      <p:sp>
        <p:nvSpPr>
          <p:cNvPr id="29" name="TextBox 28"/>
          <p:cNvSpPr txBox="1"/>
          <p:nvPr/>
        </p:nvSpPr>
        <p:spPr>
          <a:xfrm>
            <a:off x="1181100" y="5593420"/>
            <a:ext cx="1716302"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Formation à la gestion de cas</a:t>
            </a:r>
          </a:p>
        </p:txBody>
      </p:sp>
      <p:sp>
        <p:nvSpPr>
          <p:cNvPr id="30" name="TextBox 29"/>
          <p:cNvSpPr txBox="1"/>
          <p:nvPr/>
        </p:nvSpPr>
        <p:spPr>
          <a:xfrm>
            <a:off x="3228734" y="5593419"/>
            <a:ext cx="1747644"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Cas initiaux à faible risque</a:t>
            </a:r>
          </a:p>
        </p:txBody>
      </p:sp>
      <p:sp>
        <p:nvSpPr>
          <p:cNvPr id="31" name="TextBox 30"/>
          <p:cNvSpPr txBox="1"/>
          <p:nvPr/>
        </p:nvSpPr>
        <p:spPr>
          <a:xfrm>
            <a:off x="5191125" y="5593421"/>
            <a:ext cx="1919374"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Augmenter le nombre de cas</a:t>
            </a:r>
          </a:p>
        </p:txBody>
      </p:sp>
      <p:sp>
        <p:nvSpPr>
          <p:cNvPr id="32" name="TextBox 31"/>
          <p:cNvSpPr txBox="1"/>
          <p:nvPr/>
        </p:nvSpPr>
        <p:spPr>
          <a:xfrm>
            <a:off x="7325246" y="5593420"/>
            <a:ext cx="1570964" cy="646331"/>
          </a:xfrm>
          <a:prstGeom prst="rect">
            <a:avLst/>
          </a:prstGeom>
          <a:noFill/>
        </p:spPr>
        <p:txBody>
          <a:bodyPr wrap="square" rtlCol="0" anchor="ctr">
            <a:spAutoFit/>
          </a:bodyPr>
          <a:lstStyle/>
          <a:p>
            <a:pPr algn="ctr"/>
            <a:r>
              <a:rPr lang="fr-FR" dirty="0">
                <a:solidFill>
                  <a:schemeClr val="accent6">
                    <a:lumMod val="40000"/>
                    <a:lumOff val="60000"/>
                  </a:schemeClr>
                </a:solidFill>
                <a:latin typeface="Helvetica Neue" charset="0"/>
                <a:ea typeface="Helvetica Neue" charset="0"/>
                <a:cs typeface="Helvetica Neue" charset="0"/>
              </a:rPr>
              <a:t>Examen des dossiers</a:t>
            </a:r>
          </a:p>
        </p:txBody>
      </p:sp>
      <p:sp>
        <p:nvSpPr>
          <p:cNvPr id="33" name="TextBox 32"/>
          <p:cNvSpPr txBox="1"/>
          <p:nvPr/>
        </p:nvSpPr>
        <p:spPr>
          <a:xfrm>
            <a:off x="9566909" y="5731919"/>
            <a:ext cx="1503167" cy="369332"/>
          </a:xfrm>
          <a:prstGeom prst="rect">
            <a:avLst/>
          </a:prstGeom>
          <a:noFill/>
        </p:spPr>
        <p:txBody>
          <a:bodyPr wrap="square" rtlCol="0" anchor="ctr">
            <a:spAutoFit/>
          </a:bodyPr>
          <a:lstStyle/>
          <a:p>
            <a:pPr algn="ctr"/>
            <a:r>
              <a:rPr lang="fr-FR">
                <a:solidFill>
                  <a:schemeClr val="accent6">
                    <a:lumMod val="40000"/>
                    <a:lumOff val="60000"/>
                  </a:schemeClr>
                </a:solidFill>
                <a:latin typeface="Helvetica Neue" charset="0"/>
                <a:ea typeface="Helvetica Neue" charset="0"/>
                <a:cs typeface="Helvetica Neue" charset="0"/>
              </a:rPr>
              <a:t>Observation</a:t>
            </a:r>
          </a:p>
        </p:txBody>
      </p:sp>
      <p:sp>
        <p:nvSpPr>
          <p:cNvPr id="34" name="TextBox 33"/>
          <p:cNvSpPr txBox="1"/>
          <p:nvPr/>
        </p:nvSpPr>
        <p:spPr>
          <a:xfrm>
            <a:off x="3345319" y="1391418"/>
            <a:ext cx="2785110" cy="369332"/>
          </a:xfrm>
          <a:prstGeom prst="rect">
            <a:avLst/>
          </a:prstGeom>
          <a:noFill/>
        </p:spPr>
        <p:txBody>
          <a:bodyPr wrap="square" rtlCol="0" anchor="ctr">
            <a:spAutoFit/>
          </a:bodyPr>
          <a:lstStyle/>
          <a:p>
            <a:pPr algn="ctr"/>
            <a:r>
              <a:rPr lang="fr-FR" sz="1800">
                <a:solidFill>
                  <a:schemeClr val="bg1"/>
                </a:solidFill>
                <a:latin typeface="Helvetica Neue" charset="0"/>
                <a:ea typeface="Helvetica Neue" charset="0"/>
                <a:cs typeface="Helvetica Neue" charset="0"/>
              </a:rPr>
              <a:t>INTÉGRATION</a:t>
            </a:r>
          </a:p>
        </p:txBody>
      </p:sp>
      <p:sp>
        <p:nvSpPr>
          <p:cNvPr id="35" name="TextBox 34"/>
          <p:cNvSpPr txBox="1"/>
          <p:nvPr/>
        </p:nvSpPr>
        <p:spPr>
          <a:xfrm>
            <a:off x="6207961" y="1391418"/>
            <a:ext cx="2785110" cy="369332"/>
          </a:xfrm>
          <a:prstGeom prst="rect">
            <a:avLst/>
          </a:prstGeom>
          <a:noFill/>
        </p:spPr>
        <p:txBody>
          <a:bodyPr wrap="square" rtlCol="0" anchor="ctr">
            <a:spAutoFit/>
          </a:bodyPr>
          <a:lstStyle/>
          <a:p>
            <a:pPr algn="ctr"/>
            <a:r>
              <a:rPr lang="fr-FR" sz="1800">
                <a:solidFill>
                  <a:schemeClr val="bg1"/>
                </a:solidFill>
                <a:latin typeface="Helvetica Neue" charset="0"/>
                <a:ea typeface="Helvetica Neue" charset="0"/>
                <a:cs typeface="Helvetica Neue" charset="0"/>
              </a:rPr>
              <a:t>EN CONTINU</a:t>
            </a:r>
          </a:p>
        </p:txBody>
      </p:sp>
    </p:spTree>
    <p:extLst>
      <p:ext uri="{BB962C8B-B14F-4D97-AF65-F5344CB8AC3E}">
        <p14:creationId xmlns:p14="http://schemas.microsoft.com/office/powerpoint/2010/main" val="2374695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948" y="304506"/>
            <a:ext cx="4549899" cy="1325563"/>
          </a:xfrm>
        </p:spPr>
        <p:txBody>
          <a:bodyPr>
            <a:normAutofit fontScale="90000"/>
          </a:bodyPr>
          <a:lstStyle/>
          <a:p>
            <a:r>
              <a:rPr lang="fr-FR" sz="3600" b="1" dirty="0">
                <a:solidFill>
                  <a:srgbClr val="016794"/>
                </a:solidFill>
                <a:latin typeface="Helvetica Neue" charset="0"/>
                <a:ea typeface="Helvetica Neue" charset="0"/>
                <a:cs typeface="Helvetica Neue" charset="0"/>
              </a:rPr>
              <a:t>CONCEVOIR UN CALENDRIER</a:t>
            </a:r>
            <a:r>
              <a:rPr lang="fr-FR" sz="3600" b="1" dirty="0">
                <a:solidFill>
                  <a:srgbClr val="016794"/>
                </a:solidFill>
              </a:rPr>
              <a:t> </a:t>
            </a:r>
            <a:r>
              <a:rPr lang="fr-FR" sz="3600" b="1" dirty="0">
                <a:solidFill>
                  <a:srgbClr val="016794"/>
                </a:solidFill>
                <a:latin typeface="Helvetica Neue" charset="0"/>
                <a:ea typeface="Helvetica Neue" charset="0"/>
                <a:cs typeface="Helvetica Neue" charset="0"/>
              </a:rPr>
              <a:t>DE SUPERVISION</a:t>
            </a:r>
            <a:endParaRPr lang="fr-FR" dirty="0">
              <a:solidFill>
                <a:schemeClr val="tx1"/>
              </a:solidFill>
            </a:endParaRPr>
          </a:p>
        </p:txBody>
      </p:sp>
      <p:sp>
        <p:nvSpPr>
          <p:cNvPr id="3" name="Text Placeholder 2"/>
          <p:cNvSpPr>
            <a:spLocks noGrp="1"/>
          </p:cNvSpPr>
          <p:nvPr>
            <p:ph idx="1"/>
          </p:nvPr>
        </p:nvSpPr>
        <p:spPr>
          <a:xfrm>
            <a:off x="5313948" y="1812758"/>
            <a:ext cx="6077951" cy="4473155"/>
          </a:xfrm>
        </p:spPr>
        <p:txBody>
          <a:bodyPr>
            <a:normAutofit/>
          </a:bodyPr>
          <a:lstStyle/>
          <a:p>
            <a:pPr marL="0" indent="0">
              <a:buNone/>
            </a:pPr>
            <a:r>
              <a:rPr lang="fr-FR" sz="2400" b="1" dirty="0">
                <a:solidFill>
                  <a:srgbClr val="97467D"/>
                </a:solidFill>
                <a:latin typeface="Helvetica Neue" charset="0"/>
                <a:ea typeface="Helvetica Neue" charset="0"/>
                <a:cs typeface="Helvetica Neue" charset="0"/>
              </a:rPr>
              <a:t>Exercice : </a:t>
            </a:r>
          </a:p>
          <a:p>
            <a:pPr>
              <a:buClr>
                <a:srgbClr val="97467D"/>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Rédiger un calendrier de supervision mensuel pour 1 superviseur et 6 travailleurs sociaux</a:t>
            </a:r>
          </a:p>
          <a:p>
            <a:pPr lvl="1">
              <a:buClr>
                <a:srgbClr val="97467D"/>
              </a:buClr>
              <a:buFont typeface="Wingdings" charset="2"/>
              <a:buChar char="§"/>
            </a:pPr>
            <a:r>
              <a:rPr lang="fr-FR" sz="1600" dirty="0">
                <a:solidFill>
                  <a:schemeClr val="tx1">
                    <a:lumMod val="65000"/>
                    <a:lumOff val="35000"/>
                  </a:schemeClr>
                </a:solidFill>
                <a:latin typeface="Helvetica Neue" charset="0"/>
                <a:ea typeface="Helvetica Neue" charset="0"/>
                <a:cs typeface="Helvetica Neue" charset="0"/>
              </a:rPr>
              <a:t>Nouvelle embauche : TS1 </a:t>
            </a:r>
          </a:p>
          <a:p>
            <a:pPr lvl="1">
              <a:buClr>
                <a:srgbClr val="97467D"/>
              </a:buClr>
              <a:buFont typeface="Wingdings" charset="2"/>
              <a:buChar char="§"/>
            </a:pPr>
            <a:r>
              <a:rPr lang="fr-FR" sz="1600" dirty="0">
                <a:solidFill>
                  <a:schemeClr val="tx1">
                    <a:lumMod val="65000"/>
                    <a:lumOff val="35000"/>
                  </a:schemeClr>
                </a:solidFill>
                <a:latin typeface="Helvetica Neue" charset="0"/>
                <a:ea typeface="Helvetica Neue" charset="0"/>
                <a:cs typeface="Helvetica Neue" charset="0"/>
              </a:rPr>
              <a:t>Travailleurs sociaux juniors : TS2, TS3, TS4</a:t>
            </a:r>
          </a:p>
          <a:p>
            <a:pPr lvl="1">
              <a:buClr>
                <a:srgbClr val="97467D"/>
              </a:buClr>
              <a:buFont typeface="Wingdings" charset="2"/>
              <a:buChar char="§"/>
            </a:pPr>
            <a:r>
              <a:rPr lang="fr-FR" sz="1600" dirty="0">
                <a:solidFill>
                  <a:schemeClr val="tx1">
                    <a:lumMod val="65000"/>
                    <a:lumOff val="35000"/>
                  </a:schemeClr>
                </a:solidFill>
                <a:latin typeface="Helvetica Neue" charset="0"/>
                <a:ea typeface="Helvetica Neue" charset="0"/>
                <a:cs typeface="Helvetica Neue" charset="0"/>
              </a:rPr>
              <a:t>Travailleurs sociaux </a:t>
            </a:r>
            <a:r>
              <a:rPr lang="fr-FR" sz="1600" dirty="0">
                <a:solidFill>
                  <a:schemeClr val="tx1">
                    <a:lumMod val="65000"/>
                    <a:lumOff val="35000"/>
                  </a:schemeClr>
                </a:solidFill>
              </a:rPr>
              <a:t>seniors</a:t>
            </a:r>
            <a:r>
              <a:rPr lang="fr-FR" sz="1600" dirty="0">
                <a:solidFill>
                  <a:schemeClr val="tx1">
                    <a:lumMod val="65000"/>
                    <a:lumOff val="35000"/>
                  </a:schemeClr>
                </a:solidFill>
                <a:latin typeface="Helvetica Neue" charset="0"/>
                <a:ea typeface="Helvetica Neue" charset="0"/>
                <a:cs typeface="Helvetica Neue" charset="0"/>
              </a:rPr>
              <a:t> : TS5, TS6</a:t>
            </a:r>
          </a:p>
        </p:txBody>
      </p:sp>
      <p:sp>
        <p:nvSpPr>
          <p:cNvPr id="4" name="TextBox 3"/>
          <p:cNvSpPr txBox="1"/>
          <p:nvPr/>
        </p:nvSpPr>
        <p:spPr>
          <a:xfrm>
            <a:off x="5486400" y="3810000"/>
            <a:ext cx="5632704" cy="2846933"/>
          </a:xfrm>
          <a:prstGeom prst="rect">
            <a:avLst/>
          </a:prstGeom>
          <a:noFill/>
        </p:spPr>
        <p:txBody>
          <a:bodyPr wrap="square" rtlCol="0">
            <a:spAutoFit/>
          </a:bodyPr>
          <a:lstStyle/>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Calendrier vierge</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 d’évaluation des capacités x 1</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Fiches de suivi sur le terrain x 3</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Fiches d’observation x 2</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Fiches d’examen des dossiers x 4</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Fiches de supervision hebdomadaires x 24</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Fiches de réunions d’examen des dossiers x 4</a:t>
            </a:r>
          </a:p>
          <a:p>
            <a:pPr>
              <a:spcBef>
                <a:spcPts val="600"/>
              </a:spcBef>
              <a:buClr>
                <a:srgbClr val="97467D"/>
              </a:buClr>
              <a:buFont typeface="Wingdings" charset="2"/>
              <a:buChar char="§"/>
            </a:pPr>
            <a:r>
              <a:rPr lang="fr-FR" sz="1800">
                <a:solidFill>
                  <a:schemeClr val="tx1">
                    <a:lumMod val="65000"/>
                    <a:lumOff val="35000"/>
                  </a:schemeClr>
                </a:solidFill>
                <a:latin typeface="Helvetica Neue" charset="0"/>
                <a:ea typeface="Helvetica Neue" charset="0"/>
                <a:cs typeface="Helvetica Neue" charset="0"/>
              </a:rPr>
              <a:t> Fiches de discussion x 2</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7540" t="238" r="23341" b="-238"/>
          <a:stretch/>
        </p:blipFill>
        <p:spPr>
          <a:xfrm>
            <a:off x="-1" y="0"/>
            <a:ext cx="5062545" cy="68743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924" y="0"/>
            <a:ext cx="2323164" cy="2323164"/>
          </a:xfrm>
          <a:prstGeom prst="rect">
            <a:avLst/>
          </a:prstGeom>
        </p:spPr>
      </p:pic>
    </p:spTree>
    <p:extLst>
      <p:ext uri="{BB962C8B-B14F-4D97-AF65-F5344CB8AC3E}">
        <p14:creationId xmlns:p14="http://schemas.microsoft.com/office/powerpoint/2010/main" val="3848516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260707" y="801243"/>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a:solidFill>
                  <a:srgbClr val="016794"/>
                </a:solidFill>
                <a:latin typeface="Helvetica Neue" charset="0"/>
                <a:ea typeface="Helvetica Neue" charset="0"/>
                <a:cs typeface="Helvetica Neue" charset="0"/>
                <a:sym typeface="Century Gothic"/>
              </a:rPr>
              <a:t>SYNTHÈSE</a:t>
            </a:r>
          </a:p>
        </p:txBody>
      </p:sp>
      <p:graphicFrame>
        <p:nvGraphicFramePr>
          <p:cNvPr id="323" name="Shape 323"/>
          <p:cNvGraphicFramePr/>
          <p:nvPr>
            <p:extLst>
              <p:ext uri="{D42A27DB-BD31-4B8C-83A1-F6EECF244321}">
                <p14:modId xmlns:p14="http://schemas.microsoft.com/office/powerpoint/2010/main" val="1142659339"/>
              </p:ext>
            </p:extLst>
          </p:nvPr>
        </p:nvGraphicFramePr>
        <p:xfrm>
          <a:off x="2260707" y="1619074"/>
          <a:ext cx="9405523" cy="5064604"/>
        </p:xfrm>
        <a:graphic>
          <a:graphicData uri="http://schemas.openxmlformats.org/drawingml/2006/table">
            <a:tbl>
              <a:tblPr firstRow="1" bandRow="1">
                <a:noFill/>
              </a:tblPr>
              <a:tblGrid>
                <a:gridCol w="1592936">
                  <a:extLst>
                    <a:ext uri="{9D8B030D-6E8A-4147-A177-3AD203B41FA5}">
                      <a16:colId xmlns:a16="http://schemas.microsoft.com/office/drawing/2014/main" xmlns="" val="20000"/>
                    </a:ext>
                  </a:extLst>
                </a:gridCol>
                <a:gridCol w="5576107">
                  <a:extLst>
                    <a:ext uri="{9D8B030D-6E8A-4147-A177-3AD203B41FA5}">
                      <a16:colId xmlns:a16="http://schemas.microsoft.com/office/drawing/2014/main" xmlns="" val="375612860"/>
                    </a:ext>
                  </a:extLst>
                </a:gridCol>
                <a:gridCol w="2236480">
                  <a:extLst>
                    <a:ext uri="{9D8B030D-6E8A-4147-A177-3AD203B41FA5}">
                      <a16:colId xmlns:a16="http://schemas.microsoft.com/office/drawing/2014/main" xmlns="" val="20001"/>
                    </a:ext>
                  </a:extLst>
                </a:gridCol>
              </a:tblGrid>
              <a:tr h="1408028">
                <a:tc>
                  <a:txBody>
                    <a:bodyPr/>
                    <a:lstStyle/>
                    <a:p>
                      <a:pPr marL="0" marR="0" lvl="0" indent="0" algn="l" rtl="0">
                        <a:spcBef>
                          <a:spcPts val="600"/>
                        </a:spcBef>
                        <a:buSzPct val="25000"/>
                        <a:buNone/>
                      </a:pPr>
                      <a:r>
                        <a:rPr lang="fr-FR" sz="1800" b="1" i="0" dirty="0">
                          <a:solidFill>
                            <a:schemeClr val="bg1"/>
                          </a:solidFill>
                          <a:latin typeface="Helvetica Neue" charset="0"/>
                          <a:ea typeface="Helvetica Neue" charset="0"/>
                          <a:cs typeface="Helvetica Neue" charset="0"/>
                        </a:rPr>
                        <a:t>Cadre</a:t>
                      </a:r>
                    </a:p>
                  </a:txBody>
                  <a:tcPr marL="163574" marR="0" marT="163574" marB="163574">
                    <a:solidFill>
                      <a:srgbClr val="97467D"/>
                    </a:solidFill>
                  </a:tcPr>
                </a:tc>
                <a:tc>
                  <a:txBody>
                    <a:bodyPr/>
                    <a:lstStyle/>
                    <a:p>
                      <a:pPr lvl="0" algn="l">
                        <a:spcBef>
                          <a:spcPts val="600"/>
                        </a:spcBef>
                        <a:buNone/>
                      </a:pPr>
                      <a:r>
                        <a:rPr lang="fr-FR" sz="1800" b="1" i="0" u="none" strike="noStrike" noProof="0">
                          <a:solidFill>
                            <a:schemeClr val="bg1"/>
                          </a:solidFill>
                          <a:latin typeface="Helvetica Neue" charset="0"/>
                          <a:ea typeface="Helvetica Neue" charset="0"/>
                          <a:cs typeface="Helvetica Neue" charset="0"/>
                        </a:rPr>
                        <a:t>Pratiques</a:t>
                      </a:r>
                    </a:p>
                  </a:txBody>
                  <a:tcPr marL="163574" marR="0" marT="163574" marB="163574">
                    <a:solidFill>
                      <a:srgbClr val="97467D"/>
                    </a:solidFill>
                  </a:tcPr>
                </a:tc>
                <a:tc>
                  <a:txBody>
                    <a:bodyPr/>
                    <a:lstStyle/>
                    <a:p>
                      <a:pPr lvl="0" algn="l">
                        <a:spcBef>
                          <a:spcPts val="600"/>
                        </a:spcBef>
                        <a:buNone/>
                      </a:pPr>
                      <a:r>
                        <a:rPr lang="fr-FR" sz="1800" b="1" i="0" u="none" strike="noStrike" noProof="0">
                          <a:solidFill>
                            <a:schemeClr val="bg1"/>
                          </a:solidFill>
                          <a:latin typeface="Helvetica Neue" charset="0"/>
                          <a:ea typeface="Helvetica Neue" charset="0"/>
                          <a:cs typeface="Helvetica Neue" charset="0"/>
                        </a:rPr>
                        <a:t>Fréquence et notes</a:t>
                      </a:r>
                    </a:p>
                  </a:txBody>
                  <a:tcPr marL="163574" marR="0" marT="163574" marB="163574">
                    <a:solidFill>
                      <a:srgbClr val="97467D"/>
                    </a:solidFill>
                  </a:tcPr>
                </a:tc>
                <a:extLst>
                  <a:ext uri="{0D108BD9-81ED-4DB2-BD59-A6C34878D82A}">
                    <a16:rowId xmlns:a16="http://schemas.microsoft.com/office/drawing/2014/main" xmlns="" val="10000"/>
                  </a:ext>
                </a:extLst>
              </a:tr>
              <a:tr h="2303672">
                <a:tc>
                  <a:txBody>
                    <a:bodyPr/>
                    <a:lstStyle/>
                    <a:p>
                      <a:pPr marL="0" marR="0" lvl="0" indent="0" algn="l" rtl="0">
                        <a:spcBef>
                          <a:spcPts val="600"/>
                        </a:spcBef>
                        <a:buSzPct val="25000"/>
                        <a:buNone/>
                      </a:pPr>
                      <a:r>
                        <a:rPr lang="fr-FR" sz="1800" b="1" i="0">
                          <a:solidFill>
                            <a:schemeClr val="tx1">
                              <a:lumMod val="75000"/>
                            </a:schemeClr>
                          </a:solidFill>
                          <a:latin typeface="Helvetica Neue" charset="0"/>
                          <a:ea typeface="Helvetica Neue" charset="0"/>
                          <a:cs typeface="Helvetica Neue" charset="0"/>
                        </a:rPr>
                        <a:t>Face-à-face</a:t>
                      </a:r>
                    </a:p>
                    <a:p>
                      <a:pPr marL="0" marR="0" lvl="0" indent="0" algn="l" rtl="0">
                        <a:spcBef>
                          <a:spcPts val="600"/>
                        </a:spcBef>
                        <a:buNone/>
                      </a:pPr>
                      <a:endParaRPr lang="en-US" sz="1800" b="1" i="0" dirty="0">
                        <a:solidFill>
                          <a:schemeClr val="tx1">
                            <a:lumMod val="75000"/>
                          </a:schemeClr>
                        </a:solidFill>
                        <a:latin typeface="Helvetica Neue" charset="0"/>
                        <a:ea typeface="Helvetica Neue" charset="0"/>
                        <a:cs typeface="Helvetica Neue" charset="0"/>
                      </a:endParaRPr>
                    </a:p>
                    <a:p>
                      <a:pPr marL="0" marR="0" lvl="0" indent="0" algn="l" rtl="0">
                        <a:spcBef>
                          <a:spcPts val="600"/>
                        </a:spcBef>
                        <a:buSzPct val="25000"/>
                        <a:buNone/>
                      </a:pPr>
                      <a:endParaRPr lang="en-US" sz="1800" b="1" i="0" dirty="0">
                        <a:solidFill>
                          <a:schemeClr val="tx1">
                            <a:lumMod val="75000"/>
                          </a:schemeClr>
                        </a:solidFill>
                        <a:latin typeface="Helvetica Neue" charset="0"/>
                        <a:ea typeface="Helvetica Neue" charset="0"/>
                        <a:cs typeface="Helvetica Neue" charset="0"/>
                      </a:endParaRPr>
                    </a:p>
                  </a:txBody>
                  <a:tcPr marL="163574" marR="81796" marT="163574" marB="163574">
                    <a:solidFill>
                      <a:srgbClr val="D4BCCA"/>
                    </a:solidFill>
                  </a:tcPr>
                </a:tc>
                <a:tc>
                  <a:txBody>
                    <a:bodyPr/>
                    <a:lstStyle/>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1. Individuel</a:t>
                      </a:r>
                    </a:p>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2. Évaluation des capacités de gestion des cas </a:t>
                      </a:r>
                    </a:p>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3. Suivi sur le terrain </a:t>
                      </a:r>
                    </a:p>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4. Observation</a:t>
                      </a:r>
                    </a:p>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5. Examen des dossiers (</a:t>
                      </a:r>
                      <a:r>
                        <a:rPr lang="fr-FR" sz="1800" b="1" i="0" baseline="0" dirty="0">
                          <a:solidFill>
                            <a:schemeClr val="tx1">
                              <a:lumMod val="75000"/>
                            </a:schemeClr>
                          </a:solidFill>
                          <a:latin typeface="Helvetica Neue" charset="0"/>
                          <a:ea typeface="Helvetica Neue" charset="0"/>
                          <a:cs typeface="Helvetica Neue" charset="0"/>
                        </a:rPr>
                        <a:t>check-list</a:t>
                      </a:r>
                      <a:r>
                        <a:rPr lang="fr-FR" sz="1800" b="1" i="0" dirty="0">
                          <a:solidFill>
                            <a:schemeClr val="tx1">
                              <a:lumMod val="75000"/>
                            </a:schemeClr>
                          </a:solidFill>
                          <a:latin typeface="Helvetica Neue" charset="0"/>
                          <a:ea typeface="Helvetica Neue" charset="0"/>
                          <a:cs typeface="Helvetica Neue" charset="0"/>
                        </a:rPr>
                        <a:t>)</a:t>
                      </a:r>
                    </a:p>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6. Discussion des cas</a:t>
                      </a:r>
                    </a:p>
                  </a:txBody>
                  <a:tcPr marL="163574" marR="81796" marT="163574" marB="163574">
                    <a:solidFill>
                      <a:srgbClr val="D4BCCA"/>
                    </a:solidFill>
                  </a:tcPr>
                </a:tc>
                <a:tc>
                  <a:txBody>
                    <a:bodyPr/>
                    <a:lstStyle/>
                    <a:p>
                      <a:pPr marL="0" marR="0" lvl="0" indent="0" algn="l" rtl="0">
                        <a:spcBef>
                          <a:spcPts val="600"/>
                        </a:spcBef>
                        <a:buNone/>
                      </a:pPr>
                      <a:endParaRPr lang="en-US" sz="1800" b="0" i="0" dirty="0">
                        <a:solidFill>
                          <a:srgbClr val="151515"/>
                        </a:solidFill>
                        <a:latin typeface="Helvetica Neue" charset="0"/>
                        <a:ea typeface="Helvetica Neue" charset="0"/>
                        <a:cs typeface="Helvetica Neue" charset="0"/>
                      </a:endParaRPr>
                    </a:p>
                  </a:txBody>
                  <a:tcPr marL="81796" marR="81796" marT="40898" marB="40898">
                    <a:solidFill>
                      <a:srgbClr val="D4BCCA"/>
                    </a:solidFill>
                  </a:tcPr>
                </a:tc>
                <a:extLst>
                  <a:ext uri="{0D108BD9-81ED-4DB2-BD59-A6C34878D82A}">
                    <a16:rowId xmlns:a16="http://schemas.microsoft.com/office/drawing/2014/main" xmlns="" val="10001"/>
                  </a:ext>
                </a:extLst>
              </a:tr>
              <a:tr h="1281332">
                <a:tc>
                  <a:txBody>
                    <a:bodyPr/>
                    <a:lstStyle/>
                    <a:p>
                      <a:pPr marL="0" marR="0" lvl="0" indent="0" algn="l" rtl="0">
                        <a:spcBef>
                          <a:spcPts val="600"/>
                        </a:spcBef>
                        <a:buSzPct val="25000"/>
                        <a:buNone/>
                      </a:pPr>
                      <a:r>
                        <a:rPr lang="fr-FR" sz="1800" b="1" i="0">
                          <a:solidFill>
                            <a:schemeClr val="tx1">
                              <a:lumMod val="75000"/>
                            </a:schemeClr>
                          </a:solidFill>
                          <a:latin typeface="Helvetica Neue" charset="0"/>
                          <a:ea typeface="Helvetica Neue" charset="0"/>
                          <a:cs typeface="Helvetica Neue" charset="0"/>
                        </a:rPr>
                        <a:t>En groupe</a:t>
                      </a:r>
                    </a:p>
                    <a:p>
                      <a:pPr marL="0" marR="0" lvl="0" indent="0" algn="l" rtl="0">
                        <a:spcBef>
                          <a:spcPts val="600"/>
                        </a:spcBef>
                        <a:buSzPct val="25000"/>
                        <a:buNone/>
                      </a:pPr>
                      <a:endParaRPr lang="en-US" sz="1800" b="1" i="0" dirty="0">
                        <a:solidFill>
                          <a:schemeClr val="tx1">
                            <a:lumMod val="75000"/>
                          </a:schemeClr>
                        </a:solidFill>
                        <a:latin typeface="Helvetica Neue" charset="0"/>
                        <a:ea typeface="Helvetica Neue" charset="0"/>
                        <a:cs typeface="Helvetica Neue" charset="0"/>
                      </a:endParaRPr>
                    </a:p>
                  </a:txBody>
                  <a:tcPr marL="163574" marR="81796" marT="163574" marB="163574">
                    <a:solidFill>
                      <a:srgbClr val="E3D3DB"/>
                    </a:solidFill>
                  </a:tcPr>
                </a:tc>
                <a:tc>
                  <a:txBody>
                    <a:bodyPr/>
                    <a:lstStyle/>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7. Réunion de gestion de cas </a:t>
                      </a:r>
                    </a:p>
                    <a:p>
                      <a:pPr lvl="0" algn="l">
                        <a:spcBef>
                          <a:spcPts val="600"/>
                        </a:spcBef>
                        <a:buNone/>
                      </a:pPr>
                      <a:r>
                        <a:rPr lang="fr-FR" sz="1800" b="1" i="0" dirty="0">
                          <a:solidFill>
                            <a:schemeClr val="tx1">
                              <a:lumMod val="75000"/>
                            </a:schemeClr>
                          </a:solidFill>
                          <a:latin typeface="Helvetica Neue" charset="0"/>
                          <a:ea typeface="Helvetica Neue" charset="0"/>
                          <a:cs typeface="Helvetica Neue" charset="0"/>
                        </a:rPr>
                        <a:t>8. Discussion des cas</a:t>
                      </a:r>
                    </a:p>
                    <a:p>
                      <a:pPr lvl="0" algn="l" rtl="0">
                        <a:spcBef>
                          <a:spcPts val="600"/>
                        </a:spcBef>
                        <a:buNone/>
                      </a:pPr>
                      <a:endParaRPr sz="1800" b="1" i="0" dirty="0">
                        <a:solidFill>
                          <a:schemeClr val="tx1">
                            <a:lumMod val="75000"/>
                          </a:schemeClr>
                        </a:solidFill>
                        <a:latin typeface="Helvetica Neue" charset="0"/>
                        <a:ea typeface="Helvetica Neue" charset="0"/>
                        <a:cs typeface="Helvetica Neue" charset="0"/>
                      </a:endParaRPr>
                    </a:p>
                  </a:txBody>
                  <a:tcPr marL="163574" marR="81796" marT="163574" marB="163574">
                    <a:solidFill>
                      <a:srgbClr val="E3D3DB"/>
                    </a:solidFill>
                  </a:tcPr>
                </a:tc>
                <a:tc>
                  <a:txBody>
                    <a:bodyPr/>
                    <a:lstStyle/>
                    <a:p>
                      <a:pPr marL="0" marR="0" lvl="0" indent="0" algn="l" rtl="0">
                        <a:spcBef>
                          <a:spcPts val="600"/>
                        </a:spcBef>
                        <a:buSzPct val="25000"/>
                        <a:buNone/>
                      </a:pPr>
                      <a:endParaRPr sz="1800" b="0" i="0" dirty="0">
                        <a:solidFill>
                          <a:srgbClr val="151515"/>
                        </a:solidFill>
                        <a:latin typeface="Helvetica Neue" charset="0"/>
                        <a:ea typeface="Helvetica Neue" charset="0"/>
                        <a:cs typeface="Helvetica Neue" charset="0"/>
                      </a:endParaRPr>
                    </a:p>
                  </a:txBody>
                  <a:tcPr marL="81796" marR="81796" marT="40898" marB="40898">
                    <a:solidFill>
                      <a:srgbClr val="E3D3DB"/>
                    </a:solidFill>
                  </a:tcPr>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066" y="146304"/>
            <a:ext cx="2323164" cy="2323164"/>
          </a:xfrm>
          <a:prstGeom prst="rect">
            <a:avLst/>
          </a:prstGeom>
        </p:spPr>
      </p:pic>
      <p:pic>
        <p:nvPicPr>
          <p:cNvPr id="2" name="Picture 1"/>
          <p:cNvPicPr>
            <a:picLocks noChangeAspect="1"/>
          </p:cNvPicPr>
          <p:nvPr/>
        </p:nvPicPr>
        <p:blipFill>
          <a:blip r:embed="rId4"/>
          <a:stretch>
            <a:fillRect/>
          </a:stretch>
        </p:blipFill>
        <p:spPr>
          <a:xfrm>
            <a:off x="616099" y="3451283"/>
            <a:ext cx="1069061" cy="700093"/>
          </a:xfrm>
          <a:prstGeom prst="rect">
            <a:avLst/>
          </a:prstGeom>
        </p:spPr>
      </p:pic>
      <p:pic>
        <p:nvPicPr>
          <p:cNvPr id="3" name="Picture 2"/>
          <p:cNvPicPr>
            <a:picLocks noChangeAspect="1"/>
          </p:cNvPicPr>
          <p:nvPr/>
        </p:nvPicPr>
        <p:blipFill>
          <a:blip r:embed="rId5"/>
          <a:stretch>
            <a:fillRect/>
          </a:stretch>
        </p:blipFill>
        <p:spPr>
          <a:xfrm>
            <a:off x="731003" y="5413248"/>
            <a:ext cx="839252" cy="814324"/>
          </a:xfrm>
          <a:prstGeom prst="rect">
            <a:avLst/>
          </a:prstGeom>
        </p:spPr>
      </p:pic>
    </p:spTree>
    <p:extLst>
      <p:ext uri="{BB962C8B-B14F-4D97-AF65-F5344CB8AC3E}">
        <p14:creationId xmlns:p14="http://schemas.microsoft.com/office/powerpoint/2010/main" val="244943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0159" y="340791"/>
            <a:ext cx="8411916" cy="1200329"/>
          </a:xfrm>
          <a:prstGeom prst="rect">
            <a:avLst/>
          </a:prstGeom>
          <a:noFill/>
        </p:spPr>
        <p:txBody>
          <a:bodyPr wrap="square" rtlCol="0">
            <a:spAutoFit/>
          </a:bodyPr>
          <a:lstStyle/>
          <a:p>
            <a:r>
              <a:rPr lang="fr-FR" sz="3600" b="1" dirty="0">
                <a:solidFill>
                  <a:srgbClr val="026794"/>
                </a:solidFill>
                <a:latin typeface="Helvetica Neue" charset="0"/>
                <a:ea typeface="Helvetica Neue" charset="0"/>
                <a:cs typeface="Helvetica Neue" charset="0"/>
              </a:rPr>
              <a:t>OBJECTIF DU MODULE ET RÉSULTATS D’APPRENTISSAGE</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58"/>
          <p:cNvSpPr txBox="1">
            <a:spLocks noGrp="1"/>
          </p:cNvSpPr>
          <p:nvPr>
            <p:ph idx="1"/>
          </p:nvPr>
        </p:nvSpPr>
        <p:spPr>
          <a:xfrm>
            <a:off x="656023" y="2221231"/>
            <a:ext cx="10488227" cy="3775531"/>
          </a:xfrm>
          <a:prstGeom prst="rect">
            <a:avLst/>
          </a:prstGeom>
          <a:noFill/>
          <a:ln>
            <a:noFill/>
          </a:ln>
        </p:spPr>
        <p:txBody>
          <a:bodyPr lIns="91425" tIns="45700" rIns="91425" bIns="45700" anchor="t" anchorCtr="0">
            <a:noAutofit/>
          </a:bodyPr>
          <a:lstStyle/>
          <a:p>
            <a:pPr marL="0" indent="0">
              <a:lnSpc>
                <a:spcPct val="90000"/>
              </a:lnSpc>
              <a:spcBef>
                <a:spcPts val="0"/>
              </a:spcBef>
              <a:buNone/>
            </a:pPr>
            <a:r>
              <a:rPr lang="fr-FR" sz="2400" b="1" u="none" strike="noStrike" cap="none" dirty="0">
                <a:solidFill>
                  <a:srgbClr val="97467D"/>
                </a:solidFill>
                <a:latin typeface="Helvetica Neue" charset="0"/>
                <a:ea typeface="Helvetica Neue" charset="0"/>
                <a:cs typeface="Helvetica Neue" charset="0"/>
                <a:sym typeface="Century Gothic"/>
              </a:rPr>
              <a:t>Objectif : </a:t>
            </a:r>
          </a:p>
          <a:p>
            <a:pPr marL="0" indent="0">
              <a:lnSpc>
                <a:spcPct val="90000"/>
              </a:lnSpc>
              <a:buNone/>
            </a:pP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Examiner les pratiques clés de </a:t>
            </a:r>
            <a:r>
              <a:rPr lang="fr-FR" sz="2000" dirty="0">
                <a:solidFill>
                  <a:schemeClr val="tx1">
                    <a:lumMod val="65000"/>
                    <a:lumOff val="35000"/>
                  </a:schemeClr>
                </a:solidFill>
                <a:latin typeface="Helvetica Neue" charset="0"/>
                <a:ea typeface="Helvetica Neue" charset="0"/>
                <a:cs typeface="Helvetica Neue" charset="0"/>
                <a:sym typeface="Century Gothic"/>
              </a:rPr>
              <a:t>la supervision et de l’encadrement</a:t>
            </a:r>
          </a:p>
          <a:p>
            <a:pPr marL="0" indent="0">
              <a:lnSpc>
                <a:spcPct val="90000"/>
              </a:lnSpc>
              <a:spcBef>
                <a:spcPts val="0"/>
              </a:spcBef>
              <a:buNone/>
            </a:pPr>
            <a:endParaRPr sz="20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0" marR="0" lvl="0" indent="0" algn="l" rtl="0">
              <a:lnSpc>
                <a:spcPct val="90000"/>
              </a:lnSpc>
              <a:spcBef>
                <a:spcPts val="1000"/>
              </a:spcBef>
              <a:spcAft>
                <a:spcPts val="0"/>
              </a:spcAft>
              <a:buClr>
                <a:srgbClr val="EFEFEF"/>
              </a:buClr>
              <a:buSzPct val="80000"/>
              <a:buNone/>
            </a:pPr>
            <a:r>
              <a:rPr lang="fr-FR" sz="2400" b="1" u="none" strike="noStrike" cap="none" dirty="0">
                <a:solidFill>
                  <a:srgbClr val="97467D"/>
                </a:solidFill>
                <a:latin typeface="Helvetica Neue" charset="0"/>
                <a:ea typeface="Helvetica Neue" charset="0"/>
                <a:cs typeface="Helvetica Neue" charset="0"/>
                <a:sym typeface="Century Gothic"/>
              </a:rPr>
              <a:t>Résultats d’apprentissage : </a:t>
            </a:r>
          </a:p>
          <a:p>
            <a:pPr marR="0" lvl="0" algn="l" rtl="0">
              <a:lnSpc>
                <a:spcPct val="90000"/>
              </a:lnSpc>
              <a:spcBef>
                <a:spcPts val="1000"/>
              </a:spcBef>
              <a:spcAft>
                <a:spcPts val="0"/>
              </a:spcAft>
              <a:buClr>
                <a:srgbClr val="97467D"/>
              </a:buClr>
              <a:buSzPct val="80000"/>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Connaître les différentes pratiques </a:t>
            </a: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de supervision et </a:t>
            </a:r>
            <a:r>
              <a:rPr lang="fr-FR" sz="2000" dirty="0">
                <a:solidFill>
                  <a:schemeClr val="tx1">
                    <a:lumMod val="65000"/>
                    <a:lumOff val="35000"/>
                  </a:schemeClr>
                </a:solidFill>
                <a:latin typeface="Helvetica Neue" charset="0"/>
                <a:ea typeface="Helvetica Neue" charset="0"/>
                <a:cs typeface="Helvetica Neue" charset="0"/>
                <a:sym typeface="Century Gothic"/>
              </a:rPr>
              <a:t>d’en</a:t>
            </a: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cadrement à utiliser </a:t>
            </a:r>
            <a:r>
              <a:rPr lang="fr-FR" sz="2000" dirty="0">
                <a:solidFill>
                  <a:schemeClr val="tx1">
                    <a:lumMod val="65000"/>
                    <a:lumOff val="35000"/>
                  </a:schemeClr>
                </a:solidFill>
                <a:latin typeface="Helvetica Neue" charset="0"/>
                <a:ea typeface="Helvetica Neue" charset="0"/>
                <a:cs typeface="Helvetica Neue" charset="0"/>
                <a:sym typeface="Century Gothic"/>
              </a:rPr>
              <a:t>en</a:t>
            </a: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 session individuelle, de groupe, </a:t>
            </a:r>
            <a:r>
              <a:rPr lang="fr-FR" sz="2000" dirty="0">
                <a:solidFill>
                  <a:schemeClr val="tx1">
                    <a:lumMod val="65000"/>
                    <a:lumOff val="35000"/>
                  </a:schemeClr>
                </a:solidFill>
                <a:latin typeface="Helvetica Neue" charset="0"/>
                <a:ea typeface="Helvetica Neue" charset="0"/>
                <a:cs typeface="Helvetica Neue" charset="0"/>
                <a:sym typeface="Century Gothic"/>
              </a:rPr>
              <a:t>ou</a:t>
            </a: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 les deux </a:t>
            </a:r>
            <a:r>
              <a:rPr lang="fr-FR" sz="2000" dirty="0">
                <a:solidFill>
                  <a:schemeClr val="tx1">
                    <a:lumMod val="65000"/>
                    <a:lumOff val="35000"/>
                  </a:schemeClr>
                </a:solidFill>
                <a:latin typeface="Helvetica Neue" charset="0"/>
                <a:ea typeface="Helvetica Neue" charset="0"/>
                <a:cs typeface="Helvetica Neue" charset="0"/>
                <a:sym typeface="Century Gothic"/>
              </a:rPr>
              <a:t>à la fois</a:t>
            </a:r>
          </a:p>
          <a:p>
            <a:pPr>
              <a:lnSpc>
                <a:spcPct val="90000"/>
              </a:lnSpc>
              <a:buClr>
                <a:srgbClr val="97467D"/>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sym typeface="Century Gothic"/>
              </a:rPr>
              <a:t>Connaître </a:t>
            </a: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les fins</a:t>
            </a:r>
            <a:r>
              <a:rPr lang="fr-FR" sz="2000" dirty="0">
                <a:solidFill>
                  <a:schemeClr val="tx1">
                    <a:lumMod val="65000"/>
                    <a:lumOff val="35000"/>
                  </a:schemeClr>
                </a:solidFill>
                <a:latin typeface="Helvetica Neue" charset="0"/>
                <a:ea typeface="Helvetica Neue" charset="0"/>
                <a:cs typeface="Helvetica Neue" charset="0"/>
                <a:sym typeface="Century Gothic"/>
              </a:rPr>
              <a:t> associées aux</a:t>
            </a:r>
            <a:r>
              <a:rPr lang="fr-FR" sz="2000" u="none" strike="noStrike" cap="none" dirty="0">
                <a:solidFill>
                  <a:schemeClr val="tx1">
                    <a:lumMod val="65000"/>
                    <a:lumOff val="35000"/>
                  </a:schemeClr>
                </a:solidFill>
                <a:latin typeface="Helvetica Neue" charset="0"/>
                <a:ea typeface="Helvetica Neue" charset="0"/>
                <a:cs typeface="Helvetica Neue" charset="0"/>
                <a:sym typeface="Century Gothic"/>
              </a:rPr>
              <a:t> différentes pratiques</a:t>
            </a:r>
          </a:p>
          <a:p>
            <a:pPr>
              <a:lnSpc>
                <a:spcPct val="90000"/>
              </a:lnSpc>
              <a:buClr>
                <a:srgbClr val="97467D"/>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Connaître la durée et la fréquence de chaque pratique</a:t>
            </a:r>
          </a:p>
          <a:p>
            <a:pPr>
              <a:lnSpc>
                <a:spcPct val="90000"/>
              </a:lnSpc>
              <a:buClr>
                <a:srgbClr val="97467D"/>
              </a:buClr>
              <a:buFont typeface="Wingdings" charset="2"/>
              <a:buChar char="§"/>
            </a:pPr>
            <a:r>
              <a:rPr lang="fr-FR" sz="2000" dirty="0">
                <a:solidFill>
                  <a:schemeClr val="tx1">
                    <a:lumMod val="65000"/>
                    <a:lumOff val="35000"/>
                  </a:schemeClr>
                </a:solidFill>
                <a:latin typeface="Helvetica Neue" charset="0"/>
                <a:ea typeface="Helvetica Neue" charset="0"/>
                <a:cs typeface="Helvetica Neue" charset="0"/>
              </a:rPr>
              <a:t>Comprendre les orientations associées à chaque pratique et comment utiliser les outils de mise pratique</a:t>
            </a:r>
          </a:p>
          <a:p>
            <a:pPr indent="-342900">
              <a:lnSpc>
                <a:spcPct val="90000"/>
              </a:lnSpc>
              <a:buFont typeface="Noto Sans Symbols"/>
              <a:buChar char="∙"/>
            </a:pPr>
            <a:endParaRPr lang="en-US" sz="1800" dirty="0">
              <a:solidFill>
                <a:srgbClr val="151515"/>
              </a:solidFill>
              <a:latin typeface="Helvetica Neue" charset="0"/>
              <a:ea typeface="Helvetica Neue" charset="0"/>
              <a:cs typeface="Helvetica Neue" charset="0"/>
            </a:endParaRPr>
          </a:p>
          <a:p>
            <a:pPr indent="-342900">
              <a:lnSpc>
                <a:spcPct val="90000"/>
              </a:lnSpc>
              <a:buFont typeface="Noto Sans Symbols"/>
              <a:buChar char="∙"/>
            </a:pPr>
            <a:endParaRPr lang="en-US" sz="1800" u="none" strike="noStrike" cap="none" dirty="0">
              <a:solidFill>
                <a:srgbClr val="151515"/>
              </a:solidFill>
              <a:latin typeface="Helvetica Neue" charset="0"/>
              <a:ea typeface="Helvetica Neue" charset="0"/>
              <a:cs typeface="Helvetica Neue" charset="0"/>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p:txBody>
      </p:sp>
    </p:spTree>
    <p:extLst>
      <p:ext uri="{BB962C8B-B14F-4D97-AF65-F5344CB8AC3E}">
        <p14:creationId xmlns:p14="http://schemas.microsoft.com/office/powerpoint/2010/main" val="3678957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792281" y="581083"/>
            <a:ext cx="8039658" cy="1325563"/>
          </a:xfrm>
          <a:prstGeom prst="rect">
            <a:avLst/>
          </a:prstGeom>
          <a:noFill/>
          <a:ln>
            <a:noFill/>
          </a:ln>
        </p:spPr>
        <p:txBody>
          <a:bodyPr lIns="91425" tIns="45700" rIns="91425" bIns="45700" anchor="t" anchorCtr="0">
            <a:noAutofit/>
          </a:bodyPr>
          <a:lstStyle/>
          <a:p>
            <a:pPr>
              <a:buClr>
                <a:srgbClr val="002060"/>
              </a:buClr>
              <a:buSzPct val="25000"/>
            </a:pPr>
            <a:r>
              <a:rPr lang="fr-FR" sz="3600" b="1">
                <a:solidFill>
                  <a:srgbClr val="016794"/>
                </a:solidFill>
                <a:latin typeface="Helvetica Neue" charset="0"/>
                <a:ea typeface="Helvetica Neue" charset="0"/>
                <a:cs typeface="Helvetica Neue" charset="0"/>
              </a:rPr>
              <a:t>QUIZ DE RÉVISION</a:t>
            </a:r>
          </a:p>
        </p:txBody>
      </p:sp>
      <p:sp>
        <p:nvSpPr>
          <p:cNvPr id="329" name="Shape 329"/>
          <p:cNvSpPr txBox="1">
            <a:spLocks noGrp="1"/>
          </p:cNvSpPr>
          <p:nvPr>
            <p:ph idx="1"/>
          </p:nvPr>
        </p:nvSpPr>
        <p:spPr>
          <a:xfrm>
            <a:off x="3792281" y="1606379"/>
            <a:ext cx="8039658" cy="4841920"/>
          </a:xfrm>
          <a:prstGeom prst="rect">
            <a:avLst/>
          </a:prstGeom>
          <a:noFill/>
          <a:ln>
            <a:noFill/>
          </a:ln>
        </p:spPr>
        <p:txBody>
          <a:bodyPr lIns="91425" tIns="45700" rIns="91425" bIns="45700" anchor="t" anchorCtr="0">
            <a:noAutofit/>
          </a:bodyPr>
          <a:lstStyle/>
          <a:p>
            <a:pPr marL="342900" indent="-342900">
              <a:lnSpc>
                <a:spcPct val="100000"/>
              </a:lnSpc>
              <a:spcBef>
                <a:spcPts val="600"/>
              </a:spcBef>
              <a:buClr>
                <a:srgbClr val="97467D"/>
              </a:buClr>
              <a:buFont typeface="+mj-lt"/>
              <a:buAutoNum type="arabicPeriod"/>
            </a:pPr>
            <a:r>
              <a:rPr lang="fr-FR" sz="2200" dirty="0">
                <a:solidFill>
                  <a:schemeClr val="tx1">
                    <a:lumMod val="65000"/>
                    <a:lumOff val="35000"/>
                  </a:schemeClr>
                </a:solidFill>
              </a:rPr>
              <a:t>Quels sont les deux cadres de la supervision ?</a:t>
            </a:r>
          </a:p>
          <a:p>
            <a:pPr marL="342900" indent="-342900">
              <a:lnSpc>
                <a:spcPct val="100000"/>
              </a:lnSpc>
              <a:spcBef>
                <a:spcPts val="600"/>
              </a:spcBef>
              <a:buClr>
                <a:srgbClr val="97467D"/>
              </a:buClr>
              <a:buFont typeface="+mj-lt"/>
              <a:buAutoNum type="arabicPeriod"/>
            </a:pPr>
            <a:endParaRPr lang="en-US" sz="2200" dirty="0">
              <a:solidFill>
                <a:schemeClr val="tx1">
                  <a:lumMod val="65000"/>
                  <a:lumOff val="35000"/>
                </a:schemeClr>
              </a:solidFill>
            </a:endParaRPr>
          </a:p>
          <a:p>
            <a:pPr marL="342900" indent="-342900">
              <a:lnSpc>
                <a:spcPct val="100000"/>
              </a:lnSpc>
              <a:spcBef>
                <a:spcPts val="600"/>
              </a:spcBef>
              <a:buClr>
                <a:srgbClr val="97467D"/>
              </a:buClr>
              <a:buFont typeface="+mj-lt"/>
              <a:buAutoNum type="arabicPeriod"/>
            </a:pPr>
            <a:r>
              <a:rPr lang="fr-FR" sz="2200" dirty="0">
                <a:solidFill>
                  <a:schemeClr val="tx1">
                    <a:lumMod val="65000"/>
                    <a:lumOff val="35000"/>
                  </a:schemeClr>
                </a:solidFill>
              </a:rPr>
              <a:t>Quelles sont les 7 différentes pratiques de supervision ?</a:t>
            </a:r>
          </a:p>
          <a:p>
            <a:pPr marL="342900" indent="-342900">
              <a:lnSpc>
                <a:spcPct val="100000"/>
              </a:lnSpc>
              <a:spcBef>
                <a:spcPts val="600"/>
              </a:spcBef>
              <a:buClr>
                <a:srgbClr val="97467D"/>
              </a:buClr>
              <a:buFont typeface="+mj-lt"/>
              <a:buAutoNum type="arabicPeriod"/>
            </a:pPr>
            <a:endParaRPr lang="en-US" sz="2200" dirty="0">
              <a:solidFill>
                <a:schemeClr val="tx1">
                  <a:lumMod val="65000"/>
                  <a:lumOff val="35000"/>
                </a:schemeClr>
              </a:solidFill>
            </a:endParaRPr>
          </a:p>
          <a:p>
            <a:pPr marL="342900" indent="-342900">
              <a:lnSpc>
                <a:spcPct val="100000"/>
              </a:lnSpc>
              <a:spcBef>
                <a:spcPts val="600"/>
              </a:spcBef>
              <a:buClr>
                <a:srgbClr val="97467D"/>
              </a:buClr>
              <a:buFont typeface="+mj-lt"/>
              <a:buAutoNum type="arabicPeriod"/>
            </a:pPr>
            <a:r>
              <a:rPr lang="fr-FR" sz="2200" dirty="0">
                <a:solidFill>
                  <a:schemeClr val="tx1">
                    <a:lumMod val="65000"/>
                    <a:lumOff val="35000"/>
                  </a:schemeClr>
                </a:solidFill>
              </a:rPr>
              <a:t>Quelle est la différence entre les outils d’observation et d’accompagnement sur le terrain ?</a:t>
            </a:r>
          </a:p>
          <a:p>
            <a:pPr marL="342900" indent="-342900">
              <a:lnSpc>
                <a:spcPct val="100000"/>
              </a:lnSpc>
              <a:spcBef>
                <a:spcPts val="600"/>
              </a:spcBef>
              <a:buClr>
                <a:srgbClr val="97467D"/>
              </a:buClr>
              <a:buFont typeface="+mj-lt"/>
              <a:buAutoNum type="arabicPeriod"/>
            </a:pPr>
            <a:endParaRPr lang="en-US" sz="2200" dirty="0">
              <a:solidFill>
                <a:schemeClr val="tx1">
                  <a:lumMod val="65000"/>
                  <a:lumOff val="35000"/>
                </a:schemeClr>
              </a:solidFill>
            </a:endParaRPr>
          </a:p>
          <a:p>
            <a:pPr marL="342900" indent="-342900">
              <a:lnSpc>
                <a:spcPct val="100000"/>
              </a:lnSpc>
              <a:spcBef>
                <a:spcPts val="600"/>
              </a:spcBef>
              <a:buClr>
                <a:srgbClr val="97467D"/>
              </a:buClr>
              <a:buFont typeface="+mj-lt"/>
              <a:buAutoNum type="arabicPeriod"/>
            </a:pPr>
            <a:r>
              <a:rPr lang="fr-FR" sz="2200" dirty="0">
                <a:solidFill>
                  <a:schemeClr val="tx1">
                    <a:lumMod val="65000"/>
                    <a:lumOff val="35000"/>
                  </a:schemeClr>
                </a:solidFill>
              </a:rPr>
              <a:t>À quel moment doit-on remplir une évaluation des capacités du travailleur social ? </a:t>
            </a:r>
          </a:p>
          <a:p>
            <a:pPr marL="342900" indent="-342900">
              <a:lnSpc>
                <a:spcPct val="100000"/>
              </a:lnSpc>
              <a:spcBef>
                <a:spcPts val="600"/>
              </a:spcBef>
              <a:buClr>
                <a:srgbClr val="97467D"/>
              </a:buClr>
              <a:buFont typeface="+mj-lt"/>
              <a:buAutoNum type="arabicPeriod"/>
            </a:pPr>
            <a:endParaRPr lang="en-US" sz="2200" dirty="0">
              <a:solidFill>
                <a:schemeClr val="tx1">
                  <a:lumMod val="65000"/>
                  <a:lumOff val="35000"/>
                </a:schemeClr>
              </a:solidFill>
            </a:endParaRPr>
          </a:p>
          <a:p>
            <a:pPr marL="342900" indent="-342900">
              <a:lnSpc>
                <a:spcPct val="100000"/>
              </a:lnSpc>
              <a:spcBef>
                <a:spcPts val="600"/>
              </a:spcBef>
              <a:buClr>
                <a:srgbClr val="97467D"/>
              </a:buClr>
              <a:buFont typeface="+mj-lt"/>
              <a:buAutoNum type="arabicPeriod"/>
            </a:pPr>
            <a:r>
              <a:rPr lang="fr-FR" sz="2200" dirty="0">
                <a:solidFill>
                  <a:schemeClr val="tx1">
                    <a:lumMod val="65000"/>
                    <a:lumOff val="35000"/>
                  </a:schemeClr>
                </a:solidFill>
              </a:rPr>
              <a:t>Quels sont les rôles d’un travailleur social et d’un superviseur lors d’une session individuelle de supervision ?</a:t>
            </a:r>
          </a:p>
          <a:p>
            <a:pPr marL="342900" indent="-342900">
              <a:lnSpc>
                <a:spcPct val="100000"/>
              </a:lnSpc>
              <a:spcBef>
                <a:spcPts val="600"/>
              </a:spcBef>
              <a:buClr>
                <a:srgbClr val="97467D"/>
              </a:buClr>
              <a:buFont typeface="+mj-lt"/>
              <a:buAutoNum type="arabicPeriod"/>
            </a:pPr>
            <a:endParaRPr lang="en-US" sz="2400" dirty="0">
              <a:solidFill>
                <a:schemeClr val="tx1">
                  <a:lumMod val="65000"/>
                  <a:lumOff val="35000"/>
                </a:schemeClr>
              </a:solidFill>
            </a:endParaRPr>
          </a:p>
          <a:p>
            <a:pPr marL="0" indent="0">
              <a:buNone/>
            </a:pPr>
            <a:endParaRPr lang="en-US" sz="2400" dirty="0">
              <a:solidFill>
                <a:srgbClr val="D8D8D8"/>
              </a:solidFill>
            </a:endParaRPr>
          </a:p>
          <a:p>
            <a:pPr indent="-342900"/>
            <a:endParaRPr lang="en-US" sz="2400" dirty="0">
              <a:solidFill>
                <a:srgbClr val="151515"/>
              </a:solidFill>
            </a:endParaRPr>
          </a:p>
          <a:p>
            <a:pPr marL="457200" marR="0" lvl="1" indent="0" algn="l" rtl="0">
              <a:spcBef>
                <a:spcPts val="1000"/>
              </a:spcBef>
              <a:spcAft>
                <a:spcPts val="0"/>
              </a:spcAft>
              <a:buClr>
                <a:srgbClr val="EFEFEF"/>
              </a:buClr>
              <a:buSzPct val="25000"/>
              <a:buFont typeface="Noto Sans Symbols"/>
              <a:buNone/>
            </a:pPr>
            <a:endParaRPr b="0" i="0" u="none" strike="noStrike" cap="none" dirty="0">
              <a:solidFill>
                <a:srgbClr val="151515"/>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SzPct val="80000"/>
              <a:buFont typeface="Noto Sans Symbols"/>
              <a:buNone/>
            </a:pPr>
            <a:endParaRPr sz="2400" b="0" i="0" u="none" strike="noStrike" cap="none" dirty="0">
              <a:solidFill>
                <a:srgbClr val="151515"/>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SzPct val="25000"/>
              <a:buFont typeface="Noto Sans Symbols"/>
              <a:buNone/>
            </a:pPr>
            <a:endParaRPr sz="2400" b="0" i="0" u="none" strike="noStrike" cap="none" dirty="0">
              <a:solidFill>
                <a:srgbClr val="151515"/>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SzPct val="25000"/>
              <a:buFont typeface="Noto Sans Symbols"/>
              <a:buNone/>
            </a:pPr>
            <a:endParaRPr sz="2400" b="0" i="0" u="none" strike="noStrike" cap="none" dirty="0">
              <a:solidFill>
                <a:srgbClr val="151515"/>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SzPct val="25000"/>
              <a:buFont typeface="Noto Sans Symbols"/>
              <a:buNone/>
            </a:pPr>
            <a:endParaRPr sz="2400" b="0" i="0" u="none" strike="noStrike" cap="none" dirty="0">
              <a:solidFill>
                <a:srgbClr val="151515"/>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SzPct val="25000"/>
              <a:buFont typeface="Noto Sans Symbols"/>
              <a:buNone/>
            </a:pPr>
            <a:endParaRPr sz="2400" b="0" i="0" u="none" strike="noStrike" cap="none" dirty="0">
              <a:solidFill>
                <a:srgbClr val="151515"/>
              </a:solidFill>
              <a:latin typeface="Century Gothic"/>
              <a:ea typeface="Century Gothic"/>
              <a:cs typeface="Century Gothic"/>
              <a:sym typeface="Century Gothic"/>
            </a:endParaRPr>
          </a:p>
        </p:txBody>
      </p:sp>
      <p:sp>
        <p:nvSpPr>
          <p:cNvPr id="4" name="Rectangle 3"/>
          <p:cNvSpPr/>
          <p:nvPr/>
        </p:nvSpPr>
        <p:spPr>
          <a:xfrm>
            <a:off x="3919731" y="1205682"/>
            <a:ext cx="2993531" cy="76364"/>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3441032"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t="9983" r="46778" b="8052"/>
          <a:stretch/>
        </p:blipFill>
        <p:spPr>
          <a:xfrm>
            <a:off x="0" y="0"/>
            <a:ext cx="3441032" cy="6858000"/>
          </a:xfrm>
          <a:prstGeom prst="rect">
            <a:avLst/>
          </a:prstGeom>
        </p:spPr>
      </p:pic>
    </p:spTree>
    <p:extLst>
      <p:ext uri="{BB962C8B-B14F-4D97-AF65-F5344CB8AC3E}">
        <p14:creationId xmlns:p14="http://schemas.microsoft.com/office/powerpoint/2010/main" val="272090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0159" y="340791"/>
            <a:ext cx="7926141" cy="1200329"/>
          </a:xfrm>
          <a:prstGeom prst="rect">
            <a:avLst/>
          </a:prstGeom>
          <a:noFill/>
        </p:spPr>
        <p:txBody>
          <a:bodyPr wrap="square" rtlCol="0">
            <a:spAutoFit/>
          </a:bodyPr>
          <a:lstStyle/>
          <a:p>
            <a:r>
              <a:rPr lang="fr-FR" sz="3600" b="1" dirty="0">
                <a:solidFill>
                  <a:srgbClr val="026794"/>
                </a:solidFill>
                <a:latin typeface="Helvetica Neue" charset="0"/>
                <a:ea typeface="Helvetica Neue" charset="0"/>
                <a:cs typeface="Helvetica Neue" charset="0"/>
              </a:rPr>
              <a:t>OBJECTIF DU MODULE ET RÉSULTATS D’APPRENTISSAGE</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58"/>
          <p:cNvSpPr txBox="1">
            <a:spLocks noGrp="1"/>
          </p:cNvSpPr>
          <p:nvPr>
            <p:ph idx="1"/>
          </p:nvPr>
        </p:nvSpPr>
        <p:spPr>
          <a:xfrm>
            <a:off x="656024" y="2221232"/>
            <a:ext cx="9882188" cy="4106416"/>
          </a:xfrm>
          <a:prstGeom prst="rect">
            <a:avLst/>
          </a:prstGeom>
          <a:noFill/>
          <a:ln>
            <a:noFill/>
          </a:ln>
        </p:spPr>
        <p:txBody>
          <a:bodyPr lIns="91425" tIns="45700" rIns="91425" bIns="45700" anchor="t" anchorCtr="0">
            <a:noAutofit/>
          </a:bodyPr>
          <a:lstStyle/>
          <a:p>
            <a:pPr marL="0" indent="0">
              <a:lnSpc>
                <a:spcPct val="90000"/>
              </a:lnSpc>
              <a:spcBef>
                <a:spcPts val="0"/>
              </a:spcBef>
              <a:buNone/>
            </a:pPr>
            <a:r>
              <a:rPr lang="fr-FR" sz="2400" b="1" u="none" strike="noStrike" cap="none" dirty="0">
                <a:solidFill>
                  <a:srgbClr val="97467D"/>
                </a:solidFill>
                <a:latin typeface="Helvetica Neue" charset="0"/>
                <a:ea typeface="Helvetica Neue" charset="0"/>
                <a:cs typeface="Helvetica Neue" charset="0"/>
                <a:sym typeface="Century Gothic"/>
              </a:rPr>
              <a:t>Objectif : </a:t>
            </a:r>
          </a:p>
          <a:p>
            <a:pPr marL="0" indent="0">
              <a:lnSpc>
                <a:spcPct val="90000"/>
              </a:lnSpc>
              <a:spcBef>
                <a:spcPts val="0"/>
              </a:spcBef>
              <a:buNone/>
            </a:pPr>
            <a:endParaRPr lang="en-US" sz="2000" b="1" dirty="0">
              <a:solidFill>
                <a:srgbClr val="97467D"/>
              </a:solidFill>
              <a:latin typeface="Helvetica Neue" charset="0"/>
              <a:ea typeface="Helvetica Neue" charset="0"/>
              <a:cs typeface="Helvetica Neue" charset="0"/>
              <a:sym typeface="Century Gothic"/>
            </a:endParaRPr>
          </a:p>
          <a:p>
            <a:pPr marL="0" indent="0">
              <a:spcBef>
                <a:spcPts val="0"/>
              </a:spcBef>
              <a:buNone/>
            </a:pPr>
            <a:r>
              <a:rPr lang="fr-FR" sz="2000" dirty="0">
                <a:solidFill>
                  <a:schemeClr val="tx1">
                    <a:lumMod val="65000"/>
                    <a:lumOff val="35000"/>
                  </a:schemeClr>
                </a:solidFill>
                <a:sym typeface="Century Gothic"/>
              </a:rPr>
              <a:t>Examiner les pratiques clés de </a:t>
            </a:r>
            <a:r>
              <a:rPr lang="fr-FR" sz="2000" dirty="0">
                <a:solidFill>
                  <a:schemeClr val="tx1">
                    <a:lumMod val="65000"/>
                    <a:lumOff val="35000"/>
                  </a:schemeClr>
                </a:solidFill>
              </a:rPr>
              <a:t>la supervision et de l’encadrement</a:t>
            </a:r>
          </a:p>
          <a:p>
            <a:pPr marL="0" indent="0">
              <a:spcBef>
                <a:spcPts val="0"/>
              </a:spcBef>
              <a:buNone/>
            </a:pPr>
            <a:endParaRPr lang="en-US" sz="2000" dirty="0">
              <a:solidFill>
                <a:schemeClr val="tx1">
                  <a:lumMod val="65000"/>
                  <a:lumOff val="35000"/>
                </a:schemeClr>
              </a:solidFill>
              <a:sym typeface="Century Gothic"/>
            </a:endParaRPr>
          </a:p>
          <a:p>
            <a:pPr marL="0" lvl="0" indent="0">
              <a:buClr>
                <a:srgbClr val="EFEFEF"/>
              </a:buClr>
              <a:buSzPct val="80000"/>
              <a:buNone/>
            </a:pPr>
            <a:r>
              <a:rPr lang="fr-FR" sz="2400" b="1" dirty="0">
                <a:solidFill>
                  <a:srgbClr val="97467D"/>
                </a:solidFill>
                <a:sym typeface="Century Gothic"/>
              </a:rPr>
              <a:t>Résultats d’apprentissage : </a:t>
            </a:r>
          </a:p>
          <a:p>
            <a:pPr lvl="0">
              <a:buClr>
                <a:srgbClr val="97467D"/>
              </a:buClr>
              <a:buSzPct val="80000"/>
              <a:buFont typeface="Wingdings" charset="2"/>
              <a:buChar char="§"/>
            </a:pPr>
            <a:r>
              <a:rPr lang="fr-FR" sz="2000" dirty="0">
                <a:solidFill>
                  <a:schemeClr val="tx1">
                    <a:lumMod val="65000"/>
                    <a:lumOff val="35000"/>
                  </a:schemeClr>
                </a:solidFill>
              </a:rPr>
              <a:t>Connaître les différentes pratiques </a:t>
            </a:r>
            <a:r>
              <a:rPr lang="fr-FR" sz="2000" dirty="0">
                <a:solidFill>
                  <a:schemeClr val="tx1">
                    <a:lumMod val="65000"/>
                    <a:lumOff val="35000"/>
                  </a:schemeClr>
                </a:solidFill>
                <a:sym typeface="Century Gothic"/>
              </a:rPr>
              <a:t>de supervision et </a:t>
            </a:r>
            <a:r>
              <a:rPr lang="fr-FR" sz="2000" dirty="0">
                <a:solidFill>
                  <a:schemeClr val="tx1">
                    <a:lumMod val="65000"/>
                    <a:lumOff val="35000"/>
                  </a:schemeClr>
                </a:solidFill>
              </a:rPr>
              <a:t>d’en</a:t>
            </a:r>
            <a:r>
              <a:rPr lang="fr-FR" sz="2000" dirty="0">
                <a:solidFill>
                  <a:schemeClr val="tx1">
                    <a:lumMod val="65000"/>
                    <a:lumOff val="35000"/>
                  </a:schemeClr>
                </a:solidFill>
                <a:sym typeface="Century Gothic"/>
              </a:rPr>
              <a:t>cadrement à mettre en pratique </a:t>
            </a:r>
            <a:r>
              <a:rPr lang="fr-FR" sz="2000" dirty="0">
                <a:solidFill>
                  <a:schemeClr val="tx1">
                    <a:lumMod val="65000"/>
                    <a:lumOff val="35000"/>
                  </a:schemeClr>
                </a:solidFill>
              </a:rPr>
              <a:t>en</a:t>
            </a:r>
            <a:r>
              <a:rPr lang="fr-FR" sz="2000" dirty="0">
                <a:solidFill>
                  <a:schemeClr val="tx1">
                    <a:lumMod val="65000"/>
                    <a:lumOff val="35000"/>
                  </a:schemeClr>
                </a:solidFill>
                <a:sym typeface="Century Gothic"/>
              </a:rPr>
              <a:t> session individuelle, de groupe, </a:t>
            </a:r>
            <a:r>
              <a:rPr lang="fr-FR" sz="2000" dirty="0">
                <a:solidFill>
                  <a:schemeClr val="tx1">
                    <a:lumMod val="65000"/>
                    <a:lumOff val="35000"/>
                  </a:schemeClr>
                </a:solidFill>
              </a:rPr>
              <a:t>ou</a:t>
            </a:r>
            <a:r>
              <a:rPr lang="fr-FR" sz="2000" dirty="0">
                <a:solidFill>
                  <a:schemeClr val="tx1">
                    <a:lumMod val="65000"/>
                    <a:lumOff val="35000"/>
                  </a:schemeClr>
                </a:solidFill>
                <a:sym typeface="Century Gothic"/>
              </a:rPr>
              <a:t> les deux </a:t>
            </a:r>
            <a:r>
              <a:rPr lang="fr-FR" sz="2000" dirty="0">
                <a:solidFill>
                  <a:schemeClr val="tx1">
                    <a:lumMod val="65000"/>
                    <a:lumOff val="35000"/>
                  </a:schemeClr>
                </a:solidFill>
              </a:rPr>
              <a:t>à la fois</a:t>
            </a:r>
          </a:p>
          <a:p>
            <a:pPr>
              <a:buClr>
                <a:srgbClr val="97467D"/>
              </a:buClr>
              <a:buFont typeface="Wingdings" charset="2"/>
              <a:buChar char="§"/>
            </a:pPr>
            <a:r>
              <a:rPr lang="fr-FR" sz="2000" dirty="0">
                <a:solidFill>
                  <a:schemeClr val="tx1">
                    <a:lumMod val="65000"/>
                    <a:lumOff val="35000"/>
                  </a:schemeClr>
                </a:solidFill>
              </a:rPr>
              <a:t>Connaître </a:t>
            </a:r>
            <a:r>
              <a:rPr lang="fr-FR" sz="2000" dirty="0">
                <a:solidFill>
                  <a:schemeClr val="tx1">
                    <a:lumMod val="65000"/>
                    <a:lumOff val="35000"/>
                  </a:schemeClr>
                </a:solidFill>
                <a:sym typeface="Century Gothic"/>
              </a:rPr>
              <a:t>les objectifs</a:t>
            </a:r>
            <a:r>
              <a:rPr lang="fr-FR" sz="2000" dirty="0">
                <a:solidFill>
                  <a:schemeClr val="tx1">
                    <a:lumMod val="65000"/>
                    <a:lumOff val="35000"/>
                  </a:schemeClr>
                </a:solidFill>
              </a:rPr>
              <a:t> associés aux</a:t>
            </a:r>
            <a:r>
              <a:rPr lang="fr-FR" sz="2000" dirty="0">
                <a:solidFill>
                  <a:schemeClr val="tx1">
                    <a:lumMod val="65000"/>
                    <a:lumOff val="35000"/>
                  </a:schemeClr>
                </a:solidFill>
                <a:sym typeface="Century Gothic"/>
              </a:rPr>
              <a:t> différentes pratiques</a:t>
            </a:r>
          </a:p>
          <a:p>
            <a:pPr>
              <a:buClr>
                <a:srgbClr val="97467D"/>
              </a:buClr>
              <a:buFont typeface="Wingdings" charset="2"/>
              <a:buChar char="§"/>
            </a:pPr>
            <a:r>
              <a:rPr lang="fr-FR" sz="2000" dirty="0">
                <a:solidFill>
                  <a:schemeClr val="tx1">
                    <a:lumMod val="65000"/>
                    <a:lumOff val="35000"/>
                  </a:schemeClr>
                </a:solidFill>
              </a:rPr>
              <a:t>Connaître la durée et la fréquence de chaque pratique</a:t>
            </a:r>
          </a:p>
          <a:p>
            <a:pPr>
              <a:buClr>
                <a:srgbClr val="97467D"/>
              </a:buClr>
              <a:buFont typeface="Wingdings" charset="2"/>
              <a:buChar char="§"/>
            </a:pPr>
            <a:r>
              <a:rPr lang="fr-FR" sz="2000" dirty="0">
                <a:solidFill>
                  <a:schemeClr val="tx1">
                    <a:lumMod val="65000"/>
                    <a:lumOff val="35000"/>
                  </a:schemeClr>
                </a:solidFill>
              </a:rPr>
              <a:t>Comprendre les conseils associés à chaque pratique et comment utiliser les outils de mise en pratique</a:t>
            </a:r>
          </a:p>
          <a:p>
            <a:pPr indent="-342900">
              <a:buFont typeface="Noto Sans Symbols"/>
              <a:buChar char="∙"/>
            </a:pPr>
            <a:endParaRPr lang="en-US" sz="1800" dirty="0">
              <a:solidFill>
                <a:srgbClr val="151515"/>
              </a:solidFill>
            </a:endParaRPr>
          </a:p>
          <a:p>
            <a:pPr indent="-342900">
              <a:buFont typeface="Noto Sans Symbols"/>
              <a:buChar char="∙"/>
            </a:pPr>
            <a:endParaRPr lang="en-US" sz="1800" dirty="0">
              <a:solidFill>
                <a:srgbClr val="151515"/>
              </a:solidFill>
            </a:endParaRPr>
          </a:p>
          <a:p>
            <a:pPr indent="-342900">
              <a:lnSpc>
                <a:spcPct val="90000"/>
              </a:lnSpc>
              <a:buFont typeface="Noto Sans Symbols"/>
              <a:buChar char="∙"/>
            </a:pPr>
            <a:endParaRPr lang="en-US" sz="1800" dirty="0">
              <a:solidFill>
                <a:srgbClr val="151515"/>
              </a:solidFill>
              <a:latin typeface="Helvetica Neue" charset="0"/>
              <a:ea typeface="Helvetica Neue" charset="0"/>
              <a:cs typeface="Helvetica Neue" charset="0"/>
            </a:endParaRPr>
          </a:p>
          <a:p>
            <a:pPr indent="-342900">
              <a:lnSpc>
                <a:spcPct val="90000"/>
              </a:lnSpc>
              <a:buFont typeface="Noto Sans Symbols"/>
              <a:buChar char="∙"/>
            </a:pPr>
            <a:endParaRPr lang="en-US" sz="1800" u="none" strike="noStrike" cap="none" dirty="0">
              <a:solidFill>
                <a:srgbClr val="151515"/>
              </a:solidFill>
              <a:latin typeface="Helvetica Neue" charset="0"/>
              <a:ea typeface="Helvetica Neue" charset="0"/>
              <a:cs typeface="Helvetica Neue" charset="0"/>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p:txBody>
      </p:sp>
    </p:spTree>
    <p:extLst>
      <p:ext uri="{BB962C8B-B14F-4D97-AF65-F5344CB8AC3E}">
        <p14:creationId xmlns:p14="http://schemas.microsoft.com/office/powerpoint/2010/main" val="2599357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41095" y="2837119"/>
            <a:ext cx="8293768" cy="1094802"/>
          </a:xfrm>
          <a:prstGeom prst="rect">
            <a:avLst/>
          </a:prstGeom>
          <a:noFill/>
          <a:ln w="57150">
            <a:solidFill>
              <a:srgbClr val="016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05075" y="2502568"/>
            <a:ext cx="724601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33CC0D-4951-4D02-BFAE-A33DC30A8909}"/>
              </a:ext>
            </a:extLst>
          </p:cNvPr>
          <p:cNvSpPr txBox="1">
            <a:spLocks/>
          </p:cNvSpPr>
          <p:nvPr/>
        </p:nvSpPr>
        <p:spPr>
          <a:xfrm>
            <a:off x="32084" y="2695020"/>
            <a:ext cx="12192000" cy="31410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1800" b="1" dirty="0">
                <a:solidFill>
                  <a:schemeClr val="bg1"/>
                </a:solidFill>
                <a:latin typeface="Helvetica Neue" charset="0"/>
                <a:ea typeface="Helvetica Neue" charset="0"/>
                <a:cs typeface="Helvetica Neue" charset="0"/>
              </a:rPr>
              <a:t>Y A-T-IL UN ÉLÉMENT DE CE MODULE QUE VOUS SOUHAITEZ </a:t>
            </a:r>
          </a:p>
          <a:p>
            <a:pPr algn="ctr">
              <a:lnSpc>
                <a:spcPct val="100000"/>
              </a:lnSpc>
              <a:spcBef>
                <a:spcPts val="1200"/>
              </a:spcBef>
            </a:pPr>
            <a:r>
              <a:rPr lang="fr-FR" sz="3400" b="1" dirty="0">
                <a:solidFill>
                  <a:schemeClr val="bg1"/>
                </a:solidFill>
                <a:latin typeface="Helvetica Neue" charset="0"/>
                <a:ea typeface="Helvetica Neue" charset="0"/>
                <a:cs typeface="Helvetica Neue" charset="0"/>
              </a:rPr>
              <a:t>AJOUTER À VOTRE PLAN D’ACTION ?</a:t>
            </a:r>
          </a:p>
        </p:txBody>
      </p: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l="53803" t="16294" r="21063" b="6460"/>
          <a:stretch/>
        </p:blipFill>
        <p:spPr>
          <a:xfrm rot="5400000">
            <a:off x="4985083" y="-348918"/>
            <a:ext cx="2221833" cy="12192003"/>
          </a:xfrm>
          <a:prstGeom prst="rect">
            <a:avLst/>
          </a:prstGeom>
        </p:spPr>
      </p:pic>
    </p:spTree>
    <p:extLst>
      <p:ext uri="{BB962C8B-B14F-4D97-AF65-F5344CB8AC3E}">
        <p14:creationId xmlns:p14="http://schemas.microsoft.com/office/powerpoint/2010/main" val="2462646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RÉFÉRENCES</a:t>
            </a:r>
          </a:p>
        </p:txBody>
      </p:sp>
      <p:sp>
        <p:nvSpPr>
          <p:cNvPr id="4" name="Text Placeholder 10"/>
          <p:cNvSpPr>
            <a:spLocks noGrp="1"/>
          </p:cNvSpPr>
          <p:nvPr>
            <p:ph type="body" sz="quarter" idx="12"/>
          </p:nvPr>
        </p:nvSpPr>
        <p:spPr>
          <a:xfrm>
            <a:off x="655638" y="1925638"/>
            <a:ext cx="10820400" cy="4418012"/>
          </a:xfrm>
        </p:spPr>
        <p:txBody>
          <a:bodyPr>
            <a:normAutofit fontScale="70000" lnSpcReduction="20000"/>
          </a:bodyPr>
          <a:lstStyle/>
          <a:p>
            <a:r>
              <a:rPr lang="en-US" dirty="0"/>
              <a:t>Alliance for Child Protection in Humanitarian Action. (2014). Inter-agency</a:t>
            </a:r>
            <a:r>
              <a:rPr lang="en-US" i="1" dirty="0"/>
              <a:t> Guidelines for Case Management and Child Protection.</a:t>
            </a:r>
            <a:r>
              <a:rPr lang="en-US" dirty="0"/>
              <a:t> Retrieved 2017, from </a:t>
            </a:r>
            <a:r>
              <a:rPr lang="en-US" dirty="0">
                <a:hlinkClick r:id="rId3"/>
              </a:rPr>
              <a:t>https://resourcecentre.savethechildren.net/library/inter-agency-guidelines-case-management-and-child-protection</a:t>
            </a:r>
            <a:endParaRPr lang="en-US" dirty="0"/>
          </a:p>
          <a:p>
            <a:r>
              <a:rPr lang="en-US" dirty="0"/>
              <a:t>Alliance for Child Protection in Humanitarian Action. (2014). Child Protection Case Management Training Manual for Caseworkers, Supervisors and Managers</a:t>
            </a:r>
            <a:r>
              <a:rPr lang="en-US" i="1" dirty="0"/>
              <a:t>. </a:t>
            </a:r>
            <a:r>
              <a:rPr lang="en-US" dirty="0"/>
              <a:t>Retrieved 2017 from:</a:t>
            </a:r>
            <a:r>
              <a:rPr lang="en-US" i="1" dirty="0"/>
              <a:t>  </a:t>
            </a:r>
            <a:r>
              <a:rPr lang="en-US" u="sng" dirty="0">
                <a:hlinkClick r:id="rId4"/>
              </a:rPr>
              <a:t>https://resourcecentre.savethechildren.net/library/ia-case-management-training-package</a:t>
            </a:r>
            <a:endParaRPr lang="en-US" dirty="0"/>
          </a:p>
          <a:p>
            <a:r>
              <a:rPr lang="en-GB" dirty="0" smtClean="0"/>
              <a:t>Nickerson</a:t>
            </a:r>
            <a:r>
              <a:rPr lang="en-GB" dirty="0"/>
              <a:t>, R.S. (1987).  Why Teach Thinking? In Baron, J.B. &amp; Sternberg, R.J. (Eds.), </a:t>
            </a:r>
            <a:r>
              <a:rPr lang="en-GB" i="1" dirty="0"/>
              <a:t>Teaching Thinking Skills:  Theory and Practice </a:t>
            </a:r>
            <a:r>
              <a:rPr lang="en-GB" dirty="0"/>
              <a:t>(pp. 27-37).  New York:  W.H. Freeman &amp; Company.</a:t>
            </a:r>
            <a:endParaRPr lang="en-US" dirty="0"/>
          </a:p>
          <a:p>
            <a:r>
              <a:rPr lang="en-GB" dirty="0"/>
              <a:t>Skills for Care and </a:t>
            </a:r>
            <a:r>
              <a:rPr lang="en-GB" dirty="0" smtClean="0"/>
              <a:t>Children’s </a:t>
            </a:r>
            <a:r>
              <a:rPr lang="en-GB" dirty="0"/>
              <a:t>Workforce Development Council UK (2007) </a:t>
            </a:r>
            <a:r>
              <a:rPr lang="en-GB" i="1" dirty="0"/>
              <a:t>Providing effective supervision: A workforce development tool, including a unit of competence and supporting guidance. </a:t>
            </a:r>
            <a:r>
              <a:rPr lang="en-GB" dirty="0"/>
              <a:t> Accessed at </a:t>
            </a:r>
            <a:r>
              <a:rPr lang="en-GB" u="sng" dirty="0">
                <a:hlinkClick r:id="rId5"/>
              </a:rPr>
              <a:t>http://www.skillsforcare.org.uk/Document-library/Finding-and-keeping-workers/Supervision/Providing-Effective-Supervision.pdf</a:t>
            </a:r>
            <a:r>
              <a:rPr lang="en-GB" dirty="0"/>
              <a:t> </a:t>
            </a:r>
            <a:endParaRPr lang="en-GB" dirty="0" smtClean="0"/>
          </a:p>
          <a:p>
            <a:r>
              <a:rPr lang="en-US" dirty="0"/>
              <a:t>Stevens, I (2015). Practicing Supervision in Child Care and Child Protection Agencies. Retrieved 2016, from </a:t>
            </a:r>
            <a:r>
              <a:rPr lang="en-US" u="sng" dirty="0">
                <a:hlinkClick r:id="rId6"/>
              </a:rPr>
              <a:t>www.childhub.org</a:t>
            </a:r>
            <a:endParaRPr lang="en-US" dirty="0"/>
          </a:p>
          <a:p>
            <a:endParaRPr lang="en-US" dirty="0"/>
          </a:p>
          <a:p>
            <a:endParaRPr lang="en-US" dirty="0"/>
          </a:p>
        </p:txBody>
      </p:sp>
    </p:spTree>
    <p:extLst>
      <p:ext uri="{BB962C8B-B14F-4D97-AF65-F5344CB8AC3E}">
        <p14:creationId xmlns:p14="http://schemas.microsoft.com/office/powerpoint/2010/main" val="223486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585675" y="569062"/>
            <a:ext cx="8483009" cy="1325563"/>
          </a:xfrm>
          <a:prstGeom prst="rect">
            <a:avLst/>
          </a:prstGeom>
          <a:noFill/>
          <a:ln>
            <a:noFill/>
          </a:ln>
        </p:spPr>
        <p:txBody>
          <a:bodyPr lIns="91425" tIns="45700" rIns="91425" bIns="45700" anchor="t" anchorCtr="0">
            <a:noAutofit/>
          </a:bodyPr>
          <a:lstStyle/>
          <a:p>
            <a:pPr>
              <a:buClr>
                <a:srgbClr val="151515"/>
              </a:buClr>
              <a:buSzPct val="25000"/>
            </a:pPr>
            <a:r>
              <a:rPr lang="fr-FR" sz="3600" b="1">
                <a:solidFill>
                  <a:srgbClr val="016794"/>
                </a:solidFill>
                <a:latin typeface="Helvetica Neue" charset="0"/>
                <a:ea typeface="Helvetica Neue" charset="0"/>
                <a:cs typeface="Helvetica Neue" charset="0"/>
              </a:rPr>
              <a:t>CADRES DE SUPERVISION</a:t>
            </a:r>
            <a:r>
              <a:rPr lang="fr-FR" sz="4400">
                <a:solidFill>
                  <a:srgbClr val="016794"/>
                </a:solidFill>
              </a:rPr>
              <a:t> </a:t>
            </a:r>
          </a:p>
        </p:txBody>
      </p:sp>
      <p:sp>
        <p:nvSpPr>
          <p:cNvPr id="164" name="Shape 164"/>
          <p:cNvSpPr txBox="1">
            <a:spLocks noGrp="1"/>
          </p:cNvSpPr>
          <p:nvPr>
            <p:ph sz="half" idx="1"/>
          </p:nvPr>
        </p:nvSpPr>
        <p:spPr>
          <a:xfrm>
            <a:off x="3051176" y="2390775"/>
            <a:ext cx="8408987" cy="4708525"/>
          </a:xfrm>
          <a:prstGeom prst="rect">
            <a:avLst/>
          </a:prstGeom>
          <a:noFill/>
          <a:ln>
            <a:noFill/>
          </a:ln>
        </p:spPr>
        <p:txBody>
          <a:bodyPr lIns="91425" tIns="45700" rIns="91425" bIns="45700" anchor="t" anchorCtr="0">
            <a:noAutofit/>
          </a:bodyPr>
          <a:lstStyle/>
          <a:p>
            <a:pPr marL="457200" lvl="1" indent="0">
              <a:buNone/>
            </a:pPr>
            <a:r>
              <a:rPr lang="fr-FR" b="1">
                <a:solidFill>
                  <a:srgbClr val="97467D"/>
                </a:solidFill>
                <a:latin typeface="Helvetica Neue" charset="0"/>
                <a:ea typeface="Helvetica Neue" charset="0"/>
                <a:cs typeface="Helvetica Neue" charset="0"/>
              </a:rPr>
              <a:t>Un à un (session individuelle) : </a:t>
            </a:r>
          </a:p>
          <a:p>
            <a:pPr marL="457200" lvl="1" indent="0">
              <a:buNone/>
            </a:pPr>
            <a:r>
              <a:rPr lang="fr-FR" sz="2000">
                <a:solidFill>
                  <a:schemeClr val="tx1">
                    <a:lumMod val="65000"/>
                    <a:lumOff val="35000"/>
                  </a:schemeClr>
                </a:solidFill>
                <a:latin typeface="Helvetica Neue" charset="0"/>
                <a:ea typeface="Helvetica Neue" charset="0"/>
                <a:cs typeface="Helvetica Neue" charset="0"/>
              </a:rPr>
              <a:t>Sessions de routine ou programmées régulièrement entre le travailleur social et le superviseur</a:t>
            </a:r>
          </a:p>
          <a:p>
            <a:pPr marL="457200" lvl="1" indent="0">
              <a:buNone/>
            </a:pPr>
            <a:endParaRPr lang="en-US" sz="1800" dirty="0">
              <a:solidFill>
                <a:schemeClr val="tx1">
                  <a:lumMod val="65000"/>
                  <a:lumOff val="35000"/>
                </a:schemeClr>
              </a:solidFill>
              <a:latin typeface="Helvetica Neue" charset="0"/>
              <a:ea typeface="Helvetica Neue" charset="0"/>
              <a:cs typeface="Helvetica Neue" charset="0"/>
            </a:endParaRPr>
          </a:p>
          <a:p>
            <a:pPr marL="457200" lvl="1" indent="0">
              <a:buNone/>
            </a:pPr>
            <a:endParaRPr lang="en-US" sz="1800" dirty="0">
              <a:solidFill>
                <a:schemeClr val="tx1">
                  <a:lumMod val="65000"/>
                  <a:lumOff val="35000"/>
                </a:schemeClr>
              </a:solidFill>
              <a:latin typeface="Helvetica Neue" charset="0"/>
              <a:ea typeface="Helvetica Neue" charset="0"/>
              <a:cs typeface="Helvetica Neue" charset="0"/>
            </a:endParaRPr>
          </a:p>
          <a:p>
            <a:pPr marL="457200" lvl="1" indent="0">
              <a:buNone/>
            </a:pPr>
            <a:endParaRPr lang="en-US" sz="1800" dirty="0">
              <a:solidFill>
                <a:schemeClr val="tx1">
                  <a:lumMod val="65000"/>
                  <a:lumOff val="35000"/>
                </a:schemeClr>
              </a:solidFill>
              <a:latin typeface="Helvetica Neue" charset="0"/>
              <a:ea typeface="Helvetica Neue" charset="0"/>
              <a:cs typeface="Helvetica Neue" charset="0"/>
            </a:endParaRPr>
          </a:p>
          <a:p>
            <a:pPr marL="457200" lvl="1" indent="0">
              <a:buNone/>
            </a:pPr>
            <a:r>
              <a:rPr lang="fr-FR" b="1">
                <a:solidFill>
                  <a:srgbClr val="97467D"/>
                </a:solidFill>
                <a:latin typeface="Helvetica Neue" charset="0"/>
                <a:ea typeface="Helvetica Neue" charset="0"/>
                <a:cs typeface="Helvetica Neue" charset="0"/>
              </a:rPr>
              <a:t>En groupe : </a:t>
            </a:r>
          </a:p>
          <a:p>
            <a:pPr marL="457200" lvl="1" indent="0">
              <a:buNone/>
            </a:pPr>
            <a:r>
              <a:rPr lang="fr-FR" sz="2000">
                <a:solidFill>
                  <a:schemeClr val="tx1">
                    <a:lumMod val="65000"/>
                    <a:lumOff val="35000"/>
                  </a:schemeClr>
                </a:solidFill>
                <a:latin typeface="Helvetica Neue" charset="0"/>
                <a:ea typeface="Helvetica Neue" charset="0"/>
                <a:cs typeface="Helvetica Neue" charset="0"/>
              </a:rPr>
              <a:t>Sessions de routine ou programmées régulièrement entre le superviseur et l’équipe de gestion de cas</a:t>
            </a:r>
          </a:p>
          <a:p>
            <a:pPr marL="914400" lvl="1" indent="-457200">
              <a:buAutoNum type="arabicPeriod"/>
            </a:pPr>
            <a:endParaRPr lang="en-US" sz="1800" dirty="0">
              <a:solidFill>
                <a:srgbClr val="151515"/>
              </a:solidFill>
              <a:latin typeface="Helvetica Neue" charset="0"/>
              <a:ea typeface="Helvetica Neue" charset="0"/>
              <a:cs typeface="Helvetica Neue" charset="0"/>
            </a:endParaRPr>
          </a:p>
          <a:p>
            <a:pPr marL="971550" lvl="1" indent="-514350" algn="r">
              <a:buClr>
                <a:srgbClr val="115684"/>
              </a:buClr>
              <a:buAutoNum type="arabicPeriod"/>
            </a:pPr>
            <a:endParaRPr lang="en-US" sz="1800" dirty="0">
              <a:solidFill>
                <a:srgbClr val="C00000"/>
              </a:solidFill>
              <a:latin typeface="Helvetica Neue" charset="0"/>
              <a:ea typeface="Helvetica Neue" charset="0"/>
              <a:cs typeface="Helvetica Neue" charset="0"/>
            </a:endParaRPr>
          </a:p>
          <a:p>
            <a:pPr indent="-342900">
              <a:buAutoNum type="arabicPeriod"/>
            </a:pPr>
            <a:endParaRPr lang="en-US" sz="1800" dirty="0">
              <a:solidFill>
                <a:srgbClr val="151515"/>
              </a:solidFill>
              <a:latin typeface="Helvetica Neue" charset="0"/>
              <a:ea typeface="Helvetica Neue" charset="0"/>
              <a:cs typeface="Helvetica Neue" charset="0"/>
            </a:endParaRPr>
          </a:p>
        </p:txBody>
      </p:sp>
      <p:cxnSp>
        <p:nvCxnSpPr>
          <p:cNvPr id="6" name="Straight Connector 5"/>
          <p:cNvCxnSpPr/>
          <p:nvPr/>
        </p:nvCxnSpPr>
        <p:spPr>
          <a:xfrm flipV="1">
            <a:off x="670733" y="1331293"/>
            <a:ext cx="7252746" cy="55286"/>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401022" y="133198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2834" y="2447712"/>
            <a:ext cx="1435100" cy="939800"/>
          </a:xfrm>
          <a:prstGeom prst="rect">
            <a:avLst/>
          </a:prstGeom>
        </p:spPr>
      </p:pic>
      <p:pic>
        <p:nvPicPr>
          <p:cNvPr id="9" name="Picture 8"/>
          <p:cNvPicPr>
            <a:picLocks noChangeAspect="1"/>
          </p:cNvPicPr>
          <p:nvPr/>
        </p:nvPicPr>
        <p:blipFill>
          <a:blip r:embed="rId4"/>
          <a:stretch>
            <a:fillRect/>
          </a:stretch>
        </p:blipFill>
        <p:spPr>
          <a:xfrm>
            <a:off x="1693267" y="4121743"/>
            <a:ext cx="1282700" cy="1244600"/>
          </a:xfrm>
          <a:prstGeom prst="rect">
            <a:avLst/>
          </a:prstGeom>
        </p:spPr>
      </p:pic>
    </p:spTree>
    <p:extLst>
      <p:ext uri="{BB962C8B-B14F-4D97-AF65-F5344CB8AC3E}">
        <p14:creationId xmlns:p14="http://schemas.microsoft.com/office/powerpoint/2010/main" val="44418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5784112"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993776"/>
            <a:ext cx="5784112" cy="7851776"/>
          </a:xfrm>
          <a:prstGeom prst="rect">
            <a:avLst/>
          </a:prstGeom>
        </p:spPr>
      </p:pic>
      <p:sp>
        <p:nvSpPr>
          <p:cNvPr id="6" name="Shape 163"/>
          <p:cNvSpPr txBox="1">
            <a:spLocks noGrp="1"/>
          </p:cNvSpPr>
          <p:nvPr>
            <p:ph type="title"/>
          </p:nvPr>
        </p:nvSpPr>
        <p:spPr>
          <a:xfrm>
            <a:off x="527304" y="1279525"/>
            <a:ext cx="4802342" cy="2705334"/>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u="none" strike="noStrike" cap="none">
                <a:solidFill>
                  <a:schemeClr val="bg1"/>
                </a:solidFill>
                <a:latin typeface="Helvetica Neue" charset="0"/>
                <a:ea typeface="Helvetica Neue" charset="0"/>
                <a:cs typeface="Helvetica Neue" charset="0"/>
                <a:sym typeface="Century Gothic"/>
              </a:rPr>
              <a:t>QUE DISENT LES DIRECTIVES IA RELATIVES À LA GESTION DE CAS CONCERNANT LA SUPERVISION ?</a:t>
            </a:r>
          </a:p>
        </p:txBody>
      </p:sp>
      <p:sp>
        <p:nvSpPr>
          <p:cNvPr id="7" name="Shape 164"/>
          <p:cNvSpPr txBox="1">
            <a:spLocks noGrp="1"/>
          </p:cNvSpPr>
          <p:nvPr>
            <p:ph sz="half" idx="1"/>
          </p:nvPr>
        </p:nvSpPr>
        <p:spPr>
          <a:xfrm>
            <a:off x="6085226" y="744280"/>
            <a:ext cx="5681472" cy="6592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FEFEF"/>
              </a:buClr>
              <a:buSzPct val="80000"/>
              <a:buNone/>
            </a:pPr>
            <a:r>
              <a:rPr lang="fr-FR" sz="2400" b="1" dirty="0">
                <a:solidFill>
                  <a:srgbClr val="97467D"/>
                </a:solidFill>
                <a:latin typeface="Helvetica Neue" charset="0"/>
                <a:ea typeface="Helvetica Neue" charset="0"/>
                <a:cs typeface="Helvetica Neue" charset="0"/>
                <a:sym typeface="Century Gothic"/>
              </a:rPr>
              <a:t>La supervision doit être</a:t>
            </a:r>
            <a:r>
              <a:rPr lang="fr-FR" sz="2400" b="1" u="none" strike="noStrike" cap="none" dirty="0">
                <a:solidFill>
                  <a:srgbClr val="97467D"/>
                </a:solidFill>
                <a:latin typeface="Helvetica Neue" charset="0"/>
                <a:ea typeface="Helvetica Neue" charset="0"/>
                <a:cs typeface="Helvetica Neue" charset="0"/>
                <a:sym typeface="Century Gothic"/>
              </a:rPr>
              <a:t> </a:t>
            </a:r>
          </a:p>
          <a:p>
            <a:pPr marL="0" marR="0" lvl="0" indent="0" algn="l" rtl="0">
              <a:lnSpc>
                <a:spcPct val="100000"/>
              </a:lnSpc>
              <a:spcBef>
                <a:spcPts val="0"/>
              </a:spcBef>
              <a:spcAft>
                <a:spcPts val="0"/>
              </a:spcAft>
              <a:buClr>
                <a:srgbClr val="EFEFEF"/>
              </a:buClr>
              <a:buSzPct val="80000"/>
              <a:buNone/>
            </a:pPr>
            <a:endParaRPr lang="en-US" sz="20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457200" marR="0" lvl="0" indent="-457200" algn="l" rtl="0">
              <a:lnSpc>
                <a:spcPct val="100000"/>
              </a:lnSpc>
              <a:spcBef>
                <a:spcPts val="0"/>
              </a:spcBef>
              <a:spcAft>
                <a:spcPts val="0"/>
              </a:spcAft>
              <a:buClr>
                <a:srgbClr val="97467D"/>
              </a:buClr>
              <a:buSzPct val="100000"/>
              <a:buFont typeface="+mj-lt"/>
              <a:buAutoNum type="arabicPeriod"/>
            </a:pPr>
            <a:r>
              <a:rPr lang="fr-FR" sz="2200" u="none" strike="noStrike" cap="none" dirty="0">
                <a:solidFill>
                  <a:schemeClr val="tx1">
                    <a:lumMod val="65000"/>
                    <a:lumOff val="35000"/>
                  </a:schemeClr>
                </a:solidFill>
                <a:latin typeface="Helvetica Neue" charset="0"/>
                <a:ea typeface="Helvetica Neue" charset="0"/>
                <a:cs typeface="Helvetica Neue" charset="0"/>
                <a:sym typeface="Century Gothic"/>
              </a:rPr>
              <a:t>Régulière et cohérente</a:t>
            </a:r>
          </a:p>
          <a:p>
            <a:pPr marL="457200" marR="0" lvl="0" indent="-457200" algn="l" rtl="0">
              <a:lnSpc>
                <a:spcPct val="100000"/>
              </a:lnSpc>
              <a:spcBef>
                <a:spcPts val="0"/>
              </a:spcBef>
              <a:spcAft>
                <a:spcPts val="0"/>
              </a:spcAft>
              <a:buClr>
                <a:srgbClr val="97467D"/>
              </a:buClr>
              <a:buSzPct val="100000"/>
              <a:buFont typeface="+mj-lt"/>
              <a:buAutoNum type="arabicPeriod"/>
            </a:pPr>
            <a:endParaRPr lang="en-US" sz="22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457200" marR="0" lvl="0" indent="-457200" algn="l" rtl="0">
              <a:lnSpc>
                <a:spcPct val="100000"/>
              </a:lnSpc>
              <a:spcBef>
                <a:spcPts val="0"/>
              </a:spcBef>
              <a:spcAft>
                <a:spcPts val="0"/>
              </a:spcAft>
              <a:buClr>
                <a:srgbClr val="97467D"/>
              </a:buClr>
              <a:buSzPct val="100000"/>
              <a:buFont typeface="+mj-lt"/>
              <a:buAutoNum type="arabicPeriod"/>
            </a:pPr>
            <a:r>
              <a:rPr lang="fr-FR" sz="2200" u="none" strike="noStrike" cap="none" dirty="0">
                <a:solidFill>
                  <a:schemeClr val="tx1">
                    <a:lumMod val="65000"/>
                    <a:lumOff val="35000"/>
                  </a:schemeClr>
                </a:solidFill>
                <a:latin typeface="Helvetica Neue" charset="0"/>
                <a:ea typeface="Helvetica Neue" charset="0"/>
                <a:cs typeface="Helvetica Neue" charset="0"/>
                <a:sym typeface="Century Gothic"/>
              </a:rPr>
              <a:t>Collaborative</a:t>
            </a:r>
          </a:p>
          <a:p>
            <a:pPr marL="457200" marR="0" lvl="0" indent="-457200" algn="l" rtl="0">
              <a:lnSpc>
                <a:spcPct val="100000"/>
              </a:lnSpc>
              <a:spcBef>
                <a:spcPts val="0"/>
              </a:spcBef>
              <a:spcAft>
                <a:spcPts val="0"/>
              </a:spcAft>
              <a:buClr>
                <a:srgbClr val="97467D"/>
              </a:buClr>
              <a:buSzPct val="100000"/>
              <a:buFont typeface="+mj-lt"/>
              <a:buAutoNum type="arabicPeriod"/>
            </a:pPr>
            <a:endParaRPr lang="en-US" sz="22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457200" marR="0" lvl="0" indent="-457200" algn="l" rtl="0">
              <a:lnSpc>
                <a:spcPct val="100000"/>
              </a:lnSpc>
              <a:spcBef>
                <a:spcPts val="0"/>
              </a:spcBef>
              <a:spcAft>
                <a:spcPts val="0"/>
              </a:spcAft>
              <a:buClr>
                <a:srgbClr val="97467D"/>
              </a:buClr>
              <a:buSzPct val="100000"/>
              <a:buFont typeface="+mj-lt"/>
              <a:buAutoNum type="arabicPeriod"/>
            </a:pPr>
            <a:r>
              <a:rPr lang="fr-FR" sz="2200" u="none" strike="noStrike" cap="none" dirty="0">
                <a:solidFill>
                  <a:schemeClr val="tx1">
                    <a:lumMod val="65000"/>
                    <a:lumOff val="35000"/>
                  </a:schemeClr>
                </a:solidFill>
                <a:latin typeface="Helvetica Neue" charset="0"/>
                <a:ea typeface="Helvetica Neue" charset="0"/>
                <a:cs typeface="Helvetica Neue" charset="0"/>
                <a:sym typeface="Century Gothic"/>
              </a:rPr>
              <a:t>Sûre et confidentielle</a:t>
            </a:r>
          </a:p>
          <a:p>
            <a:pPr marL="457200" marR="0" lvl="0" indent="-457200" algn="l" rtl="0">
              <a:lnSpc>
                <a:spcPct val="100000"/>
              </a:lnSpc>
              <a:spcBef>
                <a:spcPts val="0"/>
              </a:spcBef>
              <a:spcAft>
                <a:spcPts val="0"/>
              </a:spcAft>
              <a:buClr>
                <a:srgbClr val="97467D"/>
              </a:buClr>
              <a:buSzPct val="100000"/>
              <a:buFont typeface="+mj-lt"/>
              <a:buAutoNum type="arabicPeriod"/>
            </a:pPr>
            <a:endParaRPr lang="en-US" sz="2200" dirty="0">
              <a:solidFill>
                <a:schemeClr val="tx1">
                  <a:lumMod val="65000"/>
                  <a:lumOff val="35000"/>
                </a:schemeClr>
              </a:solidFill>
              <a:latin typeface="Helvetica Neue" charset="0"/>
              <a:ea typeface="Helvetica Neue" charset="0"/>
              <a:cs typeface="Helvetica Neue" charset="0"/>
            </a:endParaRPr>
          </a:p>
          <a:p>
            <a:pPr marL="457200" marR="0" lvl="0" indent="-457200" algn="l" rtl="0">
              <a:lnSpc>
                <a:spcPct val="100000"/>
              </a:lnSpc>
              <a:spcBef>
                <a:spcPts val="0"/>
              </a:spcBef>
              <a:spcAft>
                <a:spcPts val="0"/>
              </a:spcAft>
              <a:buClr>
                <a:srgbClr val="97467D"/>
              </a:buClr>
              <a:buSzPct val="100000"/>
              <a:buFont typeface="+mj-lt"/>
              <a:buAutoNum type="arabicPeriod"/>
            </a:pPr>
            <a:r>
              <a:rPr lang="fr-FR" sz="2200" dirty="0">
                <a:solidFill>
                  <a:schemeClr val="tx1">
                    <a:lumMod val="65000"/>
                    <a:lumOff val="35000"/>
                  </a:schemeClr>
                </a:solidFill>
                <a:latin typeface="Helvetica Neue" charset="0"/>
                <a:ea typeface="Helvetica Neue" charset="0"/>
                <a:cs typeface="Helvetica Neue" charset="0"/>
              </a:rPr>
              <a:t>Une possibilité d’apprentissage et de développement professionnel</a:t>
            </a:r>
          </a:p>
          <a:p>
            <a:pPr marL="457200" marR="0" lvl="0" indent="-457200" algn="l" rtl="0">
              <a:lnSpc>
                <a:spcPct val="100000"/>
              </a:lnSpc>
              <a:spcBef>
                <a:spcPts val="0"/>
              </a:spcBef>
              <a:spcAft>
                <a:spcPts val="0"/>
              </a:spcAft>
              <a:buClr>
                <a:srgbClr val="97467D"/>
              </a:buClr>
              <a:buSzPct val="100000"/>
              <a:buFont typeface="+mj-lt"/>
              <a:buAutoNum type="arabicPeriod"/>
            </a:pPr>
            <a:endParaRPr lang="en-US" sz="2200" dirty="0">
              <a:solidFill>
                <a:schemeClr val="tx1">
                  <a:lumMod val="65000"/>
                  <a:lumOff val="35000"/>
                </a:schemeClr>
              </a:solidFill>
              <a:latin typeface="Helvetica Neue" charset="0"/>
              <a:ea typeface="Helvetica Neue" charset="0"/>
              <a:cs typeface="Helvetica Neue" charset="0"/>
            </a:endParaRPr>
          </a:p>
          <a:p>
            <a:pPr marL="457200" marR="0" lvl="0" indent="-457200" algn="l" rtl="0">
              <a:lnSpc>
                <a:spcPct val="100000"/>
              </a:lnSpc>
              <a:spcBef>
                <a:spcPts val="0"/>
              </a:spcBef>
              <a:spcAft>
                <a:spcPts val="0"/>
              </a:spcAft>
              <a:buClr>
                <a:srgbClr val="97467D"/>
              </a:buClr>
              <a:buSzPct val="100000"/>
              <a:buFont typeface="+mj-lt"/>
              <a:buAutoNum type="arabicPeriod"/>
            </a:pPr>
            <a:r>
              <a:rPr lang="fr-FR" sz="2200" dirty="0">
                <a:solidFill>
                  <a:schemeClr val="tx1">
                    <a:lumMod val="65000"/>
                    <a:lumOff val="35000"/>
                  </a:schemeClr>
                </a:solidFill>
                <a:latin typeface="Helvetica Neue" charset="0"/>
                <a:ea typeface="Helvetica Neue" charset="0"/>
                <a:cs typeface="Helvetica Neue" charset="0"/>
                <a:sym typeface="Century Gothic"/>
              </a:rPr>
              <a:t>Partie intégrante d’outils permettant de garantir </a:t>
            </a:r>
            <a:r>
              <a:rPr lang="fr-FR" sz="2200" u="none" strike="noStrike" cap="none" dirty="0">
                <a:solidFill>
                  <a:schemeClr val="tx1">
                    <a:lumMod val="65000"/>
                    <a:lumOff val="35000"/>
                  </a:schemeClr>
                </a:solidFill>
                <a:latin typeface="Helvetica Neue" charset="0"/>
                <a:ea typeface="Helvetica Neue" charset="0"/>
                <a:cs typeface="Helvetica Neue" charset="0"/>
                <a:sym typeface="Century Gothic"/>
              </a:rPr>
              <a:t>des procédures de gestion de cas efficaces et responsables</a:t>
            </a:r>
          </a:p>
          <a:p>
            <a:pPr marL="457200" marR="0" lvl="0" indent="-457200" algn="l" rtl="0">
              <a:lnSpc>
                <a:spcPct val="100000"/>
              </a:lnSpc>
              <a:spcBef>
                <a:spcPts val="0"/>
              </a:spcBef>
              <a:spcAft>
                <a:spcPts val="0"/>
              </a:spcAft>
              <a:buClr>
                <a:srgbClr val="97467D"/>
              </a:buClr>
              <a:buSzPct val="100000"/>
              <a:buFont typeface="+mj-lt"/>
              <a:buAutoNum type="arabicPeriod"/>
            </a:pPr>
            <a:endParaRPr lang="en-US" sz="2200" dirty="0">
              <a:solidFill>
                <a:schemeClr val="tx1">
                  <a:lumMod val="65000"/>
                  <a:lumOff val="35000"/>
                </a:schemeClr>
              </a:solidFill>
              <a:latin typeface="Helvetica Neue" charset="0"/>
              <a:ea typeface="Helvetica Neue" charset="0"/>
              <a:cs typeface="Helvetica Neue" charset="0"/>
            </a:endParaRPr>
          </a:p>
          <a:p>
            <a:pPr marL="457200" marR="0" lvl="0" indent="-457200" algn="l" rtl="0">
              <a:lnSpc>
                <a:spcPct val="100000"/>
              </a:lnSpc>
              <a:spcBef>
                <a:spcPts val="0"/>
              </a:spcBef>
              <a:spcAft>
                <a:spcPts val="0"/>
              </a:spcAft>
              <a:buClr>
                <a:srgbClr val="97467D"/>
              </a:buClr>
              <a:buSzPct val="100000"/>
              <a:buFont typeface="+mj-lt"/>
              <a:buAutoNum type="arabicPeriod"/>
            </a:pPr>
            <a:r>
              <a:rPr lang="fr-FR" sz="2200" dirty="0">
                <a:solidFill>
                  <a:schemeClr val="tx1">
                    <a:lumMod val="65000"/>
                    <a:lumOff val="35000"/>
                  </a:schemeClr>
                </a:solidFill>
                <a:latin typeface="Helvetica Neue" charset="0"/>
                <a:ea typeface="Helvetica Neue" charset="0"/>
                <a:cs typeface="Helvetica Neue" charset="0"/>
              </a:rPr>
              <a:t>Importante pour mettre en avant le bien-être du personnel</a:t>
            </a:r>
          </a:p>
          <a:p>
            <a:pPr marL="342900" marR="0" lvl="0" indent="-342900" algn="l" rtl="0">
              <a:lnSpc>
                <a:spcPct val="100000"/>
              </a:lnSpc>
              <a:spcBef>
                <a:spcPts val="1000"/>
              </a:spcBef>
              <a:spcAft>
                <a:spcPts val="0"/>
              </a:spcAft>
              <a:buClr>
                <a:srgbClr val="EFEFEF"/>
              </a:buClr>
              <a:buSzPct val="79999"/>
              <a:buFont typeface="Noto Sans Symbols"/>
              <a:buNone/>
            </a:pPr>
            <a:endParaRPr sz="2000" u="none" strike="noStrike" cap="none" dirty="0">
              <a:solidFill>
                <a:srgbClr val="151515"/>
              </a:solidFill>
              <a:latin typeface="Helvetica Neue" charset="0"/>
              <a:ea typeface="Helvetica Neue" charset="0"/>
              <a:cs typeface="Helvetica Neue" charset="0"/>
              <a:sym typeface="Century Gothic"/>
            </a:endParaRPr>
          </a:p>
        </p:txBody>
      </p:sp>
    </p:spTree>
    <p:extLst>
      <p:ext uri="{BB962C8B-B14F-4D97-AF65-F5344CB8AC3E}">
        <p14:creationId xmlns:p14="http://schemas.microsoft.com/office/powerpoint/2010/main" val="3865066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838200" y="390525"/>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fr-FR" sz="3600" b="1">
                <a:solidFill>
                  <a:srgbClr val="016794"/>
                </a:solidFill>
                <a:latin typeface="Helvetica Neue" charset="0"/>
                <a:ea typeface="Helvetica Neue" charset="0"/>
                <a:cs typeface="Helvetica Neue" charset="0"/>
                <a:sym typeface="Century Gothic"/>
              </a:rPr>
              <a:t>S</a:t>
            </a:r>
            <a:r>
              <a:rPr lang="fr-FR" sz="3600" b="1" u="none" strike="noStrike" cap="none">
                <a:solidFill>
                  <a:srgbClr val="016794"/>
                </a:solidFill>
                <a:latin typeface="Helvetica Neue" charset="0"/>
                <a:ea typeface="Helvetica Neue" charset="0"/>
                <a:cs typeface="Helvetica Neue" charset="0"/>
                <a:sym typeface="Century Gothic"/>
              </a:rPr>
              <a:t>UPERVISION</a:t>
            </a:r>
            <a:r>
              <a:rPr lang="fr-FR" sz="3600" b="1">
                <a:solidFill>
                  <a:srgbClr val="016794"/>
                </a:solidFill>
                <a:latin typeface="Helvetica Neue" charset="0"/>
                <a:ea typeface="Helvetica Neue" charset="0"/>
                <a:cs typeface="Helvetica Neue" charset="0"/>
                <a:sym typeface="Century Gothic"/>
              </a:rPr>
              <a:t> AD HOC</a:t>
            </a:r>
          </a:p>
        </p:txBody>
      </p:sp>
      <p:sp>
        <p:nvSpPr>
          <p:cNvPr id="316" name="Shape 316"/>
          <p:cNvSpPr txBox="1">
            <a:spLocks noGrp="1"/>
          </p:cNvSpPr>
          <p:nvPr>
            <p:ph idx="1"/>
          </p:nvPr>
        </p:nvSpPr>
        <p:spPr>
          <a:xfrm>
            <a:off x="401617" y="1837292"/>
            <a:ext cx="11514157" cy="4928766"/>
          </a:xfrm>
          <a:prstGeom prst="rect">
            <a:avLst/>
          </a:prstGeom>
          <a:noFill/>
          <a:ln>
            <a:noFill/>
          </a:ln>
        </p:spPr>
        <p:txBody>
          <a:bodyPr lIns="91425" tIns="45700" rIns="91425" bIns="45700" anchor="t" anchorCtr="0">
            <a:noAutofit/>
          </a:bodyPr>
          <a:lstStyle/>
          <a:p>
            <a:pPr marL="628650" lvl="1" indent="-285750">
              <a:lnSpc>
                <a:spcPct val="150000"/>
              </a:lnSpc>
              <a:spcBef>
                <a:spcPts val="0"/>
              </a:spcBef>
              <a:buClr>
                <a:srgbClr val="97467D"/>
              </a:buClr>
              <a:buSzPct val="80000"/>
              <a:buFont typeface="Wingdings" charset="2"/>
              <a:buChar char="§"/>
            </a:pPr>
            <a:r>
              <a:rPr lang="fr-FR" sz="1700" u="none" strike="noStrike" cap="none" dirty="0">
                <a:solidFill>
                  <a:schemeClr val="tx1">
                    <a:lumMod val="65000"/>
                    <a:lumOff val="35000"/>
                  </a:schemeClr>
                </a:solidFill>
                <a:latin typeface="Helvetica Neue" charset="0"/>
                <a:ea typeface="Helvetica Neue" charset="0"/>
                <a:cs typeface="Helvetica Neue" charset="0"/>
                <a:sym typeface="Century Gothic"/>
              </a:rPr>
              <a:t>Réactive aux besoins immédiats des travailleurs sociaux</a:t>
            </a:r>
          </a:p>
          <a:p>
            <a:pPr marL="628650" lvl="1" indent="-285750">
              <a:lnSpc>
                <a:spcPct val="150000"/>
              </a:lnSpc>
              <a:buClr>
                <a:srgbClr val="97467D"/>
              </a:buClr>
              <a:buSzPct val="80000"/>
              <a:buFont typeface="Wingdings" charset="2"/>
              <a:buChar char="§"/>
            </a:pPr>
            <a:r>
              <a:rPr lang="fr-FR" sz="1700" u="none" strike="noStrike" cap="none" dirty="0">
                <a:solidFill>
                  <a:schemeClr val="tx1">
                    <a:lumMod val="65000"/>
                    <a:lumOff val="35000"/>
                  </a:schemeClr>
                </a:solidFill>
                <a:latin typeface="Helvetica Neue" charset="0"/>
                <a:ea typeface="Helvetica Neue" charset="0"/>
                <a:cs typeface="Helvetica Neue" charset="0"/>
                <a:sym typeface="Century Gothic"/>
              </a:rPr>
              <a:t>Visant à discuter brièvement d’un problème ou d’une situation de crise</a:t>
            </a:r>
          </a:p>
          <a:p>
            <a:pPr marL="628650" lvl="1" indent="-285750">
              <a:lnSpc>
                <a:spcPct val="150000"/>
              </a:lnSpc>
              <a:buClr>
                <a:srgbClr val="97467D"/>
              </a:buClr>
              <a:buFont typeface="Wingdings" charset="2"/>
              <a:buChar char="§"/>
            </a:pPr>
            <a:r>
              <a:rPr lang="fr-FR" sz="1700" dirty="0">
                <a:solidFill>
                  <a:schemeClr val="tx1">
                    <a:lumMod val="65000"/>
                    <a:lumOff val="35000"/>
                  </a:schemeClr>
                </a:solidFill>
                <a:latin typeface="Helvetica Neue" charset="0"/>
                <a:ea typeface="Helvetica Neue" charset="0"/>
                <a:cs typeface="Helvetica Neue" charset="0"/>
              </a:rPr>
              <a:t>Par nature, elle n’est pas planifiée, mais il est toujours nécessaire de mettre en place un environnement de confidentialité</a:t>
            </a:r>
          </a:p>
          <a:p>
            <a:pPr marL="628650" lvl="1" indent="-285750">
              <a:lnSpc>
                <a:spcPct val="150000"/>
              </a:lnSpc>
              <a:buClr>
                <a:srgbClr val="97467D"/>
              </a:buClr>
              <a:buSzPct val="80000"/>
              <a:buFont typeface="Wingdings" charset="2"/>
              <a:buChar char="§"/>
            </a:pPr>
            <a:r>
              <a:rPr lang="fr-FR" sz="1700" u="none" strike="noStrike" cap="none" dirty="0">
                <a:solidFill>
                  <a:schemeClr val="tx1">
                    <a:lumMod val="65000"/>
                    <a:lumOff val="35000"/>
                  </a:schemeClr>
                </a:solidFill>
                <a:latin typeface="Helvetica Neue" charset="0"/>
                <a:ea typeface="Helvetica Neue" charset="0"/>
                <a:cs typeface="Helvetica Neue" charset="0"/>
                <a:sym typeface="Century Gothic"/>
              </a:rPr>
              <a:t>Utile lorsqu’il est nécessaire d’obtenir immédiatement des conseils ou des consultations</a:t>
            </a:r>
          </a:p>
          <a:p>
            <a:pPr marL="628650" lvl="1" indent="-285750">
              <a:lnSpc>
                <a:spcPct val="150000"/>
              </a:lnSpc>
              <a:buClr>
                <a:srgbClr val="97467D"/>
              </a:buClr>
              <a:buSzPct val="80000"/>
              <a:buFont typeface="Wingdings" charset="2"/>
              <a:buChar char="§"/>
            </a:pPr>
            <a:r>
              <a:rPr lang="fr-FR" sz="1700" b="1" u="sng" strike="noStrike" cap="none" dirty="0">
                <a:solidFill>
                  <a:schemeClr val="tx1">
                    <a:lumMod val="65000"/>
                    <a:lumOff val="35000"/>
                  </a:schemeClr>
                </a:solidFill>
                <a:latin typeface="Helvetica Neue" charset="0"/>
                <a:ea typeface="Helvetica Neue" charset="0"/>
                <a:cs typeface="Helvetica Neue" charset="0"/>
                <a:sym typeface="Century Gothic"/>
              </a:rPr>
              <a:t>Elle ne se substitue pas </a:t>
            </a:r>
            <a:r>
              <a:rPr lang="fr-FR" sz="1700" b="1" u="sng" dirty="0">
                <a:solidFill>
                  <a:schemeClr val="tx1">
                    <a:lumMod val="65000"/>
                    <a:lumOff val="35000"/>
                  </a:schemeClr>
                </a:solidFill>
                <a:latin typeface="Helvetica Neue" charset="0"/>
                <a:ea typeface="Helvetica Neue" charset="0"/>
                <a:cs typeface="Helvetica Neue" charset="0"/>
                <a:sym typeface="Century Gothic"/>
              </a:rPr>
              <a:t>à la</a:t>
            </a:r>
            <a:r>
              <a:rPr lang="fr-FR" sz="1700" b="1" u="sng" strike="noStrike" cap="none" dirty="0">
                <a:solidFill>
                  <a:schemeClr val="tx1">
                    <a:lumMod val="65000"/>
                    <a:lumOff val="35000"/>
                  </a:schemeClr>
                </a:solidFill>
                <a:latin typeface="Helvetica Neue" charset="0"/>
                <a:ea typeface="Helvetica Neue" charset="0"/>
                <a:cs typeface="Helvetica Neue" charset="0"/>
                <a:sym typeface="Century Gothic"/>
              </a:rPr>
              <a:t> supervision </a:t>
            </a:r>
            <a:r>
              <a:rPr lang="fr-FR" sz="1700" b="1" u="sng" dirty="0">
                <a:solidFill>
                  <a:schemeClr val="tx1">
                    <a:lumMod val="65000"/>
                    <a:lumOff val="35000"/>
                  </a:schemeClr>
                </a:solidFill>
                <a:latin typeface="Helvetica Neue" charset="0"/>
                <a:ea typeface="Helvetica Neue" charset="0"/>
                <a:cs typeface="Helvetica Neue" charset="0"/>
                <a:sym typeface="Century Gothic"/>
              </a:rPr>
              <a:t>individuelle</a:t>
            </a:r>
            <a:r>
              <a:rPr lang="fr-FR" sz="1700" b="1" u="sng" strike="noStrike" cap="none" dirty="0">
                <a:solidFill>
                  <a:schemeClr val="tx1">
                    <a:lumMod val="65000"/>
                    <a:lumOff val="35000"/>
                  </a:schemeClr>
                </a:solidFill>
                <a:latin typeface="Helvetica Neue" charset="0"/>
                <a:ea typeface="Helvetica Neue" charset="0"/>
                <a:cs typeface="Helvetica Neue" charset="0"/>
                <a:sym typeface="Century Gothic"/>
              </a:rPr>
              <a:t> ou de groupe, formelle ou structurée !</a:t>
            </a:r>
          </a:p>
          <a:p>
            <a:pPr marL="628650" lvl="1" indent="-285750">
              <a:lnSpc>
                <a:spcPct val="150000"/>
              </a:lnSpc>
              <a:buClr>
                <a:srgbClr val="97467D"/>
              </a:buClr>
              <a:buSzPct val="80000"/>
              <a:buFont typeface="Wingdings" charset="2"/>
              <a:buChar char="§"/>
            </a:pPr>
            <a:r>
              <a:rPr lang="fr-FR" sz="1700" dirty="0">
                <a:solidFill>
                  <a:schemeClr val="tx1">
                    <a:lumMod val="65000"/>
                    <a:lumOff val="35000"/>
                  </a:schemeClr>
                </a:solidFill>
                <a:latin typeface="Helvetica Neue" charset="0"/>
                <a:ea typeface="Helvetica Neue" charset="0"/>
                <a:cs typeface="Helvetica Neue" charset="0"/>
              </a:rPr>
              <a:t>Ce module se concentrera sur les méthodes structurées/formelles de supervision technique et d’encadrement</a:t>
            </a:r>
          </a:p>
        </p:txBody>
      </p:sp>
      <p:sp>
        <p:nvSpPr>
          <p:cNvPr id="2" name="Rectangle 1"/>
          <p:cNvSpPr/>
          <p:nvPr/>
        </p:nvSpPr>
        <p:spPr>
          <a:xfrm>
            <a:off x="0" y="5435600"/>
            <a:ext cx="12192000" cy="14224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 y="5043120"/>
            <a:ext cx="12192001" cy="1814882"/>
            <a:chOff x="-1" y="5043120"/>
            <a:chExt cx="12192001" cy="1814882"/>
          </a:xfrm>
        </p:grpSpPr>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cxnSp>
        <p:nvCxnSpPr>
          <p:cNvPr id="8" name="Straight Connector 7"/>
          <p:cNvCxnSpPr/>
          <p:nvPr/>
        </p:nvCxnSpPr>
        <p:spPr>
          <a:xfrm flipV="1">
            <a:off x="670733" y="1331293"/>
            <a:ext cx="7252746" cy="55286"/>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01022" y="133198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81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xmlns="" id="{58FDD61F-2EF6-4141-8C03-B2750EED459A}"/>
              </a:ext>
            </a:extLst>
          </p:cNvPr>
          <p:cNvGraphicFramePr>
            <a:graphicFrameLocks noGrp="1"/>
          </p:cNvGraphicFramePr>
          <p:nvPr>
            <p:extLst>
              <p:ext uri="{D42A27DB-BD31-4B8C-83A1-F6EECF244321}">
                <p14:modId xmlns:p14="http://schemas.microsoft.com/office/powerpoint/2010/main" val="4008331403"/>
              </p:ext>
            </p:extLst>
          </p:nvPr>
        </p:nvGraphicFramePr>
        <p:xfrm>
          <a:off x="4651675" y="2099293"/>
          <a:ext cx="6936394" cy="4589002"/>
        </p:xfrm>
        <a:graphic>
          <a:graphicData uri="http://schemas.openxmlformats.org/drawingml/2006/table">
            <a:tbl>
              <a:tblPr firstRow="1" bandRow="1"/>
              <a:tblGrid>
                <a:gridCol w="3882298">
                  <a:extLst>
                    <a:ext uri="{9D8B030D-6E8A-4147-A177-3AD203B41FA5}">
                      <a16:colId xmlns:a16="http://schemas.microsoft.com/office/drawing/2014/main" xmlns="" val="1803358306"/>
                    </a:ext>
                  </a:extLst>
                </a:gridCol>
                <a:gridCol w="1591056">
                  <a:extLst>
                    <a:ext uri="{9D8B030D-6E8A-4147-A177-3AD203B41FA5}">
                      <a16:colId xmlns:a16="http://schemas.microsoft.com/office/drawing/2014/main" xmlns="" val="3812019593"/>
                    </a:ext>
                  </a:extLst>
                </a:gridCol>
                <a:gridCol w="1463040">
                  <a:extLst>
                    <a:ext uri="{9D8B030D-6E8A-4147-A177-3AD203B41FA5}">
                      <a16:colId xmlns:a16="http://schemas.microsoft.com/office/drawing/2014/main" xmlns="" val="129198792"/>
                    </a:ext>
                  </a:extLst>
                </a:gridCol>
              </a:tblGrid>
              <a:tr h="530770">
                <a:tc>
                  <a:txBody>
                    <a:bodyPr/>
                    <a:lstStyle/>
                    <a:p>
                      <a:pPr>
                        <a:buNone/>
                      </a:pPr>
                      <a:r>
                        <a:rPr lang="fr-FR" sz="1800" b="1" i="0">
                          <a:solidFill>
                            <a:schemeClr val="bg1"/>
                          </a:solidFill>
                          <a:latin typeface="Helvetica Neue" charset="0"/>
                          <a:ea typeface="Helvetica Neue" charset="0"/>
                          <a:cs typeface="Helvetica Neue" charset="0"/>
                        </a:rPr>
                        <a:t>Pratique de supervision</a:t>
                      </a:r>
                    </a:p>
                  </a:txBody>
                  <a:tcPr marT="91440" marB="91440">
                    <a:solidFill>
                      <a:srgbClr val="97467D"/>
                    </a:solidFill>
                  </a:tcPr>
                </a:tc>
                <a:tc>
                  <a:txBody>
                    <a:bodyPr/>
                    <a:lstStyle/>
                    <a:p>
                      <a:pPr>
                        <a:buNone/>
                      </a:pPr>
                      <a:r>
                        <a:rPr lang="fr-FR" sz="1800" b="1" i="0">
                          <a:solidFill>
                            <a:schemeClr val="bg1"/>
                          </a:solidFill>
                          <a:latin typeface="Helvetica Neue" charset="0"/>
                          <a:ea typeface="Helvetica Neue" charset="0"/>
                          <a:cs typeface="Helvetica Neue" charset="0"/>
                        </a:rPr>
                        <a:t>Session individuelle </a:t>
                      </a:r>
                    </a:p>
                  </a:txBody>
                  <a:tcPr marT="91440" marB="91440">
                    <a:solidFill>
                      <a:srgbClr val="97467D"/>
                    </a:solidFill>
                  </a:tcPr>
                </a:tc>
                <a:tc>
                  <a:txBody>
                    <a:bodyPr/>
                    <a:lstStyle/>
                    <a:p>
                      <a:pPr>
                        <a:buNone/>
                      </a:pPr>
                      <a:r>
                        <a:rPr lang="fr-FR" sz="1800" b="1" i="0">
                          <a:solidFill>
                            <a:schemeClr val="bg1"/>
                          </a:solidFill>
                          <a:latin typeface="Helvetica Neue" charset="0"/>
                          <a:ea typeface="Helvetica Neue" charset="0"/>
                          <a:cs typeface="Helvetica Neue" charset="0"/>
                        </a:rPr>
                        <a:t>En groupe</a:t>
                      </a:r>
                      <a:r>
                        <a:rPr lang="fr-FR" sz="1800" b="1" i="0" baseline="0">
                          <a:solidFill>
                            <a:schemeClr val="bg1"/>
                          </a:solidFill>
                          <a:latin typeface="Helvetica Neue" charset="0"/>
                          <a:ea typeface="Helvetica Neue" charset="0"/>
                          <a:cs typeface="Helvetica Neue" charset="0"/>
                        </a:rPr>
                        <a:t> </a:t>
                      </a:r>
                    </a:p>
                  </a:txBody>
                  <a:tcPr marT="91440" marB="91440">
                    <a:solidFill>
                      <a:srgbClr val="97467D"/>
                    </a:solidFill>
                  </a:tcPr>
                </a:tc>
                <a:extLst>
                  <a:ext uri="{0D108BD9-81ED-4DB2-BD59-A6C34878D82A}">
                    <a16:rowId xmlns:a16="http://schemas.microsoft.com/office/drawing/2014/main" xmlns="" val="932288277"/>
                  </a:ext>
                </a:extLst>
              </a:tr>
              <a:tr h="500199">
                <a:tc>
                  <a:txBody>
                    <a:bodyPr/>
                    <a:lstStyle/>
                    <a:p>
                      <a:pPr>
                        <a:buNone/>
                      </a:pPr>
                      <a:r>
                        <a:rPr lang="fr-FR" sz="1800" b="0" i="0">
                          <a:solidFill>
                            <a:schemeClr val="tx1"/>
                          </a:solidFill>
                          <a:latin typeface="Helvetica Neue Medium" charset="0"/>
                          <a:ea typeface="Helvetica Neue Medium" charset="0"/>
                          <a:cs typeface="Helvetica Neue Medium" charset="0"/>
                        </a:rPr>
                        <a:t>Session de supervision</a:t>
                      </a:r>
                      <a:r>
                        <a:rPr lang="fr-FR" sz="1800" b="0" i="0" baseline="0">
                          <a:solidFill>
                            <a:schemeClr val="tx1"/>
                          </a:solidFill>
                          <a:latin typeface="Helvetica Neue Medium" charset="0"/>
                          <a:ea typeface="Helvetica Neue Medium" charset="0"/>
                          <a:cs typeface="Helvetica Neue Medium" charset="0"/>
                        </a:rPr>
                        <a:t> </a:t>
                      </a:r>
                      <a:r>
                        <a:rPr lang="fr-FR" sz="1800" b="0" i="0">
                          <a:solidFill>
                            <a:schemeClr val="tx1"/>
                          </a:solidFill>
                          <a:latin typeface="Helvetica Neue Medium" charset="0"/>
                          <a:ea typeface="Helvetica Neue Medium" charset="0"/>
                          <a:cs typeface="Helvetica Neue Medium" charset="0"/>
                        </a:rPr>
                        <a:t>individuelle</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tc>
                  <a:txBody>
                    <a:bodyPr/>
                    <a:lstStyle/>
                    <a:p>
                      <a:pPr algn="l" rtl="0">
                        <a:buNone/>
                      </a:pPr>
                      <a:endParaRPr lang="en-US" sz="1800" b="0" i="0" dirty="0">
                        <a:solidFill>
                          <a:schemeClr val="tx1"/>
                        </a:solidFill>
                        <a:latin typeface="Helvetica Neue Medium" charset="0"/>
                        <a:ea typeface="Helvetica Neue Medium" charset="0"/>
                        <a:cs typeface="Helvetica Neue Medium" charset="0"/>
                      </a:endParaRPr>
                    </a:p>
                  </a:txBody>
                  <a:tcPr marT="91440" marB="91440">
                    <a:solidFill>
                      <a:srgbClr val="D4BCCA"/>
                    </a:solidFill>
                  </a:tcPr>
                </a:tc>
                <a:extLst>
                  <a:ext uri="{0D108BD9-81ED-4DB2-BD59-A6C34878D82A}">
                    <a16:rowId xmlns:a16="http://schemas.microsoft.com/office/drawing/2014/main" xmlns="" val="10001"/>
                  </a:ext>
                </a:extLst>
              </a:tr>
              <a:tr h="500199">
                <a:tc>
                  <a:txBody>
                    <a:bodyPr/>
                    <a:lstStyle/>
                    <a:p>
                      <a:pPr lvl="0">
                        <a:buNone/>
                      </a:pPr>
                      <a:r>
                        <a:rPr lang="fr-FR" sz="1800" b="0" i="0">
                          <a:solidFill>
                            <a:schemeClr val="tx1"/>
                          </a:solidFill>
                          <a:latin typeface="Helvetica Neue Medium" charset="0"/>
                          <a:ea typeface="Helvetica Neue Medium" charset="0"/>
                          <a:cs typeface="Helvetica Neue Medium" charset="0"/>
                        </a:rPr>
                        <a:t>Réunion de gestion de cas</a:t>
                      </a:r>
                    </a:p>
                  </a:txBody>
                  <a:tcPr marT="91440" marB="91440">
                    <a:solidFill>
                      <a:srgbClr val="D4BCCA"/>
                    </a:solidFill>
                  </a:tcPr>
                </a:tc>
                <a:tc>
                  <a:txBody>
                    <a:bodyPr/>
                    <a:lstStyle/>
                    <a:p>
                      <a:pPr lvl="0" algn="l" rtl="0">
                        <a:buNone/>
                      </a:pPr>
                      <a:endParaRPr lang="en-US" sz="1800" b="0" i="0" dirty="0">
                        <a:solidFill>
                          <a:schemeClr val="tx1"/>
                        </a:solidFill>
                        <a:latin typeface="Helvetica Neue Medium" charset="0"/>
                        <a:ea typeface="Helvetica Neue Medium" charset="0"/>
                        <a:cs typeface="Helvetica Neue Medium" charset="0"/>
                      </a:endParaRPr>
                    </a:p>
                  </a:txBody>
                  <a:tcPr marT="91440" marB="91440">
                    <a:solidFill>
                      <a:srgbClr val="D4BCCA"/>
                    </a:solidFill>
                  </a:tcPr>
                </a:tc>
                <a:tc>
                  <a:txBody>
                    <a:bodyPr/>
                    <a:lstStyle/>
                    <a:p>
                      <a:pPr lvl="0"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extLst>
                  <a:ext uri="{0D108BD9-81ED-4DB2-BD59-A6C34878D82A}">
                    <a16:rowId xmlns:a16="http://schemas.microsoft.com/office/drawing/2014/main" xmlns="" val="10002"/>
                  </a:ext>
                </a:extLst>
              </a:tr>
              <a:tr h="529333">
                <a:tc>
                  <a:txBody>
                    <a:bodyPr/>
                    <a:lstStyle/>
                    <a:p>
                      <a:pPr lvl="0" algn="l">
                        <a:buNone/>
                      </a:pPr>
                      <a:r>
                        <a:rPr lang="fr-FR" sz="1800" b="0" i="0">
                          <a:solidFill>
                            <a:schemeClr val="tx1"/>
                          </a:solidFill>
                          <a:latin typeface="Helvetica Neue Medium" charset="0"/>
                          <a:ea typeface="Helvetica Neue Medium" charset="0"/>
                          <a:cs typeface="Helvetica Neue Medium" charset="0"/>
                        </a:rPr>
                        <a:t>Évaluation des capacités</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tc>
                  <a:txBody>
                    <a:bodyPr/>
                    <a:lstStyle/>
                    <a:p>
                      <a:pPr algn="l" rtl="0">
                        <a:buNone/>
                      </a:pPr>
                      <a:endParaRPr lang="en-US" sz="1800" b="0" i="0" dirty="0">
                        <a:solidFill>
                          <a:schemeClr val="tx1"/>
                        </a:solidFill>
                        <a:latin typeface="Helvetica Neue Medium" charset="0"/>
                        <a:ea typeface="Helvetica Neue Medium" charset="0"/>
                        <a:cs typeface="Helvetica Neue Medium" charset="0"/>
                      </a:endParaRPr>
                    </a:p>
                  </a:txBody>
                  <a:tcPr marT="91440" marB="91440">
                    <a:solidFill>
                      <a:srgbClr val="D4BCCA"/>
                    </a:solidFill>
                  </a:tcPr>
                </a:tc>
                <a:extLst>
                  <a:ext uri="{0D108BD9-81ED-4DB2-BD59-A6C34878D82A}">
                    <a16:rowId xmlns:a16="http://schemas.microsoft.com/office/drawing/2014/main" xmlns="" val="80489804"/>
                  </a:ext>
                </a:extLst>
              </a:tr>
              <a:tr h="449784">
                <a:tc>
                  <a:txBody>
                    <a:bodyPr/>
                    <a:lstStyle/>
                    <a:p>
                      <a:pPr>
                        <a:buNone/>
                      </a:pPr>
                      <a:r>
                        <a:rPr lang="fr-FR" sz="1800" b="0" i="0">
                          <a:solidFill>
                            <a:schemeClr val="tx1"/>
                          </a:solidFill>
                          <a:latin typeface="Helvetica Neue Medium" charset="0"/>
                          <a:ea typeface="Helvetica Neue Medium" charset="0"/>
                          <a:cs typeface="Helvetica Neue Medium" charset="0"/>
                        </a:rPr>
                        <a:t>Suivi en situation de travail</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tc>
                  <a:txBody>
                    <a:bodyPr/>
                    <a:lstStyle/>
                    <a:p>
                      <a:pPr algn="l" rtl="0">
                        <a:buNone/>
                      </a:pPr>
                      <a:endParaRPr lang="en-US" sz="1800" b="0" i="0" dirty="0">
                        <a:solidFill>
                          <a:schemeClr val="tx1"/>
                        </a:solidFill>
                        <a:latin typeface="Helvetica Neue Medium" charset="0"/>
                        <a:ea typeface="Helvetica Neue Medium" charset="0"/>
                        <a:cs typeface="Helvetica Neue Medium" charset="0"/>
                      </a:endParaRPr>
                    </a:p>
                  </a:txBody>
                  <a:tcPr marL="182880" marR="182880" marT="182880" marB="182880">
                    <a:solidFill>
                      <a:srgbClr val="D4BCCA"/>
                    </a:solidFill>
                  </a:tcPr>
                </a:tc>
                <a:extLst>
                  <a:ext uri="{0D108BD9-81ED-4DB2-BD59-A6C34878D82A}">
                    <a16:rowId xmlns:a16="http://schemas.microsoft.com/office/drawing/2014/main" xmlns="" val="3443929891"/>
                  </a:ext>
                </a:extLst>
              </a:tr>
              <a:tr h="500275">
                <a:tc>
                  <a:txBody>
                    <a:bodyPr/>
                    <a:lstStyle/>
                    <a:p>
                      <a:pPr>
                        <a:buNone/>
                      </a:pPr>
                      <a:r>
                        <a:rPr lang="fr-FR" sz="1800" b="0" i="0">
                          <a:solidFill>
                            <a:schemeClr val="tx1"/>
                          </a:solidFill>
                          <a:latin typeface="Helvetica Neue Medium" charset="0"/>
                          <a:ea typeface="Helvetica Neue Medium" charset="0"/>
                          <a:cs typeface="Helvetica Neue Medium" charset="0"/>
                        </a:rPr>
                        <a:t>Observation</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tc>
                  <a:txBody>
                    <a:bodyPr/>
                    <a:lstStyle/>
                    <a:p>
                      <a:pPr algn="l" rtl="0">
                        <a:buNone/>
                      </a:pPr>
                      <a:endParaRPr lang="en-US" sz="1800" b="0" i="0" dirty="0">
                        <a:solidFill>
                          <a:schemeClr val="tx1"/>
                        </a:solidFill>
                        <a:latin typeface="Helvetica Neue Medium" charset="0"/>
                        <a:ea typeface="Helvetica Neue Medium" charset="0"/>
                        <a:cs typeface="Helvetica Neue Medium" charset="0"/>
                      </a:endParaRPr>
                    </a:p>
                  </a:txBody>
                  <a:tcPr marT="91440" marB="91440">
                    <a:solidFill>
                      <a:srgbClr val="D4BCCA"/>
                    </a:solidFill>
                  </a:tcPr>
                </a:tc>
                <a:extLst>
                  <a:ext uri="{0D108BD9-81ED-4DB2-BD59-A6C34878D82A}">
                    <a16:rowId xmlns:a16="http://schemas.microsoft.com/office/drawing/2014/main" xmlns="" val="1378433123"/>
                  </a:ext>
                </a:extLst>
              </a:tr>
              <a:tr h="671169">
                <a:tc>
                  <a:txBody>
                    <a:bodyPr/>
                    <a:lstStyle/>
                    <a:p>
                      <a:pPr>
                        <a:buNone/>
                      </a:pPr>
                      <a:r>
                        <a:rPr lang="fr-FR" sz="1800" b="0" i="0">
                          <a:solidFill>
                            <a:schemeClr val="tx1"/>
                          </a:solidFill>
                          <a:latin typeface="Helvetica Neue Medium" charset="0"/>
                          <a:ea typeface="Helvetica Neue Medium" charset="0"/>
                          <a:cs typeface="Helvetica Neue Medium" charset="0"/>
                        </a:rPr>
                        <a:t>Examen des dossiers</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tc>
                  <a:txBody>
                    <a:bodyPr/>
                    <a:lstStyle/>
                    <a:p>
                      <a:pPr algn="l" rtl="0">
                        <a:buNone/>
                      </a:pPr>
                      <a:endParaRPr lang="en-US" sz="1800" b="0" i="0" dirty="0">
                        <a:solidFill>
                          <a:schemeClr val="tx1"/>
                        </a:solidFill>
                        <a:latin typeface="Helvetica Neue Medium" charset="0"/>
                        <a:ea typeface="Helvetica Neue Medium" charset="0"/>
                        <a:cs typeface="Helvetica Neue Medium" charset="0"/>
                      </a:endParaRPr>
                    </a:p>
                  </a:txBody>
                  <a:tcPr marT="91440" marB="91440">
                    <a:solidFill>
                      <a:srgbClr val="D4BCCA"/>
                    </a:solidFill>
                  </a:tcPr>
                </a:tc>
                <a:extLst>
                  <a:ext uri="{0D108BD9-81ED-4DB2-BD59-A6C34878D82A}">
                    <a16:rowId xmlns:a16="http://schemas.microsoft.com/office/drawing/2014/main" xmlns="" val="2551011659"/>
                  </a:ext>
                </a:extLst>
              </a:tr>
              <a:tr h="516227">
                <a:tc>
                  <a:txBody>
                    <a:bodyPr/>
                    <a:lstStyle/>
                    <a:p>
                      <a:pPr>
                        <a:buNone/>
                      </a:pPr>
                      <a:r>
                        <a:rPr lang="fr-FR" sz="1800" b="0" i="0">
                          <a:solidFill>
                            <a:schemeClr val="tx1"/>
                          </a:solidFill>
                          <a:latin typeface="Helvetica Neue Medium" charset="0"/>
                          <a:ea typeface="Helvetica Neue Medium" charset="0"/>
                          <a:cs typeface="Helvetica Neue Medium" charset="0"/>
                        </a:rPr>
                        <a:t>Discussion des cas</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tc>
                  <a:txBody>
                    <a:bodyPr/>
                    <a:lstStyle/>
                    <a:p>
                      <a:pPr algn="ctr">
                        <a:buNone/>
                      </a:pPr>
                      <a:r>
                        <a:rPr lang="fr-FR" sz="1800" b="0" i="0">
                          <a:solidFill>
                            <a:schemeClr val="tx1"/>
                          </a:solidFill>
                          <a:latin typeface="Helvetica Neue Medium" charset="0"/>
                          <a:ea typeface="Helvetica Neue Medium" charset="0"/>
                          <a:cs typeface="Helvetica Neue Medium" charset="0"/>
                        </a:rPr>
                        <a:t>X</a:t>
                      </a:r>
                    </a:p>
                  </a:txBody>
                  <a:tcPr marT="91440" marB="91440">
                    <a:solidFill>
                      <a:srgbClr val="D4BCCA"/>
                    </a:solidFill>
                  </a:tcPr>
                </a:tc>
                <a:extLst>
                  <a:ext uri="{0D108BD9-81ED-4DB2-BD59-A6C34878D82A}">
                    <a16:rowId xmlns:a16="http://schemas.microsoft.com/office/drawing/2014/main" xmlns="" val="2874648667"/>
                  </a:ext>
                </a:extLst>
              </a:tr>
            </a:tbl>
          </a:graphicData>
        </a:graphic>
      </p:graphicFrame>
      <p:sp>
        <p:nvSpPr>
          <p:cNvPr id="3" name="Rectangle 2"/>
          <p:cNvSpPr/>
          <p:nvPr/>
        </p:nvSpPr>
        <p:spPr>
          <a:xfrm>
            <a:off x="4366" y="0"/>
            <a:ext cx="4102947"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9031" r="39371" b="9031"/>
          <a:stretch/>
        </p:blipFill>
        <p:spPr>
          <a:xfrm>
            <a:off x="-1" y="-164592"/>
            <a:ext cx="4107314" cy="6858000"/>
          </a:xfrm>
          <a:prstGeom prst="rect">
            <a:avLst/>
          </a:prstGeom>
        </p:spPr>
      </p:pic>
      <p:sp>
        <p:nvSpPr>
          <p:cNvPr id="170" name="Shape 170"/>
          <p:cNvSpPr txBox="1">
            <a:spLocks noGrp="1"/>
          </p:cNvSpPr>
          <p:nvPr>
            <p:ph type="title"/>
          </p:nvPr>
        </p:nvSpPr>
        <p:spPr>
          <a:xfrm>
            <a:off x="216337" y="742181"/>
            <a:ext cx="3890976" cy="4433323"/>
          </a:xfrm>
          <a:prstGeom prst="rect">
            <a:avLst/>
          </a:prstGeom>
        </p:spPr>
        <p:txBody>
          <a:bodyPr lIns="91425" tIns="91425" rIns="91425" bIns="91425" anchor="t" anchorCtr="0">
            <a:noAutofit/>
          </a:bodyPr>
          <a:lstStyle/>
          <a:p>
            <a:r>
              <a:rPr lang="fr-FR" sz="3200" b="1" dirty="0">
                <a:solidFill>
                  <a:schemeClr val="bg1"/>
                </a:solidFill>
                <a:latin typeface="Helvetica Neue" charset="0"/>
                <a:ea typeface="Helvetica Neue" charset="0"/>
                <a:cs typeface="Helvetica Neue" charset="0"/>
              </a:rPr>
              <a:t>CADRES ET PRATIQUES DE SUPERVISION ET D’ENCADREMENT</a:t>
            </a:r>
          </a:p>
        </p:txBody>
      </p:sp>
      <p:pic>
        <p:nvPicPr>
          <p:cNvPr id="9" name="Picture 8"/>
          <p:cNvPicPr>
            <a:picLocks noChangeAspect="1"/>
          </p:cNvPicPr>
          <p:nvPr/>
        </p:nvPicPr>
        <p:blipFill>
          <a:blip r:embed="rId4"/>
          <a:stretch>
            <a:fillRect/>
          </a:stretch>
        </p:blipFill>
        <p:spPr>
          <a:xfrm>
            <a:off x="8816594" y="1164448"/>
            <a:ext cx="996074" cy="652296"/>
          </a:xfrm>
          <a:prstGeom prst="rect">
            <a:avLst/>
          </a:prstGeom>
        </p:spPr>
      </p:pic>
      <p:pic>
        <p:nvPicPr>
          <p:cNvPr id="10" name="Picture 9"/>
          <p:cNvPicPr>
            <a:picLocks noChangeAspect="1"/>
          </p:cNvPicPr>
          <p:nvPr/>
        </p:nvPicPr>
        <p:blipFill>
          <a:blip r:embed="rId5"/>
          <a:stretch>
            <a:fillRect/>
          </a:stretch>
        </p:blipFill>
        <p:spPr>
          <a:xfrm>
            <a:off x="10396809" y="980972"/>
            <a:ext cx="861357" cy="835772"/>
          </a:xfrm>
          <a:prstGeom prst="rect">
            <a:avLst/>
          </a:prstGeom>
        </p:spPr>
      </p:pic>
    </p:spTree>
    <p:extLst>
      <p:ext uri="{BB962C8B-B14F-4D97-AF65-F5344CB8AC3E}">
        <p14:creationId xmlns:p14="http://schemas.microsoft.com/office/powerpoint/2010/main" val="291437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8" name="Shape 211"/>
          <p:cNvSpPr txBox="1">
            <a:spLocks noGrp="1"/>
          </p:cNvSpPr>
          <p:nvPr>
            <p:ph type="title"/>
          </p:nvPr>
        </p:nvSpPr>
        <p:spPr>
          <a:xfrm>
            <a:off x="2283399" y="505037"/>
            <a:ext cx="7889301" cy="1180888"/>
          </a:xfrm>
          <a:prstGeom prst="rect">
            <a:avLst/>
          </a:prstGeom>
          <a:noFill/>
          <a:ln>
            <a:noFill/>
          </a:ln>
        </p:spPr>
        <p:txBody>
          <a:bodyPr lIns="91425" tIns="45700" rIns="91425" bIns="45700" anchor="t" anchorCtr="0">
            <a:noAutofit/>
          </a:bodyPr>
          <a:lstStyle/>
          <a:p>
            <a:pPr>
              <a:buClr>
                <a:srgbClr val="151515"/>
              </a:buClr>
              <a:buSzPct val="25000"/>
            </a:pPr>
            <a:r>
              <a:rPr lang="fr-FR" sz="3200" b="1" dirty="0">
                <a:solidFill>
                  <a:srgbClr val="016794"/>
                </a:solidFill>
                <a:latin typeface="Helvetica Neue" charset="0"/>
                <a:ea typeface="Helvetica Neue" charset="0"/>
                <a:cs typeface="Helvetica Neue" charset="0"/>
              </a:rPr>
              <a:t>SESSION DE SUPERVISION INDIVIDUELLE</a:t>
            </a:r>
          </a:p>
        </p:txBody>
      </p:sp>
      <p:sp>
        <p:nvSpPr>
          <p:cNvPr id="212" name="Shape 212"/>
          <p:cNvSpPr txBox="1">
            <a:spLocks noGrp="1"/>
          </p:cNvSpPr>
          <p:nvPr>
            <p:ph idx="1"/>
          </p:nvPr>
        </p:nvSpPr>
        <p:spPr>
          <a:xfrm>
            <a:off x="581435" y="3408400"/>
            <a:ext cx="3183480" cy="3653037"/>
          </a:xfrm>
          <a:prstGeom prst="rect">
            <a:avLst/>
          </a:prstGeom>
          <a:noFill/>
          <a:ln>
            <a:noFill/>
          </a:ln>
        </p:spPr>
        <p:txBody>
          <a:bodyPr lIns="91425" tIns="45700" rIns="91425" bIns="45700" anchor="t" anchorCtr="0">
            <a:noAutofit/>
          </a:bodyPr>
          <a:lstStyle/>
          <a:p>
            <a:pPr marL="0" indent="0">
              <a:lnSpc>
                <a:spcPct val="100000"/>
              </a:lnSpc>
              <a:spcBef>
                <a:spcPts val="600"/>
              </a:spcBef>
              <a:buNone/>
            </a:pPr>
            <a:r>
              <a:rPr lang="fr-FR" sz="2400" b="1">
                <a:solidFill>
                  <a:srgbClr val="97467D"/>
                </a:solidFill>
                <a:latin typeface="Helvetica Neue" charset="0"/>
                <a:ea typeface="Helvetica Neue" charset="0"/>
                <a:cs typeface="Helvetica Neue" charset="0"/>
              </a:rPr>
              <a:t>Fréquence : </a:t>
            </a:r>
          </a:p>
          <a:p>
            <a:pPr marL="0" indent="0">
              <a:lnSpc>
                <a:spcPct val="100000"/>
              </a:lnSpc>
              <a:spcBef>
                <a:spcPts val="600"/>
              </a:spcBef>
              <a:buNone/>
            </a:pPr>
            <a:r>
              <a:rPr lang="fr-FR" sz="2000">
                <a:solidFill>
                  <a:schemeClr val="tx1">
                    <a:lumMod val="65000"/>
                    <a:lumOff val="35000"/>
                  </a:schemeClr>
                </a:solidFill>
                <a:latin typeface="Helvetica Neue" charset="0"/>
                <a:ea typeface="Helvetica Neue" charset="0"/>
                <a:cs typeface="Helvetica Neue" charset="0"/>
                <a:sym typeface="Century Gothic"/>
              </a:rPr>
              <a:t>Hebdomadaire, </a:t>
            </a:r>
            <a:r>
              <a:rPr lang="fr-FR" sz="2000" u="none" strike="noStrike" cap="none">
                <a:solidFill>
                  <a:schemeClr val="tx1">
                    <a:lumMod val="65000"/>
                    <a:lumOff val="35000"/>
                  </a:schemeClr>
                </a:solidFill>
                <a:latin typeface="Helvetica Neue" charset="0"/>
                <a:ea typeface="Helvetica Neue" charset="0"/>
                <a:cs typeface="Helvetica Neue" charset="0"/>
                <a:sym typeface="Century Gothic"/>
              </a:rPr>
              <a:t>pendant au moins une heure</a:t>
            </a:r>
          </a:p>
          <a:p>
            <a:pPr marL="0" indent="0">
              <a:lnSpc>
                <a:spcPct val="100000"/>
              </a:lnSpc>
              <a:spcBef>
                <a:spcPts val="600"/>
              </a:spcBef>
              <a:buNone/>
            </a:pPr>
            <a:endParaRPr lang="en-US" sz="2000" b="1" dirty="0">
              <a:solidFill>
                <a:srgbClr val="97467D"/>
              </a:solidFill>
              <a:latin typeface="Helvetica Neue" charset="0"/>
              <a:ea typeface="Helvetica Neue" charset="0"/>
              <a:cs typeface="Helvetica Neue" charset="0"/>
            </a:endParaRPr>
          </a:p>
          <a:p>
            <a:pPr marL="0" indent="0">
              <a:lnSpc>
                <a:spcPct val="100000"/>
              </a:lnSpc>
              <a:spcBef>
                <a:spcPts val="600"/>
              </a:spcBef>
              <a:buNone/>
            </a:pPr>
            <a:r>
              <a:rPr lang="fr-FR" sz="2400" b="1">
                <a:solidFill>
                  <a:srgbClr val="97467D"/>
                </a:solidFill>
                <a:latin typeface="Helvetica Neue" charset="0"/>
                <a:ea typeface="Helvetica Neue" charset="0"/>
                <a:cs typeface="Helvetica Neue" charset="0"/>
              </a:rPr>
              <a:t>Objectif : </a:t>
            </a:r>
          </a:p>
          <a:p>
            <a:pPr marL="0" indent="0">
              <a:lnSpc>
                <a:spcPct val="100000"/>
              </a:lnSpc>
              <a:spcBef>
                <a:spcPts val="600"/>
              </a:spcBef>
              <a:buNone/>
            </a:pPr>
            <a:r>
              <a:rPr lang="fr-FR" sz="2000">
                <a:solidFill>
                  <a:schemeClr val="tx1">
                    <a:lumMod val="65000"/>
                    <a:lumOff val="35000"/>
                  </a:schemeClr>
                </a:solidFill>
                <a:latin typeface="Helvetica Neue" charset="0"/>
                <a:ea typeface="Helvetica Neue" charset="0"/>
                <a:cs typeface="Helvetica Neue" charset="0"/>
              </a:rPr>
              <a:t>Traiter les 3 fonctions de la supervision</a:t>
            </a:r>
          </a:p>
          <a:p>
            <a:pPr marL="0" indent="0">
              <a:lnSpc>
                <a:spcPct val="100000"/>
              </a:lnSpc>
              <a:spcBef>
                <a:spcPts val="600"/>
              </a:spcBef>
              <a:buNone/>
            </a:pPr>
            <a:endParaRPr lang="en-US" sz="1800" b="1" dirty="0">
              <a:solidFill>
                <a:srgbClr val="97467D"/>
              </a:solidFill>
              <a:latin typeface="Helvetica Neue" charset="0"/>
              <a:ea typeface="Helvetica Neue" charset="0"/>
              <a:cs typeface="Helvetica Neue" charset="0"/>
            </a:endParaRPr>
          </a:p>
        </p:txBody>
      </p:sp>
      <p:sp>
        <p:nvSpPr>
          <p:cNvPr id="3" name="TextBox 2"/>
          <p:cNvSpPr txBox="1"/>
          <p:nvPr/>
        </p:nvSpPr>
        <p:spPr>
          <a:xfrm>
            <a:off x="4723272" y="3408400"/>
            <a:ext cx="3011028" cy="3262432"/>
          </a:xfrm>
          <a:prstGeom prst="rect">
            <a:avLst/>
          </a:prstGeom>
          <a:noFill/>
        </p:spPr>
        <p:txBody>
          <a:bodyPr wrap="square" rtlCol="0">
            <a:spAutoFit/>
          </a:bodyPr>
          <a:lstStyle/>
          <a:p>
            <a:pPr>
              <a:spcBef>
                <a:spcPts val="600"/>
              </a:spcBef>
            </a:pPr>
            <a:r>
              <a:rPr lang="fr-FR" sz="2400" b="1" dirty="0">
                <a:solidFill>
                  <a:srgbClr val="97467D"/>
                </a:solidFill>
                <a:latin typeface="Helvetica Neue" charset="0"/>
                <a:ea typeface="Helvetica Neue" charset="0"/>
                <a:cs typeface="Helvetica Neue" charset="0"/>
              </a:rPr>
              <a:t>Orientation : </a:t>
            </a:r>
          </a:p>
          <a:p>
            <a:pPr>
              <a:spcBef>
                <a:spcPts val="600"/>
              </a:spcBef>
            </a:pPr>
            <a:r>
              <a:rPr lang="fr-FR" sz="2000" dirty="0">
                <a:solidFill>
                  <a:schemeClr val="tx1">
                    <a:lumMod val="65000"/>
                    <a:lumOff val="35000"/>
                  </a:schemeClr>
                </a:solidFill>
                <a:latin typeface="Helvetica Neue" charset="0"/>
                <a:ea typeface="Helvetica Neue" charset="0"/>
                <a:cs typeface="Helvetica Neue" charset="0"/>
              </a:rPr>
              <a:t>Les deux parties sont chargées de la préparer et d’y contribuer</a:t>
            </a:r>
          </a:p>
          <a:p>
            <a:pPr>
              <a:spcBef>
                <a:spcPts val="600"/>
              </a:spcBef>
            </a:pPr>
            <a:endParaRPr lang="en-US" sz="2000" b="1" dirty="0">
              <a:solidFill>
                <a:srgbClr val="97467D"/>
              </a:solidFill>
              <a:latin typeface="Helvetica Neue" charset="0"/>
              <a:ea typeface="Helvetica Neue" charset="0"/>
              <a:cs typeface="Helvetica Neue" charset="0"/>
            </a:endParaRPr>
          </a:p>
          <a:p>
            <a:pPr>
              <a:spcBef>
                <a:spcPts val="600"/>
              </a:spcBef>
            </a:pPr>
            <a:r>
              <a:rPr lang="fr-FR" sz="2400" b="1" dirty="0">
                <a:solidFill>
                  <a:srgbClr val="97467D"/>
                </a:solidFill>
                <a:latin typeface="Helvetica Neue" charset="0"/>
                <a:ea typeface="Helvetica Neue" charset="0"/>
                <a:cs typeface="Helvetica Neue" charset="0"/>
              </a:rPr>
              <a:t>Outil : </a:t>
            </a:r>
          </a:p>
          <a:p>
            <a:pPr>
              <a:spcBef>
                <a:spcPts val="600"/>
              </a:spcBef>
            </a:pPr>
            <a:r>
              <a:rPr lang="fr-FR" sz="2000" dirty="0">
                <a:solidFill>
                  <a:schemeClr val="tx1">
                    <a:lumMod val="65000"/>
                    <a:lumOff val="35000"/>
                  </a:schemeClr>
                </a:solidFill>
                <a:latin typeface="Helvetica Neue" charset="0"/>
                <a:ea typeface="Helvetica Neue" charset="0"/>
                <a:cs typeface="Helvetica Neue" charset="0"/>
              </a:rPr>
              <a:t>Dossier individuel de supervision</a:t>
            </a:r>
          </a:p>
          <a:p>
            <a:endParaRPr lang="en-US" dirty="0"/>
          </a:p>
        </p:txBody>
      </p:sp>
      <p:sp>
        <p:nvSpPr>
          <p:cNvPr id="5" name="Rectangle 4"/>
          <p:cNvSpPr/>
          <p:nvPr/>
        </p:nvSpPr>
        <p:spPr>
          <a:xfrm>
            <a:off x="10000596" y="0"/>
            <a:ext cx="2237057"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134365" y="3408400"/>
            <a:ext cx="0" cy="24208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alphaModFix amt="20000"/>
            <a:extLst>
              <a:ext uri="{28A0092B-C50C-407E-A947-70E740481C1C}">
                <a14:useLocalDpi xmlns:a14="http://schemas.microsoft.com/office/drawing/2010/main" val="0"/>
              </a:ext>
            </a:extLst>
          </a:blip>
          <a:srcRect l="6307" t="9031" r="56303" b="48575"/>
          <a:stretch/>
        </p:blipFill>
        <p:spPr>
          <a:xfrm>
            <a:off x="9933413" y="2741877"/>
            <a:ext cx="2776747" cy="4116124"/>
          </a:xfrm>
          <a:prstGeom prst="rect">
            <a:avLst/>
          </a:prstGeom>
        </p:spPr>
      </p:pic>
      <p:pic>
        <p:nvPicPr>
          <p:cNvPr id="14" name="Picture 13"/>
          <p:cNvPicPr>
            <a:picLocks noChangeAspect="1"/>
          </p:cNvPicPr>
          <p:nvPr/>
        </p:nvPicPr>
        <p:blipFill rotWithShape="1">
          <a:blip r:embed="rId3">
            <a:alphaModFix amt="20000"/>
            <a:extLst>
              <a:ext uri="{28A0092B-C50C-407E-A947-70E740481C1C}">
                <a14:useLocalDpi xmlns:a14="http://schemas.microsoft.com/office/drawing/2010/main" val="0"/>
              </a:ext>
            </a:extLst>
          </a:blip>
          <a:srcRect l="6307" t="9031" r="56303" b="48575"/>
          <a:stretch/>
        </p:blipFill>
        <p:spPr>
          <a:xfrm rot="10800000">
            <a:off x="10044364" y="65947"/>
            <a:ext cx="2189869" cy="32461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147" y="5366574"/>
            <a:ext cx="1682016" cy="1177411"/>
          </a:xfrm>
          <a:prstGeom prst="rect">
            <a:avLst/>
          </a:prstGeom>
        </p:spPr>
      </p:pic>
      <p:sp>
        <p:nvSpPr>
          <p:cNvPr id="2" name="TextBox 1"/>
          <p:cNvSpPr txBox="1"/>
          <p:nvPr/>
        </p:nvSpPr>
        <p:spPr>
          <a:xfrm>
            <a:off x="581436" y="1765753"/>
            <a:ext cx="9191214" cy="1123384"/>
          </a:xfrm>
          <a:prstGeom prst="rect">
            <a:avLst/>
          </a:prstGeom>
          <a:noFill/>
        </p:spPr>
        <p:txBody>
          <a:bodyPr wrap="square" rtlCol="0">
            <a:spAutoFit/>
          </a:bodyPr>
          <a:lstStyle/>
          <a:p>
            <a:pPr>
              <a:spcBef>
                <a:spcPts val="600"/>
              </a:spcBef>
            </a:pPr>
            <a:r>
              <a:rPr lang="fr-FR" sz="2400" b="1" dirty="0">
                <a:solidFill>
                  <a:srgbClr val="97467D"/>
                </a:solidFill>
                <a:latin typeface="Helvetica Neue" charset="0"/>
                <a:ea typeface="Helvetica Neue" charset="0"/>
                <a:cs typeface="Helvetica Neue" charset="0"/>
              </a:rPr>
              <a:t>Définition : </a:t>
            </a:r>
          </a:p>
          <a:p>
            <a:pPr>
              <a:spcBef>
                <a:spcPts val="600"/>
              </a:spcBef>
            </a:pPr>
            <a:r>
              <a:rPr lang="fr-FR" sz="2000" dirty="0">
                <a:solidFill>
                  <a:schemeClr val="tx1">
                    <a:lumMod val="65000"/>
                    <a:lumOff val="35000"/>
                  </a:schemeClr>
                </a:solidFill>
                <a:latin typeface="Helvetica Neue" charset="0"/>
                <a:ea typeface="Helvetica Neue" charset="0"/>
                <a:cs typeface="Helvetica Neue" charset="0"/>
              </a:rPr>
              <a:t>Une session régulière en face-à-face entre le superviseur et le travailleur social</a:t>
            </a:r>
          </a:p>
          <a:p>
            <a:endParaRPr lang="en-US" dirty="0"/>
          </a:p>
        </p:txBody>
      </p:sp>
      <p:pic>
        <p:nvPicPr>
          <p:cNvPr id="15" name="Picture 14"/>
          <p:cNvPicPr>
            <a:picLocks noChangeAspect="1"/>
          </p:cNvPicPr>
          <p:nvPr/>
        </p:nvPicPr>
        <p:blipFill>
          <a:blip r:embed="rId5"/>
          <a:stretch>
            <a:fillRect/>
          </a:stretch>
        </p:blipFill>
        <p:spPr>
          <a:xfrm>
            <a:off x="806826" y="505037"/>
            <a:ext cx="1239486" cy="811699"/>
          </a:xfrm>
          <a:prstGeom prst="rect">
            <a:avLst/>
          </a:prstGeom>
        </p:spPr>
      </p:pic>
    </p:spTree>
    <p:extLst>
      <p:ext uri="{BB962C8B-B14F-4D97-AF65-F5344CB8AC3E}">
        <p14:creationId xmlns:p14="http://schemas.microsoft.com/office/powerpoint/2010/main" val="143827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chemeClr val="bg1"/>
                </a:solidFill>
                <a:latin typeface="Helvetica Neue Medium" charset="0"/>
                <a:ea typeface="Helvetica Neue Medium" charset="0"/>
                <a:cs typeface="Helvetica Neue Medium" charset="0"/>
              </a:rPr>
              <a:t>DES QUESTIONS ?</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171445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1692</TotalTime>
  <Words>925</Words>
  <Application>Microsoft Office PowerPoint</Application>
  <PresentationFormat>Widescreen</PresentationFormat>
  <Paragraphs>640</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Century Gothic</vt:lpstr>
      <vt:lpstr>Helvetica Neue</vt:lpstr>
      <vt:lpstr>Helvetica Neue Medium</vt:lpstr>
      <vt:lpstr>Noto Sans Symbols</vt:lpstr>
      <vt:lpstr>Wingdings</vt:lpstr>
      <vt:lpstr>Office Theme</vt:lpstr>
      <vt:lpstr>PowerPoint Presentation</vt:lpstr>
      <vt:lpstr>PowerPoint Presentation</vt:lpstr>
      <vt:lpstr>PowerPoint Presentation</vt:lpstr>
      <vt:lpstr>CADRES DE SUPERVISION </vt:lpstr>
      <vt:lpstr>QUE DISENT LES DIRECTIVES IA RELATIVES À LA GESTION DE CAS CONCERNANT LA SUPERVISION ?</vt:lpstr>
      <vt:lpstr>SUPERVISION AD HOC</vt:lpstr>
      <vt:lpstr>CADRES ET PRATIQUES DE SUPERVISION ET D’ENCADREMENT</vt:lpstr>
      <vt:lpstr>SESSION DE SUPERVISION INDIVIDUELLE</vt:lpstr>
      <vt:lpstr>PowerPoint Presentation</vt:lpstr>
      <vt:lpstr>RÉUNIONS DE GESTION DE CAS</vt:lpstr>
      <vt:lpstr>PLANIFICATION DES RÉUNIONS DE SUPERVISION</vt:lpstr>
      <vt:lpstr>PowerPoint Presentation</vt:lpstr>
      <vt:lpstr>ÉVALUATION DES CAPACITÉS  DU TRAVAILLEUR SOCIAL </vt:lpstr>
      <vt:lpstr>UTILISATION DE L’OUTIL D’ÉVALUATION DES CAPACITÉS DU TRAVAILLEUR SOCIAL</vt:lpstr>
      <vt:lpstr>PowerPoint Presentation</vt:lpstr>
      <vt:lpstr>SUIVI EN SITUATION DE TRAVAIL   </vt:lpstr>
      <vt:lpstr>OBSERVATION </vt:lpstr>
      <vt:lpstr>UTILISATION DE L’OUTIL D’OBSERVATION</vt:lpstr>
      <vt:lpstr>PowerPoint Presentation</vt:lpstr>
      <vt:lpstr>EXAMEN DES DOSSIERS</vt:lpstr>
      <vt:lpstr>UTILISATION DE L’OUTIL CHECK-LIST DES DOSSIERS</vt:lpstr>
      <vt:lpstr>PowerPoint Presentation</vt:lpstr>
      <vt:lpstr>DISCUSSIONS DE CAS</vt:lpstr>
      <vt:lpstr>UTILISATION DE L’OUTIL DE DISCUSSION DE CAS</vt:lpstr>
      <vt:lpstr>PowerPoint Presentation</vt:lpstr>
      <vt:lpstr>PowerPoint Presentation</vt:lpstr>
      <vt:lpstr>LE PROCESSUS DE SUPERVISION</vt:lpstr>
      <vt:lpstr>CONCEVOIR UN CALENDRIER DE SUPERVISION</vt:lpstr>
      <vt:lpstr>SYNTHÈSE</vt:lpstr>
      <vt:lpstr>QUIZ DE RÉVISION</vt:lpstr>
      <vt:lpstr>PowerPoint Presentation</vt:lpstr>
      <vt:lpstr>PowerPoint Presentation</vt:lpstr>
      <vt:lpstr>RÉFÉRENCES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Michelle Wong</cp:lastModifiedBy>
  <cp:revision>105</cp:revision>
  <dcterms:created xsi:type="dcterms:W3CDTF">2017-11-22T17:27:49Z</dcterms:created>
  <dcterms:modified xsi:type="dcterms:W3CDTF">2018-10-02T14:50:14Z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094D45EA-49F2-4B37-B57E-93049370B041</vt:lpwstr>
  </property>
  <property fmtid="{D5CDD505-2E9C-101B-9397-08002B2CF9AE}" pid="3" name="ArticulatePath">
    <vt:lpwstr>2. Pratiques et outils de supervision</vt:lpwstr>
  </property>
</Properties>
</file>