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0" r:id="rId2"/>
    <p:sldId id="291" r:id="rId3"/>
    <p:sldId id="292" r:id="rId4"/>
    <p:sldId id="293" r:id="rId5"/>
    <p:sldId id="317" r:id="rId6"/>
    <p:sldId id="294" r:id="rId7"/>
    <p:sldId id="295" r:id="rId8"/>
    <p:sldId id="296" r:id="rId9"/>
    <p:sldId id="318" r:id="rId10"/>
    <p:sldId id="297" r:id="rId11"/>
    <p:sldId id="298" r:id="rId12"/>
    <p:sldId id="319"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3"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D7A"/>
    <a:srgbClr val="97467D"/>
    <a:srgbClr val="026794"/>
    <a:srgbClr val="405E79"/>
    <a:srgbClr val="35B2B4"/>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69137" autoAdjust="0"/>
  </p:normalViewPr>
  <p:slideViewPr>
    <p:cSldViewPr snapToGrid="0" snapToObjects="1">
      <p:cViewPr varScale="1">
        <p:scale>
          <a:sx n="69" d="100"/>
          <a:sy n="69" d="100"/>
        </p:scale>
        <p:origin x="72" y="114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2" d="100"/>
          <a:sy n="82" d="100"/>
        </p:scale>
        <p:origin x="21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5D2B7-508F-574D-8CCF-D76585B9B293}" type="doc">
      <dgm:prSet loTypeId="urn:microsoft.com/office/officeart/2008/layout/HorizontalMultiLevelHierarchy" loCatId="" qsTypeId="urn:microsoft.com/office/officeart/2005/8/quickstyle/3D1" qsCatId="3D" csTypeId="urn:microsoft.com/office/officeart/2005/8/colors/accent6_5" csCatId="accent6" phldr="1"/>
      <dgm:spPr>
        <a:scene3d>
          <a:camera prst="orthographicFront"/>
          <a:lightRig rig="soft" dir="t"/>
        </a:scene3d>
      </dgm:spPr>
      <dgm:t>
        <a:bodyPr/>
        <a:lstStyle/>
        <a:p>
          <a:endParaRPr lang="en-US"/>
        </a:p>
      </dgm:t>
    </dgm:pt>
    <dgm:pt modelId="{12AB4219-3123-A145-B0E1-8CB58CC25D2E}">
      <dgm:prSet phldrT="[Text]" custT="1"/>
      <dgm:spPr>
        <a:solidFill>
          <a:srgbClr val="026794"/>
        </a:solidFill>
        <a:sp3d contourW="12700" prstMaterial="plastic">
          <a:bevelT w="120900" h="88900" prst="coolSlant"/>
          <a:bevelB w="88900" h="31750" prst="angle"/>
          <a:contourClr>
            <a:srgbClr val="F9F9F9"/>
          </a:contourClr>
        </a:sp3d>
      </dgm:spPr>
      <dgm:t>
        <a:bodyPr/>
        <a:lstStyle/>
        <a:p>
          <a:r>
            <a:rPr lang="fr-FR" sz="1800" b="1" i="0" dirty="0">
              <a:solidFill>
                <a:schemeClr val="bg1"/>
              </a:solidFill>
              <a:latin typeface="Helvetica Neue" charset="0"/>
              <a:ea typeface="Helvetica Neue" charset="0"/>
              <a:cs typeface="Helvetica Neue" charset="0"/>
            </a:rPr>
            <a:t>Superviseur</a:t>
          </a:r>
        </a:p>
      </dgm:t>
    </dgm:pt>
    <dgm:pt modelId="{1A4BE293-FA4F-9644-AA0A-DACCD654A326}" type="parTrans" cxnId="{DCA9D8BC-54C7-6143-9A3A-D6FDFA816D2C}">
      <dgm:prSet/>
      <dgm:spPr/>
      <dgm:t>
        <a:bodyPr/>
        <a:lstStyle/>
        <a:p>
          <a:endParaRPr lang="en-US"/>
        </a:p>
      </dgm:t>
    </dgm:pt>
    <dgm:pt modelId="{A6F791BF-00CB-4946-8007-BF3574F4311A}" type="sibTrans" cxnId="{DCA9D8BC-54C7-6143-9A3A-D6FDFA816D2C}">
      <dgm:prSet/>
      <dgm:spPr/>
      <dgm:t>
        <a:bodyPr/>
        <a:lstStyle/>
        <a:p>
          <a:endParaRPr lang="en-US"/>
        </a:p>
      </dgm:t>
    </dgm:pt>
    <dgm:pt modelId="{1CE02685-75BC-3640-9C30-745457396E56}">
      <dgm:prSet phldrT="[Text]" custT="1"/>
      <dgm:spPr>
        <a:solidFill>
          <a:srgbClr val="95CD7A"/>
        </a:solidFill>
        <a:sp3d contourW="12700" prstMaterial="plastic">
          <a:bevelT w="120900" h="88900" prst="coolSlant"/>
          <a:bevelB w="88900" h="31750" prst="angle"/>
          <a:contourClr>
            <a:srgbClr val="F9F9F9"/>
          </a:contourClr>
        </a:sp3d>
      </dgm:spPr>
      <dgm:t>
        <a:bodyPr/>
        <a:lstStyle/>
        <a:p>
          <a:r>
            <a:rPr lang="fr-FR" sz="1800" b="1" i="0" dirty="0">
              <a:latin typeface="Helvetica Neue" charset="0"/>
              <a:ea typeface="Helvetica Neue" charset="0"/>
              <a:cs typeface="Helvetica Neue" charset="0"/>
            </a:rPr>
            <a:t>Travailleur </a:t>
          </a:r>
          <a:br>
            <a:rPr lang="fr-FR" sz="1800" b="1" i="0" dirty="0">
              <a:latin typeface="Helvetica Neue" charset="0"/>
              <a:ea typeface="Helvetica Neue" charset="0"/>
              <a:cs typeface="Helvetica Neue" charset="0"/>
            </a:rPr>
          </a:br>
          <a:r>
            <a:rPr lang="fr-FR" sz="1800" b="1" i="0" dirty="0">
              <a:latin typeface="Helvetica Neue" charset="0"/>
              <a:ea typeface="Helvetica Neue" charset="0"/>
              <a:cs typeface="Helvetica Neue" charset="0"/>
            </a:rPr>
            <a:t>social</a:t>
          </a:r>
        </a:p>
      </dgm:t>
    </dgm:pt>
    <dgm:pt modelId="{457E043D-1A1E-EF42-AD5B-02D2F3DBBA38}" type="parTrans" cxnId="{9BC690C7-2D48-C242-90F0-9775288A2C35}">
      <dgm:prSet/>
      <dgm:spPr>
        <a:sp3d prstMaterial="plastic"/>
      </dgm:spPr>
      <dgm:t>
        <a:bodyPr/>
        <a:lstStyle/>
        <a:p>
          <a:endParaRPr lang="en-US"/>
        </a:p>
      </dgm:t>
    </dgm:pt>
    <dgm:pt modelId="{4C3FCD75-E54B-9F4F-9659-7B1B5BF4DF05}" type="sibTrans" cxnId="{9BC690C7-2D48-C242-90F0-9775288A2C35}">
      <dgm:prSet/>
      <dgm:spPr/>
      <dgm:t>
        <a:bodyPr/>
        <a:lstStyle/>
        <a:p>
          <a:endParaRPr lang="en-US"/>
        </a:p>
      </dgm:t>
    </dgm:pt>
    <dgm:pt modelId="{93DF5567-B983-0342-8755-921AFA6A5D23}">
      <dgm:prSet phldrT="[Text]" custT="1"/>
      <dgm:spPr>
        <a:solidFill>
          <a:srgbClr val="95CD7A"/>
        </a:solidFill>
        <a:sp3d contourW="12700" prstMaterial="plastic">
          <a:bevelT w="120900" h="88900" prst="coolSlant"/>
          <a:bevelB w="88900" h="31750" prst="angle"/>
          <a:contourClr>
            <a:srgbClr val="F9F9F9"/>
          </a:contourClr>
        </a:sp3d>
      </dgm:spPr>
      <dgm:t>
        <a:bodyPr/>
        <a:lstStyle/>
        <a:p>
          <a:r>
            <a:rPr lang="fr-FR" sz="1800" b="1" i="0" dirty="0">
              <a:latin typeface="Helvetica Neue" charset="0"/>
              <a:ea typeface="Helvetica Neue" charset="0"/>
              <a:cs typeface="Helvetica Neue" charset="0"/>
            </a:rPr>
            <a:t>Travailleur </a:t>
          </a:r>
          <a:br>
            <a:rPr lang="fr-FR" sz="1800" b="1" i="0" dirty="0">
              <a:latin typeface="Helvetica Neue" charset="0"/>
              <a:ea typeface="Helvetica Neue" charset="0"/>
              <a:cs typeface="Helvetica Neue" charset="0"/>
            </a:rPr>
          </a:br>
          <a:r>
            <a:rPr lang="fr-FR" sz="1800" b="1" i="0" dirty="0">
              <a:latin typeface="Helvetica Neue" charset="0"/>
              <a:ea typeface="Helvetica Neue" charset="0"/>
              <a:cs typeface="Helvetica Neue" charset="0"/>
            </a:rPr>
            <a:t>social</a:t>
          </a:r>
        </a:p>
      </dgm:t>
    </dgm:pt>
    <dgm:pt modelId="{7F6970B7-1580-6B44-A82E-F62117BEB277}" type="parTrans" cxnId="{B331CBD5-237B-AF40-8D4F-6B288B428885}">
      <dgm:prSet/>
      <dgm:spPr>
        <a:sp3d prstMaterial="plastic"/>
      </dgm:spPr>
      <dgm:t>
        <a:bodyPr/>
        <a:lstStyle/>
        <a:p>
          <a:endParaRPr lang="en-US"/>
        </a:p>
      </dgm:t>
    </dgm:pt>
    <dgm:pt modelId="{857C73DB-B7B0-0B48-9E1F-82CFA302F9C2}" type="sibTrans" cxnId="{B331CBD5-237B-AF40-8D4F-6B288B428885}">
      <dgm:prSet/>
      <dgm:spPr/>
      <dgm:t>
        <a:bodyPr/>
        <a:lstStyle/>
        <a:p>
          <a:endParaRPr lang="en-US"/>
        </a:p>
      </dgm:t>
    </dgm:pt>
    <dgm:pt modelId="{B6470C06-3196-7E46-8ECB-222A8AD3B942}">
      <dgm:prSet custT="1"/>
      <dgm:spPr>
        <a:solidFill>
          <a:srgbClr val="95CD7A"/>
        </a:solidFill>
        <a:sp3d contourW="12700" prstMaterial="plastic">
          <a:bevelT w="120900" h="88900" prst="coolSlant"/>
          <a:bevelB w="88900" h="31750" prst="angle"/>
          <a:contourClr>
            <a:srgbClr val="F9F9F9"/>
          </a:contourClr>
        </a:sp3d>
      </dgm:spPr>
      <dgm:t>
        <a:bodyPr/>
        <a:lstStyle/>
        <a:p>
          <a:r>
            <a:rPr lang="fr-FR" sz="1800" b="1" i="0" dirty="0">
              <a:latin typeface="Helvetica Neue" charset="0"/>
              <a:ea typeface="Helvetica Neue" charset="0"/>
              <a:cs typeface="Helvetica Neue" charset="0"/>
            </a:rPr>
            <a:t>Travailleur </a:t>
          </a:r>
          <a:br>
            <a:rPr lang="fr-FR" sz="1800" b="1" i="0" dirty="0">
              <a:latin typeface="Helvetica Neue" charset="0"/>
              <a:ea typeface="Helvetica Neue" charset="0"/>
              <a:cs typeface="Helvetica Neue" charset="0"/>
            </a:rPr>
          </a:br>
          <a:r>
            <a:rPr lang="fr-FR" sz="1800" b="1" i="0" dirty="0">
              <a:latin typeface="Helvetica Neue" charset="0"/>
              <a:ea typeface="Helvetica Neue" charset="0"/>
              <a:cs typeface="Helvetica Neue" charset="0"/>
            </a:rPr>
            <a:t>social</a:t>
          </a:r>
        </a:p>
      </dgm:t>
    </dgm:pt>
    <dgm:pt modelId="{FBA6F8EA-764B-384C-8A0A-01D07813352C}" type="parTrans" cxnId="{AF8BDD2A-7E1B-F34B-9F09-C304F7639B7A}">
      <dgm:prSet/>
      <dgm:spPr>
        <a:sp3d prstMaterial="plastic"/>
      </dgm:spPr>
      <dgm:t>
        <a:bodyPr/>
        <a:lstStyle/>
        <a:p>
          <a:endParaRPr lang="en-US"/>
        </a:p>
      </dgm:t>
    </dgm:pt>
    <dgm:pt modelId="{82CB41A7-BDCB-D04F-AF4F-21E77A2F83F0}" type="sibTrans" cxnId="{AF8BDD2A-7E1B-F34B-9F09-C304F7639B7A}">
      <dgm:prSet/>
      <dgm:spPr/>
      <dgm:t>
        <a:bodyPr/>
        <a:lstStyle/>
        <a:p>
          <a:endParaRPr lang="en-US"/>
        </a:p>
      </dgm:t>
    </dgm:pt>
    <dgm:pt modelId="{918641B2-8BB2-164C-8A77-2CF7A8864B11}" type="pres">
      <dgm:prSet presAssocID="{2935D2B7-508F-574D-8CCF-D76585B9B293}" presName="Name0" presStyleCnt="0">
        <dgm:presLayoutVars>
          <dgm:chPref val="1"/>
          <dgm:dir/>
          <dgm:animOne val="branch"/>
          <dgm:animLvl val="lvl"/>
          <dgm:resizeHandles val="exact"/>
        </dgm:presLayoutVars>
      </dgm:prSet>
      <dgm:spPr/>
      <dgm:t>
        <a:bodyPr/>
        <a:lstStyle/>
        <a:p>
          <a:endParaRPr lang="en-US"/>
        </a:p>
      </dgm:t>
    </dgm:pt>
    <dgm:pt modelId="{632CDDDE-F961-6344-B32F-A7D92A1D27C4}" type="pres">
      <dgm:prSet presAssocID="{12AB4219-3123-A145-B0E1-8CB58CC25D2E}" presName="root1" presStyleCnt="0"/>
      <dgm:spPr>
        <a:sp3d contourW="12700" prstMaterial="plastic">
          <a:bevelT w="165100" prst="coolSlant"/>
          <a:contourClr>
            <a:srgbClr val="F9F9F9"/>
          </a:contourClr>
        </a:sp3d>
      </dgm:spPr>
    </dgm:pt>
    <dgm:pt modelId="{C3851CD0-9FCA-FB4A-8810-3A13F32A67D8}" type="pres">
      <dgm:prSet presAssocID="{12AB4219-3123-A145-B0E1-8CB58CC25D2E}" presName="LevelOneTextNode" presStyleLbl="node0" presStyleIdx="0" presStyleCnt="1" custScaleY="61394">
        <dgm:presLayoutVars>
          <dgm:chPref val="3"/>
        </dgm:presLayoutVars>
      </dgm:prSet>
      <dgm:spPr/>
      <dgm:t>
        <a:bodyPr/>
        <a:lstStyle/>
        <a:p>
          <a:endParaRPr lang="en-US"/>
        </a:p>
      </dgm:t>
    </dgm:pt>
    <dgm:pt modelId="{35AE953E-E0E4-5D48-8049-20C94FB25D3B}" type="pres">
      <dgm:prSet presAssocID="{12AB4219-3123-A145-B0E1-8CB58CC25D2E}" presName="level2hierChild" presStyleCnt="0"/>
      <dgm:spPr>
        <a:sp3d contourW="12700" prstMaterial="plastic">
          <a:bevelT w="165100" prst="coolSlant"/>
          <a:contourClr>
            <a:srgbClr val="F9F9F9"/>
          </a:contourClr>
        </a:sp3d>
      </dgm:spPr>
    </dgm:pt>
    <dgm:pt modelId="{01D96BA9-719B-2040-83C4-8D183D9EC7E0}" type="pres">
      <dgm:prSet presAssocID="{FBA6F8EA-764B-384C-8A0A-01D07813352C}" presName="conn2-1" presStyleLbl="parChTrans1D2" presStyleIdx="0" presStyleCnt="3"/>
      <dgm:spPr/>
      <dgm:t>
        <a:bodyPr/>
        <a:lstStyle/>
        <a:p>
          <a:endParaRPr lang="en-US"/>
        </a:p>
      </dgm:t>
    </dgm:pt>
    <dgm:pt modelId="{71AF909F-F668-784F-B048-C0FD53F3E25E}" type="pres">
      <dgm:prSet presAssocID="{FBA6F8EA-764B-384C-8A0A-01D07813352C}" presName="connTx" presStyleLbl="parChTrans1D2" presStyleIdx="0" presStyleCnt="3"/>
      <dgm:spPr/>
      <dgm:t>
        <a:bodyPr/>
        <a:lstStyle/>
        <a:p>
          <a:endParaRPr lang="en-US"/>
        </a:p>
      </dgm:t>
    </dgm:pt>
    <dgm:pt modelId="{EDE7A77C-411D-014C-89F2-CEE6AF947FBA}" type="pres">
      <dgm:prSet presAssocID="{B6470C06-3196-7E46-8ECB-222A8AD3B942}" presName="root2" presStyleCnt="0"/>
      <dgm:spPr>
        <a:sp3d contourW="12700" prstMaterial="plastic">
          <a:bevelT w="165100" prst="coolSlant"/>
          <a:contourClr>
            <a:srgbClr val="F9F9F9"/>
          </a:contourClr>
        </a:sp3d>
      </dgm:spPr>
    </dgm:pt>
    <dgm:pt modelId="{293A90C3-B1DE-4249-B796-1273AB5E3D42}" type="pres">
      <dgm:prSet presAssocID="{B6470C06-3196-7E46-8ECB-222A8AD3B942}" presName="LevelTwoTextNode" presStyleLbl="node2" presStyleIdx="0" presStyleCnt="3">
        <dgm:presLayoutVars>
          <dgm:chPref val="3"/>
        </dgm:presLayoutVars>
      </dgm:prSet>
      <dgm:spPr/>
      <dgm:t>
        <a:bodyPr/>
        <a:lstStyle/>
        <a:p>
          <a:endParaRPr lang="en-US"/>
        </a:p>
      </dgm:t>
    </dgm:pt>
    <dgm:pt modelId="{2BF57C5C-47FB-4549-A196-CB2B7E9C1F52}" type="pres">
      <dgm:prSet presAssocID="{B6470C06-3196-7E46-8ECB-222A8AD3B942}" presName="level3hierChild" presStyleCnt="0"/>
      <dgm:spPr>
        <a:sp3d contourW="12700" prstMaterial="plastic">
          <a:bevelT w="165100" prst="coolSlant"/>
          <a:contourClr>
            <a:srgbClr val="F9F9F9"/>
          </a:contourClr>
        </a:sp3d>
      </dgm:spPr>
    </dgm:pt>
    <dgm:pt modelId="{B4FB94D4-9733-FE42-8D23-AB4589E8908C}" type="pres">
      <dgm:prSet presAssocID="{457E043D-1A1E-EF42-AD5B-02D2F3DBBA38}" presName="conn2-1" presStyleLbl="parChTrans1D2" presStyleIdx="1" presStyleCnt="3"/>
      <dgm:spPr/>
      <dgm:t>
        <a:bodyPr/>
        <a:lstStyle/>
        <a:p>
          <a:endParaRPr lang="en-US"/>
        </a:p>
      </dgm:t>
    </dgm:pt>
    <dgm:pt modelId="{B00FB468-E7D0-1C48-B701-85589D4FF021}" type="pres">
      <dgm:prSet presAssocID="{457E043D-1A1E-EF42-AD5B-02D2F3DBBA38}" presName="connTx" presStyleLbl="parChTrans1D2" presStyleIdx="1" presStyleCnt="3"/>
      <dgm:spPr/>
      <dgm:t>
        <a:bodyPr/>
        <a:lstStyle/>
        <a:p>
          <a:endParaRPr lang="en-US"/>
        </a:p>
      </dgm:t>
    </dgm:pt>
    <dgm:pt modelId="{6073F7C2-4087-2C48-899B-9EC9880A2D7E}" type="pres">
      <dgm:prSet presAssocID="{1CE02685-75BC-3640-9C30-745457396E56}" presName="root2" presStyleCnt="0"/>
      <dgm:spPr>
        <a:sp3d contourW="12700" prstMaterial="plastic">
          <a:bevelT w="165100" prst="coolSlant"/>
          <a:contourClr>
            <a:srgbClr val="F9F9F9"/>
          </a:contourClr>
        </a:sp3d>
      </dgm:spPr>
    </dgm:pt>
    <dgm:pt modelId="{5A2690CE-F355-5746-A23A-65A3CD4967E8}" type="pres">
      <dgm:prSet presAssocID="{1CE02685-75BC-3640-9C30-745457396E56}" presName="LevelTwoTextNode" presStyleLbl="node2" presStyleIdx="1" presStyleCnt="3">
        <dgm:presLayoutVars>
          <dgm:chPref val="3"/>
        </dgm:presLayoutVars>
      </dgm:prSet>
      <dgm:spPr/>
      <dgm:t>
        <a:bodyPr/>
        <a:lstStyle/>
        <a:p>
          <a:endParaRPr lang="en-US"/>
        </a:p>
      </dgm:t>
    </dgm:pt>
    <dgm:pt modelId="{73504A53-9636-EC4D-BF3D-42709D76AE81}" type="pres">
      <dgm:prSet presAssocID="{1CE02685-75BC-3640-9C30-745457396E56}" presName="level3hierChild" presStyleCnt="0"/>
      <dgm:spPr>
        <a:sp3d contourW="12700" prstMaterial="plastic">
          <a:bevelT w="165100" prst="coolSlant"/>
          <a:contourClr>
            <a:srgbClr val="F9F9F9"/>
          </a:contourClr>
        </a:sp3d>
      </dgm:spPr>
    </dgm:pt>
    <dgm:pt modelId="{C4DD7B52-26E2-174D-8B1C-9D05E14F4A11}" type="pres">
      <dgm:prSet presAssocID="{7F6970B7-1580-6B44-A82E-F62117BEB277}" presName="conn2-1" presStyleLbl="parChTrans1D2" presStyleIdx="2" presStyleCnt="3"/>
      <dgm:spPr/>
      <dgm:t>
        <a:bodyPr/>
        <a:lstStyle/>
        <a:p>
          <a:endParaRPr lang="en-US"/>
        </a:p>
      </dgm:t>
    </dgm:pt>
    <dgm:pt modelId="{43E0FF8B-0C32-624B-B3E2-ED514AA1DED2}" type="pres">
      <dgm:prSet presAssocID="{7F6970B7-1580-6B44-A82E-F62117BEB277}" presName="connTx" presStyleLbl="parChTrans1D2" presStyleIdx="2" presStyleCnt="3"/>
      <dgm:spPr/>
      <dgm:t>
        <a:bodyPr/>
        <a:lstStyle/>
        <a:p>
          <a:endParaRPr lang="en-US"/>
        </a:p>
      </dgm:t>
    </dgm:pt>
    <dgm:pt modelId="{67A05EC3-1DE5-3044-A512-728F911E0AC8}" type="pres">
      <dgm:prSet presAssocID="{93DF5567-B983-0342-8755-921AFA6A5D23}" presName="root2" presStyleCnt="0"/>
      <dgm:spPr>
        <a:sp3d contourW="12700" prstMaterial="plastic">
          <a:bevelT w="165100" prst="coolSlant"/>
          <a:contourClr>
            <a:srgbClr val="F9F9F9"/>
          </a:contourClr>
        </a:sp3d>
      </dgm:spPr>
    </dgm:pt>
    <dgm:pt modelId="{0BD8D45E-8B4B-754E-9C6F-5158225F31AA}" type="pres">
      <dgm:prSet presAssocID="{93DF5567-B983-0342-8755-921AFA6A5D23}" presName="LevelTwoTextNode" presStyleLbl="node2" presStyleIdx="2" presStyleCnt="3">
        <dgm:presLayoutVars>
          <dgm:chPref val="3"/>
        </dgm:presLayoutVars>
      </dgm:prSet>
      <dgm:spPr/>
      <dgm:t>
        <a:bodyPr/>
        <a:lstStyle/>
        <a:p>
          <a:endParaRPr lang="en-US"/>
        </a:p>
      </dgm:t>
    </dgm:pt>
    <dgm:pt modelId="{30FEA73C-0873-3F49-9CD7-95F941290357}" type="pres">
      <dgm:prSet presAssocID="{93DF5567-B983-0342-8755-921AFA6A5D23}" presName="level3hierChild" presStyleCnt="0"/>
      <dgm:spPr>
        <a:sp3d contourW="12700" prstMaterial="plastic">
          <a:bevelT w="165100" prst="coolSlant"/>
          <a:contourClr>
            <a:srgbClr val="F9F9F9"/>
          </a:contourClr>
        </a:sp3d>
      </dgm:spPr>
    </dgm:pt>
  </dgm:ptLst>
  <dgm:cxnLst>
    <dgm:cxn modelId="{300BACFF-E10E-4256-991B-F06A7C754F52}" type="presOf" srcId="{7F6970B7-1580-6B44-A82E-F62117BEB277}" destId="{43E0FF8B-0C32-624B-B3E2-ED514AA1DED2}" srcOrd="1" destOrd="0" presId="urn:microsoft.com/office/officeart/2008/layout/HorizontalMultiLevelHierarchy"/>
    <dgm:cxn modelId="{AF8BDD2A-7E1B-F34B-9F09-C304F7639B7A}" srcId="{12AB4219-3123-A145-B0E1-8CB58CC25D2E}" destId="{B6470C06-3196-7E46-8ECB-222A8AD3B942}" srcOrd="0" destOrd="0" parTransId="{FBA6F8EA-764B-384C-8A0A-01D07813352C}" sibTransId="{82CB41A7-BDCB-D04F-AF4F-21E77A2F83F0}"/>
    <dgm:cxn modelId="{DCA9D8BC-54C7-6143-9A3A-D6FDFA816D2C}" srcId="{2935D2B7-508F-574D-8CCF-D76585B9B293}" destId="{12AB4219-3123-A145-B0E1-8CB58CC25D2E}" srcOrd="0" destOrd="0" parTransId="{1A4BE293-FA4F-9644-AA0A-DACCD654A326}" sibTransId="{A6F791BF-00CB-4946-8007-BF3574F4311A}"/>
    <dgm:cxn modelId="{D1FA1B5B-8278-4C3B-B1AE-51E9624BF1CA}" type="presOf" srcId="{93DF5567-B983-0342-8755-921AFA6A5D23}" destId="{0BD8D45E-8B4B-754E-9C6F-5158225F31AA}" srcOrd="0" destOrd="0" presId="urn:microsoft.com/office/officeart/2008/layout/HorizontalMultiLevelHierarchy"/>
    <dgm:cxn modelId="{50FD39E3-7C60-4C42-8B2F-46D07B6F3F72}" type="presOf" srcId="{1CE02685-75BC-3640-9C30-745457396E56}" destId="{5A2690CE-F355-5746-A23A-65A3CD4967E8}" srcOrd="0" destOrd="0" presId="urn:microsoft.com/office/officeart/2008/layout/HorizontalMultiLevelHierarchy"/>
    <dgm:cxn modelId="{4C10664B-C89C-4631-9626-E39EA0BE18A1}" type="presOf" srcId="{2935D2B7-508F-574D-8CCF-D76585B9B293}" destId="{918641B2-8BB2-164C-8A77-2CF7A8864B11}" srcOrd="0" destOrd="0" presId="urn:microsoft.com/office/officeart/2008/layout/HorizontalMultiLevelHierarchy"/>
    <dgm:cxn modelId="{BAEEA978-9314-49FA-8934-849C80514078}" type="presOf" srcId="{7F6970B7-1580-6B44-A82E-F62117BEB277}" destId="{C4DD7B52-26E2-174D-8B1C-9D05E14F4A11}" srcOrd="0" destOrd="0" presId="urn:microsoft.com/office/officeart/2008/layout/HorizontalMultiLevelHierarchy"/>
    <dgm:cxn modelId="{1EA18B42-668E-4B16-A6AF-339A824BA662}" type="presOf" srcId="{FBA6F8EA-764B-384C-8A0A-01D07813352C}" destId="{01D96BA9-719B-2040-83C4-8D183D9EC7E0}" srcOrd="0" destOrd="0" presId="urn:microsoft.com/office/officeart/2008/layout/HorizontalMultiLevelHierarchy"/>
    <dgm:cxn modelId="{9BC690C7-2D48-C242-90F0-9775288A2C35}" srcId="{12AB4219-3123-A145-B0E1-8CB58CC25D2E}" destId="{1CE02685-75BC-3640-9C30-745457396E56}" srcOrd="1" destOrd="0" parTransId="{457E043D-1A1E-EF42-AD5B-02D2F3DBBA38}" sibTransId="{4C3FCD75-E54B-9F4F-9659-7B1B5BF4DF05}"/>
    <dgm:cxn modelId="{7AC3978E-A94B-4B3E-960A-D5613992C08F}" type="presOf" srcId="{B6470C06-3196-7E46-8ECB-222A8AD3B942}" destId="{293A90C3-B1DE-4249-B796-1273AB5E3D42}" srcOrd="0" destOrd="0" presId="urn:microsoft.com/office/officeart/2008/layout/HorizontalMultiLevelHierarchy"/>
    <dgm:cxn modelId="{B331CBD5-237B-AF40-8D4F-6B288B428885}" srcId="{12AB4219-3123-A145-B0E1-8CB58CC25D2E}" destId="{93DF5567-B983-0342-8755-921AFA6A5D23}" srcOrd="2" destOrd="0" parTransId="{7F6970B7-1580-6B44-A82E-F62117BEB277}" sibTransId="{857C73DB-B7B0-0B48-9E1F-82CFA302F9C2}"/>
    <dgm:cxn modelId="{95A004F9-C60C-4991-B662-C2208CC52B22}" type="presOf" srcId="{12AB4219-3123-A145-B0E1-8CB58CC25D2E}" destId="{C3851CD0-9FCA-FB4A-8810-3A13F32A67D8}" srcOrd="0" destOrd="0" presId="urn:microsoft.com/office/officeart/2008/layout/HorizontalMultiLevelHierarchy"/>
    <dgm:cxn modelId="{51FC0725-F399-4DB4-92A7-71482483C31B}" type="presOf" srcId="{457E043D-1A1E-EF42-AD5B-02D2F3DBBA38}" destId="{B00FB468-E7D0-1C48-B701-85589D4FF021}" srcOrd="1" destOrd="0" presId="urn:microsoft.com/office/officeart/2008/layout/HorizontalMultiLevelHierarchy"/>
    <dgm:cxn modelId="{23DAB00F-4412-4D5C-8A10-05B50F2FCAAC}" type="presOf" srcId="{FBA6F8EA-764B-384C-8A0A-01D07813352C}" destId="{71AF909F-F668-784F-B048-C0FD53F3E25E}" srcOrd="1" destOrd="0" presId="urn:microsoft.com/office/officeart/2008/layout/HorizontalMultiLevelHierarchy"/>
    <dgm:cxn modelId="{2C39FDF1-C830-4F65-A72B-696CA7BE929C}" type="presOf" srcId="{457E043D-1A1E-EF42-AD5B-02D2F3DBBA38}" destId="{B4FB94D4-9733-FE42-8D23-AB4589E8908C}" srcOrd="0" destOrd="0" presId="urn:microsoft.com/office/officeart/2008/layout/HorizontalMultiLevelHierarchy"/>
    <dgm:cxn modelId="{E728576F-2BB3-4D9D-874F-CE2BB34C8055}" type="presParOf" srcId="{918641B2-8BB2-164C-8A77-2CF7A8864B11}" destId="{632CDDDE-F961-6344-B32F-A7D92A1D27C4}" srcOrd="0" destOrd="0" presId="urn:microsoft.com/office/officeart/2008/layout/HorizontalMultiLevelHierarchy"/>
    <dgm:cxn modelId="{4B1A8E5D-615B-41B4-B921-62FDC186395A}" type="presParOf" srcId="{632CDDDE-F961-6344-B32F-A7D92A1D27C4}" destId="{C3851CD0-9FCA-FB4A-8810-3A13F32A67D8}" srcOrd="0" destOrd="0" presId="urn:microsoft.com/office/officeart/2008/layout/HorizontalMultiLevelHierarchy"/>
    <dgm:cxn modelId="{F99A55E6-35AB-4421-A932-99B058B2A293}" type="presParOf" srcId="{632CDDDE-F961-6344-B32F-A7D92A1D27C4}" destId="{35AE953E-E0E4-5D48-8049-20C94FB25D3B}" srcOrd="1" destOrd="0" presId="urn:microsoft.com/office/officeart/2008/layout/HorizontalMultiLevelHierarchy"/>
    <dgm:cxn modelId="{BFD06BD4-0012-41FA-A9C9-80625E940C34}" type="presParOf" srcId="{35AE953E-E0E4-5D48-8049-20C94FB25D3B}" destId="{01D96BA9-719B-2040-83C4-8D183D9EC7E0}" srcOrd="0" destOrd="0" presId="urn:microsoft.com/office/officeart/2008/layout/HorizontalMultiLevelHierarchy"/>
    <dgm:cxn modelId="{81A153FE-C522-4A3A-9470-79E535046DB6}" type="presParOf" srcId="{01D96BA9-719B-2040-83C4-8D183D9EC7E0}" destId="{71AF909F-F668-784F-B048-C0FD53F3E25E}" srcOrd="0" destOrd="0" presId="urn:microsoft.com/office/officeart/2008/layout/HorizontalMultiLevelHierarchy"/>
    <dgm:cxn modelId="{86C2290A-71ED-42AE-9F01-0DC244146053}" type="presParOf" srcId="{35AE953E-E0E4-5D48-8049-20C94FB25D3B}" destId="{EDE7A77C-411D-014C-89F2-CEE6AF947FBA}" srcOrd="1" destOrd="0" presId="urn:microsoft.com/office/officeart/2008/layout/HorizontalMultiLevelHierarchy"/>
    <dgm:cxn modelId="{3F903408-86D3-423D-86EF-3E85BCEC8B93}" type="presParOf" srcId="{EDE7A77C-411D-014C-89F2-CEE6AF947FBA}" destId="{293A90C3-B1DE-4249-B796-1273AB5E3D42}" srcOrd="0" destOrd="0" presId="urn:microsoft.com/office/officeart/2008/layout/HorizontalMultiLevelHierarchy"/>
    <dgm:cxn modelId="{2E45598C-5338-4A34-A71D-DFD8B88FC9D6}" type="presParOf" srcId="{EDE7A77C-411D-014C-89F2-CEE6AF947FBA}" destId="{2BF57C5C-47FB-4549-A196-CB2B7E9C1F52}" srcOrd="1" destOrd="0" presId="urn:microsoft.com/office/officeart/2008/layout/HorizontalMultiLevelHierarchy"/>
    <dgm:cxn modelId="{54156BB9-7BDF-4FBD-BAB5-602416AD811C}" type="presParOf" srcId="{35AE953E-E0E4-5D48-8049-20C94FB25D3B}" destId="{B4FB94D4-9733-FE42-8D23-AB4589E8908C}" srcOrd="2" destOrd="0" presId="urn:microsoft.com/office/officeart/2008/layout/HorizontalMultiLevelHierarchy"/>
    <dgm:cxn modelId="{1522A72A-F504-4F2A-8331-00B500B5EAB0}" type="presParOf" srcId="{B4FB94D4-9733-FE42-8D23-AB4589E8908C}" destId="{B00FB468-E7D0-1C48-B701-85589D4FF021}" srcOrd="0" destOrd="0" presId="urn:microsoft.com/office/officeart/2008/layout/HorizontalMultiLevelHierarchy"/>
    <dgm:cxn modelId="{D12E5744-DB31-44DE-949A-423A35010461}" type="presParOf" srcId="{35AE953E-E0E4-5D48-8049-20C94FB25D3B}" destId="{6073F7C2-4087-2C48-899B-9EC9880A2D7E}" srcOrd="3" destOrd="0" presId="urn:microsoft.com/office/officeart/2008/layout/HorizontalMultiLevelHierarchy"/>
    <dgm:cxn modelId="{9C4FAC7B-2DC3-4412-A04A-BF0E37CF0F33}" type="presParOf" srcId="{6073F7C2-4087-2C48-899B-9EC9880A2D7E}" destId="{5A2690CE-F355-5746-A23A-65A3CD4967E8}" srcOrd="0" destOrd="0" presId="urn:microsoft.com/office/officeart/2008/layout/HorizontalMultiLevelHierarchy"/>
    <dgm:cxn modelId="{15E00461-9F22-4F34-88BA-E608F32A19FF}" type="presParOf" srcId="{6073F7C2-4087-2C48-899B-9EC9880A2D7E}" destId="{73504A53-9636-EC4D-BF3D-42709D76AE81}" srcOrd="1" destOrd="0" presId="urn:microsoft.com/office/officeart/2008/layout/HorizontalMultiLevelHierarchy"/>
    <dgm:cxn modelId="{7ACDDEFD-E398-4258-9E41-2B2B70C28692}" type="presParOf" srcId="{35AE953E-E0E4-5D48-8049-20C94FB25D3B}" destId="{C4DD7B52-26E2-174D-8B1C-9D05E14F4A11}" srcOrd="4" destOrd="0" presId="urn:microsoft.com/office/officeart/2008/layout/HorizontalMultiLevelHierarchy"/>
    <dgm:cxn modelId="{3121E0AA-D16E-423A-BA45-EF4B0030E347}" type="presParOf" srcId="{C4DD7B52-26E2-174D-8B1C-9D05E14F4A11}" destId="{43E0FF8B-0C32-624B-B3E2-ED514AA1DED2}" srcOrd="0" destOrd="0" presId="urn:microsoft.com/office/officeart/2008/layout/HorizontalMultiLevelHierarchy"/>
    <dgm:cxn modelId="{5096C3DC-CC68-46AC-B600-A071AD622B5C}" type="presParOf" srcId="{35AE953E-E0E4-5D48-8049-20C94FB25D3B}" destId="{67A05EC3-1DE5-3044-A512-728F911E0AC8}" srcOrd="5" destOrd="0" presId="urn:microsoft.com/office/officeart/2008/layout/HorizontalMultiLevelHierarchy"/>
    <dgm:cxn modelId="{2ED44339-3C38-48B0-B93F-D305547BDFC0}" type="presParOf" srcId="{67A05EC3-1DE5-3044-A512-728F911E0AC8}" destId="{0BD8D45E-8B4B-754E-9C6F-5158225F31AA}" srcOrd="0" destOrd="0" presId="urn:microsoft.com/office/officeart/2008/layout/HorizontalMultiLevelHierarchy"/>
    <dgm:cxn modelId="{C4577B7B-E94D-42FD-BBBC-92E6F1A51113}" type="presParOf" srcId="{67A05EC3-1DE5-3044-A512-728F911E0AC8}" destId="{30FEA73C-0873-3F49-9CD7-95F941290357}"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5F710C-74D7-3F4E-9AAE-66FEB3A666EF}" type="doc">
      <dgm:prSet loTypeId="urn:microsoft.com/office/officeart/2005/8/layout/orgChart1" loCatId="" qsTypeId="urn:microsoft.com/office/officeart/2005/8/quickstyle/simple4" qsCatId="simple" csTypeId="urn:microsoft.com/office/officeart/2005/8/colors/accent1_2" csCatId="accent1" phldr="1"/>
      <dgm:spPr>
        <a:scene3d>
          <a:camera prst="orthographicFront"/>
          <a:lightRig rig="threePt" dir="t"/>
        </a:scene3d>
      </dgm:spPr>
      <dgm:t>
        <a:bodyPr/>
        <a:lstStyle/>
        <a:p>
          <a:endParaRPr lang="en-US"/>
        </a:p>
      </dgm:t>
    </dgm:pt>
    <dgm:pt modelId="{7C610923-E416-754D-A8F2-B090A723FFE1}">
      <dgm:prSet phldrT="[Text]" custT="1"/>
      <dgm:spPr>
        <a:solidFill>
          <a:srgbClr val="036591"/>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fr-FR" sz="2000" b="1" i="0" dirty="0">
              <a:latin typeface="Helvetica Neue" charset="0"/>
              <a:ea typeface="Helvetica Neue" charset="0"/>
              <a:cs typeface="Helvetica Neue" charset="0"/>
            </a:rPr>
            <a:t>Manageur et superviseur</a:t>
          </a:r>
        </a:p>
      </dgm:t>
    </dgm:pt>
    <dgm:pt modelId="{3CE70CE6-0FC4-C649-AF95-1D9259B5ECCA}" type="parTrans" cxnId="{7F10FAED-3E82-4841-A640-98FA2F4D7DA3}">
      <dgm:prSet/>
      <dgm:spPr/>
      <dgm:t>
        <a:bodyPr/>
        <a:lstStyle/>
        <a:p>
          <a:endParaRPr lang="en-US"/>
        </a:p>
      </dgm:t>
    </dgm:pt>
    <dgm:pt modelId="{6A9A07D6-ADD2-6242-A14D-824DA8E55D76}" type="sibTrans" cxnId="{7F10FAED-3E82-4841-A640-98FA2F4D7DA3}">
      <dgm:prSet/>
      <dgm:spPr/>
      <dgm:t>
        <a:bodyPr/>
        <a:lstStyle/>
        <a:p>
          <a:endParaRPr lang="en-US"/>
        </a:p>
      </dgm:t>
    </dgm:pt>
    <dgm:pt modelId="{F8BB2E6E-7C3C-974F-B63E-2928404BB678}">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fr-FR" sz="1600" b="1" i="0" dirty="0">
              <a:latin typeface="Helvetica Neue" charset="0"/>
              <a:ea typeface="Helvetica Neue" charset="0"/>
              <a:cs typeface="Helvetica Neue" charset="0"/>
            </a:rPr>
            <a:t>Travailleur social</a:t>
          </a:r>
        </a:p>
      </dgm:t>
    </dgm:pt>
    <dgm:pt modelId="{D0003CFB-8D44-F641-8536-86E0D0FEFC19}" type="parTrans" cxnId="{693C7516-85F2-C143-A69F-55D8E56C26FB}">
      <dgm:prSet/>
      <dgm:spPr>
        <a:noFill/>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F3EBF39C-68AF-0743-9BDD-9534A40D0E49}" type="sibTrans" cxnId="{693C7516-85F2-C143-A69F-55D8E56C26FB}">
      <dgm:prSet/>
      <dgm:spPr/>
      <dgm:t>
        <a:bodyPr/>
        <a:lstStyle/>
        <a:p>
          <a:endParaRPr lang="en-US"/>
        </a:p>
      </dgm:t>
    </dgm:pt>
    <dgm:pt modelId="{3282089D-3E76-1847-B0B2-8D67791225DA}">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fr-FR" sz="1600" b="1" i="0">
              <a:latin typeface="Helvetica Neue" charset="0"/>
              <a:ea typeface="Helvetica Neue" charset="0"/>
              <a:cs typeface="Helvetica Neue" charset="0"/>
            </a:rPr>
            <a:t>Travailleur social</a:t>
          </a:r>
        </a:p>
      </dgm:t>
    </dgm:pt>
    <dgm:pt modelId="{1D80C379-D47F-0F4A-82E0-3564E00452B6}" type="parTrans" cxnId="{BDFE2F19-9774-C24D-AA65-01691BA98D4E}">
      <dgm:prSet/>
      <dgm:spPr>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5D4B26B9-FD21-5147-91D7-6705B327CED8}" type="sibTrans" cxnId="{BDFE2F19-9774-C24D-AA65-01691BA98D4E}">
      <dgm:prSet/>
      <dgm:spPr/>
      <dgm:t>
        <a:bodyPr/>
        <a:lstStyle/>
        <a:p>
          <a:endParaRPr lang="en-US"/>
        </a:p>
      </dgm:t>
    </dgm:pt>
    <dgm:pt modelId="{7864BCEC-2CE7-B247-B52E-FCAF6131B50A}">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fr-FR" sz="1600" b="1" i="0">
              <a:latin typeface="Helvetica Neue" charset="0"/>
              <a:ea typeface="Helvetica Neue" charset="0"/>
              <a:cs typeface="Helvetica Neue" charset="0"/>
            </a:rPr>
            <a:t>Travailleur social</a:t>
          </a:r>
        </a:p>
      </dgm:t>
    </dgm:pt>
    <dgm:pt modelId="{1DD27BDC-D239-B94F-BBE8-7D9F370703AB}" type="parTrans" cxnId="{C5DC5D6F-1AA8-E044-BD1C-F9F71F0E10CA}">
      <dgm:prSet/>
      <dgm:spPr>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16C60BC9-851F-DB40-B08D-DBFC90BDC9A2}" type="sibTrans" cxnId="{C5DC5D6F-1AA8-E044-BD1C-F9F71F0E10CA}">
      <dgm:prSet/>
      <dgm:spPr/>
      <dgm:t>
        <a:bodyPr/>
        <a:lstStyle/>
        <a:p>
          <a:endParaRPr lang="en-US"/>
        </a:p>
      </dgm:t>
    </dgm:pt>
    <dgm:pt modelId="{CE7EB71F-C479-9346-9691-C16985367CD2}" type="pres">
      <dgm:prSet presAssocID="{265F710C-74D7-3F4E-9AAE-66FEB3A666EF}" presName="hierChild1" presStyleCnt="0">
        <dgm:presLayoutVars>
          <dgm:orgChart val="1"/>
          <dgm:chPref val="1"/>
          <dgm:dir/>
          <dgm:animOne val="branch"/>
          <dgm:animLvl val="lvl"/>
          <dgm:resizeHandles/>
        </dgm:presLayoutVars>
      </dgm:prSet>
      <dgm:spPr/>
      <dgm:t>
        <a:bodyPr/>
        <a:lstStyle/>
        <a:p>
          <a:endParaRPr lang="en-US"/>
        </a:p>
      </dgm:t>
    </dgm:pt>
    <dgm:pt modelId="{2194B3E7-9381-E143-B317-D8A5A7FC0FDB}" type="pres">
      <dgm:prSet presAssocID="{7C610923-E416-754D-A8F2-B090A723FFE1}" presName="hierRoot1"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5DFB15E8-98B3-A145-8492-F48A9568B7C0}" type="pres">
      <dgm:prSet presAssocID="{7C610923-E416-754D-A8F2-B090A723FFE1}" presName="rootComposite1"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AA431BCE-77FE-0144-B1FF-23CBC15CBEDB}" type="pres">
      <dgm:prSet presAssocID="{7C610923-E416-754D-A8F2-B090A723FFE1}" presName="rootText1" presStyleLbl="node0" presStyleIdx="0" presStyleCnt="1" custScaleX="228474" custLinFactNeighborX="-952" custLinFactNeighborY="3807">
        <dgm:presLayoutVars>
          <dgm:chPref val="3"/>
        </dgm:presLayoutVars>
      </dgm:prSet>
      <dgm:spPr/>
      <dgm:t>
        <a:bodyPr/>
        <a:lstStyle/>
        <a:p>
          <a:endParaRPr lang="en-US"/>
        </a:p>
      </dgm:t>
    </dgm:pt>
    <dgm:pt modelId="{C8E36871-7360-5D4D-B39F-E49227B4B950}" type="pres">
      <dgm:prSet presAssocID="{7C610923-E416-754D-A8F2-B090A723FFE1}" presName="rootConnector1" presStyleLbl="node1" presStyleIdx="0" presStyleCnt="0"/>
      <dgm:spPr/>
      <dgm:t>
        <a:bodyPr/>
        <a:lstStyle/>
        <a:p>
          <a:endParaRPr lang="en-US"/>
        </a:p>
      </dgm:t>
    </dgm:pt>
    <dgm:pt modelId="{C2501A41-A6A6-CF48-95DB-730A87B60077}" type="pres">
      <dgm:prSet presAssocID="{7C610923-E416-754D-A8F2-B090A723FFE1}" presName="hierChild2"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C3A1E659-DC95-094A-BCE5-574537AED6B8}" type="pres">
      <dgm:prSet presAssocID="{D0003CFB-8D44-F641-8536-86E0D0FEFC19}" presName="Name37" presStyleLbl="parChTrans1D2" presStyleIdx="0" presStyleCnt="3"/>
      <dgm:spPr/>
      <dgm:t>
        <a:bodyPr/>
        <a:lstStyle/>
        <a:p>
          <a:endParaRPr lang="en-US"/>
        </a:p>
      </dgm:t>
    </dgm:pt>
    <dgm:pt modelId="{AC04F803-7DDF-2748-997E-FBA3E796E7DC}" type="pres">
      <dgm:prSet presAssocID="{F8BB2E6E-7C3C-974F-B63E-2928404BB678}"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7B8D0DA4-0093-004B-A4BA-DF51A2B04C29}" type="pres">
      <dgm:prSet presAssocID="{F8BB2E6E-7C3C-974F-B63E-2928404BB678}"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8F086B94-88D6-D641-AF05-585745AB066D}" type="pres">
      <dgm:prSet presAssocID="{F8BB2E6E-7C3C-974F-B63E-2928404BB678}" presName="rootText" presStyleLbl="node2" presStyleIdx="0" presStyleCnt="3" custLinFactNeighborX="-890" custLinFactNeighborY="1539">
        <dgm:presLayoutVars>
          <dgm:chPref val="3"/>
        </dgm:presLayoutVars>
      </dgm:prSet>
      <dgm:spPr/>
      <dgm:t>
        <a:bodyPr/>
        <a:lstStyle/>
        <a:p>
          <a:endParaRPr lang="en-US"/>
        </a:p>
      </dgm:t>
    </dgm:pt>
    <dgm:pt modelId="{E724A66F-D324-014D-9335-5DA5497CA7E8}" type="pres">
      <dgm:prSet presAssocID="{F8BB2E6E-7C3C-974F-B63E-2928404BB678}" presName="rootConnector" presStyleLbl="node2" presStyleIdx="0" presStyleCnt="3"/>
      <dgm:spPr/>
      <dgm:t>
        <a:bodyPr/>
        <a:lstStyle/>
        <a:p>
          <a:endParaRPr lang="en-US"/>
        </a:p>
      </dgm:t>
    </dgm:pt>
    <dgm:pt modelId="{A8097985-A75D-364B-927F-0296A49C4A74}" type="pres">
      <dgm:prSet presAssocID="{F8BB2E6E-7C3C-974F-B63E-2928404BB678}"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565E8F9A-069D-5E4F-BFD8-5B7C50B9BD7E}" type="pres">
      <dgm:prSet presAssocID="{F8BB2E6E-7C3C-974F-B63E-2928404BB678}"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BC5468D-F8AA-6145-A347-01037F1B955C}" type="pres">
      <dgm:prSet presAssocID="{1D80C379-D47F-0F4A-82E0-3564E00452B6}" presName="Name37" presStyleLbl="parChTrans1D2" presStyleIdx="1" presStyleCnt="3"/>
      <dgm:spPr/>
      <dgm:t>
        <a:bodyPr/>
        <a:lstStyle/>
        <a:p>
          <a:endParaRPr lang="en-US"/>
        </a:p>
      </dgm:t>
    </dgm:pt>
    <dgm:pt modelId="{6D74A657-371E-FB41-8402-61A135AC61E6}" type="pres">
      <dgm:prSet presAssocID="{3282089D-3E76-1847-B0B2-8D67791225DA}"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0387FF10-3CD5-5B46-9330-21811E8954E6}" type="pres">
      <dgm:prSet presAssocID="{3282089D-3E76-1847-B0B2-8D67791225DA}"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E2BCAB0C-5DE4-2647-A428-7D2211626131}" type="pres">
      <dgm:prSet presAssocID="{3282089D-3E76-1847-B0B2-8D67791225DA}" presName="rootText" presStyleLbl="node2" presStyleIdx="1" presStyleCnt="3">
        <dgm:presLayoutVars>
          <dgm:chPref val="3"/>
        </dgm:presLayoutVars>
      </dgm:prSet>
      <dgm:spPr/>
      <dgm:t>
        <a:bodyPr/>
        <a:lstStyle/>
        <a:p>
          <a:endParaRPr lang="en-US"/>
        </a:p>
      </dgm:t>
    </dgm:pt>
    <dgm:pt modelId="{FFAF7019-91E8-2646-B5C1-BA95733BF590}" type="pres">
      <dgm:prSet presAssocID="{3282089D-3E76-1847-B0B2-8D67791225DA}" presName="rootConnector" presStyleLbl="node2" presStyleIdx="1" presStyleCnt="3"/>
      <dgm:spPr/>
      <dgm:t>
        <a:bodyPr/>
        <a:lstStyle/>
        <a:p>
          <a:endParaRPr lang="en-US"/>
        </a:p>
      </dgm:t>
    </dgm:pt>
    <dgm:pt modelId="{A2809287-C346-CF49-A0AF-E811C2AF6AB3}" type="pres">
      <dgm:prSet presAssocID="{3282089D-3E76-1847-B0B2-8D67791225DA}"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D1B19370-F1D0-DB42-97DA-898AE458D610}" type="pres">
      <dgm:prSet presAssocID="{3282089D-3E76-1847-B0B2-8D67791225DA}"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97DA4001-0AE1-6A4F-AB18-04ABBF78D1A0}" type="pres">
      <dgm:prSet presAssocID="{1DD27BDC-D239-B94F-BBE8-7D9F370703AB}" presName="Name37" presStyleLbl="parChTrans1D2" presStyleIdx="2" presStyleCnt="3"/>
      <dgm:spPr/>
      <dgm:t>
        <a:bodyPr/>
        <a:lstStyle/>
        <a:p>
          <a:endParaRPr lang="en-US"/>
        </a:p>
      </dgm:t>
    </dgm:pt>
    <dgm:pt modelId="{CA5E44DF-F6E0-9C4F-A747-67076028967B}" type="pres">
      <dgm:prSet presAssocID="{7864BCEC-2CE7-B247-B52E-FCAF6131B50A}"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AC7CAEF1-CE44-D542-BDD6-C11CF7A8DD35}" type="pres">
      <dgm:prSet presAssocID="{7864BCEC-2CE7-B247-B52E-FCAF6131B50A}"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B4A33DB-F2F4-1448-A4D9-C9E6B03F298A}" type="pres">
      <dgm:prSet presAssocID="{7864BCEC-2CE7-B247-B52E-FCAF6131B50A}" presName="rootText" presStyleLbl="node2" presStyleIdx="2" presStyleCnt="3" custLinFactNeighborX="3113" custLinFactNeighborY="1714">
        <dgm:presLayoutVars>
          <dgm:chPref val="3"/>
        </dgm:presLayoutVars>
      </dgm:prSet>
      <dgm:spPr/>
      <dgm:t>
        <a:bodyPr/>
        <a:lstStyle/>
        <a:p>
          <a:endParaRPr lang="en-US"/>
        </a:p>
      </dgm:t>
    </dgm:pt>
    <dgm:pt modelId="{A39EE8D2-A502-0846-B43A-91801D60AAFC}" type="pres">
      <dgm:prSet presAssocID="{7864BCEC-2CE7-B247-B52E-FCAF6131B50A}" presName="rootConnector" presStyleLbl="node2" presStyleIdx="2" presStyleCnt="3"/>
      <dgm:spPr/>
      <dgm:t>
        <a:bodyPr/>
        <a:lstStyle/>
        <a:p>
          <a:endParaRPr lang="en-US"/>
        </a:p>
      </dgm:t>
    </dgm:pt>
    <dgm:pt modelId="{94EB9A7C-E74D-5240-A46B-D3067C4CFA3C}" type="pres">
      <dgm:prSet presAssocID="{7864BCEC-2CE7-B247-B52E-FCAF6131B50A}"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D79AE13-910C-7E47-B5E3-6B1F546BBF04}" type="pres">
      <dgm:prSet presAssocID="{7864BCEC-2CE7-B247-B52E-FCAF6131B50A}"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307CEC2F-D659-2B41-AE01-6FDB5736FE66}" type="pres">
      <dgm:prSet presAssocID="{7C610923-E416-754D-A8F2-B090A723FFE1}" presName="hierChild3" presStyleCnt="0"/>
      <dgm:spPr>
        <a:scene3d>
          <a:camera prst="orthographicFront"/>
          <a:lightRig rig="threePt" dir="t"/>
        </a:scene3d>
        <a:sp3d extrusionH="76200" contourW="12700">
          <a:bevelT w="165100" prst="coolSlant"/>
          <a:extrusionClr>
            <a:schemeClr val="bg1"/>
          </a:extrusionClr>
          <a:contourClr>
            <a:srgbClr val="F9F9F9"/>
          </a:contourClr>
        </a:sp3d>
      </dgm:spPr>
    </dgm:pt>
  </dgm:ptLst>
  <dgm:cxnLst>
    <dgm:cxn modelId="{01D7FBD1-ECA4-4D92-A1E3-5EEE2890B60B}" type="presOf" srcId="{7864BCEC-2CE7-B247-B52E-FCAF6131B50A}" destId="{2B4A33DB-F2F4-1448-A4D9-C9E6B03F298A}" srcOrd="0" destOrd="0" presId="urn:microsoft.com/office/officeart/2005/8/layout/orgChart1"/>
    <dgm:cxn modelId="{9122E872-F75B-4500-9982-FEE814E8F223}" type="presOf" srcId="{265F710C-74D7-3F4E-9AAE-66FEB3A666EF}" destId="{CE7EB71F-C479-9346-9691-C16985367CD2}" srcOrd="0" destOrd="0" presId="urn:microsoft.com/office/officeart/2005/8/layout/orgChart1"/>
    <dgm:cxn modelId="{C5DC5D6F-1AA8-E044-BD1C-F9F71F0E10CA}" srcId="{7C610923-E416-754D-A8F2-B090A723FFE1}" destId="{7864BCEC-2CE7-B247-B52E-FCAF6131B50A}" srcOrd="2" destOrd="0" parTransId="{1DD27BDC-D239-B94F-BBE8-7D9F370703AB}" sibTransId="{16C60BC9-851F-DB40-B08D-DBFC90BDC9A2}"/>
    <dgm:cxn modelId="{EB58A334-7A3E-4577-B032-FAF735DA5BE0}" type="presOf" srcId="{1D80C379-D47F-0F4A-82E0-3564E00452B6}" destId="{2BC5468D-F8AA-6145-A347-01037F1B955C}" srcOrd="0" destOrd="0" presId="urn:microsoft.com/office/officeart/2005/8/layout/orgChart1"/>
    <dgm:cxn modelId="{8769A45A-2E0A-4242-876A-483C01810C81}" type="presOf" srcId="{F8BB2E6E-7C3C-974F-B63E-2928404BB678}" destId="{E724A66F-D324-014D-9335-5DA5497CA7E8}" srcOrd="1" destOrd="0" presId="urn:microsoft.com/office/officeart/2005/8/layout/orgChart1"/>
    <dgm:cxn modelId="{693C7516-85F2-C143-A69F-55D8E56C26FB}" srcId="{7C610923-E416-754D-A8F2-B090A723FFE1}" destId="{F8BB2E6E-7C3C-974F-B63E-2928404BB678}" srcOrd="0" destOrd="0" parTransId="{D0003CFB-8D44-F641-8536-86E0D0FEFC19}" sibTransId="{F3EBF39C-68AF-0743-9BDD-9534A40D0E49}"/>
    <dgm:cxn modelId="{5698313E-E747-4DB4-A95F-0E6DFDFD908E}" type="presOf" srcId="{3282089D-3E76-1847-B0B2-8D67791225DA}" destId="{E2BCAB0C-5DE4-2647-A428-7D2211626131}" srcOrd="0" destOrd="0" presId="urn:microsoft.com/office/officeart/2005/8/layout/orgChart1"/>
    <dgm:cxn modelId="{21F78B02-7130-4EE3-8163-60B4FDD47780}" type="presOf" srcId="{7C610923-E416-754D-A8F2-B090A723FFE1}" destId="{C8E36871-7360-5D4D-B39F-E49227B4B950}" srcOrd="1" destOrd="0" presId="urn:microsoft.com/office/officeart/2005/8/layout/orgChart1"/>
    <dgm:cxn modelId="{F630AFD6-46D9-44AC-9B7D-A6098B9A27B3}" type="presOf" srcId="{7C610923-E416-754D-A8F2-B090A723FFE1}" destId="{AA431BCE-77FE-0144-B1FF-23CBC15CBEDB}" srcOrd="0" destOrd="0" presId="urn:microsoft.com/office/officeart/2005/8/layout/orgChart1"/>
    <dgm:cxn modelId="{D9504C06-F02A-4401-8707-632A078916BA}" type="presOf" srcId="{7864BCEC-2CE7-B247-B52E-FCAF6131B50A}" destId="{A39EE8D2-A502-0846-B43A-91801D60AAFC}" srcOrd="1" destOrd="0" presId="urn:microsoft.com/office/officeart/2005/8/layout/orgChart1"/>
    <dgm:cxn modelId="{7F10FAED-3E82-4841-A640-98FA2F4D7DA3}" srcId="{265F710C-74D7-3F4E-9AAE-66FEB3A666EF}" destId="{7C610923-E416-754D-A8F2-B090A723FFE1}" srcOrd="0" destOrd="0" parTransId="{3CE70CE6-0FC4-C649-AF95-1D9259B5ECCA}" sibTransId="{6A9A07D6-ADD2-6242-A14D-824DA8E55D76}"/>
    <dgm:cxn modelId="{8EDBFFCA-97B8-49AF-AC06-F1F9634AF738}" type="presOf" srcId="{F8BB2E6E-7C3C-974F-B63E-2928404BB678}" destId="{8F086B94-88D6-D641-AF05-585745AB066D}" srcOrd="0" destOrd="0" presId="urn:microsoft.com/office/officeart/2005/8/layout/orgChart1"/>
    <dgm:cxn modelId="{BDFE2F19-9774-C24D-AA65-01691BA98D4E}" srcId="{7C610923-E416-754D-A8F2-B090A723FFE1}" destId="{3282089D-3E76-1847-B0B2-8D67791225DA}" srcOrd="1" destOrd="0" parTransId="{1D80C379-D47F-0F4A-82E0-3564E00452B6}" sibTransId="{5D4B26B9-FD21-5147-91D7-6705B327CED8}"/>
    <dgm:cxn modelId="{D179A55E-7C0C-4FCE-ACCF-69B06DF30755}" type="presOf" srcId="{D0003CFB-8D44-F641-8536-86E0D0FEFC19}" destId="{C3A1E659-DC95-094A-BCE5-574537AED6B8}" srcOrd="0" destOrd="0" presId="urn:microsoft.com/office/officeart/2005/8/layout/orgChart1"/>
    <dgm:cxn modelId="{A46B35FE-D4F9-4CC9-B86A-0A4757E82236}" type="presOf" srcId="{3282089D-3E76-1847-B0B2-8D67791225DA}" destId="{FFAF7019-91E8-2646-B5C1-BA95733BF590}" srcOrd="1" destOrd="0" presId="urn:microsoft.com/office/officeart/2005/8/layout/orgChart1"/>
    <dgm:cxn modelId="{A8D8E54A-168C-4508-8BEA-EB3D10A4B5F8}" type="presOf" srcId="{1DD27BDC-D239-B94F-BBE8-7D9F370703AB}" destId="{97DA4001-0AE1-6A4F-AB18-04ABBF78D1A0}" srcOrd="0" destOrd="0" presId="urn:microsoft.com/office/officeart/2005/8/layout/orgChart1"/>
    <dgm:cxn modelId="{79F7C5DB-FC9C-463F-8DB5-C3548CD3442F}" type="presParOf" srcId="{CE7EB71F-C479-9346-9691-C16985367CD2}" destId="{2194B3E7-9381-E143-B317-D8A5A7FC0FDB}" srcOrd="0" destOrd="0" presId="urn:microsoft.com/office/officeart/2005/8/layout/orgChart1"/>
    <dgm:cxn modelId="{9CDA94DB-929C-4F31-8A9F-BA29369C2F9B}" type="presParOf" srcId="{2194B3E7-9381-E143-B317-D8A5A7FC0FDB}" destId="{5DFB15E8-98B3-A145-8492-F48A9568B7C0}" srcOrd="0" destOrd="0" presId="urn:microsoft.com/office/officeart/2005/8/layout/orgChart1"/>
    <dgm:cxn modelId="{3A37006C-417F-4AE2-8EAE-102F1516F14A}" type="presParOf" srcId="{5DFB15E8-98B3-A145-8492-F48A9568B7C0}" destId="{AA431BCE-77FE-0144-B1FF-23CBC15CBEDB}" srcOrd="0" destOrd="0" presId="urn:microsoft.com/office/officeart/2005/8/layout/orgChart1"/>
    <dgm:cxn modelId="{642737C6-CAA2-494D-AB08-E19641C6CCCF}" type="presParOf" srcId="{5DFB15E8-98B3-A145-8492-F48A9568B7C0}" destId="{C8E36871-7360-5D4D-B39F-E49227B4B950}" srcOrd="1" destOrd="0" presId="urn:microsoft.com/office/officeart/2005/8/layout/orgChart1"/>
    <dgm:cxn modelId="{B5350FF4-5A61-4AD9-BF24-245DAAC6F6F6}" type="presParOf" srcId="{2194B3E7-9381-E143-B317-D8A5A7FC0FDB}" destId="{C2501A41-A6A6-CF48-95DB-730A87B60077}" srcOrd="1" destOrd="0" presId="urn:microsoft.com/office/officeart/2005/8/layout/orgChart1"/>
    <dgm:cxn modelId="{F60F31E7-6306-432D-96D1-51B7732E2C5E}" type="presParOf" srcId="{C2501A41-A6A6-CF48-95DB-730A87B60077}" destId="{C3A1E659-DC95-094A-BCE5-574537AED6B8}" srcOrd="0" destOrd="0" presId="urn:microsoft.com/office/officeart/2005/8/layout/orgChart1"/>
    <dgm:cxn modelId="{748810A7-20B2-4985-9799-3C88EF6B840A}" type="presParOf" srcId="{C2501A41-A6A6-CF48-95DB-730A87B60077}" destId="{AC04F803-7DDF-2748-997E-FBA3E796E7DC}" srcOrd="1" destOrd="0" presId="urn:microsoft.com/office/officeart/2005/8/layout/orgChart1"/>
    <dgm:cxn modelId="{4049BBB5-5D8F-44EB-9902-BD58FC7B3745}" type="presParOf" srcId="{AC04F803-7DDF-2748-997E-FBA3E796E7DC}" destId="{7B8D0DA4-0093-004B-A4BA-DF51A2B04C29}" srcOrd="0" destOrd="0" presId="urn:microsoft.com/office/officeart/2005/8/layout/orgChart1"/>
    <dgm:cxn modelId="{45790D4C-FF73-4EDC-84D9-9DAE2511A326}" type="presParOf" srcId="{7B8D0DA4-0093-004B-A4BA-DF51A2B04C29}" destId="{8F086B94-88D6-D641-AF05-585745AB066D}" srcOrd="0" destOrd="0" presId="urn:microsoft.com/office/officeart/2005/8/layout/orgChart1"/>
    <dgm:cxn modelId="{2A600EC4-4046-4778-8047-C13F526F7BC4}" type="presParOf" srcId="{7B8D0DA4-0093-004B-A4BA-DF51A2B04C29}" destId="{E724A66F-D324-014D-9335-5DA5497CA7E8}" srcOrd="1" destOrd="0" presId="urn:microsoft.com/office/officeart/2005/8/layout/orgChart1"/>
    <dgm:cxn modelId="{70DF0430-046F-4E7A-B58F-A9C781911057}" type="presParOf" srcId="{AC04F803-7DDF-2748-997E-FBA3E796E7DC}" destId="{A8097985-A75D-364B-927F-0296A49C4A74}" srcOrd="1" destOrd="0" presId="urn:microsoft.com/office/officeart/2005/8/layout/orgChart1"/>
    <dgm:cxn modelId="{FAE48E49-375B-46B9-BC42-F0FD5E4932EB}" type="presParOf" srcId="{AC04F803-7DDF-2748-997E-FBA3E796E7DC}" destId="{565E8F9A-069D-5E4F-BFD8-5B7C50B9BD7E}" srcOrd="2" destOrd="0" presId="urn:microsoft.com/office/officeart/2005/8/layout/orgChart1"/>
    <dgm:cxn modelId="{78FFA0BE-05E9-4359-B68A-01C5CE2B0D90}" type="presParOf" srcId="{C2501A41-A6A6-CF48-95DB-730A87B60077}" destId="{2BC5468D-F8AA-6145-A347-01037F1B955C}" srcOrd="2" destOrd="0" presId="urn:microsoft.com/office/officeart/2005/8/layout/orgChart1"/>
    <dgm:cxn modelId="{42ECB1A5-F6F9-4E05-A3E1-81C738C739FC}" type="presParOf" srcId="{C2501A41-A6A6-CF48-95DB-730A87B60077}" destId="{6D74A657-371E-FB41-8402-61A135AC61E6}" srcOrd="3" destOrd="0" presId="urn:microsoft.com/office/officeart/2005/8/layout/orgChart1"/>
    <dgm:cxn modelId="{3D6A8571-BE50-42E6-9B30-33AADEC5C884}" type="presParOf" srcId="{6D74A657-371E-FB41-8402-61A135AC61E6}" destId="{0387FF10-3CD5-5B46-9330-21811E8954E6}" srcOrd="0" destOrd="0" presId="urn:microsoft.com/office/officeart/2005/8/layout/orgChart1"/>
    <dgm:cxn modelId="{943A9652-4DAD-4534-896D-2266A2F7B993}" type="presParOf" srcId="{0387FF10-3CD5-5B46-9330-21811E8954E6}" destId="{E2BCAB0C-5DE4-2647-A428-7D2211626131}" srcOrd="0" destOrd="0" presId="urn:microsoft.com/office/officeart/2005/8/layout/orgChart1"/>
    <dgm:cxn modelId="{C0EDA931-F627-4FBE-A3AC-24EDB457127E}" type="presParOf" srcId="{0387FF10-3CD5-5B46-9330-21811E8954E6}" destId="{FFAF7019-91E8-2646-B5C1-BA95733BF590}" srcOrd="1" destOrd="0" presId="urn:microsoft.com/office/officeart/2005/8/layout/orgChart1"/>
    <dgm:cxn modelId="{ABAF69BE-941B-4782-B8FA-AF6F73A05834}" type="presParOf" srcId="{6D74A657-371E-FB41-8402-61A135AC61E6}" destId="{A2809287-C346-CF49-A0AF-E811C2AF6AB3}" srcOrd="1" destOrd="0" presId="urn:microsoft.com/office/officeart/2005/8/layout/orgChart1"/>
    <dgm:cxn modelId="{0CDC2889-55FC-4574-8653-9A487FC1BB63}" type="presParOf" srcId="{6D74A657-371E-FB41-8402-61A135AC61E6}" destId="{D1B19370-F1D0-DB42-97DA-898AE458D610}" srcOrd="2" destOrd="0" presId="urn:microsoft.com/office/officeart/2005/8/layout/orgChart1"/>
    <dgm:cxn modelId="{71D5492E-D563-4E4A-9E91-ABA989DFBB94}" type="presParOf" srcId="{C2501A41-A6A6-CF48-95DB-730A87B60077}" destId="{97DA4001-0AE1-6A4F-AB18-04ABBF78D1A0}" srcOrd="4" destOrd="0" presId="urn:microsoft.com/office/officeart/2005/8/layout/orgChart1"/>
    <dgm:cxn modelId="{48750689-4BD6-4EF2-BBEA-E8658CF5A38B}" type="presParOf" srcId="{C2501A41-A6A6-CF48-95DB-730A87B60077}" destId="{CA5E44DF-F6E0-9C4F-A747-67076028967B}" srcOrd="5" destOrd="0" presId="urn:microsoft.com/office/officeart/2005/8/layout/orgChart1"/>
    <dgm:cxn modelId="{E5D5943D-04D9-4F00-9DD1-7FE068E6872F}" type="presParOf" srcId="{CA5E44DF-F6E0-9C4F-A747-67076028967B}" destId="{AC7CAEF1-CE44-D542-BDD6-C11CF7A8DD35}" srcOrd="0" destOrd="0" presId="urn:microsoft.com/office/officeart/2005/8/layout/orgChart1"/>
    <dgm:cxn modelId="{55AEF475-2FF2-496A-8E14-C9BEFA8F2EBE}" type="presParOf" srcId="{AC7CAEF1-CE44-D542-BDD6-C11CF7A8DD35}" destId="{2B4A33DB-F2F4-1448-A4D9-C9E6B03F298A}" srcOrd="0" destOrd="0" presId="urn:microsoft.com/office/officeart/2005/8/layout/orgChart1"/>
    <dgm:cxn modelId="{90FE9EB8-C6BF-41DE-91CD-86F55D853232}" type="presParOf" srcId="{AC7CAEF1-CE44-D542-BDD6-C11CF7A8DD35}" destId="{A39EE8D2-A502-0846-B43A-91801D60AAFC}" srcOrd="1" destOrd="0" presId="urn:microsoft.com/office/officeart/2005/8/layout/orgChart1"/>
    <dgm:cxn modelId="{B750E34B-71F3-419A-AD87-6428A74D7698}" type="presParOf" srcId="{CA5E44DF-F6E0-9C4F-A747-67076028967B}" destId="{94EB9A7C-E74D-5240-A46B-D3067C4CFA3C}" srcOrd="1" destOrd="0" presId="urn:microsoft.com/office/officeart/2005/8/layout/orgChart1"/>
    <dgm:cxn modelId="{BBE81C43-7F76-4577-9FB9-FD9135850E80}" type="presParOf" srcId="{CA5E44DF-F6E0-9C4F-A747-67076028967B}" destId="{2D79AE13-910C-7E47-B5E3-6B1F546BBF04}" srcOrd="2" destOrd="0" presId="urn:microsoft.com/office/officeart/2005/8/layout/orgChart1"/>
    <dgm:cxn modelId="{486E8D99-FF98-4A67-956E-3B168368F460}" type="presParOf" srcId="{2194B3E7-9381-E143-B317-D8A5A7FC0FDB}" destId="{307CEC2F-D659-2B41-AE01-6FDB5736FE66}" srcOrd="2" destOrd="0" presId="urn:microsoft.com/office/officeart/2005/8/layout/orgChart1"/>
  </dgm:cxnLst>
  <dgm:bg>
    <a:noFill/>
    <a:effectLst>
      <a:glow>
        <a:schemeClr val="accent1"/>
      </a:glow>
      <a:outerShdw blurRad="304800" dist="444500" dir="5520000" sx="33000" sy="33000" algn="ctr" rotWithShape="0">
        <a:schemeClr val="bg1"/>
      </a:outerShdw>
      <a:softEdge rad="0"/>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fr-FR" sz="1100" b="0">
                <a:latin typeface="+mn-lt"/>
                <a:ea typeface="Century Gothic"/>
                <a:cs typeface="Century Gothic"/>
              </a:rPr>
              <a:t>5 minutes</a:t>
            </a:r>
          </a:p>
          <a:p>
            <a:pPr>
              <a:buSzPct val="25000"/>
              <a:buNone/>
              <a:defRPr/>
            </a:pPr>
            <a:endParaRPr lang="en-US" sz="1100" b="0" dirty="0">
              <a:latin typeface="+mn-lt"/>
              <a:ea typeface="Century Gothic"/>
              <a:cs typeface="Century Gothic"/>
            </a:endParaRPr>
          </a:p>
          <a:p>
            <a:pPr>
              <a:buNone/>
              <a:defRPr/>
            </a:pPr>
            <a:r>
              <a:rPr lang="fr-FR" sz="1100" b="1" i="0" u="none" strike="noStrike" cap="none" baseline="0">
                <a:latin typeface="+mn-lt"/>
                <a:ea typeface="Century Gothic"/>
                <a:cs typeface="Century Gothic"/>
                <a:sym typeface="Century Gothic"/>
              </a:rPr>
              <a:t>Dites</a:t>
            </a:r>
            <a:r>
              <a:rPr lang="fr-FR" sz="1100" b="0" i="0" u="none" strike="noStrike" cap="none" baseline="0">
                <a:latin typeface="+mn-lt"/>
                <a:ea typeface="Century Gothic"/>
                <a:cs typeface="Century Gothic"/>
                <a:sym typeface="Century Gothic"/>
              </a:rPr>
              <a:t> : </a:t>
            </a:r>
            <a:r>
              <a:rPr lang="fr-FR" sz="1100" u="none" strike="noStrike" cap="none">
                <a:latin typeface="+mn-lt"/>
                <a:ea typeface="Century Gothic"/>
                <a:cs typeface="Century Gothic"/>
                <a:sym typeface="Century Gothic"/>
              </a:rPr>
              <a:t>Au cours de la formation, </a:t>
            </a:r>
            <a:r>
              <a:rPr lang="fr-FR" sz="1100" u="none" strike="noStrike" cap="none" baseline="0">
                <a:latin typeface="+mn-lt"/>
                <a:ea typeface="Century Gothic"/>
                <a:cs typeface="Century Gothic"/>
                <a:sym typeface="Century Gothic"/>
              </a:rPr>
              <a:t>n</a:t>
            </a:r>
            <a:r>
              <a:rPr lang="fr-FR" sz="1100" u="none" strike="noStrike" cap="none">
                <a:latin typeface="+mn-lt"/>
                <a:ea typeface="Century Gothic"/>
                <a:cs typeface="Century Gothic"/>
                <a:sym typeface="Century Gothic"/>
              </a:rPr>
              <a:t>ous allons explorer </a:t>
            </a:r>
            <a:r>
              <a:rPr lang="fr-FR" sz="1100">
                <a:latin typeface="+mn-lt"/>
                <a:ea typeface="Century Gothic"/>
                <a:cs typeface="Century Gothic"/>
                <a:sym typeface="Century Gothic"/>
              </a:rPr>
              <a:t>les pratiques de supervision</a:t>
            </a:r>
            <a:r>
              <a:rPr lang="fr-FR" sz="1100" u="none" strike="noStrike" cap="none">
                <a:latin typeface="+mn-lt"/>
                <a:ea typeface="Century Gothic"/>
                <a:cs typeface="Century Gothic"/>
                <a:sym typeface="Century Gothic"/>
              </a:rPr>
              <a:t> dans nos </a:t>
            </a:r>
            <a:r>
              <a:rPr lang="fr-FR" sz="1100">
                <a:latin typeface="+mn-lt"/>
                <a:ea typeface="Century Gothic"/>
                <a:cs typeface="Century Gothic"/>
                <a:sym typeface="Century Gothic"/>
              </a:rPr>
              <a:t>contextes, et celles qui sont promues en tant que bonnes pratiques dans</a:t>
            </a:r>
            <a:r>
              <a:rPr lang="fr-FR" sz="1100" u="none" strike="noStrike" cap="none" baseline="0">
                <a:latin typeface="+mn-lt"/>
                <a:ea typeface="Century Gothic"/>
                <a:cs typeface="Century Gothic"/>
                <a:sym typeface="Century Gothic"/>
              </a:rPr>
              <a:t> les </a:t>
            </a:r>
            <a:r>
              <a:rPr lang="fr-FR" sz="1100">
                <a:latin typeface="+mn-lt"/>
                <a:ea typeface="Century Gothic"/>
                <a:cs typeface="Century Gothic"/>
                <a:sym typeface="Century Gothic"/>
              </a:rPr>
              <a:t>Directives inter-agences relatives à la gestion de cas (abrégé en Directives IA GD). </a:t>
            </a:r>
          </a:p>
          <a:p>
            <a:pPr>
              <a:buNone/>
              <a:defRPr/>
            </a:pPr>
            <a:endParaRPr lang="en-US" sz="1100" dirty="0">
              <a:latin typeface="+mn-lt"/>
              <a:ea typeface="Century Gothic"/>
              <a:cs typeface="Century Gothic"/>
            </a:endParaRPr>
          </a:p>
          <a:p>
            <a:pPr>
              <a:buNone/>
              <a:defRPr/>
            </a:pPr>
            <a:r>
              <a:rPr lang="fr-FR" sz="1100" u="none" strike="noStrike" cap="none" baseline="0">
                <a:latin typeface="+mn-lt"/>
                <a:ea typeface="Century Gothic"/>
                <a:cs typeface="Century Gothic"/>
                <a:sym typeface="Century Gothic"/>
              </a:rPr>
              <a:t>Dans ce module, nous allons examiner quelques-uns des principes fondamentaux de la supervision</a:t>
            </a:r>
            <a:r>
              <a:rPr lang="fr-FR" sz="1100">
                <a:latin typeface="+mn-lt"/>
                <a:ea typeface="Century Gothic"/>
                <a:cs typeface="Century Gothic"/>
                <a:sym typeface="Century Gothic"/>
              </a:rPr>
              <a:t> et de l’encadrement de la gestion de cas pour la protection de l’enfant</a:t>
            </a:r>
            <a:r>
              <a:rPr lang="fr-FR" sz="1100" u="none" strike="noStrike" cap="none" baseline="0">
                <a:latin typeface="+mn-lt"/>
                <a:ea typeface="Century Gothic"/>
                <a:cs typeface="Century Gothic"/>
                <a:sym typeface="Century Gothic"/>
              </a:rPr>
              <a:t>. Nous allons également </a:t>
            </a:r>
            <a:r>
              <a:rPr lang="fr-FR" sz="1100">
                <a:latin typeface="+mn-lt"/>
                <a:ea typeface="Century Gothic"/>
                <a:cs typeface="Century Gothic"/>
                <a:sym typeface="Century Gothic"/>
              </a:rPr>
              <a:t>présenter</a:t>
            </a:r>
            <a:r>
              <a:rPr lang="fr-FR" sz="1100" u="none" strike="noStrike" cap="none" baseline="0">
                <a:latin typeface="+mn-lt"/>
                <a:ea typeface="Century Gothic"/>
                <a:cs typeface="Century Gothic"/>
                <a:sym typeface="Century Gothic"/>
              </a:rPr>
              <a:t> les principaux thèmes </a:t>
            </a:r>
            <a:r>
              <a:rPr lang="fr-FR" sz="1100">
                <a:latin typeface="+mn-lt"/>
                <a:ea typeface="Century Gothic"/>
                <a:cs typeface="Century Gothic"/>
                <a:sym typeface="Century Gothic"/>
              </a:rPr>
              <a:t>qui</a:t>
            </a:r>
            <a:r>
              <a:rPr lang="fr-FR" sz="1100" u="none" strike="noStrike" cap="none" baseline="0">
                <a:latin typeface="+mn-lt"/>
                <a:ea typeface="Century Gothic"/>
                <a:cs typeface="Century Gothic"/>
                <a:sym typeface="Century Gothic"/>
              </a:rPr>
              <a:t> seront abordés </a:t>
            </a:r>
            <a:r>
              <a:rPr lang="fr-FR" sz="1100">
                <a:latin typeface="+mn-lt"/>
                <a:ea typeface="Century Gothic"/>
                <a:cs typeface="Century Gothic"/>
                <a:sym typeface="Century Gothic"/>
              </a:rPr>
              <a:t>au cours de la formation</a:t>
            </a:r>
            <a:r>
              <a:rPr lang="fr-FR" sz="1100" u="none" strike="noStrike" cap="none" baseline="0">
                <a:latin typeface="+mn-lt"/>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u="none" strike="noStrike" cap="none" baseline="0" dirty="0">
              <a:latin typeface="+mn-lt"/>
              <a:ea typeface="Century Gothic"/>
              <a:cs typeface="Century Gothic"/>
            </a:endParaRPr>
          </a:p>
          <a:p>
            <a:pPr>
              <a:buSzPct val="25000"/>
              <a:buNone/>
              <a:defRPr/>
            </a:pPr>
            <a:r>
              <a:rPr lang="fr-FR" sz="1100" u="none" strike="noStrike" cap="none" baseline="0">
                <a:latin typeface="+mn-lt"/>
                <a:ea typeface="Century Gothic"/>
                <a:cs typeface="Century Gothic"/>
                <a:sym typeface="Century Gothic"/>
              </a:rPr>
              <a:t>Tout au long de la formation, nous vous rappellerons régulièrement de réfléchir à la supervision telle qu’elle est pratiquée aujourd’hui dans votre </a:t>
            </a:r>
            <a:r>
              <a:rPr lang="fr-FR" sz="1100">
                <a:latin typeface="+mn-lt"/>
                <a:ea typeface="Century Gothic"/>
                <a:cs typeface="Century Gothic"/>
                <a:sym typeface="Century Gothic"/>
              </a:rPr>
              <a:t>contexte. Nous</a:t>
            </a:r>
            <a:r>
              <a:rPr lang="fr-FR" sz="1100" u="none" strike="noStrike" cap="none" baseline="0">
                <a:latin typeface="+mn-lt"/>
                <a:ea typeface="Century Gothic"/>
                <a:cs typeface="Century Gothic"/>
                <a:sym typeface="Century Gothic"/>
              </a:rPr>
              <a:t> vous donnerons des occasions de commencer à élaborer des plans d’action pour vous aider à atteindre </a:t>
            </a:r>
            <a:r>
              <a:rPr lang="fr-FR" sz="1100">
                <a:latin typeface="+mn-lt"/>
                <a:ea typeface="Century Gothic"/>
                <a:cs typeface="Century Gothic"/>
                <a:sym typeface="Century Gothic"/>
              </a:rPr>
              <a:t>les standards de pratiques globales dans vos environnements de travail ;</a:t>
            </a:r>
            <a:r>
              <a:rPr lang="fr-FR" sz="1100" u="none" strike="noStrike" cap="none" baseline="0">
                <a:latin typeface="+mn-lt"/>
                <a:ea typeface="Century Gothic"/>
                <a:cs typeface="Century Gothic"/>
                <a:sym typeface="Century Gothic"/>
              </a:rPr>
              <a:t> vous continuerez à revoir vos plans d’action et ils continueront à évoluer au cours de la formation.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u="none" strike="noStrike" cap="none" baseline="0" dirty="0">
              <a:latin typeface="+mn-lt"/>
              <a:ea typeface="Century Gothic"/>
              <a:cs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u="none" strike="noStrike" cap="none" baseline="0">
                <a:latin typeface="+mn-lt"/>
                <a:ea typeface="Century Gothic"/>
                <a:cs typeface="Century Gothic"/>
                <a:sym typeface="Century Gothic"/>
              </a:rPr>
              <a:t>Demandez</a:t>
            </a:r>
            <a:r>
              <a:rPr lang="fr-FR" sz="1100" u="none" strike="noStrike" cap="none" baseline="0">
                <a:latin typeface="+mn-lt"/>
                <a:ea typeface="Century Gothic"/>
                <a:cs typeface="Century Gothic"/>
                <a:sym typeface="Century Gothic"/>
              </a:rPr>
              <a:t> : Des questions avant de commencer ?</a:t>
            </a:r>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3936048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SzPct val="25000"/>
              <a:buNone/>
            </a:pPr>
            <a:r>
              <a:rPr lang="fr-FR" sz="1100" b="0">
                <a:latin typeface="+mn-lt"/>
              </a:rPr>
              <a:t>5 minutes</a:t>
            </a:r>
          </a:p>
          <a:p>
            <a:pPr>
              <a:buClr>
                <a:srgbClr val="FF0000"/>
              </a:buClr>
              <a:buSzPct val="25000"/>
              <a:buNone/>
            </a:pPr>
            <a:endParaRPr lang="en-US" sz="1100" b="0" dirty="0">
              <a:latin typeface="+mn-lt"/>
            </a:endParaRPr>
          </a:p>
          <a:p>
            <a:pPr>
              <a:buClr>
                <a:srgbClr val="FF0000"/>
              </a:buClr>
              <a:buSzPct val="25000"/>
              <a:buNone/>
            </a:pPr>
            <a:r>
              <a:rPr lang="fr-FR" sz="1100" b="1">
                <a:latin typeface="+mn-lt"/>
              </a:rPr>
              <a:t>Dites</a:t>
            </a:r>
            <a:r>
              <a:rPr lang="fr-FR" sz="1100" b="0">
                <a:latin typeface="+mn-lt"/>
              </a:rPr>
              <a:t> : Les</a:t>
            </a:r>
            <a:r>
              <a:rPr lang="fr-FR" sz="1100" b="0" baseline="0">
                <a:latin typeface="+mn-lt"/>
              </a:rPr>
              <a:t> données à l’échelle mondiale nous indiquent qu’il existe un lien direct entre la supervision </a:t>
            </a:r>
            <a:r>
              <a:rPr lang="fr-FR" sz="1100" b="1">
                <a:latin typeface="+mn-lt"/>
              </a:rPr>
              <a:t>et les résultats positifs pour les enfants que nous aidons</a:t>
            </a:r>
          </a:p>
          <a:p>
            <a:pPr>
              <a:buClr>
                <a:srgbClr val="FF0000"/>
              </a:buClr>
              <a:buSzPct val="25000"/>
              <a:buNone/>
            </a:pPr>
            <a:endParaRPr lang="en-US" sz="1100" i="0" u="none" strike="noStrike" cap="none" dirty="0">
              <a:latin typeface="+mn-lt"/>
              <a:ea typeface="Calibri"/>
              <a:cs typeface="Calibri"/>
            </a:endParaRPr>
          </a:p>
          <a:p>
            <a:pPr>
              <a:buNone/>
            </a:pPr>
            <a:r>
              <a:rPr lang="fr-FR" sz="1100" b="1">
                <a:latin typeface="+mn-lt"/>
              </a:rPr>
              <a:t>Messages clés : </a:t>
            </a:r>
          </a:p>
          <a:p>
            <a:pPr marL="171450" indent="-171450">
              <a:buFont typeface="Arial" panose="020B0604020202020204" pitchFamily="34" charset="0"/>
              <a:buChar char="•"/>
            </a:pPr>
            <a:r>
              <a:rPr lang="fr-FR" sz="1100">
                <a:latin typeface="+mn-lt"/>
              </a:rPr>
              <a:t>Tout comme l’intérêt supérieur de l’enfant est au</a:t>
            </a:r>
            <a:r>
              <a:rPr lang="fr-FR" sz="1100" baseline="0">
                <a:latin typeface="+mn-lt"/>
              </a:rPr>
              <a:t> centre du processus de gestion des cas ; il doit également être au centre de la supervision.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0" i="0" u="none" strike="noStrike" cap="none" baseline="0">
                <a:latin typeface="+mn-lt"/>
                <a:ea typeface="Calibri"/>
                <a:cs typeface="Calibri"/>
                <a:sym typeface="Century Gothic"/>
              </a:rPr>
              <a:t>Le travail de protection de l’enfance n’est pas facile et </a:t>
            </a:r>
            <a:r>
              <a:rPr lang="fr-FR" sz="1100">
                <a:latin typeface="+mn-lt"/>
                <a:ea typeface="Calibri"/>
                <a:cs typeface="Calibri"/>
                <a:sym typeface="Century Gothic"/>
              </a:rPr>
              <a:t>il faudra du temps aux travailleurs sociaux</a:t>
            </a:r>
            <a:r>
              <a:rPr lang="fr-FR" sz="1100" b="0" i="0" u="none" strike="noStrike" cap="none" baseline="0">
                <a:latin typeface="+mn-lt"/>
                <a:ea typeface="Calibri"/>
                <a:cs typeface="Calibri"/>
                <a:sym typeface="Century Gothic"/>
              </a:rPr>
              <a:t> pour développer leurs compétences tout au long de leur carrière. Les travailleurs sociaux </a:t>
            </a:r>
            <a:r>
              <a:rPr lang="fr-FR" sz="1200">
                <a:solidFill>
                  <a:schemeClr val="tx1"/>
                </a:solidFill>
                <a:latin typeface="+mn-lt"/>
                <a:ea typeface="+mn-ea"/>
                <a:cs typeface="+mn-cs"/>
              </a:rPr>
              <a:t>doivent avoir suffisamment de temps et d’espace pour réfléchir à ce qu’ils</a:t>
            </a:r>
            <a:r>
              <a:rPr lang="fr-FR" sz="1200" baseline="0">
                <a:solidFill>
                  <a:schemeClr val="tx1"/>
                </a:solidFill>
                <a:latin typeface="+mn-lt"/>
                <a:ea typeface="+mn-ea"/>
                <a:cs typeface="+mn-cs"/>
              </a:rPr>
              <a:t> font </a:t>
            </a:r>
            <a:r>
              <a:rPr lang="fr-FR" sz="1200">
                <a:solidFill>
                  <a:schemeClr val="tx1"/>
                </a:solidFill>
                <a:latin typeface="+mn-lt"/>
                <a:ea typeface="+mn-ea"/>
                <a:cs typeface="+mn-cs"/>
              </a:rPr>
              <a:t>correctement, ce qu’ils pourraient faire mieux, et les domaines dans lesquels ils veulent s’améliorer ou demander un soutien. C’est à travers la supervision que les travailleurs sociaux peuvent continuer</a:t>
            </a:r>
            <a:r>
              <a:rPr lang="fr-FR" sz="1200" baseline="0">
                <a:solidFill>
                  <a:schemeClr val="tx1"/>
                </a:solidFill>
                <a:latin typeface="+mn-lt"/>
                <a:ea typeface="+mn-ea"/>
                <a:cs typeface="+mn-cs"/>
              </a:rPr>
              <a:t> </a:t>
            </a:r>
            <a:r>
              <a:rPr lang="fr-FR" sz="1100">
                <a:latin typeface="+mn-lt"/>
                <a:ea typeface="+mn-ea"/>
                <a:cs typeface="+mn-cs"/>
              </a:rPr>
              <a:t>à actualiser et  réfléchir à leurs connaissances, leurs compétences et leurs comportements.</a:t>
            </a:r>
          </a:p>
          <a:p>
            <a:pPr marL="0" marR="0" lvl="0" indent="0" algn="l" rtl="0">
              <a:spcBef>
                <a:spcPts val="0"/>
              </a:spcBef>
              <a:buSzPct val="25000"/>
              <a:buNone/>
            </a:pPr>
            <a:endParaRPr lang="en-CA" sz="11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fr-FR" sz="1100" b="0" i="0" u="none" strike="noStrike" cap="none">
                <a:solidFill>
                  <a:schemeClr val="dk1"/>
                </a:solidFill>
                <a:latin typeface="+mn-lt"/>
                <a:ea typeface="Calibri"/>
                <a:cs typeface="Calibri"/>
                <a:sym typeface="Calibri"/>
              </a:rPr>
              <a:t>Lisez la citation</a:t>
            </a:r>
            <a:r>
              <a:rPr lang="fr-FR" sz="1100" b="0" i="0" u="none" strike="noStrike" cap="none" baseline="0">
                <a:solidFill>
                  <a:schemeClr val="dk1"/>
                </a:solidFill>
                <a:latin typeface="+mn-lt"/>
                <a:ea typeface="Calibri"/>
                <a:cs typeface="Calibri"/>
                <a:sym typeface="Calibri"/>
              </a:rPr>
              <a:t> </a:t>
            </a:r>
            <a:r>
              <a:rPr lang="fr-FR" sz="1100" b="0" i="0" u="none" strike="noStrike" cap="none">
                <a:solidFill>
                  <a:schemeClr val="dk1"/>
                </a:solidFill>
                <a:latin typeface="+mn-lt"/>
                <a:ea typeface="Calibri"/>
                <a:cs typeface="Calibri"/>
                <a:sym typeface="Calibri"/>
              </a:rPr>
              <a:t>si nécessaire :</a:t>
            </a:r>
          </a:p>
          <a:p>
            <a:pPr marL="0" marR="0" lvl="0" indent="0" algn="l" rtl="0">
              <a:spcBef>
                <a:spcPts val="0"/>
              </a:spcBef>
              <a:spcAft>
                <a:spcPts val="0"/>
              </a:spcAft>
              <a:buClr>
                <a:srgbClr val="EFEFEF"/>
              </a:buClr>
              <a:buSzPct val="25000"/>
              <a:buFont typeface="Noto Sans Symbols"/>
              <a:buNone/>
            </a:pPr>
            <a:r>
              <a:rPr lang="fr-FR" sz="1100" b="0" i="1" u="none" strike="noStrike" cap="none">
                <a:solidFill>
                  <a:srgbClr val="151515"/>
                </a:solidFill>
                <a:latin typeface="+mn-lt"/>
                <a:ea typeface="Century Gothic"/>
                <a:cs typeface="Century Gothic"/>
                <a:sym typeface="Century Gothic"/>
              </a:rPr>
              <a:t>« Les superviseurs de la protection de l’enfance sont chargés de veiller à obtenir des résultats positifs pour les enfants et les familles par la prestation de services compétents, adaptés et en temps voulu, et à remplir la mission et les objectifs de l’agence. » </a:t>
            </a:r>
          </a:p>
          <a:p>
            <a:pPr marL="0" marR="0" lvl="0" indent="0" algn="l">
              <a:spcBef>
                <a:spcPts val="0"/>
              </a:spcBef>
              <a:buNone/>
            </a:pPr>
            <a:endParaRPr lang="en-CA" sz="1100" b="0" i="0" u="none" strike="noStrike" cap="none" dirty="0">
              <a:latin typeface="+mn-lt"/>
              <a:ea typeface="Calibri"/>
              <a:cs typeface="Calibri"/>
            </a:endParaRPr>
          </a:p>
          <a:p>
            <a:pPr>
              <a:buNone/>
            </a:pPr>
            <a:r>
              <a:rPr lang="fr-FR" sz="1100" b="1">
                <a:latin typeface="+mn-lt"/>
              </a:rPr>
              <a:t>Demandez</a:t>
            </a:r>
            <a:r>
              <a:rPr lang="fr-FR" sz="1100">
                <a:latin typeface="+mn-lt"/>
              </a:rPr>
              <a:t> : Des questions avant de continuer ?</a:t>
            </a:r>
          </a:p>
        </p:txBody>
      </p:sp>
      <p:sp>
        <p:nvSpPr>
          <p:cNvPr id="4" name="Slide Number Placeholder 3"/>
          <p:cNvSpPr>
            <a:spLocks noGrp="1"/>
          </p:cNvSpPr>
          <p:nvPr>
            <p:ph type="sldNum" sz="quarter" idx="10"/>
          </p:nvPr>
        </p:nvSpPr>
        <p:spPr/>
        <p:txBody>
          <a:bodyPr/>
          <a:lstStyle/>
          <a:p>
            <a:fld id="{780767AD-8186-5647-9165-A19B63BA7F43}" type="slidenum">
              <a:rPr lang="en-US" smtClean="0"/>
              <a:t>10</a:t>
            </a:fld>
            <a:endParaRPr lang="en-US"/>
          </a:p>
        </p:txBody>
      </p:sp>
    </p:spTree>
    <p:extLst>
      <p:ext uri="{BB962C8B-B14F-4D97-AF65-F5344CB8AC3E}">
        <p14:creationId xmlns:p14="http://schemas.microsoft.com/office/powerpoint/2010/main" val="287518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a:latin typeface="+mn-lt"/>
              </a:rPr>
              <a:t>10 minutes</a:t>
            </a:r>
          </a:p>
          <a:p>
            <a:pPr>
              <a:buSzPct val="25000"/>
              <a:buNone/>
            </a:pPr>
            <a:endParaRPr lang="en-CA" sz="1100" b="1" dirty="0">
              <a:latin typeface="+mn-lt"/>
            </a:endParaRPr>
          </a:p>
          <a:p>
            <a:pPr>
              <a:buSzPct val="25000"/>
              <a:buNone/>
            </a:pPr>
            <a:r>
              <a:rPr lang="fr-FR" sz="1100" b="1">
                <a:latin typeface="+mn-lt"/>
              </a:rPr>
              <a:t>Dites : </a:t>
            </a:r>
            <a:r>
              <a:rPr lang="fr-FR" sz="1100" b="0" baseline="0">
                <a:latin typeface="+mn-lt"/>
              </a:rPr>
              <a:t>Nous avons la preuve qu’il existe un lien entre la supervision et les résultats positifs pour les enfants.</a:t>
            </a:r>
          </a:p>
          <a:p>
            <a:pPr>
              <a:buSzPct val="25000"/>
              <a:buNone/>
            </a:pPr>
            <a:r>
              <a:rPr lang="fr-FR" sz="1100" b="0" baseline="0">
                <a:latin typeface="+mn-lt"/>
              </a:rPr>
              <a:t>*Remarque : Une supervision formelle individuelle est une pratique qui a été étudiée par les chercheurs.</a:t>
            </a:r>
          </a:p>
          <a:p>
            <a:pPr>
              <a:buSzPct val="25000"/>
              <a:buNone/>
            </a:pPr>
            <a:endParaRPr lang="en-CA" sz="1100" b="1" dirty="0">
              <a:latin typeface="+mn-lt"/>
            </a:endParaRPr>
          </a:p>
          <a:p>
            <a:pPr>
              <a:buNone/>
            </a:pPr>
            <a:r>
              <a:rPr lang="fr-FR" sz="1100" b="1" i="0" u="none" strike="noStrike" cap="none" baseline="0">
                <a:latin typeface="+mn-lt"/>
                <a:ea typeface="Calibri"/>
                <a:cs typeface="Calibri"/>
                <a:sym typeface="Calibri"/>
              </a:rPr>
              <a:t>Lisez</a:t>
            </a:r>
            <a:r>
              <a:rPr lang="fr-FR" sz="1100" b="1">
                <a:latin typeface="+mn-lt"/>
                <a:ea typeface="Calibri"/>
                <a:cs typeface="Calibri"/>
                <a:sym typeface="Calibri"/>
              </a:rPr>
              <a:t> :</a:t>
            </a:r>
            <a:r>
              <a:rPr lang="fr-FR" sz="1100" i="0" u="none" strike="noStrike" cap="none" baseline="0">
                <a:latin typeface="+mn-lt"/>
                <a:ea typeface="Calibri"/>
                <a:cs typeface="Calibri"/>
                <a:sym typeface="Calibri"/>
              </a:rPr>
              <a:t> chaque affirmation</a:t>
            </a:r>
            <a:r>
              <a:rPr lang="fr-FR" sz="1100">
                <a:latin typeface="+mn-lt"/>
                <a:ea typeface="Calibri"/>
                <a:cs typeface="Calibri"/>
                <a:sym typeface="Calibri"/>
              </a:rPr>
              <a:t> et assurez-vous qu’elles ont bien été comprises avant de poursuivre.</a:t>
            </a:r>
          </a:p>
          <a:p>
            <a:pPr marL="0" marR="0" lvl="0" indent="0" algn="l" rtl="0">
              <a:spcBef>
                <a:spcPts val="0"/>
              </a:spcBef>
              <a:buSzPct val="25000"/>
              <a:buNone/>
            </a:pPr>
            <a:endParaRPr lang="en-CA" sz="1100" b="0" i="0" u="none" strike="noStrike" cap="none" baseline="0" dirty="0">
              <a:solidFill>
                <a:schemeClr val="dk1"/>
              </a:solidFill>
              <a:latin typeface="+mn-lt"/>
              <a:ea typeface="Calibri"/>
              <a:cs typeface="Calibri"/>
              <a:sym typeface="Calibri"/>
            </a:endParaRPr>
          </a:p>
          <a:p>
            <a:pPr>
              <a:buSzPct val="25000"/>
              <a:buNone/>
            </a:pPr>
            <a:r>
              <a:rPr lang="fr-FR" sz="1100" b="1">
                <a:latin typeface="+mn-lt"/>
                <a:ea typeface="Calibri"/>
                <a:cs typeface="Calibri"/>
                <a:sym typeface="Calibri"/>
              </a:rPr>
              <a:t>Note pour l’animateur</a:t>
            </a:r>
            <a:r>
              <a:rPr lang="fr-FR" sz="1100" b="1" i="0" u="none" strike="noStrike" cap="none" baseline="0">
                <a:latin typeface="+mn-lt"/>
                <a:ea typeface="Calibri"/>
                <a:cs typeface="Calibri"/>
                <a:sym typeface="Calibri"/>
              </a:rPr>
              <a:t> : </a:t>
            </a:r>
            <a:r>
              <a:rPr lang="fr-FR" sz="1100" b="0" i="0" u="none" strike="noStrike" cap="none" baseline="0">
                <a:latin typeface="+mn-lt"/>
                <a:ea typeface="Calibri"/>
                <a:cs typeface="Calibri"/>
                <a:sym typeface="Calibri"/>
              </a:rPr>
              <a:t>La diapositive résume </a:t>
            </a:r>
            <a:r>
              <a:rPr lang="fr-FR" sz="1100">
                <a:latin typeface="+mn-lt"/>
                <a:ea typeface="Calibri"/>
                <a:cs typeface="Calibri"/>
                <a:sym typeface="Calibri"/>
              </a:rPr>
              <a:t>plusieurs</a:t>
            </a:r>
            <a:r>
              <a:rPr lang="fr-FR" sz="1100" b="0" i="0" u="none" strike="noStrike" cap="none" baseline="0">
                <a:latin typeface="+mn-lt"/>
                <a:ea typeface="Calibri"/>
                <a:cs typeface="Calibri"/>
                <a:sym typeface="Calibri"/>
              </a:rPr>
              <a:t> références incluses en annexe. Insistez sur </a:t>
            </a:r>
            <a:r>
              <a:rPr lang="fr-FR" sz="1100">
                <a:latin typeface="+mn-lt"/>
                <a:ea typeface="Calibri"/>
                <a:cs typeface="Calibri"/>
                <a:sym typeface="Calibri"/>
              </a:rPr>
              <a:t>chacun des points suivants </a:t>
            </a:r>
            <a:r>
              <a:rPr lang="fr-FR" sz="1100" b="0" i="0" u="none" strike="noStrike" cap="none" baseline="0">
                <a:latin typeface="+mn-lt"/>
                <a:ea typeface="Calibri"/>
                <a:cs typeface="Calibri"/>
                <a:sym typeface="Calibri"/>
              </a:rPr>
              <a:t>si nécéssaire :</a:t>
            </a:r>
          </a:p>
          <a:p>
            <a:pPr marL="742950" marR="0" lvl="1" indent="-285750" algn="l" rtl="0">
              <a:spcBef>
                <a:spcPts val="1000"/>
              </a:spcBef>
              <a:spcAft>
                <a:spcPts val="0"/>
              </a:spcAft>
              <a:buClr>
                <a:srgbClr val="EFEFEF"/>
              </a:buClr>
              <a:buSzPct val="79999"/>
              <a:buFont typeface="Noto Sans Symbols"/>
              <a:buChar char="▶"/>
            </a:pPr>
            <a:r>
              <a:rPr lang="fr-FR" sz="1100" b="0" i="0" u="none" strike="noStrike" cap="none">
                <a:solidFill>
                  <a:srgbClr val="151515"/>
                </a:solidFill>
                <a:latin typeface="+mn-lt"/>
                <a:ea typeface="Century Gothic"/>
                <a:cs typeface="Century Gothic"/>
                <a:sym typeface="Century Gothic"/>
              </a:rPr>
              <a:t>Les travailleurs sociaux qui sont soutenus correctement, qui bénéficient d’une supervision formelle et qui ont accès à la formation ont plus de chance de réfléchir de façon claire. </a:t>
            </a:r>
          </a:p>
          <a:p>
            <a:pPr marL="742950" marR="0" lvl="1" indent="-285750" algn="l" rtl="0">
              <a:spcBef>
                <a:spcPts val="1000"/>
              </a:spcBef>
              <a:spcAft>
                <a:spcPts val="0"/>
              </a:spcAft>
              <a:buClr>
                <a:srgbClr val="EFEFEF"/>
              </a:buClr>
              <a:buSzPct val="79999"/>
              <a:buFont typeface="Noto Sans Symbols"/>
              <a:buChar char="▶"/>
            </a:pPr>
            <a:r>
              <a:rPr lang="fr-FR" sz="1100" b="0" i="0" u="none" strike="noStrike" cap="none">
                <a:solidFill>
                  <a:srgbClr val="151515"/>
                </a:solidFill>
                <a:latin typeface="+mn-lt"/>
                <a:ea typeface="Century Gothic"/>
                <a:cs typeface="Century Gothic"/>
                <a:sym typeface="Century Gothic"/>
              </a:rPr>
              <a:t>Une supervision efficace et accessible est essentielle si l’on veut aider le personnel à mettre en pratique la réflexion critique nécessaire pour comprendre les problèmes de protection de l’enfance, pour expliquer les interventions et pour faire face aux exigences émotionnelles du métier</a:t>
            </a:r>
          </a:p>
          <a:p>
            <a:pPr marL="742950" marR="0" lvl="1" indent="-285750" algn="l" rtl="0">
              <a:spcBef>
                <a:spcPts val="1000"/>
              </a:spcBef>
              <a:spcAft>
                <a:spcPts val="0"/>
              </a:spcAft>
              <a:buClr>
                <a:srgbClr val="EFEFEF"/>
              </a:buClr>
              <a:buSzPct val="79999"/>
              <a:buFont typeface="Noto Sans Symbols"/>
              <a:buChar char="▶"/>
            </a:pPr>
            <a:r>
              <a:rPr lang="fr-FR" sz="1100" b="0" i="0" u="none" strike="noStrike" cap="none">
                <a:solidFill>
                  <a:srgbClr val="151515"/>
                </a:solidFill>
                <a:latin typeface="+mn-lt"/>
                <a:ea typeface="Century Gothic"/>
                <a:cs typeface="Century Gothic"/>
                <a:sym typeface="Century Gothic"/>
              </a:rPr>
              <a:t>Les travailleurs sociaux qui bénéficient d’une supervision formelle ont plus de chance de prendre conscience de leurs intuitions et d’être en mesure de réfléchir sur leur travail</a:t>
            </a:r>
          </a:p>
          <a:p>
            <a:pPr marL="742950" marR="0" lvl="1" indent="-285750" algn="l" defTabSz="914400" rtl="0" eaLnBrk="1" fontAlgn="auto" latinLnBrk="0" hangingPunct="1">
              <a:lnSpc>
                <a:spcPct val="100000"/>
              </a:lnSpc>
              <a:spcBef>
                <a:spcPts val="1000"/>
              </a:spcBef>
              <a:spcAft>
                <a:spcPts val="0"/>
              </a:spcAft>
              <a:buClr>
                <a:srgbClr val="EFEFEF"/>
              </a:buClr>
              <a:buSzPct val="79999"/>
              <a:buFont typeface="Noto Sans Symbols"/>
              <a:buChar char="▶"/>
              <a:tabLst/>
              <a:defRPr/>
            </a:pPr>
            <a:r>
              <a:rPr lang="fr-FR" sz="1100" b="0" i="0" u="none" strike="noStrike" cap="none">
                <a:solidFill>
                  <a:srgbClr val="151515"/>
                </a:solidFill>
                <a:latin typeface="+mn-lt"/>
                <a:ea typeface="Century Gothic"/>
                <a:cs typeface="Century Gothic"/>
                <a:sym typeface="Century Gothic"/>
              </a:rPr>
              <a:t>Une supervision formelle est nécessaire pour aider le travailleur social à reconnaître l’impact de l’hostilité et à préserver sa propre sécurité </a:t>
            </a:r>
          </a:p>
          <a:p>
            <a:pPr marL="742950" marR="0" lvl="1" indent="-285750" algn="l" rtl="0">
              <a:spcBef>
                <a:spcPts val="1000"/>
              </a:spcBef>
              <a:spcAft>
                <a:spcPts val="0"/>
              </a:spcAft>
              <a:buClr>
                <a:srgbClr val="EFEFEF"/>
              </a:buClr>
              <a:buSzPct val="79999"/>
              <a:buFont typeface="Noto Sans Symbols"/>
              <a:buChar char="▶"/>
            </a:pPr>
            <a:r>
              <a:rPr lang="fr-FR" sz="1100" b="0" i="0" u="none" strike="noStrike" cap="none">
                <a:latin typeface="+mn-lt"/>
                <a:ea typeface="Century Gothic"/>
                <a:cs typeface="Century Gothic"/>
                <a:sym typeface="Century Gothic"/>
              </a:rPr>
              <a:t>Les superviseurs qui mettent en place une supervision formelle régulière avec leurs travailleurs sociaux gèrent mieux le stress de leur travail</a:t>
            </a:r>
          </a:p>
          <a:p>
            <a:pPr marL="742950" marR="0" lvl="1" indent="-285750" algn="l" rtl="0">
              <a:spcBef>
                <a:spcPts val="1000"/>
              </a:spcBef>
              <a:spcAft>
                <a:spcPts val="0"/>
              </a:spcAft>
              <a:buClr>
                <a:srgbClr val="EFEFEF"/>
              </a:buClr>
              <a:buSzPct val="79999"/>
              <a:buFont typeface="Noto Sans Symbols"/>
              <a:buChar char="▶"/>
            </a:pPr>
            <a:endParaRPr lang="en-CA" sz="1100" b="0" i="0" u="none" strike="noStrike" cap="none" dirty="0">
              <a:solidFill>
                <a:schemeClr val="dk1"/>
              </a:solidFill>
              <a:latin typeface="+mn-lt"/>
              <a:ea typeface="Calibri"/>
              <a:cs typeface="Calibri"/>
              <a:sym typeface="Calibri"/>
            </a:endParaRPr>
          </a:p>
          <a:p>
            <a:pPr>
              <a:buSzPct val="25000"/>
              <a:buNone/>
            </a:pPr>
            <a:r>
              <a:rPr lang="fr-FR" sz="1100" b="1" i="0" u="none" strike="noStrike" cap="none">
                <a:latin typeface="+mn-lt"/>
                <a:ea typeface="Calibri"/>
                <a:cs typeface="Calibri"/>
                <a:sym typeface="Calibri"/>
              </a:rPr>
              <a:t>Demandez</a:t>
            </a:r>
            <a:r>
              <a:rPr lang="fr-FR" sz="1100" b="0" i="0" u="none" strike="noStrike" cap="none">
                <a:latin typeface="+mn-lt"/>
                <a:ea typeface="Calibri"/>
                <a:cs typeface="Calibri"/>
                <a:sym typeface="Calibri"/>
              </a:rPr>
              <a:t> : Avez-vous des questions avant </a:t>
            </a:r>
            <a:r>
              <a:rPr lang="fr-FR" sz="1100">
                <a:latin typeface="+mn-lt"/>
                <a:ea typeface="Calibri"/>
                <a:cs typeface="Calibri"/>
                <a:sym typeface="Calibri"/>
              </a:rPr>
              <a:t>de continuer</a:t>
            </a:r>
            <a:r>
              <a:rPr lang="fr-FR" sz="1100" b="0" i="0" u="none" strike="noStrike" cap="none">
                <a:latin typeface="+mn-lt"/>
                <a:ea typeface="Calibri"/>
                <a:cs typeface="Calibri"/>
                <a:sym typeface="Calibri"/>
              </a:rPr>
              <a:t> ?</a:t>
            </a:r>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326754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i="0" u="none" strike="noStrike" cap="none">
                <a:latin typeface="+mn-lt"/>
                <a:ea typeface="Calibri"/>
                <a:cs typeface="Calibri"/>
                <a:sym typeface="Calibri"/>
              </a:rPr>
              <a:t>5</a:t>
            </a:r>
            <a:r>
              <a:rPr lang="fr-FR" sz="1100" b="0" i="0" u="none" strike="noStrike" cap="none" baseline="0">
                <a:latin typeface="+mn-lt"/>
                <a:ea typeface="Calibri"/>
                <a:cs typeface="Calibri"/>
                <a:sym typeface="Calibri"/>
              </a:rPr>
              <a:t> </a:t>
            </a:r>
            <a:r>
              <a:rPr lang="fr-FR" sz="1100" b="0" i="0" u="none" strike="noStrike" cap="none">
                <a:latin typeface="+mn-lt"/>
                <a:ea typeface="Calibri"/>
                <a:cs typeface="Calibri"/>
                <a:sym typeface="Calibri"/>
              </a:rPr>
              <a:t>minutes</a:t>
            </a:r>
          </a:p>
          <a:p>
            <a:pPr>
              <a:buSzPct val="25000"/>
              <a:buNone/>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a:latin typeface="+mn-lt"/>
                <a:ea typeface="Helvetica Neue" charset="0"/>
                <a:cs typeface="Helvetica Neue" charset="0"/>
                <a:sym typeface="Century Gothic"/>
              </a:rPr>
              <a:t>Demandez</a:t>
            </a:r>
            <a:r>
              <a:rPr lang="fr-FR" sz="1100" b="0">
                <a:latin typeface="+mn-lt"/>
                <a:ea typeface="Helvetica Neue" charset="0"/>
                <a:cs typeface="Helvetica Neue" charset="0"/>
                <a:sym typeface="Century Gothic"/>
              </a:rPr>
              <a:t> aux participants de présenter leurs réponses à la</a:t>
            </a:r>
            <a:r>
              <a:rPr lang="fr-FR" sz="1100" b="0" baseline="0">
                <a:latin typeface="+mn-lt"/>
                <a:ea typeface="Helvetica Neue" charset="0"/>
                <a:cs typeface="Helvetica Neue" charset="0"/>
                <a:sym typeface="Century Gothic"/>
              </a:rPr>
              <a:t> Question 3 notées sur leurs flip chart « </a:t>
            </a:r>
            <a:r>
              <a:rPr lang="fr-FR" sz="1100" b="1">
                <a:solidFill>
                  <a:schemeClr val="bg1">
                    <a:lumMod val="50000"/>
                  </a:schemeClr>
                </a:solidFill>
                <a:latin typeface="+mn-lt"/>
                <a:ea typeface="Helvetica Neue" charset="0"/>
                <a:cs typeface="Helvetica Neue" charset="0"/>
                <a:sym typeface="Century Gothic"/>
              </a:rPr>
              <a:t>Quelles sont les principales tâches et responsabilités des superviseurs de gestion de cas ?</a:t>
            </a:r>
            <a:r>
              <a:rPr lang="fr-FR" sz="1100">
                <a:solidFill>
                  <a:schemeClr val="tx1">
                    <a:lumMod val="65000"/>
                    <a:lumOff val="35000"/>
                  </a:schemeClr>
                </a:solidFill>
                <a:latin typeface="+mn-lt"/>
                <a:ea typeface="Helvetica Neue" charset="0"/>
                <a:cs typeface="Helvetica Neue" charset="0"/>
                <a:sym typeface="Century Gothic"/>
              </a:rPr>
              <a:t> »</a:t>
            </a:r>
          </a:p>
          <a:p>
            <a:pPr>
              <a:buSzPct val="25000"/>
              <a:buNone/>
            </a:pPr>
            <a:endParaRPr lang="en-US" sz="1100" b="0" dirty="0">
              <a:latin typeface="+mn-lt"/>
            </a:endParaRPr>
          </a:p>
          <a:p>
            <a:pPr>
              <a:buSzPct val="25000"/>
              <a:buNone/>
            </a:pPr>
            <a:endParaRPr lang="en-US" sz="1100" b="0" dirty="0">
              <a:latin typeface="+mn-lt"/>
            </a:endParaRPr>
          </a:p>
          <a:p>
            <a:pPr>
              <a:buSzPct val="25000"/>
              <a:buNone/>
            </a:pPr>
            <a:r>
              <a:rPr lang="fr-FR"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3811907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None/>
            </a:pPr>
            <a:r>
              <a:rPr lang="fr-FR" sz="1100" b="0" dirty="0">
                <a:latin typeface="+mn-lt"/>
                <a:sym typeface="Century Gothic"/>
              </a:rPr>
              <a:t>20 minutes</a:t>
            </a:r>
          </a:p>
          <a:p>
            <a:pPr>
              <a:lnSpc>
                <a:spcPct val="80000"/>
              </a:lnSpc>
              <a:buNone/>
            </a:pPr>
            <a:endParaRPr lang="en-US" sz="1100" b="0" dirty="0">
              <a:latin typeface="+mn-lt"/>
              <a:sym typeface="Century Gothic"/>
            </a:endParaRPr>
          </a:p>
          <a:p>
            <a:pPr>
              <a:lnSpc>
                <a:spcPct val="80000"/>
              </a:lnSpc>
              <a:buNone/>
            </a:pPr>
            <a:r>
              <a:rPr lang="fr-FR" sz="1100" b="1" dirty="0">
                <a:highlight>
                  <a:srgbClr val="FFFF00"/>
                </a:highlight>
                <a:latin typeface="+mn-lt"/>
                <a:sym typeface="Century Gothic"/>
              </a:rPr>
              <a:t>Dites</a:t>
            </a:r>
            <a:r>
              <a:rPr lang="fr-FR" sz="1100" b="0" dirty="0">
                <a:highlight>
                  <a:srgbClr val="FFFF00"/>
                </a:highlight>
                <a:latin typeface="+mn-lt"/>
                <a:sym typeface="Century Gothic"/>
              </a:rPr>
              <a:t> : </a:t>
            </a:r>
            <a:r>
              <a:rPr lang="fr-FR" sz="1100" dirty="0">
                <a:highlight>
                  <a:srgbClr val="FFFF00"/>
                </a:highlight>
                <a:sym typeface="Century Gothic"/>
              </a:rPr>
              <a:t>L</a:t>
            </a:r>
            <a:r>
              <a:rPr lang="fr-FR" sz="1100" b="0" baseline="0" dirty="0">
                <a:highlight>
                  <a:srgbClr val="FFFF00"/>
                </a:highlight>
                <a:latin typeface="+mn-lt"/>
                <a:sym typeface="Century Gothic"/>
              </a:rPr>
              <a:t>es chercheurs, les universitaires et les professionnels ont </a:t>
            </a:r>
            <a:r>
              <a:rPr lang="fr-FR" sz="1100" dirty="0">
                <a:highlight>
                  <a:srgbClr val="FFFF00"/>
                </a:highlight>
                <a:sym typeface="Century Gothic"/>
              </a:rPr>
              <a:t>divisée la supervision</a:t>
            </a:r>
            <a:r>
              <a:rPr lang="fr-FR" sz="1100" b="0" baseline="0" dirty="0">
                <a:highlight>
                  <a:srgbClr val="FFFF00"/>
                </a:highlight>
                <a:latin typeface="+mn-lt"/>
                <a:sym typeface="Century Gothic"/>
              </a:rPr>
              <a:t> en trois fonctions clés.</a:t>
            </a:r>
          </a:p>
          <a:p>
            <a:pPr>
              <a:lnSpc>
                <a:spcPct val="80000"/>
              </a:lnSpc>
              <a:buNone/>
            </a:pPr>
            <a:endParaRPr lang="en-US" sz="1100" b="0" baseline="0" dirty="0">
              <a:latin typeface="+mn-lt"/>
              <a:sym typeface="Century Gothic"/>
            </a:endParaRPr>
          </a:p>
          <a:p>
            <a:pPr>
              <a:lnSpc>
                <a:spcPct val="80000"/>
              </a:lnSpc>
              <a:buNone/>
            </a:pPr>
            <a:r>
              <a:rPr lang="fr-FR" sz="1100" b="1" baseline="0" dirty="0">
                <a:latin typeface="+mn-lt"/>
                <a:sym typeface="Century Gothic"/>
              </a:rPr>
              <a:t>Examinez</a:t>
            </a:r>
            <a:r>
              <a:rPr lang="fr-FR" sz="1100" b="0" baseline="0" dirty="0">
                <a:latin typeface="+mn-lt"/>
                <a:sym typeface="Century Gothic"/>
              </a:rPr>
              <a:t> les 3 fonctions présentées sur la diapositive.</a:t>
            </a:r>
          </a:p>
          <a:p>
            <a:pPr>
              <a:lnSpc>
                <a:spcPct val="80000"/>
              </a:lnSpc>
              <a:buNone/>
            </a:pPr>
            <a:endParaRPr lang="en-US" sz="1100" b="0" baseline="0" dirty="0">
              <a:latin typeface="+mn-lt"/>
              <a:sym typeface="Century Gothic"/>
            </a:endParaRPr>
          </a:p>
          <a:p>
            <a:pPr>
              <a:lnSpc>
                <a:spcPct val="80000"/>
              </a:lnSpc>
              <a:buNone/>
            </a:pPr>
            <a:r>
              <a:rPr lang="fr-FR" sz="1100" b="1" baseline="0" dirty="0">
                <a:latin typeface="+mn-lt"/>
                <a:sym typeface="Century Gothic"/>
              </a:rPr>
              <a:t>Dites</a:t>
            </a:r>
            <a:r>
              <a:rPr lang="fr-FR" sz="1100" b="0" baseline="0" dirty="0">
                <a:latin typeface="+mn-lt"/>
                <a:sym typeface="Century Gothic"/>
              </a:rPr>
              <a:t> : Nous allons prendre le temps de réfléchir plus profondément à ces fonctions à l’aide d’un « exercice d’étape ». </a:t>
            </a:r>
          </a:p>
          <a:p>
            <a:pPr>
              <a:lnSpc>
                <a:spcPct val="80000"/>
              </a:lnSpc>
              <a:buNone/>
            </a:pPr>
            <a:endParaRPr lang="en-US" sz="1100" dirty="0">
              <a:solidFill>
                <a:srgbClr val="FFFFFF"/>
              </a:solidFill>
              <a:latin typeface="+mn-lt"/>
              <a:sym typeface="Century Gothic"/>
            </a:endParaRPr>
          </a:p>
          <a:p>
            <a:pPr lvl="0"/>
            <a:r>
              <a:rPr lang="fr-FR" sz="1100" b="1" dirty="0">
                <a:latin typeface="+mn-lt"/>
                <a:sym typeface="Century Gothic"/>
              </a:rPr>
              <a:t>Préparation : </a:t>
            </a:r>
            <a:r>
              <a:rPr lang="fr-FR" sz="1100" dirty="0">
                <a:latin typeface="+mn-lt"/>
                <a:sym typeface="Century Gothic"/>
              </a:rPr>
              <a:t>Avant de commencer  l’activité, disposez les trois flip charts préparés dans la pièce en laissant suffisamment d’espace entre eux pour permettre aux participants de se déplacer facilement. Notez une fonction en haut de chaque flip chart :</a:t>
            </a:r>
            <a:r>
              <a:rPr lang="fr-FR" sz="1100" baseline="0" dirty="0">
                <a:latin typeface="+mn-lt"/>
                <a:sym typeface="Century Gothic"/>
              </a:rPr>
              <a:t> </a:t>
            </a:r>
          </a:p>
          <a:p>
            <a:pPr lvl="1"/>
            <a:r>
              <a:rPr lang="fr-FR" sz="1100" baseline="0" dirty="0">
                <a:solidFill>
                  <a:schemeClr val="tx1"/>
                </a:solidFill>
                <a:latin typeface="+mn-lt"/>
                <a:ea typeface="+mn-ea"/>
                <a:cs typeface="+mn-cs"/>
                <a:sym typeface="Century Gothic"/>
              </a:rPr>
              <a:t>1. </a:t>
            </a:r>
            <a:r>
              <a:rPr lang="fr-FR" sz="1200" dirty="0">
                <a:solidFill>
                  <a:schemeClr val="tx1"/>
                </a:solidFill>
                <a:latin typeface="+mn-lt"/>
                <a:ea typeface="+mn-ea"/>
                <a:cs typeface="+mn-cs"/>
                <a:sym typeface="Century Gothic"/>
              </a:rPr>
              <a:t>Administration et Redevabilité </a:t>
            </a:r>
          </a:p>
          <a:p>
            <a:pPr lvl="1"/>
            <a:r>
              <a:rPr lang="fr-FR" sz="1200" dirty="0">
                <a:solidFill>
                  <a:schemeClr val="tx1"/>
                </a:solidFill>
                <a:latin typeface="+mn-lt"/>
                <a:ea typeface="+mn-ea"/>
                <a:cs typeface="+mn-cs"/>
              </a:rPr>
              <a:t>2. Formation et Développement </a:t>
            </a:r>
          </a:p>
          <a:p>
            <a:pPr lvl="1"/>
            <a:r>
              <a:rPr lang="fr-FR" sz="1200" dirty="0">
                <a:solidFill>
                  <a:schemeClr val="tx1"/>
                </a:solidFill>
                <a:latin typeface="+mn-lt"/>
                <a:ea typeface="+mn-ea"/>
                <a:cs typeface="+mn-cs"/>
              </a:rPr>
              <a:t>3. Soutien</a:t>
            </a:r>
          </a:p>
          <a:p>
            <a:pPr marL="0" marR="0" lvl="0" indent="0" algn="l" rtl="0">
              <a:lnSpc>
                <a:spcPct val="80000"/>
              </a:lnSpc>
              <a:spcBef>
                <a:spcPts val="0"/>
              </a:spcBef>
              <a:spcAft>
                <a:spcPts val="0"/>
              </a:spcAft>
              <a:buClr>
                <a:srgbClr val="EFEFEF"/>
              </a:buClr>
              <a:buSzPct val="79600"/>
              <a:buFont typeface="Noto Sans Symbols"/>
              <a:buNone/>
            </a:pPr>
            <a:endParaRPr lang="en-US" sz="1100" i="0" u="none" strike="noStrike" cap="none" baseline="0" dirty="0">
              <a:solidFill>
                <a:srgbClr val="000000"/>
              </a:solidFill>
              <a:latin typeface="+mn-lt"/>
              <a:ea typeface="Century Gothic"/>
              <a:cs typeface="Century Gothic"/>
            </a:endParaRPr>
          </a:p>
          <a:p>
            <a:pPr marL="0" marR="0" lvl="0" indent="0" algn="l">
              <a:lnSpc>
                <a:spcPct val="80000"/>
              </a:lnSpc>
              <a:spcBef>
                <a:spcPts val="0"/>
              </a:spcBef>
              <a:spcAft>
                <a:spcPts val="0"/>
              </a:spcAft>
              <a:buFont typeface="Noto Sans Symbols"/>
              <a:buNone/>
            </a:pPr>
            <a:r>
              <a:rPr lang="fr-FR" sz="1100" b="1" dirty="0">
                <a:latin typeface="+mn-lt"/>
                <a:ea typeface="Century Gothic"/>
                <a:cs typeface="Century Gothic"/>
                <a:sym typeface="Century Gothic"/>
              </a:rPr>
              <a:t>Dites</a:t>
            </a:r>
            <a:r>
              <a:rPr lang="fr-FR" sz="1100" b="1" i="0" u="none" strike="noStrike" cap="none" baseline="0" dirty="0">
                <a:latin typeface="+mn-lt"/>
                <a:ea typeface="Century Gothic"/>
                <a:cs typeface="Century Gothic"/>
                <a:sym typeface="Century Gothic"/>
              </a:rPr>
              <a:t> : </a:t>
            </a:r>
            <a:r>
              <a:rPr lang="fr-FR" sz="1100" b="0" i="0" u="none" strike="noStrike" cap="none" baseline="0" dirty="0">
                <a:latin typeface="+mn-lt"/>
                <a:ea typeface="Century Gothic"/>
                <a:cs typeface="Century Gothic"/>
                <a:sym typeface="Century Gothic"/>
              </a:rPr>
              <a:t>En prenant le temps nécessaire, consultez chacun de ces flip charts et notez ce que signifie pour vous chaque fonction. Utilisez des exemples spécifiques tels que « attribution et suivi des cas » pour la fonction administrative.</a:t>
            </a:r>
          </a:p>
          <a:p>
            <a:pPr>
              <a:lnSpc>
                <a:spcPct val="80000"/>
              </a:lnSpc>
              <a:buClr>
                <a:srgbClr val="EFEFEF"/>
              </a:buClr>
              <a:buSzPct val="79600"/>
              <a:buNone/>
            </a:pPr>
            <a:endParaRPr lang="en-US" sz="1100" dirty="0">
              <a:latin typeface="+mn-lt"/>
              <a:ea typeface="Century Gothic"/>
              <a:cs typeface="Century Gothic"/>
              <a:sym typeface="Century Gothic"/>
            </a:endParaRPr>
          </a:p>
          <a:p>
            <a:pPr marL="0" marR="0" lvl="0" indent="0" algn="l">
              <a:lnSpc>
                <a:spcPct val="80000"/>
              </a:lnSpc>
              <a:spcBef>
                <a:spcPts val="0"/>
              </a:spcBef>
              <a:spcAft>
                <a:spcPts val="0"/>
              </a:spcAft>
              <a:buFont typeface="Noto Sans Symbols"/>
              <a:buNone/>
            </a:pPr>
            <a:r>
              <a:rPr lang="fr-FR" sz="1100" b="1" i="0" u="none" strike="noStrike" cap="none" baseline="0" dirty="0">
                <a:latin typeface="+mn-lt"/>
                <a:ea typeface="Century Gothic"/>
                <a:cs typeface="Century Gothic"/>
                <a:sym typeface="Century Gothic"/>
              </a:rPr>
              <a:t>Instructions</a:t>
            </a:r>
            <a:r>
              <a:rPr lang="fr-FR" sz="1100" b="0" i="0" u="none" strike="noStrike" cap="none" baseline="0" dirty="0">
                <a:latin typeface="+mn-lt"/>
                <a:ea typeface="Century Gothic"/>
                <a:cs typeface="Century Gothic"/>
                <a:sym typeface="Century Gothic"/>
              </a:rPr>
              <a:t> : </a:t>
            </a:r>
          </a:p>
          <a:p>
            <a:pPr marL="0" marR="0" lvl="0" indent="0" algn="l">
              <a:lnSpc>
                <a:spcPct val="80000"/>
              </a:lnSpc>
              <a:spcBef>
                <a:spcPts val="0"/>
              </a:spcBef>
              <a:spcAft>
                <a:spcPts val="0"/>
              </a:spcAft>
              <a:buFont typeface="Noto Sans Symbols"/>
              <a:buNone/>
            </a:pPr>
            <a:r>
              <a:rPr lang="fr-FR" sz="1100" b="0" i="0" u="none" strike="noStrike" cap="none" baseline="0" dirty="0">
                <a:latin typeface="+mn-lt"/>
                <a:ea typeface="Century Gothic"/>
                <a:cs typeface="Century Gothic"/>
                <a:sym typeface="Century Gothic"/>
              </a:rPr>
              <a:t>1. Assurez-vous que tout le monde a bien compris l’exercice, puis dites-leur qu’ils auront 10 à 15 minutes pour réaliser cette activité.</a:t>
            </a:r>
          </a:p>
          <a:p>
            <a:pPr marL="0" marR="0" lvl="0" indent="0" algn="l" rtl="0">
              <a:lnSpc>
                <a:spcPct val="80000"/>
              </a:lnSpc>
              <a:spcBef>
                <a:spcPts val="0"/>
              </a:spcBef>
              <a:spcAft>
                <a:spcPts val="0"/>
              </a:spcAft>
              <a:buClr>
                <a:srgbClr val="EFEFEF"/>
              </a:buClr>
              <a:buSzPct val="79600"/>
              <a:buFont typeface="Noto Sans Symbols"/>
              <a:buNone/>
            </a:pPr>
            <a:r>
              <a:rPr lang="fr-FR" sz="1100" b="0" i="0" u="none" strike="noStrike" cap="none" baseline="0" dirty="0">
                <a:solidFill>
                  <a:srgbClr val="FF0000"/>
                </a:solidFill>
                <a:latin typeface="+mn-lt"/>
                <a:ea typeface="Century Gothic"/>
                <a:cs typeface="Century Gothic"/>
                <a:sym typeface="Century Gothic"/>
              </a:rPr>
              <a:t>2. Une fois que tout le monde a fini, réunissez l’ensemble du groupe pour le débriefing (5 minutes)</a:t>
            </a:r>
          </a:p>
        </p:txBody>
      </p:sp>
      <p:sp>
        <p:nvSpPr>
          <p:cNvPr id="4" name="Slide Number Placeholder 3"/>
          <p:cNvSpPr>
            <a:spLocks noGrp="1"/>
          </p:cNvSpPr>
          <p:nvPr>
            <p:ph type="sldNum" sz="quarter" idx="10"/>
          </p:nvPr>
        </p:nvSpPr>
        <p:spPr/>
        <p:txBody>
          <a:bodyPr/>
          <a:lstStyle/>
          <a:p>
            <a:fld id="{780767AD-8186-5647-9165-A19B63BA7F43}" type="slidenum">
              <a:rPr lang="en-US" smtClean="0"/>
              <a:t>13</a:t>
            </a:fld>
            <a:endParaRPr lang="en-US"/>
          </a:p>
        </p:txBody>
      </p:sp>
    </p:spTree>
    <p:extLst>
      <p:ext uri="{BB962C8B-B14F-4D97-AF65-F5344CB8AC3E}">
        <p14:creationId xmlns:p14="http://schemas.microsoft.com/office/powerpoint/2010/main" val="185495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SzPct val="25000"/>
              <a:buNone/>
            </a:pPr>
            <a:r>
              <a:rPr lang="fr-FR" sz="1100" b="0" dirty="0">
                <a:latin typeface="+mn-lt"/>
                <a:ea typeface="Century Gothic"/>
                <a:cs typeface="Century Gothic"/>
                <a:sym typeface="Century Gothic"/>
              </a:rPr>
              <a:t>5 minutes</a:t>
            </a:r>
          </a:p>
          <a:p>
            <a:pPr>
              <a:lnSpc>
                <a:spcPct val="90000"/>
              </a:lnSpc>
              <a:buSzPct val="25000"/>
              <a:buNone/>
            </a:pPr>
            <a:endParaRPr lang="en-US" sz="1100" b="0" dirty="0">
              <a:latin typeface="+mn-lt"/>
              <a:sym typeface="Century Gothic"/>
            </a:endParaRPr>
          </a:p>
          <a:p>
            <a:pPr>
              <a:lnSpc>
                <a:spcPct val="90000"/>
              </a:lnSpc>
              <a:buNone/>
            </a:pPr>
            <a:r>
              <a:rPr lang="fr-FR" sz="1100" b="1" dirty="0">
                <a:latin typeface="+mn-lt"/>
                <a:ea typeface="Century Gothic"/>
                <a:cs typeface="Century Gothic"/>
                <a:sym typeface="Century Gothic"/>
              </a:rPr>
              <a:t>Lisez</a:t>
            </a:r>
            <a:r>
              <a:rPr lang="fr-FR" sz="1100" b="0" dirty="0">
                <a:latin typeface="+mn-lt"/>
                <a:ea typeface="Century Gothic"/>
                <a:cs typeface="Century Gothic"/>
                <a:sym typeface="Century Gothic"/>
              </a:rPr>
              <a:t> chaque élément en comparant avec les listes élaborées par</a:t>
            </a:r>
            <a:r>
              <a:rPr lang="fr-FR" sz="1100" b="0" baseline="0" dirty="0">
                <a:latin typeface="+mn-lt"/>
                <a:ea typeface="Century Gothic"/>
                <a:cs typeface="Century Gothic"/>
                <a:sym typeface="Century Gothic"/>
              </a:rPr>
              <a:t> les participants. A</a:t>
            </a:r>
            <a:r>
              <a:rPr lang="fr-FR" sz="1100" b="0" dirty="0">
                <a:latin typeface="+mn-lt"/>
                <a:ea typeface="Century Gothic"/>
                <a:cs typeface="Century Gothic"/>
                <a:sym typeface="Century Gothic"/>
              </a:rPr>
              <a:t>ssurez-vous de leur bonne compréhension</a:t>
            </a:r>
            <a:r>
              <a:rPr lang="fr-FR" sz="1100" b="0" baseline="0" dirty="0">
                <a:latin typeface="+mn-lt"/>
                <a:ea typeface="Century Gothic"/>
                <a:cs typeface="Century Gothic"/>
                <a:sym typeface="Century Gothic"/>
              </a:rPr>
              <a:t> et veillez à détailler, si nécessaire, comme </a:t>
            </a:r>
            <a:r>
              <a:rPr lang="fr-FR" sz="1100" b="0" dirty="0">
                <a:latin typeface="+mn-lt"/>
                <a:ea typeface="Century Gothic"/>
                <a:cs typeface="Century Gothic"/>
                <a:sym typeface="Century Gothic"/>
              </a:rPr>
              <a:t>ci-dessous :</a:t>
            </a:r>
          </a:p>
          <a:p>
            <a:pPr marL="0" marR="0" lvl="0" indent="0" algn="l" rtl="0">
              <a:lnSpc>
                <a:spcPct val="90000"/>
              </a:lnSpc>
              <a:spcBef>
                <a:spcPts val="0"/>
              </a:spcBef>
              <a:spcAft>
                <a:spcPts val="0"/>
              </a:spcAft>
              <a:buSzPct val="25000"/>
              <a:buNone/>
            </a:pPr>
            <a:endParaRPr lang="en-US" sz="1100" b="0" dirty="0">
              <a:latin typeface="+mn-lt"/>
              <a:ea typeface="Century Gothic"/>
              <a:cs typeface="Century Gothic"/>
              <a:sym typeface="Century Gothic"/>
            </a:endParaRPr>
          </a:p>
          <a:p>
            <a:pPr marL="171450" marR="0" lvl="0" indent="-171450" algn="l" rtl="0">
              <a:lnSpc>
                <a:spcPct val="90000"/>
              </a:lnSpc>
              <a:spcBef>
                <a:spcPts val="0"/>
              </a:spcBef>
              <a:spcAft>
                <a:spcPts val="0"/>
              </a:spcAft>
              <a:buSzPct val="25000"/>
              <a:buFont typeface="Arial" panose="020B0604020202020204" pitchFamily="34" charset="0"/>
              <a:buChar char="•"/>
            </a:pPr>
            <a:r>
              <a:rPr lang="fr-FR" sz="1100" b="0" dirty="0">
                <a:latin typeface="+mn-lt"/>
                <a:ea typeface="Century Gothic"/>
                <a:cs typeface="Century Gothic"/>
                <a:sym typeface="Century Gothic"/>
              </a:rPr>
              <a:t>Ressources humaines :</a:t>
            </a:r>
            <a:r>
              <a:rPr lang="fr-FR" sz="1100" b="0" baseline="0" dirty="0">
                <a:latin typeface="+mn-lt"/>
                <a:ea typeface="Century Gothic"/>
                <a:cs typeface="Century Gothic"/>
                <a:sym typeface="Century Gothic"/>
              </a:rPr>
              <a:t> r</a:t>
            </a:r>
            <a:r>
              <a:rPr lang="fr-FR" sz="1100" b="0" dirty="0">
                <a:latin typeface="+mn-lt"/>
                <a:ea typeface="Century Gothic"/>
                <a:cs typeface="Century Gothic"/>
                <a:sym typeface="Century Gothic"/>
              </a:rPr>
              <a:t>ecrutement</a:t>
            </a:r>
            <a:r>
              <a:rPr lang="fr-FR" sz="1100" b="0" baseline="0" dirty="0">
                <a:latin typeface="+mn-lt"/>
                <a:ea typeface="Century Gothic"/>
                <a:cs typeface="Century Gothic"/>
                <a:sym typeface="Century Gothic"/>
              </a:rPr>
              <a:t> et</a:t>
            </a:r>
            <a:r>
              <a:rPr lang="fr-FR" sz="1100" b="0" dirty="0">
                <a:latin typeface="+mn-lt"/>
                <a:ea typeface="Century Gothic"/>
                <a:cs typeface="Century Gothic"/>
                <a:sym typeface="Century Gothic"/>
              </a:rPr>
              <a:t> orientation, collaboration</a:t>
            </a:r>
            <a:r>
              <a:rPr lang="fr-FR" sz="1100" b="0" baseline="0" dirty="0">
                <a:latin typeface="+mn-lt"/>
                <a:ea typeface="Century Gothic"/>
                <a:cs typeface="Century Gothic"/>
                <a:sym typeface="Century Gothic"/>
              </a:rPr>
              <a:t> </a:t>
            </a:r>
            <a:r>
              <a:rPr lang="fr-FR" sz="1100" b="0" dirty="0">
                <a:latin typeface="+mn-lt"/>
                <a:ea typeface="Century Gothic"/>
                <a:cs typeface="Century Gothic"/>
                <a:sym typeface="Century Gothic"/>
              </a:rPr>
              <a:t>dans</a:t>
            </a:r>
            <a:r>
              <a:rPr lang="fr-FR" sz="1100" b="0" baseline="0" dirty="0">
                <a:latin typeface="+mn-lt"/>
                <a:ea typeface="Century Gothic"/>
                <a:cs typeface="Century Gothic"/>
                <a:sym typeface="Century Gothic"/>
              </a:rPr>
              <a:t> le processus de gestion de </a:t>
            </a:r>
            <a:r>
              <a:rPr lang="fr-FR" sz="1100" b="0" dirty="0">
                <a:latin typeface="+mn-lt"/>
                <a:ea typeface="Century Gothic"/>
                <a:cs typeface="Century Gothic"/>
                <a:sym typeface="Century Gothic"/>
              </a:rPr>
              <a:t>la performance</a:t>
            </a:r>
          </a:p>
          <a:p>
            <a:pPr marL="171450" marR="0" lvl="0" indent="-171450" algn="l" defTabSz="914400" rtl="0" eaLnBrk="1" fontAlgn="auto" latinLnBrk="0" hangingPunct="1">
              <a:lnSpc>
                <a:spcPct val="90000"/>
              </a:lnSpc>
              <a:spcBef>
                <a:spcPts val="910"/>
              </a:spcBef>
              <a:spcAft>
                <a:spcPts val="0"/>
              </a:spcAft>
              <a:buClrTx/>
              <a:buSzPct val="25000"/>
              <a:buFont typeface="Arial" panose="020B0604020202020204" pitchFamily="34" charset="0"/>
              <a:buChar char="•"/>
              <a:tabLst/>
              <a:defRPr/>
            </a:pPr>
            <a:r>
              <a:rPr lang="fr-FR" sz="1100" b="0" dirty="0">
                <a:latin typeface="+mn-lt"/>
                <a:ea typeface="Century Gothic"/>
                <a:cs typeface="Century Gothic"/>
                <a:sym typeface="Century Gothic"/>
              </a:rPr>
              <a:t>Planification et affectation des tâches,</a:t>
            </a:r>
            <a:r>
              <a:rPr lang="fr-FR" sz="1100" b="0" baseline="0" dirty="0">
                <a:latin typeface="+mn-lt"/>
                <a:ea typeface="Century Gothic"/>
                <a:cs typeface="Century Gothic"/>
                <a:sym typeface="Century Gothic"/>
              </a:rPr>
              <a:t> et supervision de la qualité de g</a:t>
            </a:r>
            <a:r>
              <a:rPr lang="fr-FR" sz="1100" b="0" dirty="0">
                <a:latin typeface="+mn-lt"/>
                <a:ea typeface="Century Gothic"/>
                <a:cs typeface="Century Gothic"/>
                <a:sym typeface="Century Gothic"/>
              </a:rPr>
              <a:t>estion des cas : superviser la charge de travail des membres de l’équipe et s’assurer que les travailleurs sociaux respectent</a:t>
            </a:r>
            <a:r>
              <a:rPr lang="fr-FR" sz="1100" b="0" baseline="0" dirty="0">
                <a:latin typeface="+mn-lt"/>
                <a:ea typeface="Century Gothic"/>
                <a:cs typeface="Century Gothic"/>
                <a:sym typeface="Century Gothic"/>
              </a:rPr>
              <a:t> les normes et les processus de la gestion de cas en se référant aux procédures opérationnelles standardisées</a:t>
            </a:r>
          </a:p>
          <a:p>
            <a:pPr marL="171450" indent="-171450">
              <a:lnSpc>
                <a:spcPct val="90000"/>
              </a:lnSpc>
              <a:spcBef>
                <a:spcPts val="910"/>
              </a:spcBef>
              <a:buSzPct val="25000"/>
              <a:buFont typeface="Arial" panose="020B0604020202020204" pitchFamily="34" charset="0"/>
              <a:buChar char="•"/>
              <a:defRPr/>
            </a:pPr>
            <a:r>
              <a:rPr lang="fr-FR" sz="1100" b="0" dirty="0">
                <a:latin typeface="+mn-lt"/>
                <a:ea typeface="Century Gothic"/>
                <a:cs typeface="Century Gothic"/>
                <a:sym typeface="Century Gothic"/>
              </a:rPr>
              <a:t>Coordination avec d’autres acteurs : plaidoyer, mise à jour du répertoire des services, référencements</a:t>
            </a:r>
          </a:p>
          <a:p>
            <a:pPr marL="171450" indent="-171450">
              <a:lnSpc>
                <a:spcPct val="90000"/>
              </a:lnSpc>
              <a:spcBef>
                <a:spcPts val="910"/>
              </a:spcBef>
              <a:buSzPct val="25000"/>
              <a:buFont typeface="Arial" panose="020B0604020202020204" pitchFamily="34" charset="0"/>
              <a:buChar char="•"/>
              <a:defRPr/>
            </a:pPr>
            <a:r>
              <a:rPr lang="fr-FR" sz="1100" b="0" dirty="0">
                <a:latin typeface="+mn-lt"/>
                <a:ea typeface="Century Gothic"/>
                <a:cs typeface="Century Gothic"/>
                <a:sym typeface="Century Gothic"/>
              </a:rPr>
              <a:t>Documentation : assurer la qualité de gestion des cas</a:t>
            </a:r>
            <a:r>
              <a:rPr lang="fr-FR" sz="1100" b="0" baseline="0" dirty="0">
                <a:latin typeface="+mn-lt"/>
                <a:ea typeface="Century Gothic"/>
                <a:cs typeface="Century Gothic"/>
                <a:sym typeface="Century Gothic"/>
              </a:rPr>
              <a:t>, conformément au</a:t>
            </a:r>
            <a:r>
              <a:rPr lang="fr-FR" sz="1100" b="0" dirty="0">
                <a:latin typeface="+mn-lt"/>
                <a:ea typeface="Century Gothic"/>
                <a:cs typeface="Century Gothic"/>
                <a:sym typeface="Century Gothic"/>
              </a:rPr>
              <a:t> calendrier et dans le respect des lois, politiques et des procédures</a:t>
            </a:r>
            <a:r>
              <a:rPr lang="fr-FR" sz="1100" b="0" baseline="0" dirty="0">
                <a:latin typeface="+mn-lt"/>
                <a:ea typeface="Century Gothic"/>
                <a:cs typeface="Century Gothic"/>
                <a:sym typeface="Century Gothic"/>
              </a:rPr>
              <a:t> opérationnelles </a:t>
            </a:r>
            <a:r>
              <a:rPr lang="fr-FR" sz="1100" b="0" dirty="0">
                <a:latin typeface="+mn-lt"/>
                <a:ea typeface="Century Gothic"/>
                <a:cs typeface="Century Gothic"/>
                <a:sym typeface="Century Gothic"/>
              </a:rPr>
              <a:t>standardisées</a:t>
            </a:r>
          </a:p>
          <a:p>
            <a:pPr marL="171450" indent="-171450">
              <a:lnSpc>
                <a:spcPct val="90000"/>
              </a:lnSpc>
              <a:spcBef>
                <a:spcPts val="910"/>
              </a:spcBef>
              <a:buSzPct val="25000"/>
              <a:buFont typeface="Arial" panose="020B0604020202020204" pitchFamily="34" charset="0"/>
              <a:buChar char="•"/>
              <a:defRPr/>
            </a:pPr>
            <a:r>
              <a:rPr lang="fr-FR" sz="1100" b="0" dirty="0">
                <a:latin typeface="+mn-lt"/>
                <a:ea typeface="Century Gothic"/>
                <a:cs typeface="Century Gothic"/>
                <a:sym typeface="Century Gothic"/>
              </a:rPr>
              <a:t>Renforcement de la sécurité et des normes éthiques :</a:t>
            </a:r>
            <a:r>
              <a:rPr lang="fr-FR" sz="1100" b="0" baseline="0" dirty="0">
                <a:latin typeface="+mn-lt"/>
                <a:ea typeface="Century Gothic"/>
                <a:cs typeface="Century Gothic"/>
                <a:sym typeface="Century Gothic"/>
              </a:rPr>
              <a:t> pour que les travailleurs sociaux puissent bien faire leur travail ; aussi en mettant l’accent sur la politique de protection de l’enfance de l’agence</a:t>
            </a:r>
          </a:p>
          <a:p>
            <a:pPr>
              <a:lnSpc>
                <a:spcPct val="90000"/>
              </a:lnSpc>
              <a:spcBef>
                <a:spcPts val="900"/>
              </a:spcBef>
              <a:buNone/>
              <a:defRPr/>
            </a:pPr>
            <a:endParaRPr lang="en-US" sz="1100" b="1" i="1" dirty="0">
              <a:latin typeface="+mn-lt"/>
              <a:ea typeface="Century Gothic"/>
              <a:cs typeface="Century Gothic"/>
              <a:sym typeface="Century Gothic"/>
            </a:endParaRPr>
          </a:p>
          <a:p>
            <a:pPr>
              <a:lnSpc>
                <a:spcPct val="90000"/>
              </a:lnSpc>
              <a:spcBef>
                <a:spcPts val="900"/>
              </a:spcBef>
              <a:buNone/>
              <a:defRPr/>
            </a:pPr>
            <a:r>
              <a:rPr lang="fr-FR" sz="1100" b="1" i="0" u="none" dirty="0">
                <a:latin typeface="+mn-lt"/>
                <a:ea typeface="Century Gothic"/>
                <a:cs typeface="Century Gothic"/>
                <a:sym typeface="Century Gothic"/>
              </a:rPr>
              <a:t>Note pour l’animateur :</a:t>
            </a:r>
            <a:r>
              <a:rPr lang="fr-FR" sz="1100" b="1" i="0" u="none" baseline="0" dirty="0">
                <a:latin typeface="+mn-lt"/>
                <a:ea typeface="Century Gothic"/>
                <a:cs typeface="Century Gothic"/>
                <a:sym typeface="Century Gothic"/>
              </a:rPr>
              <a:t> </a:t>
            </a:r>
            <a:r>
              <a:rPr lang="fr-FR" sz="1100" b="0" i="0" u="none" dirty="0">
                <a:latin typeface="+mn-lt"/>
                <a:ea typeface="Century Gothic"/>
                <a:cs typeface="Century Gothic"/>
                <a:sym typeface="Century Gothic"/>
              </a:rPr>
              <a:t>les responsabilités des superviseurs pour la</a:t>
            </a:r>
            <a:r>
              <a:rPr lang="fr-FR" sz="1100" b="0" i="0" u="none" baseline="0" dirty="0">
                <a:latin typeface="+mn-lt"/>
                <a:ea typeface="Century Gothic"/>
                <a:cs typeface="Century Gothic"/>
                <a:sym typeface="Century Gothic"/>
              </a:rPr>
              <a:t> fonction administration/redevabilité varient selon la structure du personnel de l’organisation (si le superviseur est le supérieur hiérarchique direct ou non.)</a:t>
            </a:r>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a:p>
        </p:txBody>
      </p:sp>
    </p:spTree>
    <p:extLst>
      <p:ext uri="{BB962C8B-B14F-4D97-AF65-F5344CB8AC3E}">
        <p14:creationId xmlns:p14="http://schemas.microsoft.com/office/powerpoint/2010/main" val="58792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fr-FR" sz="1100" b="0" dirty="0">
                <a:latin typeface="+mn-lt"/>
                <a:ea typeface="Century Gothic"/>
                <a:cs typeface="Century Gothic"/>
                <a:sym typeface="Century Gothic"/>
              </a:rPr>
              <a:t>5 minutes</a:t>
            </a:r>
          </a:p>
          <a:p>
            <a:pPr>
              <a:buSzPct val="25000"/>
              <a:buNone/>
              <a:defRPr/>
            </a:pPr>
            <a:endParaRPr lang="en-US" sz="1100" dirty="0">
              <a:latin typeface="+mn-lt"/>
              <a:sym typeface="Century Gothic"/>
            </a:endParaRPr>
          </a:p>
          <a:p>
            <a:pPr>
              <a:lnSpc>
                <a:spcPct val="90000"/>
              </a:lnSpc>
              <a:buNone/>
            </a:pPr>
            <a:r>
              <a:rPr lang="fr-FR" sz="1100" b="1" dirty="0">
                <a:latin typeface="+mn-lt"/>
                <a:ea typeface="Century Gothic"/>
                <a:cs typeface="Century Gothic"/>
                <a:sym typeface="Century Gothic"/>
              </a:rPr>
              <a:t>Lisez</a:t>
            </a:r>
            <a:r>
              <a:rPr lang="fr-FR" sz="1100" b="0" dirty="0">
                <a:latin typeface="+mn-lt"/>
                <a:ea typeface="Century Gothic"/>
                <a:cs typeface="Century Gothic"/>
                <a:sym typeface="Century Gothic"/>
              </a:rPr>
              <a:t> chaque élément en comparant avec les listes élaborées par</a:t>
            </a:r>
            <a:r>
              <a:rPr lang="fr-FR" sz="1100" b="0" baseline="0" dirty="0">
                <a:latin typeface="+mn-lt"/>
                <a:ea typeface="Century Gothic"/>
                <a:cs typeface="Century Gothic"/>
                <a:sym typeface="Century Gothic"/>
              </a:rPr>
              <a:t> les participants. A</a:t>
            </a:r>
            <a:r>
              <a:rPr lang="fr-FR" sz="1100" b="0" dirty="0">
                <a:latin typeface="+mn-lt"/>
                <a:ea typeface="Century Gothic"/>
                <a:cs typeface="Century Gothic"/>
                <a:sym typeface="Century Gothic"/>
              </a:rPr>
              <a:t>ssurez-vous de leur bonne compréhension</a:t>
            </a:r>
            <a:r>
              <a:rPr lang="fr-FR" sz="1100" b="0" baseline="0" dirty="0">
                <a:latin typeface="+mn-lt"/>
                <a:ea typeface="Century Gothic"/>
                <a:cs typeface="Century Gothic"/>
                <a:sym typeface="Century Gothic"/>
              </a:rPr>
              <a:t> et veillez à détailler, si nécessaire, comme </a:t>
            </a:r>
            <a:r>
              <a:rPr lang="fr-FR" sz="1100" b="0" dirty="0">
                <a:latin typeface="+mn-lt"/>
                <a:ea typeface="Century Gothic"/>
                <a:cs typeface="Century Gothic"/>
                <a:sym typeface="Century Gothic"/>
              </a:rPr>
              <a:t>ci-dessous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1" dirty="0">
              <a:solidFill>
                <a:schemeClr val="dk1"/>
              </a:solidFill>
              <a:latin typeface="+mn-lt"/>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dirty="0">
                <a:latin typeface="+mn-lt"/>
                <a:ea typeface="Century Gothic"/>
                <a:cs typeface="Century Gothic"/>
                <a:sym typeface="Century Gothic"/>
              </a:rPr>
              <a:t>Évaluer les compétences : dans le prochain module, nous examinerons un outil d’évaluation des capacités qui aide </a:t>
            </a:r>
            <a:r>
              <a:rPr lang="fr-FR" sz="1100" b="0" baseline="0" dirty="0">
                <a:latin typeface="+mn-lt"/>
                <a:ea typeface="Century Gothic"/>
                <a:cs typeface="Century Gothic"/>
                <a:sym typeface="Century Gothic"/>
              </a:rPr>
              <a:t>les superviseurs à saisir les connaissances, les attitudes et les compétences des travailleurs sociaux</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dirty="0">
                <a:latin typeface="+mn-lt"/>
                <a:ea typeface="Century Gothic"/>
                <a:cs typeface="Century Gothic"/>
                <a:sym typeface="Century Gothic"/>
              </a:rPr>
              <a:t>Collaboration sur les plans d’apprentissage personnels : créer des plans de développement professionnel et renforcer les capacités de façon continue ;</a:t>
            </a:r>
            <a:r>
              <a:rPr lang="fr-FR" sz="1100" b="0" baseline="0" dirty="0">
                <a:latin typeface="+mn-lt"/>
                <a:ea typeface="Century Gothic"/>
                <a:cs typeface="Century Gothic"/>
                <a:sym typeface="Century Gothic"/>
              </a:rPr>
              <a:t> vérifications régulières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dirty="0">
                <a:latin typeface="+mn-lt"/>
                <a:ea typeface="Century Gothic"/>
                <a:cs typeface="Century Gothic"/>
                <a:sym typeface="Century Gothic"/>
              </a:rPr>
              <a:t>Promouvoir la pratique réflective, la pensée critique et la prise de décision - nous</a:t>
            </a:r>
            <a:r>
              <a:rPr lang="fr-FR" sz="1100" b="0" baseline="0" dirty="0">
                <a:latin typeface="+mn-lt"/>
                <a:ea typeface="Century Gothic"/>
                <a:cs typeface="Century Gothic"/>
                <a:sym typeface="Century Gothic"/>
              </a:rPr>
              <a:t> présenterons quelques outils visant à encourager la pratique réflective</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dirty="0">
                <a:latin typeface="+mn-lt"/>
                <a:ea typeface="Century Gothic"/>
                <a:cs typeface="Century Gothic"/>
                <a:sym typeface="Century Gothic"/>
              </a:rPr>
              <a:t>Renforcement des principes directeurs : le travailleur social et le superviseur doivent savoir et comprendre comment mettre en œuvre les principes directeurs de la gestion de cas. Par l’intermédiaire de</a:t>
            </a:r>
            <a:r>
              <a:rPr lang="fr-FR" sz="1100" b="0" baseline="0" dirty="0">
                <a:latin typeface="+mn-lt"/>
                <a:ea typeface="Century Gothic"/>
                <a:cs typeface="Century Gothic"/>
                <a:sym typeface="Century Gothic"/>
              </a:rPr>
              <a:t> la relation superviseur-travailleur social, les discussions sur les principes directeurs doivent avoir lieu régulièrement.</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dirty="0">
                <a:latin typeface="+mn-lt"/>
                <a:ea typeface="Century Gothic"/>
                <a:cs typeface="Century Gothic"/>
                <a:sym typeface="Century Gothic"/>
              </a:rPr>
              <a:t>Encourager la connaissance de soi et la sensibilité</a:t>
            </a:r>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15</a:t>
            </a:fld>
            <a:endParaRPr lang="en-US"/>
          </a:p>
        </p:txBody>
      </p:sp>
    </p:spTree>
    <p:extLst>
      <p:ext uri="{BB962C8B-B14F-4D97-AF65-F5344CB8AC3E}">
        <p14:creationId xmlns:p14="http://schemas.microsoft.com/office/powerpoint/2010/main" val="321320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fr-FR" sz="1100" b="0" dirty="0">
                <a:latin typeface="+mn-lt"/>
                <a:ea typeface="Century Gothic"/>
                <a:cs typeface="Century Gothic"/>
                <a:sym typeface="Century Gothic"/>
              </a:rPr>
              <a:t>5 minutes</a:t>
            </a:r>
          </a:p>
          <a:p>
            <a:pPr>
              <a:buSzPct val="25000"/>
              <a:buNone/>
              <a:defRPr/>
            </a:pPr>
            <a:endParaRPr lang="en-US" sz="1100" b="0" dirty="0">
              <a:latin typeface="+mn-lt"/>
              <a:sym typeface="Century Gothic"/>
            </a:endParaRPr>
          </a:p>
          <a:p>
            <a:pPr>
              <a:lnSpc>
                <a:spcPct val="90000"/>
              </a:lnSpc>
              <a:buNone/>
            </a:pPr>
            <a:r>
              <a:rPr lang="fr-FR" sz="1100" b="1" dirty="0">
                <a:latin typeface="+mn-lt"/>
                <a:ea typeface="Century Gothic"/>
                <a:cs typeface="Century Gothic"/>
                <a:sym typeface="Century Gothic"/>
              </a:rPr>
              <a:t>Lisez</a:t>
            </a:r>
            <a:r>
              <a:rPr lang="fr-FR" sz="1100" b="0" dirty="0">
                <a:latin typeface="+mn-lt"/>
                <a:ea typeface="Century Gothic"/>
                <a:cs typeface="Century Gothic"/>
                <a:sym typeface="Century Gothic"/>
              </a:rPr>
              <a:t> chaque élément en comparant avec les listes élaborées par</a:t>
            </a:r>
            <a:r>
              <a:rPr lang="fr-FR" sz="1100" b="0" baseline="0" dirty="0">
                <a:latin typeface="+mn-lt"/>
                <a:ea typeface="Century Gothic"/>
                <a:cs typeface="Century Gothic"/>
                <a:sym typeface="Century Gothic"/>
              </a:rPr>
              <a:t> les participants. A</a:t>
            </a:r>
            <a:r>
              <a:rPr lang="fr-FR" sz="1100" b="0" dirty="0">
                <a:latin typeface="+mn-lt"/>
                <a:ea typeface="Century Gothic"/>
                <a:cs typeface="Century Gothic"/>
                <a:sym typeface="Century Gothic"/>
              </a:rPr>
              <a:t>ssurez-vous de leur bonne compréhension</a:t>
            </a:r>
            <a:r>
              <a:rPr lang="fr-FR" sz="1100" b="0" baseline="0" dirty="0">
                <a:latin typeface="+mn-lt"/>
                <a:ea typeface="Century Gothic"/>
                <a:cs typeface="Century Gothic"/>
                <a:sym typeface="Century Gothic"/>
              </a:rPr>
              <a:t> et veillez à détailler, si nécessaire, comme </a:t>
            </a:r>
            <a:r>
              <a:rPr lang="fr-FR" sz="1100" b="0" dirty="0">
                <a:latin typeface="+mn-lt"/>
                <a:ea typeface="Century Gothic"/>
                <a:cs typeface="Century Gothic"/>
                <a:sym typeface="Century Gothic"/>
              </a:rPr>
              <a:t>ci-dessous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dirty="0">
              <a:solidFill>
                <a:schemeClr val="lt1"/>
              </a:solidFill>
              <a:latin typeface="+mn-lt"/>
              <a:ea typeface="Century Gothic"/>
              <a:cs typeface="Century Gothic"/>
              <a:sym typeface="Century Gothic"/>
            </a:endParaRPr>
          </a:p>
          <a:p>
            <a:pPr marL="171450" indent="-171450">
              <a:buSzPct val="25000"/>
              <a:buFont typeface="Arial" panose="020B0604020202020204" pitchFamily="34" charset="0"/>
              <a:buChar char="•"/>
              <a:defRPr/>
            </a:pPr>
            <a:r>
              <a:rPr lang="fr-FR" sz="1100" dirty="0">
                <a:latin typeface="+mn-lt"/>
                <a:ea typeface="Calibri"/>
                <a:cs typeface="Calibri"/>
                <a:sym typeface="Calibri"/>
              </a:rPr>
              <a:t>Environnement sûr : Nous</a:t>
            </a:r>
            <a:r>
              <a:rPr lang="fr-FR" sz="1100" b="0" i="0" u="none" strike="noStrike" cap="none" dirty="0">
                <a:latin typeface="+mn-lt"/>
                <a:ea typeface="Calibri"/>
                <a:cs typeface="Calibri"/>
                <a:sym typeface="Calibri"/>
              </a:rPr>
              <a:t> ne sommes pas uniquement concernés par la sécurité émotionnelle</a:t>
            </a:r>
            <a:r>
              <a:rPr lang="fr-FR" sz="1100" b="0" i="0" u="none" strike="noStrike" cap="none" baseline="0" dirty="0">
                <a:latin typeface="+mn-lt"/>
                <a:ea typeface="Calibri"/>
                <a:cs typeface="Calibri"/>
                <a:sym typeface="Calibri"/>
              </a:rPr>
              <a:t> pour que le travailleur social puisse réfléchir à sa pratique. </a:t>
            </a:r>
            <a:r>
              <a:rPr lang="fr-FR" sz="1100" dirty="0">
                <a:latin typeface="+mn-lt"/>
                <a:ea typeface="Calibri"/>
                <a:cs typeface="Calibri"/>
                <a:sym typeface="Calibri"/>
              </a:rPr>
              <a:t>Comme nous l’avons mentionné dans la diapositive sur la </a:t>
            </a:r>
            <a:r>
              <a:rPr lang="fr-FR" sz="1100" dirty="0">
                <a:highlight>
                  <a:srgbClr val="FFFF00"/>
                </a:highlight>
                <a:latin typeface="+mn-lt"/>
                <a:ea typeface="Calibri"/>
                <a:cs typeface="Calibri"/>
                <a:sym typeface="Calibri"/>
              </a:rPr>
              <a:t>fonction d’administration</a:t>
            </a:r>
            <a:r>
              <a:rPr lang="fr-FR" sz="1100" dirty="0">
                <a:latin typeface="+mn-lt"/>
                <a:ea typeface="Calibri"/>
                <a:cs typeface="Calibri"/>
                <a:sym typeface="Calibri"/>
              </a:rPr>
              <a:t>, nous </a:t>
            </a:r>
            <a:r>
              <a:rPr lang="fr-FR" sz="1100" b="0" i="0" u="none" strike="noStrike" cap="none" baseline="0" dirty="0">
                <a:latin typeface="+mn-lt"/>
                <a:ea typeface="Calibri"/>
                <a:cs typeface="Calibri"/>
                <a:sym typeface="Calibri"/>
              </a:rPr>
              <a:t>prenons également toujours en compte les </a:t>
            </a:r>
            <a:r>
              <a:rPr lang="fr-FR" sz="1100" b="0" i="0" u="none" strike="noStrike" cap="none" dirty="0">
                <a:latin typeface="+mn-lt"/>
                <a:ea typeface="Calibri"/>
                <a:cs typeface="Calibri"/>
                <a:sym typeface="Calibri"/>
              </a:rPr>
              <a:t>questions de sécurité</a:t>
            </a:r>
            <a:r>
              <a:rPr lang="fr-FR" sz="1100" dirty="0">
                <a:latin typeface="+mn-lt"/>
                <a:ea typeface="Calibri"/>
                <a:cs typeface="Calibri"/>
                <a:sym typeface="Calibri"/>
              </a:rPr>
              <a:t>,</a:t>
            </a:r>
            <a:r>
              <a:rPr lang="fr-FR" sz="1100" b="0" i="0" u="none" strike="noStrike" cap="none" baseline="0" dirty="0">
                <a:latin typeface="+mn-lt"/>
                <a:ea typeface="Calibri"/>
                <a:cs typeface="Calibri"/>
                <a:sym typeface="Calibri"/>
              </a:rPr>
              <a:t> </a:t>
            </a:r>
            <a:r>
              <a:rPr lang="fr-FR" sz="1100" dirty="0">
                <a:latin typeface="+mn-lt"/>
                <a:ea typeface="Calibri"/>
                <a:cs typeface="Calibri"/>
                <a:sym typeface="Calibri"/>
              </a:rPr>
              <a:t>tant pour les enfants que le travailleur social</a:t>
            </a:r>
            <a:r>
              <a:rPr lang="fr-FR" sz="1100" b="0" i="0" u="none" strike="noStrike" cap="none" baseline="0" dirty="0">
                <a:latin typeface="+mn-lt"/>
                <a:ea typeface="Calibri"/>
                <a:cs typeface="Calibri"/>
                <a:sym typeface="Calibri"/>
              </a:rPr>
              <a:t> lorsque nous rencontrons et travaillons avec des enfants particuliers (p. ex., endroits éloignés ou exposés au danger, environnements potentiellement dangereux ou dynamiques familiales à risques</a:t>
            </a:r>
            <a:r>
              <a:rPr lang="fr-FR" sz="1100" dirty="0">
                <a:latin typeface="+mn-lt"/>
                <a:ea typeface="Calibri"/>
                <a:cs typeface="Calibri"/>
                <a:sym typeface="Calibri"/>
              </a:rPr>
              <a:t>).</a:t>
            </a:r>
          </a:p>
          <a:p>
            <a:pPr marL="171450" indent="-171450">
              <a:buSzPct val="25000"/>
              <a:buFont typeface="Arial" panose="020B0604020202020204" pitchFamily="34" charset="0"/>
              <a:buChar char="•"/>
              <a:defRPr/>
            </a:pPr>
            <a:r>
              <a:rPr lang="fr-FR" sz="1100" dirty="0">
                <a:latin typeface="+mn-lt"/>
                <a:ea typeface="Century Gothic"/>
                <a:cs typeface="Century Gothic"/>
                <a:sym typeface="Century Gothic"/>
              </a:rPr>
              <a:t>Prise en charge personnelle : La supervision incite à prendre soin de soi de plusieurs façons : Notamment en offrant un environnement de réflexion sûr concernant l’impact du travail sur le bien-être et </a:t>
            </a:r>
            <a:r>
              <a:rPr lang="fr-FR" sz="1100" baseline="0" dirty="0">
                <a:latin typeface="+mn-lt"/>
                <a:ea typeface="Century Gothic"/>
                <a:cs typeface="Century Gothic"/>
                <a:sym typeface="Century Gothic"/>
              </a:rPr>
              <a:t>l’impact du bien-être sur le travail</a:t>
            </a:r>
            <a:r>
              <a:rPr lang="fr-FR" sz="1100" dirty="0">
                <a:latin typeface="+mn-lt"/>
                <a:ea typeface="Century Gothic"/>
                <a:cs typeface="Century Gothic"/>
                <a:sym typeface="Century Gothic"/>
              </a:rPr>
              <a:t>.</a:t>
            </a:r>
          </a:p>
          <a:p>
            <a:pPr marL="171450" indent="-171450">
              <a:buFont typeface="Arial" panose="020B0604020202020204" pitchFamily="34" charset="0"/>
              <a:buChar char="•"/>
              <a:defRPr/>
            </a:pPr>
            <a:r>
              <a:rPr lang="fr-FR" sz="1100" dirty="0">
                <a:latin typeface="+mn-lt"/>
                <a:ea typeface="Century Gothic"/>
                <a:cs typeface="Century Gothic"/>
              </a:rPr>
              <a:t>Normalisation des sentiments : Reconnaître et normaliser les sentiments aide les travailleurs sociaux à faire face au stress de leur travail en leur offrant un environnement sûr leur permettant de s’exprimer et de réfléchir aux situations difficiles et complexes qu’ils rencontrent.</a:t>
            </a:r>
          </a:p>
          <a:p>
            <a:pPr marL="171450" indent="-171450">
              <a:buFont typeface="Arial" panose="020B0604020202020204" pitchFamily="34" charset="0"/>
              <a:buChar char="•"/>
              <a:defRPr/>
            </a:pPr>
            <a:r>
              <a:rPr lang="fr-FR" sz="1100" dirty="0">
                <a:latin typeface="+mn-lt"/>
                <a:ea typeface="Century Gothic"/>
                <a:cs typeface="Century Gothic"/>
              </a:rPr>
              <a:t>Limites : Les superviseurs montrent l’exemple de limites professionnelles convenables et peuvent également aider les travailleurs sociaux à remarquer lorsqu’il leur est nécessaire de faire attention aux limites qu’ils se sont fixées.</a:t>
            </a:r>
          </a:p>
          <a:p>
            <a:pPr marL="171450" indent="-171450">
              <a:buFont typeface="Arial" panose="020B0604020202020204" pitchFamily="34" charset="0"/>
              <a:buChar char="•"/>
              <a:defRPr/>
            </a:pPr>
            <a:r>
              <a:rPr lang="fr-FR" sz="1100" dirty="0">
                <a:latin typeface="+mn-lt"/>
                <a:ea typeface="Century Gothic"/>
                <a:cs typeface="Century Gothic"/>
              </a:rPr>
              <a:t>Reconnaissance : C’est un besoin humain important et, sans lui, les individus perdent rapidement leur motivation.</a:t>
            </a:r>
          </a:p>
          <a:p>
            <a:pPr marL="171450" indent="-171450">
              <a:buSzPct val="25000"/>
              <a:defRPr/>
            </a:pPr>
            <a:endParaRPr lang="en-US" sz="1100" dirty="0">
              <a:solidFill>
                <a:schemeClr val="lt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Pct val="25000"/>
              <a:buNone/>
              <a:tabLst/>
              <a:defRPr/>
            </a:pPr>
            <a:r>
              <a:rPr lang="fr-FR" sz="1100" b="1" baseline="0" dirty="0">
                <a:solidFill>
                  <a:schemeClr val="lt1"/>
                </a:solidFill>
                <a:latin typeface="+mn-lt"/>
                <a:ea typeface="Century Gothic"/>
                <a:cs typeface="Century Gothic"/>
                <a:sym typeface="Century Gothic"/>
              </a:rPr>
              <a:t>Demandez : </a:t>
            </a:r>
            <a:r>
              <a:rPr lang="fr-FR" sz="1100" baseline="0" dirty="0">
                <a:solidFill>
                  <a:schemeClr val="lt1"/>
                </a:solidFill>
                <a:latin typeface="+mn-lt"/>
                <a:ea typeface="Century Gothic"/>
                <a:cs typeface="Century Gothic"/>
                <a:sym typeface="Century Gothic"/>
              </a:rPr>
              <a:t>Des questions avant de continuer ?</a:t>
            </a:r>
          </a:p>
        </p:txBody>
      </p:sp>
      <p:sp>
        <p:nvSpPr>
          <p:cNvPr id="4" name="Slide Number Placeholder 3"/>
          <p:cNvSpPr>
            <a:spLocks noGrp="1"/>
          </p:cNvSpPr>
          <p:nvPr>
            <p:ph type="sldNum" sz="quarter" idx="10"/>
          </p:nvPr>
        </p:nvSpPr>
        <p:spPr/>
        <p:txBody>
          <a:bodyPr/>
          <a:lstStyle/>
          <a:p>
            <a:fld id="{780767AD-8186-5647-9165-A19B63BA7F43}" type="slidenum">
              <a:rPr lang="en-US" smtClean="0"/>
              <a:t>16</a:t>
            </a:fld>
            <a:endParaRPr lang="en-US"/>
          </a:p>
        </p:txBody>
      </p:sp>
    </p:spTree>
    <p:extLst>
      <p:ext uri="{BB962C8B-B14F-4D97-AF65-F5344CB8AC3E}">
        <p14:creationId xmlns:p14="http://schemas.microsoft.com/office/powerpoint/2010/main" val="187628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dirty="0"/>
              <a:t>10 minutes </a:t>
            </a:r>
          </a:p>
          <a:p>
            <a:pPr>
              <a:buSzPct val="25000"/>
              <a:buNone/>
            </a:pPr>
            <a:endParaRPr lang="en-US" sz="1100" b="0" dirty="0"/>
          </a:p>
          <a:p>
            <a:pPr marL="0" marR="0" lvl="0" indent="0" algn="l" rtl="0">
              <a:spcBef>
                <a:spcPts val="0"/>
              </a:spcBef>
              <a:buSzPct val="25000"/>
              <a:buNone/>
            </a:pPr>
            <a:r>
              <a:rPr lang="fr-FR" sz="1100" b="1" i="0" u="none" strike="noStrike" cap="none" dirty="0">
                <a:solidFill>
                  <a:srgbClr val="FF0000"/>
                </a:solidFill>
                <a:latin typeface="+mn-lt"/>
                <a:ea typeface="Calibri"/>
                <a:cs typeface="Calibri"/>
                <a:sym typeface="Calibri"/>
              </a:rPr>
              <a:t>Dites :</a:t>
            </a:r>
            <a:r>
              <a:rPr lang="fr-FR" sz="1100" b="1" i="0" u="none" strike="noStrike" cap="none" baseline="0" dirty="0">
                <a:solidFill>
                  <a:srgbClr val="FF0000"/>
                </a:solidFill>
                <a:latin typeface="+mn-lt"/>
                <a:ea typeface="Calibri"/>
                <a:cs typeface="Calibri"/>
                <a:sym typeface="Calibri"/>
              </a:rPr>
              <a:t> </a:t>
            </a:r>
            <a:r>
              <a:rPr lang="fr-FR" sz="1100" b="0" i="0" u="none" strike="noStrike" cap="none" dirty="0">
                <a:solidFill>
                  <a:srgbClr val="FF0000"/>
                </a:solidFill>
                <a:latin typeface="+mn-lt"/>
                <a:ea typeface="Calibri"/>
                <a:cs typeface="Calibri"/>
                <a:sym typeface="Calibri"/>
              </a:rPr>
              <a:t>Il est important de garantir </a:t>
            </a:r>
            <a:r>
              <a:rPr lang="fr-FR" sz="1100" b="0" i="0" u="none" strike="noStrike" cap="none" baseline="0" dirty="0">
                <a:solidFill>
                  <a:srgbClr val="FF0000"/>
                </a:solidFill>
                <a:latin typeface="+mn-lt"/>
                <a:ea typeface="Calibri"/>
                <a:cs typeface="Calibri"/>
                <a:sym typeface="Calibri"/>
              </a:rPr>
              <a:t>un équilibre entre les 3 fonctions de superviseur et il est également important de comprendre leur interdépendance. Par exemple, sans </a:t>
            </a:r>
            <a:r>
              <a:rPr lang="fr-FR" sz="1100" b="0" i="0" u="none" strike="noStrike" cap="none" baseline="0" dirty="0">
                <a:solidFill>
                  <a:srgbClr val="FF0000"/>
                </a:solidFill>
                <a:highlight>
                  <a:srgbClr val="FFFF00"/>
                </a:highlight>
                <a:latin typeface="+mn-lt"/>
                <a:ea typeface="Calibri"/>
                <a:cs typeface="Calibri"/>
                <a:sym typeface="Calibri"/>
              </a:rPr>
              <a:t>l’établissemen</a:t>
            </a:r>
            <a:r>
              <a:rPr lang="fr-FR" sz="1100" b="0" i="0" u="none" strike="noStrike" cap="none" baseline="0" dirty="0">
                <a:solidFill>
                  <a:srgbClr val="FF0000"/>
                </a:solidFill>
                <a:latin typeface="+mn-lt"/>
                <a:ea typeface="Calibri"/>
                <a:cs typeface="Calibri"/>
                <a:sym typeface="Calibri"/>
              </a:rPr>
              <a:t>t d’une relation sûre et confidentielle qui fait partie de la fonction de soutien, le superviseur pourrait ne pas se rendre compte des besoins de développement du travailleur social et des domaines dans lesquels il/elle souhaiterait se former.</a:t>
            </a:r>
          </a:p>
          <a:p>
            <a:pPr marL="0" marR="0" lvl="0" indent="0" algn="l" rtl="0">
              <a:spcBef>
                <a:spcPts val="0"/>
              </a:spcBef>
              <a:buSzPct val="25000"/>
              <a:buNone/>
            </a:pPr>
            <a:endParaRPr lang="en-US" sz="1100" b="0" i="0" u="none" strike="noStrike" cap="none" baseline="0" dirty="0">
              <a:solidFill>
                <a:srgbClr val="FF0000"/>
              </a:solidFill>
              <a:latin typeface="+mn-lt"/>
              <a:ea typeface="Calibri"/>
              <a:cs typeface="Calibri"/>
              <a:sym typeface="Calibri"/>
            </a:endParaRPr>
          </a:p>
          <a:p>
            <a:pPr marL="0" marR="0" lvl="0" indent="0" algn="l" rtl="0">
              <a:spcBef>
                <a:spcPts val="0"/>
              </a:spcBef>
              <a:buSzPct val="25000"/>
              <a:buNone/>
            </a:pPr>
            <a:r>
              <a:rPr lang="fr-FR" sz="1100" b="1" i="0" u="none" strike="noStrike" cap="none" baseline="0" dirty="0">
                <a:solidFill>
                  <a:srgbClr val="FF0000"/>
                </a:solidFill>
                <a:latin typeface="+mn-lt"/>
                <a:ea typeface="Calibri"/>
                <a:cs typeface="Calibri"/>
                <a:sym typeface="Calibri"/>
              </a:rPr>
              <a:t>Messages clés</a:t>
            </a:r>
            <a:r>
              <a:rPr lang="fr-FR" sz="1100" b="0" i="0" u="none" strike="noStrike" cap="none" baseline="0" dirty="0">
                <a:solidFill>
                  <a:srgbClr val="FF0000"/>
                </a:solidFill>
                <a:latin typeface="+mn-lt"/>
                <a:ea typeface="Calibri"/>
                <a:cs typeface="Calibri"/>
                <a:sym typeface="Calibri"/>
              </a:rPr>
              <a:t> : </a:t>
            </a:r>
          </a:p>
          <a:p>
            <a:pPr marL="171450" marR="0" lvl="0" indent="-171450" algn="l" rtl="0">
              <a:spcBef>
                <a:spcPts val="0"/>
              </a:spcBef>
              <a:buSzPct val="25000"/>
              <a:buFont typeface="Arial" panose="020B0604020202020204" pitchFamily="34" charset="0"/>
              <a:buChar char="•"/>
            </a:pPr>
            <a:r>
              <a:rPr lang="fr-FR" sz="1100" b="0" i="0" u="none" strike="noStrike" cap="none" baseline="0" dirty="0">
                <a:solidFill>
                  <a:srgbClr val="FF0000"/>
                </a:solidFill>
                <a:latin typeface="+mn-lt"/>
                <a:ea typeface="Calibri"/>
                <a:cs typeface="Calibri"/>
                <a:sym typeface="Calibri"/>
              </a:rPr>
              <a:t>Si l’une des fonctions n’est pas appliquée, l’équilibre est rompu.</a:t>
            </a:r>
          </a:p>
          <a:p>
            <a:pPr marL="171450" marR="0" lvl="0" indent="-171450" algn="l" rtl="0">
              <a:spcBef>
                <a:spcPts val="0"/>
              </a:spcBef>
              <a:buSzPct val="25000"/>
              <a:buFont typeface="Arial" panose="020B0604020202020204" pitchFamily="34" charset="0"/>
              <a:buChar char="•"/>
            </a:pPr>
            <a:r>
              <a:rPr lang="fr-FR" sz="1100" b="0" i="0" u="none" strike="noStrike" cap="none" baseline="0" dirty="0">
                <a:solidFill>
                  <a:srgbClr val="FF0000"/>
                </a:solidFill>
                <a:latin typeface="+mn-lt"/>
                <a:ea typeface="Calibri"/>
                <a:cs typeface="Calibri"/>
                <a:sym typeface="Calibri"/>
              </a:rPr>
              <a:t>Chaque fonction est critique et interdépendante des autres. </a:t>
            </a:r>
          </a:p>
          <a:p>
            <a:pPr marL="0" marR="0" lvl="0" indent="0" algn="l" rtl="0">
              <a:spcBef>
                <a:spcPts val="0"/>
              </a:spcBef>
              <a:buSzPct val="25000"/>
              <a:buNone/>
            </a:pPr>
            <a:endParaRPr lang="en-US" sz="1100" b="0" i="0" u="none" strike="noStrike" cap="none" baseline="0" dirty="0">
              <a:solidFill>
                <a:srgbClr val="FF0000"/>
              </a:solidFill>
              <a:latin typeface="+mn-lt"/>
              <a:ea typeface="Calibri"/>
              <a:cs typeface="Calibri"/>
              <a:sym typeface="Calibri"/>
            </a:endParaRPr>
          </a:p>
          <a:p>
            <a:pPr marL="0" marR="0" lvl="0" indent="0" algn="l" rtl="0">
              <a:spcBef>
                <a:spcPts val="0"/>
              </a:spcBef>
              <a:buSzPct val="25000"/>
              <a:buNone/>
            </a:pPr>
            <a:r>
              <a:rPr lang="fr-FR" sz="1100" b="1" i="0" u="none" strike="noStrike" cap="none" dirty="0">
                <a:latin typeface="+mn-lt"/>
                <a:ea typeface="Calibri"/>
                <a:cs typeface="Calibri"/>
                <a:sym typeface="Calibri"/>
              </a:rPr>
              <a:t>Dites : </a:t>
            </a:r>
            <a:r>
              <a:rPr lang="fr-FR" sz="1100" b="0" i="0" u="none" strike="noStrike" cap="none" dirty="0">
                <a:latin typeface="+mn-lt"/>
                <a:ea typeface="Calibri"/>
                <a:cs typeface="Calibri"/>
                <a:sym typeface="Calibri"/>
              </a:rPr>
              <a:t>Un des principaux objectifs de </a:t>
            </a:r>
            <a:r>
              <a:rPr lang="fr-FR" sz="1100" dirty="0"/>
              <a:t>ce</a:t>
            </a:r>
            <a:r>
              <a:rPr lang="fr-FR" sz="1100" b="0" i="0" u="none" strike="noStrike" cap="none" baseline="0" dirty="0">
                <a:latin typeface="+mn-lt"/>
                <a:ea typeface="Calibri"/>
                <a:cs typeface="Calibri"/>
                <a:sym typeface="Calibri"/>
              </a:rPr>
              <a:t> programme de formation sur la supervision</a:t>
            </a:r>
            <a:r>
              <a:rPr lang="fr-FR" sz="1100" b="0" i="0" u="none" strike="noStrike" cap="none" dirty="0">
                <a:latin typeface="+mn-lt"/>
                <a:ea typeface="Calibri"/>
                <a:cs typeface="Calibri"/>
                <a:sym typeface="Calibri"/>
              </a:rPr>
              <a:t> est d’aider les superviseurs à identifier et à résoudre les déséquilibres dans leur pratique.</a:t>
            </a:r>
          </a:p>
          <a:p>
            <a:pPr marL="0" marR="0" lvl="0" indent="0" algn="l" rtl="0">
              <a:spcBef>
                <a:spcPts val="0"/>
              </a:spcBef>
              <a:buSzPct val="25000"/>
              <a:buNone/>
            </a:pPr>
            <a:endParaRPr lang="en-US" sz="1100" b="0" i="0" u="none" strike="noStrike" cap="none" dirty="0">
              <a:solidFill>
                <a:srgbClr val="FF0000"/>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i="0" u="none" strike="noStrike" cap="none" dirty="0">
                <a:solidFill>
                  <a:srgbClr val="FF0000"/>
                </a:solidFill>
                <a:latin typeface="+mn-lt"/>
                <a:ea typeface="Calibri"/>
                <a:cs typeface="Calibri"/>
                <a:sym typeface="Calibri"/>
              </a:rPr>
              <a:t>Dites : </a:t>
            </a:r>
            <a:r>
              <a:rPr lang="fr-FR" sz="1100" b="0" i="0" u="none" strike="noStrike" cap="none" dirty="0">
                <a:solidFill>
                  <a:srgbClr val="FF0000"/>
                </a:solidFill>
                <a:latin typeface="+mn-lt"/>
                <a:ea typeface="Calibri"/>
                <a:cs typeface="Calibri"/>
                <a:sym typeface="Calibri"/>
              </a:rPr>
              <a:t>Globalement, la fonction de Gestion / Administration a tendance à prendre le pas sur le développement et le soutien. L’un des objectifs de cette formation est de renforcer l’importance des trois fonctions. Pour que les travailleurs sociaux puissent garantir une gestion de cas de qualité auprès des enfants vulnérables, les trois fonctions de supervision doivent être assurées par les superviseurs.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dirty="0">
              <a:solidFill>
                <a:srgbClr val="FF0000"/>
              </a:solidFill>
              <a:latin typeface="+mn-lt"/>
              <a:ea typeface="Calibri"/>
              <a:cs typeface="Calibri"/>
              <a:sym typeface="Calibri"/>
            </a:endParaRPr>
          </a:p>
          <a:p>
            <a:pPr>
              <a:buSzPct val="25000"/>
              <a:buNone/>
            </a:pPr>
            <a:r>
              <a:rPr lang="fr-FR" sz="1100" b="0" dirty="0"/>
              <a:t>Exercice de réflexion</a:t>
            </a:r>
            <a:r>
              <a:rPr lang="fr-FR" sz="1100" b="0" i="0" u="none" strike="noStrike" cap="none" dirty="0">
                <a:latin typeface="+mn-lt"/>
                <a:ea typeface="Calibri"/>
                <a:cs typeface="Calibri"/>
                <a:sym typeface="Calibri"/>
              </a:rPr>
              <a:t> personnelle de 3 à 5 minutes (</a:t>
            </a:r>
            <a:r>
              <a:rPr lang="fr-FR" sz="1100" b="0" dirty="0"/>
              <a:t>s’il reste</a:t>
            </a:r>
            <a:r>
              <a:rPr lang="fr-FR" sz="1100" b="0" baseline="0" dirty="0"/>
              <a:t> du temps</a:t>
            </a:r>
            <a:r>
              <a:rPr lang="fr-FR" sz="1100" b="0" dirty="0"/>
              <a:t>)</a:t>
            </a:r>
          </a:p>
          <a:p>
            <a:pPr>
              <a:buSzPct val="25000"/>
              <a:buNone/>
            </a:pPr>
            <a:endParaRPr lang="en-US" sz="1100" b="0" i="0" u="none" strike="noStrike" cap="none" dirty="0">
              <a:latin typeface="+mn-lt"/>
              <a:ea typeface="Calibri"/>
              <a:cs typeface="Calibri"/>
            </a:endParaRPr>
          </a:p>
          <a:p>
            <a:pPr>
              <a:buSzPct val="25000"/>
              <a:buNone/>
            </a:pPr>
            <a:r>
              <a:rPr lang="fr-FR" sz="1100" b="1" i="0" u="none" strike="noStrike" cap="none" dirty="0">
                <a:latin typeface="+mn-lt"/>
                <a:ea typeface="Calibri"/>
                <a:cs typeface="Calibri"/>
                <a:sym typeface="Calibri"/>
              </a:rPr>
              <a:t>Demandez</a:t>
            </a:r>
            <a:r>
              <a:rPr lang="fr-FR" sz="1100" b="0" i="0" u="none" strike="noStrike" cap="none" dirty="0">
                <a:latin typeface="+mn-lt"/>
                <a:ea typeface="Calibri"/>
                <a:cs typeface="Calibri"/>
                <a:sym typeface="Calibri"/>
              </a:rPr>
              <a:t> : Selon vous, quelles sont vos forces ou vos habitudes en tant que superviseur ? Consacrez-vous plus de temps ou accordez-vous plus d’importance à l’une ou l’autre de ces fonctions ? Prenez le temps de noter en privé vos réflexions sur ces questions.</a:t>
            </a:r>
          </a:p>
          <a:p>
            <a:pPr marL="0" marR="0" lvl="0" indent="0" algn="l" rtl="0">
              <a:spcBef>
                <a:spcPts val="0"/>
              </a:spcBef>
              <a:buSzPct val="25000"/>
              <a:buNone/>
            </a:pPr>
            <a:endParaRPr lang="en-US" sz="1100" b="0" i="0" u="none" strike="noStrike" cap="none" dirty="0">
              <a:solidFill>
                <a:srgbClr val="FF0000"/>
              </a:solidFill>
              <a:latin typeface="+mn-lt"/>
              <a:ea typeface="Calibri"/>
              <a:cs typeface="Calibri"/>
              <a:sym typeface="Calibri"/>
            </a:endParaRPr>
          </a:p>
          <a:p>
            <a:pPr>
              <a:buSzPct val="25000"/>
              <a:buNone/>
            </a:pPr>
            <a:r>
              <a:rPr lang="fr-FR" sz="1100" b="1" dirty="0"/>
              <a:t>Dites</a:t>
            </a:r>
            <a:r>
              <a:rPr lang="fr-FR" sz="1100" dirty="0"/>
              <a:t> : Vous </a:t>
            </a:r>
            <a:r>
              <a:rPr lang="fr-FR" sz="1100" b="0" i="0" u="none" strike="noStrike" cap="none" dirty="0">
                <a:latin typeface="+mn-lt"/>
                <a:ea typeface="Calibri"/>
                <a:cs typeface="Calibri"/>
                <a:sym typeface="Calibri"/>
              </a:rPr>
              <a:t>aurez l’occasion d’examiner à nouveau ceci dans les modules à venir et au fur et à mesure de l’élaboration de vos plans d’action.</a:t>
            </a:r>
          </a:p>
        </p:txBody>
      </p:sp>
      <p:sp>
        <p:nvSpPr>
          <p:cNvPr id="4" name="Slide Number Placeholder 3"/>
          <p:cNvSpPr>
            <a:spLocks noGrp="1"/>
          </p:cNvSpPr>
          <p:nvPr>
            <p:ph type="sldNum" sz="quarter" idx="10"/>
          </p:nvPr>
        </p:nvSpPr>
        <p:spPr/>
        <p:txBody>
          <a:bodyPr/>
          <a:lstStyle/>
          <a:p>
            <a:fld id="{780767AD-8186-5647-9165-A19B63BA7F43}" type="slidenum">
              <a:rPr lang="en-US" smtClean="0"/>
              <a:t>17</a:t>
            </a:fld>
            <a:endParaRPr lang="en-US"/>
          </a:p>
        </p:txBody>
      </p:sp>
    </p:spTree>
    <p:extLst>
      <p:ext uri="{BB962C8B-B14F-4D97-AF65-F5344CB8AC3E}">
        <p14:creationId xmlns:p14="http://schemas.microsoft.com/office/powerpoint/2010/main" val="96391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pPr>
              <a:buNone/>
            </a:pPr>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18</a:t>
            </a:fld>
            <a:endParaRPr lang="en-AU"/>
          </a:p>
        </p:txBody>
      </p:sp>
    </p:spTree>
    <p:extLst>
      <p:ext uri="{BB962C8B-B14F-4D97-AF65-F5344CB8AC3E}">
        <p14:creationId xmlns:p14="http://schemas.microsoft.com/office/powerpoint/2010/main" val="1664114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b="0"/>
              <a:t>10 minutes</a:t>
            </a:r>
          </a:p>
          <a:p>
            <a:pPr>
              <a:buNone/>
            </a:pPr>
            <a:endParaRPr lang="en-US" sz="1100" b="0" dirty="0"/>
          </a:p>
          <a:p>
            <a:pPr>
              <a:buNone/>
            </a:pPr>
            <a:r>
              <a:rPr lang="fr-FR" sz="1100" b="1"/>
              <a:t>Dites :</a:t>
            </a:r>
            <a:r>
              <a:rPr lang="fr-FR" sz="1100"/>
              <a:t> À partir</a:t>
            </a:r>
            <a:r>
              <a:rPr lang="fr-FR" sz="1100" baseline="0"/>
              <a:t> de la </a:t>
            </a:r>
            <a:r>
              <a:rPr lang="fr-FR" sz="1100"/>
              <a:t>définition inter-agences </a:t>
            </a:r>
            <a:r>
              <a:rPr lang="fr-FR" sz="1100" baseline="0"/>
              <a:t>et </a:t>
            </a:r>
            <a:r>
              <a:rPr lang="fr-FR" sz="1100"/>
              <a:t>des 3</a:t>
            </a:r>
            <a:r>
              <a:rPr lang="fr-FR" sz="1100" baseline="0"/>
              <a:t> fonctions de supervision ; les </a:t>
            </a:r>
            <a:r>
              <a:rPr lang="fr-FR" sz="1100"/>
              <a:t>Directives relatives</a:t>
            </a:r>
            <a:r>
              <a:rPr lang="fr-FR" sz="1100" baseline="0"/>
              <a:t> à la gestion de cas ont également suggéré des structures de supervision.</a:t>
            </a:r>
            <a:r>
              <a:rPr lang="fr-FR" sz="1100"/>
              <a:t> Cette diapositive fournit des conseils généraux sur la structuration de la supervision en un plan de travail des équipes de gestion de cas.</a:t>
            </a:r>
          </a:p>
          <a:p>
            <a:pPr>
              <a:buNone/>
            </a:pPr>
            <a:endParaRPr lang="en-US" sz="1100" dirty="0"/>
          </a:p>
          <a:p>
            <a:pPr lvl="0">
              <a:spcBef>
                <a:spcPts val="0"/>
              </a:spcBef>
              <a:buNone/>
            </a:pPr>
            <a:r>
              <a:rPr lang="fr-FR" sz="1100" b="1"/>
              <a:t>Lisez</a:t>
            </a:r>
            <a:r>
              <a:rPr lang="fr-FR" sz="1100"/>
              <a:t> chaque point et vérifiez qu’ils ont bien été compris.</a:t>
            </a:r>
          </a:p>
          <a:p>
            <a:pPr lvl="0">
              <a:spcBef>
                <a:spcPts val="0"/>
              </a:spcBef>
              <a:buNone/>
            </a:pPr>
            <a:endParaRPr lang="en-US" sz="1100" dirty="0"/>
          </a:p>
          <a:p>
            <a:pPr>
              <a:buNone/>
            </a:pPr>
            <a:r>
              <a:rPr lang="fr-FR" sz="1100" b="1"/>
              <a:t>Messages clés :</a:t>
            </a:r>
            <a:r>
              <a:rPr lang="fr-FR" sz="1100"/>
              <a:t> </a:t>
            </a:r>
          </a:p>
          <a:p>
            <a:pPr marL="171450" indent="-171450">
              <a:buFont typeface="Arial" panose="020B0604020202020204" pitchFamily="34" charset="0"/>
              <a:buChar char="•"/>
            </a:pPr>
            <a:r>
              <a:rPr lang="fr-FR" sz="1100" b="1"/>
              <a:t>La supervision individuelle est irremplaçable</a:t>
            </a:r>
            <a:r>
              <a:rPr lang="fr-FR" sz="1100" b="1" baseline="0"/>
              <a:t> et vitale dans les pratiques de gestion des cas</a:t>
            </a:r>
            <a:r>
              <a:rPr lang="fr-FR" sz="1100" b="1"/>
              <a:t>. </a:t>
            </a:r>
          </a:p>
          <a:p>
            <a:pPr marL="171450" indent="-171450">
              <a:buFont typeface="Arial" panose="020B0604020202020204" pitchFamily="34" charset="0"/>
              <a:buChar char="•"/>
            </a:pPr>
            <a:r>
              <a:rPr lang="fr-FR" sz="1100"/>
              <a:t>Les ratios doivent être ajustés si nécessaire et peuvent être définis dans le cadre d’un forum de coordination inter-agences. </a:t>
            </a:r>
          </a:p>
          <a:p>
            <a:pPr marL="171450" indent="-171450">
              <a:buFont typeface="Arial" panose="020B0604020202020204" pitchFamily="34" charset="0"/>
              <a:buChar char="•"/>
            </a:pPr>
            <a:r>
              <a:rPr lang="fr-FR" sz="1100"/>
              <a:t>La fréquence et la durée de la supervision individuelle doivent être adaptées à l’expérience et à la situation du travailleur social</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19</a:t>
            </a:fld>
            <a:endParaRPr lang="en-US"/>
          </a:p>
        </p:txBody>
      </p:sp>
    </p:spTree>
    <p:extLst>
      <p:ext uri="{BB962C8B-B14F-4D97-AF65-F5344CB8AC3E}">
        <p14:creationId xmlns:p14="http://schemas.microsoft.com/office/powerpoint/2010/main" val="47412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4203185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b="0"/>
              <a:t>10 minutes</a:t>
            </a:r>
          </a:p>
          <a:p>
            <a:pPr>
              <a:buNone/>
            </a:pPr>
            <a:endParaRPr lang="en-US" sz="1100" b="0" dirty="0"/>
          </a:p>
          <a:p>
            <a:pPr>
              <a:buNone/>
            </a:pPr>
            <a:r>
              <a:rPr lang="fr-FR" sz="1100" b="1"/>
              <a:t>Dites : </a:t>
            </a:r>
            <a:r>
              <a:rPr lang="fr-FR" sz="1100"/>
              <a:t>N’oubliez pas que pour respecter les fonctions de supervision, la relation doit se baser sur la confiance et la sécurité. C’est la raison pour laquelle les </a:t>
            </a:r>
            <a:r>
              <a:rPr lang="fr-FR" sz="1100" b="0"/>
              <a:t>Directives relatives à la gestion de cas mentionnent également</a:t>
            </a:r>
            <a:r>
              <a:rPr lang="fr-FR" sz="1100" b="0" baseline="0"/>
              <a:t> qu’</a:t>
            </a:r>
            <a:r>
              <a:rPr lang="fr-FR" sz="1100"/>
              <a:t>il</a:t>
            </a:r>
            <a:r>
              <a:rPr lang="fr-FR" sz="1100" baseline="0"/>
              <a:t> est</a:t>
            </a:r>
            <a:r>
              <a:rPr lang="fr-FR" sz="1100"/>
              <a:t> préférable que le superviseur ne soit pas le supérieur hiérarchique direct, afin de promouvoir un environnement sûr dans lequel le travailleur social peut parler ouvertement et pour s’assurer que le superviseur détient les qualifications ou l’expérience adéquates/nécessaires dans le domaine</a:t>
            </a:r>
            <a:r>
              <a:rPr lang="fr-FR" sz="1100" baseline="0"/>
              <a:t> de la protection de l’enfance et de la gestion de cas</a:t>
            </a:r>
            <a:r>
              <a:rPr lang="fr-FR" sz="1100"/>
              <a:t>.  </a:t>
            </a:r>
          </a:p>
          <a:p>
            <a:pPr lvl="0">
              <a:spcBef>
                <a:spcPts val="0"/>
              </a:spcBef>
              <a:buNone/>
            </a:pPr>
            <a:endParaRPr lang="en-US" sz="1100" dirty="0"/>
          </a:p>
          <a:p>
            <a:pPr lvl="0">
              <a:spcBef>
                <a:spcPts val="0"/>
              </a:spcBef>
              <a:buNone/>
            </a:pPr>
            <a:r>
              <a:rPr lang="fr-FR" sz="1100"/>
              <a:t>Prenez</a:t>
            </a:r>
            <a:r>
              <a:rPr lang="fr-FR" sz="1100" baseline="0"/>
              <a:t> le temps de discuter sur ces différentes structures de supervision possibles. </a:t>
            </a:r>
          </a:p>
          <a:p>
            <a:pPr lvl="0">
              <a:spcBef>
                <a:spcPts val="0"/>
              </a:spcBef>
              <a:buNone/>
            </a:pPr>
            <a:endParaRPr lang="en-US" sz="1100" baseline="0" dirty="0"/>
          </a:p>
          <a:p>
            <a:pPr lvl="0">
              <a:spcBef>
                <a:spcPts val="0"/>
              </a:spcBef>
              <a:buNone/>
            </a:pPr>
            <a:r>
              <a:rPr lang="fr-FR" sz="1100" baseline="0"/>
              <a:t>Les deux structures présentent des difficultés et des avantages, mais indépendamment de celle appliquée par votre organisation, il est essentiel de définir clairement les rôles et responsabilités.</a:t>
            </a:r>
          </a:p>
          <a:p>
            <a:pPr marL="0" indent="0">
              <a:buFontTx/>
              <a:buNone/>
            </a:pPr>
            <a:endParaRPr lang="en-US" sz="11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t>Dites :</a:t>
            </a:r>
            <a:r>
              <a:rPr lang="fr-FR" sz="1100"/>
              <a:t> Dans le module 3, lorsque nous examinerons les compétences du superviseur, nous aborderons également comment garantir un environnement sûr et confidentiel, favorable à une supervision efficace. </a:t>
            </a:r>
          </a:p>
          <a:p>
            <a:pPr marL="0" indent="0">
              <a:buFontTx/>
              <a:buNone/>
            </a:pPr>
            <a:endParaRPr lang="en-US" sz="1100" b="1" dirty="0"/>
          </a:p>
          <a:p>
            <a:pPr marL="0" indent="0">
              <a:buFontTx/>
              <a:buNone/>
            </a:pPr>
            <a:r>
              <a:rPr lang="fr-FR" sz="1100" b="1"/>
              <a:t>Distribuez</a:t>
            </a:r>
            <a:r>
              <a:rPr lang="fr-FR" sz="1100" b="1" baseline="0"/>
              <a:t> </a:t>
            </a:r>
            <a:r>
              <a:rPr lang="fr-FR" sz="1100" b="0" baseline="0"/>
              <a:t>1.1 Définition et fonctions de la supervision et examinez ce document ensemble</a:t>
            </a:r>
          </a:p>
        </p:txBody>
      </p:sp>
      <p:sp>
        <p:nvSpPr>
          <p:cNvPr id="4" name="Slide Number Placeholder 3"/>
          <p:cNvSpPr>
            <a:spLocks noGrp="1"/>
          </p:cNvSpPr>
          <p:nvPr>
            <p:ph type="sldNum" sz="quarter" idx="10"/>
          </p:nvPr>
        </p:nvSpPr>
        <p:spPr/>
        <p:txBody>
          <a:bodyPr/>
          <a:lstStyle/>
          <a:p>
            <a:fld id="{780767AD-8186-5647-9165-A19B63BA7F43}" type="slidenum">
              <a:rPr lang="en-US" smtClean="0"/>
              <a:t>20</a:t>
            </a:fld>
            <a:endParaRPr lang="en-US"/>
          </a:p>
        </p:txBody>
      </p:sp>
    </p:spTree>
    <p:extLst>
      <p:ext uri="{BB962C8B-B14F-4D97-AF65-F5344CB8AC3E}">
        <p14:creationId xmlns:p14="http://schemas.microsoft.com/office/powerpoint/2010/main" val="1582725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SzPct val="80000"/>
              <a:buNone/>
            </a:pPr>
            <a:r>
              <a:rPr lang="fr-FR" sz="1100" b="0"/>
              <a:t>10 minutes</a:t>
            </a:r>
          </a:p>
          <a:p>
            <a:pPr>
              <a:spcAft>
                <a:spcPts val="1200"/>
              </a:spcAft>
              <a:buSzPct val="80000"/>
              <a:buNone/>
            </a:pPr>
            <a:endParaRPr lang="en-US" sz="1100" b="0" dirty="0"/>
          </a:p>
          <a:p>
            <a:pPr>
              <a:spcAft>
                <a:spcPts val="1200"/>
              </a:spcAft>
              <a:buSzPct val="80000"/>
              <a:buNone/>
            </a:pPr>
            <a:r>
              <a:rPr lang="fr-FR" sz="1100" b="1"/>
              <a:t>Dites</a:t>
            </a:r>
            <a:r>
              <a:rPr lang="fr-FR" sz="1100" b="0"/>
              <a:t> : Maintenant</a:t>
            </a:r>
            <a:r>
              <a:rPr lang="fr-FR" sz="1100" b="0" baseline="0"/>
              <a:t> que nous comprenons la définition IA et les fonctions de la supervision, j’aimerais prendre le temps de discuter de ce qui nous empêche de parvenir à un suivi de qualité dans notre contexte et dans nos organisations.</a:t>
            </a:r>
          </a:p>
          <a:p>
            <a:pPr>
              <a:spcAft>
                <a:spcPts val="1200"/>
              </a:spcAft>
              <a:buSzPct val="80000"/>
              <a:buNone/>
            </a:pPr>
            <a:endParaRPr lang="en-US" sz="1100" b="1" dirty="0"/>
          </a:p>
          <a:p>
            <a:pPr>
              <a:buSzPct val="25000"/>
              <a:buNone/>
            </a:pPr>
            <a:r>
              <a:rPr lang="fr-FR" sz="1100" b="1" i="0" u="none" strike="noStrike" cap="none">
                <a:latin typeface="+mn-lt"/>
                <a:ea typeface="Calibri"/>
                <a:cs typeface="Calibri"/>
                <a:sym typeface="Calibri"/>
              </a:rPr>
              <a:t>Exercice en petits groupes</a:t>
            </a:r>
            <a:r>
              <a:rPr lang="fr-FR" sz="1100" b="1"/>
              <a:t> </a:t>
            </a:r>
          </a:p>
          <a:p>
            <a:pPr>
              <a:buNone/>
            </a:pPr>
            <a:r>
              <a:rPr lang="fr-FR" sz="1100"/>
              <a:t>(10 minutes en groupes, 10 minutes par groupe en plénière.)</a:t>
            </a:r>
          </a:p>
          <a:p>
            <a:pPr>
              <a:buNone/>
            </a:pPr>
            <a:endParaRPr lang="en-US" sz="1100" dirty="0"/>
          </a:p>
          <a:p>
            <a:pPr marL="0" marR="0" lvl="0" indent="0" algn="l" rtl="0">
              <a:spcBef>
                <a:spcPts val="0"/>
              </a:spcBef>
              <a:buSzPct val="25000"/>
              <a:buNone/>
            </a:pPr>
            <a:r>
              <a:rPr lang="fr-FR" sz="1100" b="1" i="0" u="none" strike="noStrike" cap="none">
                <a:latin typeface="+mn-lt"/>
                <a:ea typeface="Calibri"/>
                <a:cs typeface="Calibri"/>
                <a:sym typeface="Calibri"/>
              </a:rPr>
              <a:t>Instructions</a:t>
            </a:r>
            <a:r>
              <a:rPr lang="fr-FR" sz="1100" b="0" i="0" u="none" strike="noStrike" cap="none">
                <a:latin typeface="+mn-lt"/>
                <a:ea typeface="Calibri"/>
                <a:cs typeface="Calibri"/>
                <a:sym typeface="Calibri"/>
              </a:rPr>
              <a:t> : </a:t>
            </a:r>
          </a:p>
          <a:p>
            <a:pPr marL="0" marR="0" lvl="0" indent="0" algn="l" rtl="0">
              <a:spcBef>
                <a:spcPts val="0"/>
              </a:spcBef>
              <a:buSzPct val="25000"/>
              <a:buNone/>
            </a:pPr>
            <a:r>
              <a:rPr lang="fr-FR" sz="1100" b="0" i="0" u="none" strike="noStrike" cap="none">
                <a:latin typeface="+mn-lt"/>
                <a:ea typeface="Calibri"/>
                <a:cs typeface="Calibri"/>
                <a:sym typeface="Calibri"/>
              </a:rPr>
              <a:t>1. Demandez à</a:t>
            </a:r>
            <a:r>
              <a:rPr lang="fr-FR" sz="1100" b="0" i="0" u="none" strike="noStrike" cap="none" baseline="0">
                <a:latin typeface="+mn-lt"/>
                <a:ea typeface="Calibri"/>
                <a:cs typeface="Calibri"/>
                <a:sym typeface="Calibri"/>
              </a:rPr>
              <a:t> chaque groupe de participants (à chaque table) </a:t>
            </a:r>
            <a:r>
              <a:rPr lang="fr-FR" sz="1100" b="0" i="0" u="none" strike="noStrike" cap="none">
                <a:latin typeface="+mn-lt"/>
                <a:ea typeface="Calibri"/>
                <a:cs typeface="Calibri"/>
                <a:sym typeface="Calibri"/>
              </a:rPr>
              <a:t>de répondre à la </a:t>
            </a:r>
            <a:r>
              <a:rPr lang="fr-FR" sz="1100"/>
              <a:t>question « Quels sont les défis de la supervision ? »</a:t>
            </a:r>
          </a:p>
          <a:p>
            <a:pPr marL="0" marR="0" lvl="0" indent="0" algn="l" rtl="0">
              <a:spcBef>
                <a:spcPts val="0"/>
              </a:spcBef>
              <a:buSzPct val="25000"/>
              <a:buNone/>
            </a:pPr>
            <a:r>
              <a:rPr lang="fr-FR" sz="1100" b="0" i="0" u="none" strike="noStrike" cap="none">
                <a:latin typeface="+mn-lt"/>
                <a:ea typeface="Calibri"/>
                <a:cs typeface="Calibri"/>
                <a:sym typeface="Calibri"/>
              </a:rPr>
              <a:t>2. Demandez à chaque groupe de lister ses réponses sur des post-its (1 défi par post-it.) </a:t>
            </a:r>
          </a:p>
          <a:p>
            <a:pPr marL="0" marR="0" lvl="0" indent="0" algn="l" rtl="0">
              <a:spcBef>
                <a:spcPts val="0"/>
              </a:spcBef>
              <a:buSzPct val="25000"/>
              <a:buNone/>
            </a:pPr>
            <a:r>
              <a:rPr lang="fr-FR" sz="1100" b="0" i="0" u="none" strike="noStrike" cap="none">
                <a:latin typeface="+mn-lt"/>
                <a:ea typeface="Calibri"/>
                <a:cs typeface="Calibri"/>
                <a:sym typeface="Calibri"/>
              </a:rPr>
              <a:t>3. Lorsque</a:t>
            </a:r>
            <a:r>
              <a:rPr lang="fr-FR" sz="1100" b="0" i="0" u="none" strike="noStrike" cap="none" baseline="0">
                <a:latin typeface="+mn-lt"/>
                <a:ea typeface="Calibri"/>
                <a:cs typeface="Calibri"/>
                <a:sym typeface="Calibri"/>
              </a:rPr>
              <a:t> chaque groupe a terminé sa liste, demandez à un membre du groupe </a:t>
            </a:r>
            <a:r>
              <a:rPr lang="fr-FR" b="0" i="0" u="none" strike="noStrike" cap="none" baseline="0">
                <a:latin typeface="+mn-lt"/>
                <a:ea typeface="Calibri"/>
                <a:cs typeface="Calibri"/>
                <a:sym typeface="Calibri"/>
              </a:rPr>
              <a:t> de prendre ses post-its et de les coller sur un flip chart à l’avant de la salle et de les lire à l’ensemble des participants. </a:t>
            </a:r>
            <a:r>
              <a:rPr lang="fr-FR"/>
              <a:t> </a:t>
            </a:r>
          </a:p>
        </p:txBody>
      </p:sp>
      <p:sp>
        <p:nvSpPr>
          <p:cNvPr id="4" name="Slide Number Placeholder 3"/>
          <p:cNvSpPr>
            <a:spLocks noGrp="1"/>
          </p:cNvSpPr>
          <p:nvPr>
            <p:ph type="sldNum" sz="quarter" idx="10"/>
          </p:nvPr>
        </p:nvSpPr>
        <p:spPr/>
        <p:txBody>
          <a:bodyPr/>
          <a:lstStyle/>
          <a:p>
            <a:fld id="{780767AD-8186-5647-9165-A19B63BA7F43}" type="slidenum">
              <a:rPr lang="en-US" smtClean="0"/>
              <a:t>21</a:t>
            </a:fld>
            <a:endParaRPr lang="en-US"/>
          </a:p>
        </p:txBody>
      </p:sp>
    </p:spTree>
    <p:extLst>
      <p:ext uri="{BB962C8B-B14F-4D97-AF65-F5344CB8AC3E}">
        <p14:creationId xmlns:p14="http://schemas.microsoft.com/office/powerpoint/2010/main" val="1028128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b="0"/>
              <a:t>10 minutes</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fr-FR" sz="1200" b="1" i="0" u="none" strike="noStrike" cap="none">
                <a:solidFill>
                  <a:schemeClr val="dk1"/>
                </a:solidFill>
                <a:latin typeface="+mn-lt"/>
                <a:ea typeface="Calibri"/>
                <a:cs typeface="Calibri"/>
                <a:sym typeface="Calibri"/>
              </a:rPr>
              <a:t>Dites</a:t>
            </a:r>
            <a:r>
              <a:rPr lang="fr-FR" sz="1200" b="0" i="0" u="none" strike="noStrike" cap="none">
                <a:solidFill>
                  <a:schemeClr val="dk1"/>
                </a:solidFill>
                <a:latin typeface="+mn-lt"/>
                <a:ea typeface="Calibri"/>
                <a:cs typeface="Calibri"/>
                <a:sym typeface="Calibri"/>
              </a:rPr>
              <a:t> : Voici une</a:t>
            </a:r>
            <a:r>
              <a:rPr lang="fr-FR" sz="1200" b="0" i="0" u="none" strike="noStrike" cap="none" baseline="0">
                <a:solidFill>
                  <a:schemeClr val="dk1"/>
                </a:solidFill>
                <a:latin typeface="+mn-lt"/>
                <a:ea typeface="Calibri"/>
                <a:cs typeface="Calibri"/>
                <a:sym typeface="Calibri"/>
              </a:rPr>
              <a:t> liste </a:t>
            </a:r>
            <a:r>
              <a:rPr lang="fr-FR" sz="1200" b="0" i="0" u="none" strike="noStrike" cap="none">
                <a:solidFill>
                  <a:schemeClr val="dk1"/>
                </a:solidFill>
                <a:latin typeface="+mn-lt"/>
                <a:ea typeface="Calibri"/>
                <a:cs typeface="Calibri"/>
                <a:sym typeface="Calibri"/>
              </a:rPr>
              <a:t>partielle des défis courants rencontrés à l’échelle globale dans les </a:t>
            </a:r>
            <a:r>
              <a:rPr lang="fr-FR" sz="1200" b="0" i="0" u="none" strike="noStrike" cap="none" baseline="0">
                <a:solidFill>
                  <a:schemeClr val="dk1"/>
                </a:solidFill>
                <a:latin typeface="+mn-lt"/>
                <a:ea typeface="Calibri"/>
                <a:cs typeface="Calibri"/>
                <a:sym typeface="Calibri"/>
              </a:rPr>
              <a:t>programmes de gestion de cas pour la protection de l’enfant</a:t>
            </a:r>
            <a:r>
              <a:rPr lang="fr-FR" sz="1200" b="0" i="0" u="none" strike="noStrike" cap="none">
                <a:solidFill>
                  <a:schemeClr val="dk1"/>
                </a:solidFill>
                <a:latin typeface="+mn-lt"/>
                <a:ea typeface="Calibri"/>
                <a:cs typeface="Calibri"/>
                <a:sym typeface="Calibri"/>
              </a:rPr>
              <a:t>.</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fr-FR" sz="1200" b="1" i="0" u="none" strike="noStrike" cap="none">
                <a:solidFill>
                  <a:schemeClr val="dk1"/>
                </a:solidFill>
                <a:latin typeface="+mn-lt"/>
                <a:ea typeface="Calibri"/>
                <a:cs typeface="Calibri"/>
                <a:sym typeface="Calibri"/>
              </a:rPr>
              <a:t>Demandez</a:t>
            </a:r>
            <a:r>
              <a:rPr lang="fr-FR" sz="1200" b="0" i="0" u="none" strike="noStrike" cap="none">
                <a:solidFill>
                  <a:schemeClr val="dk1"/>
                </a:solidFill>
                <a:latin typeface="+mn-lt"/>
                <a:ea typeface="Calibri"/>
                <a:cs typeface="Calibri"/>
                <a:sym typeface="Calibri"/>
              </a:rPr>
              <a:t> :</a:t>
            </a:r>
            <a:r>
              <a:rPr lang="fr-FR" sz="1200" b="0" i="0" u="none" strike="noStrike" cap="none" baseline="0">
                <a:solidFill>
                  <a:schemeClr val="dk1"/>
                </a:solidFill>
                <a:latin typeface="+mn-lt"/>
                <a:ea typeface="Calibri"/>
                <a:cs typeface="Calibri"/>
                <a:sym typeface="Calibri"/>
              </a:rPr>
              <a:t> Ces défis correspondent-ils à ceux que vous avez identifiés dans vos petits groupes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mn-lt"/>
              <a:ea typeface="Calibri"/>
              <a:cs typeface="Calibri"/>
              <a:sym typeface="Calibri"/>
            </a:endParaRPr>
          </a:p>
          <a:p>
            <a:pPr>
              <a:buSzPct val="25000"/>
              <a:buNone/>
              <a:defRPr/>
            </a:pPr>
            <a:r>
              <a:rPr lang="fr-FR" b="1" i="0" u="none" strike="noStrike" cap="none">
                <a:latin typeface="+mn-lt"/>
                <a:ea typeface="Calibri"/>
                <a:cs typeface="Calibri"/>
                <a:sym typeface="Calibri"/>
              </a:rPr>
              <a:t>Messages clés :</a:t>
            </a:r>
            <a:r>
              <a:rPr lang="fr-FR" b="1"/>
              <a:t> </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200" b="0" i="0" u="none" strike="noStrike" cap="none">
                <a:solidFill>
                  <a:schemeClr val="dk1"/>
                </a:solidFill>
                <a:latin typeface="+mn-lt"/>
                <a:ea typeface="Calibri"/>
                <a:cs typeface="Calibri"/>
                <a:sym typeface="Calibri"/>
              </a:rPr>
              <a:t>Cette formation est destinée</a:t>
            </a:r>
            <a:r>
              <a:rPr lang="fr-FR" sz="1200" b="0" i="0" u="none" strike="noStrike" cap="none" baseline="0">
                <a:solidFill>
                  <a:schemeClr val="dk1"/>
                </a:solidFill>
                <a:latin typeface="+mn-lt"/>
                <a:ea typeface="Calibri"/>
                <a:cs typeface="Calibri"/>
                <a:sym typeface="Calibri"/>
              </a:rPr>
              <a:t> à vous aider à répondre de façon pratique à certains des défis mentionnés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200" b="0" i="0" u="none" strike="noStrike" cap="none">
                <a:solidFill>
                  <a:schemeClr val="dk1"/>
                </a:solidFill>
                <a:latin typeface="+mn-lt"/>
                <a:ea typeface="Calibri"/>
                <a:cs typeface="Calibri"/>
                <a:sym typeface="Calibri"/>
              </a:rPr>
              <a:t>Il n’y a pas toujours de solution immédiate à chaque problème</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200" b="0" i="0" u="none" strike="noStrike" cap="none">
                <a:solidFill>
                  <a:schemeClr val="dk1"/>
                </a:solidFill>
                <a:latin typeface="+mn-lt"/>
                <a:ea typeface="Calibri"/>
                <a:cs typeface="Calibri"/>
                <a:sym typeface="Calibri"/>
              </a:rPr>
              <a:t>Nous allons réfléchir à des stratégies à court et à</a:t>
            </a:r>
            <a:r>
              <a:rPr lang="fr-FR" sz="1200" b="0" i="0" u="none" strike="noStrike" cap="none" baseline="0">
                <a:solidFill>
                  <a:schemeClr val="dk1"/>
                </a:solidFill>
                <a:latin typeface="+mn-lt"/>
                <a:ea typeface="Calibri"/>
                <a:cs typeface="Calibri"/>
                <a:sym typeface="Calibri"/>
              </a:rPr>
              <a:t> long terme</a:t>
            </a:r>
            <a:r>
              <a:rPr lang="fr-FR" sz="1200" b="0" i="0" u="none" strike="noStrike" cap="none">
                <a:solidFill>
                  <a:schemeClr val="dk1"/>
                </a:solidFill>
                <a:latin typeface="+mn-lt"/>
                <a:ea typeface="Calibri"/>
                <a:cs typeface="Calibri"/>
                <a:sym typeface="Calibri"/>
              </a:rPr>
              <a:t>.</a:t>
            </a:r>
            <a:r>
              <a:rPr lang="fr-FR" sz="1200" b="0" i="0" u="none" strike="noStrike" cap="none" baseline="0">
                <a:solidFill>
                  <a:schemeClr val="dk1"/>
                </a:solidFill>
                <a:latin typeface="+mn-lt"/>
                <a:ea typeface="Calibri"/>
                <a:cs typeface="Calibri"/>
                <a:sym typeface="Calibri"/>
              </a:rPr>
              <a:t> (Par exemple, certains défis peuvent être surmontés dans les prochains jours par l’apprentissage de nouvelles compétences, tandis que d’autres pourraient nécessiter des changements dans la structure et les proportions de personnel de votre organisation)</a:t>
            </a:r>
          </a:p>
        </p:txBody>
      </p:sp>
      <p:sp>
        <p:nvSpPr>
          <p:cNvPr id="4" name="Slide Number Placeholder 3"/>
          <p:cNvSpPr>
            <a:spLocks noGrp="1"/>
          </p:cNvSpPr>
          <p:nvPr>
            <p:ph type="sldNum" sz="quarter" idx="10"/>
          </p:nvPr>
        </p:nvSpPr>
        <p:spPr/>
        <p:txBody>
          <a:bodyPr/>
          <a:lstStyle/>
          <a:p>
            <a:fld id="{780767AD-8186-5647-9165-A19B63BA7F43}" type="slidenum">
              <a:rPr lang="en-US" smtClean="0"/>
              <a:t>22</a:t>
            </a:fld>
            <a:endParaRPr lang="en-US"/>
          </a:p>
        </p:txBody>
      </p:sp>
    </p:spTree>
    <p:extLst>
      <p:ext uri="{BB962C8B-B14F-4D97-AF65-F5344CB8AC3E}">
        <p14:creationId xmlns:p14="http://schemas.microsoft.com/office/powerpoint/2010/main" val="2395678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b="0" dirty="0"/>
              <a:t>10 minutes</a:t>
            </a:r>
          </a:p>
          <a:p>
            <a:pPr>
              <a:buNone/>
            </a:pPr>
            <a:endParaRPr lang="en-CA" dirty="0"/>
          </a:p>
          <a:p>
            <a:pPr>
              <a:buNone/>
            </a:pPr>
            <a:r>
              <a:rPr lang="fr-FR" b="1" dirty="0"/>
              <a:t>Dites</a:t>
            </a:r>
            <a:r>
              <a:rPr lang="fr-FR" dirty="0"/>
              <a:t> : Bien que</a:t>
            </a:r>
            <a:r>
              <a:rPr lang="fr-FR" baseline="0" dirty="0"/>
              <a:t> dans nos contextes les superviseurs font face à de nombreux défis, ces derniers </a:t>
            </a:r>
            <a:r>
              <a:rPr lang="fr-FR" baseline="0" dirty="0">
                <a:highlight>
                  <a:srgbClr val="FFFF00"/>
                </a:highlight>
              </a:rPr>
              <a:t>accomplissent correctement </a:t>
            </a:r>
            <a:r>
              <a:rPr lang="fr-FR" baseline="0" dirty="0"/>
              <a:t>beaucoup de choses! </a:t>
            </a:r>
          </a:p>
          <a:p>
            <a:pPr>
              <a:buNone/>
            </a:pPr>
            <a:endParaRPr lang="en-CA" baseline="0" dirty="0"/>
          </a:p>
          <a:p>
            <a:pPr algn="l">
              <a:spcBef>
                <a:spcPts val="600"/>
              </a:spcBef>
            </a:pPr>
            <a:r>
              <a:rPr lang="fr-FR" b="1" baseline="0" dirty="0"/>
              <a:t>Demandez</a:t>
            </a:r>
            <a:r>
              <a:rPr lang="fr-FR" baseline="0" dirty="0"/>
              <a:t> : </a:t>
            </a:r>
          </a:p>
          <a:p>
            <a:pPr algn="l">
              <a:spcBef>
                <a:spcPts val="600"/>
              </a:spcBef>
            </a:pPr>
            <a:r>
              <a:rPr lang="fr-FR" sz="1200" dirty="0">
                <a:solidFill>
                  <a:schemeClr val="tx1">
                    <a:lumMod val="65000"/>
                    <a:lumOff val="35000"/>
                  </a:schemeClr>
                </a:solidFill>
                <a:latin typeface="Helvetica Neue" charset="0"/>
                <a:ea typeface="Helvetica Neue" charset="0"/>
                <a:cs typeface="Helvetica Neue" charset="0"/>
              </a:rPr>
              <a:t>Quels éléments de </a:t>
            </a:r>
            <a:r>
              <a:rPr lang="fr-FR" sz="1200" b="1" u="sng" dirty="0">
                <a:solidFill>
                  <a:schemeClr val="tx1">
                    <a:lumMod val="65000"/>
                    <a:lumOff val="35000"/>
                  </a:schemeClr>
                </a:solidFill>
                <a:latin typeface="Helvetica Neue" charset="0"/>
                <a:ea typeface="Helvetica Neue" charset="0"/>
                <a:cs typeface="Helvetica Neue" charset="0"/>
              </a:rPr>
              <a:t>supervision</a:t>
            </a:r>
            <a:r>
              <a:rPr lang="fr-FR" sz="1200" dirty="0">
                <a:solidFill>
                  <a:schemeClr val="tx1">
                    <a:lumMod val="65000"/>
                    <a:lumOff val="35000"/>
                  </a:schemeClr>
                </a:solidFill>
                <a:latin typeface="Helvetica Neue" charset="0"/>
                <a:ea typeface="Helvetica Neue" charset="0"/>
                <a:cs typeface="Helvetica Neue" charset="0"/>
              </a:rPr>
              <a:t> fonctionnent bien dans votre contexte ? </a:t>
            </a:r>
          </a:p>
          <a:p>
            <a:pPr algn="l">
              <a:spcBef>
                <a:spcPts val="600"/>
              </a:spcBef>
            </a:pPr>
            <a:r>
              <a:rPr lang="fr-FR" sz="1200" dirty="0">
                <a:solidFill>
                  <a:schemeClr val="tx1">
                    <a:lumMod val="65000"/>
                    <a:lumOff val="35000"/>
                  </a:schemeClr>
                </a:solidFill>
                <a:latin typeface="Helvetica Neue" charset="0"/>
                <a:ea typeface="Helvetica Neue" charset="0"/>
                <a:cs typeface="Helvetica Neue" charset="0"/>
              </a:rPr>
              <a:t>Qu’est-ce que les superviseurs font correctement ?</a:t>
            </a:r>
          </a:p>
          <a:p>
            <a:pPr>
              <a:buNone/>
            </a:pPr>
            <a:endParaRPr lang="en-CA" baseline="0" dirty="0"/>
          </a:p>
          <a:p>
            <a:pPr>
              <a:buNone/>
            </a:pPr>
            <a:r>
              <a:rPr lang="fr-FR" b="1" dirty="0"/>
              <a:t>Note pour l’animateur :</a:t>
            </a:r>
          </a:p>
          <a:p>
            <a:pPr>
              <a:buNone/>
            </a:pPr>
            <a:r>
              <a:rPr lang="fr-FR" dirty="0"/>
              <a:t>Encouragez les</a:t>
            </a:r>
            <a:r>
              <a:rPr lang="fr-FR" baseline="0" dirty="0"/>
              <a:t> participants à se concentrer sur la </a:t>
            </a:r>
            <a:r>
              <a:rPr lang="fr-FR" b="1" u="sng" baseline="0" dirty="0"/>
              <a:t>supervision </a:t>
            </a:r>
            <a:r>
              <a:rPr lang="fr-FR" b="0" u="none" baseline="0" dirty="0"/>
              <a:t>telle qu’elle a été définie dans les diapositives précédentes</a:t>
            </a:r>
            <a:r>
              <a:rPr lang="fr-FR" baseline="0" dirty="0"/>
              <a:t> (plutôt que sur des questions de gestion de cas plus larges.)</a:t>
            </a:r>
          </a:p>
          <a:p>
            <a:pPr>
              <a:buNone/>
            </a:pPr>
            <a:endParaRPr lang="en-CA" dirty="0"/>
          </a:p>
          <a:p>
            <a:pPr>
              <a:buNone/>
            </a:pPr>
            <a:r>
              <a:rPr lang="fr-FR" dirty="0"/>
              <a:t>Mentionnez que l’identification des pratiques prometteuses est une façon d’employer une approche fondée sur les points forts. L’identification et utilisation des points forts est une stratégie permettant de résoudre des problèmes difficiles.</a:t>
            </a:r>
          </a:p>
          <a:p>
            <a:pPr>
              <a:buNone/>
            </a:pPr>
            <a:endParaRPr lang="en-CA" dirty="0"/>
          </a:p>
        </p:txBody>
      </p:sp>
      <p:sp>
        <p:nvSpPr>
          <p:cNvPr id="4" name="Slide Number Placeholder 3"/>
          <p:cNvSpPr>
            <a:spLocks noGrp="1"/>
          </p:cNvSpPr>
          <p:nvPr>
            <p:ph type="sldNum" sz="quarter" idx="10"/>
          </p:nvPr>
        </p:nvSpPr>
        <p:spPr/>
        <p:txBody>
          <a:bodyPr/>
          <a:lstStyle/>
          <a:p>
            <a:fld id="{780767AD-8186-5647-9165-A19B63BA7F43}" type="slidenum">
              <a:rPr lang="en-US" smtClean="0"/>
              <a:t>23</a:t>
            </a:fld>
            <a:endParaRPr lang="en-US"/>
          </a:p>
        </p:txBody>
      </p:sp>
    </p:spTree>
    <p:extLst>
      <p:ext uri="{BB962C8B-B14F-4D97-AF65-F5344CB8AC3E}">
        <p14:creationId xmlns:p14="http://schemas.microsoft.com/office/powerpoint/2010/main" val="197835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a:t>5 minutes</a:t>
            </a:r>
          </a:p>
          <a:p>
            <a:pPr>
              <a:buNone/>
            </a:pPr>
            <a:endParaRPr lang="en-US" sz="1100" dirty="0">
              <a:solidFill>
                <a:srgbClr val="FFFFFF"/>
              </a:solidFill>
            </a:endParaRPr>
          </a:p>
          <a:p>
            <a:pPr>
              <a:buSzPct val="25000"/>
              <a:buNone/>
            </a:pPr>
            <a:r>
              <a:rPr lang="fr-FR" sz="1100" b="1"/>
              <a:t>Dites :</a:t>
            </a:r>
            <a:r>
              <a:rPr lang="fr-FR" sz="1100"/>
              <a:t> Voici</a:t>
            </a:r>
            <a:r>
              <a:rPr lang="fr-FR" sz="1100" b="0" i="0" u="none" strike="noStrike" cap="none">
                <a:latin typeface="+mn-lt"/>
                <a:ea typeface="Calibri"/>
                <a:cs typeface="Calibri"/>
                <a:sym typeface="Calibri"/>
              </a:rPr>
              <a:t> quelques stratégies courantes qui ont fait leurs preuves dans d’autres contextes</a:t>
            </a:r>
            <a:r>
              <a:rPr lang="fr-FR" sz="1100" b="0" i="0" u="none" strike="noStrike" cap="none" baseline="0">
                <a:latin typeface="+mn-lt"/>
                <a:ea typeface="Calibri"/>
                <a:cs typeface="Calibri"/>
                <a:sym typeface="Calibri"/>
              </a:rPr>
              <a:t> e</a:t>
            </a:r>
            <a:r>
              <a:rPr lang="fr-FR" sz="1100" b="0" i="0" u="none" strike="noStrike" cap="none">
                <a:latin typeface="+mn-lt"/>
                <a:ea typeface="Calibri"/>
                <a:cs typeface="Calibri"/>
                <a:sym typeface="Calibri"/>
              </a:rPr>
              <a:t>t que vous pouvez ajouter</a:t>
            </a:r>
            <a:r>
              <a:rPr lang="fr-FR" sz="1100"/>
              <a:t> à votre liste de pratiques prometteuses. Nous approfondirons davantage ces stratégies tout au long de notre formation ainsi que la façon dont elles pourraient s’intégrer dans vos contextes.</a:t>
            </a:r>
          </a:p>
          <a:p>
            <a:pPr>
              <a:buSzPct val="25000"/>
              <a:buNone/>
            </a:pPr>
            <a:endParaRPr lang="en-US" dirty="0"/>
          </a:p>
          <a:p>
            <a:pPr>
              <a:buSzPct val="25000"/>
              <a:buNone/>
            </a:pP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24</a:t>
            </a:fld>
            <a:endParaRPr lang="en-US"/>
          </a:p>
        </p:txBody>
      </p:sp>
    </p:spTree>
    <p:extLst>
      <p:ext uri="{BB962C8B-B14F-4D97-AF65-F5344CB8AC3E}">
        <p14:creationId xmlns:p14="http://schemas.microsoft.com/office/powerpoint/2010/main" val="117585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a:t>5 minutes</a:t>
            </a:r>
          </a:p>
          <a:p>
            <a:pPr>
              <a:buNone/>
            </a:pPr>
            <a:endParaRPr lang="en-US" sz="1100" dirty="0"/>
          </a:p>
          <a:p>
            <a:pPr>
              <a:buNone/>
            </a:pPr>
            <a:r>
              <a:rPr lang="fr-FR" sz="1100" b="1"/>
              <a:t>Lisez</a:t>
            </a:r>
            <a:r>
              <a:rPr lang="fr-FR" sz="1100"/>
              <a:t> les différents points et assurez-vous de la bonne compréhension de ceux qui n’ont pas été abordés au cours de la discussion.</a:t>
            </a:r>
          </a:p>
          <a:p>
            <a:pPr>
              <a:buNone/>
            </a:pPr>
            <a:endParaRPr lang="en-CA"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25</a:t>
            </a:fld>
            <a:endParaRPr lang="en-US"/>
          </a:p>
        </p:txBody>
      </p:sp>
    </p:spTree>
    <p:extLst>
      <p:ext uri="{BB962C8B-B14F-4D97-AF65-F5344CB8AC3E}">
        <p14:creationId xmlns:p14="http://schemas.microsoft.com/office/powerpoint/2010/main" val="389858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a:latin typeface="+mn-lt"/>
              </a:rPr>
              <a:t>10 minutes</a:t>
            </a:r>
          </a:p>
          <a:p>
            <a:pPr>
              <a:buNone/>
            </a:pPr>
            <a:endParaRPr lang="en-CA" sz="1100" dirty="0">
              <a:latin typeface="+mn-lt"/>
            </a:endParaRPr>
          </a:p>
          <a:p>
            <a:pPr>
              <a:buNone/>
            </a:pPr>
            <a:r>
              <a:rPr lang="fr-FR" sz="1100" b="1">
                <a:latin typeface="+mn-lt"/>
              </a:rPr>
              <a:t>Dites</a:t>
            </a:r>
            <a:r>
              <a:rPr lang="fr-FR" sz="1100">
                <a:latin typeface="+mn-lt"/>
              </a:rPr>
              <a:t> : à présent,</a:t>
            </a:r>
            <a:r>
              <a:rPr lang="fr-FR" sz="1100" baseline="0">
                <a:latin typeface="+mn-lt"/>
              </a:rPr>
              <a:t> nous allons avoir l’occasion d’examiner ce dont nous avons discuté dans ce premier module</a:t>
            </a:r>
          </a:p>
          <a:p>
            <a:pPr>
              <a:buNone/>
            </a:pPr>
            <a:endParaRPr lang="en-US" sz="1100" dirty="0">
              <a:latin typeface="+mn-lt"/>
            </a:endParaRPr>
          </a:p>
          <a:p>
            <a:pPr>
              <a:buNone/>
            </a:pPr>
            <a:r>
              <a:rPr lang="fr-FR" sz="1100" b="1">
                <a:latin typeface="+mn-lt"/>
              </a:rPr>
              <a:t>Note pour l’animateur</a:t>
            </a:r>
            <a:r>
              <a:rPr lang="fr-FR" sz="1100">
                <a:latin typeface="+mn-lt"/>
              </a:rPr>
              <a:t> : Essayez</a:t>
            </a:r>
            <a:r>
              <a:rPr lang="fr-FR" sz="1100" baseline="0">
                <a:latin typeface="+mn-lt"/>
              </a:rPr>
              <a:t> de faire de cette activité une compétition amusante ! Donnez des récompenses/bonbons à la fin pour motiver les participants.</a:t>
            </a:r>
          </a:p>
          <a:p>
            <a:pPr>
              <a:buNone/>
            </a:pPr>
            <a:endParaRPr lang="en-CA" sz="1100" dirty="0">
              <a:latin typeface="+mn-lt"/>
            </a:endParaRPr>
          </a:p>
          <a:p>
            <a:pPr>
              <a:buNone/>
            </a:pPr>
            <a:r>
              <a:rPr lang="fr-FR" sz="1100">
                <a:latin typeface="+mn-lt"/>
              </a:rPr>
              <a:t>Manifestez toujours votre encouragement en présentant le quiz en plénière. Ne dites jamais qu’une réponse est erronée. Si besoin, utilisez une formulation comme : ce que nous recherchons ici est une réponse qui reflète...  Donnez des récompenses à tous ceux qui essaient, même si leur réponse n’est pas </a:t>
            </a:r>
            <a:r>
              <a:rPr lang="fr-FR" sz="1100" b="1">
                <a:latin typeface="+mn-lt"/>
              </a:rPr>
              <a:t>complète</a:t>
            </a:r>
            <a:r>
              <a:rPr lang="fr-FR" sz="1100">
                <a:latin typeface="+mn-lt"/>
              </a:rPr>
              <a:t>. </a:t>
            </a:r>
          </a:p>
          <a:p>
            <a:pPr>
              <a:buNone/>
            </a:pPr>
            <a:endParaRPr lang="en-CA" sz="1100" dirty="0">
              <a:latin typeface="+mn-lt"/>
            </a:endParaRPr>
          </a:p>
          <a:p>
            <a:pPr>
              <a:buNone/>
            </a:pPr>
            <a:r>
              <a:rPr lang="fr-FR" sz="1100" b="1">
                <a:latin typeface="+mn-lt"/>
              </a:rPr>
              <a:t>Réponses</a:t>
            </a:r>
            <a:r>
              <a:rPr lang="fr-FR" sz="1100">
                <a:latin typeface="+mn-lt"/>
              </a:rPr>
              <a:t> : </a:t>
            </a:r>
          </a:p>
          <a:p>
            <a:pPr marL="228600" indent="-228600">
              <a:buAutoNum type="arabicPeriod"/>
            </a:pPr>
            <a:r>
              <a:rPr lang="fr-FR" sz="1100">
                <a:latin typeface="+mn-lt"/>
              </a:rPr>
              <a:t>La bonne réponse est la définition inter-agences. Il faut mentionner : une </a:t>
            </a:r>
            <a:r>
              <a:rPr lang="fr-FR" sz="1100" b="1">
                <a:latin typeface="+mn-lt"/>
              </a:rPr>
              <a:t>relation</a:t>
            </a:r>
            <a:r>
              <a:rPr lang="fr-FR" sz="1100">
                <a:latin typeface="+mn-lt"/>
              </a:rPr>
              <a:t> </a:t>
            </a:r>
          </a:p>
          <a:p>
            <a:pPr marL="228600" indent="-228600">
              <a:buAutoNum type="arabicPeriod"/>
            </a:pPr>
            <a:r>
              <a:rPr lang="fr-FR" sz="1100">
                <a:latin typeface="+mn-lt"/>
              </a:rPr>
              <a:t>Les 3 fonctions sont : administration, développement, soutien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100" b="1">
                <a:latin typeface="+mn-lt"/>
              </a:rPr>
              <a:t>Le rôle d’une supervision cohérente et de qualité a un lien direct avec les résultats positifs pour les enfants que nous aidons.</a:t>
            </a:r>
            <a:r>
              <a:rPr lang="fr-FR" sz="1100">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100">
                <a:latin typeface="+mn-lt"/>
              </a:rPr>
              <a:t>Les structures suggérées comprennent :</a:t>
            </a:r>
          </a:p>
          <a:p>
            <a:pPr lvl="1">
              <a:lnSpc>
                <a:spcPct val="100000"/>
              </a:lnSpc>
              <a:spcBef>
                <a:spcPts val="0"/>
              </a:spcBef>
              <a:buClr>
                <a:srgbClr val="95CD7A"/>
              </a:buClr>
              <a:buSzPct val="100000"/>
              <a:buFont typeface="Wingdings" charset="2"/>
              <a:buChar char="§"/>
            </a:pPr>
            <a:r>
              <a:rPr lang="fr-FR" sz="1100">
                <a:latin typeface="+mn-lt"/>
                <a:ea typeface="Helvetica Neue" charset="0"/>
                <a:cs typeface="Helvetica Neue" charset="0"/>
                <a:sym typeface="Century Gothic"/>
              </a:rPr>
              <a:t> </a:t>
            </a:r>
            <a:r>
              <a:rPr lang="fr-FR" sz="1100">
                <a:solidFill>
                  <a:schemeClr val="tx1">
                    <a:lumMod val="65000"/>
                    <a:lumOff val="35000"/>
                  </a:schemeClr>
                </a:solidFill>
                <a:latin typeface="+mn-lt"/>
                <a:ea typeface="Helvetica Neue" charset="0"/>
                <a:cs typeface="Helvetica Neue" charset="0"/>
                <a:sym typeface="Century Gothic"/>
              </a:rPr>
              <a:t>Proportion recommandée : 1 superviseur : 5 à 6 travailleurs sociaux.</a:t>
            </a:r>
          </a:p>
          <a:p>
            <a:pPr lvl="1">
              <a:lnSpc>
                <a:spcPct val="100000"/>
              </a:lnSpc>
              <a:buClr>
                <a:srgbClr val="95CD7A"/>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Supervision individuelle régulière.</a:t>
            </a:r>
          </a:p>
          <a:p>
            <a:pPr lvl="2">
              <a:lnSpc>
                <a:spcPct val="100000"/>
              </a:lnSpc>
              <a:buClr>
                <a:srgbClr val="95CD7A"/>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1 heure par semaine.</a:t>
            </a:r>
          </a:p>
          <a:p>
            <a:pPr lvl="2">
              <a:lnSpc>
                <a:spcPct val="100000"/>
              </a:lnSpc>
              <a:buClr>
                <a:srgbClr val="95CD7A"/>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Pas moins d’une heure toutes les deux semaines. </a:t>
            </a:r>
          </a:p>
          <a:p>
            <a:pPr lvl="1">
              <a:lnSpc>
                <a:spcPct val="100000"/>
              </a:lnSpc>
              <a:buClr>
                <a:srgbClr val="95CD7A"/>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Complétée par des réunions hebdomadaires de gestion des cas.</a:t>
            </a:r>
          </a:p>
          <a:p>
            <a:pPr lvl="1">
              <a:lnSpc>
                <a:spcPct val="100000"/>
              </a:lnSpc>
              <a:buClr>
                <a:srgbClr val="95CD7A"/>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Le superviseur peut être différent du supérieur hiérarchique : il peut s’agir d’un organisme externe ou d’un consultant si des mesures de confidentialité sont mises en place. </a:t>
            </a:r>
          </a:p>
          <a:p>
            <a:pPr marL="0" indent="0">
              <a:buNone/>
            </a:pPr>
            <a:r>
              <a:rPr lang="fr-FR" sz="1100">
                <a:latin typeface="+mn-lt"/>
              </a:rPr>
              <a:t>5. Tout défi abordé dans les discussions donne droit à une récompense</a:t>
            </a:r>
          </a:p>
          <a:p>
            <a:pPr>
              <a:buNone/>
            </a:pPr>
            <a:r>
              <a:rPr lang="fr-FR" sz="1100">
                <a:latin typeface="+mn-lt"/>
              </a:rPr>
              <a:t>6.</a:t>
            </a:r>
            <a:r>
              <a:rPr lang="fr-FR" sz="1100" baseline="0">
                <a:latin typeface="+mn-lt"/>
              </a:rPr>
              <a:t> </a:t>
            </a:r>
            <a:r>
              <a:rPr lang="fr-FR" sz="1100">
                <a:latin typeface="+mn-lt"/>
              </a:rPr>
              <a:t>Toute stratégie ou pratique prometteuse mentionnée au cours des discussions donne droit à une récompense</a:t>
            </a:r>
          </a:p>
        </p:txBody>
      </p:sp>
      <p:sp>
        <p:nvSpPr>
          <p:cNvPr id="4" name="Slide Number Placeholder 3"/>
          <p:cNvSpPr>
            <a:spLocks noGrp="1"/>
          </p:cNvSpPr>
          <p:nvPr>
            <p:ph type="sldNum" sz="quarter" idx="10"/>
          </p:nvPr>
        </p:nvSpPr>
        <p:spPr/>
        <p:txBody>
          <a:bodyPr/>
          <a:lstStyle/>
          <a:p>
            <a:fld id="{780767AD-8186-5647-9165-A19B63BA7F43}" type="slidenum">
              <a:rPr lang="en-US" smtClean="0"/>
              <a:t>26</a:t>
            </a:fld>
            <a:endParaRPr lang="en-US"/>
          </a:p>
        </p:txBody>
      </p:sp>
    </p:spTree>
    <p:extLst>
      <p:ext uri="{BB962C8B-B14F-4D97-AF65-F5344CB8AC3E}">
        <p14:creationId xmlns:p14="http://schemas.microsoft.com/office/powerpoint/2010/main" val="121762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fr-FR" sz="1100">
                <a:latin typeface="Century Gothic"/>
              </a:rPr>
              <a:t>5 minutes</a:t>
            </a:r>
          </a:p>
          <a:p>
            <a:pPr>
              <a:buSzPct val="25000"/>
              <a:buNone/>
              <a:defRPr/>
            </a:pPr>
            <a:endParaRPr lang="en-US" sz="1100" dirty="0">
              <a:latin typeface="Century Gothic"/>
            </a:endParaRPr>
          </a:p>
          <a:p>
            <a:pPr>
              <a:buNone/>
              <a:defRPr/>
            </a:pPr>
            <a:r>
              <a:rPr lang="fr-FR" sz="1100" b="1">
                <a:latin typeface="Century Gothic"/>
              </a:rPr>
              <a:t>Examinez</a:t>
            </a:r>
            <a:r>
              <a:rPr lang="fr-FR" sz="1100">
                <a:latin typeface="Century Gothic"/>
              </a:rPr>
              <a:t> les objectifs d’apprentissage que nous avons vus au début du module. </a:t>
            </a:r>
          </a:p>
          <a:p>
            <a:pPr>
              <a:buNone/>
              <a:defRPr/>
            </a:pPr>
            <a:endParaRPr lang="en-US" sz="1100" dirty="0"/>
          </a:p>
          <a:p>
            <a:pPr>
              <a:buNone/>
              <a:defRPr/>
            </a:pPr>
            <a:r>
              <a:rPr lang="fr-FR" sz="1100" b="1">
                <a:latin typeface="Century Gothic"/>
              </a:rPr>
              <a:t>Demandez</a:t>
            </a:r>
            <a:r>
              <a:rPr lang="fr-FR" sz="1100">
                <a:latin typeface="Century Gothic"/>
              </a:rPr>
              <a:t> si nous les avons bien traités ou si quelqu’un a encore des questions concernant l’un des points abordés.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baseline="0" dirty="0">
              <a:solidFill>
                <a:schemeClr val="bg1">
                  <a:lumMod val="1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27</a:t>
            </a:fld>
            <a:endParaRPr lang="en-US"/>
          </a:p>
        </p:txBody>
      </p:sp>
    </p:spTree>
    <p:extLst>
      <p:ext uri="{BB962C8B-B14F-4D97-AF65-F5344CB8AC3E}">
        <p14:creationId xmlns:p14="http://schemas.microsoft.com/office/powerpoint/2010/main" val="359879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a:t>10 minutes</a:t>
            </a:r>
          </a:p>
          <a:p>
            <a:pPr>
              <a:buNone/>
            </a:pPr>
            <a:endParaRPr lang="en-US" sz="1100" dirty="0"/>
          </a:p>
          <a:p>
            <a:pPr>
              <a:buNone/>
            </a:pPr>
            <a:r>
              <a:rPr lang="fr-FR" sz="1100"/>
              <a:t>Distribuez le Plan d’action du superviseur (s’il n’a pas été remis lors du module d’introduction). </a:t>
            </a:r>
          </a:p>
          <a:p>
            <a:pPr>
              <a:buNone/>
            </a:pPr>
            <a:endParaRPr lang="en-US" sz="1100" dirty="0"/>
          </a:p>
          <a:p>
            <a:pPr>
              <a:buNone/>
            </a:pPr>
            <a:r>
              <a:rPr lang="fr-FR" sz="1100" b="1"/>
              <a:t>Dites :</a:t>
            </a:r>
            <a:r>
              <a:rPr lang="fr-FR" sz="1100"/>
              <a:t> Nous allons prendre du temps à réfléchir à un plan d’action par rapport à nos contextes tout au long de la formation. Pour ce module, je vous encourage à réfléchir à la définition de la supervision, aux fonctions de supervision et aux défis rencontrés dans votre contexte et commencez à noter les premières idées de votre plan d’action. </a:t>
            </a:r>
          </a:p>
          <a:p>
            <a:pPr>
              <a:buNone/>
            </a:pPr>
            <a:endParaRPr lang="en-US" sz="1100" dirty="0"/>
          </a:p>
          <a:p>
            <a:pPr>
              <a:buNone/>
            </a:pPr>
            <a:r>
              <a:rPr lang="fr-FR" sz="1100"/>
              <a:t>Le plan d’action sera un document qui évoluera tout au long de la formation et c’est le moment de faire un premier brouillon ou de mettre par écrit vos premières réflexions. Nous « peaufinerons » ou « perfectionnerons » nos plans dans les prochains jours. </a:t>
            </a:r>
          </a:p>
        </p:txBody>
      </p:sp>
      <p:sp>
        <p:nvSpPr>
          <p:cNvPr id="4" name="Slide Number Placeholder 3"/>
          <p:cNvSpPr>
            <a:spLocks noGrp="1"/>
          </p:cNvSpPr>
          <p:nvPr>
            <p:ph type="sldNum" sz="quarter" idx="10"/>
          </p:nvPr>
        </p:nvSpPr>
        <p:spPr/>
        <p:txBody>
          <a:bodyPr/>
          <a:lstStyle/>
          <a:p>
            <a:fld id="{780767AD-8186-5647-9165-A19B63BA7F43}" type="slidenum">
              <a:rPr lang="en-US" smtClean="0"/>
              <a:t>28</a:t>
            </a:fld>
            <a:endParaRPr lang="en-US"/>
          </a:p>
        </p:txBody>
      </p:sp>
    </p:spTree>
    <p:extLst>
      <p:ext uri="{BB962C8B-B14F-4D97-AF65-F5344CB8AC3E}">
        <p14:creationId xmlns:p14="http://schemas.microsoft.com/office/powerpoint/2010/main" val="1315432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29</a:t>
            </a:fld>
            <a:endParaRPr lang="en-US"/>
          </a:p>
        </p:txBody>
      </p:sp>
    </p:spTree>
    <p:extLst>
      <p:ext uri="{BB962C8B-B14F-4D97-AF65-F5344CB8AC3E}">
        <p14:creationId xmlns:p14="http://schemas.microsoft.com/office/powerpoint/2010/main" val="38542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fr-FR" sz="1100" b="0">
                <a:latin typeface="Century Gothic"/>
                <a:ea typeface="Century Gothic"/>
                <a:cs typeface="Century Gothic"/>
              </a:rPr>
              <a:t>5 minutes</a:t>
            </a:r>
          </a:p>
          <a:p>
            <a:pPr>
              <a:buNone/>
              <a:defRPr/>
            </a:pPr>
            <a:endParaRPr lang="en-US" sz="1100" b="1" dirty="0">
              <a:latin typeface="Century Gothic"/>
              <a:ea typeface="Century Gothic"/>
              <a:cs typeface="Century Gothic"/>
              <a:sym typeface="Century Gothic"/>
            </a:endParaRPr>
          </a:p>
          <a:p>
            <a:pPr>
              <a:buNone/>
              <a:defRPr/>
            </a:pPr>
            <a:r>
              <a:rPr lang="fr-FR" sz="1100" b="1" i="0" u="none" strike="noStrike" cap="none">
                <a:latin typeface="Century Gothic"/>
                <a:ea typeface="Century Gothic"/>
                <a:cs typeface="Century Gothic"/>
                <a:sym typeface="Century Gothic"/>
              </a:rPr>
              <a:t>Examinez :</a:t>
            </a:r>
            <a:r>
              <a:rPr lang="fr-FR" sz="1100" b="0" i="0" u="none" strike="noStrike" cap="none">
                <a:latin typeface="Century Gothic"/>
                <a:ea typeface="Century Gothic"/>
                <a:cs typeface="Century Gothic"/>
                <a:sym typeface="Century Gothic"/>
              </a:rPr>
              <a:t> </a:t>
            </a:r>
            <a:r>
              <a:rPr lang="fr-FR" sz="1100" b="0" i="0" u="none" strike="noStrike" cap="none" baseline="0">
                <a:latin typeface="Century Gothic"/>
                <a:ea typeface="Century Gothic"/>
                <a:cs typeface="Century Gothic"/>
                <a:sym typeface="Century Gothic"/>
              </a:rPr>
              <a:t>l’objectif et les résultats </a:t>
            </a:r>
            <a:r>
              <a:rPr lang="fr-FR" sz="1100">
                <a:latin typeface="Century Gothic"/>
                <a:ea typeface="Century Gothic"/>
                <a:cs typeface="Century Gothic"/>
                <a:sym typeface="Century Gothic"/>
              </a:rPr>
              <a:t>d’apprentissage,</a:t>
            </a:r>
            <a:r>
              <a:rPr lang="fr-FR" sz="1100" b="0" i="0" u="none" strike="noStrike" cap="none" baseline="0">
                <a:latin typeface="Century Gothic"/>
                <a:ea typeface="Century Gothic"/>
                <a:cs typeface="Century Gothic"/>
                <a:sym typeface="Century Gothic"/>
              </a:rPr>
              <a:t> en précisant chaque </a:t>
            </a:r>
            <a:r>
              <a:rPr lang="fr-FR" sz="1100">
                <a:latin typeface="Century Gothic"/>
                <a:ea typeface="Century Gothic"/>
                <a:cs typeface="Century Gothic"/>
                <a:sym typeface="Century Gothic"/>
              </a:rPr>
              <a:t>point si</a:t>
            </a:r>
            <a:r>
              <a:rPr lang="fr-FR" sz="1100" b="0" i="0" u="none" strike="noStrike" cap="none" baseline="0">
                <a:latin typeface="Century Gothic"/>
                <a:ea typeface="Century Gothic"/>
                <a:cs typeface="Century Gothic"/>
                <a:sym typeface="Century Gothic"/>
              </a:rPr>
              <a:t> nécessaire.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bg1">
                  <a:lumMod val="10000"/>
                </a:schemeClr>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i="0" u="none" strike="noStrike" cap="none" baseline="0">
                <a:solidFill>
                  <a:schemeClr val="bg1">
                    <a:lumMod val="10000"/>
                  </a:schemeClr>
                </a:solidFill>
                <a:latin typeface="Century Gothic"/>
                <a:ea typeface="Century Gothic"/>
                <a:cs typeface="Century Gothic"/>
                <a:sym typeface="Century Gothic"/>
              </a:rPr>
              <a:t>Messages clés</a:t>
            </a:r>
            <a:r>
              <a:rPr lang="fr-FR" sz="1100" b="0" i="0" u="none" strike="noStrike" cap="none" baseline="0">
                <a:solidFill>
                  <a:schemeClr val="bg1">
                    <a:lumMod val="10000"/>
                  </a:schemeClr>
                </a:solidFill>
                <a:latin typeface="Century Gothic"/>
                <a:ea typeface="Century Gothic"/>
                <a:cs typeface="Century Gothic"/>
                <a:sym typeface="Century Gothic"/>
              </a:rPr>
              <a:t> :</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i="0" u="none" strike="noStrike" cap="none" baseline="0">
                <a:solidFill>
                  <a:schemeClr val="bg1">
                    <a:lumMod val="10000"/>
                  </a:schemeClr>
                </a:solidFill>
                <a:latin typeface="Century Gothic"/>
                <a:ea typeface="Century Gothic"/>
                <a:cs typeface="Century Gothic"/>
                <a:sym typeface="Century Gothic"/>
              </a:rPr>
              <a:t>Nous prendrons le temps d’</a:t>
            </a:r>
            <a:r>
              <a:rPr lang="fr-FR" sz="1100" b="0" i="0" u="none" strike="noStrike" cap="none">
                <a:solidFill>
                  <a:schemeClr val="bg1">
                    <a:lumMod val="10000"/>
                  </a:schemeClr>
                </a:solidFill>
                <a:latin typeface="Century Gothic"/>
                <a:ea typeface="Century Gothic"/>
                <a:cs typeface="Century Gothic"/>
                <a:sym typeface="Century Gothic"/>
              </a:rPr>
              <a:t>identifier ce qui fonctionne déjà en plus de discuter des défis communs relatifs à la supervision, rencontrés dans nos contextes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i="0" u="none" strike="noStrike" cap="none">
                <a:latin typeface="Century Gothic"/>
                <a:ea typeface="Century Gothic"/>
                <a:cs typeface="Century Gothic"/>
                <a:sym typeface="Century Gothic"/>
              </a:rPr>
              <a:t>Il</a:t>
            </a:r>
            <a:r>
              <a:rPr lang="fr-FR" sz="1100" b="0" i="0" u="none" strike="noStrike" cap="none" baseline="0">
                <a:latin typeface="Century Gothic"/>
                <a:ea typeface="Century Gothic"/>
                <a:cs typeface="Century Gothic"/>
                <a:sym typeface="Century Gothic"/>
              </a:rPr>
              <a:t> s’agit d’une formation pratique et nous allons non seulement identifier des défis, mais également présenter</a:t>
            </a:r>
            <a:r>
              <a:rPr lang="fr-FR" sz="1100" b="0" i="0" u="none" strike="noStrike" cap="none">
                <a:latin typeface="Century Gothic"/>
                <a:ea typeface="Century Gothic"/>
                <a:cs typeface="Century Gothic"/>
                <a:sym typeface="Century Gothic"/>
              </a:rPr>
              <a:t> des stratégies efficaces et pratiques afin de surmonter </a:t>
            </a:r>
            <a:r>
              <a:rPr lang="fr-FR" sz="1100" b="0" i="0">
                <a:latin typeface="Century Gothic"/>
                <a:ea typeface="Century Gothic"/>
                <a:cs typeface="Century Gothic"/>
                <a:sym typeface="Century Gothic"/>
              </a:rPr>
              <a:t>ces difficultés</a:t>
            </a:r>
            <a:r>
              <a:rPr lang="fr-FR" sz="1100" b="0" i="0" baseline="0">
                <a:latin typeface="Century Gothic"/>
                <a:ea typeface="Century Gothic"/>
                <a:cs typeface="Century Gothic"/>
                <a:sym typeface="Century Gothic"/>
              </a:rPr>
              <a:t> </a:t>
            </a:r>
            <a:r>
              <a:rPr lang="fr-FR" sz="1100" b="0" i="0">
                <a:latin typeface="Century Gothic"/>
                <a:ea typeface="Century Gothic"/>
                <a:cs typeface="Century Gothic"/>
                <a:sym typeface="Century Gothic"/>
              </a:rPr>
              <a:t>tout au long de la formation</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fr-FR" sz="1100" b="0" i="0" u="none" strike="noStrike" cap="none" baseline="0">
                <a:solidFill>
                  <a:schemeClr val="dk1"/>
                </a:solidFill>
                <a:latin typeface="+mn-lt"/>
                <a:ea typeface="Calibri"/>
                <a:cs typeface="Calibri"/>
                <a:sym typeface="Calibri"/>
              </a:rPr>
              <a:t>Vous serez encouragés à créer votre propre plan visant à promouvoir la supervision dans votre propre contexte par l’intermédiaire d’un plan d’action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i="0" u="none" strike="noStrike" cap="none" baseline="0">
                <a:solidFill>
                  <a:schemeClr val="dk1"/>
                </a:solidFill>
                <a:latin typeface="+mn-lt"/>
                <a:ea typeface="Calibri"/>
                <a:cs typeface="Calibri"/>
                <a:sym typeface="Calibri"/>
              </a:rPr>
              <a:t>Demandez : </a:t>
            </a:r>
            <a:r>
              <a:rPr lang="fr-FR" sz="1100" b="0" i="0" u="none" strike="noStrike" cap="none" baseline="0">
                <a:solidFill>
                  <a:schemeClr val="dk1"/>
                </a:solidFill>
                <a:latin typeface="+mn-lt"/>
                <a:ea typeface="Calibri"/>
                <a:cs typeface="Calibri"/>
                <a:sym typeface="Calibri"/>
              </a:rPr>
              <a:t>Des questions avant de continuer ?</a:t>
            </a:r>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426091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i="0" u="none" strike="noStrike" cap="none" dirty="0">
                <a:latin typeface="+mn-lt"/>
                <a:ea typeface="Calibri"/>
                <a:cs typeface="Calibri"/>
                <a:sym typeface="Calibri"/>
              </a:rPr>
              <a:t>20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cap="none" baseline="0" dirty="0">
              <a:solidFill>
                <a:schemeClr val="dk1"/>
              </a:solidFill>
              <a:latin typeface="+mn-lt"/>
              <a:ea typeface="Calibri"/>
              <a:cs typeface="Calibri"/>
              <a:sym typeface="Calibri"/>
            </a:endParaRPr>
          </a:p>
          <a:p>
            <a:pPr>
              <a:buSzPct val="25000"/>
              <a:buNone/>
            </a:pPr>
            <a:r>
              <a:rPr lang="fr-FR" sz="1100" b="1" i="0" u="none" strike="noStrike" cap="none" baseline="0" dirty="0">
                <a:latin typeface="+mn-lt"/>
                <a:ea typeface="Calibri"/>
                <a:cs typeface="Calibri"/>
                <a:sym typeface="Calibri"/>
              </a:rPr>
              <a:t>Dites : </a:t>
            </a:r>
            <a:r>
              <a:rPr lang="fr-FR" sz="1100" dirty="0"/>
              <a:t>Avant de commencer à aborder la question à l’échelle mondiale, il nous faut tout d’abord comprendre </a:t>
            </a:r>
            <a:r>
              <a:rPr lang="fr-FR" sz="1100" b="0" i="0" u="none" strike="noStrike" cap="none" baseline="0" dirty="0">
                <a:latin typeface="+mn-lt"/>
                <a:ea typeface="Calibri"/>
                <a:cs typeface="Calibri"/>
                <a:sym typeface="Calibri"/>
              </a:rPr>
              <a:t>la supervision dans </a:t>
            </a:r>
            <a:r>
              <a:rPr lang="fr-FR" sz="1100" dirty="0"/>
              <a:t>nos</a:t>
            </a:r>
            <a:r>
              <a:rPr lang="fr-FR" sz="1100" b="0" i="0" u="none" strike="noStrike" cap="none" baseline="0" dirty="0">
                <a:latin typeface="+mn-lt"/>
                <a:ea typeface="Calibri"/>
                <a:cs typeface="Calibri"/>
                <a:sym typeface="Calibri"/>
              </a:rPr>
              <a:t> contextes.</a:t>
            </a:r>
          </a:p>
          <a:p>
            <a:pPr marL="0" marR="0" lvl="0" indent="0" algn="l" rtl="0">
              <a:spcBef>
                <a:spcPts val="0"/>
              </a:spcBef>
              <a:buSzPct val="25000"/>
              <a:buNone/>
            </a:pPr>
            <a:endParaRPr lang="en-US" sz="1100" i="0" u="none" strike="noStrike" cap="none" dirty="0">
              <a:latin typeface="+mn-lt"/>
              <a:ea typeface="Calibri"/>
              <a:cs typeface="Calibri"/>
            </a:endParaRPr>
          </a:p>
          <a:p>
            <a:pPr>
              <a:buSzPct val="25000"/>
              <a:buNone/>
            </a:pPr>
            <a:r>
              <a:rPr lang="fr-FR" sz="1100" b="1" dirty="0"/>
              <a:t>Instructions</a:t>
            </a:r>
            <a:r>
              <a:rPr lang="fr-FR" sz="1100" b="0" i="0" u="none" strike="noStrike" cap="none" dirty="0">
                <a:latin typeface="+mn-lt"/>
                <a:ea typeface="Calibri"/>
                <a:cs typeface="Calibri"/>
                <a:sym typeface="Calibri"/>
              </a:rPr>
              <a:t> : </a:t>
            </a:r>
          </a:p>
          <a:p>
            <a:pPr>
              <a:buSzPct val="25000"/>
              <a:buNone/>
            </a:pPr>
            <a:endParaRPr lang="en-US" sz="1100" b="0" i="0" u="none" strike="noStrike" cap="none" dirty="0">
              <a:latin typeface="+mn-lt"/>
              <a:ea typeface="Calibri"/>
              <a:cs typeface="Calibri"/>
              <a:sym typeface="Calibri"/>
            </a:endParaRPr>
          </a:p>
          <a:p>
            <a:pPr marL="171450" indent="-171450">
              <a:buSzPct val="25000"/>
              <a:buFont typeface="Arial" panose="020B0604020202020204" pitchFamily="34" charset="0"/>
              <a:buChar char="•"/>
            </a:pPr>
            <a:r>
              <a:rPr lang="fr-FR" sz="1100" b="0" i="0" u="none" strike="noStrike" cap="none" dirty="0">
                <a:latin typeface="+mn-lt"/>
                <a:ea typeface="Calibri"/>
                <a:cs typeface="Calibri"/>
                <a:sym typeface="Calibri"/>
              </a:rPr>
              <a:t>Répartissez les participants en petits groupes afin d’explorer ensemble ces questions. (</a:t>
            </a:r>
            <a:r>
              <a:rPr lang="fr-FR" sz="1100" b="1" i="0" u="none" strike="noStrike" cap="none" dirty="0">
                <a:latin typeface="+mn-lt"/>
                <a:ea typeface="Calibri"/>
                <a:cs typeface="Calibri"/>
                <a:sym typeface="Calibri"/>
              </a:rPr>
              <a:t>Note pour l’animateur</a:t>
            </a:r>
            <a:r>
              <a:rPr lang="fr-FR" sz="1100" b="1" i="0" u="none" strike="noStrike" cap="none" baseline="0" dirty="0">
                <a:latin typeface="+mn-lt"/>
                <a:ea typeface="Calibri"/>
                <a:cs typeface="Calibri"/>
                <a:sym typeface="Calibri"/>
              </a:rPr>
              <a:t> concernant la Question 1 : </a:t>
            </a:r>
            <a:r>
              <a:rPr lang="fr-FR" sz="1100" b="0" i="0" u="none" strike="noStrike" cap="none" baseline="0" dirty="0">
                <a:latin typeface="+mn-lt"/>
                <a:ea typeface="Calibri"/>
                <a:cs typeface="Calibri"/>
                <a:sym typeface="Calibri"/>
              </a:rPr>
              <a:t>Les participants doivent réfléchir au-delà de la gestion de cas de PE pour répondre à cette question, et prendre en compte le contexte culturel dans un sens plus large. Dans de nombreuses cultures, les « </a:t>
            </a:r>
            <a:r>
              <a:rPr lang="fr-FR" sz="1100" b="0" i="0" u="none" strike="noStrike" cap="none" baseline="0" dirty="0">
                <a:highlight>
                  <a:srgbClr val="FFFF00"/>
                </a:highlight>
                <a:latin typeface="+mn-lt"/>
                <a:ea typeface="Calibri"/>
                <a:cs typeface="Calibri"/>
                <a:sym typeface="Calibri"/>
              </a:rPr>
              <a:t>superviseurs » sont considérés comme les responsables des règles/du contrôle/des ordres à leurs employés)</a:t>
            </a:r>
          </a:p>
          <a:p>
            <a:pPr marL="0" indent="0">
              <a:buSzPct val="25000"/>
              <a:buFont typeface="Arial" panose="020B0604020202020204" pitchFamily="34" charset="0"/>
              <a:buNone/>
            </a:pPr>
            <a:endParaRPr lang="en-US" sz="1100" b="0" i="0" u="none" strike="noStrike" cap="none" dirty="0">
              <a:latin typeface="+mn-lt"/>
              <a:ea typeface="Calibri"/>
              <a:cs typeface="Calibri"/>
              <a:sym typeface="Calibri"/>
            </a:endParaRPr>
          </a:p>
          <a:p>
            <a:pPr marL="171450" indent="-171450">
              <a:buSzPct val="25000"/>
              <a:buFont typeface="Arial" panose="020B0604020202020204" pitchFamily="34" charset="0"/>
              <a:buChar char="•"/>
            </a:pPr>
            <a:r>
              <a:rPr lang="fr-FR" sz="1100" b="0" i="0" u="none" strike="noStrike" cap="none" dirty="0">
                <a:latin typeface="+mn-lt"/>
                <a:ea typeface="Calibri"/>
                <a:cs typeface="Calibri"/>
                <a:sym typeface="Calibri"/>
              </a:rPr>
              <a:t>Demandez à chaque groupe de lister ses réponses sur un flip chart </a:t>
            </a:r>
            <a:r>
              <a:rPr lang="fr-FR" sz="1100" dirty="0"/>
              <a:t>et de les afficher au mur.</a:t>
            </a:r>
          </a:p>
          <a:p>
            <a:pPr marL="171450" indent="-171450">
              <a:buSzPct val="25000"/>
              <a:buFont typeface="Arial" panose="020B0604020202020204" pitchFamily="34" charset="0"/>
              <a:buChar char="•"/>
            </a:pPr>
            <a:endParaRPr lang="en-US" sz="1100" dirty="0"/>
          </a:p>
          <a:p>
            <a:pPr marL="171450" indent="-171450">
              <a:buSzPct val="25000"/>
              <a:buFont typeface="Arial" panose="020B0604020202020204" pitchFamily="34" charset="0"/>
              <a:buChar char="•"/>
            </a:pPr>
            <a:r>
              <a:rPr lang="fr-FR" sz="1100" dirty="0"/>
              <a:t>Remerciez</a:t>
            </a:r>
            <a:r>
              <a:rPr lang="fr-FR" sz="1100" baseline="0" dirty="0"/>
              <a:t> les participants et expliquez-leur que  vous allez examiner ensemble ces réponses au cours du module. . </a:t>
            </a:r>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187388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i="0" u="none" strike="noStrike" cap="none">
                <a:latin typeface="+mn-lt"/>
                <a:ea typeface="Calibri"/>
                <a:cs typeface="Calibri"/>
                <a:sym typeface="Calibri"/>
              </a:rPr>
              <a:t>5</a:t>
            </a:r>
            <a:r>
              <a:rPr lang="fr-FR" sz="1100" b="0" i="0" u="none" strike="noStrike" cap="none" baseline="0">
                <a:latin typeface="+mn-lt"/>
                <a:ea typeface="Calibri"/>
                <a:cs typeface="Calibri"/>
                <a:sym typeface="Calibri"/>
              </a:rPr>
              <a:t> </a:t>
            </a:r>
            <a:r>
              <a:rPr lang="fr-FR" sz="1100" b="0" i="0" u="none" strike="noStrike" cap="none">
                <a:latin typeface="+mn-lt"/>
                <a:ea typeface="Calibri"/>
                <a:cs typeface="Calibri"/>
                <a:sym typeface="Calibri"/>
              </a:rPr>
              <a:t>minutes</a:t>
            </a:r>
          </a:p>
          <a:p>
            <a:pPr>
              <a:buSzPct val="25000"/>
              <a:buNone/>
            </a:pPr>
            <a:endParaRPr lang="en-US" sz="1100" b="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a:t>Instructions</a:t>
            </a:r>
            <a:r>
              <a:rPr lang="fr-FR" sz="1100" b="0"/>
              <a:t> : Demandez aux participants de présenter les réponses à la</a:t>
            </a:r>
            <a:r>
              <a:rPr lang="fr-FR" sz="1100" b="0" baseline="0"/>
              <a:t> Question 1 notées sur leurs flip chart « </a:t>
            </a:r>
            <a:r>
              <a:rPr lang="fr-FR" sz="1100" b="1">
                <a:solidFill>
                  <a:schemeClr val="tx1">
                    <a:lumMod val="65000"/>
                    <a:lumOff val="35000"/>
                  </a:schemeClr>
                </a:solidFill>
                <a:latin typeface="Helvetica Neue" charset="0"/>
                <a:ea typeface="Helvetica Neue" charset="0"/>
                <a:cs typeface="Helvetica Neue" charset="0"/>
                <a:sym typeface="Century Gothic"/>
              </a:rPr>
              <a:t>Que pensent les personnes dans votre contexte quand elles entendent le terme ‘superviseur’</a:t>
            </a:r>
            <a:r>
              <a:rPr lang="fr-FR" sz="1100">
                <a:solidFill>
                  <a:schemeClr val="tx1">
                    <a:lumMod val="65000"/>
                    <a:lumOff val="35000"/>
                  </a:schemeClr>
                </a:solidFill>
                <a:latin typeface="Helvetica Neue" charset="0"/>
                <a:ea typeface="Helvetica Neue" charset="0"/>
                <a:cs typeface="Helvetica Neue" charset="0"/>
                <a:sym typeface="Century Gothic"/>
              </a:rPr>
              <a:t> ? »</a:t>
            </a:r>
          </a:p>
          <a:p>
            <a:pPr>
              <a:buSzPct val="25000"/>
              <a:buNone/>
            </a:pPr>
            <a:endParaRPr lang="en-US" sz="1100" b="0" dirty="0"/>
          </a:p>
          <a:p>
            <a:pPr>
              <a:buSzPct val="25000"/>
              <a:buNone/>
            </a:pPr>
            <a:endParaRPr lang="en-US" sz="1100" b="0" dirty="0"/>
          </a:p>
          <a:p>
            <a:pPr>
              <a:buSzPct val="25000"/>
              <a:buNone/>
            </a:pPr>
            <a:r>
              <a:rPr lang="fr-FR" sz="1100"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391295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ct val="25000"/>
              <a:buNone/>
              <a:defRPr/>
            </a:pPr>
            <a:r>
              <a:rPr lang="fr-FR" sz="1100" b="0">
                <a:latin typeface="+mn-lt"/>
                <a:ea typeface="Century Gothic"/>
                <a:cs typeface="Century Gothic"/>
              </a:rPr>
              <a:t>10 minutes</a:t>
            </a:r>
          </a:p>
          <a:p>
            <a:pPr>
              <a:buNone/>
              <a:defRPr/>
            </a:pPr>
            <a:endParaRPr lang="en-US" sz="1100" b="1" dirty="0">
              <a:latin typeface="+mn-lt"/>
              <a:ea typeface="Century Gothic"/>
              <a:cs typeface="Century Gothic"/>
            </a:endParaRPr>
          </a:p>
          <a:p>
            <a:pPr>
              <a:buNone/>
              <a:defRPr/>
            </a:pPr>
            <a:r>
              <a:rPr lang="fr-FR" sz="1100" b="1">
                <a:latin typeface="+mn-lt"/>
                <a:ea typeface="Century Gothic"/>
                <a:cs typeface="Century Gothic"/>
              </a:rPr>
              <a:t>Dites :</a:t>
            </a:r>
            <a:r>
              <a:rPr lang="fr-FR" sz="1100">
                <a:latin typeface="+mn-lt"/>
                <a:ea typeface="Century Gothic"/>
                <a:cs typeface="Century Gothic"/>
              </a:rPr>
              <a:t> Ceci est la définition inter-agence</a:t>
            </a:r>
            <a:r>
              <a:rPr lang="fr-FR" sz="1100" baseline="0">
                <a:latin typeface="+mn-lt"/>
                <a:ea typeface="Century Gothic"/>
                <a:cs typeface="Century Gothic"/>
              </a:rPr>
              <a:t>s</a:t>
            </a:r>
            <a:r>
              <a:rPr lang="fr-FR" sz="1100">
                <a:latin typeface="+mn-lt"/>
                <a:ea typeface="Century Gothic"/>
                <a:cs typeface="Century Gothic"/>
              </a:rPr>
              <a:t> de la supervision de la gestion de cas pour la protection de l’enfant. Nous allons prendre quelques minutes pour discuter des différences dans la façon dont la supervision est comprise dans de nombreux contextes.</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100" b="0" i="0" u="none" strike="noStrike" cap="none" baseline="0" dirty="0">
              <a:solidFill>
                <a:schemeClr val="bg1">
                  <a:lumMod val="10000"/>
                </a:schemeClr>
              </a:solidFill>
              <a:latin typeface="+mn-lt"/>
              <a:ea typeface="Calibri"/>
              <a:cs typeface="Calibri"/>
              <a:sym typeface="Calibri"/>
            </a:endParaRPr>
          </a:p>
          <a:p>
            <a:pPr>
              <a:buClr>
                <a:schemeClr val="dk1"/>
              </a:buClr>
              <a:buSzPct val="25000"/>
              <a:buNone/>
              <a:defRPr/>
            </a:pPr>
            <a:r>
              <a:rPr lang="fr-FR" sz="1100">
                <a:latin typeface="+mn-lt"/>
                <a:ea typeface="Calibri"/>
                <a:cs typeface="Calibri"/>
                <a:sym typeface="Calibri"/>
              </a:rPr>
              <a:t> </a:t>
            </a:r>
            <a:r>
              <a:rPr lang="fr-FR" sz="1100" b="0" i="0" u="none" strike="noStrike" cap="none">
                <a:latin typeface="+mn-lt"/>
                <a:ea typeface="Calibri"/>
                <a:cs typeface="Calibri"/>
                <a:sym typeface="Calibri"/>
              </a:rPr>
              <a:t> Nous avons pu  observer que la « supervision » dans de nombreuses différentes cultures est considérée comme une relation managériale ou hiérarchique au sein de laquelle une personne donne des ordres et des instructions, y compris dans le cadre de la gestion de cas pour la protection de l’enfant. Toutefois, les Directives relatives à la gestion de cas présentent une définition très différente de ce rôle !</a:t>
            </a:r>
            <a:r>
              <a:rPr lang="fr-FR" sz="1100">
                <a:latin typeface="+mn-lt"/>
                <a:ea typeface="Calibri"/>
                <a:cs typeface="Calibri"/>
                <a:sym typeface="Calibri"/>
              </a:rPr>
              <a:t> </a:t>
            </a:r>
          </a:p>
          <a:p>
            <a:pPr>
              <a:buNone/>
              <a:defRPr/>
            </a:pPr>
            <a:endParaRPr lang="en-US" sz="1100" dirty="0">
              <a:latin typeface="+mn-lt"/>
            </a:endParaRPr>
          </a:p>
          <a:p>
            <a:pPr>
              <a:buNone/>
              <a:defRPr/>
            </a:pPr>
            <a:r>
              <a:rPr lang="fr-FR" sz="1100">
                <a:latin typeface="+mn-lt"/>
              </a:rPr>
              <a:t>Souvent, la supervision est considérée comme un rôle hiérarchique supérieur à celui d’un travailleur social. La définition inter-agences</a:t>
            </a:r>
            <a:r>
              <a:rPr lang="fr-FR" sz="1100" baseline="0">
                <a:latin typeface="+mn-lt"/>
              </a:rPr>
              <a:t> n</a:t>
            </a:r>
            <a:r>
              <a:rPr lang="fr-FR" sz="1100">
                <a:latin typeface="+mn-lt"/>
              </a:rPr>
              <a:t>ous incite à voir la relation entre le superviseur et le travailleur social comme étant collaborative et complémentaire plutôt que hiérarchique.</a:t>
            </a:r>
          </a:p>
          <a:p>
            <a:pPr marL="0" marR="0" lvl="0" indent="0" algn="l" rtl="0">
              <a:lnSpc>
                <a:spcPct val="100000"/>
              </a:lnSpc>
              <a:spcBef>
                <a:spcPts val="0"/>
              </a:spcBef>
              <a:spcAft>
                <a:spcPts val="0"/>
              </a:spcAft>
              <a:buClr>
                <a:schemeClr val="dk1"/>
              </a:buClr>
              <a:buSzPct val="25000"/>
              <a:buFont typeface="Calibri"/>
              <a:buNone/>
            </a:pPr>
            <a:endParaRPr lang="en-US" sz="1100" b="1"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r-FR" sz="1100" b="1" i="0" u="none" strike="noStrike" cap="none" baseline="0">
                <a:latin typeface="+mn-lt"/>
                <a:ea typeface="Calibri"/>
                <a:cs typeface="Calibri"/>
                <a:sym typeface="Calibri"/>
              </a:rPr>
              <a:t>Demandez : </a:t>
            </a:r>
            <a:r>
              <a:rPr lang="fr-FR" sz="1100" b="0" i="0" u="none" strike="noStrike" cap="none" baseline="0">
                <a:latin typeface="+mn-lt"/>
                <a:ea typeface="Calibri"/>
                <a:cs typeface="Calibri"/>
                <a:sym typeface="Calibri"/>
              </a:rPr>
              <a:t>Que pensez-vous de cette définition ? </a:t>
            </a:r>
            <a:r>
              <a:rPr lang="fr-FR" sz="1100" b="0" i="0" u="none" strike="noStrike" cap="none" baseline="0">
                <a:solidFill>
                  <a:schemeClr val="dk1"/>
                </a:solidFill>
                <a:latin typeface="+mn-lt"/>
                <a:ea typeface="Calibri"/>
                <a:cs typeface="Calibri"/>
                <a:sym typeface="Calibri"/>
              </a:rPr>
              <a:t>Qu’est-ce que cette notion de « relation » ajoute à la définition de supervision ? </a:t>
            </a:r>
          </a:p>
          <a:p>
            <a:pPr>
              <a:buClr>
                <a:schemeClr val="dk1"/>
              </a:buClr>
              <a:buSzPct val="25000"/>
              <a:buNone/>
              <a:defRPr/>
            </a:pPr>
            <a:endParaRPr lang="en-US" sz="1100" b="1" dirty="0">
              <a:latin typeface="+mn-lt"/>
            </a:endParaRPr>
          </a:p>
          <a:p>
            <a:pPr marL="0" marR="0" lvl="0" indent="0" algn="l" rtl="0">
              <a:lnSpc>
                <a:spcPct val="100000"/>
              </a:lnSpc>
              <a:spcBef>
                <a:spcPts val="0"/>
              </a:spcBef>
              <a:spcAft>
                <a:spcPts val="0"/>
              </a:spcAft>
              <a:buClr>
                <a:schemeClr val="dk1"/>
              </a:buClr>
              <a:buSzPct val="25000"/>
              <a:buFont typeface="Calibri"/>
              <a:buNone/>
            </a:pPr>
            <a:r>
              <a:rPr lang="fr-FR" sz="1100" b="1" i="0" u="none" strike="noStrike" cap="none" baseline="0">
                <a:solidFill>
                  <a:schemeClr val="dk1"/>
                </a:solidFill>
                <a:latin typeface="+mn-lt"/>
                <a:ea typeface="Calibri"/>
                <a:cs typeface="Calibri"/>
                <a:sym typeface="Calibri"/>
              </a:rPr>
              <a:t>Demandez : </a:t>
            </a:r>
            <a:r>
              <a:rPr lang="fr-FR" sz="1100" b="0" i="0" u="none" strike="noStrike" cap="none" baseline="0">
                <a:solidFill>
                  <a:schemeClr val="dk1"/>
                </a:solidFill>
                <a:latin typeface="+mn-lt"/>
                <a:ea typeface="Calibri"/>
                <a:cs typeface="Calibri"/>
                <a:sym typeface="Calibri"/>
              </a:rPr>
              <a:t>Que doit intégrer une relation visant à </a:t>
            </a:r>
            <a:r>
              <a:rPr lang="fr-FR" sz="1100" b="1" i="1" u="none" strike="noStrike" cap="none" baseline="0">
                <a:solidFill>
                  <a:schemeClr val="dk1"/>
                </a:solidFill>
                <a:latin typeface="+mn-lt"/>
                <a:ea typeface="Calibri"/>
                <a:cs typeface="Calibri"/>
                <a:sym typeface="Calibri"/>
              </a:rPr>
              <a:t>soutenir les travailleurs sociaux</a:t>
            </a:r>
            <a:r>
              <a:rPr lang="fr-FR" sz="1100" b="1" i="0" u="none" strike="noStrike" cap="none" baseline="0">
                <a:solidFill>
                  <a:schemeClr val="dk1"/>
                </a:solidFill>
                <a:latin typeface="+mn-lt"/>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endParaRPr lang="en-US" sz="1100" b="1" i="0" u="sng" strike="noStrike" cap="none" baseline="0" dirty="0">
              <a:solidFill>
                <a:schemeClr val="dk1"/>
              </a:solidFill>
              <a:latin typeface="+mn-lt"/>
              <a:ea typeface="Calibri"/>
              <a:cs typeface="Calibri"/>
              <a:sym typeface="Calibri"/>
            </a:endParaRPr>
          </a:p>
          <a:p>
            <a:pPr>
              <a:buNone/>
            </a:pPr>
            <a:r>
              <a:rPr lang="fr-FR" sz="1100" b="1">
                <a:latin typeface="+mn-lt"/>
              </a:rPr>
              <a:t>Dites</a:t>
            </a:r>
            <a:r>
              <a:rPr lang="fr-FR" sz="1100">
                <a:latin typeface="+mn-lt"/>
              </a:rPr>
              <a:t> : Discutons davantage de ce que nous entendons par relation entre superviseur et travailleur social. Lorsque nous évoquons cette relation entre le superviseur et le travailleur social, nous parlons du </a:t>
            </a:r>
            <a:r>
              <a:rPr lang="fr-FR" sz="1100" b="1">
                <a:latin typeface="+mn-lt"/>
              </a:rPr>
              <a:t>soutien</a:t>
            </a:r>
            <a:r>
              <a:rPr lang="fr-FR" sz="1100">
                <a:latin typeface="+mn-lt"/>
              </a:rPr>
              <a:t> apporté au travailleur social par son superviseur pour lui permettre de gérer </a:t>
            </a:r>
            <a:r>
              <a:rPr lang="fr-FR" sz="1100" baseline="0">
                <a:latin typeface="+mn-lt"/>
              </a:rPr>
              <a:t>efficacement ses dossiers relatifs à la protection de l’enfance</a:t>
            </a:r>
            <a:r>
              <a:rPr lang="fr-FR" sz="1100">
                <a:latin typeface="+mn-lt"/>
              </a:rPr>
              <a:t>.</a:t>
            </a:r>
            <a:r>
              <a:rPr lang="fr-FR" sz="1100" baseline="0">
                <a:latin typeface="+mn-lt"/>
              </a:rPr>
              <a:t> </a:t>
            </a:r>
            <a:r>
              <a:rPr lang="fr-FR" sz="1100">
                <a:latin typeface="+mn-lt"/>
              </a:rPr>
              <a:t>Le travailleur social est le participant actif du travail réalisé auprès des enfants et des familles. Le superviseur le soutient et l’aide à développer les compétences, les connaissances et les comportements lui permettant de bien faire son travail. </a:t>
            </a:r>
          </a:p>
          <a:p>
            <a:pPr>
              <a:buNone/>
            </a:pPr>
            <a:endParaRPr lang="en-US" sz="1100" dirty="0">
              <a:latin typeface="+mn-lt"/>
            </a:endParaRPr>
          </a:p>
          <a:p>
            <a:pPr>
              <a:buNone/>
            </a:pPr>
            <a:r>
              <a:rPr lang="fr-FR" sz="1100">
                <a:latin typeface="+mn-lt"/>
              </a:rPr>
              <a:t>On pourrait</a:t>
            </a:r>
            <a:r>
              <a:rPr lang="fr-FR" sz="1100" baseline="0">
                <a:latin typeface="+mn-lt"/>
              </a:rPr>
              <a:t> décrire </a:t>
            </a:r>
            <a:r>
              <a:rPr lang="fr-FR" sz="1100">
                <a:latin typeface="+mn-lt"/>
              </a:rPr>
              <a:t>cette</a:t>
            </a:r>
            <a:r>
              <a:rPr lang="fr-FR" sz="1100" baseline="0">
                <a:latin typeface="+mn-lt"/>
              </a:rPr>
              <a:t> relation de soutien à l’aide de termes tels que mentor, modèle ou guide.</a:t>
            </a:r>
            <a:r>
              <a:rPr lang="fr-FR" sz="1100">
                <a:latin typeface="+mn-lt"/>
              </a:rPr>
              <a:t> Quel mot pourriez-vous utiliser pour décrire cette relation ? Existe-t-il un mot dans votre culture ou dans votre langue qui reflète cette idée ?</a:t>
            </a:r>
          </a:p>
          <a:p>
            <a:pPr lvl="0">
              <a:spcBef>
                <a:spcPts val="0"/>
              </a:spcBef>
              <a:buNone/>
            </a:pPr>
            <a:endParaRPr lang="en-US" sz="1100" b="1" baseline="0" dirty="0">
              <a:latin typeface="+mn-lt"/>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152723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b="0"/>
              <a:t>15 minutes </a:t>
            </a:r>
          </a:p>
          <a:p>
            <a:pPr>
              <a:buNone/>
              <a:defRPr/>
            </a:pPr>
            <a:endParaRPr lang="en-US" sz="1100" dirty="0"/>
          </a:p>
          <a:p>
            <a:pPr>
              <a:buNone/>
              <a:defRPr/>
            </a:pPr>
            <a:r>
              <a:rPr lang="fr-FR" sz="1100" b="1"/>
              <a:t>Dites</a:t>
            </a:r>
            <a:r>
              <a:rPr lang="fr-FR" sz="1100"/>
              <a:t> : Si nous sommes d’accord que la supervision est une relation, alors nous pouvons commencer à penser l’encadrement comme</a:t>
            </a:r>
            <a:r>
              <a:rPr lang="fr-FR" sz="1100" baseline="0"/>
              <a:t> </a:t>
            </a:r>
            <a:r>
              <a:rPr lang="fr-FR" sz="1100"/>
              <a:t> le cœur de la supervision.</a:t>
            </a:r>
          </a:p>
          <a:p>
            <a:pPr lvl="0">
              <a:spcBef>
                <a:spcPts val="0"/>
              </a:spcBef>
              <a:buNone/>
            </a:pPr>
            <a:endParaRPr lang="en-US" sz="1100" dirty="0"/>
          </a:p>
          <a:p>
            <a:pPr lvl="0">
              <a:spcBef>
                <a:spcPts val="0"/>
              </a:spcBef>
              <a:buNone/>
            </a:pPr>
            <a:r>
              <a:rPr lang="fr-FR" sz="1100"/>
              <a:t>L’encadrement est une méthode ET un comportement, ou une façon d’être :</a:t>
            </a:r>
            <a:r>
              <a:rPr lang="fr-FR" sz="1100" baseline="0"/>
              <a:t> </a:t>
            </a:r>
            <a:r>
              <a:rPr lang="fr-FR" sz="1100"/>
              <a:t>L’encadrement</a:t>
            </a:r>
            <a:r>
              <a:rPr lang="fr-FR" sz="1100" baseline="0"/>
              <a:t> peut impliquer « d‘accompagner » le travailleur social en matière de compétences spécifiques et de modélisation des bonnes pratiques.  </a:t>
            </a:r>
          </a:p>
          <a:p>
            <a:pPr lvl="0">
              <a:spcBef>
                <a:spcPts val="0"/>
              </a:spcBef>
              <a:buNone/>
            </a:pPr>
            <a:endParaRPr lang="en-US" sz="1100" baseline="0" dirty="0"/>
          </a:p>
          <a:p>
            <a:pPr>
              <a:buNone/>
            </a:pPr>
            <a:r>
              <a:rPr lang="fr-FR" sz="1100" baseline="0"/>
              <a:t>En définitive, l’encadrement est </a:t>
            </a:r>
            <a:r>
              <a:rPr lang="fr-FR" sz="1100"/>
              <a:t>un </a:t>
            </a:r>
            <a:r>
              <a:rPr lang="fr-FR" sz="1100" b="1" baseline="0"/>
              <a:t>comportement</a:t>
            </a:r>
            <a:r>
              <a:rPr lang="fr-FR" sz="1100" baseline="0"/>
              <a:t> qui place le travailleur social en position de pilote de son propre développement et d’expert apte à reconnaître ses propres forces et à surmonter ses difficultés. Le rôle de superviseur en tant que coach consiste à utiliser des </a:t>
            </a:r>
            <a:r>
              <a:rPr lang="fr-FR" sz="1100" b="0" baseline="0"/>
              <a:t>pratiques </a:t>
            </a:r>
            <a:r>
              <a:rPr lang="fr-FR" sz="1100" b="0"/>
              <a:t>spécifiques</a:t>
            </a:r>
            <a:r>
              <a:rPr lang="fr-FR" sz="1100" b="0" baseline="0"/>
              <a:t> </a:t>
            </a:r>
            <a:r>
              <a:rPr lang="fr-FR" sz="1100" baseline="0"/>
              <a:t>afin de l’aider à reconnaître ses forces et ses difficultés, ainsi qu’à définir et à atteindre des objectifs réalistes en vue de la réalisation de ses attentes. </a:t>
            </a:r>
          </a:p>
          <a:p>
            <a:pPr>
              <a:buNone/>
            </a:pPr>
            <a:endParaRPr lang="en-US" sz="1100" baseline="0" dirty="0"/>
          </a:p>
          <a:p>
            <a:pPr>
              <a:buNone/>
            </a:pPr>
            <a:r>
              <a:rPr lang="fr-FR" sz="1100" baseline="0"/>
              <a:t>(Si le contexte s’y prête, présentez l’analogie d’un entraîneur de football.)</a:t>
            </a:r>
          </a:p>
          <a:p>
            <a:pPr>
              <a:buNone/>
            </a:pPr>
            <a:endParaRPr lang="en-US" sz="1100" baseline="0" dirty="0"/>
          </a:p>
          <a:p>
            <a:pPr>
              <a:buNone/>
            </a:pPr>
            <a:r>
              <a:rPr lang="fr-FR" sz="1100" baseline="0"/>
              <a:t>Nous discuterons plus en détail des compétences d’encadrement et nous les mettrons en pratique dans les prochains jours. </a:t>
            </a:r>
          </a:p>
          <a:p>
            <a:pPr lvl="0">
              <a:spcBef>
                <a:spcPts val="0"/>
              </a:spcBef>
              <a:buNone/>
            </a:pPr>
            <a:endParaRPr lang="en-US" sz="1100" baseline="0" dirty="0"/>
          </a:p>
          <a:p>
            <a:pPr>
              <a:buNone/>
            </a:pPr>
            <a:r>
              <a:rPr lang="fr-FR" sz="1100" b="1" baseline="0"/>
              <a:t>Demandez : </a:t>
            </a:r>
            <a:r>
              <a:rPr lang="fr-FR" sz="1100" baseline="0"/>
              <a:t>Des questions</a:t>
            </a:r>
            <a:r>
              <a:rPr lang="fr-FR" sz="1100"/>
              <a:t> avant de continuer </a:t>
            </a:r>
            <a:r>
              <a:rPr lang="fr-FR" sz="1100" baseline="0"/>
              <a:t>?</a:t>
            </a:r>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a:p>
        </p:txBody>
      </p:sp>
    </p:spTree>
    <p:extLst>
      <p:ext uri="{BB962C8B-B14F-4D97-AF65-F5344CB8AC3E}">
        <p14:creationId xmlns:p14="http://schemas.microsoft.com/office/powerpoint/2010/main" val="189412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100" b="0" dirty="0"/>
              <a:t>10 minutes</a:t>
            </a:r>
          </a:p>
          <a:p>
            <a:pPr>
              <a:buSzPct val="25000"/>
              <a:buNone/>
            </a:pPr>
            <a:endParaRPr lang="en-US" sz="1100" b="0" dirty="0"/>
          </a:p>
          <a:p>
            <a:pPr>
              <a:buNone/>
            </a:pPr>
            <a:r>
              <a:rPr lang="fr-FR" sz="1100" b="1" dirty="0"/>
              <a:t>Dites :</a:t>
            </a:r>
            <a:r>
              <a:rPr lang="fr-FR" sz="1100" b="1" baseline="0" dirty="0"/>
              <a:t> </a:t>
            </a:r>
            <a:r>
              <a:rPr lang="fr-FR" sz="1100" b="0" dirty="0"/>
              <a:t>La </a:t>
            </a:r>
            <a:r>
              <a:rPr lang="fr-FR" sz="1100" b="0" baseline="0" dirty="0"/>
              <a:t>s</a:t>
            </a:r>
            <a:r>
              <a:rPr lang="fr-FR" sz="1100" b="0" dirty="0"/>
              <a:t>upervision n’est pas un processus passif </a:t>
            </a:r>
            <a:r>
              <a:rPr lang="fr-FR" sz="1100" b="0" dirty="0">
                <a:highlight>
                  <a:srgbClr val="FFFF00"/>
                </a:highlight>
              </a:rPr>
              <a:t>aussi bien </a:t>
            </a:r>
            <a:r>
              <a:rPr lang="fr-FR" sz="1100" b="0" dirty="0"/>
              <a:t>pour le travailleur social que pour le superviseur. Les deux ont des responsabilités et un rôle actif à jouer.</a:t>
            </a:r>
          </a:p>
          <a:p>
            <a:pPr>
              <a:buNone/>
            </a:pPr>
            <a:endParaRPr lang="en-US" sz="1100" b="1" dirty="0"/>
          </a:p>
          <a:p>
            <a:pPr>
              <a:buNone/>
            </a:pPr>
            <a:r>
              <a:rPr lang="fr-FR" sz="1100" i="0" u="none" strike="noStrike" cap="none" dirty="0">
                <a:latin typeface="+mn-lt"/>
                <a:ea typeface="Calibri"/>
                <a:cs typeface="Calibri"/>
                <a:sym typeface="Calibri"/>
              </a:rPr>
              <a:t>Comme dans </a:t>
            </a:r>
            <a:r>
              <a:rPr lang="fr-FR" sz="1100" i="0" u="none" strike="noStrike" cap="none" baseline="0" dirty="0">
                <a:latin typeface="+mn-lt"/>
                <a:ea typeface="Calibri"/>
                <a:cs typeface="Calibri"/>
                <a:sym typeface="Calibri"/>
              </a:rPr>
              <a:t>toute bonne relation, les deux parties doivent participer activement. Tous deux ont des rôles et des responsabilités afin de garantir une supervision efficace.</a:t>
            </a:r>
            <a:r>
              <a:rPr lang="fr-FR" sz="1100" dirty="0"/>
              <a:t>  Nous allons explorer ceci plus en détail dans les prochains modules. </a:t>
            </a:r>
          </a:p>
          <a:p>
            <a:pPr>
              <a:buNone/>
            </a:pPr>
            <a:endParaRPr lang="en-US" sz="1100" dirty="0"/>
          </a:p>
          <a:p>
            <a:pPr>
              <a:buNone/>
            </a:pPr>
            <a:r>
              <a:rPr lang="fr-FR" sz="1100" dirty="0"/>
              <a:t>Les superviseurs et les travailleurs sociaux</a:t>
            </a:r>
            <a:r>
              <a:rPr lang="fr-FR" sz="1100" baseline="0" dirty="0"/>
              <a:t> doivent partager et investir du temps pour que la relation soit fructueuse. </a:t>
            </a:r>
          </a:p>
          <a:p>
            <a:pPr>
              <a:buNone/>
            </a:pPr>
            <a:endParaRPr lang="en-US" sz="1100" baseline="0" dirty="0"/>
          </a:p>
          <a:p>
            <a:pPr>
              <a:buNone/>
            </a:pPr>
            <a:r>
              <a:rPr lang="fr-FR" sz="1100" baseline="0" dirty="0"/>
              <a:t>Du temps et des efforts sont nécessaires à la construction de ces relations de collaboration ; mais la confiance ne se développe que dans un environnement sécuritaire. </a:t>
            </a:r>
          </a:p>
          <a:p>
            <a:pPr>
              <a:buNone/>
            </a:pPr>
            <a:r>
              <a:rPr lang="fr-FR" sz="1100" baseline="0" dirty="0"/>
              <a:t> </a:t>
            </a:r>
          </a:p>
        </p:txBody>
      </p:sp>
      <p:sp>
        <p:nvSpPr>
          <p:cNvPr id="4" name="Slide Number Placeholder 3"/>
          <p:cNvSpPr>
            <a:spLocks noGrp="1"/>
          </p:cNvSpPr>
          <p:nvPr>
            <p:ph type="sldNum" sz="quarter" idx="10"/>
          </p:nvPr>
        </p:nvSpPr>
        <p:spPr/>
        <p:txBody>
          <a:bodyPr/>
          <a:lstStyle/>
          <a:p>
            <a:fld id="{780767AD-8186-5647-9165-A19B63BA7F43}" type="slidenum">
              <a:rPr lang="en-US" smtClean="0"/>
              <a:t>8</a:t>
            </a:fld>
            <a:endParaRPr lang="en-US"/>
          </a:p>
        </p:txBody>
      </p:sp>
    </p:spTree>
    <p:extLst>
      <p:ext uri="{BB962C8B-B14F-4D97-AF65-F5344CB8AC3E}">
        <p14:creationId xmlns:p14="http://schemas.microsoft.com/office/powerpoint/2010/main" val="202559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b="0" i="0" u="none" strike="noStrike" cap="none">
                <a:latin typeface="+mn-lt"/>
                <a:ea typeface="Calibri"/>
                <a:cs typeface="Calibri"/>
                <a:sym typeface="Calibri"/>
              </a:rPr>
              <a:t>5</a:t>
            </a:r>
            <a:r>
              <a:rPr lang="fr-FR" b="0" i="0" u="none" strike="noStrike" cap="none" baseline="0">
                <a:latin typeface="+mn-lt"/>
                <a:ea typeface="Calibri"/>
                <a:cs typeface="Calibri"/>
                <a:sym typeface="Calibri"/>
              </a:rPr>
              <a:t> </a:t>
            </a:r>
            <a:r>
              <a:rPr lang="fr-FR" b="0" i="0" u="none" strike="noStrike" cap="none">
                <a:latin typeface="+mn-lt"/>
                <a:ea typeface="Calibri"/>
                <a:cs typeface="Calibri"/>
                <a:sym typeface="Calibri"/>
              </a:rPr>
              <a:t>minutes</a:t>
            </a:r>
          </a:p>
          <a:p>
            <a:pPr>
              <a:buSzPct val="25000"/>
              <a:buNone/>
            </a:pPr>
            <a:endParaRPr lang="en-US" b="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b="1"/>
              <a:t>Demandez</a:t>
            </a:r>
            <a:r>
              <a:rPr lang="fr-FR" b="0"/>
              <a:t> aux participants de présenter les réponses à la</a:t>
            </a:r>
            <a:r>
              <a:rPr lang="fr-FR" b="0" baseline="0"/>
              <a:t> Question 2 notées sur leurs flip charts « </a:t>
            </a:r>
            <a:r>
              <a:rPr lang="fr-FR" sz="1200" b="1">
                <a:solidFill>
                  <a:schemeClr val="tx1">
                    <a:lumMod val="65000"/>
                    <a:lumOff val="35000"/>
                  </a:schemeClr>
                </a:solidFill>
                <a:latin typeface="Helvetica Neue" charset="0"/>
                <a:ea typeface="Helvetica Neue" charset="0"/>
                <a:cs typeface="Helvetica Neue" charset="0"/>
                <a:sym typeface="Century Gothic"/>
              </a:rPr>
              <a:t>Pourquoi la supervision</a:t>
            </a:r>
            <a:r>
              <a:rPr lang="fr-FR" sz="1200" b="1" baseline="0">
                <a:solidFill>
                  <a:schemeClr val="tx1">
                    <a:lumMod val="65000"/>
                    <a:lumOff val="35000"/>
                  </a:schemeClr>
                </a:solidFill>
                <a:latin typeface="Helvetica Neue" charset="0"/>
                <a:ea typeface="Helvetica Neue" charset="0"/>
                <a:cs typeface="Helvetica Neue" charset="0"/>
                <a:sym typeface="Century Gothic"/>
              </a:rPr>
              <a:t> est-elle importante dans la gestion de cas</a:t>
            </a:r>
            <a:r>
              <a:rPr lang="fr-FR" sz="1200">
                <a:solidFill>
                  <a:schemeClr val="tx1">
                    <a:lumMod val="65000"/>
                    <a:lumOff val="35000"/>
                  </a:schemeClr>
                </a:solidFill>
                <a:latin typeface="Helvetica Neue" charset="0"/>
                <a:ea typeface="Helvetica Neue" charset="0"/>
                <a:cs typeface="Helvetica Neue" charset="0"/>
                <a:sym typeface="Century Gothic"/>
              </a:rPr>
              <a:t> ? »</a:t>
            </a:r>
          </a:p>
          <a:p>
            <a:pPr>
              <a:buSzPct val="25000"/>
              <a:buNone/>
            </a:pPr>
            <a:endParaRPr lang="en-US" b="0" dirty="0"/>
          </a:p>
          <a:p>
            <a:pPr>
              <a:buSzPct val="25000"/>
              <a:buNone/>
            </a:pPr>
            <a:endParaRPr lang="en-US" b="0" dirty="0"/>
          </a:p>
          <a:p>
            <a:pPr>
              <a:buSzPct val="25000"/>
              <a:buNone/>
            </a:pPr>
            <a:r>
              <a:rPr lang="fr-FR"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a:p>
        </p:txBody>
      </p:sp>
    </p:spTree>
    <p:extLst>
      <p:ext uri="{BB962C8B-B14F-4D97-AF65-F5344CB8AC3E}">
        <p14:creationId xmlns:p14="http://schemas.microsoft.com/office/powerpoint/2010/main" val="405090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hyperlink" Target="https://resourcecentre.savethechildren.net/library/ia-case-management-training-package" TargetMode="External"/><Relationship Id="rId5" Type="http://schemas.openxmlformats.org/officeDocument/2006/relationships/hyperlink" Target="https://resourcecentre.savethechildren.net/library/inter-agency-guidelines-case-management-and-child-protection"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45" b="15970"/>
          <a:stretch/>
        </p:blipFill>
        <p:spPr>
          <a:xfrm>
            <a:off x="0" y="-29028"/>
            <a:ext cx="12192000" cy="6887028"/>
          </a:xfrm>
          <a:prstGeom prst="rect">
            <a:avLst/>
          </a:prstGeom>
        </p:spPr>
      </p:pic>
      <p:sp>
        <p:nvSpPr>
          <p:cNvPr id="2" name="Rectangle 1"/>
          <p:cNvSpPr/>
          <p:nvPr/>
        </p:nvSpPr>
        <p:spPr>
          <a:xfrm>
            <a:off x="0" y="-29028"/>
            <a:ext cx="12192000" cy="6887028"/>
          </a:xfrm>
          <a:prstGeom prst="rect">
            <a:avLst/>
          </a:prstGeom>
          <a:solidFill>
            <a:srgbClr val="02679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7931" y="1996493"/>
            <a:ext cx="8440616" cy="2015936"/>
          </a:xfrm>
          <a:prstGeom prst="rect">
            <a:avLst/>
          </a:prstGeom>
          <a:noFill/>
        </p:spPr>
        <p:txBody>
          <a:bodyPr wrap="square" rtlCol="0">
            <a:spAutoFit/>
          </a:bodyPr>
          <a:lstStyle/>
          <a:p>
            <a:pPr algn="ctr"/>
            <a:r>
              <a:rPr lang="fr-FR" sz="2800" b="1">
                <a:solidFill>
                  <a:schemeClr val="bg1"/>
                </a:solidFill>
                <a:latin typeface="Helvetica Neue" charset="0"/>
                <a:ea typeface="Helvetica Neue" charset="0"/>
                <a:cs typeface="Helvetica Neue" charset="0"/>
              </a:rPr>
              <a:t>MODULE 1</a:t>
            </a:r>
          </a:p>
          <a:p>
            <a:pPr algn="ctr"/>
            <a:endParaRPr lang="en-US" dirty="0">
              <a:solidFill>
                <a:schemeClr val="bg1"/>
              </a:solidFill>
              <a:latin typeface="Helvetica Neue" charset="0"/>
              <a:ea typeface="Helvetica Neue" charset="0"/>
              <a:cs typeface="Helvetica Neue" charset="0"/>
            </a:endParaRPr>
          </a:p>
          <a:p>
            <a:pPr algn="ctr"/>
            <a:endParaRPr lang="en-US" dirty="0">
              <a:solidFill>
                <a:schemeClr val="bg1"/>
              </a:solidFill>
              <a:latin typeface="Helvetica Neue" charset="0"/>
              <a:ea typeface="Helvetica Neue" charset="0"/>
              <a:cs typeface="Helvetica Neue" charset="0"/>
            </a:endParaRPr>
          </a:p>
          <a:p>
            <a:pPr algn="ctr">
              <a:spcBef>
                <a:spcPts val="600"/>
              </a:spcBef>
            </a:pPr>
            <a:r>
              <a:rPr lang="fr-FR" sz="2800">
                <a:solidFill>
                  <a:schemeClr val="bg1"/>
                </a:solidFill>
                <a:latin typeface="Helvetica Neue" charset="0"/>
                <a:ea typeface="Helvetica Neue" charset="0"/>
                <a:cs typeface="Helvetica Neue" charset="0"/>
              </a:rPr>
              <a:t>DÉFINITION DE LA SUPERVISION ET DE L’ENCADREMENT DANS LA GESTION DE CAS POUR LA PROTECTION DE L’ENFANT</a:t>
            </a:r>
          </a:p>
        </p:txBody>
      </p:sp>
      <p:sp>
        <p:nvSpPr>
          <p:cNvPr id="7" name="Rectangle 6"/>
          <p:cNvSpPr/>
          <p:nvPr/>
        </p:nvSpPr>
        <p:spPr>
          <a:xfrm>
            <a:off x="4767072" y="2648885"/>
            <a:ext cx="2657856" cy="13684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pic>
        <p:nvPicPr>
          <p:cNvPr id="8" name="Picture 11">
            <a:extLst>
              <a:ext uri="{FF2B5EF4-FFF2-40B4-BE49-F238E27FC236}">
                <a16:creationId xmlns:a16="http://schemas.microsoft.com/office/drawing/2014/main" xmlns="" id="{FD7B5A32-8EA1-4443-B773-6E1E54B10C60}"/>
              </a:ext>
            </a:extLst>
          </p:cNvPr>
          <p:cNvPicPr>
            <a:picLocks noChangeAspect="1"/>
          </p:cNvPicPr>
          <p:nvPr/>
        </p:nvPicPr>
        <p:blipFill>
          <a:blip r:embed="rId4"/>
          <a:stretch>
            <a:fillRect/>
          </a:stretch>
        </p:blipFill>
        <p:spPr>
          <a:xfrm>
            <a:off x="2909164" y="5985598"/>
            <a:ext cx="2231246" cy="664912"/>
          </a:xfrm>
          <a:prstGeom prst="rect">
            <a:avLst/>
          </a:prstGeom>
        </p:spPr>
      </p:pic>
      <p:pic>
        <p:nvPicPr>
          <p:cNvPr id="10" name="Picture 11">
            <a:extLst>
              <a:ext uri="{FF2B5EF4-FFF2-40B4-BE49-F238E27FC236}">
                <a16:creationId xmlns:a16="http://schemas.microsoft.com/office/drawing/2014/main" xmlns="" id="{6E7538D1-CCA3-A448-80CA-EE61D9F7F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562" y="6018682"/>
            <a:ext cx="2375403" cy="658050"/>
          </a:xfrm>
          <a:prstGeom prst="rect">
            <a:avLst/>
          </a:prstGeom>
        </p:spPr>
      </p:pic>
      <p:sp>
        <p:nvSpPr>
          <p:cNvPr id="11" name="TextBox 10"/>
          <p:cNvSpPr txBox="1"/>
          <p:nvPr/>
        </p:nvSpPr>
        <p:spPr>
          <a:xfrm>
            <a:off x="943078" y="6126707"/>
            <a:ext cx="1807266" cy="707886"/>
          </a:xfrm>
          <a:prstGeom prst="rect">
            <a:avLst/>
          </a:prstGeom>
          <a:noFill/>
        </p:spPr>
        <p:txBody>
          <a:bodyPr wrap="square" rtlCol="0">
            <a:spAutoFit/>
          </a:bodyPr>
          <a:lstStyle/>
          <a:p>
            <a:pPr>
              <a:lnSpc>
                <a:spcPts val="1200"/>
              </a:lnSpc>
            </a:pPr>
            <a:r>
              <a:rPr lang="en-US" b="1" cap="all" dirty="0">
                <a:solidFill>
                  <a:schemeClr val="bg1"/>
                </a:solidFill>
                <a:latin typeface="Helvetica Neue" charset="0"/>
                <a:ea typeface="Helvetica Neue" charset="0"/>
                <a:cs typeface="Helvetica Neue" charset="0"/>
              </a:rPr>
              <a:t>Alliance </a:t>
            </a:r>
            <a:br>
              <a:rPr lang="en-US" b="1" cap="all" dirty="0">
                <a:solidFill>
                  <a:schemeClr val="bg1"/>
                </a:solidFill>
                <a:latin typeface="Helvetica Neue" charset="0"/>
                <a:ea typeface="Helvetica Neue" charset="0"/>
                <a:cs typeface="Helvetica Neue" charset="0"/>
              </a:rPr>
            </a:br>
            <a:r>
              <a:rPr lang="en-US" sz="1000" cap="all" dirty="0">
                <a:solidFill>
                  <a:schemeClr val="bg1"/>
                </a:solidFill>
                <a:latin typeface="Helvetica Neue" charset="0"/>
                <a:ea typeface="Helvetica Neue" charset="0"/>
                <a:cs typeface="Helvetica Neue" charset="0"/>
              </a:rPr>
              <a:t>pour la </a:t>
            </a:r>
            <a:r>
              <a:rPr lang="fr-FR" sz="1000" cap="all" dirty="0">
                <a:solidFill>
                  <a:schemeClr val="bg1"/>
                </a:solidFill>
                <a:latin typeface="Helvetica Neue" charset="0"/>
                <a:ea typeface="Helvetica Neue" charset="0"/>
                <a:cs typeface="Helvetica Neue" charset="0"/>
              </a:rPr>
              <a:t>Protection </a:t>
            </a:r>
            <a:br>
              <a:rPr lang="fr-FR" sz="1000" cap="all" dirty="0">
                <a:solidFill>
                  <a:schemeClr val="bg1"/>
                </a:solidFill>
                <a:latin typeface="Helvetica Neue" charset="0"/>
                <a:ea typeface="Helvetica Neue" charset="0"/>
                <a:cs typeface="Helvetica Neue" charset="0"/>
              </a:rPr>
            </a:br>
            <a:r>
              <a:rPr lang="fr-FR" sz="1000" cap="all" dirty="0">
                <a:solidFill>
                  <a:schemeClr val="bg1"/>
                </a:solidFill>
                <a:latin typeface="Helvetica Neue" charset="0"/>
                <a:ea typeface="Helvetica Neue" charset="0"/>
                <a:cs typeface="Helvetica Neue" charset="0"/>
              </a:rPr>
              <a:t>de l’Enfance dans</a:t>
            </a:r>
          </a:p>
          <a:p>
            <a:pPr>
              <a:lnSpc>
                <a:spcPts val="1200"/>
              </a:lnSpc>
            </a:pPr>
            <a:r>
              <a:rPr lang="fr-FR" sz="1000" cap="all" dirty="0">
                <a:solidFill>
                  <a:schemeClr val="bg1"/>
                </a:solidFill>
                <a:latin typeface="Helvetica Neue" charset="0"/>
                <a:ea typeface="Helvetica Neue" charset="0"/>
                <a:cs typeface="Helvetica Neue" charset="0"/>
              </a:rPr>
              <a:t>l’Action Humanitaire</a:t>
            </a:r>
            <a:r>
              <a:rPr lang="en-US" sz="1000" cap="all" dirty="0">
                <a:solidFill>
                  <a:schemeClr val="bg1"/>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73384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 y="66666"/>
            <a:ext cx="9368576" cy="1200329"/>
          </a:xfrm>
          <a:prstGeom prst="rect">
            <a:avLst/>
          </a:prstGeom>
          <a:noFill/>
        </p:spPr>
        <p:txBody>
          <a:bodyPr wrap="square" rtlCol="0">
            <a:spAutoFit/>
          </a:bodyPr>
          <a:lstStyle/>
          <a:p>
            <a:r>
              <a:rPr lang="fr-FR" sz="3600" b="1" dirty="0">
                <a:solidFill>
                  <a:srgbClr val="026794"/>
                </a:solidFill>
                <a:latin typeface="Helvetica Neue" charset="0"/>
                <a:ea typeface="Helvetica Neue" charset="0"/>
                <a:cs typeface="Helvetica Neue" charset="0"/>
              </a:rPr>
              <a:t>POURQUOI LA SUPERVISION EST-ELLE SI IMPORTANTE ?</a:t>
            </a:r>
          </a:p>
        </p:txBody>
      </p:sp>
      <p:cxnSp>
        <p:nvCxnSpPr>
          <p:cNvPr id="6" name="Straight Connector 5"/>
          <p:cNvCxnSpPr/>
          <p:nvPr/>
        </p:nvCxnSpPr>
        <p:spPr>
          <a:xfrm>
            <a:off x="737410" y="1294985"/>
            <a:ext cx="10521140" cy="0"/>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5823" y="1375340"/>
            <a:ext cx="10266092" cy="1569660"/>
          </a:xfrm>
          <a:prstGeom prst="rect">
            <a:avLst/>
          </a:prstGeom>
          <a:noFill/>
        </p:spPr>
        <p:txBody>
          <a:bodyPr wrap="square" rtlCol="0" anchor="t">
            <a:spAutoFit/>
          </a:bodyPr>
          <a:lstStyle/>
          <a:p>
            <a:r>
              <a:rPr lang="fr-FR" sz="2400" dirty="0">
                <a:solidFill>
                  <a:schemeClr val="tx1">
                    <a:lumMod val="65000"/>
                    <a:lumOff val="35000"/>
                  </a:schemeClr>
                </a:solidFill>
                <a:latin typeface="Helvetica Neue" charset="0"/>
                <a:ea typeface="Helvetica Neue" charset="0"/>
                <a:cs typeface="Helvetica Neue" charset="0"/>
                <a:sym typeface="Century Gothic"/>
              </a:rPr>
              <a:t>« Certains métiers, lorsqu’ils sont exercés correctement, permettent d’améliorer la vie de beaucoup d’enfants et de familles. En revanche, lorsque les performances sont médiocres, cela peut aggraver les risques en matière de sécurité et de bien-être des enfants. »</a:t>
            </a:r>
          </a:p>
        </p:txBody>
      </p:sp>
      <p:sp>
        <p:nvSpPr>
          <p:cNvPr id="13" name="TextBox 12"/>
          <p:cNvSpPr txBox="1"/>
          <p:nvPr/>
        </p:nvSpPr>
        <p:spPr>
          <a:xfrm>
            <a:off x="4500349" y="4144806"/>
            <a:ext cx="1248300" cy="1015663"/>
          </a:xfrm>
          <a:prstGeom prst="rect">
            <a:avLst/>
          </a:prstGeom>
          <a:noFill/>
          <a:ln>
            <a:noFill/>
          </a:ln>
        </p:spPr>
        <p:txBody>
          <a:bodyPr wrap="square" rtlCol="0">
            <a:spAutoFit/>
          </a:bodyPr>
          <a:lstStyle/>
          <a:p>
            <a:pPr algn="ctr"/>
            <a:r>
              <a:rPr lang="fr-FR" sz="6000" b="1" i="1">
                <a:solidFill>
                  <a:srgbClr val="95CD7A"/>
                </a:solidFill>
                <a:latin typeface="Helvetica Neue" charset="0"/>
                <a:ea typeface="Helvetica Neue" charset="0"/>
                <a:cs typeface="Helvetica Neue" charset="0"/>
              </a:rPr>
              <a:t>=</a:t>
            </a:r>
          </a:p>
        </p:txBody>
      </p:sp>
      <p:sp>
        <p:nvSpPr>
          <p:cNvPr id="20" name="Rectangle 19"/>
          <p:cNvSpPr/>
          <p:nvPr/>
        </p:nvSpPr>
        <p:spPr>
          <a:xfrm>
            <a:off x="695823" y="1240499"/>
            <a:ext cx="3617259" cy="9227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425243" y="3640188"/>
            <a:ext cx="2024897" cy="2024897"/>
          </a:xfrm>
          <a:prstGeom prst="rect">
            <a:avLst/>
          </a:prstGeom>
        </p:spPr>
      </p:pic>
      <p:sp>
        <p:nvSpPr>
          <p:cNvPr id="7" name="TextBox 6"/>
          <p:cNvSpPr txBox="1"/>
          <p:nvPr/>
        </p:nvSpPr>
        <p:spPr>
          <a:xfrm>
            <a:off x="1874758" y="6117156"/>
            <a:ext cx="3125868" cy="461665"/>
          </a:xfrm>
          <a:prstGeom prst="rect">
            <a:avLst/>
          </a:prstGeom>
          <a:noFill/>
        </p:spPr>
        <p:txBody>
          <a:bodyPr wrap="square" rtlCol="0">
            <a:spAutoFit/>
          </a:bodyPr>
          <a:lstStyle/>
          <a:p>
            <a:pPr algn="ctr"/>
            <a:r>
              <a:rPr lang="fr-FR" sz="2400" b="1">
                <a:solidFill>
                  <a:srgbClr val="95CD7A"/>
                </a:solidFill>
                <a:latin typeface="Helvetica Neue" charset="0"/>
                <a:ea typeface="Helvetica Neue" charset="0"/>
                <a:cs typeface="Helvetica Neue" charset="0"/>
              </a:rPr>
              <a:t>Supervision efficace</a:t>
            </a:r>
          </a:p>
        </p:txBody>
      </p:sp>
      <p:sp>
        <p:nvSpPr>
          <p:cNvPr id="17" name="TextBox 16"/>
          <p:cNvSpPr txBox="1"/>
          <p:nvPr/>
        </p:nvSpPr>
        <p:spPr>
          <a:xfrm>
            <a:off x="6142662" y="6144721"/>
            <a:ext cx="3774553" cy="461665"/>
          </a:xfrm>
          <a:prstGeom prst="rect">
            <a:avLst/>
          </a:prstGeom>
          <a:noFill/>
        </p:spPr>
        <p:txBody>
          <a:bodyPr wrap="square" rtlCol="0">
            <a:spAutoFit/>
          </a:bodyPr>
          <a:lstStyle/>
          <a:p>
            <a:pPr algn="ctr"/>
            <a:r>
              <a:rPr lang="fr-FR" sz="2400" b="1">
                <a:solidFill>
                  <a:srgbClr val="95CD7A"/>
                </a:solidFill>
                <a:latin typeface="Helvetica Neue" charset="0"/>
                <a:ea typeface="Helvetica Neue" charset="0"/>
                <a:cs typeface="Helvetica Neue" charset="0"/>
              </a:rPr>
              <a:t>Résultats positifs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662" y="3380484"/>
            <a:ext cx="3774553" cy="2519213"/>
          </a:xfrm>
          <a:prstGeom prst="rect">
            <a:avLst/>
          </a:prstGeom>
        </p:spPr>
      </p:pic>
      <p:sp>
        <p:nvSpPr>
          <p:cNvPr id="5" name="Rectangle 4">
            <a:extLst>
              <a:ext uri="{FF2B5EF4-FFF2-40B4-BE49-F238E27FC236}">
                <a16:creationId xmlns:a16="http://schemas.microsoft.com/office/drawing/2014/main" xmlns="" id="{6FB49BA4-B65A-4605-8EF8-A1345DC420E8}"/>
              </a:ext>
            </a:extLst>
          </p:cNvPr>
          <p:cNvSpPr/>
          <p:nvPr/>
        </p:nvSpPr>
        <p:spPr>
          <a:xfrm>
            <a:off x="7644994" y="5602402"/>
            <a:ext cx="2864887" cy="307777"/>
          </a:xfrm>
          <a:prstGeom prst="rect">
            <a:avLst/>
          </a:prstGeom>
        </p:spPr>
        <p:txBody>
          <a:bodyPr wrap="square">
            <a:spAutoFit/>
          </a:bodyPr>
          <a:lstStyle/>
          <a:p>
            <a:r>
              <a:rPr lang="fr-FR" sz="1400" i="1">
                <a:solidFill>
                  <a:schemeClr val="bg1"/>
                </a:solidFill>
                <a:latin typeface="Helvetica Neue" charset="0"/>
                <a:ea typeface="Helvetica Neue" charset="0"/>
                <a:cs typeface="Helvetica Neue" charset="0"/>
              </a:rPr>
              <a:t>Photo : Peter Biro/L’IRC</a:t>
            </a:r>
          </a:p>
        </p:txBody>
      </p:sp>
      <p:sp>
        <p:nvSpPr>
          <p:cNvPr id="8" name="Rectangle 7"/>
          <p:cNvSpPr/>
          <p:nvPr/>
        </p:nvSpPr>
        <p:spPr>
          <a:xfrm>
            <a:off x="797929" y="2932192"/>
            <a:ext cx="3619902" cy="276999"/>
          </a:xfrm>
          <a:prstGeom prst="rect">
            <a:avLst/>
          </a:prstGeom>
        </p:spPr>
        <p:txBody>
          <a:bodyPr wrap="none">
            <a:spAutoFit/>
          </a:bodyPr>
          <a:lstStyle/>
          <a:p>
            <a:r>
              <a:rPr lang="fr-FR" sz="1200" i="1">
                <a:latin typeface="Calibri" panose="020F0502020204030204" pitchFamily="34" charset="0"/>
                <a:ea typeface="HG明朝B"/>
                <a:cs typeface="Times New Roman" panose="02020603050405020304" pitchFamily="18" charset="0"/>
              </a:rPr>
              <a:t>Département de la Santé et des Services sociaux des États-Unis. (2004). </a:t>
            </a:r>
          </a:p>
        </p:txBody>
      </p:sp>
    </p:spTree>
    <p:extLst>
      <p:ext uri="{BB962C8B-B14F-4D97-AF65-F5344CB8AC3E}">
        <p14:creationId xmlns:p14="http://schemas.microsoft.com/office/powerpoint/2010/main" val="32625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3365" y="952931"/>
            <a:ext cx="5186362" cy="3183255"/>
          </a:xfrm>
        </p:spPr>
        <p:txBody>
          <a:bodyPr>
            <a:noAutofit/>
          </a:bodyPr>
          <a:lstStyle/>
          <a:p>
            <a:pPr lvl="0"/>
            <a:r>
              <a:rPr lang="fr-FR" b="1">
                <a:solidFill>
                  <a:srgbClr val="95CD7A"/>
                </a:solidFill>
                <a:latin typeface="Helvetica Neue" charset="0"/>
                <a:ea typeface="Helvetica Neue" charset="0"/>
                <a:cs typeface="Helvetica Neue" charset="0"/>
              </a:rPr>
              <a:t>FAIT AVÉRÉ</a:t>
            </a:r>
            <a:br>
              <a:rPr lang="fr-FR" b="1">
                <a:solidFill>
                  <a:srgbClr val="95CD7A"/>
                </a:solidFill>
                <a:latin typeface="Helvetica Neue" charset="0"/>
                <a:ea typeface="Helvetica Neue" charset="0"/>
                <a:cs typeface="Helvetica Neue" charset="0"/>
              </a:rPr>
            </a:br>
            <a:r>
              <a:rPr lang="fr-FR" b="1">
                <a:solidFill>
                  <a:srgbClr val="95CD7A"/>
                </a:solidFill>
                <a:latin typeface="Helvetica Neue" charset="0"/>
                <a:ea typeface="Helvetica Neue" charset="0"/>
                <a:cs typeface="Helvetica Neue" charset="0"/>
              </a:rPr>
              <a:t/>
            </a:r>
            <a:br>
              <a:rPr lang="fr-FR" b="1">
                <a:solidFill>
                  <a:srgbClr val="95CD7A"/>
                </a:solidFill>
                <a:latin typeface="Helvetica Neue" charset="0"/>
                <a:ea typeface="Helvetica Neue" charset="0"/>
                <a:cs typeface="Helvetica Neue" charset="0"/>
              </a:rPr>
            </a:br>
            <a:r>
              <a:rPr lang="fr-FR">
                <a:solidFill>
                  <a:srgbClr val="151515"/>
                </a:solidFill>
              </a:rPr>
              <a:t/>
            </a:r>
            <a:br>
              <a:rPr lang="fr-FR">
                <a:solidFill>
                  <a:srgbClr val="151515"/>
                </a:solidFill>
              </a:rPr>
            </a:br>
            <a:endParaRPr lang="fr-FR">
              <a:solidFill>
                <a:srgbClr val="151515"/>
              </a:solidFill>
            </a:endParaRPr>
          </a:p>
        </p:txBody>
      </p:sp>
      <p:sp>
        <p:nvSpPr>
          <p:cNvPr id="6" name="Rectangle 5"/>
          <p:cNvSpPr/>
          <p:nvPr/>
        </p:nvSpPr>
        <p:spPr>
          <a:xfrm>
            <a:off x="0" y="5043120"/>
            <a:ext cx="12192000" cy="181488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3365" y="2235163"/>
            <a:ext cx="3652170" cy="1569660"/>
          </a:xfrm>
          <a:prstGeom prst="rect">
            <a:avLst/>
          </a:prstGeom>
          <a:noFill/>
        </p:spPr>
        <p:txBody>
          <a:bodyPr wrap="square" rtlCol="0">
            <a:spAutoFit/>
          </a:bodyPr>
          <a:lstStyle/>
          <a:p>
            <a:r>
              <a:rPr lang="fr-FR" sz="2400">
                <a:solidFill>
                  <a:schemeClr val="tx1">
                    <a:lumMod val="65000"/>
                    <a:lumOff val="35000"/>
                  </a:schemeClr>
                </a:solidFill>
                <a:latin typeface="Helvetica Neue" charset="0"/>
                <a:ea typeface="Helvetica Neue" charset="0"/>
                <a:cs typeface="Helvetica Neue" charset="0"/>
                <a:sym typeface="Century Gothic"/>
              </a:rPr>
              <a:t>La recherche démontre systématiquement que la supervision formelle individuelle aide à protéger les enfants.</a:t>
            </a:r>
          </a:p>
        </p:txBody>
      </p:sp>
      <p:sp>
        <p:nvSpPr>
          <p:cNvPr id="8" name="TextBox 7"/>
          <p:cNvSpPr txBox="1"/>
          <p:nvPr/>
        </p:nvSpPr>
        <p:spPr>
          <a:xfrm>
            <a:off x="4923692" y="239197"/>
            <a:ext cx="7115907" cy="4985980"/>
          </a:xfrm>
          <a:prstGeom prst="rect">
            <a:avLst/>
          </a:prstGeom>
          <a:noFill/>
        </p:spPr>
        <p:txBody>
          <a:bodyPr wrap="square" rtlCol="0">
            <a:spAutoFit/>
          </a:bodyPr>
          <a:lstStyle/>
          <a:p>
            <a:pPr lvl="1" indent="-342900">
              <a:spcBef>
                <a:spcPts val="0"/>
              </a:spcBef>
              <a:buClr>
                <a:srgbClr val="95CD7A"/>
              </a:buClr>
              <a:buSzPct val="8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alibri"/>
              </a:rPr>
              <a:t>Aide les travailleurs sociaux à penser clairement, </a:t>
            </a:r>
            <a:br>
              <a:rPr lang="fr-FR" sz="2000" dirty="0">
                <a:solidFill>
                  <a:schemeClr val="tx1">
                    <a:lumMod val="65000"/>
                    <a:lumOff val="35000"/>
                  </a:schemeClr>
                </a:solidFill>
                <a:latin typeface="Helvetica Neue" charset="0"/>
                <a:ea typeface="Helvetica Neue" charset="0"/>
                <a:cs typeface="Helvetica Neue" charset="0"/>
                <a:sym typeface="Calibri"/>
              </a:rPr>
            </a:br>
            <a:r>
              <a:rPr lang="fr-FR" sz="2000" dirty="0">
                <a:solidFill>
                  <a:schemeClr val="tx1">
                    <a:lumMod val="65000"/>
                    <a:lumOff val="35000"/>
                  </a:schemeClr>
                </a:solidFill>
                <a:latin typeface="Helvetica Neue" charset="0"/>
                <a:ea typeface="Helvetica Neue" charset="0"/>
                <a:cs typeface="Helvetica Neue" charset="0"/>
                <a:sym typeface="Calibri"/>
              </a:rPr>
              <a:t>même en cas de fortes tensions.</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alibri"/>
              </a:rPr>
              <a:t>Aide les travailleurs sociaux à gérer les charges émotionnelles et le stress du travail.</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alibri"/>
              </a:rPr>
              <a:t>Aide les travailleurs sociaux à maintenir le niveau nécessaire de professionnalisme et à éviter une implication insuffisante ou excessive.</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alibri"/>
              </a:rPr>
              <a:t>Aide à la réflexion critique et à la pratique réflective.</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alibri"/>
              </a:rPr>
              <a:t>Contribue à la sécurité du travailleur social sur le terrain.</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endParaRPr>
          </a:p>
          <a:p>
            <a:pPr lvl="1" indent="-342900">
              <a:spcBef>
                <a:spcPts val="0"/>
              </a:spcBef>
              <a:buClr>
                <a:srgbClr val="95CD7A"/>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Réduit le stress des superviseurs.</a:t>
            </a:r>
          </a:p>
          <a:p>
            <a:endParaRPr lang="en-US" dirty="0">
              <a:solidFill>
                <a:schemeClr val="tx1">
                  <a:lumMod val="65000"/>
                  <a:lumOff val="35000"/>
                </a:schemeClr>
              </a:solidFill>
            </a:endParaRPr>
          </a:p>
        </p:txBody>
      </p:sp>
      <p:grpSp>
        <p:nvGrpSpPr>
          <p:cNvPr id="2" name="Group 1"/>
          <p:cNvGrpSpPr/>
          <p:nvPr/>
        </p:nvGrpSpPr>
        <p:grpSpPr>
          <a:xfrm>
            <a:off x="-1" y="5043120"/>
            <a:ext cx="12192001" cy="1814882"/>
            <a:chOff x="-1" y="5043120"/>
            <a:chExt cx="12192001" cy="1814882"/>
          </a:xfrm>
        </p:grpSpPr>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3" name="Rectangle 2"/>
          <p:cNvSpPr/>
          <p:nvPr/>
        </p:nvSpPr>
        <p:spPr>
          <a:xfrm>
            <a:off x="663365" y="4665254"/>
            <a:ext cx="3767378" cy="338554"/>
          </a:xfrm>
          <a:prstGeom prst="rect">
            <a:avLst/>
          </a:prstGeom>
        </p:spPr>
        <p:txBody>
          <a:bodyPr wrap="none">
            <a:spAutoFit/>
          </a:bodyPr>
          <a:lstStyle/>
          <a:p>
            <a:r>
              <a:rPr lang="fr-FR" sz="1600">
                <a:solidFill>
                  <a:schemeClr val="bg1">
                    <a:lumMod val="50000"/>
                  </a:schemeClr>
                </a:solidFill>
                <a:latin typeface="Helvetica Neue"/>
              </a:rPr>
              <a:t>Brandon et al (2005; 2008; 2009; 2012)</a:t>
            </a:r>
          </a:p>
        </p:txBody>
      </p:sp>
    </p:spTree>
    <p:extLst>
      <p:ext uri="{BB962C8B-B14F-4D97-AF65-F5344CB8AC3E}">
        <p14:creationId xmlns:p14="http://schemas.microsoft.com/office/powerpoint/2010/main" val="227509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7" y="1013159"/>
            <a:ext cx="3561362" cy="1754326"/>
          </a:xfrm>
          <a:prstGeom prst="rect">
            <a:avLst/>
          </a:prstGeom>
          <a:noFill/>
        </p:spPr>
        <p:txBody>
          <a:bodyPr wrap="square" rtlCol="0">
            <a:spAutoFit/>
          </a:bodyPr>
          <a:lstStyle/>
          <a:p>
            <a:r>
              <a:rPr lang="fr-FR" sz="3600" b="1">
                <a:solidFill>
                  <a:srgbClr val="026794"/>
                </a:solidFill>
                <a:latin typeface="Helvetica Neue" charset="0"/>
                <a:ea typeface="Helvetica Neue" charset="0"/>
                <a:cs typeface="Helvetica Neue" charset="0"/>
              </a:rPr>
              <a:t>SUPERVISION DANS NOS CONTEXTES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5780133" cy="984885"/>
          </a:xfrm>
          <a:prstGeom prst="rect">
            <a:avLst/>
          </a:prstGeom>
          <a:noFill/>
        </p:spPr>
        <p:txBody>
          <a:bodyPr wrap="square" rtlCol="0">
            <a:spAutoFit/>
          </a:bodyPr>
          <a:lstStyle/>
          <a:p>
            <a:pPr lvl="0"/>
            <a:r>
              <a:rPr lang="fr-FR" sz="2000" dirty="0">
                <a:solidFill>
                  <a:schemeClr val="bg1">
                    <a:lumMod val="85000"/>
                  </a:schemeClr>
                </a:solidFill>
                <a:latin typeface="Helvetica Neue" charset="0"/>
                <a:ea typeface="Helvetica Neue" charset="0"/>
                <a:cs typeface="Helvetica Neue" charset="0"/>
                <a:sym typeface="Century Gothic"/>
              </a:rPr>
              <a:t>A quoi pensent les gens dans votre contexte quand elles entendent le terme « superviseur » ?</a:t>
            </a:r>
          </a:p>
          <a:p>
            <a:endParaRPr lang="en-US" dirty="0"/>
          </a:p>
        </p:txBody>
      </p:sp>
      <p:sp>
        <p:nvSpPr>
          <p:cNvPr id="21" name="TextBox 20"/>
          <p:cNvSpPr txBox="1"/>
          <p:nvPr/>
        </p:nvSpPr>
        <p:spPr>
          <a:xfrm>
            <a:off x="1317353" y="2741294"/>
            <a:ext cx="5276488" cy="984885"/>
          </a:xfrm>
          <a:prstGeom prst="rect">
            <a:avLst/>
          </a:prstGeom>
          <a:noFill/>
        </p:spPr>
        <p:txBody>
          <a:bodyPr wrap="square" rtlCol="0">
            <a:spAutoFit/>
          </a:bodyPr>
          <a:lstStyle/>
          <a:p>
            <a:pPr lvl="0">
              <a:buClr>
                <a:schemeClr val="tx1">
                  <a:lumMod val="65000"/>
                  <a:lumOff val="35000"/>
                </a:schemeClr>
              </a:buClr>
              <a:buSzPct val="100000"/>
            </a:pPr>
            <a:r>
              <a:rPr lang="fr-FR" sz="2000" dirty="0">
                <a:solidFill>
                  <a:schemeClr val="bg1">
                    <a:lumMod val="85000"/>
                  </a:schemeClr>
                </a:solidFill>
                <a:latin typeface="Helvetica Neue" charset="0"/>
                <a:ea typeface="Helvetica Neue" charset="0"/>
                <a:cs typeface="Helvetica Neue" charset="0"/>
                <a:sym typeface="Century Gothic"/>
              </a:rPr>
              <a:t>Pourquoi la supervision est-elle importante dans la gestion de cas ?</a:t>
            </a:r>
          </a:p>
          <a:p>
            <a:endParaRPr lang="en-US" dirty="0">
              <a:solidFill>
                <a:schemeClr val="bg1">
                  <a:lumMod val="85000"/>
                </a:schemeClr>
              </a:solidFill>
            </a:endParaRPr>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032869"/>
            <a:ext cx="5339541"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bg1">
                  <a:lumMod val="8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fr-FR" sz="2000" b="1" dirty="0">
                <a:solidFill>
                  <a:schemeClr val="bg1">
                    <a:lumMod val="50000"/>
                  </a:schemeClr>
                </a:solidFill>
                <a:latin typeface="Helvetica Neue" charset="0"/>
                <a:ea typeface="Helvetica Neue" charset="0"/>
                <a:cs typeface="Helvetica Neue" charset="0"/>
                <a:sym typeface="Century Gothic"/>
              </a:rPr>
              <a:t>Quelles sont les principales tâches et responsabilités des superviseurs de gestion de cas ?</a:t>
            </a:r>
          </a:p>
          <a:p>
            <a:endParaRPr lang="en-US" dirty="0">
              <a:solidFill>
                <a:schemeClr val="bg1">
                  <a:lumMod val="85000"/>
                </a:schemeClr>
              </a:solidFill>
            </a:endParaRPr>
          </a:p>
        </p:txBody>
      </p:sp>
      <p:sp>
        <p:nvSpPr>
          <p:cNvPr id="27" name="TextBox 26"/>
          <p:cNvSpPr txBox="1"/>
          <p:nvPr/>
        </p:nvSpPr>
        <p:spPr>
          <a:xfrm>
            <a:off x="494292" y="113098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252965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60384" y="124105"/>
            <a:ext cx="11441116" cy="1400530"/>
          </a:xfrm>
        </p:spPr>
        <p:txBody>
          <a:bodyPr>
            <a:normAutofit/>
          </a:bodyPr>
          <a:lstStyle/>
          <a:p>
            <a:r>
              <a:rPr lang="fr-FR" sz="3400" b="1" dirty="0">
                <a:solidFill>
                  <a:srgbClr val="026794"/>
                </a:solidFill>
                <a:latin typeface="Helvetica Neue" charset="0"/>
                <a:ea typeface="Helvetica Neue" charset="0"/>
                <a:cs typeface="Helvetica Neue" charset="0"/>
              </a:rPr>
              <a:t>LES 3 FONCTIONS DE LA SUPERVISION</a:t>
            </a:r>
          </a:p>
        </p:txBody>
      </p:sp>
      <p:sp>
        <p:nvSpPr>
          <p:cNvPr id="6" name="TextBox 5"/>
          <p:cNvSpPr txBox="1"/>
          <p:nvPr/>
        </p:nvSpPr>
        <p:spPr>
          <a:xfrm>
            <a:off x="710998" y="2078002"/>
            <a:ext cx="10327116" cy="4708981"/>
          </a:xfrm>
          <a:prstGeom prst="rect">
            <a:avLst/>
          </a:prstGeom>
          <a:noFill/>
        </p:spPr>
        <p:txBody>
          <a:bodyPr wrap="square" rtlCol="0">
            <a:spAutoFit/>
          </a:bodyPr>
          <a:lstStyle/>
          <a:p>
            <a:r>
              <a:rPr lang="fr-FR" sz="2400" b="1" dirty="0">
                <a:solidFill>
                  <a:srgbClr val="95CD7A"/>
                </a:solidFill>
                <a:latin typeface="Helvetica Neue" charset="0"/>
                <a:ea typeface="Helvetica Neue" charset="0"/>
                <a:cs typeface="Helvetica Neue" charset="0"/>
              </a:rPr>
              <a:t>1. Redevabilité et Administration :</a:t>
            </a:r>
          </a:p>
          <a:p>
            <a:pPr>
              <a:lnSpc>
                <a:spcPct val="150000"/>
              </a:lnSpc>
            </a:pPr>
            <a:r>
              <a:rPr lang="fr-FR" sz="2400" dirty="0">
                <a:solidFill>
                  <a:schemeClr val="tx1">
                    <a:lumMod val="65000"/>
                    <a:lumOff val="35000"/>
                  </a:schemeClr>
                </a:solidFill>
                <a:latin typeface="Helvetica Neue" charset="0"/>
                <a:ea typeface="Helvetica Neue" charset="0"/>
                <a:cs typeface="Helvetica Neue" charset="0"/>
              </a:rPr>
              <a:t>    Garantir une pratique compétente et responsable du personnel.</a:t>
            </a:r>
          </a:p>
          <a:p>
            <a:endParaRPr lang="en-US" sz="2400" dirty="0">
              <a:latin typeface="Helvetica Neue" charset="0"/>
              <a:ea typeface="Helvetica Neue" charset="0"/>
              <a:cs typeface="Helvetica Neue" charset="0"/>
            </a:endParaRPr>
          </a:p>
          <a:p>
            <a:pPr>
              <a:lnSpc>
                <a:spcPct val="150000"/>
              </a:lnSpc>
            </a:pPr>
            <a:r>
              <a:rPr lang="fr-FR" sz="2400" b="1" dirty="0">
                <a:solidFill>
                  <a:srgbClr val="95CD7A"/>
                </a:solidFill>
                <a:latin typeface="Helvetica Neue" charset="0"/>
                <a:ea typeface="Helvetica Neue" charset="0"/>
                <a:cs typeface="Helvetica Neue" charset="0"/>
              </a:rPr>
              <a:t>2. Développement éducatif et professionnel : </a:t>
            </a:r>
          </a:p>
          <a:p>
            <a:r>
              <a:rPr lang="fr-FR" sz="2400" b="1" dirty="0">
                <a:solidFill>
                  <a:schemeClr val="tx1">
                    <a:lumMod val="65000"/>
                    <a:lumOff val="35000"/>
                  </a:schemeClr>
                </a:solidFill>
                <a:latin typeface="Helvetica Neue" charset="0"/>
                <a:ea typeface="Helvetica Neue" charset="0"/>
                <a:cs typeface="Helvetica Neue" charset="0"/>
              </a:rPr>
              <a:t>    </a:t>
            </a:r>
            <a:r>
              <a:rPr lang="fr-FR" sz="2400" dirty="0">
                <a:solidFill>
                  <a:schemeClr val="tx1">
                    <a:lumMod val="65000"/>
                    <a:lumOff val="35000"/>
                  </a:schemeClr>
                </a:solidFill>
                <a:latin typeface="Helvetica Neue" charset="0"/>
                <a:ea typeface="Helvetica Neue" charset="0"/>
                <a:cs typeface="Helvetica Neue" charset="0"/>
              </a:rPr>
              <a:t>S’assurer que le personnel actualise continuellement ses </a:t>
            </a:r>
            <a:br>
              <a:rPr lang="fr-FR" sz="2400" dirty="0">
                <a:solidFill>
                  <a:schemeClr val="tx1">
                    <a:lumMod val="65000"/>
                    <a:lumOff val="35000"/>
                  </a:schemeClr>
                </a:solidFill>
                <a:latin typeface="Helvetica Neue" charset="0"/>
                <a:ea typeface="Helvetica Neue" charset="0"/>
                <a:cs typeface="Helvetica Neue" charset="0"/>
              </a:rPr>
            </a:br>
            <a:r>
              <a:rPr lang="fr-FR" altLang="zh-CN" sz="2400" b="1" dirty="0">
                <a:solidFill>
                  <a:schemeClr val="tx1">
                    <a:lumMod val="65000"/>
                    <a:lumOff val="35000"/>
                  </a:schemeClr>
                </a:solidFill>
                <a:latin typeface="Helvetica Neue" charset="0"/>
                <a:ea typeface="Helvetica Neue" charset="0"/>
                <a:cs typeface="Helvetica Neue" charset="0"/>
              </a:rPr>
              <a:t>    </a:t>
            </a:r>
            <a:r>
              <a:rPr lang="fr-FR" sz="2400" dirty="0">
                <a:solidFill>
                  <a:schemeClr val="tx1">
                    <a:lumMod val="65000"/>
                    <a:lumOff val="35000"/>
                  </a:schemeClr>
                </a:solidFill>
                <a:latin typeface="Helvetica Neue" charset="0"/>
                <a:ea typeface="Helvetica Neue" charset="0"/>
                <a:cs typeface="Helvetica Neue" charset="0"/>
              </a:rPr>
              <a:t>connaissances et ses compétences.</a:t>
            </a:r>
          </a:p>
          <a:p>
            <a:endParaRPr lang="en-US" sz="2400" dirty="0">
              <a:solidFill>
                <a:schemeClr val="bg1">
                  <a:lumMod val="10000"/>
                </a:schemeClr>
              </a:solidFill>
              <a:latin typeface="Helvetica Neue" charset="0"/>
              <a:ea typeface="Helvetica Neue" charset="0"/>
              <a:cs typeface="Helvetica Neue" charset="0"/>
            </a:endParaRPr>
          </a:p>
          <a:p>
            <a:pPr>
              <a:lnSpc>
                <a:spcPct val="150000"/>
              </a:lnSpc>
            </a:pPr>
            <a:r>
              <a:rPr lang="fr-FR" sz="2400" b="1" dirty="0">
                <a:solidFill>
                  <a:srgbClr val="95CD7A"/>
                </a:solidFill>
                <a:latin typeface="Helvetica Neue" charset="0"/>
                <a:ea typeface="Helvetica Neue" charset="0"/>
                <a:cs typeface="Helvetica Neue" charset="0"/>
              </a:rPr>
              <a:t>3. Soutien : </a:t>
            </a:r>
          </a:p>
          <a:p>
            <a:pPr>
              <a:lnSpc>
                <a:spcPct val="150000"/>
              </a:lnSpc>
            </a:pPr>
            <a:r>
              <a:rPr lang="fr-FR" sz="2400" dirty="0">
                <a:solidFill>
                  <a:schemeClr val="bg1">
                    <a:lumMod val="10000"/>
                  </a:schemeClr>
                </a:solidFill>
                <a:latin typeface="Helvetica Neue" charset="0"/>
                <a:ea typeface="Helvetica Neue" charset="0"/>
                <a:cs typeface="Helvetica Neue" charset="0"/>
              </a:rPr>
              <a:t>    </a:t>
            </a:r>
            <a:r>
              <a:rPr lang="fr-FR" sz="2400" dirty="0">
                <a:solidFill>
                  <a:schemeClr val="tx1">
                    <a:lumMod val="65000"/>
                    <a:lumOff val="35000"/>
                  </a:schemeClr>
                </a:solidFill>
                <a:latin typeface="Helvetica Neue" charset="0"/>
                <a:ea typeface="Helvetica Neue" charset="0"/>
                <a:cs typeface="Helvetica Neue" charset="0"/>
              </a:rPr>
              <a:t>Garantir le bien-être émotionnel et psychologique de votre personnel.</a:t>
            </a:r>
          </a:p>
          <a:p>
            <a:pPr marL="342900" indent="-342900">
              <a:buAutoNum type="arabicPeriod"/>
            </a:pPr>
            <a:endParaRPr lang="en-US" dirty="0"/>
          </a:p>
          <a:p>
            <a:pPr marL="342900" indent="-342900">
              <a:buAutoNum type="arabicPeriod"/>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698" y="265975"/>
            <a:ext cx="2517320" cy="2517320"/>
          </a:xfrm>
          <a:prstGeom prst="rect">
            <a:avLst/>
          </a:prstGeom>
        </p:spPr>
      </p:pic>
      <p:cxnSp>
        <p:nvCxnSpPr>
          <p:cNvPr id="8" name="Straight Connector 7"/>
          <p:cNvCxnSpPr/>
          <p:nvPr/>
        </p:nvCxnSpPr>
        <p:spPr>
          <a:xfrm flipV="1">
            <a:off x="765862" y="1294754"/>
            <a:ext cx="7817354"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0998" y="1263916"/>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840276" y="1708670"/>
            <a:ext cx="2904164" cy="369332"/>
          </a:xfrm>
          <a:prstGeom prst="rect">
            <a:avLst/>
          </a:prstGeom>
          <a:noFill/>
        </p:spPr>
        <p:txBody>
          <a:bodyPr wrap="square" rtlCol="0">
            <a:spAutoFit/>
          </a:bodyPr>
          <a:lstStyle/>
          <a:p>
            <a:pPr algn="ctr"/>
            <a:r>
              <a:rPr lang="fr-FR" b="1">
                <a:solidFill>
                  <a:srgbClr val="B3BFCA"/>
                </a:solidFill>
                <a:latin typeface="Helvetica Neue" charset="0"/>
                <a:ea typeface="Helvetica Neue" charset="0"/>
                <a:cs typeface="Helvetica Neue" charset="0"/>
              </a:rPr>
              <a:t>Étape | 15 minutes</a:t>
            </a:r>
          </a:p>
        </p:txBody>
      </p:sp>
    </p:spTree>
    <p:extLst>
      <p:ext uri="{BB962C8B-B14F-4D97-AF65-F5344CB8AC3E}">
        <p14:creationId xmlns:p14="http://schemas.microsoft.com/office/powerpoint/2010/main" val="2893872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6199632"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1013667"/>
            <a:ext cx="6199631" cy="7851776"/>
          </a:xfrm>
          <a:prstGeom prst="rect">
            <a:avLst/>
          </a:prstGeom>
        </p:spPr>
      </p:pic>
      <p:sp>
        <p:nvSpPr>
          <p:cNvPr id="4" name="Shape 233"/>
          <p:cNvSpPr txBox="1">
            <a:spLocks/>
          </p:cNvSpPr>
          <p:nvPr/>
        </p:nvSpPr>
        <p:spPr>
          <a:xfrm>
            <a:off x="500849" y="1167224"/>
            <a:ext cx="4756952" cy="3237721"/>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fr-FR" sz="3600" b="1" dirty="0">
                <a:solidFill>
                  <a:schemeClr val="bg1"/>
                </a:solidFill>
                <a:latin typeface="Helvetica Neue" charset="0"/>
                <a:ea typeface="Helvetica Neue" charset="0"/>
                <a:cs typeface="Helvetica Neue" charset="0"/>
                <a:sym typeface="Century Gothic"/>
              </a:rPr>
              <a:t>FONCTION ADMINISTRATION ET REDEVABILITÉ</a:t>
            </a:r>
          </a:p>
        </p:txBody>
      </p:sp>
      <p:sp>
        <p:nvSpPr>
          <p:cNvPr id="29" name="TextBox 28"/>
          <p:cNvSpPr txBox="1"/>
          <p:nvPr/>
        </p:nvSpPr>
        <p:spPr>
          <a:xfrm>
            <a:off x="6700479" y="989666"/>
            <a:ext cx="4673680" cy="4524315"/>
          </a:xfrm>
          <a:prstGeom prst="rect">
            <a:avLst/>
          </a:prstGeom>
          <a:noFill/>
        </p:spPr>
        <p:txBody>
          <a:bodyPr wrap="square" rtlCol="0">
            <a:spAutoFit/>
          </a:bodyPr>
          <a:lstStyle/>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Ressources humaines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Planification, affectation et supervision de la qualité de gestion des cas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Coordination avec les autres acteurs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Documentation</a:t>
            </a:r>
          </a:p>
          <a:p>
            <a:pPr>
              <a:buClr>
                <a:srgbClr val="026794"/>
              </a:buCl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Renforcement des normes de sécurité et d’éthique</a:t>
            </a:r>
          </a:p>
        </p:txBody>
      </p:sp>
    </p:spTree>
    <p:extLst>
      <p:ext uri="{BB962C8B-B14F-4D97-AF65-F5344CB8AC3E}">
        <p14:creationId xmlns:p14="http://schemas.microsoft.com/office/powerpoint/2010/main" val="155496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6199632"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993776"/>
            <a:ext cx="6199632" cy="7851776"/>
          </a:xfrm>
          <a:prstGeom prst="rect">
            <a:avLst/>
          </a:prstGeom>
        </p:spPr>
      </p:pic>
      <p:sp>
        <p:nvSpPr>
          <p:cNvPr id="4" name="Shape 233"/>
          <p:cNvSpPr txBox="1">
            <a:spLocks/>
          </p:cNvSpPr>
          <p:nvPr/>
        </p:nvSpPr>
        <p:spPr>
          <a:xfrm>
            <a:off x="621792" y="1059346"/>
            <a:ext cx="5330600" cy="3723669"/>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fr-FR" sz="3600" b="1">
                <a:solidFill>
                  <a:schemeClr val="bg1"/>
                </a:solidFill>
                <a:latin typeface="Helvetica Neue" charset="0"/>
                <a:ea typeface="Helvetica Neue" charset="0"/>
                <a:cs typeface="Helvetica Neue" charset="0"/>
                <a:sym typeface="Century Gothic"/>
              </a:rPr>
              <a:t>FONCTION FORMATION ET DÉVELOPPEMENT PROFESSIONNEL</a:t>
            </a:r>
          </a:p>
        </p:txBody>
      </p:sp>
      <p:sp>
        <p:nvSpPr>
          <p:cNvPr id="29" name="TextBox 28"/>
          <p:cNvSpPr txBox="1"/>
          <p:nvPr/>
        </p:nvSpPr>
        <p:spPr>
          <a:xfrm>
            <a:off x="6949440" y="1077435"/>
            <a:ext cx="4513217" cy="5170646"/>
          </a:xfrm>
          <a:prstGeom prst="rect">
            <a:avLst/>
          </a:prstGeom>
          <a:noFill/>
        </p:spPr>
        <p:txBody>
          <a:bodyPr wrap="square" rtlCol="0">
            <a:spAutoFit/>
          </a:bodyPr>
          <a:lstStyle/>
          <a:p>
            <a:pPr marL="285750" indent="-285750">
              <a:buClr>
                <a:srgbClr val="95CD7A"/>
              </a:buClr>
              <a:buFont typeface="Wingdings" charset="2"/>
              <a:buChar char="§"/>
            </a:pPr>
            <a:r>
              <a:rPr lang="fr-FR" sz="2400" dirty="0">
                <a:solidFill>
                  <a:schemeClr val="tx1">
                    <a:lumMod val="65000"/>
                    <a:lumOff val="35000"/>
                  </a:schemeClr>
                </a:solidFill>
                <a:latin typeface="Helvetica Neue" charset="0"/>
                <a:ea typeface="Helvetica Neue" charset="0"/>
                <a:cs typeface="Helvetica Neue" charset="0"/>
              </a:rPr>
              <a:t>Évaluation des compétences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fr-FR" sz="2400" dirty="0">
                <a:solidFill>
                  <a:schemeClr val="tx1">
                    <a:lumMod val="65000"/>
                    <a:lumOff val="35000"/>
                  </a:schemeClr>
                </a:solidFill>
                <a:latin typeface="Helvetica Neue" charset="0"/>
                <a:ea typeface="Helvetica Neue" charset="0"/>
                <a:cs typeface="Helvetica Neue" charset="0"/>
              </a:rPr>
              <a:t>Contribution à des plans d’apprentissage personnels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fr-FR" sz="2400" dirty="0">
                <a:solidFill>
                  <a:schemeClr val="tx1">
                    <a:lumMod val="65000"/>
                    <a:lumOff val="35000"/>
                  </a:schemeClr>
                </a:solidFill>
                <a:latin typeface="Helvetica Neue" charset="0"/>
                <a:ea typeface="Helvetica Neue" charset="0"/>
                <a:cs typeface="Helvetica Neue" charset="0"/>
              </a:rPr>
              <a:t>Promotion des pratiques réflectives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fr-FR" sz="2400" dirty="0">
                <a:solidFill>
                  <a:schemeClr val="tx1">
                    <a:lumMod val="65000"/>
                    <a:lumOff val="35000"/>
                  </a:schemeClr>
                </a:solidFill>
                <a:latin typeface="Helvetica Neue" charset="0"/>
                <a:ea typeface="Helvetica Neue" charset="0"/>
                <a:cs typeface="Helvetica Neue" charset="0"/>
              </a:rPr>
              <a:t>Renforcement des principes directeurs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fr-FR" sz="2400" dirty="0">
                <a:solidFill>
                  <a:schemeClr val="tx1">
                    <a:lumMod val="65000"/>
                    <a:lumOff val="35000"/>
                  </a:schemeClr>
                </a:solidFill>
                <a:latin typeface="Helvetica Neue" charset="0"/>
                <a:ea typeface="Helvetica Neue" charset="0"/>
                <a:cs typeface="Helvetica Neue" charset="0"/>
              </a:rPr>
              <a:t>Incitation à la connaissance de soi</a:t>
            </a:r>
          </a:p>
          <a:p>
            <a:endParaRPr lang="en-US" b="1" dirty="0">
              <a:solidFill>
                <a:srgbClr val="026794"/>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91369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6199632"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993776"/>
            <a:ext cx="6199632" cy="7851776"/>
          </a:xfrm>
          <a:prstGeom prst="rect">
            <a:avLst/>
          </a:prstGeom>
        </p:spPr>
      </p:pic>
      <p:sp>
        <p:nvSpPr>
          <p:cNvPr id="19" name="TextBox 18"/>
          <p:cNvSpPr txBox="1"/>
          <p:nvPr/>
        </p:nvSpPr>
        <p:spPr>
          <a:xfrm>
            <a:off x="6559296" y="1076836"/>
            <a:ext cx="5266944" cy="4801314"/>
          </a:xfrm>
          <a:prstGeom prst="rect">
            <a:avLst/>
          </a:prstGeom>
          <a:noFill/>
        </p:spPr>
        <p:txBody>
          <a:bodyPr wrap="square" rtlCol="0">
            <a:spAutoFit/>
          </a:bodyPr>
          <a:lstStyle/>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Création d’un environnement sûr pour la réflexion</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Promotion de la prise en charge personnelle </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Empathie et normalisation des sentiments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Renforcement des attentes réalistes et des limites saines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Reconnaissance et encouragement</a:t>
            </a:r>
          </a:p>
          <a:p>
            <a:endParaRPr lang="en-US" b="1" dirty="0">
              <a:solidFill>
                <a:srgbClr val="026794"/>
              </a:solidFill>
              <a:latin typeface="Helvetica Neue" charset="0"/>
              <a:ea typeface="Helvetica Neue" charset="0"/>
              <a:cs typeface="Helvetica Neue" charset="0"/>
            </a:endParaRPr>
          </a:p>
        </p:txBody>
      </p:sp>
      <p:sp>
        <p:nvSpPr>
          <p:cNvPr id="17" name="Shape 233"/>
          <p:cNvSpPr txBox="1">
            <a:spLocks/>
          </p:cNvSpPr>
          <p:nvPr/>
        </p:nvSpPr>
        <p:spPr>
          <a:xfrm>
            <a:off x="463296" y="908988"/>
            <a:ext cx="5190158" cy="1639389"/>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fr-FR" sz="3600" b="1">
                <a:solidFill>
                  <a:schemeClr val="bg1"/>
                </a:solidFill>
                <a:latin typeface="Helvetica Neue" charset="0"/>
                <a:ea typeface="Helvetica Neue" charset="0"/>
                <a:cs typeface="Helvetica Neue" charset="0"/>
                <a:sym typeface="Century Gothic"/>
              </a:rPr>
              <a:t>FONCTION SOUTIEN</a:t>
            </a:r>
          </a:p>
        </p:txBody>
      </p:sp>
    </p:spTree>
    <p:extLst>
      <p:ext uri="{BB962C8B-B14F-4D97-AF65-F5344CB8AC3E}">
        <p14:creationId xmlns:p14="http://schemas.microsoft.com/office/powerpoint/2010/main" val="73789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7"/>
          <p:cNvSpPr txBox="1">
            <a:spLocks/>
          </p:cNvSpPr>
          <p:nvPr/>
        </p:nvSpPr>
        <p:spPr>
          <a:xfrm>
            <a:off x="966952" y="2639204"/>
            <a:ext cx="11577974" cy="2306524"/>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fr-FR" sz="2800" b="1">
                <a:solidFill>
                  <a:srgbClr val="026794"/>
                </a:solidFill>
                <a:latin typeface="Helvetica Neue" charset="0"/>
                <a:ea typeface="Helvetica Neue" charset="0"/>
                <a:cs typeface="Helvetica Neue" charset="0"/>
                <a:sym typeface="Century Gothic"/>
              </a:rPr>
              <a:t>ÉQUILIBRE ENTRE LES </a:t>
            </a:r>
          </a:p>
          <a:p>
            <a:pPr>
              <a:buClr>
                <a:srgbClr val="151515"/>
              </a:buClr>
              <a:buSzPct val="25000"/>
            </a:pPr>
            <a:r>
              <a:rPr lang="fr-FR" sz="4800" b="1">
                <a:solidFill>
                  <a:srgbClr val="026794"/>
                </a:solidFill>
                <a:latin typeface="Helvetica Neue" charset="0"/>
                <a:ea typeface="Helvetica Neue" charset="0"/>
                <a:cs typeface="Helvetica Neue" charset="0"/>
                <a:sym typeface="Century Gothic"/>
              </a:rPr>
              <a:t>3 FONCTIONS </a:t>
            </a:r>
          </a:p>
          <a:p>
            <a:pPr>
              <a:buClr>
                <a:srgbClr val="151515"/>
              </a:buClr>
              <a:buSzPct val="25000"/>
            </a:pPr>
            <a:r>
              <a:rPr lang="fr-FR" sz="1800" i="1">
                <a:solidFill>
                  <a:schemeClr val="tx1">
                    <a:lumMod val="10000"/>
                  </a:schemeClr>
                </a:solidFill>
              </a:rPr>
              <a:t/>
            </a:r>
            <a:br>
              <a:rPr lang="fr-FR" sz="1800" i="1">
                <a:solidFill>
                  <a:schemeClr val="tx1">
                    <a:lumMod val="10000"/>
                  </a:schemeClr>
                </a:solidFill>
              </a:rPr>
            </a:br>
            <a:endParaRPr lang="fr-FR" sz="1800" i="1">
              <a:solidFill>
                <a:schemeClr val="tx1">
                  <a:lumMod val="10000"/>
                </a:schemeClr>
              </a:solidFill>
            </a:endParaRPr>
          </a:p>
        </p:txBody>
      </p:sp>
      <p:sp>
        <p:nvSpPr>
          <p:cNvPr id="7" name="Rectangle 6"/>
          <p:cNvSpPr/>
          <p:nvPr/>
        </p:nvSpPr>
        <p:spPr>
          <a:xfrm>
            <a:off x="0" y="1363579"/>
            <a:ext cx="614026" cy="3753853"/>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272879" y="573327"/>
            <a:ext cx="4315899" cy="5780140"/>
            <a:chOff x="6272879" y="573327"/>
            <a:chExt cx="4315899" cy="5780140"/>
          </a:xfrm>
        </p:grpSpPr>
        <p:sp>
          <p:nvSpPr>
            <p:cNvPr id="8" name="TextBox 7"/>
            <p:cNvSpPr txBox="1"/>
            <p:nvPr/>
          </p:nvSpPr>
          <p:spPr>
            <a:xfrm>
              <a:off x="6931088" y="573327"/>
              <a:ext cx="3119051" cy="707886"/>
            </a:xfrm>
            <a:prstGeom prst="rect">
              <a:avLst/>
            </a:prstGeom>
            <a:noFill/>
          </p:spPr>
          <p:txBody>
            <a:bodyPr wrap="square" rtlCol="0">
              <a:spAutoFit/>
            </a:bodyPr>
            <a:lstStyle/>
            <a:p>
              <a:pPr algn="ctr"/>
              <a:r>
                <a:rPr lang="fr-FR" sz="2000" b="1" dirty="0">
                  <a:solidFill>
                    <a:srgbClr val="95CD7A"/>
                  </a:solidFill>
                  <a:latin typeface="Helvetica Neue" charset="0"/>
                  <a:ea typeface="Helvetica Neue" charset="0"/>
                  <a:cs typeface="Helvetica Neue" charset="0"/>
                </a:rPr>
                <a:t>SUPERVISION EFFICACE</a:t>
              </a:r>
            </a:p>
          </p:txBody>
        </p:sp>
        <p:sp>
          <p:nvSpPr>
            <p:cNvPr id="9" name="TextBox 8"/>
            <p:cNvSpPr txBox="1"/>
            <p:nvPr/>
          </p:nvSpPr>
          <p:spPr>
            <a:xfrm rot="17276626">
              <a:off x="5237282" y="3378231"/>
              <a:ext cx="2471304" cy="400110"/>
            </a:xfrm>
            <a:prstGeom prst="rect">
              <a:avLst/>
            </a:prstGeom>
            <a:noFill/>
          </p:spPr>
          <p:txBody>
            <a:bodyPr wrap="square" rtlCol="0">
              <a:spAutoFit/>
            </a:bodyPr>
            <a:lstStyle/>
            <a:p>
              <a:pPr algn="ctr"/>
              <a:r>
                <a:rPr lang="fr-FR" sz="2000" b="1">
                  <a:solidFill>
                    <a:srgbClr val="026794"/>
                  </a:solidFill>
                  <a:latin typeface="Helvetica Neue" charset="0"/>
                  <a:ea typeface="Helvetica Neue" charset="0"/>
                  <a:cs typeface="Helvetica Neue" charset="0"/>
                </a:rPr>
                <a:t>ADMINISTRATION</a:t>
              </a:r>
            </a:p>
          </p:txBody>
        </p:sp>
        <p:sp>
          <p:nvSpPr>
            <p:cNvPr id="10" name="TextBox 9"/>
            <p:cNvSpPr txBox="1"/>
            <p:nvPr/>
          </p:nvSpPr>
          <p:spPr>
            <a:xfrm>
              <a:off x="6931088" y="5953357"/>
              <a:ext cx="3119052" cy="400110"/>
            </a:xfrm>
            <a:prstGeom prst="rect">
              <a:avLst/>
            </a:prstGeom>
            <a:noFill/>
          </p:spPr>
          <p:txBody>
            <a:bodyPr wrap="square" rtlCol="0">
              <a:spAutoFit/>
            </a:bodyPr>
            <a:lstStyle/>
            <a:p>
              <a:pPr algn="ctr"/>
              <a:r>
                <a:rPr lang="fr-FR" sz="2000" b="1" dirty="0">
                  <a:solidFill>
                    <a:srgbClr val="026794"/>
                  </a:solidFill>
                  <a:latin typeface="Helvetica Neue" charset="0"/>
                  <a:ea typeface="Helvetica Neue" charset="0"/>
                  <a:cs typeface="Helvetica Neue" charset="0"/>
                </a:rPr>
                <a:t>PERFECTIONNEMENT</a:t>
              </a:r>
            </a:p>
          </p:txBody>
        </p:sp>
        <p:sp>
          <p:nvSpPr>
            <p:cNvPr id="11" name="TextBox 10"/>
            <p:cNvSpPr txBox="1"/>
            <p:nvPr/>
          </p:nvSpPr>
          <p:spPr>
            <a:xfrm rot="4219723">
              <a:off x="9122542" y="3217582"/>
              <a:ext cx="2471304" cy="400110"/>
            </a:xfrm>
            <a:prstGeom prst="rect">
              <a:avLst/>
            </a:prstGeom>
            <a:noFill/>
          </p:spPr>
          <p:txBody>
            <a:bodyPr wrap="square" rtlCol="0">
              <a:spAutoFit/>
            </a:bodyPr>
            <a:lstStyle/>
            <a:p>
              <a:pPr algn="ctr"/>
              <a:r>
                <a:rPr lang="fr-FR" sz="2000" b="1">
                  <a:solidFill>
                    <a:srgbClr val="026794"/>
                  </a:solidFill>
                  <a:latin typeface="Helvetica Neue" charset="0"/>
                  <a:ea typeface="Helvetica Neue" charset="0"/>
                  <a:cs typeface="Helvetica Neue" charset="0"/>
                </a:rPr>
                <a:t>SOUTIEN</a:t>
              </a:r>
            </a:p>
          </p:txBody>
        </p:sp>
        <p:pic>
          <p:nvPicPr>
            <p:cNvPr id="5" name="Picture 4"/>
            <p:cNvPicPr>
              <a:picLocks noChangeAspect="1"/>
            </p:cNvPicPr>
            <p:nvPr/>
          </p:nvPicPr>
          <p:blipFill>
            <a:blip r:embed="rId3"/>
            <a:stretch>
              <a:fillRect/>
            </a:stretch>
          </p:blipFill>
          <p:spPr>
            <a:xfrm>
              <a:off x="6392450" y="1363579"/>
              <a:ext cx="4196328" cy="4567166"/>
            </a:xfrm>
            <a:prstGeom prst="rect">
              <a:avLst/>
            </a:prstGeom>
          </p:spPr>
        </p:pic>
      </p:grpSp>
    </p:spTree>
    <p:extLst>
      <p:ext uri="{BB962C8B-B14F-4D97-AF65-F5344CB8AC3E}">
        <p14:creationId xmlns:p14="http://schemas.microsoft.com/office/powerpoint/2010/main" val="3948217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36733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434836"/>
            <a:ext cx="7616734" cy="646331"/>
          </a:xfrm>
          <a:prstGeom prst="rect">
            <a:avLst/>
          </a:prstGeom>
          <a:noFill/>
        </p:spPr>
        <p:txBody>
          <a:bodyPr wrap="square" rtlCol="0">
            <a:spAutoFit/>
          </a:bodyPr>
          <a:lstStyle/>
          <a:p>
            <a:pPr algn="ctr"/>
            <a:r>
              <a:rPr lang="fr-FR" sz="3600" b="1" dirty="0">
                <a:solidFill>
                  <a:srgbClr val="026794"/>
                </a:solidFill>
                <a:latin typeface="Helvetica Neue" charset="0"/>
                <a:ea typeface="Helvetica Neue" charset="0"/>
                <a:cs typeface="Helvetica Neue" charset="0"/>
              </a:rPr>
              <a:t>STRUCTURES DE SUPERVISION</a:t>
            </a:r>
          </a:p>
        </p:txBody>
      </p:sp>
      <p:sp>
        <p:nvSpPr>
          <p:cNvPr id="8" name="Shape 177"/>
          <p:cNvSpPr txBox="1">
            <a:spLocks/>
          </p:cNvSpPr>
          <p:nvPr/>
        </p:nvSpPr>
        <p:spPr>
          <a:xfrm>
            <a:off x="638198" y="1672402"/>
            <a:ext cx="6339545" cy="695953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Proportion recommandée </a:t>
            </a:r>
          </a:p>
          <a:p>
            <a:pPr lvl="1">
              <a:lnSpc>
                <a:spcPct val="150000"/>
              </a:lnSpc>
              <a:spcBef>
                <a:spcPts val="0"/>
              </a:spcBef>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1 superviseur : 5 à 6 travailleurs sociaux</a:t>
            </a:r>
          </a:p>
          <a:p>
            <a:pPr>
              <a:lnSpc>
                <a:spcPct val="100000"/>
              </a:lnSpc>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Supervision individuelle régulière</a:t>
            </a:r>
          </a:p>
          <a:p>
            <a:pPr lvl="1">
              <a:lnSpc>
                <a:spcPct val="100000"/>
              </a:lnSpc>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1 heure par semaine (dans l’idéal)</a:t>
            </a:r>
          </a:p>
          <a:p>
            <a:pPr lvl="1">
              <a:lnSpc>
                <a:spcPct val="100000"/>
              </a:lnSpc>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Pas moins d’une heure toutes les deux semaines </a:t>
            </a:r>
          </a:p>
          <a:p>
            <a:pPr>
              <a:lnSpc>
                <a:spcPct val="100000"/>
              </a:lnSpc>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Effectuée par une personne ayant au moins 2 ans d’expérience en protection de l’enfance et en gestion des cas</a:t>
            </a:r>
          </a:p>
          <a:p>
            <a:pPr>
              <a:lnSpc>
                <a:spcPct val="100000"/>
              </a:lnSpc>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Complétée par des réunions hebdomadaires de gestion des cas</a:t>
            </a:r>
          </a:p>
          <a:p>
            <a:pPr>
              <a:lnSpc>
                <a:spcPct val="100000"/>
              </a:lnSpc>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Le superviseur peut être différent du supérieur hiérarchique : il peut s’agir d’un organisme externe ou d’un consultant si des mesures de confidentialité sont mises en place</a:t>
            </a:r>
          </a:p>
        </p:txBody>
      </p:sp>
      <p:cxnSp>
        <p:nvCxnSpPr>
          <p:cNvPr id="10" name="Straight Connector 9"/>
          <p:cNvCxnSpPr/>
          <p:nvPr/>
        </p:nvCxnSpPr>
        <p:spPr>
          <a:xfrm flipV="1">
            <a:off x="615707" y="1166940"/>
            <a:ext cx="6443461"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 r="48646"/>
          <a:stretch/>
        </p:blipFill>
        <p:spPr>
          <a:xfrm>
            <a:off x="7515225" y="0"/>
            <a:ext cx="4676775" cy="6858000"/>
          </a:xfrm>
          <a:prstGeom prst="rect">
            <a:avLst/>
          </a:prstGeom>
        </p:spPr>
      </p:pic>
      <p:sp>
        <p:nvSpPr>
          <p:cNvPr id="3" name="TextBox 2"/>
          <p:cNvSpPr txBox="1"/>
          <p:nvPr/>
        </p:nvSpPr>
        <p:spPr>
          <a:xfrm>
            <a:off x="8758237" y="6400799"/>
            <a:ext cx="5143500" cy="307777"/>
          </a:xfrm>
          <a:prstGeom prst="rect">
            <a:avLst/>
          </a:prstGeom>
          <a:noFill/>
        </p:spPr>
        <p:txBody>
          <a:bodyPr wrap="square" rtlCol="0">
            <a:spAutoFit/>
          </a:bodyPr>
          <a:lstStyle/>
          <a:p>
            <a:r>
              <a:rPr lang="fr-FR" sz="1400" i="1">
                <a:solidFill>
                  <a:schemeClr val="bg1"/>
                </a:solidFill>
                <a:latin typeface="Helvetica Neue" charset="0"/>
                <a:ea typeface="Helvetica Neue" charset="0"/>
                <a:cs typeface="Helvetica Neue" charset="0"/>
              </a:rPr>
              <a:t>Photo : Shahrzad Joharifard/IRC</a:t>
            </a:r>
          </a:p>
        </p:txBody>
      </p:sp>
    </p:spTree>
    <p:extLst>
      <p:ext uri="{BB962C8B-B14F-4D97-AF65-F5344CB8AC3E}">
        <p14:creationId xmlns:p14="http://schemas.microsoft.com/office/powerpoint/2010/main" val="8239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8" name="Picture 4"/>
          <p:cNvPicPr/>
          <p:nvPr/>
        </p:nvPicPr>
        <p:blipFill>
          <a:blip r:embed="rId4"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11"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p:cNvSpPr txBox="1"/>
          <p:nvPr/>
        </p:nvSpPr>
        <p:spPr>
          <a:xfrm>
            <a:off x="5697415" y="4799970"/>
            <a:ext cx="3024554" cy="1107996"/>
          </a:xfrm>
          <a:prstGeom prst="rect">
            <a:avLst/>
          </a:prstGeom>
          <a:noFill/>
        </p:spPr>
        <p:txBody>
          <a:bodyPr wrap="square" rtlCol="0">
            <a:spAutoFit/>
          </a:bodyPr>
          <a:lstStyle/>
          <a:p>
            <a:r>
              <a:rPr lang="en-US" sz="2400" b="1" cap="all" dirty="0">
                <a:solidFill>
                  <a:srgbClr val="405E79"/>
                </a:solidFill>
                <a:latin typeface="Helvetica Neue" charset="0"/>
                <a:ea typeface="Helvetica Neue" charset="0"/>
                <a:cs typeface="Helvetica Neue" charset="0"/>
              </a:rPr>
              <a:t>Alliance</a:t>
            </a:r>
            <a:r>
              <a:rPr lang="en-US" b="1" cap="all" dirty="0">
                <a:solidFill>
                  <a:srgbClr val="405E79"/>
                </a:solidFill>
                <a:latin typeface="Helvetica Neue" charset="0"/>
                <a:ea typeface="Helvetica Neue" charset="0"/>
                <a:cs typeface="Helvetica Neue" charset="0"/>
              </a:rPr>
              <a:t> </a:t>
            </a:r>
            <a:br>
              <a:rPr lang="en-US" b="1" cap="all" dirty="0">
                <a:solidFill>
                  <a:srgbClr val="405E79"/>
                </a:solidFill>
                <a:latin typeface="Helvetica Neue" charset="0"/>
                <a:ea typeface="Helvetica Neue" charset="0"/>
                <a:cs typeface="Helvetica Neue" charset="0"/>
              </a:rPr>
            </a:br>
            <a:r>
              <a:rPr lang="en-US" sz="1400" b="1" cap="all" dirty="0">
                <a:solidFill>
                  <a:srgbClr val="405E79"/>
                </a:solidFill>
                <a:latin typeface="Helvetica Neue" charset="0"/>
                <a:ea typeface="Helvetica Neue" charset="0"/>
                <a:cs typeface="Helvetica Neue" charset="0"/>
              </a:rPr>
              <a:t>pour la </a:t>
            </a:r>
            <a:r>
              <a:rPr lang="fr-FR" sz="1400" b="1" cap="all" dirty="0">
                <a:solidFill>
                  <a:srgbClr val="405E79"/>
                </a:solidFill>
                <a:latin typeface="Helvetica Neue" charset="0"/>
                <a:ea typeface="Helvetica Neue" charset="0"/>
                <a:cs typeface="Helvetica Neue" charset="0"/>
              </a:rPr>
              <a:t>Protection </a:t>
            </a:r>
            <a:br>
              <a:rPr lang="fr-FR" sz="1400" b="1" cap="all" dirty="0">
                <a:solidFill>
                  <a:srgbClr val="405E79"/>
                </a:solidFill>
                <a:latin typeface="Helvetica Neue" charset="0"/>
                <a:ea typeface="Helvetica Neue" charset="0"/>
                <a:cs typeface="Helvetica Neue" charset="0"/>
              </a:rPr>
            </a:br>
            <a:r>
              <a:rPr lang="fr-FR" sz="1400" b="1" cap="all" dirty="0">
                <a:solidFill>
                  <a:srgbClr val="405E79"/>
                </a:solidFill>
                <a:latin typeface="Helvetica Neue" charset="0"/>
                <a:ea typeface="Helvetica Neue" charset="0"/>
                <a:cs typeface="Helvetica Neue" charset="0"/>
              </a:rPr>
              <a:t>de l’Enfance dans</a:t>
            </a:r>
          </a:p>
          <a:p>
            <a:r>
              <a:rPr lang="fr-FR" sz="1400" b="1" cap="all" dirty="0">
                <a:solidFill>
                  <a:srgbClr val="405E79"/>
                </a:solidFill>
                <a:latin typeface="Helvetica Neue" charset="0"/>
                <a:ea typeface="Helvetica Neue" charset="0"/>
                <a:cs typeface="Helvetica Neue" charset="0"/>
              </a:rPr>
              <a:t>l’Action Humanitaire</a:t>
            </a:r>
            <a:r>
              <a:rPr lang="en-US" sz="1400" b="1" cap="all" dirty="0">
                <a:solidFill>
                  <a:srgbClr val="405E79"/>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396826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3"/>
          <p:cNvSpPr txBox="1">
            <a:spLocks/>
          </p:cNvSpPr>
          <p:nvPr/>
        </p:nvSpPr>
        <p:spPr>
          <a:xfrm>
            <a:off x="636015" y="382904"/>
            <a:ext cx="9404700" cy="1400400"/>
          </a:xfrm>
          <a:prstGeom prst="rect">
            <a:avLst/>
          </a:prstGeom>
          <a:noFill/>
          <a:ln>
            <a:noFill/>
          </a:ln>
        </p:spPr>
        <p:txBody>
          <a:bodyPr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51515"/>
              </a:buClr>
              <a:buSzPct val="25000"/>
              <a:buFont typeface="Century Gothic"/>
              <a:buNone/>
            </a:pPr>
            <a:r>
              <a:rPr lang="fr-FR" sz="3600" b="1">
                <a:solidFill>
                  <a:srgbClr val="026794"/>
                </a:solidFill>
                <a:latin typeface="Helvetica Neue" charset="0"/>
                <a:ea typeface="Helvetica Neue" charset="0"/>
                <a:cs typeface="Helvetica Neue" charset="0"/>
                <a:sym typeface="Century Gothic"/>
              </a:rPr>
              <a:t>STRUCTURES DE SUPERVISION</a:t>
            </a:r>
          </a:p>
        </p:txBody>
      </p:sp>
      <p:sp>
        <p:nvSpPr>
          <p:cNvPr id="15" name="Shape 203"/>
          <p:cNvSpPr txBox="1"/>
          <p:nvPr/>
        </p:nvSpPr>
        <p:spPr>
          <a:xfrm>
            <a:off x="636015" y="5073779"/>
            <a:ext cx="5220499" cy="437147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Le supérieur hiérarchique direct assume également le rôle de superviseur au sein d’une équipe de gestion de cas</a:t>
            </a:r>
          </a:p>
        </p:txBody>
      </p:sp>
      <p:sp>
        <p:nvSpPr>
          <p:cNvPr id="27" name="Shape 204"/>
          <p:cNvSpPr txBox="1"/>
          <p:nvPr/>
        </p:nvSpPr>
        <p:spPr>
          <a:xfrm>
            <a:off x="6207444" y="4937692"/>
            <a:ext cx="5329624" cy="3145536"/>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fr-FR" sz="2000">
                <a:solidFill>
                  <a:schemeClr val="tx1">
                    <a:lumMod val="65000"/>
                    <a:lumOff val="35000"/>
                  </a:schemeClr>
                </a:solidFill>
                <a:latin typeface="Helvetica Neue" charset="0"/>
                <a:ea typeface="Helvetica Neue" charset="0"/>
                <a:cs typeface="Helvetica Neue" charset="0"/>
                <a:sym typeface="Century Gothic"/>
              </a:rPr>
              <a:t>L’agent ou le partenaire du renforcement des capacités en gestion de cas assume le rôle de superviseur au sein d’une équipe de gestion de cas. Cette personne peut être interne ou externe à l’équipe </a:t>
            </a:r>
          </a:p>
        </p:txBody>
      </p:sp>
      <p:graphicFrame>
        <p:nvGraphicFramePr>
          <p:cNvPr id="29" name="Diagram 28"/>
          <p:cNvGraphicFramePr/>
          <p:nvPr>
            <p:extLst>
              <p:ext uri="{D42A27DB-BD31-4B8C-83A1-F6EECF244321}">
                <p14:modId xmlns:p14="http://schemas.microsoft.com/office/powerpoint/2010/main" val="725292988"/>
              </p:ext>
            </p:extLst>
          </p:nvPr>
        </p:nvGraphicFramePr>
        <p:xfrm>
          <a:off x="6423595" y="2000709"/>
          <a:ext cx="4604069" cy="3031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1" name="Straight Connector 30"/>
          <p:cNvCxnSpPr/>
          <p:nvPr/>
        </p:nvCxnSpPr>
        <p:spPr>
          <a:xfrm>
            <a:off x="661414" y="1083104"/>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61414" y="1056537"/>
            <a:ext cx="3617259" cy="92275"/>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3799361913"/>
              </p:ext>
            </p:extLst>
          </p:nvPr>
        </p:nvGraphicFramePr>
        <p:xfrm>
          <a:off x="653928" y="1747563"/>
          <a:ext cx="4942200" cy="35376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Diagram group"/>
          <p:cNvGrpSpPr/>
          <p:nvPr/>
        </p:nvGrpSpPr>
        <p:grpSpPr>
          <a:xfrm rot="5400000">
            <a:off x="8911321" y="1070168"/>
            <a:ext cx="575961" cy="1861082"/>
            <a:chOff x="880561" y="585146"/>
            <a:chExt cx="575961" cy="1861082"/>
          </a:xfrm>
          <a:scene3d>
            <a:camera prst="orthographicFront"/>
            <a:lightRig rig="soft" dir="t"/>
          </a:scene3d>
        </p:grpSpPr>
        <p:grpSp>
          <p:nvGrpSpPr>
            <p:cNvPr id="10" name="Group 9"/>
            <p:cNvGrpSpPr/>
            <p:nvPr/>
          </p:nvGrpSpPr>
          <p:grpSpPr>
            <a:xfrm>
              <a:off x="880561" y="585146"/>
              <a:ext cx="575961" cy="1861082"/>
              <a:chOff x="880561" y="585146"/>
              <a:chExt cx="575961" cy="1861082"/>
            </a:xfrm>
            <a:scene3d>
              <a:camera prst="orthographicFront"/>
              <a:lightRig rig="soft" dir="t"/>
            </a:scene3d>
          </p:grpSpPr>
          <p:sp>
            <p:nvSpPr>
              <p:cNvPr id="11" name="Rectangle 10"/>
              <p:cNvSpPr/>
              <p:nvPr/>
            </p:nvSpPr>
            <p:spPr>
              <a:xfrm rot="16200000">
                <a:off x="238001" y="1227706"/>
                <a:ext cx="1861082" cy="575961"/>
              </a:xfrm>
              <a:prstGeom prst="rect">
                <a:avLst/>
              </a:prstGeom>
              <a:solidFill>
                <a:srgbClr val="026794"/>
              </a:solidFill>
              <a:sp3d contourW="12700" prstMaterial="plastic">
                <a:bevelT w="120900" h="88900" prst="coolSlant"/>
                <a:bevelB w="88900" h="31750" prst="angle"/>
                <a:contourClr>
                  <a:srgbClr val="F9F9F9"/>
                </a:contourClr>
              </a:sp3d>
            </p:spPr>
            <p:style>
              <a:lnRef idx="0">
                <a:schemeClr val="lt1">
                  <a:hueOff val="0"/>
                  <a:satOff val="0"/>
                  <a:lumOff val="0"/>
                  <a:alphaOff val="0"/>
                </a:schemeClr>
              </a:lnRef>
              <a:fillRef idx="3">
                <a:scrgbClr r="0" g="0" b="0"/>
              </a:fillRef>
              <a:effectRef idx="2">
                <a:schemeClr val="accent6">
                  <a:alpha val="80000"/>
                  <a:hueOff val="0"/>
                  <a:satOff val="0"/>
                  <a:lumOff val="0"/>
                  <a:alphaOff val="0"/>
                </a:schemeClr>
              </a:effectRef>
              <a:fontRef idx="minor">
                <a:schemeClr val="lt1"/>
              </a:fontRef>
            </p:style>
          </p:sp>
          <p:sp>
            <p:nvSpPr>
              <p:cNvPr id="12" name="Rectangle 11"/>
              <p:cNvSpPr/>
              <p:nvPr/>
            </p:nvSpPr>
            <p:spPr>
              <a:xfrm rot="16200000">
                <a:off x="238001" y="1227706"/>
                <a:ext cx="1861082" cy="57596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b="1" dirty="0">
                    <a:solidFill>
                      <a:schemeClr val="bg1"/>
                    </a:solidFill>
                    <a:latin typeface="Helvetica Neue" charset="0"/>
                    <a:ea typeface="Helvetica Neue" charset="0"/>
                    <a:cs typeface="Helvetica Neue" charset="0"/>
                  </a:rPr>
                  <a:t>Manageur</a:t>
                </a:r>
              </a:p>
            </p:txBody>
          </p:sp>
        </p:grpSp>
      </p:grpSp>
      <p:cxnSp>
        <p:nvCxnSpPr>
          <p:cNvPr id="5" name="Straight Connector 4"/>
          <p:cNvCxnSpPr>
            <a:stCxn id="11" idx="2"/>
          </p:cNvCxnSpPr>
          <p:nvPr/>
        </p:nvCxnSpPr>
        <p:spPr>
          <a:xfrm>
            <a:off x="9199302" y="2288690"/>
            <a:ext cx="0" cy="264010"/>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998027"/>
            <a:ext cx="12192000" cy="1400530"/>
          </a:xfrm>
        </p:spPr>
        <p:txBody>
          <a:bodyPr>
            <a:normAutofit/>
          </a:bodyPr>
          <a:lstStyle/>
          <a:p>
            <a:pPr algn="ctr"/>
            <a:r>
              <a:rPr lang="fr-FR" sz="3600" b="1">
                <a:solidFill>
                  <a:srgbClr val="026794"/>
                </a:solidFill>
                <a:latin typeface="Helvetica Neue" charset="0"/>
                <a:ea typeface="Helvetica Neue" charset="0"/>
                <a:cs typeface="Helvetica Neue" charset="0"/>
              </a:rPr>
              <a:t/>
            </a:r>
            <a:br>
              <a:rPr lang="fr-FR" sz="3600" b="1">
                <a:solidFill>
                  <a:srgbClr val="026794"/>
                </a:solidFill>
                <a:latin typeface="Helvetica Neue" charset="0"/>
                <a:ea typeface="Helvetica Neue" charset="0"/>
                <a:cs typeface="Helvetica Neue" charset="0"/>
              </a:rPr>
            </a:br>
            <a:r>
              <a:rPr lang="fr-FR" sz="3600" b="1">
                <a:solidFill>
                  <a:srgbClr val="026794"/>
                </a:solidFill>
                <a:latin typeface="Helvetica Neue" charset="0"/>
                <a:ea typeface="Helvetica Neue" charset="0"/>
                <a:cs typeface="Helvetica Neue" charset="0"/>
              </a:rPr>
              <a:t>ET STRATÉGIES DE SUPERVISION</a:t>
            </a:r>
          </a:p>
        </p:txBody>
      </p:sp>
      <p:sp>
        <p:nvSpPr>
          <p:cNvPr id="6" name="TextBox 5"/>
          <p:cNvSpPr txBox="1"/>
          <p:nvPr/>
        </p:nvSpPr>
        <p:spPr>
          <a:xfrm>
            <a:off x="1880614" y="2943046"/>
            <a:ext cx="8430768" cy="1985159"/>
          </a:xfrm>
          <a:prstGeom prst="rect">
            <a:avLst/>
          </a:prstGeom>
          <a:noFill/>
        </p:spPr>
        <p:txBody>
          <a:bodyPr wrap="square" rtlCol="0">
            <a:spAutoFit/>
          </a:bodyPr>
          <a:lstStyle/>
          <a:p>
            <a:pPr algn="ctr"/>
            <a:r>
              <a:rPr lang="fr-FR" sz="2400" b="1">
                <a:solidFill>
                  <a:srgbClr val="036591"/>
                </a:solidFill>
                <a:latin typeface="Helvetica Neue" charset="0"/>
                <a:ea typeface="Helvetica Neue" charset="0"/>
                <a:cs typeface="Helvetica Neue" charset="0"/>
              </a:rPr>
              <a:t>Après avoir passé en revue les principales fonctions et responsabilités de la supervision :</a:t>
            </a:r>
          </a:p>
          <a:p>
            <a:pPr algn="ctr">
              <a:lnSpc>
                <a:spcPct val="200000"/>
              </a:lnSpc>
            </a:pPr>
            <a:r>
              <a:rPr lang="fr-FR" sz="2400">
                <a:solidFill>
                  <a:schemeClr val="tx1">
                    <a:lumMod val="65000"/>
                    <a:lumOff val="35000"/>
                  </a:schemeClr>
                </a:solidFill>
                <a:latin typeface="Helvetica Neue" charset="0"/>
                <a:ea typeface="Helvetica Neue" charset="0"/>
                <a:cs typeface="Helvetica Neue" charset="0"/>
              </a:rPr>
              <a:t>Quels sont les défis de la supervision ?</a:t>
            </a:r>
          </a:p>
          <a:p>
            <a:pPr algn="ctr">
              <a:lnSpc>
                <a:spcPct val="150000"/>
              </a:lnSpc>
            </a:pPr>
            <a:endParaRPr lang="en-US" dirty="0">
              <a:solidFill>
                <a:schemeClr val="tx1">
                  <a:lumMod val="65000"/>
                  <a:lumOff val="35000"/>
                </a:schemeClr>
              </a:solidFill>
              <a:latin typeface="Helvetica Neue" charset="0"/>
              <a:ea typeface="Helvetica Neue" charset="0"/>
              <a:cs typeface="Helvetica Neue"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259" y="4133003"/>
            <a:ext cx="3133478" cy="3133478"/>
          </a:xfrm>
          <a:prstGeom prst="rect">
            <a:avLst/>
          </a:prstGeom>
        </p:spPr>
      </p:pic>
      <p:cxnSp>
        <p:nvCxnSpPr>
          <p:cNvPr id="8" name="Straight Connector 7"/>
          <p:cNvCxnSpPr/>
          <p:nvPr/>
        </p:nvCxnSpPr>
        <p:spPr>
          <a:xfrm>
            <a:off x="1880614" y="2398557"/>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741318"/>
            <a:ext cx="12192000" cy="923330"/>
          </a:xfrm>
          <a:prstGeom prst="rect">
            <a:avLst/>
          </a:prstGeom>
          <a:noFill/>
        </p:spPr>
        <p:txBody>
          <a:bodyPr wrap="square" rtlCol="0">
            <a:spAutoFit/>
          </a:bodyPr>
          <a:lstStyle/>
          <a:p>
            <a:pPr algn="ctr"/>
            <a:r>
              <a:rPr lang="fr-FR" sz="5400" b="1">
                <a:solidFill>
                  <a:srgbClr val="95CD7A"/>
                </a:solidFill>
                <a:latin typeface="Helvetica Neue" charset="0"/>
                <a:ea typeface="Helvetica Neue" charset="0"/>
                <a:cs typeface="Helvetica Neue" charset="0"/>
              </a:rPr>
              <a:t>DÉFIS</a:t>
            </a:r>
          </a:p>
        </p:txBody>
      </p:sp>
    </p:spTree>
    <p:extLst>
      <p:ext uri="{BB962C8B-B14F-4D97-AF65-F5344CB8AC3E}">
        <p14:creationId xmlns:p14="http://schemas.microsoft.com/office/powerpoint/2010/main" val="253174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1664208"/>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318"/>
          <p:cNvSpPr txBox="1">
            <a:spLocks/>
          </p:cNvSpPr>
          <p:nvPr/>
        </p:nvSpPr>
        <p:spPr>
          <a:xfrm>
            <a:off x="192506" y="1880269"/>
            <a:ext cx="11694694" cy="4662771"/>
          </a:xfrm>
          <a:prstGeom prst="rect">
            <a:avLst/>
          </a:prstGeom>
          <a:noFill/>
          <a:ln>
            <a:noFill/>
          </a:ln>
        </p:spPr>
        <p:txBody>
          <a:bodyPr wrap="square" lIns="91425" tIns="45700" rIns="91425" bIns="45700" numCol="2"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30400">
              <a:lnSpc>
                <a:spcPct val="100000"/>
              </a:lnSpc>
              <a:spcBef>
                <a:spcPts val="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Structures du personnel</a:t>
            </a:r>
          </a:p>
          <a:p>
            <a:pPr lvl="1" indent="-285750">
              <a:lnSpc>
                <a:spcPct val="100000"/>
              </a:lnSpc>
              <a:spcBef>
                <a:spcPts val="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On s’attend à ce que les superviseurs </a:t>
            </a:r>
            <a:br>
              <a:rPr lang="fr-FR" sz="2000" dirty="0">
                <a:solidFill>
                  <a:schemeClr val="tx1">
                    <a:lumMod val="65000"/>
                    <a:lumOff val="35000"/>
                  </a:schemeClr>
                </a:solidFill>
                <a:latin typeface="Helvetica Neue" charset="0"/>
                <a:ea typeface="Helvetica Neue" charset="0"/>
                <a:cs typeface="Helvetica Neue" charset="0"/>
              </a:rPr>
            </a:br>
            <a:r>
              <a:rPr lang="fr-FR" sz="2000" dirty="0">
                <a:solidFill>
                  <a:schemeClr val="tx1">
                    <a:lumMod val="65000"/>
                    <a:lumOff val="35000"/>
                  </a:schemeClr>
                </a:solidFill>
                <a:latin typeface="Helvetica Neue" charset="0"/>
                <a:ea typeface="Helvetica Neue" charset="0"/>
                <a:cs typeface="Helvetica Neue" charset="0"/>
              </a:rPr>
              <a:t>gèrent de grandes équipes</a:t>
            </a:r>
          </a:p>
          <a:p>
            <a:pPr lvl="1" indent="-285750">
              <a:lnSpc>
                <a:spcPct val="100000"/>
              </a:lnSpc>
              <a:spcBef>
                <a:spcPts val="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On s’attend à ce que les superviseurs assurent seulement la fonction administrative (ce qui complique l’équilibrage entre la gestion et la supervision)</a:t>
            </a:r>
          </a:p>
          <a:p>
            <a:pPr lvl="1" indent="-285750">
              <a:lnSpc>
                <a:spcPct val="100000"/>
              </a:lnSpc>
              <a:spcBef>
                <a:spcPts val="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On s’attend à ce que les superviseurs supervisent plusieurs projets/équipes</a:t>
            </a:r>
          </a:p>
          <a:p>
            <a:pPr indent="-230400">
              <a:lnSpc>
                <a:spcPct val="100000"/>
              </a:lnSpc>
              <a:spcBef>
                <a:spcPts val="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Connaissances et expérience des superviseurs</a:t>
            </a:r>
          </a:p>
          <a:p>
            <a:pPr indent="-230400">
              <a:lnSpc>
                <a:spcPct val="100000"/>
              </a:lnSpc>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Les travailleurs sociaux ont peur des critiques, donc ils ne partagent pas leurs préoccupations</a:t>
            </a:r>
          </a:p>
          <a:p>
            <a:pPr indent="-230400">
              <a:lnSpc>
                <a:spcPct val="100000"/>
              </a:lnSpc>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Contraintes de temps</a:t>
            </a:r>
          </a:p>
          <a:p>
            <a:pPr indent="-230400">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Manque de financement et d’implication de la part de l’organisation</a:t>
            </a:r>
          </a:p>
          <a:p>
            <a:pPr indent="-230400">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Frontières floues entre le superviseur et le travailleur social</a:t>
            </a:r>
          </a:p>
          <a:p>
            <a:pPr indent="-230400">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Attentes irréalistes de ce qui peut être accompli dans le contexte</a:t>
            </a:r>
          </a:p>
          <a:p>
            <a:pPr indent="-230400">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Distance, communication et coûts de transport</a:t>
            </a:r>
          </a:p>
          <a:p>
            <a:pPr indent="-230400">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Les travailleurs sociaux s’attendent à ce que le superviseur ait une solution à chaque problème </a:t>
            </a:r>
          </a:p>
          <a:p>
            <a:pPr indent="-230400">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Manque de supervision et d’orientation pour le superviseur</a:t>
            </a:r>
          </a:p>
        </p:txBody>
      </p:sp>
      <p:sp>
        <p:nvSpPr>
          <p:cNvPr id="2" name="Shape 317"/>
          <p:cNvSpPr txBox="1">
            <a:spLocks/>
          </p:cNvSpPr>
          <p:nvPr/>
        </p:nvSpPr>
        <p:spPr>
          <a:xfrm>
            <a:off x="566928" y="263678"/>
            <a:ext cx="11468501" cy="1400530"/>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51515"/>
              </a:buClr>
              <a:buSzPct val="25000"/>
              <a:buFont typeface="Century Gothic"/>
              <a:buNone/>
            </a:pPr>
            <a:r>
              <a:rPr lang="fr-FR" sz="3600" b="1" dirty="0">
                <a:solidFill>
                  <a:schemeClr val="bg1"/>
                </a:solidFill>
                <a:latin typeface="Helvetica Neue" charset="0"/>
                <a:ea typeface="Helvetica Neue" charset="0"/>
                <a:cs typeface="Helvetica Neue" charset="0"/>
                <a:sym typeface="Century Gothic"/>
              </a:rPr>
              <a:t>DÉFIS</a:t>
            </a:r>
            <a:r>
              <a:rPr lang="fr-FR" sz="3600" b="1" dirty="0">
                <a:solidFill>
                  <a:srgbClr val="026794"/>
                </a:solidFill>
                <a:latin typeface="Helvetica Neue" charset="0"/>
                <a:ea typeface="Helvetica Neue" charset="0"/>
                <a:cs typeface="Helvetica Neue" charset="0"/>
                <a:sym typeface="Century Gothic"/>
              </a:rPr>
              <a:t> </a:t>
            </a:r>
            <a:r>
              <a:rPr lang="fr-FR" sz="3600" b="1" dirty="0">
                <a:solidFill>
                  <a:srgbClr val="95CD7A"/>
                </a:solidFill>
                <a:latin typeface="Helvetica Neue" charset="0"/>
                <a:ea typeface="Helvetica Neue" charset="0"/>
                <a:cs typeface="Helvetica Neue" charset="0"/>
                <a:sym typeface="Century Gothic"/>
              </a:rPr>
              <a:t>COURANTS</a:t>
            </a:r>
            <a:r>
              <a:rPr lang="fr-FR" sz="3600" b="1" dirty="0">
                <a:solidFill>
                  <a:srgbClr val="026794"/>
                </a:solidFill>
                <a:latin typeface="Helvetica Neue" charset="0"/>
                <a:ea typeface="Helvetica Neue" charset="0"/>
                <a:cs typeface="Helvetica Neue" charset="0"/>
                <a:sym typeface="Century Gothic"/>
              </a:rPr>
              <a:t> </a:t>
            </a:r>
            <a:r>
              <a:rPr lang="fr-FR" sz="3600" b="1" dirty="0">
                <a:solidFill>
                  <a:schemeClr val="bg1"/>
                </a:solidFill>
                <a:latin typeface="Helvetica Neue" charset="0"/>
                <a:ea typeface="Helvetica Neue" charset="0"/>
                <a:cs typeface="Helvetica Neue" charset="0"/>
                <a:sym typeface="Century Gothic"/>
              </a:rPr>
              <a:t>DANS LE CADRE DE LA SUPERVISION</a:t>
            </a:r>
          </a:p>
        </p:txBody>
      </p:sp>
    </p:spTree>
    <p:extLst>
      <p:ext uri="{BB962C8B-B14F-4D97-AF65-F5344CB8AC3E}">
        <p14:creationId xmlns:p14="http://schemas.microsoft.com/office/powerpoint/2010/main" val="210337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7705" y="384761"/>
            <a:ext cx="12192000" cy="1400530"/>
          </a:xfrm>
        </p:spPr>
        <p:txBody>
          <a:bodyPr>
            <a:normAutofit fontScale="90000"/>
          </a:bodyPr>
          <a:lstStyle/>
          <a:p>
            <a:pPr algn="ctr"/>
            <a:r>
              <a:rPr lang="fr-FR" sz="3600" b="1">
                <a:solidFill>
                  <a:srgbClr val="026794"/>
                </a:solidFill>
                <a:latin typeface="Helvetica Neue" charset="0"/>
                <a:ea typeface="Helvetica Neue" charset="0"/>
                <a:cs typeface="Helvetica Neue" charset="0"/>
              </a:rPr>
              <a:t/>
            </a:r>
            <a:br>
              <a:rPr lang="fr-FR" sz="3600" b="1">
                <a:solidFill>
                  <a:srgbClr val="026794"/>
                </a:solidFill>
                <a:latin typeface="Helvetica Neue" charset="0"/>
                <a:ea typeface="Helvetica Neue" charset="0"/>
                <a:cs typeface="Helvetica Neue" charset="0"/>
              </a:rPr>
            </a:br>
            <a:r>
              <a:rPr lang="fr-FR" sz="3600" b="1">
                <a:solidFill>
                  <a:srgbClr val="026794"/>
                </a:solidFill>
                <a:latin typeface="Helvetica Neue" charset="0"/>
                <a:ea typeface="Helvetica Neue" charset="0"/>
                <a:cs typeface="Helvetica Neue" charset="0"/>
              </a:rPr>
              <a:t/>
            </a:r>
            <a:br>
              <a:rPr lang="fr-FR" sz="3600" b="1">
                <a:solidFill>
                  <a:srgbClr val="026794"/>
                </a:solidFill>
                <a:latin typeface="Helvetica Neue" charset="0"/>
                <a:ea typeface="Helvetica Neue" charset="0"/>
                <a:cs typeface="Helvetica Neue" charset="0"/>
              </a:rPr>
            </a:br>
            <a:r>
              <a:rPr lang="fr-FR" sz="6000" b="1">
                <a:solidFill>
                  <a:srgbClr val="95CD7A"/>
                </a:solidFill>
                <a:latin typeface="Helvetica Neue" charset="0"/>
                <a:ea typeface="Helvetica Neue" charset="0"/>
                <a:cs typeface="Helvetica Neue" charset="0"/>
              </a:rPr>
              <a:t>STRATÉGIES</a:t>
            </a:r>
            <a:r>
              <a:rPr lang="fr-FR" sz="3600" b="1">
                <a:solidFill>
                  <a:srgbClr val="026794"/>
                </a:solidFill>
                <a:latin typeface="Helvetica Neue" charset="0"/>
                <a:ea typeface="Helvetica Neue" charset="0"/>
                <a:cs typeface="Helvetica Neue" charset="0"/>
              </a:rPr>
              <a:t/>
            </a:r>
            <a:br>
              <a:rPr lang="fr-FR" sz="3600" b="1">
                <a:solidFill>
                  <a:srgbClr val="026794"/>
                </a:solidFill>
                <a:latin typeface="Helvetica Neue" charset="0"/>
                <a:ea typeface="Helvetica Neue" charset="0"/>
                <a:cs typeface="Helvetica Neue" charset="0"/>
              </a:rPr>
            </a:br>
            <a:r>
              <a:rPr lang="fr-FR" sz="3600" b="1">
                <a:solidFill>
                  <a:srgbClr val="026794"/>
                </a:solidFill>
                <a:latin typeface="Helvetica Neue" charset="0"/>
                <a:ea typeface="Helvetica Neue" charset="0"/>
                <a:cs typeface="Helvetica Neue" charset="0"/>
              </a:rPr>
              <a:t>ET DÉFIS RELATIFS À LA SUPERVISION</a:t>
            </a:r>
          </a:p>
        </p:txBody>
      </p:sp>
      <p:sp>
        <p:nvSpPr>
          <p:cNvPr id="6" name="TextBox 5"/>
          <p:cNvSpPr txBox="1"/>
          <p:nvPr/>
        </p:nvSpPr>
        <p:spPr>
          <a:xfrm>
            <a:off x="0" y="2791444"/>
            <a:ext cx="12192000" cy="1908215"/>
          </a:xfrm>
          <a:prstGeom prst="rect">
            <a:avLst/>
          </a:prstGeom>
          <a:noFill/>
        </p:spPr>
        <p:txBody>
          <a:bodyPr wrap="square" rtlCol="0">
            <a:spAutoFit/>
          </a:bodyPr>
          <a:lstStyle/>
          <a:p>
            <a:pPr algn="ctr">
              <a:spcBef>
                <a:spcPts val="600"/>
              </a:spcBef>
            </a:pPr>
            <a:r>
              <a:rPr lang="fr-FR" sz="2400" b="1">
                <a:solidFill>
                  <a:srgbClr val="036591"/>
                </a:solidFill>
                <a:latin typeface="Helvetica Neue" charset="0"/>
                <a:ea typeface="Helvetica Neue" charset="0"/>
                <a:cs typeface="Helvetica Neue" charset="0"/>
              </a:rPr>
              <a:t>Pratiques prometteuses : </a:t>
            </a:r>
          </a:p>
          <a:p>
            <a:pPr algn="ctr">
              <a:spcBef>
                <a:spcPts val="600"/>
              </a:spcBef>
            </a:pPr>
            <a:r>
              <a:rPr lang="fr-FR" sz="2400">
                <a:solidFill>
                  <a:schemeClr val="tx1">
                    <a:lumMod val="65000"/>
                    <a:lumOff val="35000"/>
                  </a:schemeClr>
                </a:solidFill>
                <a:latin typeface="Helvetica Neue" charset="0"/>
                <a:ea typeface="Helvetica Neue" charset="0"/>
                <a:cs typeface="Helvetica Neue" charset="0"/>
              </a:rPr>
              <a:t>Quels éléments de </a:t>
            </a:r>
            <a:r>
              <a:rPr lang="fr-FR" sz="2400" b="1" u="sng">
                <a:solidFill>
                  <a:schemeClr val="tx1">
                    <a:lumMod val="65000"/>
                    <a:lumOff val="35000"/>
                  </a:schemeClr>
                </a:solidFill>
                <a:latin typeface="Helvetica Neue" charset="0"/>
                <a:ea typeface="Helvetica Neue" charset="0"/>
                <a:cs typeface="Helvetica Neue" charset="0"/>
              </a:rPr>
              <a:t>supervision</a:t>
            </a:r>
            <a:r>
              <a:rPr lang="fr-FR" sz="2400">
                <a:solidFill>
                  <a:schemeClr val="tx1">
                    <a:lumMod val="65000"/>
                    <a:lumOff val="35000"/>
                  </a:schemeClr>
                </a:solidFill>
                <a:latin typeface="Helvetica Neue" charset="0"/>
                <a:ea typeface="Helvetica Neue" charset="0"/>
                <a:cs typeface="Helvetica Neue" charset="0"/>
              </a:rPr>
              <a:t> fonctionnent bien dans votre contexte ? </a:t>
            </a:r>
          </a:p>
          <a:p>
            <a:pPr algn="ctr">
              <a:spcBef>
                <a:spcPts val="600"/>
              </a:spcBef>
            </a:pPr>
            <a:r>
              <a:rPr lang="fr-FR" sz="2400">
                <a:solidFill>
                  <a:schemeClr val="tx1">
                    <a:lumMod val="65000"/>
                    <a:lumOff val="35000"/>
                  </a:schemeClr>
                </a:solidFill>
                <a:latin typeface="Helvetica Neue" charset="0"/>
                <a:ea typeface="Helvetica Neue" charset="0"/>
                <a:cs typeface="Helvetica Neue" charset="0"/>
              </a:rPr>
              <a:t>Qu’est-ce que les superviseurs font correctement ?</a:t>
            </a:r>
          </a:p>
          <a:p>
            <a:pPr algn="ctr">
              <a:lnSpc>
                <a:spcPct val="150000"/>
              </a:lnSpc>
            </a:pPr>
            <a:endParaRPr lang="en-US" sz="2400" dirty="0">
              <a:solidFill>
                <a:schemeClr val="tx1">
                  <a:lumMod val="65000"/>
                  <a:lumOff val="35000"/>
                </a:schemeClr>
              </a:solidFill>
              <a:latin typeface="Helvetica Neue" charset="0"/>
              <a:ea typeface="Helvetica Neue" charset="0"/>
              <a:cs typeface="Helvetica Neue"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556" y="4281874"/>
            <a:ext cx="3133478" cy="3133478"/>
          </a:xfrm>
          <a:prstGeom prst="rect">
            <a:avLst/>
          </a:prstGeom>
        </p:spPr>
      </p:pic>
      <p:cxnSp>
        <p:nvCxnSpPr>
          <p:cNvPr id="8" name="Straight Connector 7"/>
          <p:cNvCxnSpPr/>
          <p:nvPr/>
        </p:nvCxnSpPr>
        <p:spPr>
          <a:xfrm>
            <a:off x="1880614" y="2398557"/>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986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664208"/>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330"/>
          <p:cNvSpPr txBox="1">
            <a:spLocks/>
          </p:cNvSpPr>
          <p:nvPr/>
        </p:nvSpPr>
        <p:spPr>
          <a:xfrm>
            <a:off x="586441" y="345926"/>
            <a:ext cx="11015869" cy="972355"/>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fr-FR" sz="3600" b="1" dirty="0">
                <a:solidFill>
                  <a:schemeClr val="bg1"/>
                </a:solidFill>
                <a:latin typeface="Helvetica Neue" charset="0"/>
                <a:ea typeface="Helvetica Neue" charset="0"/>
                <a:cs typeface="Helvetica Neue" charset="0"/>
              </a:rPr>
              <a:t>DÉFIS </a:t>
            </a:r>
            <a:r>
              <a:rPr lang="fr-FR" sz="3600" b="1" dirty="0">
                <a:solidFill>
                  <a:srgbClr val="95CD7A"/>
                </a:solidFill>
                <a:latin typeface="Helvetica Neue" charset="0"/>
                <a:ea typeface="Helvetica Neue" charset="0"/>
                <a:cs typeface="Helvetica Neue" charset="0"/>
              </a:rPr>
              <a:t>COURANTS</a:t>
            </a:r>
            <a:r>
              <a:rPr lang="fr-FR" sz="3600" b="1" dirty="0">
                <a:solidFill>
                  <a:schemeClr val="bg1"/>
                </a:solidFill>
                <a:latin typeface="Helvetica Neue" charset="0"/>
                <a:ea typeface="Helvetica Neue" charset="0"/>
                <a:cs typeface="Helvetica Neue" charset="0"/>
              </a:rPr>
              <a:t> RENCONTRÉS DANS LE CADRE DE LA SUPERVISION</a:t>
            </a:r>
          </a:p>
        </p:txBody>
      </p:sp>
      <p:sp>
        <p:nvSpPr>
          <p:cNvPr id="3" name="Shape 331"/>
          <p:cNvSpPr txBox="1">
            <a:spLocks/>
          </p:cNvSpPr>
          <p:nvPr/>
        </p:nvSpPr>
        <p:spPr>
          <a:xfrm>
            <a:off x="589689" y="2154259"/>
            <a:ext cx="11286626" cy="5801021"/>
          </a:xfrm>
          <a:prstGeom prst="rect">
            <a:avLst/>
          </a:prstGeom>
          <a:noFill/>
          <a:ln>
            <a:noFill/>
          </a:ln>
        </p:spPr>
        <p:txBody>
          <a:bodyPr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buClr>
                <a:srgbClr val="95CD7A"/>
              </a:buClr>
              <a:buSzPct val="8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Renforcer la supervision régulière en tant que partie intégrante de la relation de travail</a:t>
            </a:r>
          </a:p>
          <a:p>
            <a:pPr>
              <a:spcBef>
                <a:spcPts val="0"/>
              </a:spcBef>
              <a:spcAft>
                <a:spcPts val="1200"/>
              </a:spcAft>
              <a:buClr>
                <a:srgbClr val="95CD7A"/>
              </a:buClr>
              <a:buSzPct val="8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Recruter des superviseurs ayant de l’expérience en tant que travailleurs sociaux et possédant des compétences techniques</a:t>
            </a:r>
          </a:p>
          <a:p>
            <a:pPr>
              <a:spcBef>
                <a:spcPts val="0"/>
              </a:spcBef>
              <a:spcAft>
                <a:spcPts val="1200"/>
              </a:spcAft>
              <a:buClr>
                <a:srgbClr val="95CD7A"/>
              </a:buClr>
              <a:buSzPct val="8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Encourager une atmosphère sûre et bienveillante</a:t>
            </a:r>
          </a:p>
          <a:p>
            <a:pPr lvl="1">
              <a:spcBef>
                <a:spcPts val="1000"/>
              </a:spcBef>
              <a:spcAft>
                <a:spcPts val="600"/>
              </a:spcAft>
              <a:buClr>
                <a:srgbClr val="95CD7A"/>
              </a:buClr>
              <a:buSzPct val="8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Toujours traiter les préoccupations et les questions avec respect, dans les deux sens</a:t>
            </a:r>
          </a:p>
          <a:p>
            <a:pPr lvl="1">
              <a:spcBef>
                <a:spcPts val="1000"/>
              </a:spcBef>
              <a:spcAft>
                <a:spcPts val="600"/>
              </a:spcAft>
              <a:buClr>
                <a:srgbClr val="95CD7A"/>
              </a:buClr>
              <a:buSzPct val="8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Ne pas oublier que vous faites partie de la même équipe — le but est l’intérêt supérieur de l’enfant</a:t>
            </a:r>
          </a:p>
          <a:p>
            <a:pPr lvl="1">
              <a:spcBef>
                <a:spcPts val="1000"/>
              </a:spcBef>
              <a:spcAft>
                <a:spcPts val="600"/>
              </a:spcAft>
              <a:buClr>
                <a:srgbClr val="95CD7A"/>
              </a:buClr>
              <a:buSzPct val="8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Donner aux travailleurs sociaux la possibilité de trouver et de proposer des solutions créatives aux défis</a:t>
            </a:r>
          </a:p>
          <a:p>
            <a:pPr>
              <a:spcAft>
                <a:spcPts val="1200"/>
              </a:spcAft>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Ne pas oublier que c’est la relation de supervision qui fait toute la différence</a:t>
            </a:r>
          </a:p>
          <a:p>
            <a:pPr>
              <a:spcAft>
                <a:spcPts val="1200"/>
              </a:spcAft>
              <a:buClr>
                <a:srgbClr val="95CD7A"/>
              </a:buClr>
              <a:buSzPct val="100000"/>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Faire preuve de créativité pour trouver ou créer des opportunités de développement professionnel</a:t>
            </a:r>
          </a:p>
        </p:txBody>
      </p:sp>
    </p:spTree>
    <p:extLst>
      <p:ext uri="{BB962C8B-B14F-4D97-AF65-F5344CB8AC3E}">
        <p14:creationId xmlns:p14="http://schemas.microsoft.com/office/powerpoint/2010/main" val="237958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38"/>
          <p:cNvSpPr txBox="1"/>
          <p:nvPr/>
        </p:nvSpPr>
        <p:spPr>
          <a:xfrm>
            <a:off x="531876" y="1637330"/>
            <a:ext cx="11355324" cy="522326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600"/>
              </a:spcAft>
              <a:buClr>
                <a:srgbClr val="95CD7A"/>
              </a:buClr>
              <a:buSzPct val="78933"/>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sym typeface="Century Gothic"/>
              </a:rPr>
              <a:t>Les enfants doivent rester au centre du processus de supervision </a:t>
            </a:r>
          </a:p>
          <a:p>
            <a:pPr marL="742950" indent="-285750">
              <a:spcBef>
                <a:spcPts val="1000"/>
              </a:spcBef>
              <a:spcAft>
                <a:spcPts val="600"/>
              </a:spcAft>
              <a:buClr>
                <a:srgbClr val="95CD7A"/>
              </a:buClr>
              <a:buSzPct val="78352"/>
              <a:buFont typeface="Wingdings" charset="2"/>
              <a:buChar char="§"/>
            </a:pPr>
            <a:r>
              <a:rPr lang="fr-FR" sz="1900" u="none" strike="noStrike" cap="none" dirty="0">
                <a:solidFill>
                  <a:schemeClr val="tx1">
                    <a:lumMod val="65000"/>
                    <a:lumOff val="35000"/>
                  </a:schemeClr>
                </a:solidFill>
                <a:latin typeface="Helvetica Neue" charset="0"/>
                <a:ea typeface="Helvetica Neue" charset="0"/>
                <a:cs typeface="Helvetica Neue" charset="0"/>
                <a:sym typeface="Century Gothic"/>
              </a:rPr>
              <a:t>Protège les enfants et leurs familles vis-à-vis des travailleurs dont l’expérience est inadaptée, qui sont négligents, ou qui enfreignent les limites professionnelles</a:t>
            </a:r>
          </a:p>
          <a:p>
            <a:pPr marL="742950" lvl="1" indent="-285750">
              <a:spcBef>
                <a:spcPts val="1000"/>
              </a:spcBef>
              <a:spcAft>
                <a:spcPts val="600"/>
              </a:spcAft>
              <a:buClr>
                <a:srgbClr val="95CD7A"/>
              </a:buClr>
              <a:buSzPct val="78352"/>
              <a:buFont typeface="Wingdings" charset="2"/>
              <a:buChar char="§"/>
            </a:pPr>
            <a:r>
              <a:rPr lang="fr-FR" sz="1900" u="none" strike="noStrike" cap="none" dirty="0">
                <a:solidFill>
                  <a:schemeClr val="tx1">
                    <a:lumMod val="65000"/>
                    <a:lumOff val="35000"/>
                  </a:schemeClr>
                </a:solidFill>
                <a:latin typeface="Helvetica Neue" charset="0"/>
                <a:ea typeface="Helvetica Neue" charset="0"/>
                <a:cs typeface="Helvetica Neue" charset="0"/>
                <a:sym typeface="Century Gothic"/>
              </a:rPr>
              <a:t>Évite aux travailleurs sociaux de commettre des erreurs, les préserve de l’épuisement</a:t>
            </a:r>
            <a:r>
              <a:rPr lang="fr-FR" sz="1900" dirty="0">
                <a:solidFill>
                  <a:schemeClr val="tx1">
                    <a:lumMod val="65000"/>
                    <a:lumOff val="35000"/>
                  </a:schemeClr>
                </a:solidFill>
                <a:latin typeface="Helvetica Neue" charset="0"/>
                <a:ea typeface="Helvetica Neue" charset="0"/>
                <a:cs typeface="Helvetica Neue" charset="0"/>
                <a:sym typeface="Century Gothic"/>
              </a:rPr>
              <a:t> ou d’une implication insuffisante/excessive susceptible de faire plus de mal que de bien aux enfants</a:t>
            </a:r>
          </a:p>
          <a:p>
            <a:pPr marL="342900" indent="-342900">
              <a:spcBef>
                <a:spcPts val="1000"/>
              </a:spcBef>
              <a:spcAft>
                <a:spcPts val="1200"/>
              </a:spcAft>
              <a:buClr>
                <a:srgbClr val="95CD7A"/>
              </a:buClr>
              <a:buSzPct val="78352"/>
              <a:buFont typeface="Wingdings" charset="2"/>
              <a:buChar char="§"/>
            </a:pPr>
            <a:r>
              <a:rPr lang="fr-FR" sz="1900" dirty="0">
                <a:solidFill>
                  <a:schemeClr val="tx1">
                    <a:lumMod val="65000"/>
                    <a:lumOff val="35000"/>
                  </a:schemeClr>
                </a:solidFill>
                <a:latin typeface="Helvetica Neue" charset="0"/>
                <a:ea typeface="Helvetica Neue" charset="0"/>
                <a:cs typeface="Helvetica Neue" charset="0"/>
              </a:rPr>
              <a:t>En encourageant les travailleurs sociaux à réfléchir à leur pratique, on favorise une culture d’ouverture et de transparence, ce qui aboutit à de meilleurs résultats pour les enfants</a:t>
            </a:r>
            <a:r>
              <a:rPr lang="fr-FR" sz="1900" dirty="0">
                <a:solidFill>
                  <a:schemeClr val="tx1">
                    <a:lumMod val="65000"/>
                    <a:lumOff val="35000"/>
                  </a:schemeClr>
                </a:solidFill>
                <a:latin typeface="Century Gothic"/>
                <a:ea typeface="Century Gothic"/>
                <a:cs typeface="Century Gothic"/>
              </a:rPr>
              <a:t> </a:t>
            </a:r>
          </a:p>
          <a:p>
            <a:pPr marL="342900" marR="0" lvl="0" indent="-342900" algn="l" rtl="0">
              <a:spcBef>
                <a:spcPts val="1000"/>
              </a:spcBef>
              <a:spcAft>
                <a:spcPts val="0"/>
              </a:spcAft>
              <a:buClr>
                <a:srgbClr val="EFEFEF"/>
              </a:buClr>
              <a:buFont typeface="Noto Sans Symbols"/>
              <a:buNone/>
            </a:pPr>
            <a:endParaRPr sz="1900" b="0" i="0" dirty="0">
              <a:solidFill>
                <a:schemeClr val="tx1">
                  <a:lumMod val="65000"/>
                  <a:lumOff val="35000"/>
                </a:schemeClr>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Font typeface="Noto Sans Symbols"/>
              <a:buNone/>
            </a:pPr>
            <a:endParaRPr sz="1900" b="0" i="0" dirty="0">
              <a:solidFill>
                <a:schemeClr val="tx1">
                  <a:lumMod val="65000"/>
                  <a:lumOff val="35000"/>
                </a:schemeClr>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Font typeface="Noto Sans Symbols"/>
              <a:buNone/>
            </a:pPr>
            <a:endParaRPr sz="1900" b="0" i="0" dirty="0">
              <a:solidFill>
                <a:schemeClr val="tx1">
                  <a:lumMod val="65000"/>
                  <a:lumOff val="35000"/>
                </a:schemeClr>
              </a:solidFill>
              <a:latin typeface="Century Gothic"/>
              <a:ea typeface="Century Gothic"/>
              <a:cs typeface="Century Gothic"/>
              <a:sym typeface="Century Gothic"/>
            </a:endParaRPr>
          </a:p>
        </p:txBody>
      </p:sp>
      <p:sp>
        <p:nvSpPr>
          <p:cNvPr id="3" name="Shape 336"/>
          <p:cNvSpPr txBox="1">
            <a:spLocks/>
          </p:cNvSpPr>
          <p:nvPr/>
        </p:nvSpPr>
        <p:spPr>
          <a:xfrm>
            <a:off x="531875" y="551928"/>
            <a:ext cx="11997581" cy="1362597"/>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fr-FR" sz="3400" b="1" dirty="0">
                <a:solidFill>
                  <a:srgbClr val="026794"/>
                </a:solidFill>
                <a:latin typeface="Helvetica Neue" charset="0"/>
                <a:ea typeface="Helvetica Neue" charset="0"/>
                <a:cs typeface="Helvetica Neue" charset="0"/>
              </a:rPr>
              <a:t>Message clé :</a:t>
            </a:r>
          </a:p>
          <a:p>
            <a:pPr>
              <a:buClr>
                <a:srgbClr val="151515"/>
              </a:buClr>
              <a:buSzPct val="25000"/>
            </a:pPr>
            <a:r>
              <a:rPr lang="fr-FR" sz="3400" b="1" dirty="0">
                <a:solidFill>
                  <a:srgbClr val="026794"/>
                </a:solidFill>
                <a:latin typeface="Helvetica Neue" charset="0"/>
                <a:ea typeface="Helvetica Neue" charset="0"/>
                <a:cs typeface="Helvetica Neue" charset="0"/>
              </a:rPr>
              <a:t>LA SUPERVISION EST UNE PRATIQUE PROTECTRICE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1" t="25128" r="-231" b="50341"/>
          <a:stretch/>
        </p:blipFill>
        <p:spPr>
          <a:xfrm>
            <a:off x="0" y="4757737"/>
            <a:ext cx="12192000" cy="2243137"/>
          </a:xfrm>
          <a:prstGeom prst="rect">
            <a:avLst/>
          </a:prstGeom>
        </p:spPr>
      </p:pic>
      <p:sp>
        <p:nvSpPr>
          <p:cNvPr id="6" name="TextBox 5"/>
          <p:cNvSpPr txBox="1"/>
          <p:nvPr/>
        </p:nvSpPr>
        <p:spPr>
          <a:xfrm>
            <a:off x="10653184" y="6622959"/>
            <a:ext cx="5143500" cy="307777"/>
          </a:xfrm>
          <a:prstGeom prst="rect">
            <a:avLst/>
          </a:prstGeom>
          <a:noFill/>
        </p:spPr>
        <p:txBody>
          <a:bodyPr wrap="square" rtlCol="0">
            <a:spAutoFit/>
          </a:bodyPr>
          <a:lstStyle/>
          <a:p>
            <a:r>
              <a:rPr lang="fr-FR" sz="1400" b="1" i="1">
                <a:solidFill>
                  <a:schemeClr val="bg1"/>
                </a:solidFill>
                <a:latin typeface="Helvetica Neue" charset="0"/>
                <a:ea typeface="Helvetica Neue" charset="0"/>
                <a:cs typeface="Helvetica Neue" charset="0"/>
              </a:rPr>
              <a:t>Photo : IRC</a:t>
            </a:r>
          </a:p>
        </p:txBody>
      </p:sp>
    </p:spTree>
    <p:extLst>
      <p:ext uri="{BB962C8B-B14F-4D97-AF65-F5344CB8AC3E}">
        <p14:creationId xmlns:p14="http://schemas.microsoft.com/office/powerpoint/2010/main" val="341031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3"/>
          <p:cNvSpPr txBox="1">
            <a:spLocks/>
          </p:cNvSpPr>
          <p:nvPr/>
        </p:nvSpPr>
        <p:spPr>
          <a:xfrm>
            <a:off x="6934200" y="313098"/>
            <a:ext cx="4542014" cy="741020"/>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
                <a:srgbClr val="002060"/>
              </a:buClr>
              <a:buSzPct val="25000"/>
            </a:pPr>
            <a:r>
              <a:rPr lang="fr-FR" sz="3600" b="1" dirty="0">
                <a:solidFill>
                  <a:srgbClr val="026794"/>
                </a:solidFill>
                <a:latin typeface="Helvetica Neue" charset="0"/>
                <a:ea typeface="Helvetica Neue" charset="0"/>
                <a:cs typeface="Helvetica Neue" charset="0"/>
              </a:rPr>
              <a:t>QUIZ DE RÉVISION</a:t>
            </a:r>
            <a:r>
              <a:rPr lang="fr-FR" b="1" dirty="0">
                <a:solidFill>
                  <a:srgbClr val="002060"/>
                </a:solidFill>
              </a:rPr>
              <a:t> </a:t>
            </a:r>
          </a:p>
        </p:txBody>
      </p:sp>
      <p:sp>
        <p:nvSpPr>
          <p:cNvPr id="3" name="Shape 354"/>
          <p:cNvSpPr txBox="1">
            <a:spLocks/>
          </p:cNvSpPr>
          <p:nvPr/>
        </p:nvSpPr>
        <p:spPr>
          <a:xfrm>
            <a:off x="2779405" y="1347537"/>
            <a:ext cx="8963415" cy="4964711"/>
          </a:xfrm>
          <a:prstGeom prst="rect">
            <a:avLst/>
          </a:prstGeom>
          <a:noFill/>
          <a:ln>
            <a:noFill/>
          </a:ln>
        </p:spPr>
        <p:txBody>
          <a:bodyPr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50000"/>
              </a:lnSpc>
              <a:spcBef>
                <a:spcPts val="600"/>
              </a:spcBef>
              <a:buClr>
                <a:srgbClr val="95CD7A"/>
              </a:buClr>
              <a:buFont typeface="+mj-lt"/>
              <a:buAutoNum type="arabicPeriod"/>
            </a:pPr>
            <a:r>
              <a:rPr lang="fr-FR" sz="2100" dirty="0">
                <a:solidFill>
                  <a:schemeClr val="tx1">
                    <a:lumMod val="65000"/>
                    <a:lumOff val="35000"/>
                  </a:schemeClr>
                </a:solidFill>
                <a:latin typeface="Helvetica Neue" charset="0"/>
                <a:ea typeface="Helvetica Neue" charset="0"/>
                <a:cs typeface="Helvetica Neue" charset="0"/>
              </a:rPr>
              <a:t>Qu’est-ce que la supervision de la gestion de cas ?</a:t>
            </a:r>
          </a:p>
          <a:p>
            <a:pPr marL="457200" indent="-457200">
              <a:lnSpc>
                <a:spcPct val="150000"/>
              </a:lnSpc>
              <a:spcBef>
                <a:spcPts val="600"/>
              </a:spcBef>
              <a:buClr>
                <a:srgbClr val="95CD7A"/>
              </a:buClr>
              <a:buFont typeface="+mj-lt"/>
              <a:buAutoNum type="arabicPeriod"/>
            </a:pPr>
            <a:r>
              <a:rPr lang="fr-FR" sz="2100" dirty="0">
                <a:solidFill>
                  <a:schemeClr val="tx1">
                    <a:lumMod val="65000"/>
                    <a:lumOff val="35000"/>
                  </a:schemeClr>
                </a:solidFill>
                <a:latin typeface="Helvetica Neue" charset="0"/>
                <a:ea typeface="Helvetica Neue" charset="0"/>
                <a:cs typeface="Helvetica Neue" charset="0"/>
                <a:sym typeface="Century Gothic"/>
              </a:rPr>
              <a:t>Quelles sont les trois fonctions de la supervision (expliquez brièvement ce qu’implique chaque fonction) ? </a:t>
            </a:r>
          </a:p>
          <a:p>
            <a:pPr marL="457200" indent="-457200">
              <a:lnSpc>
                <a:spcPct val="150000"/>
              </a:lnSpc>
              <a:spcBef>
                <a:spcPts val="600"/>
              </a:spcBef>
              <a:buClr>
                <a:srgbClr val="95CD7A"/>
              </a:buClr>
              <a:buFont typeface="+mj-lt"/>
              <a:buAutoNum type="arabicPeriod"/>
            </a:pPr>
            <a:r>
              <a:rPr lang="fr-FR" sz="2100" dirty="0">
                <a:solidFill>
                  <a:schemeClr val="tx1">
                    <a:lumMod val="65000"/>
                    <a:lumOff val="35000"/>
                  </a:schemeClr>
                </a:solidFill>
                <a:latin typeface="Helvetica Neue" charset="0"/>
                <a:ea typeface="Helvetica Neue" charset="0"/>
                <a:cs typeface="Helvetica Neue" charset="0"/>
              </a:rPr>
              <a:t>Donnez une raison expliquant l’importance de la supervision.</a:t>
            </a:r>
          </a:p>
          <a:p>
            <a:pPr marL="457200" indent="-457200">
              <a:lnSpc>
                <a:spcPct val="150000"/>
              </a:lnSpc>
              <a:spcBef>
                <a:spcPts val="600"/>
              </a:spcBef>
              <a:buClr>
                <a:srgbClr val="95CD7A"/>
              </a:buClr>
              <a:buFont typeface="+mj-lt"/>
              <a:buAutoNum type="arabicPeriod"/>
            </a:pPr>
            <a:r>
              <a:rPr lang="fr-FR" sz="2100" dirty="0">
                <a:solidFill>
                  <a:schemeClr val="tx1">
                    <a:lumMod val="65000"/>
                    <a:lumOff val="35000"/>
                  </a:schemeClr>
                </a:solidFill>
                <a:latin typeface="Helvetica Neue" charset="0"/>
                <a:ea typeface="Helvetica Neue" charset="0"/>
                <a:cs typeface="Helvetica Neue" charset="0"/>
              </a:rPr>
              <a:t>Citez des structures de supervision suggérées par les directives IA relatives à la gestion de cas ?</a:t>
            </a:r>
          </a:p>
          <a:p>
            <a:pPr marL="457200" indent="-457200">
              <a:lnSpc>
                <a:spcPct val="150000"/>
              </a:lnSpc>
              <a:spcBef>
                <a:spcPts val="600"/>
              </a:spcBef>
              <a:buClr>
                <a:srgbClr val="95CD7A"/>
              </a:buClr>
              <a:buFont typeface="+mj-lt"/>
              <a:buAutoNum type="arabicPeriod"/>
            </a:pPr>
            <a:r>
              <a:rPr lang="fr-FR" sz="2100" dirty="0">
                <a:solidFill>
                  <a:schemeClr val="tx1">
                    <a:lumMod val="65000"/>
                    <a:lumOff val="35000"/>
                  </a:schemeClr>
                </a:solidFill>
                <a:latin typeface="Helvetica Neue" charset="0"/>
                <a:ea typeface="Helvetica Neue" charset="0"/>
                <a:cs typeface="Helvetica Neue" charset="0"/>
              </a:rPr>
              <a:t>Indiquez un défi relatif à la supervision rencontré dans votre contexte.</a:t>
            </a:r>
          </a:p>
          <a:p>
            <a:pPr marL="457200" indent="-457200">
              <a:lnSpc>
                <a:spcPct val="150000"/>
              </a:lnSpc>
              <a:spcBef>
                <a:spcPts val="600"/>
              </a:spcBef>
              <a:buClr>
                <a:srgbClr val="95CD7A"/>
              </a:buClr>
              <a:buFont typeface="+mj-lt"/>
              <a:buAutoNum type="arabicPeriod"/>
            </a:pPr>
            <a:r>
              <a:rPr lang="fr-FR" sz="2100" dirty="0">
                <a:solidFill>
                  <a:schemeClr val="tx1">
                    <a:lumMod val="65000"/>
                    <a:lumOff val="35000"/>
                  </a:schemeClr>
                </a:solidFill>
                <a:latin typeface="Helvetica Neue" charset="0"/>
                <a:ea typeface="Helvetica Neue" charset="0"/>
                <a:cs typeface="Helvetica Neue" charset="0"/>
              </a:rPr>
              <a:t>Donnez un exemple de stratégie de supervision ou de pratique prometteuse dans votre contexte.</a:t>
            </a:r>
          </a:p>
          <a:p>
            <a:pPr indent="-342900">
              <a:lnSpc>
                <a:spcPct val="150000"/>
              </a:lnSpc>
              <a:buSzPct val="25000"/>
              <a:buFont typeface="Arial"/>
              <a:buNone/>
            </a:pPr>
            <a:endParaRPr lang="en-US" sz="2100" dirty="0">
              <a:solidFill>
                <a:schemeClr val="tx1">
                  <a:lumMod val="65000"/>
                  <a:lumOff val="35000"/>
                </a:schemeClr>
              </a:solidFill>
            </a:endParaRPr>
          </a:p>
          <a:p>
            <a:pPr indent="-342900">
              <a:lnSpc>
                <a:spcPct val="150000"/>
              </a:lnSpc>
              <a:buSzPct val="25000"/>
              <a:buFont typeface="Arial"/>
              <a:buNone/>
            </a:pPr>
            <a:endParaRPr lang="en-US" sz="2100" dirty="0">
              <a:solidFill>
                <a:schemeClr val="tx1">
                  <a:lumMod val="65000"/>
                  <a:lumOff val="35000"/>
                </a:schemeClr>
              </a:solidFill>
            </a:endParaRPr>
          </a:p>
        </p:txBody>
      </p:sp>
      <p:sp>
        <p:nvSpPr>
          <p:cNvPr id="8" name="Rectangle 7"/>
          <p:cNvSpPr/>
          <p:nvPr/>
        </p:nvSpPr>
        <p:spPr>
          <a:xfrm>
            <a:off x="8219901" y="1054119"/>
            <a:ext cx="2993531" cy="76364"/>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val="0"/>
              </a:ext>
            </a:extLst>
          </a:blip>
          <a:srcRect l="8446" t="77850" r="5287"/>
          <a:stretch/>
        </p:blipFill>
        <p:spPr>
          <a:xfrm rot="16200000">
            <a:off x="-1882748" y="2195847"/>
            <a:ext cx="6544902" cy="2779405"/>
          </a:xfrm>
          <a:prstGeom prst="rect">
            <a:avLst/>
          </a:prstGeom>
        </p:spPr>
      </p:pic>
    </p:spTree>
    <p:extLst>
      <p:ext uri="{BB962C8B-B14F-4D97-AF65-F5344CB8AC3E}">
        <p14:creationId xmlns:p14="http://schemas.microsoft.com/office/powerpoint/2010/main" val="1802417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569" y="3428368"/>
            <a:ext cx="10588402" cy="2322687"/>
          </a:xfrm>
          <a:prstGeom prst="rect">
            <a:avLst/>
          </a:prstGeom>
          <a:noFill/>
        </p:spPr>
        <p:txBody>
          <a:bodyPr wrap="square" rtlCol="0">
            <a:spAutoFit/>
          </a:bodyPr>
          <a:lstStyle/>
          <a:p>
            <a:pPr lvl="0">
              <a:lnSpc>
                <a:spcPct val="90000"/>
              </a:lnSpc>
              <a:spcBef>
                <a:spcPts val="1000"/>
              </a:spcBef>
              <a:buClr>
                <a:srgbClr val="95CD7A"/>
              </a:buClr>
              <a:buSzPct val="100000"/>
            </a:pPr>
            <a:r>
              <a:rPr lang="fr-FR" sz="2400" b="1">
                <a:solidFill>
                  <a:srgbClr val="95CD7A"/>
                </a:solidFill>
                <a:latin typeface="Helvetica Neue" charset="0"/>
                <a:ea typeface="Helvetica Neue" charset="0"/>
                <a:cs typeface="Helvetica Neue" charset="0"/>
                <a:sym typeface="Century Gothic"/>
              </a:rPr>
              <a:t>Résultats d’apprentissage :</a:t>
            </a:r>
          </a:p>
          <a:p>
            <a:pPr marL="285750" lvl="0" indent="-285750">
              <a:lnSpc>
                <a:spcPct val="90000"/>
              </a:lnSpc>
              <a:spcBef>
                <a:spcPts val="1000"/>
              </a:spcBef>
              <a:buClr>
                <a:srgbClr val="95CD7A"/>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sym typeface="Century Gothic"/>
              </a:rPr>
              <a:t>Comprendre la supervision comme une relation et l’encadrement comme une méthode.</a:t>
            </a:r>
          </a:p>
          <a:p>
            <a:pPr marL="285750" lvl="0" indent="-285750">
              <a:lnSpc>
                <a:spcPct val="90000"/>
              </a:lnSpc>
              <a:spcBef>
                <a:spcPts val="1000"/>
              </a:spcBef>
              <a:buClr>
                <a:srgbClr val="95CD7A"/>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sym typeface="Century Gothic"/>
              </a:rPr>
              <a:t>Connaître les trois </a:t>
            </a:r>
            <a:r>
              <a:rPr lang="fr-FR" sz="2000" b="1">
                <a:solidFill>
                  <a:schemeClr val="tx1">
                    <a:lumMod val="65000"/>
                    <a:lumOff val="35000"/>
                  </a:schemeClr>
                </a:solidFill>
                <a:latin typeface="Helvetica Neue" charset="0"/>
                <a:ea typeface="Helvetica Neue" charset="0"/>
                <a:cs typeface="Helvetica Neue" charset="0"/>
                <a:sym typeface="Century Gothic"/>
              </a:rPr>
              <a:t>fonctions </a:t>
            </a:r>
            <a:r>
              <a:rPr lang="fr-FR" sz="2000">
                <a:solidFill>
                  <a:schemeClr val="tx1">
                    <a:lumMod val="65000"/>
                    <a:lumOff val="35000"/>
                  </a:schemeClr>
                </a:solidFill>
                <a:latin typeface="Helvetica Neue" charset="0"/>
                <a:ea typeface="Helvetica Neue" charset="0"/>
                <a:cs typeface="Helvetica Neue" charset="0"/>
                <a:sym typeface="Century Gothic"/>
              </a:rPr>
              <a:t>de la supervision.</a:t>
            </a:r>
          </a:p>
          <a:p>
            <a:pPr marL="285750" lvl="0" indent="-285750">
              <a:lnSpc>
                <a:spcPct val="90000"/>
              </a:lnSpc>
              <a:spcBef>
                <a:spcPts val="1000"/>
              </a:spcBef>
              <a:buClr>
                <a:srgbClr val="95CD7A"/>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sym typeface="Century Gothic"/>
              </a:rPr>
              <a:t>Identifier ce qui fonctionne bien dans vos contextes et identifier les défis existants.</a:t>
            </a:r>
          </a:p>
          <a:p>
            <a:pPr marL="285750" lvl="0" indent="-285750">
              <a:lnSpc>
                <a:spcPct val="90000"/>
              </a:lnSpc>
              <a:spcBef>
                <a:spcPts val="1000"/>
              </a:spcBef>
              <a:buClr>
                <a:srgbClr val="95CD7A"/>
              </a:buClr>
              <a:buSzPct val="100000"/>
              <a:buFont typeface="Wingdings" charset="2"/>
              <a:buChar char="§"/>
            </a:pPr>
            <a:r>
              <a:rPr lang="fr-FR" sz="2000" b="1">
                <a:solidFill>
                  <a:schemeClr val="tx1">
                    <a:lumMod val="65000"/>
                    <a:lumOff val="35000"/>
                  </a:schemeClr>
                </a:solidFill>
                <a:latin typeface="Helvetica Neue" charset="0"/>
                <a:ea typeface="Helvetica Neue" charset="0"/>
                <a:cs typeface="Helvetica Neue" charset="0"/>
                <a:sym typeface="Century Gothic"/>
              </a:rPr>
              <a:t>Commencer à considérer votre plan d’action de supervision de gestion de cas.</a:t>
            </a:r>
          </a:p>
          <a:p>
            <a:endParaRPr lang="en-US" dirty="0"/>
          </a:p>
        </p:txBody>
      </p:sp>
      <p:sp>
        <p:nvSpPr>
          <p:cNvPr id="35" name="TextBox 34"/>
          <p:cNvSpPr txBox="1"/>
          <p:nvPr/>
        </p:nvSpPr>
        <p:spPr>
          <a:xfrm>
            <a:off x="609569" y="2090385"/>
            <a:ext cx="10866644" cy="1205458"/>
          </a:xfrm>
          <a:prstGeom prst="rect">
            <a:avLst/>
          </a:prstGeom>
          <a:noFill/>
        </p:spPr>
        <p:txBody>
          <a:bodyPr wrap="square" rtlCol="0">
            <a:spAutoFit/>
          </a:bodyPr>
          <a:lstStyle/>
          <a:p>
            <a:pPr lvl="0">
              <a:spcBef>
                <a:spcPts val="1000"/>
              </a:spcBef>
              <a:buClr>
                <a:srgbClr val="95CD7A"/>
              </a:buClr>
              <a:buSzPct val="100000"/>
            </a:pPr>
            <a:r>
              <a:rPr lang="fr-FR" sz="2400" b="1" dirty="0">
                <a:solidFill>
                  <a:srgbClr val="95CD7A"/>
                </a:solidFill>
                <a:latin typeface="Helvetica Neue" charset="0"/>
                <a:ea typeface="Helvetica Neue" charset="0"/>
                <a:cs typeface="Helvetica Neue" charset="0"/>
                <a:sym typeface="Century Gothic"/>
              </a:rPr>
              <a:t>Objectif :</a:t>
            </a:r>
          </a:p>
          <a:p>
            <a:pPr marL="285750" lvl="0" indent="-285750">
              <a:spcBef>
                <a:spcPts val="100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Comprendre les </a:t>
            </a:r>
            <a:r>
              <a:rPr lang="fr-FR" sz="2000" b="1" dirty="0">
                <a:solidFill>
                  <a:schemeClr val="tx1">
                    <a:lumMod val="65000"/>
                    <a:lumOff val="35000"/>
                  </a:schemeClr>
                </a:solidFill>
                <a:latin typeface="Helvetica Neue" charset="0"/>
                <a:ea typeface="Helvetica Neue" charset="0"/>
                <a:cs typeface="Helvetica Neue" charset="0"/>
                <a:sym typeface="Century Gothic"/>
              </a:rPr>
              <a:t>bonnes pratiques </a:t>
            </a:r>
            <a:r>
              <a:rPr lang="fr-FR" sz="2000" dirty="0">
                <a:solidFill>
                  <a:schemeClr val="tx1">
                    <a:lumMod val="65000"/>
                    <a:lumOff val="35000"/>
                  </a:schemeClr>
                </a:solidFill>
                <a:latin typeface="Helvetica Neue" charset="0"/>
                <a:ea typeface="Helvetica Neue" charset="0"/>
                <a:cs typeface="Helvetica Neue" charset="0"/>
                <a:sym typeface="Century Gothic"/>
              </a:rPr>
              <a:t>de supervision et d’encadrement dans la gestion de cas pour la protection de l’enfant.</a:t>
            </a:r>
          </a:p>
        </p:txBody>
      </p:sp>
      <p:sp>
        <p:nvSpPr>
          <p:cNvPr id="5" name="TextBox 4"/>
          <p:cNvSpPr txBox="1"/>
          <p:nvPr/>
        </p:nvSpPr>
        <p:spPr>
          <a:xfrm>
            <a:off x="570159" y="340791"/>
            <a:ext cx="8421441" cy="1200329"/>
          </a:xfrm>
          <a:prstGeom prst="rect">
            <a:avLst/>
          </a:prstGeom>
          <a:noFill/>
        </p:spPr>
        <p:txBody>
          <a:bodyPr wrap="square" rtlCol="0">
            <a:spAutoFit/>
          </a:bodyPr>
          <a:lstStyle/>
          <a:p>
            <a:r>
              <a:rPr lang="fr-FR" sz="3600" b="1" dirty="0">
                <a:solidFill>
                  <a:srgbClr val="026794"/>
                </a:solidFill>
                <a:latin typeface="Helvetica Neue" charset="0"/>
                <a:ea typeface="Helvetica Neue" charset="0"/>
                <a:cs typeface="Helvetica Neue" charset="0"/>
              </a:rPr>
              <a:t>OBJECTIF DU MODULE ET RÉSULTATS D’APPRENTISSAGE</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142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27141" y="2837118"/>
            <a:ext cx="6589575" cy="1190847"/>
          </a:xfrm>
          <a:prstGeom prst="rect">
            <a:avLst/>
          </a:prstGeom>
          <a:noFill/>
          <a:ln w="57150">
            <a:solidFill>
              <a:srgbClr val="026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95057" y="2502568"/>
            <a:ext cx="4281134" cy="802106"/>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33CC0D-4951-4D02-BFAE-A33DC30A8909}"/>
              </a:ext>
            </a:extLst>
          </p:cNvPr>
          <p:cNvSpPr txBox="1">
            <a:spLocks/>
          </p:cNvSpPr>
          <p:nvPr/>
        </p:nvSpPr>
        <p:spPr>
          <a:xfrm>
            <a:off x="-3" y="2666155"/>
            <a:ext cx="12192000" cy="31410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000" b="1" dirty="0">
                <a:solidFill>
                  <a:schemeClr val="bg1"/>
                </a:solidFill>
                <a:latin typeface="Helvetica Neue" charset="0"/>
                <a:ea typeface="Helvetica Neue" charset="0"/>
                <a:cs typeface="Helvetica Neue" charset="0"/>
              </a:rPr>
              <a:t>AVEZ-VOUS DÉJÀ DES IDÉES </a:t>
            </a:r>
          </a:p>
          <a:p>
            <a:pPr algn="ctr">
              <a:lnSpc>
                <a:spcPct val="150000"/>
              </a:lnSpc>
            </a:pPr>
            <a:r>
              <a:rPr lang="fr-FR" sz="3200" b="1" dirty="0">
                <a:solidFill>
                  <a:schemeClr val="bg1"/>
                </a:solidFill>
                <a:latin typeface="Helvetica Neue" charset="0"/>
                <a:ea typeface="Helvetica Neue" charset="0"/>
                <a:cs typeface="Helvetica Neue" charset="0"/>
              </a:rPr>
              <a:t>POUR VOTRE PLAN D’ACTION ?</a:t>
            </a:r>
          </a:p>
        </p:txBody>
      </p: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l="53803" t="16294" r="21063" b="6460"/>
          <a:stretch/>
        </p:blipFill>
        <p:spPr>
          <a:xfrm rot="5400000">
            <a:off x="4985083" y="-348918"/>
            <a:ext cx="2221833" cy="12192003"/>
          </a:xfrm>
          <a:prstGeom prst="rect">
            <a:avLst/>
          </a:prstGeom>
        </p:spPr>
      </p:pic>
    </p:spTree>
    <p:extLst>
      <p:ext uri="{BB962C8B-B14F-4D97-AF65-F5344CB8AC3E}">
        <p14:creationId xmlns:p14="http://schemas.microsoft.com/office/powerpoint/2010/main" val="1222023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 y="62942"/>
            <a:ext cx="12192001" cy="1814882"/>
            <a:chOff x="-1" y="5043120"/>
            <a:chExt cx="12192001" cy="1814882"/>
          </a:xfrm>
        </p:grpSpPr>
        <p:pic>
          <p:nvPicPr>
            <p:cNvPr id="6" name="Picture 5"/>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itle 1"/>
          <p:cNvSpPr>
            <a:spLocks noGrp="1"/>
          </p:cNvSpPr>
          <p:nvPr>
            <p:ph type="title"/>
          </p:nvPr>
        </p:nvSpPr>
        <p:spPr>
          <a:xfrm>
            <a:off x="-2" y="295877"/>
            <a:ext cx="12192000" cy="1325563"/>
          </a:xfrm>
        </p:spPr>
        <p:txBody>
          <a:bodyPr>
            <a:normAutofit/>
          </a:bodyPr>
          <a:lstStyle/>
          <a:p>
            <a:pPr algn="ctr"/>
            <a:r>
              <a:rPr lang="fr-FR" sz="3600" b="1">
                <a:solidFill>
                  <a:schemeClr val="bg1"/>
                </a:solidFill>
              </a:rPr>
              <a:t>RÉFÉRENCES</a:t>
            </a:r>
          </a:p>
        </p:txBody>
      </p:sp>
      <p:sp>
        <p:nvSpPr>
          <p:cNvPr id="8" name="Content Placeholder 3"/>
          <p:cNvSpPr>
            <a:spLocks noGrp="1"/>
          </p:cNvSpPr>
          <p:nvPr>
            <p:ph idx="1"/>
          </p:nvPr>
        </p:nvSpPr>
        <p:spPr>
          <a:xfrm>
            <a:off x="609600" y="2211525"/>
            <a:ext cx="10744200" cy="4438650"/>
          </a:xfrm>
        </p:spPr>
        <p:txBody>
          <a:bodyPr vert="horz" lIns="91440" tIns="45720" rIns="91440" bIns="45720" rtlCol="0" anchor="t">
            <a:normAutofit fontScale="85000" lnSpcReduction="20000"/>
          </a:bodyPr>
          <a:lstStyle/>
          <a:p>
            <a:r>
              <a:rPr lang="en-US" sz="1800" dirty="0"/>
              <a:t>Alliance for Child Protection in Humanitarian Action. (2014). Inter-agency</a:t>
            </a:r>
            <a:r>
              <a:rPr lang="en-US" sz="1800" i="1" dirty="0"/>
              <a:t> Guidelines for Case Management and Child Protection.</a:t>
            </a:r>
            <a:r>
              <a:rPr lang="en-US" sz="1800" dirty="0"/>
              <a:t> Retrieved 2017, from </a:t>
            </a:r>
            <a:r>
              <a:rPr lang="en-US" sz="1800" dirty="0">
                <a:hlinkClick r:id="rId5"/>
              </a:rPr>
              <a:t>https://resourcecentre.savethechildren.net/library/inter-agency-guidelines-case-management-and-child-protection</a:t>
            </a:r>
            <a:endParaRPr lang="en-US" sz="1800" dirty="0"/>
          </a:p>
          <a:p>
            <a:r>
              <a:rPr lang="en-US" sz="1800" dirty="0"/>
              <a:t>Alliance for Child Protection in Humanitarian Action. (2014). Child Protection Case Management Training Manual for Caseworkers, Supervisors and Managers</a:t>
            </a:r>
            <a:r>
              <a:rPr lang="en-US" sz="1800" i="1" dirty="0"/>
              <a:t>. </a:t>
            </a:r>
            <a:r>
              <a:rPr lang="en-US" sz="1800" dirty="0"/>
              <a:t>Retrieved 2017 from:</a:t>
            </a:r>
            <a:r>
              <a:rPr lang="en-US" sz="1800" i="1" dirty="0"/>
              <a:t>  </a:t>
            </a:r>
            <a:r>
              <a:rPr lang="en-US" sz="1800" u="sng" dirty="0">
                <a:hlinkClick r:id="rId6"/>
              </a:rPr>
              <a:t>https://resourcecentre.savethechildren.net/library/ia-case-management-training-package</a:t>
            </a:r>
            <a:endParaRPr lang="en-US" sz="1800" dirty="0"/>
          </a:p>
          <a:p>
            <a:r>
              <a:rPr lang="en-US" sz="1800" dirty="0"/>
              <a:t>Australia </a:t>
            </a:r>
            <a:r>
              <a:rPr lang="en-US" sz="1800" dirty="0" err="1"/>
              <a:t>Associaltion</a:t>
            </a:r>
            <a:r>
              <a:rPr lang="en-US" sz="1800" dirty="0"/>
              <a:t> of Social Workers. (2014). </a:t>
            </a:r>
            <a:r>
              <a:rPr lang="en-US" sz="1800" i="1" dirty="0"/>
              <a:t>Supervision Standards.</a:t>
            </a:r>
            <a:r>
              <a:rPr lang="en-US" sz="1800" dirty="0"/>
              <a:t> Retrieved 2017, from https://</a:t>
            </a:r>
            <a:r>
              <a:rPr lang="en-US" sz="1800" dirty="0" smtClean="0"/>
              <a:t>www.aasw.asn.au/practitioner-resources/related-documents</a:t>
            </a:r>
            <a:endParaRPr lang="en-GB" sz="1800" dirty="0" smtClean="0"/>
          </a:p>
          <a:p>
            <a:r>
              <a:rPr lang="en-GB" sz="1800" dirty="0" smtClean="0"/>
              <a:t>Carpenter</a:t>
            </a:r>
            <a:r>
              <a:rPr lang="en-GB" sz="1800" dirty="0"/>
              <a:t>, J. et al. (2012) </a:t>
            </a:r>
            <a:r>
              <a:rPr lang="en-GB" sz="1800" i="1" dirty="0"/>
              <a:t>Effective Supervision in Social Work and Social Care</a:t>
            </a:r>
            <a:r>
              <a:rPr lang="en-GB" sz="1800" dirty="0"/>
              <a:t>. SCIE, Research Briefing 43</a:t>
            </a:r>
            <a:endParaRPr lang="en-US" sz="1800" dirty="0"/>
          </a:p>
          <a:p>
            <a:r>
              <a:rPr lang="en-GB" sz="1800" dirty="0" smtClean="0"/>
              <a:t>Edmunds</a:t>
            </a:r>
            <a:r>
              <a:rPr lang="en-GB" sz="1800" dirty="0"/>
              <a:t>, H. (2012). </a:t>
            </a:r>
            <a:r>
              <a:rPr lang="en-GB" sz="1800" i="1" dirty="0"/>
              <a:t>A Model  for Reflective Practice And Peer Supervision Groups</a:t>
            </a:r>
            <a:r>
              <a:rPr lang="en-GB" sz="1800" dirty="0"/>
              <a:t>. Sussex Health Partnership</a:t>
            </a:r>
            <a:endParaRPr lang="en-US" sz="1800" dirty="0"/>
          </a:p>
          <a:p>
            <a:r>
              <a:rPr lang="en-GB" sz="1800" dirty="0"/>
              <a:t>Hawkins P.  and </a:t>
            </a:r>
            <a:r>
              <a:rPr lang="en-GB" sz="1800" dirty="0" err="1"/>
              <a:t>Shohet</a:t>
            </a:r>
            <a:r>
              <a:rPr lang="en-GB" sz="1800" dirty="0"/>
              <a:t>, R. (2007). </a:t>
            </a:r>
            <a:r>
              <a:rPr lang="en-GB" sz="1800" i="1" dirty="0"/>
              <a:t>Supervision in the Helping Professions </a:t>
            </a:r>
            <a:r>
              <a:rPr lang="en-GB" sz="1800" dirty="0"/>
              <a:t>(3</a:t>
            </a:r>
            <a:r>
              <a:rPr lang="en-GB" sz="1800" baseline="30000" dirty="0"/>
              <a:t>rd</a:t>
            </a:r>
            <a:r>
              <a:rPr lang="en-GB" sz="1800" dirty="0"/>
              <a:t>.Edition). Milton Keynes: Open University</a:t>
            </a:r>
            <a:endParaRPr lang="en-US" sz="1800" dirty="0"/>
          </a:p>
          <a:p>
            <a:r>
              <a:rPr lang="en-GB" sz="1800" dirty="0" err="1"/>
              <a:t>Kadushin</a:t>
            </a:r>
            <a:r>
              <a:rPr lang="en-GB" sz="1800" dirty="0"/>
              <a:t>, A. and </a:t>
            </a:r>
            <a:r>
              <a:rPr lang="en-GB" sz="1800" dirty="0" err="1"/>
              <a:t>Harkness</a:t>
            </a:r>
            <a:r>
              <a:rPr lang="en-GB" sz="1800" dirty="0"/>
              <a:t>, D. (2002) </a:t>
            </a:r>
            <a:r>
              <a:rPr lang="en-GB" sz="1800" dirty="0" err="1"/>
              <a:t>Kadushin</a:t>
            </a:r>
            <a:r>
              <a:rPr lang="en-GB" sz="1800" dirty="0"/>
              <a:t>, A. and </a:t>
            </a:r>
            <a:r>
              <a:rPr lang="en-GB" sz="1800" dirty="0" err="1"/>
              <a:t>Harkness</a:t>
            </a:r>
            <a:r>
              <a:rPr lang="en-GB" sz="1800" dirty="0"/>
              <a:t>, D. (2002) </a:t>
            </a:r>
            <a:r>
              <a:rPr lang="en-GB" sz="1800" i="1" dirty="0"/>
              <a:t>Supervision in Social Work</a:t>
            </a:r>
            <a:r>
              <a:rPr lang="en-GB" sz="1800" dirty="0"/>
              <a:t> (4th edition) New York: Columbia University Press.</a:t>
            </a:r>
            <a:endParaRPr lang="en-US" sz="1800" dirty="0"/>
          </a:p>
          <a:p>
            <a:r>
              <a:rPr lang="en-GB" sz="1800" dirty="0"/>
              <a:t>Morrison, T. (2005) </a:t>
            </a:r>
            <a:r>
              <a:rPr lang="en-GB" sz="1800" i="1" dirty="0"/>
              <a:t>Staff Supervision in Social Care </a:t>
            </a:r>
            <a:r>
              <a:rPr lang="en-GB" sz="1800" dirty="0"/>
              <a:t>(3</a:t>
            </a:r>
            <a:r>
              <a:rPr lang="en-GB" sz="1800" baseline="30000" dirty="0"/>
              <a:t>rd</a:t>
            </a:r>
            <a:r>
              <a:rPr lang="en-GB" sz="1800" dirty="0"/>
              <a:t> </a:t>
            </a:r>
            <a:r>
              <a:rPr lang="en-GB" sz="1800" dirty="0" err="1"/>
              <a:t>ed</a:t>
            </a:r>
            <a:r>
              <a:rPr lang="en-GB" sz="1800" dirty="0"/>
              <a:t>) Brighton: </a:t>
            </a:r>
            <a:r>
              <a:rPr lang="en-GB" sz="1800" dirty="0" smtClean="0"/>
              <a:t>Pavilion</a:t>
            </a:r>
          </a:p>
          <a:p>
            <a:r>
              <a:rPr lang="en-US" sz="1800" dirty="0"/>
              <a:t>National Association of Social Workers and Association of Social Work Boards. (2013). </a:t>
            </a:r>
            <a:r>
              <a:rPr lang="en-US" sz="1800" i="1" dirty="0"/>
              <a:t>Best Practice Standards in Social Work Supervision.</a:t>
            </a:r>
            <a:r>
              <a:rPr lang="en-US" sz="1800" dirty="0"/>
              <a:t> Retrieved 2017, from National Association of Social Workers: https://www.socialworkers.org/LinkClick.aspx?fileticket=GBrLbl4BuwI%3d&amp;portalid=0</a:t>
            </a:r>
          </a:p>
          <a:p>
            <a:r>
              <a:rPr lang="en-US" sz="1800" dirty="0"/>
              <a:t>Stevens, I (2015). Practicing Supervision in Child Care and Child Protection Agencies. Retrieved 2016, from </a:t>
            </a:r>
            <a:r>
              <a:rPr lang="en-US" sz="1800" u="sng" dirty="0" smtClean="0">
                <a:hlinkClick r:id="rId7"/>
              </a:rPr>
              <a:t>www.childhub.org</a:t>
            </a:r>
            <a:endParaRPr lang="en-GB" sz="1800" dirty="0" smtClean="0"/>
          </a:p>
          <a:p>
            <a:endParaRPr lang="en-US" sz="2400" dirty="0"/>
          </a:p>
          <a:p>
            <a:endParaRPr lang="en-US" sz="2400" dirty="0"/>
          </a:p>
          <a:p>
            <a:pPr marL="0" indent="0" algn="ctr">
              <a:buNone/>
            </a:pPr>
            <a:endParaRPr lang="en-US" sz="2400" dirty="0">
              <a:solidFill>
                <a:schemeClr val="tx1">
                  <a:lumMod val="65000"/>
                  <a:lumOff val="3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75463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569" y="3353559"/>
            <a:ext cx="10588402" cy="2322687"/>
          </a:xfrm>
          <a:prstGeom prst="rect">
            <a:avLst/>
          </a:prstGeom>
          <a:noFill/>
        </p:spPr>
        <p:txBody>
          <a:bodyPr wrap="square" rtlCol="0">
            <a:spAutoFit/>
          </a:bodyPr>
          <a:lstStyle/>
          <a:p>
            <a:pPr lvl="0">
              <a:lnSpc>
                <a:spcPct val="90000"/>
              </a:lnSpc>
              <a:spcBef>
                <a:spcPts val="1000"/>
              </a:spcBef>
              <a:buClr>
                <a:srgbClr val="95CD7A"/>
              </a:buClr>
              <a:buSzPct val="100000"/>
            </a:pPr>
            <a:r>
              <a:rPr lang="fr-FR" sz="2400" b="1" dirty="0">
                <a:solidFill>
                  <a:srgbClr val="95CD7A"/>
                </a:solidFill>
                <a:latin typeface="Helvetica Neue" charset="0"/>
                <a:ea typeface="Helvetica Neue" charset="0"/>
                <a:cs typeface="Helvetica Neue" charset="0"/>
                <a:sym typeface="Century Gothic"/>
              </a:rPr>
              <a:t>Résultats d’apprentissage :</a:t>
            </a:r>
          </a:p>
          <a:p>
            <a:pPr marL="285750" lvl="0" indent="-285750">
              <a:lnSpc>
                <a:spcPct val="90000"/>
              </a:lnSpc>
              <a:spcBef>
                <a:spcPts val="100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Comprendre la supervision comme une relation et l’encadrement comme une méthode</a:t>
            </a:r>
          </a:p>
          <a:p>
            <a:pPr marL="285750" lvl="0" indent="-285750">
              <a:lnSpc>
                <a:spcPct val="90000"/>
              </a:lnSpc>
              <a:spcBef>
                <a:spcPts val="100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Connaître les trois </a:t>
            </a:r>
            <a:r>
              <a:rPr lang="fr-FR" sz="2000" b="1" dirty="0">
                <a:solidFill>
                  <a:schemeClr val="tx1">
                    <a:lumMod val="65000"/>
                    <a:lumOff val="35000"/>
                  </a:schemeClr>
                </a:solidFill>
                <a:latin typeface="Helvetica Neue" charset="0"/>
                <a:ea typeface="Helvetica Neue" charset="0"/>
                <a:cs typeface="Helvetica Neue" charset="0"/>
                <a:sym typeface="Century Gothic"/>
              </a:rPr>
              <a:t>fonctions </a:t>
            </a:r>
            <a:r>
              <a:rPr lang="fr-FR" sz="2000" dirty="0">
                <a:solidFill>
                  <a:schemeClr val="tx1">
                    <a:lumMod val="65000"/>
                    <a:lumOff val="35000"/>
                  </a:schemeClr>
                </a:solidFill>
                <a:latin typeface="Helvetica Neue" charset="0"/>
                <a:ea typeface="Helvetica Neue" charset="0"/>
                <a:cs typeface="Helvetica Neue" charset="0"/>
                <a:sym typeface="Century Gothic"/>
              </a:rPr>
              <a:t>de la supervision</a:t>
            </a:r>
          </a:p>
          <a:p>
            <a:pPr marL="285750" lvl="0" indent="-285750">
              <a:lnSpc>
                <a:spcPct val="90000"/>
              </a:lnSpc>
              <a:spcBef>
                <a:spcPts val="1000"/>
              </a:spcBef>
              <a:buClr>
                <a:srgbClr val="95CD7A"/>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Identifier ce qui fonctionne bien dans vos contextes et les défis existants</a:t>
            </a:r>
          </a:p>
          <a:p>
            <a:pPr marL="285750" lvl="0" indent="-285750">
              <a:lnSpc>
                <a:spcPct val="90000"/>
              </a:lnSpc>
              <a:spcBef>
                <a:spcPts val="1000"/>
              </a:spcBef>
              <a:buClr>
                <a:srgbClr val="95CD7A"/>
              </a:buClr>
              <a:buSzPct val="100000"/>
              <a:buFont typeface="Wingdings" charset="2"/>
              <a:buChar char="§"/>
            </a:pPr>
            <a:r>
              <a:rPr lang="fr-FR" sz="2000" b="1" dirty="0">
                <a:solidFill>
                  <a:schemeClr val="tx1">
                    <a:lumMod val="65000"/>
                    <a:lumOff val="35000"/>
                  </a:schemeClr>
                </a:solidFill>
                <a:latin typeface="Helvetica Neue" charset="0"/>
                <a:ea typeface="Helvetica Neue" charset="0"/>
                <a:cs typeface="Helvetica Neue" charset="0"/>
                <a:sym typeface="Century Gothic"/>
              </a:rPr>
              <a:t>Commencer à considérer votre plan d’action de supervision de gestion de cas</a:t>
            </a:r>
          </a:p>
          <a:p>
            <a:endParaRPr lang="en-US" dirty="0"/>
          </a:p>
        </p:txBody>
      </p:sp>
      <p:sp>
        <p:nvSpPr>
          <p:cNvPr id="35" name="TextBox 34"/>
          <p:cNvSpPr txBox="1"/>
          <p:nvPr/>
        </p:nvSpPr>
        <p:spPr>
          <a:xfrm>
            <a:off x="609569" y="1973979"/>
            <a:ext cx="10866644" cy="1205458"/>
          </a:xfrm>
          <a:prstGeom prst="rect">
            <a:avLst/>
          </a:prstGeom>
          <a:noFill/>
        </p:spPr>
        <p:txBody>
          <a:bodyPr wrap="square" rtlCol="0">
            <a:spAutoFit/>
          </a:bodyPr>
          <a:lstStyle/>
          <a:p>
            <a:pPr lvl="0">
              <a:spcBef>
                <a:spcPts val="1000"/>
              </a:spcBef>
              <a:buClr>
                <a:srgbClr val="95CD7A"/>
              </a:buClr>
              <a:buSzPct val="100000"/>
            </a:pPr>
            <a:r>
              <a:rPr lang="fr-FR" sz="2400" b="1">
                <a:solidFill>
                  <a:srgbClr val="95CD7A"/>
                </a:solidFill>
                <a:latin typeface="Helvetica Neue" charset="0"/>
                <a:ea typeface="Helvetica Neue" charset="0"/>
                <a:cs typeface="Helvetica Neue" charset="0"/>
                <a:sym typeface="Century Gothic"/>
              </a:rPr>
              <a:t>Objectif :</a:t>
            </a:r>
          </a:p>
          <a:p>
            <a:pPr marL="285750" lvl="0" indent="-285750">
              <a:spcBef>
                <a:spcPts val="1000"/>
              </a:spcBef>
              <a:buClr>
                <a:srgbClr val="95CD7A"/>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sym typeface="Century Gothic"/>
              </a:rPr>
              <a:t>Comprendre les </a:t>
            </a:r>
            <a:r>
              <a:rPr lang="fr-FR" sz="2000" b="1">
                <a:solidFill>
                  <a:schemeClr val="tx1">
                    <a:lumMod val="65000"/>
                    <a:lumOff val="35000"/>
                  </a:schemeClr>
                </a:solidFill>
                <a:latin typeface="Helvetica Neue" charset="0"/>
                <a:ea typeface="Helvetica Neue" charset="0"/>
                <a:cs typeface="Helvetica Neue" charset="0"/>
                <a:sym typeface="Century Gothic"/>
              </a:rPr>
              <a:t>bonnes pratiques </a:t>
            </a:r>
            <a:r>
              <a:rPr lang="fr-FR" sz="2000">
                <a:solidFill>
                  <a:schemeClr val="tx1">
                    <a:lumMod val="65000"/>
                    <a:lumOff val="35000"/>
                  </a:schemeClr>
                </a:solidFill>
                <a:latin typeface="Helvetica Neue" charset="0"/>
                <a:ea typeface="Helvetica Neue" charset="0"/>
                <a:cs typeface="Helvetica Neue" charset="0"/>
                <a:sym typeface="Century Gothic"/>
              </a:rPr>
              <a:t>de supervision et d’encadrement dans la gestion de cas pour la protection de l’enfant</a:t>
            </a:r>
          </a:p>
        </p:txBody>
      </p:sp>
      <p:sp>
        <p:nvSpPr>
          <p:cNvPr id="5" name="TextBox 4"/>
          <p:cNvSpPr txBox="1"/>
          <p:nvPr/>
        </p:nvSpPr>
        <p:spPr>
          <a:xfrm>
            <a:off x="570159" y="340791"/>
            <a:ext cx="8693482" cy="1200329"/>
          </a:xfrm>
          <a:prstGeom prst="rect">
            <a:avLst/>
          </a:prstGeom>
          <a:noFill/>
        </p:spPr>
        <p:txBody>
          <a:bodyPr wrap="square" rtlCol="0">
            <a:spAutoFit/>
          </a:bodyPr>
          <a:lstStyle/>
          <a:p>
            <a:r>
              <a:rPr lang="fr-FR" sz="3600" b="1" dirty="0">
                <a:solidFill>
                  <a:srgbClr val="026794"/>
                </a:solidFill>
                <a:latin typeface="Helvetica Neue" charset="0"/>
                <a:ea typeface="Helvetica Neue" charset="0"/>
                <a:cs typeface="Helvetica Neue" charset="0"/>
              </a:rPr>
              <a:t>OBJECTIF DU MODULE ET RÉSULTATS D’APPRENTISSAGE</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61269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0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5546" y="3097369"/>
            <a:ext cx="3951154" cy="1569660"/>
          </a:xfrm>
          <a:prstGeom prst="rect">
            <a:avLst/>
          </a:prstGeom>
          <a:noFill/>
        </p:spPr>
        <p:txBody>
          <a:bodyPr wrap="square" rtlCol="0">
            <a:spAutoFit/>
          </a:bodyPr>
          <a:lstStyle/>
          <a:p>
            <a:r>
              <a:rPr lang="fr-FR" sz="2400" dirty="0">
                <a:solidFill>
                  <a:schemeClr val="tx1">
                    <a:lumMod val="65000"/>
                    <a:lumOff val="35000"/>
                  </a:schemeClr>
                </a:solidFill>
                <a:latin typeface="Helvetica Neue" charset="0"/>
                <a:ea typeface="Helvetica Neue" charset="0"/>
                <a:cs typeface="Helvetica Neue" charset="0"/>
                <a:sym typeface="Century Gothic"/>
              </a:rPr>
              <a:t>Repartis en petits groupes, prenez 15 minutes pour répondre aux questions suivantes sur le flip chart</a:t>
            </a:r>
          </a:p>
        </p:txBody>
      </p:sp>
      <p:sp>
        <p:nvSpPr>
          <p:cNvPr id="4" name="TextBox 3"/>
          <p:cNvSpPr txBox="1"/>
          <p:nvPr/>
        </p:nvSpPr>
        <p:spPr>
          <a:xfrm>
            <a:off x="7745546" y="1013159"/>
            <a:ext cx="4176823" cy="1200329"/>
          </a:xfrm>
          <a:prstGeom prst="rect">
            <a:avLst/>
          </a:prstGeom>
          <a:noFill/>
        </p:spPr>
        <p:txBody>
          <a:bodyPr wrap="square" rtlCol="0">
            <a:spAutoFit/>
          </a:bodyPr>
          <a:lstStyle/>
          <a:p>
            <a:r>
              <a:rPr lang="fr-FR" sz="3600" b="1" dirty="0">
                <a:solidFill>
                  <a:srgbClr val="026794"/>
                </a:solidFill>
                <a:latin typeface="Helvetica Neue" charset="0"/>
                <a:ea typeface="Helvetica Neue" charset="0"/>
                <a:cs typeface="Helvetica Neue" charset="0"/>
              </a:rPr>
              <a:t>SUPERVISION DANS NOS CONTEXTES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5807347" cy="984885"/>
          </a:xfrm>
          <a:prstGeom prst="rect">
            <a:avLst/>
          </a:prstGeom>
          <a:noFill/>
        </p:spPr>
        <p:txBody>
          <a:bodyPr wrap="square" rtlCol="0">
            <a:spAutoFit/>
          </a:bodyPr>
          <a:lstStyle/>
          <a:p>
            <a:pPr lvl="0"/>
            <a:r>
              <a:rPr lang="fr-FR" sz="2000" dirty="0">
                <a:solidFill>
                  <a:schemeClr val="tx1">
                    <a:lumMod val="65000"/>
                    <a:lumOff val="35000"/>
                  </a:schemeClr>
                </a:solidFill>
                <a:latin typeface="Helvetica Neue" charset="0"/>
                <a:ea typeface="Helvetica Neue" charset="0"/>
                <a:cs typeface="Helvetica Neue" charset="0"/>
                <a:sym typeface="Century Gothic"/>
              </a:rPr>
              <a:t>A quoi pensent les gens dans votre contexte quand elles entendent le terme « superviseur » ?</a:t>
            </a:r>
          </a:p>
          <a:p>
            <a:endParaRPr lang="en-US" dirty="0"/>
          </a:p>
        </p:txBody>
      </p:sp>
      <p:sp>
        <p:nvSpPr>
          <p:cNvPr id="21" name="TextBox 20"/>
          <p:cNvSpPr txBox="1"/>
          <p:nvPr/>
        </p:nvSpPr>
        <p:spPr>
          <a:xfrm>
            <a:off x="1317353" y="2805095"/>
            <a:ext cx="5185047" cy="984885"/>
          </a:xfrm>
          <a:prstGeom prst="rect">
            <a:avLst/>
          </a:prstGeom>
          <a:noFill/>
        </p:spPr>
        <p:txBody>
          <a:bodyPr wrap="square" rtlCol="0">
            <a:spAutoFit/>
          </a:bodyPr>
          <a:lstStyle/>
          <a:p>
            <a:pPr lvl="0">
              <a:buClr>
                <a:schemeClr val="tx1">
                  <a:lumMod val="65000"/>
                  <a:lumOff val="35000"/>
                </a:schemeClr>
              </a:buClr>
              <a:buSzPct val="100000"/>
            </a:pPr>
            <a:r>
              <a:rPr lang="fr-FR" sz="2000" dirty="0">
                <a:solidFill>
                  <a:schemeClr val="tx1">
                    <a:lumMod val="65000"/>
                    <a:lumOff val="35000"/>
                  </a:schemeClr>
                </a:solidFill>
                <a:latin typeface="Helvetica Neue" charset="0"/>
                <a:ea typeface="Helvetica Neue" charset="0"/>
                <a:cs typeface="Helvetica Neue" charset="0"/>
                <a:sym typeface="Century Gothic"/>
              </a:rPr>
              <a:t>Pourquoi la supervision est-elle importante dans la gestion de cas ?</a:t>
            </a:r>
          </a:p>
          <a:p>
            <a:endParaRPr lang="en-US" dirty="0"/>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1" y="4038287"/>
            <a:ext cx="4936769"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tx1">
                  <a:lumMod val="65000"/>
                  <a:lumOff val="3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fr-FR" sz="2000" dirty="0">
                <a:solidFill>
                  <a:schemeClr val="tx1">
                    <a:lumMod val="65000"/>
                    <a:lumOff val="35000"/>
                  </a:schemeClr>
                </a:solidFill>
                <a:latin typeface="Helvetica Neue" charset="0"/>
                <a:ea typeface="Helvetica Neue" charset="0"/>
                <a:cs typeface="Helvetica Neue" charset="0"/>
                <a:sym typeface="Century Gothic"/>
              </a:rPr>
              <a:t>Quelles sont les principales tâches et responsabilités des superviseurs de gestion de cas ?</a:t>
            </a:r>
          </a:p>
          <a:p>
            <a:endParaRPr lang="en-US" dirty="0"/>
          </a:p>
        </p:txBody>
      </p:sp>
      <p:sp>
        <p:nvSpPr>
          <p:cNvPr id="27" name="TextBox 26"/>
          <p:cNvSpPr txBox="1"/>
          <p:nvPr/>
        </p:nvSpPr>
        <p:spPr>
          <a:xfrm>
            <a:off x="494292" y="113098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22756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7" y="1013159"/>
            <a:ext cx="3622908" cy="1754326"/>
          </a:xfrm>
          <a:prstGeom prst="rect">
            <a:avLst/>
          </a:prstGeom>
          <a:noFill/>
        </p:spPr>
        <p:txBody>
          <a:bodyPr wrap="square" rtlCol="0">
            <a:spAutoFit/>
          </a:bodyPr>
          <a:lstStyle/>
          <a:p>
            <a:r>
              <a:rPr lang="fr-FR" sz="3600" b="1">
                <a:solidFill>
                  <a:srgbClr val="026794"/>
                </a:solidFill>
                <a:latin typeface="Helvetica Neue" charset="0"/>
                <a:ea typeface="Helvetica Neue" charset="0"/>
                <a:cs typeface="Helvetica Neue" charset="0"/>
              </a:rPr>
              <a:t>SUPERVISION DANS NOS CONTEXTES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6137330" cy="984885"/>
          </a:xfrm>
          <a:prstGeom prst="rect">
            <a:avLst/>
          </a:prstGeom>
          <a:noFill/>
        </p:spPr>
        <p:txBody>
          <a:bodyPr wrap="square" rtlCol="0">
            <a:spAutoFit/>
          </a:bodyPr>
          <a:lstStyle/>
          <a:p>
            <a:pPr lvl="0"/>
            <a:r>
              <a:rPr lang="fr-FR" sz="2000" b="1" dirty="0">
                <a:solidFill>
                  <a:schemeClr val="tx1">
                    <a:lumMod val="65000"/>
                    <a:lumOff val="35000"/>
                  </a:schemeClr>
                </a:solidFill>
                <a:latin typeface="Helvetica Neue" charset="0"/>
                <a:ea typeface="Helvetica Neue" charset="0"/>
                <a:cs typeface="Helvetica Neue" charset="0"/>
                <a:sym typeface="Century Gothic"/>
              </a:rPr>
              <a:t>A quoi pensent les gens dans votre contexte quand elles entendent le terme « superviseur » ?</a:t>
            </a:r>
          </a:p>
          <a:p>
            <a:endParaRPr lang="en-US" dirty="0"/>
          </a:p>
        </p:txBody>
      </p:sp>
      <p:sp>
        <p:nvSpPr>
          <p:cNvPr id="21" name="TextBox 20"/>
          <p:cNvSpPr txBox="1"/>
          <p:nvPr/>
        </p:nvSpPr>
        <p:spPr>
          <a:xfrm>
            <a:off x="1317353" y="2830348"/>
            <a:ext cx="5367927" cy="984885"/>
          </a:xfrm>
          <a:prstGeom prst="rect">
            <a:avLst/>
          </a:prstGeom>
          <a:noFill/>
        </p:spPr>
        <p:txBody>
          <a:bodyPr wrap="square" rtlCol="0">
            <a:spAutoFit/>
          </a:bodyPr>
          <a:lstStyle/>
          <a:p>
            <a:pPr lvl="0">
              <a:buClr>
                <a:schemeClr val="tx1">
                  <a:lumMod val="65000"/>
                  <a:lumOff val="35000"/>
                </a:schemeClr>
              </a:buClr>
              <a:buSzPct val="100000"/>
            </a:pPr>
            <a:r>
              <a:rPr lang="fr-FR" sz="2000" dirty="0">
                <a:solidFill>
                  <a:schemeClr val="bg1">
                    <a:lumMod val="85000"/>
                  </a:schemeClr>
                </a:solidFill>
                <a:latin typeface="Helvetica Neue" charset="0"/>
                <a:ea typeface="Helvetica Neue" charset="0"/>
                <a:cs typeface="Helvetica Neue" charset="0"/>
                <a:sym typeface="Century Gothic"/>
              </a:rPr>
              <a:t>Pourquoi la supervision est-elle importante dans la gestion de cas ?</a:t>
            </a:r>
          </a:p>
          <a:p>
            <a:endParaRPr lang="en-US" dirty="0">
              <a:solidFill>
                <a:schemeClr val="bg1">
                  <a:lumMod val="85000"/>
                </a:schemeClr>
              </a:solidFill>
            </a:endParaRPr>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038302"/>
            <a:ext cx="4603395"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bg1">
                  <a:lumMod val="8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fr-FR" sz="2000" dirty="0">
                <a:solidFill>
                  <a:schemeClr val="bg1">
                    <a:lumMod val="85000"/>
                  </a:schemeClr>
                </a:solidFill>
                <a:latin typeface="Helvetica Neue" charset="0"/>
                <a:ea typeface="Helvetica Neue" charset="0"/>
                <a:cs typeface="Helvetica Neue" charset="0"/>
                <a:sym typeface="Century Gothic"/>
              </a:rPr>
              <a:t>Quelles sont les principales tâches et responsabilités des superviseurs de gestion de cas ?</a:t>
            </a:r>
          </a:p>
          <a:p>
            <a:endParaRPr lang="en-US" dirty="0">
              <a:solidFill>
                <a:schemeClr val="bg1">
                  <a:lumMod val="85000"/>
                </a:schemeClr>
              </a:solidFill>
            </a:endParaRPr>
          </a:p>
        </p:txBody>
      </p:sp>
      <p:sp>
        <p:nvSpPr>
          <p:cNvPr id="27" name="TextBox 26"/>
          <p:cNvSpPr txBox="1"/>
          <p:nvPr/>
        </p:nvSpPr>
        <p:spPr>
          <a:xfrm>
            <a:off x="494292" y="113098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80906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15248"/>
          <a:stretch/>
        </p:blipFill>
        <p:spPr>
          <a:xfrm>
            <a:off x="11500" y="-29027"/>
            <a:ext cx="12180500" cy="6887028"/>
          </a:xfrm>
          <a:prstGeom prst="rect">
            <a:avLst/>
          </a:prstGeom>
        </p:spPr>
      </p:pic>
      <p:sp>
        <p:nvSpPr>
          <p:cNvPr id="2" name="Rectangle 1"/>
          <p:cNvSpPr/>
          <p:nvPr/>
        </p:nvSpPr>
        <p:spPr>
          <a:xfrm>
            <a:off x="0" y="-8708"/>
            <a:ext cx="12192000" cy="6887028"/>
          </a:xfrm>
          <a:prstGeom prst="rect">
            <a:avLst/>
          </a:prstGeom>
          <a:solidFill>
            <a:srgbClr val="026794">
              <a:alpha val="7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762594"/>
            <a:ext cx="12192000" cy="1815882"/>
          </a:xfrm>
          <a:prstGeom prst="rect">
            <a:avLst/>
          </a:prstGeom>
          <a:noFill/>
        </p:spPr>
        <p:txBody>
          <a:bodyPr wrap="square" rtlCol="0" anchor="t">
            <a:spAutoFit/>
          </a:bodyPr>
          <a:lstStyle/>
          <a:p>
            <a:pPr algn="ctr"/>
            <a:r>
              <a:rPr lang="fr-FR" sz="4000" b="1">
                <a:solidFill>
                  <a:schemeClr val="bg1"/>
                </a:solidFill>
                <a:latin typeface="Helvetica Neue" charset="0"/>
                <a:ea typeface="Helvetica Neue" charset="0"/>
                <a:cs typeface="Helvetica Neue" charset="0"/>
              </a:rPr>
              <a:t> </a:t>
            </a:r>
          </a:p>
          <a:p>
            <a:pPr algn="ctr"/>
            <a:r>
              <a:rPr lang="fr-FR" sz="3600" b="1">
                <a:solidFill>
                  <a:schemeClr val="bg1"/>
                </a:solidFill>
                <a:latin typeface="Helvetica Neue" charset="0"/>
                <a:ea typeface="Helvetica Neue" charset="0"/>
                <a:cs typeface="Helvetica Neue" charset="0"/>
              </a:rPr>
              <a:t>DÉFINITION INTER-AGENCES DE LA SUPERVISION</a:t>
            </a:r>
          </a:p>
          <a:p>
            <a:pPr algn="ctr"/>
            <a:endParaRPr lang="en-US" dirty="0">
              <a:solidFill>
                <a:schemeClr val="bg1"/>
              </a:solidFill>
              <a:latin typeface="Helvetica Neue" charset="0"/>
              <a:ea typeface="Helvetica Neue" charset="0"/>
              <a:cs typeface="Helvetica Neue" charset="0"/>
            </a:endParaRPr>
          </a:p>
          <a:p>
            <a:pPr algn="ctr"/>
            <a:endParaRPr lang="en-US" dirty="0">
              <a:solidFill>
                <a:schemeClr val="bg1"/>
              </a:solidFill>
              <a:latin typeface="Helvetica Neue" charset="0"/>
              <a:ea typeface="Helvetica Neue" charset="0"/>
              <a:cs typeface="Helvetica Neue" charset="0"/>
            </a:endParaRPr>
          </a:p>
        </p:txBody>
      </p:sp>
      <p:sp>
        <p:nvSpPr>
          <p:cNvPr id="7" name="Rectangle 6"/>
          <p:cNvSpPr/>
          <p:nvPr/>
        </p:nvSpPr>
        <p:spPr>
          <a:xfrm>
            <a:off x="4326775" y="3150154"/>
            <a:ext cx="3335898" cy="100224"/>
          </a:xfrm>
          <a:prstGeom prst="rect">
            <a:avLst/>
          </a:prstGeom>
          <a:solidFill>
            <a:srgbClr val="95CD7A"/>
          </a:solidFill>
          <a:ln>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12" name="TextBox 11"/>
          <p:cNvSpPr txBox="1"/>
          <p:nvPr/>
        </p:nvSpPr>
        <p:spPr>
          <a:xfrm>
            <a:off x="1081454" y="3455365"/>
            <a:ext cx="10058400" cy="1200329"/>
          </a:xfrm>
          <a:prstGeom prst="rect">
            <a:avLst/>
          </a:prstGeom>
          <a:noFill/>
        </p:spPr>
        <p:txBody>
          <a:bodyPr wrap="square" rtlCol="0">
            <a:spAutoFit/>
          </a:bodyPr>
          <a:lstStyle/>
          <a:p>
            <a:pPr lvl="0" algn="ctr"/>
            <a:r>
              <a:rPr lang="fr-FR" sz="2400">
                <a:solidFill>
                  <a:schemeClr val="bg1"/>
                </a:solidFill>
                <a:latin typeface="Helvetica Neue" charset="0"/>
                <a:ea typeface="Helvetica Neue" charset="0"/>
                <a:cs typeface="Helvetica Neue" charset="0"/>
                <a:sym typeface="Century Gothic"/>
              </a:rPr>
              <a:t>« La supervision est une relation qui soutient les compétences techniques et la pratique du travailleur social, favorise le bien-être et rend possible un suivi efficace et constructif de la charge de travail. »</a:t>
            </a:r>
          </a:p>
          <a:p>
            <a:endParaRPr lang="en-US" sz="2400" dirty="0"/>
          </a:p>
        </p:txBody>
      </p:sp>
      <p:sp>
        <p:nvSpPr>
          <p:cNvPr id="3" name="Rectangle 2">
            <a:extLst>
              <a:ext uri="{FF2B5EF4-FFF2-40B4-BE49-F238E27FC236}">
                <a16:creationId xmlns:a16="http://schemas.microsoft.com/office/drawing/2014/main" xmlns="" id="{219BC634-7AD0-4C20-8201-0A64C72D902B}"/>
              </a:ext>
            </a:extLst>
          </p:cNvPr>
          <p:cNvSpPr/>
          <p:nvPr/>
        </p:nvSpPr>
        <p:spPr>
          <a:xfrm>
            <a:off x="9235556" y="6366998"/>
            <a:ext cx="3005951" cy="369332"/>
          </a:xfrm>
          <a:prstGeom prst="rect">
            <a:avLst/>
          </a:prstGeom>
        </p:spPr>
        <p:txBody>
          <a:bodyPr wrap="none">
            <a:spAutoFit/>
          </a:bodyPr>
          <a:lstStyle/>
          <a:p>
            <a:r>
              <a:rPr lang="fr-FR" i="1">
                <a:solidFill>
                  <a:schemeClr val="bg1"/>
                </a:solidFill>
                <a:latin typeface="Helvetica Neue" charset="0"/>
                <a:ea typeface="Helvetica Neue" charset="0"/>
                <a:cs typeface="Helvetica Neue" charset="0"/>
              </a:rPr>
              <a:t>Photo : Kellie Ryan/IRC</a:t>
            </a:r>
          </a:p>
        </p:txBody>
      </p:sp>
    </p:spTree>
    <p:extLst>
      <p:ext uri="{BB962C8B-B14F-4D97-AF65-F5344CB8AC3E}">
        <p14:creationId xmlns:p14="http://schemas.microsoft.com/office/powerpoint/2010/main" val="87363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9558" y="450067"/>
            <a:ext cx="9711305" cy="1754326"/>
          </a:xfrm>
          <a:prstGeom prst="rect">
            <a:avLst/>
          </a:prstGeom>
          <a:noFill/>
        </p:spPr>
        <p:txBody>
          <a:bodyPr wrap="square" rtlCol="0">
            <a:spAutoFit/>
          </a:bodyPr>
          <a:lstStyle/>
          <a:p>
            <a:r>
              <a:rPr lang="fr-FR" sz="3600" b="1" dirty="0">
                <a:solidFill>
                  <a:srgbClr val="036591"/>
                </a:solidFill>
                <a:latin typeface="Helvetica Neue" charset="0"/>
                <a:ea typeface="Helvetica Neue" charset="0"/>
                <a:cs typeface="Helvetica Neue" charset="0"/>
              </a:rPr>
              <a:t>L’ENCADREMENT EST AU CŒUR DE LA RELATION SUPERVISEUR–TRAVAILLEUR SOCIAL</a:t>
            </a:r>
          </a:p>
        </p:txBody>
      </p:sp>
      <p:sp>
        <p:nvSpPr>
          <p:cNvPr id="10" name="TextBox 9"/>
          <p:cNvSpPr txBox="1"/>
          <p:nvPr/>
        </p:nvSpPr>
        <p:spPr>
          <a:xfrm>
            <a:off x="1592174" y="2652407"/>
            <a:ext cx="5479186" cy="3544560"/>
          </a:xfrm>
          <a:prstGeom prst="rect">
            <a:avLst/>
          </a:prstGeom>
          <a:noFill/>
        </p:spPr>
        <p:txBody>
          <a:bodyPr wrap="square" rtlCol="0">
            <a:spAutoFit/>
          </a:bodyPr>
          <a:lstStyle/>
          <a:p>
            <a:pPr marL="101600" indent="0">
              <a:spcBef>
                <a:spcPts val="0"/>
              </a:spcBef>
              <a:buFont typeface="Arial"/>
              <a:buNone/>
            </a:pPr>
            <a:r>
              <a:rPr lang="fr-FR" sz="2000" dirty="0">
                <a:solidFill>
                  <a:schemeClr val="tx1">
                    <a:lumMod val="65000"/>
                    <a:lumOff val="35000"/>
                  </a:schemeClr>
                </a:solidFill>
                <a:latin typeface="Helvetica Neue" charset="0"/>
                <a:ea typeface="Helvetica Neue" charset="0"/>
                <a:cs typeface="Helvetica Neue" charset="0"/>
              </a:rPr>
              <a:t>Qu’est-ce que l’encadrement ?</a:t>
            </a:r>
          </a:p>
          <a:p>
            <a:pPr marL="387350" indent="-285750">
              <a:spcBef>
                <a:spcPts val="0"/>
              </a:spcBef>
              <a:buClr>
                <a:srgbClr val="95CD7A"/>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Une méthode ?</a:t>
            </a:r>
          </a:p>
          <a:p>
            <a:pPr marL="387350" indent="-285750">
              <a:spcBef>
                <a:spcPts val="0"/>
              </a:spcBef>
              <a:buClr>
                <a:srgbClr val="95CD7A"/>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Un comportement ? Ou une façon d’être ?</a:t>
            </a:r>
          </a:p>
          <a:p>
            <a:pPr marL="101600" indent="0">
              <a:spcBef>
                <a:spcPts val="0"/>
              </a:spcBef>
              <a:buFont typeface="Arial"/>
              <a:buNone/>
            </a:pPr>
            <a:endParaRPr lang="en-US" sz="2000" dirty="0">
              <a:solidFill>
                <a:schemeClr val="tx1">
                  <a:lumMod val="65000"/>
                  <a:lumOff val="35000"/>
                </a:schemeClr>
              </a:solidFill>
              <a:latin typeface="Helvetica Neue" charset="0"/>
              <a:ea typeface="Helvetica Neue" charset="0"/>
              <a:cs typeface="Helvetica Neue" charset="0"/>
            </a:endParaRPr>
          </a:p>
          <a:p>
            <a:pPr marL="101600" indent="0">
              <a:spcBef>
                <a:spcPts val="0"/>
              </a:spcBef>
              <a:buFont typeface="Arial"/>
              <a:buNone/>
            </a:pPr>
            <a:r>
              <a:rPr lang="fr-FR" sz="2000" dirty="0">
                <a:solidFill>
                  <a:schemeClr val="tx1">
                    <a:lumMod val="65000"/>
                    <a:lumOff val="35000"/>
                  </a:schemeClr>
                </a:solidFill>
                <a:latin typeface="Helvetica Neue" charset="0"/>
                <a:ea typeface="Helvetica Neue" charset="0"/>
                <a:cs typeface="Helvetica Neue" charset="0"/>
              </a:rPr>
              <a:t>À quoi ressemble l’encadrement dans le cadre de la supervision ?  </a:t>
            </a:r>
          </a:p>
          <a:p>
            <a:pPr marL="101600" indent="0">
              <a:spcBef>
                <a:spcPts val="0"/>
              </a:spcBef>
              <a:buFont typeface="Arial"/>
              <a:buNone/>
            </a:pPr>
            <a:endParaRPr lang="en-US" sz="2000" dirty="0">
              <a:solidFill>
                <a:schemeClr val="tx1">
                  <a:lumMod val="65000"/>
                  <a:lumOff val="35000"/>
                </a:schemeClr>
              </a:solidFill>
              <a:latin typeface="Helvetica Neue" charset="0"/>
              <a:ea typeface="Helvetica Neue" charset="0"/>
              <a:cs typeface="Helvetica Neue" charset="0"/>
            </a:endParaRPr>
          </a:p>
          <a:p>
            <a:pPr marL="101600" indent="0">
              <a:spcBef>
                <a:spcPts val="0"/>
              </a:spcBef>
              <a:buFont typeface="Arial"/>
              <a:buNone/>
            </a:pPr>
            <a:r>
              <a:rPr lang="fr-FR" sz="2000" dirty="0">
                <a:solidFill>
                  <a:schemeClr val="tx1">
                    <a:lumMod val="65000"/>
                    <a:lumOff val="35000"/>
                  </a:schemeClr>
                </a:solidFill>
                <a:latin typeface="Helvetica Neue" charset="0"/>
                <a:ea typeface="Helvetica Neue" charset="0"/>
                <a:cs typeface="Helvetica Neue" charset="0"/>
              </a:rPr>
              <a:t>Pourquoi l’idée de l’encadrement est-elle importante dans le cadre de la supervision ? </a:t>
            </a:r>
          </a:p>
          <a:p>
            <a:pPr lvl="0">
              <a:spcBef>
                <a:spcPts val="1000"/>
              </a:spcBef>
              <a:buClr>
                <a:srgbClr val="EFEFEF"/>
              </a:buClr>
              <a:buSzPct val="25000"/>
            </a:pPr>
            <a:endParaRPr lang="en-US" b="0" i="0" u="none" strike="noStrike" cap="none" dirty="0">
              <a:solidFill>
                <a:schemeClr val="tx1">
                  <a:lumMod val="65000"/>
                  <a:lumOff val="35000"/>
                </a:schemeClr>
              </a:solidFill>
              <a:latin typeface="Century Gothic"/>
              <a:ea typeface="Century Gothic"/>
              <a:cs typeface="Century Gothic"/>
              <a:sym typeface="Century Gothic"/>
            </a:endParaRPr>
          </a:p>
          <a:p>
            <a:endParaRPr lang="en-US" dirty="0">
              <a:solidFill>
                <a:schemeClr val="tx1">
                  <a:lumMod val="65000"/>
                  <a:lumOff val="35000"/>
                </a:schemeClr>
              </a:solidFill>
            </a:endParaRPr>
          </a:p>
        </p:txBody>
      </p:sp>
      <p:sp>
        <p:nvSpPr>
          <p:cNvPr id="5" name="TextBox 4"/>
          <p:cNvSpPr txBox="1"/>
          <p:nvPr/>
        </p:nvSpPr>
        <p:spPr>
          <a:xfrm>
            <a:off x="1095258" y="2626258"/>
            <a:ext cx="2028825" cy="523220"/>
          </a:xfrm>
          <a:prstGeom prst="rect">
            <a:avLst/>
          </a:prstGeom>
          <a:noFill/>
        </p:spPr>
        <p:txBody>
          <a:bodyPr wrap="square" rtlCol="0">
            <a:spAutoFit/>
          </a:bodyPr>
          <a:lstStyle/>
          <a:p>
            <a:r>
              <a:rPr lang="fr-FR" sz="2800" b="1">
                <a:solidFill>
                  <a:srgbClr val="95CD7A"/>
                </a:solidFill>
                <a:latin typeface="Helvetica Neue" charset="0"/>
                <a:ea typeface="Helvetica Neue" charset="0"/>
                <a:cs typeface="Helvetica Neue" charset="0"/>
              </a:rPr>
              <a:t>1.</a:t>
            </a:r>
          </a:p>
        </p:txBody>
      </p:sp>
      <p:sp>
        <p:nvSpPr>
          <p:cNvPr id="21" name="TextBox 20"/>
          <p:cNvSpPr txBox="1"/>
          <p:nvPr/>
        </p:nvSpPr>
        <p:spPr>
          <a:xfrm>
            <a:off x="1095258" y="3812192"/>
            <a:ext cx="2028825" cy="523220"/>
          </a:xfrm>
          <a:prstGeom prst="rect">
            <a:avLst/>
          </a:prstGeom>
          <a:noFill/>
        </p:spPr>
        <p:txBody>
          <a:bodyPr wrap="square" rtlCol="0">
            <a:spAutoFit/>
          </a:bodyPr>
          <a:lstStyle/>
          <a:p>
            <a:r>
              <a:rPr lang="fr-FR" sz="2800" b="1">
                <a:solidFill>
                  <a:srgbClr val="95CD7A"/>
                </a:solidFill>
                <a:latin typeface="Helvetica Neue" charset="0"/>
                <a:ea typeface="Helvetica Neue" charset="0"/>
                <a:cs typeface="Helvetica Neue" charset="0"/>
              </a:rPr>
              <a:t>2.</a:t>
            </a:r>
          </a:p>
        </p:txBody>
      </p:sp>
      <p:sp>
        <p:nvSpPr>
          <p:cNvPr id="22" name="TextBox 21"/>
          <p:cNvSpPr txBox="1"/>
          <p:nvPr/>
        </p:nvSpPr>
        <p:spPr>
          <a:xfrm>
            <a:off x="1080108" y="4685716"/>
            <a:ext cx="2028825" cy="523220"/>
          </a:xfrm>
          <a:prstGeom prst="rect">
            <a:avLst/>
          </a:prstGeom>
          <a:noFill/>
        </p:spPr>
        <p:txBody>
          <a:bodyPr wrap="square" rtlCol="0">
            <a:spAutoFit/>
          </a:bodyPr>
          <a:lstStyle/>
          <a:p>
            <a:r>
              <a:rPr lang="fr-FR" sz="2800" b="1">
                <a:solidFill>
                  <a:srgbClr val="95CD7A"/>
                </a:solidFill>
                <a:latin typeface="Helvetica Neue" charset="0"/>
                <a:ea typeface="Helvetica Neue" charset="0"/>
                <a:cs typeface="Helvetica Neue" charset="0"/>
              </a:rPr>
              <a:t>3.</a:t>
            </a:r>
          </a:p>
        </p:txBody>
      </p:sp>
      <p:sp>
        <p:nvSpPr>
          <p:cNvPr id="9" name="TextBox 8"/>
          <p:cNvSpPr txBox="1"/>
          <p:nvPr/>
        </p:nvSpPr>
        <p:spPr>
          <a:xfrm>
            <a:off x="5346700" y="5412411"/>
            <a:ext cx="7899400" cy="907941"/>
          </a:xfrm>
          <a:prstGeom prst="rect">
            <a:avLst/>
          </a:prstGeom>
          <a:noFill/>
        </p:spPr>
        <p:txBody>
          <a:bodyPr wrap="square" rtlCol="0">
            <a:spAutoFit/>
          </a:bodyPr>
          <a:lstStyle/>
          <a:p>
            <a:pPr algn="ctr"/>
            <a:r>
              <a:rPr lang="fr-FR" sz="2400" b="1">
                <a:solidFill>
                  <a:srgbClr val="95CD7A"/>
                </a:solidFill>
                <a:latin typeface="Helvetica Neue" charset="0"/>
                <a:ea typeface="Helvetica Neue" charset="0"/>
                <a:cs typeface="Helvetica Neue" charset="0"/>
              </a:rPr>
              <a:t>Superviseur/travailleur social </a:t>
            </a:r>
          </a:p>
          <a:p>
            <a:pPr algn="ctr">
              <a:spcBef>
                <a:spcPts val="600"/>
              </a:spcBef>
            </a:pPr>
            <a:r>
              <a:rPr lang="fr-FR" sz="2400" i="1">
                <a:solidFill>
                  <a:srgbClr val="95CD7A"/>
                </a:solidFill>
                <a:latin typeface="Helvetica Neue" charset="0"/>
                <a:ea typeface="Helvetica Neue" charset="0"/>
                <a:cs typeface="Helvetica Neue" charset="0"/>
              </a:rPr>
              <a:t>Relation</a:t>
            </a:r>
          </a:p>
        </p:txBody>
      </p:sp>
      <p:grpSp>
        <p:nvGrpSpPr>
          <p:cNvPr id="17" name="Group 16"/>
          <p:cNvGrpSpPr/>
          <p:nvPr/>
        </p:nvGrpSpPr>
        <p:grpSpPr>
          <a:xfrm>
            <a:off x="7781135" y="2204393"/>
            <a:ext cx="3030530" cy="3030530"/>
            <a:chOff x="15062200" y="1327230"/>
            <a:chExt cx="4216400" cy="4216400"/>
          </a:xfrm>
        </p:grpSpPr>
        <p:sp>
          <p:nvSpPr>
            <p:cNvPr id="15" name="Heart 14"/>
            <p:cNvSpPr/>
            <p:nvPr/>
          </p:nvSpPr>
          <p:spPr>
            <a:xfrm>
              <a:off x="15062200" y="1327230"/>
              <a:ext cx="4216400" cy="4216400"/>
            </a:xfrm>
            <a:prstGeom prst="heart">
              <a:avLst/>
            </a:prstGeom>
            <a:solidFill>
              <a:srgbClr val="036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6202834" y="2626258"/>
              <a:ext cx="1913310" cy="1683005"/>
            </a:xfrm>
            <a:prstGeom prst="rect">
              <a:avLst/>
            </a:prstGeom>
          </p:spPr>
        </p:pic>
      </p:grpSp>
    </p:spTree>
    <p:extLst>
      <p:ext uri="{BB962C8B-B14F-4D97-AF65-F5344CB8AC3E}">
        <p14:creationId xmlns:p14="http://schemas.microsoft.com/office/powerpoint/2010/main" val="167637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1597321"/>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3123437" y="2386533"/>
            <a:ext cx="5675756" cy="4054865"/>
          </a:xfrm>
        </p:spPr>
        <p:txBody>
          <a:bodyPr/>
          <a:lstStyle/>
          <a:p>
            <a:pPr algn="ctr">
              <a:lnSpc>
                <a:spcPct val="150000"/>
              </a:lnSpc>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Transparence et honnêteté</a:t>
            </a:r>
          </a:p>
          <a:p>
            <a:pPr algn="ctr">
              <a:lnSpc>
                <a:spcPct val="150000"/>
              </a:lnSpc>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Proactivité, réactivité et engagement</a:t>
            </a:r>
          </a:p>
          <a:p>
            <a:pPr algn="ctr">
              <a:lnSpc>
                <a:spcPct val="150000"/>
              </a:lnSpc>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Confiance</a:t>
            </a:r>
          </a:p>
          <a:p>
            <a:pPr algn="ctr">
              <a:lnSpc>
                <a:spcPct val="150000"/>
              </a:lnSpc>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Collaboration</a:t>
            </a:r>
          </a:p>
          <a:p>
            <a:pPr algn="ctr">
              <a:lnSpc>
                <a:spcPct val="150000"/>
              </a:lnSpc>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Confidentialité</a:t>
            </a:r>
          </a:p>
          <a:p>
            <a:pPr algn="ctr">
              <a:lnSpc>
                <a:spcPct val="150000"/>
              </a:lnSpc>
              <a:buClr>
                <a:srgbClr val="026794"/>
              </a:buClr>
              <a:buFont typeface="Wingdings" charset="2"/>
              <a:buChar char="§"/>
            </a:pPr>
            <a:r>
              <a:rPr lang="fr-FR" sz="2400">
                <a:solidFill>
                  <a:schemeClr val="tx1">
                    <a:lumMod val="65000"/>
                    <a:lumOff val="35000"/>
                  </a:schemeClr>
                </a:solidFill>
                <a:latin typeface="Helvetica Neue" charset="0"/>
                <a:ea typeface="Helvetica Neue" charset="0"/>
                <a:cs typeface="Helvetica Neue" charset="0"/>
              </a:rPr>
              <a:t>Canaux de communication clairs</a:t>
            </a:r>
          </a:p>
          <a:p>
            <a:pPr marL="0" indent="0">
              <a:buNone/>
            </a:pPr>
            <a:endParaRPr lang="en-US" sz="1800" dirty="0">
              <a:solidFill>
                <a:schemeClr val="bg1">
                  <a:lumMod val="10000"/>
                </a:schemeClr>
              </a:solidFill>
              <a:cs typeface="Arial" panose="020B0604020202020204" pitchFamily="34" charset="0"/>
            </a:endParaRPr>
          </a:p>
          <a:p>
            <a:pPr marL="0" indent="0" algn="ctr">
              <a:buNone/>
            </a:pPr>
            <a:endParaRPr lang="en-US" sz="2400" dirty="0">
              <a:solidFill>
                <a:schemeClr val="bg1">
                  <a:lumMod val="10000"/>
                </a:schemeClr>
              </a:solidFill>
              <a:cs typeface="Arial" panose="020B0604020202020204" pitchFamily="34" charset="0"/>
            </a:endParaRPr>
          </a:p>
          <a:p>
            <a:pPr marL="0" indent="0" algn="ctr">
              <a:buNone/>
            </a:pPr>
            <a:endParaRPr lang="en-US" sz="2400" dirty="0">
              <a:solidFill>
                <a:schemeClr val="bg1">
                  <a:lumMod val="10000"/>
                </a:schemeClr>
              </a:solidFill>
              <a:cs typeface="Arial" panose="020B0604020202020204" pitchFamily="34" charset="0"/>
            </a:endParaRPr>
          </a:p>
        </p:txBody>
      </p:sp>
      <p:sp>
        <p:nvSpPr>
          <p:cNvPr id="6" name="Rectangle 5"/>
          <p:cNvSpPr/>
          <p:nvPr/>
        </p:nvSpPr>
        <p:spPr>
          <a:xfrm>
            <a:off x="-136399" y="1735412"/>
            <a:ext cx="12195428" cy="400110"/>
          </a:xfrm>
          <a:prstGeom prst="rect">
            <a:avLst/>
          </a:prstGeom>
        </p:spPr>
        <p:txBody>
          <a:bodyPr wrap="square">
            <a:spAutoFit/>
          </a:bodyPr>
          <a:lstStyle/>
          <a:p>
            <a:pPr lvl="1"/>
            <a:r>
              <a:rPr lang="fr-FR" sz="2000" b="1" i="1" dirty="0">
                <a:solidFill>
                  <a:srgbClr val="026794"/>
                </a:solidFill>
                <a:latin typeface="Helvetica Neue" charset="0"/>
                <a:ea typeface="Helvetica Neue" charset="0"/>
                <a:cs typeface="Helvetica Neue" charset="0"/>
              </a:rPr>
              <a:t>La supervision est une relation réciproque ; les deux parties doivent investir le temps et l’attention nécessaires pour en récolter les fruits.</a:t>
            </a:r>
          </a:p>
        </p:txBody>
      </p:sp>
      <p:grpSp>
        <p:nvGrpSpPr>
          <p:cNvPr id="8" name="Group 7"/>
          <p:cNvGrpSpPr/>
          <p:nvPr/>
        </p:nvGrpSpPr>
        <p:grpSpPr>
          <a:xfrm>
            <a:off x="114299" y="-217561"/>
            <a:ext cx="12192001" cy="1814882"/>
            <a:chOff x="-1" y="5043120"/>
            <a:chExt cx="12192001" cy="1814882"/>
          </a:xfrm>
        </p:grpSpPr>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4" name="Title 1"/>
          <p:cNvSpPr>
            <a:spLocks noGrp="1"/>
          </p:cNvSpPr>
          <p:nvPr>
            <p:ph type="title"/>
          </p:nvPr>
        </p:nvSpPr>
        <p:spPr>
          <a:xfrm>
            <a:off x="284417" y="-62590"/>
            <a:ext cx="9591104" cy="1843087"/>
          </a:xfrm>
        </p:spPr>
        <p:txBody>
          <a:bodyPr>
            <a:noAutofit/>
          </a:bodyPr>
          <a:lstStyle/>
          <a:p>
            <a:r>
              <a:rPr lang="fr-FR" sz="3600" b="1" dirty="0">
                <a:solidFill>
                  <a:schemeClr val="bg1"/>
                </a:solidFill>
                <a:latin typeface="Helvetica Neue" charset="0"/>
                <a:ea typeface="Helvetica Neue" charset="0"/>
                <a:cs typeface="Helvetica Neue" charset="0"/>
              </a:rPr>
              <a:t>REPARTITION DES RESPONSABILITÉS DANS LA SUPERVISION</a:t>
            </a:r>
          </a:p>
        </p:txBody>
      </p:sp>
      <p:sp>
        <p:nvSpPr>
          <p:cNvPr id="2" name="Right Arrow 1"/>
          <p:cNvSpPr/>
          <p:nvPr/>
        </p:nvSpPr>
        <p:spPr>
          <a:xfrm>
            <a:off x="1768981" y="3978197"/>
            <a:ext cx="2043112" cy="1328738"/>
          </a:xfrm>
          <a:prstGeom prst="rightArrow">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8110537" y="3978196"/>
            <a:ext cx="2043112" cy="1328738"/>
          </a:xfrm>
          <a:prstGeom prst="rightArrow">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27097" y="4479671"/>
            <a:ext cx="5124449" cy="307777"/>
          </a:xfrm>
          <a:prstGeom prst="rect">
            <a:avLst/>
          </a:prstGeom>
          <a:noFill/>
        </p:spPr>
        <p:txBody>
          <a:bodyPr wrap="square" rtlCol="0">
            <a:spAutoFit/>
          </a:bodyPr>
          <a:lstStyle/>
          <a:p>
            <a:r>
              <a:rPr lang="fr-FR" sz="1400" b="1" dirty="0">
                <a:solidFill>
                  <a:schemeClr val="bg1"/>
                </a:solidFill>
                <a:latin typeface="Helvetica Neue" charset="0"/>
                <a:ea typeface="Helvetica Neue" charset="0"/>
                <a:cs typeface="Helvetica Neue" charset="0"/>
              </a:rPr>
              <a:t>Superviseur</a:t>
            </a:r>
          </a:p>
        </p:txBody>
      </p:sp>
      <p:sp>
        <p:nvSpPr>
          <p:cNvPr id="15" name="TextBox 14"/>
          <p:cNvSpPr txBox="1"/>
          <p:nvPr/>
        </p:nvSpPr>
        <p:spPr>
          <a:xfrm>
            <a:off x="8577356" y="4464511"/>
            <a:ext cx="5124449" cy="307777"/>
          </a:xfrm>
          <a:prstGeom prst="rect">
            <a:avLst/>
          </a:prstGeom>
          <a:noFill/>
        </p:spPr>
        <p:txBody>
          <a:bodyPr wrap="square" rtlCol="0">
            <a:spAutoFit/>
          </a:bodyPr>
          <a:lstStyle/>
          <a:p>
            <a:r>
              <a:rPr lang="fr-FR" sz="1400" b="1" dirty="0">
                <a:solidFill>
                  <a:schemeClr val="bg1"/>
                </a:solidFill>
                <a:latin typeface="Helvetica Neue" charset="0"/>
                <a:ea typeface="Helvetica Neue" charset="0"/>
                <a:cs typeface="Helvetica Neue" charset="0"/>
              </a:rPr>
              <a:t>Travailleur social</a:t>
            </a:r>
          </a:p>
        </p:txBody>
      </p:sp>
    </p:spTree>
    <p:extLst>
      <p:ext uri="{BB962C8B-B14F-4D97-AF65-F5344CB8AC3E}">
        <p14:creationId xmlns:p14="http://schemas.microsoft.com/office/powerpoint/2010/main" val="874683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6" y="1013159"/>
            <a:ext cx="3359139" cy="1754326"/>
          </a:xfrm>
          <a:prstGeom prst="rect">
            <a:avLst/>
          </a:prstGeom>
          <a:noFill/>
        </p:spPr>
        <p:txBody>
          <a:bodyPr wrap="square" rtlCol="0">
            <a:spAutoFit/>
          </a:bodyPr>
          <a:lstStyle/>
          <a:p>
            <a:r>
              <a:rPr lang="fr-FR" sz="3600" b="1">
                <a:solidFill>
                  <a:srgbClr val="026794"/>
                </a:solidFill>
                <a:latin typeface="Helvetica Neue" charset="0"/>
                <a:ea typeface="Helvetica Neue" charset="0"/>
                <a:cs typeface="Helvetica Neue" charset="0"/>
              </a:rPr>
              <a:t>SUPERVISION DANS NOS CONTEXTES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46" y="4996913"/>
            <a:ext cx="2430753" cy="2430753"/>
          </a:xfrm>
          <a:prstGeom prst="rect">
            <a:avLst/>
          </a:prstGeom>
        </p:spPr>
      </p:pic>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94701"/>
            <a:ext cx="5845447" cy="984885"/>
          </a:xfrm>
          <a:prstGeom prst="rect">
            <a:avLst/>
          </a:prstGeom>
          <a:noFill/>
        </p:spPr>
        <p:txBody>
          <a:bodyPr wrap="square" rtlCol="0">
            <a:spAutoFit/>
          </a:bodyPr>
          <a:lstStyle/>
          <a:p>
            <a:pPr lvl="0"/>
            <a:r>
              <a:rPr lang="fr-FR" sz="2000" dirty="0">
                <a:solidFill>
                  <a:schemeClr val="bg1">
                    <a:lumMod val="85000"/>
                  </a:schemeClr>
                </a:solidFill>
                <a:latin typeface="Helvetica Neue" charset="0"/>
                <a:ea typeface="Helvetica Neue" charset="0"/>
                <a:cs typeface="Helvetica Neue" charset="0"/>
                <a:sym typeface="Century Gothic"/>
              </a:rPr>
              <a:t>A quoi pensent les gens dans votre contexte quand elles entendent le terme « superviseur » ?</a:t>
            </a:r>
          </a:p>
          <a:p>
            <a:endParaRPr lang="en-US" dirty="0"/>
          </a:p>
        </p:txBody>
      </p:sp>
      <p:sp>
        <p:nvSpPr>
          <p:cNvPr id="21" name="TextBox 20"/>
          <p:cNvSpPr txBox="1"/>
          <p:nvPr/>
        </p:nvSpPr>
        <p:spPr>
          <a:xfrm>
            <a:off x="1317353" y="2827371"/>
            <a:ext cx="5758361" cy="984885"/>
          </a:xfrm>
          <a:prstGeom prst="rect">
            <a:avLst/>
          </a:prstGeom>
          <a:noFill/>
        </p:spPr>
        <p:txBody>
          <a:bodyPr wrap="square" rtlCol="0">
            <a:spAutoFit/>
          </a:bodyPr>
          <a:lstStyle/>
          <a:p>
            <a:pPr lvl="0">
              <a:buClr>
                <a:schemeClr val="tx1">
                  <a:lumMod val="65000"/>
                  <a:lumOff val="35000"/>
                </a:schemeClr>
              </a:buClr>
              <a:buSzPct val="100000"/>
            </a:pPr>
            <a:r>
              <a:rPr lang="fr-FR" sz="2000" b="1" dirty="0">
                <a:solidFill>
                  <a:schemeClr val="bg1">
                    <a:lumMod val="50000"/>
                  </a:schemeClr>
                </a:solidFill>
                <a:latin typeface="Helvetica Neue" charset="0"/>
                <a:ea typeface="Helvetica Neue" charset="0"/>
                <a:cs typeface="Helvetica Neue" charset="0"/>
                <a:sym typeface="Century Gothic"/>
              </a:rPr>
              <a:t>Pourquoi la supervision est-elle importante dans la gestion de cas ?</a:t>
            </a:r>
          </a:p>
          <a:p>
            <a:endParaRPr lang="en-US" b="1" dirty="0">
              <a:solidFill>
                <a:schemeClr val="bg1">
                  <a:lumMod val="50000"/>
                </a:schemeClr>
              </a:solidFill>
            </a:endParaRPr>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87830" y="4038287"/>
            <a:ext cx="4882341"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bg1">
                  <a:lumMod val="8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fr-FR" sz="2000" dirty="0">
                <a:solidFill>
                  <a:schemeClr val="bg1">
                    <a:lumMod val="85000"/>
                  </a:schemeClr>
                </a:solidFill>
                <a:latin typeface="Helvetica Neue" charset="0"/>
                <a:ea typeface="Helvetica Neue" charset="0"/>
                <a:cs typeface="Helvetica Neue" charset="0"/>
                <a:sym typeface="Century Gothic"/>
              </a:rPr>
              <a:t>Quelles sont les principales tâches et responsabilités des superviseurs de gestion de cas ?</a:t>
            </a:r>
          </a:p>
          <a:p>
            <a:endParaRPr lang="en-US" dirty="0">
              <a:solidFill>
                <a:schemeClr val="bg1">
                  <a:lumMod val="85000"/>
                </a:schemeClr>
              </a:solidFill>
            </a:endParaRPr>
          </a:p>
        </p:txBody>
      </p:sp>
      <p:sp>
        <p:nvSpPr>
          <p:cNvPr id="27" name="TextBox 26"/>
          <p:cNvSpPr txBox="1"/>
          <p:nvPr/>
        </p:nvSpPr>
        <p:spPr>
          <a:xfrm>
            <a:off x="494292" y="113098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fr-FR" sz="4400" b="1">
                <a:solidFill>
                  <a:srgbClr val="026794"/>
                </a:solidFill>
                <a:latin typeface="Helvetica Neue" charset="0"/>
                <a:ea typeface="Helvetica Neue" charset="0"/>
                <a:cs typeface="Helvetica Neue" charset="0"/>
              </a:rPr>
              <a:t>3.</a:t>
            </a:r>
          </a:p>
        </p:txBody>
      </p:sp>
    </p:spTree>
    <p:extLst>
      <p:ext uri="{BB962C8B-B14F-4D97-AF65-F5344CB8AC3E}">
        <p14:creationId xmlns:p14="http://schemas.microsoft.com/office/powerpoint/2010/main" val="2796811639"/>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12310</TotalTime>
  <Words>1303</Words>
  <Application>Microsoft Office PowerPoint</Application>
  <PresentationFormat>Widescreen</PresentationFormat>
  <Paragraphs>539</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Light</vt:lpstr>
      <vt:lpstr>Century Gothic</vt:lpstr>
      <vt:lpstr>Helvetica Neue</vt:lpstr>
      <vt:lpstr>Helvetica Neue Medium</vt:lpstr>
      <vt:lpstr>HG明朝B</vt:lpstr>
      <vt:lpstr>Noto Sans Symbols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REPARTITION DES RESPONSABILITÉS DANS LA SUPERVISION</vt:lpstr>
      <vt:lpstr>PowerPoint Presentation</vt:lpstr>
      <vt:lpstr>PowerPoint Presentation</vt:lpstr>
      <vt:lpstr>FAIT AVÉRÉ   </vt:lpstr>
      <vt:lpstr>PowerPoint Presentation</vt:lpstr>
      <vt:lpstr>LES 3 FONCTIONS DE LA SUPERVISION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ET STRATÉGIES DE SUPERVISION</vt:lpstr>
      <vt:lpstr>PowerPoint Presentation</vt:lpstr>
      <vt:lpstr>  STRATÉGIES ET DÉFIS RELATIFS À LA SUPERVISION</vt:lpstr>
      <vt:lpstr>PowerPoint Presentation</vt:lpstr>
      <vt:lpstr>PowerPoint Presentation</vt:lpstr>
      <vt:lpstr>PowerPoint Presentation</vt:lpstr>
      <vt:lpstr>PowerPoint Presentation</vt:lpstr>
      <vt:lpstr>PowerPoint Presentation</vt:lpstr>
      <vt:lpstr>RÉFÉRENCES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Michelle Wong</cp:lastModifiedBy>
  <cp:revision>89</cp:revision>
  <cp:lastPrinted>2018-05-30T19:22:25Z</cp:lastPrinted>
  <dcterms:created xsi:type="dcterms:W3CDTF">2017-11-22T17:27:49Z</dcterms:created>
  <dcterms:modified xsi:type="dcterms:W3CDTF">2018-10-02T14:46:14Z</dcterms:modified>
</cp:coreProperties>
</file>