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90" r:id="rId2"/>
    <p:sldId id="291" r:id="rId3"/>
    <p:sldId id="299" r:id="rId4"/>
    <p:sldId id="292" r:id="rId5"/>
    <p:sldId id="293" r:id="rId6"/>
    <p:sldId id="294" r:id="rId7"/>
    <p:sldId id="295" r:id="rId8"/>
    <p:sldId id="296" r:id="rId9"/>
    <p:sldId id="297" r:id="rId10"/>
    <p:sldId id="29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1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67D"/>
    <a:srgbClr val="026794"/>
    <a:srgbClr val="405E79"/>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358" autoAdjust="0"/>
  </p:normalViewPr>
  <p:slideViewPr>
    <p:cSldViewPr snapToGrid="0" snapToObjects="1">
      <p:cViewPr varScale="1">
        <p:scale>
          <a:sx n="64" d="100"/>
          <a:sy n="64" d="100"/>
        </p:scale>
        <p:origin x="72" y="7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2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5E37B0-271D-45B1-A356-56940B81EBCA}" type="doc">
      <dgm:prSet loTypeId="urn:microsoft.com/office/officeart/2005/8/layout/cycle6" loCatId="process" qsTypeId="urn:microsoft.com/office/officeart/2005/8/quickstyle/simple1" qsCatId="simple" csTypeId="urn:microsoft.com/office/officeart/2005/8/colors/colorful5" csCatId="colorful" phldr="1"/>
      <dgm:spPr/>
      <dgm:t>
        <a:bodyPr/>
        <a:lstStyle/>
        <a:p>
          <a:endParaRPr lang="en-US"/>
        </a:p>
      </dgm:t>
    </dgm:pt>
    <dgm:pt modelId="{FE662C53-0A70-40B8-80A4-53B1A5063590}">
      <dgm:prSet custT="1"/>
      <dgm:spPr>
        <a:solidFill>
          <a:srgbClr val="0389C6"/>
        </a:solidFill>
        <a:ln>
          <a:noFill/>
        </a:ln>
      </dgm:spPr>
      <dgm:t>
        <a:bodyPr/>
        <a:lstStyle/>
        <a:p>
          <a:pPr rtl="0"/>
          <a:r>
            <a:rPr lang="fr-FR" sz="1800" b="0" i="0">
              <a:latin typeface="Helvetica Neue" charset="0"/>
              <a:ea typeface="Helvetica Neue" charset="0"/>
              <a:cs typeface="Helvetica Neue" charset="0"/>
            </a:rPr>
            <a:t>Ouverture au partage des idées et des opinions</a:t>
          </a:r>
        </a:p>
      </dgm:t>
    </dgm:pt>
    <dgm:pt modelId="{573F120B-68FF-4608-9091-095351BF2D2D}" type="parTrans" cxnId="{C1AF8413-AB26-4158-AD35-254D48532E43}">
      <dgm:prSet/>
      <dgm:spPr/>
      <dgm:t>
        <a:bodyPr/>
        <a:lstStyle/>
        <a:p>
          <a:endParaRPr lang="en-US">
            <a:latin typeface="+mn-lt"/>
            <a:ea typeface="Open Sans" pitchFamily="34" charset="0"/>
            <a:cs typeface="Open Sans" pitchFamily="34" charset="0"/>
          </a:endParaRPr>
        </a:p>
      </dgm:t>
    </dgm:pt>
    <dgm:pt modelId="{2896705D-E738-4983-B8BD-BBBCE143C613}" type="sibTrans" cxnId="{C1AF8413-AB26-4158-AD35-254D48532E43}">
      <dgm:prSet/>
      <dgm:spPr>
        <a:gradFill rotWithShape="0">
          <a:gsLst>
            <a:gs pos="0">
              <a:schemeClr val="accent6">
                <a:alpha val="70000"/>
                <a:hueOff val="0"/>
                <a:satOff val="0"/>
                <a:lumOff val="0"/>
                <a:alphaOff val="0"/>
                <a:satMod val="103000"/>
                <a:lumMod val="102000"/>
                <a:tint val="94000"/>
              </a:schemeClr>
            </a:gs>
            <a:gs pos="50000">
              <a:schemeClr val="accent6">
                <a:alpha val="70000"/>
                <a:hueOff val="0"/>
                <a:satOff val="0"/>
                <a:lumOff val="0"/>
                <a:alphaOff val="0"/>
                <a:satMod val="110000"/>
                <a:lumMod val="100000"/>
                <a:shade val="100000"/>
              </a:schemeClr>
            </a:gs>
            <a:gs pos="100000">
              <a:schemeClr val="accent6">
                <a:alpha val="70000"/>
                <a:hueOff val="0"/>
                <a:satOff val="0"/>
                <a:lumOff val="0"/>
                <a:alphaOff val="0"/>
                <a:lumMod val="99000"/>
                <a:satMod val="120000"/>
                <a:shade val="78000"/>
              </a:schemeClr>
            </a:gs>
          </a:gsLst>
          <a:lin ang="5400000" scaled="0"/>
        </a:gradFill>
      </dgm:spPr>
      <dgm:t>
        <a:bodyPr/>
        <a:lstStyle/>
        <a:p>
          <a:endParaRPr lang="en-US">
            <a:latin typeface="+mn-lt"/>
            <a:ea typeface="Open Sans" pitchFamily="34" charset="0"/>
            <a:cs typeface="Open Sans" pitchFamily="34" charset="0"/>
          </a:endParaRPr>
        </a:p>
      </dgm:t>
    </dgm:pt>
    <dgm:pt modelId="{15FF202E-99D5-4D55-AAED-EDDA2F560D88}">
      <dgm:prSet custT="1"/>
      <dgm:spPr>
        <a:solidFill>
          <a:srgbClr val="95CD7A"/>
        </a:solidFill>
        <a:ln>
          <a:noFill/>
        </a:ln>
      </dgm:spPr>
      <dgm:t>
        <a:bodyPr/>
        <a:lstStyle/>
        <a:p>
          <a:pPr rtl="0"/>
          <a:r>
            <a:rPr lang="fr-FR" sz="1800" b="0" i="0">
              <a:latin typeface="Helvetica Neue" charset="0"/>
              <a:ea typeface="Helvetica Neue" charset="0"/>
              <a:cs typeface="Helvetica Neue" charset="0"/>
            </a:rPr>
            <a:t>Environnement sans jugement</a:t>
          </a:r>
        </a:p>
      </dgm:t>
    </dgm:pt>
    <dgm:pt modelId="{6959FD3D-C55C-4E3E-BB84-B3A301D7489C}" type="parTrans" cxnId="{F7DF265E-9066-4F8C-B15C-173C2257E139}">
      <dgm:prSet/>
      <dgm:spPr/>
      <dgm:t>
        <a:bodyPr/>
        <a:lstStyle/>
        <a:p>
          <a:endParaRPr lang="en-US">
            <a:latin typeface="+mn-lt"/>
            <a:ea typeface="Open Sans" pitchFamily="34" charset="0"/>
            <a:cs typeface="Open Sans" pitchFamily="34" charset="0"/>
          </a:endParaRPr>
        </a:p>
      </dgm:t>
    </dgm:pt>
    <dgm:pt modelId="{36D1A752-867F-4ACC-BB7C-2958EA416726}" type="sibTrans" cxnId="{F7DF265E-9066-4F8C-B15C-173C2257E139}">
      <dgm:prSet/>
      <dgm:spPr/>
      <dgm:t>
        <a:bodyPr/>
        <a:lstStyle/>
        <a:p>
          <a:endParaRPr lang="en-US">
            <a:latin typeface="+mn-lt"/>
            <a:ea typeface="Open Sans" pitchFamily="34" charset="0"/>
            <a:cs typeface="Open Sans" pitchFamily="34" charset="0"/>
          </a:endParaRPr>
        </a:p>
      </dgm:t>
    </dgm:pt>
    <dgm:pt modelId="{DF91234E-1D59-466D-BFC3-1E74A51C5D93}">
      <dgm:prSet custT="1"/>
      <dgm:spPr>
        <a:solidFill>
          <a:srgbClr val="029FA1"/>
        </a:solidFill>
        <a:ln>
          <a:noFill/>
        </a:ln>
      </dgm:spPr>
      <dgm:t>
        <a:bodyPr/>
        <a:lstStyle/>
        <a:p>
          <a:pPr rtl="0"/>
          <a:r>
            <a:rPr lang="fr-FR" sz="1800" b="0" i="0">
              <a:solidFill>
                <a:schemeClr val="bg1"/>
              </a:solidFill>
              <a:latin typeface="Helvetica Neue" charset="0"/>
              <a:ea typeface="Helvetica Neue" charset="0"/>
              <a:cs typeface="Helvetica Neue" charset="0"/>
            </a:rPr>
            <a:t>Sécurité du groupe</a:t>
          </a:r>
        </a:p>
      </dgm:t>
    </dgm:pt>
    <dgm:pt modelId="{740D2CE7-6971-43A0-85DC-F3B4E090C1A4}" type="parTrans" cxnId="{D7F5F9CD-4D84-4E93-A1C6-AAF97F57F2CB}">
      <dgm:prSet/>
      <dgm:spPr/>
      <dgm:t>
        <a:bodyPr/>
        <a:lstStyle/>
        <a:p>
          <a:endParaRPr lang="en-US">
            <a:latin typeface="+mn-lt"/>
            <a:ea typeface="Open Sans" pitchFamily="34" charset="0"/>
            <a:cs typeface="Open Sans" pitchFamily="34" charset="0"/>
          </a:endParaRPr>
        </a:p>
      </dgm:t>
    </dgm:pt>
    <dgm:pt modelId="{46D78DA0-3F89-4790-95F4-328634BE950B}" type="sibTrans" cxnId="{D7F5F9CD-4D84-4E93-A1C6-AAF97F57F2CB}">
      <dgm:prSet/>
      <dgm:spPr/>
      <dgm:t>
        <a:bodyPr/>
        <a:lstStyle/>
        <a:p>
          <a:endParaRPr lang="en-US">
            <a:latin typeface="+mn-lt"/>
            <a:ea typeface="Open Sans" pitchFamily="34" charset="0"/>
            <a:cs typeface="Open Sans" pitchFamily="34" charset="0"/>
          </a:endParaRPr>
        </a:p>
      </dgm:t>
    </dgm:pt>
    <dgm:pt modelId="{437160B6-C35A-2A42-A56A-1D2F33C8621E}" type="pres">
      <dgm:prSet presAssocID="{2B5E37B0-271D-45B1-A356-56940B81EBCA}" presName="cycle" presStyleCnt="0">
        <dgm:presLayoutVars>
          <dgm:dir/>
          <dgm:resizeHandles val="exact"/>
        </dgm:presLayoutVars>
      </dgm:prSet>
      <dgm:spPr/>
    </dgm:pt>
    <dgm:pt modelId="{E582C1D9-F86A-0D42-83AF-65AC83112248}" type="pres">
      <dgm:prSet presAssocID="{FE662C53-0A70-40B8-80A4-53B1A5063590}" presName="node" presStyleLbl="node1" presStyleIdx="0" presStyleCnt="3">
        <dgm:presLayoutVars>
          <dgm:bulletEnabled val="1"/>
        </dgm:presLayoutVars>
      </dgm:prSet>
      <dgm:spPr/>
    </dgm:pt>
    <dgm:pt modelId="{47C22DDE-514D-A748-8004-67593DBF050D}" type="pres">
      <dgm:prSet presAssocID="{FE662C53-0A70-40B8-80A4-53B1A5063590}" presName="spNode" presStyleCnt="0"/>
      <dgm:spPr/>
    </dgm:pt>
    <dgm:pt modelId="{E539A6C1-B907-F340-AB04-A713DD4DB2C2}" type="pres">
      <dgm:prSet presAssocID="{2896705D-E738-4983-B8BD-BBBCE143C613}" presName="sibTrans" presStyleLbl="sibTrans1D1" presStyleIdx="0" presStyleCnt="3"/>
      <dgm:spPr/>
    </dgm:pt>
    <dgm:pt modelId="{02DC457F-E33E-E841-BFC5-489D9C0C9621}" type="pres">
      <dgm:prSet presAssocID="{15FF202E-99D5-4D55-AAED-EDDA2F560D88}" presName="node" presStyleLbl="node1" presStyleIdx="1" presStyleCnt="3" custRadScaleRad="98337" custRadScaleInc="-32513">
        <dgm:presLayoutVars>
          <dgm:bulletEnabled val="1"/>
        </dgm:presLayoutVars>
      </dgm:prSet>
      <dgm:spPr/>
    </dgm:pt>
    <dgm:pt modelId="{59AC16EC-71AA-7242-B4C8-C9F0F067B288}" type="pres">
      <dgm:prSet presAssocID="{15FF202E-99D5-4D55-AAED-EDDA2F560D88}" presName="spNode" presStyleCnt="0"/>
      <dgm:spPr/>
    </dgm:pt>
    <dgm:pt modelId="{33B1DD8E-EDD4-B94D-BD71-3DE961DA4795}" type="pres">
      <dgm:prSet presAssocID="{36D1A752-867F-4ACC-BB7C-2958EA416726}" presName="sibTrans" presStyleLbl="sibTrans1D1" presStyleIdx="1" presStyleCnt="3"/>
      <dgm:spPr/>
    </dgm:pt>
    <dgm:pt modelId="{8186E04C-C418-5949-89E2-34D1AE665E44}" type="pres">
      <dgm:prSet presAssocID="{DF91234E-1D59-466D-BFC3-1E74A51C5D93}" presName="node" presStyleLbl="node1" presStyleIdx="2" presStyleCnt="3" custRadScaleRad="104915" custRadScaleInc="38259">
        <dgm:presLayoutVars>
          <dgm:bulletEnabled val="1"/>
        </dgm:presLayoutVars>
      </dgm:prSet>
      <dgm:spPr/>
    </dgm:pt>
    <dgm:pt modelId="{D123704E-6A7C-2D4F-8ED5-7A08C29F6B50}" type="pres">
      <dgm:prSet presAssocID="{DF91234E-1D59-466D-BFC3-1E74A51C5D93}" presName="spNode" presStyleCnt="0"/>
      <dgm:spPr/>
    </dgm:pt>
    <dgm:pt modelId="{A2316CF7-CAC0-8B48-A685-4DD6209C8F76}" type="pres">
      <dgm:prSet presAssocID="{46D78DA0-3F89-4790-95F4-328634BE950B}" presName="sibTrans" presStyleLbl="sibTrans1D1" presStyleIdx="2" presStyleCnt="3"/>
      <dgm:spPr/>
    </dgm:pt>
  </dgm:ptLst>
  <dgm:cxnLst>
    <dgm:cxn modelId="{367A560E-CA74-49F8-9F04-D50746004B82}" type="presOf" srcId="{36D1A752-867F-4ACC-BB7C-2958EA416726}" destId="{33B1DD8E-EDD4-B94D-BD71-3DE961DA4795}" srcOrd="0" destOrd="0" presId="urn:microsoft.com/office/officeart/2005/8/layout/cycle6"/>
    <dgm:cxn modelId="{C1AF8413-AB26-4158-AD35-254D48532E43}" srcId="{2B5E37B0-271D-45B1-A356-56940B81EBCA}" destId="{FE662C53-0A70-40B8-80A4-53B1A5063590}" srcOrd="0" destOrd="0" parTransId="{573F120B-68FF-4608-9091-095351BF2D2D}" sibTransId="{2896705D-E738-4983-B8BD-BBBCE143C613}"/>
    <dgm:cxn modelId="{F7DF265E-9066-4F8C-B15C-173C2257E139}" srcId="{2B5E37B0-271D-45B1-A356-56940B81EBCA}" destId="{15FF202E-99D5-4D55-AAED-EDDA2F560D88}" srcOrd="1" destOrd="0" parTransId="{6959FD3D-C55C-4E3E-BB84-B3A301D7489C}" sibTransId="{36D1A752-867F-4ACC-BB7C-2958EA416726}"/>
    <dgm:cxn modelId="{7366D28B-091F-47A9-AC45-634D8845286F}" type="presOf" srcId="{46D78DA0-3F89-4790-95F4-328634BE950B}" destId="{A2316CF7-CAC0-8B48-A685-4DD6209C8F76}" srcOrd="0" destOrd="0" presId="urn:microsoft.com/office/officeart/2005/8/layout/cycle6"/>
    <dgm:cxn modelId="{C3DAFBB5-BF7B-4ACA-B062-D408A7A2E85A}" type="presOf" srcId="{15FF202E-99D5-4D55-AAED-EDDA2F560D88}" destId="{02DC457F-E33E-E841-BFC5-489D9C0C9621}" srcOrd="0" destOrd="0" presId="urn:microsoft.com/office/officeart/2005/8/layout/cycle6"/>
    <dgm:cxn modelId="{37AE9ABA-68E1-4467-8141-078058DF36D2}" type="presOf" srcId="{2B5E37B0-271D-45B1-A356-56940B81EBCA}" destId="{437160B6-C35A-2A42-A56A-1D2F33C8621E}" srcOrd="0" destOrd="0" presId="urn:microsoft.com/office/officeart/2005/8/layout/cycle6"/>
    <dgm:cxn modelId="{D7F5F9CD-4D84-4E93-A1C6-AAF97F57F2CB}" srcId="{2B5E37B0-271D-45B1-A356-56940B81EBCA}" destId="{DF91234E-1D59-466D-BFC3-1E74A51C5D93}" srcOrd="2" destOrd="0" parTransId="{740D2CE7-6971-43A0-85DC-F3B4E090C1A4}" sibTransId="{46D78DA0-3F89-4790-95F4-328634BE950B}"/>
    <dgm:cxn modelId="{329A03D0-0061-40BA-B55E-3BF5A26B98DE}" type="presOf" srcId="{2896705D-E738-4983-B8BD-BBBCE143C613}" destId="{E539A6C1-B907-F340-AB04-A713DD4DB2C2}" srcOrd="0" destOrd="0" presId="urn:microsoft.com/office/officeart/2005/8/layout/cycle6"/>
    <dgm:cxn modelId="{A75D3DEB-D79A-4C84-B841-349627543A7A}" type="presOf" srcId="{FE662C53-0A70-40B8-80A4-53B1A5063590}" destId="{E582C1D9-F86A-0D42-83AF-65AC83112248}" srcOrd="0" destOrd="0" presId="urn:microsoft.com/office/officeart/2005/8/layout/cycle6"/>
    <dgm:cxn modelId="{72ADC2EC-ECE2-4212-9ED2-8E5C73E158D5}" type="presOf" srcId="{DF91234E-1D59-466D-BFC3-1E74A51C5D93}" destId="{8186E04C-C418-5949-89E2-34D1AE665E44}" srcOrd="0" destOrd="0" presId="urn:microsoft.com/office/officeart/2005/8/layout/cycle6"/>
    <dgm:cxn modelId="{A73E7EC3-F2D9-4E3E-BF84-61DC75BA44AD}" type="presParOf" srcId="{437160B6-C35A-2A42-A56A-1D2F33C8621E}" destId="{E582C1D9-F86A-0D42-83AF-65AC83112248}" srcOrd="0" destOrd="0" presId="urn:microsoft.com/office/officeart/2005/8/layout/cycle6"/>
    <dgm:cxn modelId="{2F917587-966E-495F-9600-3716D3CD88EA}" type="presParOf" srcId="{437160B6-C35A-2A42-A56A-1D2F33C8621E}" destId="{47C22DDE-514D-A748-8004-67593DBF050D}" srcOrd="1" destOrd="0" presId="urn:microsoft.com/office/officeart/2005/8/layout/cycle6"/>
    <dgm:cxn modelId="{A30274B9-8475-42B6-90A1-BFD03F6A7E2E}" type="presParOf" srcId="{437160B6-C35A-2A42-A56A-1D2F33C8621E}" destId="{E539A6C1-B907-F340-AB04-A713DD4DB2C2}" srcOrd="2" destOrd="0" presId="urn:microsoft.com/office/officeart/2005/8/layout/cycle6"/>
    <dgm:cxn modelId="{CDB68D2C-2B8F-4D30-9FB8-F5CE1DD1B417}" type="presParOf" srcId="{437160B6-C35A-2A42-A56A-1D2F33C8621E}" destId="{02DC457F-E33E-E841-BFC5-489D9C0C9621}" srcOrd="3" destOrd="0" presId="urn:microsoft.com/office/officeart/2005/8/layout/cycle6"/>
    <dgm:cxn modelId="{F49D5877-A7E2-47E4-9022-9A425CDCEF6C}" type="presParOf" srcId="{437160B6-C35A-2A42-A56A-1D2F33C8621E}" destId="{59AC16EC-71AA-7242-B4C8-C9F0F067B288}" srcOrd="4" destOrd="0" presId="urn:microsoft.com/office/officeart/2005/8/layout/cycle6"/>
    <dgm:cxn modelId="{D39DF9A2-8D5D-4DA7-B409-78D27CCFABF4}" type="presParOf" srcId="{437160B6-C35A-2A42-A56A-1D2F33C8621E}" destId="{33B1DD8E-EDD4-B94D-BD71-3DE961DA4795}" srcOrd="5" destOrd="0" presId="urn:microsoft.com/office/officeart/2005/8/layout/cycle6"/>
    <dgm:cxn modelId="{2C47B7D1-483D-407A-9E07-BA14FFE5DBD1}" type="presParOf" srcId="{437160B6-C35A-2A42-A56A-1D2F33C8621E}" destId="{8186E04C-C418-5949-89E2-34D1AE665E44}" srcOrd="6" destOrd="0" presId="urn:microsoft.com/office/officeart/2005/8/layout/cycle6"/>
    <dgm:cxn modelId="{27C42195-4277-4D8C-9276-FC3E3F61C83F}" type="presParOf" srcId="{437160B6-C35A-2A42-A56A-1D2F33C8621E}" destId="{D123704E-6A7C-2D4F-8ED5-7A08C29F6B50}" srcOrd="7" destOrd="0" presId="urn:microsoft.com/office/officeart/2005/8/layout/cycle6"/>
    <dgm:cxn modelId="{F24D667D-B1CE-444F-A413-998925A36C95}" type="presParOf" srcId="{437160B6-C35A-2A42-A56A-1D2F33C8621E}" destId="{A2316CF7-CAC0-8B48-A685-4DD6209C8F76}"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2C1D9-F86A-0D42-83AF-65AC83112248}">
      <dsp:nvSpPr>
        <dsp:cNvPr id="0" name=""/>
        <dsp:cNvSpPr/>
      </dsp:nvSpPr>
      <dsp:spPr>
        <a:xfrm>
          <a:off x="4319278" y="740"/>
          <a:ext cx="2488339" cy="1617420"/>
        </a:xfrm>
        <a:prstGeom prst="roundRect">
          <a:avLst/>
        </a:prstGeom>
        <a:solidFill>
          <a:srgbClr val="0389C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fr-FR" sz="1800" b="0" i="0" kern="1200">
              <a:latin typeface="Helvetica Neue" charset="0"/>
              <a:ea typeface="Helvetica Neue" charset="0"/>
              <a:cs typeface="Helvetica Neue" charset="0"/>
            </a:rPr>
            <a:t>Ouverture au partage des idées et des opinions</a:t>
          </a:r>
        </a:p>
      </dsp:txBody>
      <dsp:txXfrm>
        <a:off x="4398234" y="79696"/>
        <a:ext cx="2330427" cy="1459508"/>
      </dsp:txXfrm>
    </dsp:sp>
    <dsp:sp modelId="{E539A6C1-B907-F340-AB04-A713DD4DB2C2}">
      <dsp:nvSpPr>
        <dsp:cNvPr id="0" name=""/>
        <dsp:cNvSpPr/>
      </dsp:nvSpPr>
      <dsp:spPr>
        <a:xfrm>
          <a:off x="3366668" y="781819"/>
          <a:ext cx="4317006" cy="4317006"/>
        </a:xfrm>
        <a:custGeom>
          <a:avLst/>
          <a:gdLst/>
          <a:ahLst/>
          <a:cxnLst/>
          <a:rect l="0" t="0" r="0" b="0"/>
          <a:pathLst>
            <a:path>
              <a:moveTo>
                <a:pt x="3455381" y="433034"/>
              </a:moveTo>
              <a:arcTo wR="2158503" hR="2158503" stAng="18415732" swAng="2899469"/>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2DC457F-E33E-E841-BFC5-489D9C0C9621}">
      <dsp:nvSpPr>
        <dsp:cNvPr id="0" name=""/>
        <dsp:cNvSpPr/>
      </dsp:nvSpPr>
      <dsp:spPr>
        <a:xfrm>
          <a:off x="6349194" y="2779649"/>
          <a:ext cx="2488339" cy="1617420"/>
        </a:xfrm>
        <a:prstGeom prst="roundRect">
          <a:avLst/>
        </a:prstGeom>
        <a:solidFill>
          <a:srgbClr val="95CD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fr-FR" sz="1800" b="0" i="0" kern="1200">
              <a:latin typeface="Helvetica Neue" charset="0"/>
              <a:ea typeface="Helvetica Neue" charset="0"/>
              <a:cs typeface="Helvetica Neue" charset="0"/>
            </a:rPr>
            <a:t>Environnement sans jugement</a:t>
          </a:r>
        </a:p>
      </dsp:txBody>
      <dsp:txXfrm>
        <a:off x="6428150" y="2858605"/>
        <a:ext cx="2330427" cy="1459508"/>
      </dsp:txXfrm>
    </dsp:sp>
    <dsp:sp modelId="{33B1DD8E-EDD4-B94D-BD71-3DE961DA4795}">
      <dsp:nvSpPr>
        <dsp:cNvPr id="0" name=""/>
        <dsp:cNvSpPr/>
      </dsp:nvSpPr>
      <dsp:spPr>
        <a:xfrm>
          <a:off x="3311596" y="862220"/>
          <a:ext cx="4317006" cy="4317006"/>
        </a:xfrm>
        <a:custGeom>
          <a:avLst/>
          <a:gdLst/>
          <a:ahLst/>
          <a:cxnLst/>
          <a:rect l="0" t="0" r="0" b="0"/>
          <a:pathLst>
            <a:path>
              <a:moveTo>
                <a:pt x="3799630" y="3560585"/>
              </a:moveTo>
              <a:arcTo wR="2158503" hR="2158503" stAng="2430517" swAng="6032785"/>
            </a:path>
          </a:pathLst>
        </a:custGeom>
        <a:noFill/>
        <a:ln w="6350" cap="flat" cmpd="sng" algn="ctr">
          <a:solidFill>
            <a:schemeClr val="accent5">
              <a:hueOff val="856485"/>
              <a:satOff val="-33542"/>
              <a:lumOff val="2156"/>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86E04C-C418-5949-89E2-34D1AE665E44}">
      <dsp:nvSpPr>
        <dsp:cNvPr id="0" name=""/>
        <dsp:cNvSpPr/>
      </dsp:nvSpPr>
      <dsp:spPr>
        <a:xfrm>
          <a:off x="2128774" y="2733764"/>
          <a:ext cx="2488339" cy="1617420"/>
        </a:xfrm>
        <a:prstGeom prst="roundRect">
          <a:avLst/>
        </a:prstGeom>
        <a:solidFill>
          <a:srgbClr val="029FA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fr-FR" sz="1800" b="0" i="0" kern="1200">
              <a:solidFill>
                <a:schemeClr val="bg1"/>
              </a:solidFill>
              <a:latin typeface="Helvetica Neue" charset="0"/>
              <a:ea typeface="Helvetica Neue" charset="0"/>
              <a:cs typeface="Helvetica Neue" charset="0"/>
            </a:rPr>
            <a:t>Sécurité du groupe</a:t>
          </a:r>
        </a:p>
      </dsp:txBody>
      <dsp:txXfrm>
        <a:off x="2207730" y="2812720"/>
        <a:ext cx="2330427" cy="1459508"/>
      </dsp:txXfrm>
    </dsp:sp>
    <dsp:sp modelId="{A2316CF7-CAC0-8B48-A685-4DD6209C8F76}">
      <dsp:nvSpPr>
        <dsp:cNvPr id="0" name=""/>
        <dsp:cNvSpPr/>
      </dsp:nvSpPr>
      <dsp:spPr>
        <a:xfrm>
          <a:off x="3288500" y="886078"/>
          <a:ext cx="4317006" cy="4317006"/>
        </a:xfrm>
        <a:custGeom>
          <a:avLst/>
          <a:gdLst/>
          <a:ahLst/>
          <a:cxnLst/>
          <a:rect l="0" t="0" r="0" b="0"/>
          <a:pathLst>
            <a:path>
              <a:moveTo>
                <a:pt x="25210" y="1829567"/>
              </a:moveTo>
              <a:arcTo wR="2158503" hR="2158503" stAng="11325930" swAng="2955059"/>
            </a:path>
          </a:pathLst>
        </a:custGeom>
        <a:noFill/>
        <a:ln w="6350" cap="flat" cmpd="sng" algn="ctr">
          <a:solidFill>
            <a:schemeClr val="accent5">
              <a:hueOff val="1712969"/>
              <a:satOff val="-67085"/>
              <a:lumOff val="4311"/>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9/18/2018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100"/>
              <a:t>20</a:t>
            </a:r>
            <a:r>
              <a:rPr lang="fr-FR" sz="1100" baseline="0"/>
              <a:t> minutes </a:t>
            </a:r>
          </a:p>
          <a:p>
            <a:endParaRPr lang="en-US" sz="1100" baseline="0" dirty="0"/>
          </a:p>
          <a:p>
            <a:r>
              <a:rPr lang="fr-FR" sz="1100" b="1" baseline="0"/>
              <a:t>Distribuez : </a:t>
            </a:r>
            <a:r>
              <a:rPr lang="fr-FR" sz="1200">
                <a:solidFill>
                  <a:schemeClr val="tx1"/>
                </a:solidFill>
                <a:latin typeface="+mn-lt"/>
                <a:ea typeface="+mn-ea"/>
                <a:cs typeface="+mn-cs"/>
              </a:rPr>
              <a:t>0.0 Pré-test sur la supervision à l’encadrement</a:t>
            </a:r>
            <a:r>
              <a:rPr lang="fr-FR" sz="1200" baseline="0">
                <a:solidFill>
                  <a:schemeClr val="tx1"/>
                </a:solidFill>
                <a:latin typeface="+mn-lt"/>
                <a:ea typeface="+mn-ea"/>
                <a:cs typeface="+mn-cs"/>
              </a:rPr>
              <a:t> et laissez du temps aux participants pour le réaliser</a:t>
            </a:r>
            <a:r>
              <a:rPr lang="fr-FR" sz="1200">
                <a:solidFill>
                  <a:schemeClr val="tx1"/>
                </a:solidFill>
                <a:latin typeface="+mn-lt"/>
                <a:ea typeface="+mn-ea"/>
                <a:cs typeface="+mn-cs"/>
              </a:rPr>
              <a:t> (si cela n’a pas été fait avant la formation)</a:t>
            </a:r>
          </a:p>
          <a:p>
            <a:endParaRPr lang="en-US" sz="1100" baseline="0" dirty="0"/>
          </a:p>
          <a:p>
            <a:r>
              <a:rPr lang="fr-FR" sz="1100" b="1" baseline="0"/>
              <a:t>Instructions</a:t>
            </a:r>
            <a:r>
              <a:rPr lang="fr-FR" sz="1100" baseline="0"/>
              <a:t> :</a:t>
            </a:r>
          </a:p>
          <a:p>
            <a:r>
              <a:rPr lang="fr-FR" sz="1100"/>
              <a:t>Accueillez chaleureusement les participants ! </a:t>
            </a:r>
          </a:p>
          <a:p>
            <a:endParaRPr lang="en-US" sz="1100" dirty="0"/>
          </a:p>
          <a:p>
            <a:r>
              <a:rPr lang="fr-FR" sz="1100"/>
              <a:t>En tant qu’animateur, présentez-vous. </a:t>
            </a:r>
          </a:p>
          <a:p>
            <a:endParaRPr lang="en-US" sz="1100" dirty="0"/>
          </a:p>
          <a:p>
            <a:r>
              <a:rPr lang="fr-FR" sz="1100"/>
              <a:t>Si possible,</a:t>
            </a:r>
            <a:r>
              <a:rPr lang="fr-FR" sz="1100" baseline="0"/>
              <a:t> invitez le bailleur de fonds ou le représentant local à accueillir les participants. </a:t>
            </a:r>
          </a:p>
        </p:txBody>
      </p:sp>
      <p:sp>
        <p:nvSpPr>
          <p:cNvPr id="4" name="Slide Number Placeholder 3"/>
          <p:cNvSpPr>
            <a:spLocks noGrp="1"/>
          </p:cNvSpPr>
          <p:nvPr>
            <p:ph type="sldNum" sz="quarter" idx="10"/>
          </p:nvPr>
        </p:nvSpPr>
        <p:spPr/>
        <p:txBody>
          <a:bodyPr/>
          <a:lstStyle/>
          <a:p>
            <a:fld id="{FFFE1678-B811-44F3-B557-551E8BE1B77E}" type="slidenum">
              <a:rPr lang="en-US" smtClean="0"/>
              <a:t>1</a:t>
            </a:fld>
            <a:endParaRPr lang="en-US"/>
          </a:p>
        </p:txBody>
      </p:sp>
    </p:spTree>
    <p:extLst>
      <p:ext uri="{BB962C8B-B14F-4D97-AF65-F5344CB8AC3E}">
        <p14:creationId xmlns:p14="http://schemas.microsoft.com/office/powerpoint/2010/main" val="2551842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b="0"/>
              <a:t>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100" b="1"/>
              <a:t>Instructions</a:t>
            </a:r>
            <a:r>
              <a:rPr lang="fr-FR" sz="1100" b="0"/>
              <a:t> :</a:t>
            </a:r>
            <a:r>
              <a:rPr lang="fr-FR" sz="1100" b="0" baseline="0"/>
              <a:t> </a:t>
            </a:r>
            <a:r>
              <a:rPr lang="fr-FR" sz="1100" b="0"/>
              <a:t>Passez en revue les</a:t>
            </a:r>
            <a:r>
              <a:rPr lang="fr-FR" sz="1100" b="0" baseline="0"/>
              <a:t> questions pratiques</a:t>
            </a:r>
            <a:r>
              <a:rPr lang="fr-FR" sz="1100" b="0"/>
              <a:t>.</a:t>
            </a:r>
            <a:r>
              <a:rPr lang="fr-FR" sz="1100" b="0" baseline="0"/>
              <a:t> Indiquez aux participants où se trouvent les toilettes, où se feront les pauses, et passez en revue les accords concernant l’utilisation des ordinateurs et des téléphones (si les participants ont besoin d’envoyer un e-mail urgent, expliquez où ils peuvent le faire, par exemple). C’est aussi le moment de clarifier des détails sur l’hébergement, les indemnités journalières, les déplacements, etc. si nécessaire.</a:t>
            </a:r>
          </a:p>
          <a:p>
            <a:endParaRPr lang="en-US" b="1" dirty="0"/>
          </a:p>
        </p:txBody>
      </p:sp>
      <p:sp>
        <p:nvSpPr>
          <p:cNvPr id="4" name="Slide Number Placeholder 3"/>
          <p:cNvSpPr>
            <a:spLocks noGrp="1"/>
          </p:cNvSpPr>
          <p:nvPr>
            <p:ph type="sldNum" sz="quarter" idx="10"/>
          </p:nvPr>
        </p:nvSpPr>
        <p:spPr/>
        <p:txBody>
          <a:bodyPr/>
          <a:lstStyle/>
          <a:p>
            <a:fld id="{5930BC76-76F8-4FB8-83AB-63CD4BC2D091}" type="slidenum">
              <a:rPr lang="en-US" smtClean="0"/>
              <a:pPr/>
              <a:t>10</a:t>
            </a:fld>
            <a:endParaRPr lang="en-US"/>
          </a:p>
        </p:txBody>
      </p:sp>
    </p:spTree>
    <p:extLst>
      <p:ext uri="{BB962C8B-B14F-4D97-AF65-F5344CB8AC3E}">
        <p14:creationId xmlns:p14="http://schemas.microsoft.com/office/powerpoint/2010/main" val="991934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80767AD-8186-5647-9165-A19B63BA7F43}" type="slidenum">
              <a:rPr lang="en-US" smtClean="0"/>
              <a:t>2</a:t>
            </a:fld>
            <a:endParaRPr lang="en-US"/>
          </a:p>
        </p:txBody>
      </p:sp>
    </p:spTree>
    <p:extLst>
      <p:ext uri="{BB962C8B-B14F-4D97-AF65-F5344CB8AC3E}">
        <p14:creationId xmlns:p14="http://schemas.microsoft.com/office/powerpoint/2010/main" val="244993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5 minutes</a:t>
            </a:r>
          </a:p>
          <a:p>
            <a:endParaRPr lang="en-US" baseline="0" dirty="0"/>
          </a:p>
          <a:p>
            <a:r>
              <a:rPr lang="fr-FR" b="1" baseline="0"/>
              <a:t>Dites</a:t>
            </a:r>
            <a:r>
              <a:rPr lang="fr-FR" baseline="0"/>
              <a:t> : La source du programme de formation est le Groupe spécial de travail sur la gestion de cas, dans le cadre de l’Alliance mondiale pour la Protection de l’Enfance dans l’Action Humanitaire. </a:t>
            </a:r>
          </a:p>
          <a:p>
            <a:endParaRPr lang="en-US" baseline="0" dirty="0"/>
          </a:p>
          <a:p>
            <a:r>
              <a:rPr lang="fr-FR" b="1" baseline="0"/>
              <a:t>Examinez</a:t>
            </a:r>
            <a:r>
              <a:rPr lang="fr-FR" baseline="0"/>
              <a:t> : Les points présentés sur la diapositive.</a:t>
            </a:r>
          </a:p>
          <a:p>
            <a:endParaRPr lang="en-US" baseline="0" dirty="0"/>
          </a:p>
          <a:p>
            <a:r>
              <a:rPr lang="fr-FR" baseline="0"/>
              <a:t>Message clé : </a:t>
            </a:r>
          </a:p>
          <a:p>
            <a:pPr marL="0" indent="0">
              <a:buNone/>
            </a:pPr>
            <a:r>
              <a:rPr lang="fr-FR" baseline="0"/>
              <a:t>Ce programme de formation est l’une des quatre ressources clés qui ont été élaborées sous la supervision du groupe spécial de travail sur la gestion de cas. Les autres ressources sont :</a:t>
            </a:r>
          </a:p>
          <a:p>
            <a:pPr marL="685800" lvl="1" indent="-228600">
              <a:buAutoNum type="arabicPeriod"/>
            </a:pPr>
            <a:r>
              <a:rPr lang="fr-FR" baseline="0"/>
              <a:t>Directives interagences relatives à la gestion de cas</a:t>
            </a:r>
          </a:p>
          <a:p>
            <a:pPr marL="685800" lvl="1" indent="-228600">
              <a:buAutoNum type="arabicPeriod"/>
            </a:pPr>
            <a:r>
              <a:rPr lang="fr-FR" baseline="0"/>
              <a:t>Programme de formation inter-agence relatif à la gestion de cas</a:t>
            </a:r>
          </a:p>
          <a:p>
            <a:pPr marL="685800" lvl="1" indent="-228600">
              <a:buAutoNum type="arabicPeriod"/>
            </a:pPr>
            <a:r>
              <a:rPr lang="fr-FR" baseline="0"/>
              <a:t>Standards minimum pour la protection de l’enfance (le standard n°15 concerne la gestion des cas.)</a:t>
            </a:r>
          </a:p>
        </p:txBody>
      </p:sp>
      <p:sp>
        <p:nvSpPr>
          <p:cNvPr id="4" name="Slide Number Placeholder 3"/>
          <p:cNvSpPr>
            <a:spLocks noGrp="1"/>
          </p:cNvSpPr>
          <p:nvPr>
            <p:ph type="sldNum" sz="quarter" idx="10"/>
          </p:nvPr>
        </p:nvSpPr>
        <p:spPr/>
        <p:txBody>
          <a:bodyPr/>
          <a:lstStyle/>
          <a:p>
            <a:fld id="{FFFE1678-B811-44F3-B557-551E8BE1B77E}" type="slidenum">
              <a:rPr lang="en-US" smtClean="0"/>
              <a:t>3</a:t>
            </a:fld>
            <a:endParaRPr lang="en-US"/>
          </a:p>
        </p:txBody>
      </p:sp>
    </p:spTree>
    <p:extLst>
      <p:ext uri="{BB962C8B-B14F-4D97-AF65-F5344CB8AC3E}">
        <p14:creationId xmlns:p14="http://schemas.microsoft.com/office/powerpoint/2010/main" val="428198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100">
                <a:latin typeface="+mn-lt"/>
              </a:rPr>
              <a:t>40 minutes</a:t>
            </a:r>
          </a:p>
          <a:p>
            <a:endParaRPr lang="en-US" sz="1100" dirty="0">
              <a:latin typeface="+mn-lt"/>
            </a:endParaRPr>
          </a:p>
          <a:p>
            <a:r>
              <a:rPr lang="fr-FR" sz="1100" b="1">
                <a:latin typeface="+mn-lt"/>
              </a:rPr>
              <a:t>Instructions</a:t>
            </a:r>
            <a:r>
              <a:rPr lang="fr-FR" sz="1100">
                <a:latin typeface="+mn-lt"/>
              </a:rPr>
              <a:t> :</a:t>
            </a:r>
            <a:r>
              <a:rPr lang="fr-FR" sz="1100" baseline="0">
                <a:latin typeface="+mn-lt"/>
              </a:rPr>
              <a:t> </a:t>
            </a:r>
            <a:r>
              <a:rPr lang="fr-FR" sz="1100">
                <a:latin typeface="+mn-lt"/>
              </a:rPr>
              <a:t>Invitez les participants à se placer en cercle et à se présenter par :</a:t>
            </a:r>
          </a:p>
          <a:p>
            <a:pPr marL="171450" indent="-171450">
              <a:buFont typeface="Arial"/>
              <a:buChar char="•"/>
            </a:pPr>
            <a:r>
              <a:rPr lang="fr-FR" sz="1100">
                <a:latin typeface="+mn-lt"/>
              </a:rPr>
              <a:t>Nom</a:t>
            </a:r>
          </a:p>
          <a:p>
            <a:pPr marL="171450" indent="-171450">
              <a:buFont typeface="Arial"/>
              <a:buChar char="•"/>
            </a:pPr>
            <a:r>
              <a:rPr lang="fr-FR" sz="1100">
                <a:latin typeface="+mn-lt"/>
              </a:rPr>
              <a:t>Organisation</a:t>
            </a:r>
          </a:p>
          <a:p>
            <a:pPr marL="171450" indent="-171450">
              <a:buFont typeface="Arial"/>
              <a:buChar char="•"/>
            </a:pPr>
            <a:r>
              <a:rPr lang="fr-FR" sz="1100">
                <a:latin typeface="+mn-lt"/>
              </a:rPr>
              <a:t>Rôle </a:t>
            </a:r>
          </a:p>
          <a:p>
            <a:pPr marL="171450" indent="-171450">
              <a:buFont typeface="Arial"/>
              <a:buChar char="•"/>
            </a:pPr>
            <a:r>
              <a:rPr lang="fr-FR" sz="1100">
                <a:latin typeface="+mn-lt"/>
                <a:ea typeface="Helvetica Neue" charset="0"/>
                <a:cs typeface="Helvetica Neue" charset="0"/>
              </a:rPr>
              <a:t>Un</a:t>
            </a:r>
            <a:r>
              <a:rPr lang="fr-FR" sz="1100" baseline="0">
                <a:latin typeface="+mn-lt"/>
                <a:ea typeface="Helvetica Neue" charset="0"/>
                <a:cs typeface="Helvetica Neue" charset="0"/>
              </a:rPr>
              <a:t> </a:t>
            </a:r>
            <a:r>
              <a:rPr lang="fr-FR" sz="1100">
                <a:latin typeface="+mn-lt"/>
                <a:ea typeface="Helvetica Neue" charset="0"/>
                <a:cs typeface="Helvetica Neue" charset="0"/>
              </a:rPr>
              <a:t>mentor (</a:t>
            </a:r>
            <a:r>
              <a:rPr lang="fr-FR" sz="1100" i="1">
                <a:solidFill>
                  <a:schemeClr val="tx1">
                    <a:lumMod val="65000"/>
                    <a:lumOff val="35000"/>
                  </a:schemeClr>
                </a:solidFill>
                <a:latin typeface="+mn-lt"/>
                <a:ea typeface="Helvetica Neue" charset="0"/>
                <a:cs typeface="Helvetica Neue" charset="0"/>
              </a:rPr>
              <a:t>une personne qui vous a guidé, soutenu et encadré)</a:t>
            </a:r>
            <a:r>
              <a:rPr lang="fr-FR" sz="1100">
                <a:latin typeface="+mn-lt"/>
                <a:ea typeface="Helvetica Neue" charset="0"/>
                <a:cs typeface="Helvetica Neue" charset="0"/>
              </a:rPr>
              <a:t> un élément transmis par cette personne que vous avez gardé. </a:t>
            </a:r>
          </a:p>
          <a:p>
            <a:pPr marL="171450" indent="-171450">
              <a:buFont typeface="Arial"/>
              <a:buChar char="•"/>
            </a:pPr>
            <a:r>
              <a:rPr lang="fr-FR" sz="1100">
                <a:latin typeface="+mn-lt"/>
              </a:rPr>
              <a:t>La raison pour laquelle cet atelier vous intéresse</a:t>
            </a:r>
          </a:p>
          <a:p>
            <a:endParaRPr lang="en-US" sz="1100" dirty="0">
              <a:latin typeface="+mn-lt"/>
            </a:endParaRPr>
          </a:p>
          <a:p>
            <a:r>
              <a:rPr lang="fr-FR" sz="1100">
                <a:latin typeface="+mn-lt"/>
              </a:rPr>
              <a:t>Une fois que tous les participants ont terminé,</a:t>
            </a:r>
            <a:r>
              <a:rPr lang="fr-FR" sz="1100" baseline="0">
                <a:latin typeface="+mn-lt"/>
              </a:rPr>
              <a:t> remerciez-les pour leurs présentations.</a:t>
            </a:r>
          </a:p>
          <a:p>
            <a:endParaRPr lang="en-US" sz="1100" baseline="0" dirty="0">
              <a:latin typeface="+mn-lt"/>
            </a:endParaRPr>
          </a:p>
          <a:p>
            <a:r>
              <a:rPr lang="fr-FR" sz="1100" b="1" baseline="0">
                <a:latin typeface="+mn-lt"/>
              </a:rPr>
              <a:t>Dites</a:t>
            </a:r>
            <a:r>
              <a:rPr lang="fr-FR" sz="1100" baseline="0">
                <a:latin typeface="+mn-lt"/>
              </a:rPr>
              <a:t> : Aucun d’entre nous ne serait le spécialiste en protection de l’enfance que nous sommes aujourd’hui sans nos mentors. Je vous encourage à garder votre mentor à l’esprit tout au long de la formation en tant que modèle qui nous sert de référence dans notre travail de superviseurs lors la gestion des cas. </a:t>
            </a:r>
          </a:p>
          <a:p>
            <a:endParaRPr lang="en-US" sz="1100" dirty="0">
              <a:latin typeface="+mn-lt"/>
            </a:endParaRPr>
          </a:p>
        </p:txBody>
      </p:sp>
      <p:sp>
        <p:nvSpPr>
          <p:cNvPr id="4" name="Slide Number Placeholder 3"/>
          <p:cNvSpPr>
            <a:spLocks noGrp="1"/>
          </p:cNvSpPr>
          <p:nvPr>
            <p:ph type="sldNum" sz="quarter" idx="10"/>
          </p:nvPr>
        </p:nvSpPr>
        <p:spPr/>
        <p:txBody>
          <a:bodyPr/>
          <a:lstStyle/>
          <a:p>
            <a:fld id="{FFFE1678-B811-44F3-B557-551E8BE1B77E}" type="slidenum">
              <a:rPr lang="en-US" smtClean="0"/>
              <a:t>4</a:t>
            </a:fld>
            <a:endParaRPr lang="en-US"/>
          </a:p>
        </p:txBody>
      </p:sp>
    </p:spTree>
    <p:extLst>
      <p:ext uri="{BB962C8B-B14F-4D97-AF65-F5344CB8AC3E}">
        <p14:creationId xmlns:p14="http://schemas.microsoft.com/office/powerpoint/2010/main" val="1328851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dirty="0">
                <a:solidFill>
                  <a:schemeClr val="tx1"/>
                </a:solidFill>
                <a:latin typeface="+mn-lt"/>
                <a:ea typeface="+mn-ea"/>
                <a:cs typeface="+mn-cs"/>
              </a:rPr>
              <a:t>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schemeClr val="tx1"/>
                </a:solidFill>
                <a:latin typeface="+mn-lt"/>
                <a:ea typeface="+mn-ea"/>
                <a:cs typeface="+mn-cs"/>
              </a:rPr>
              <a:t>Dites</a:t>
            </a:r>
            <a:r>
              <a:rPr lang="fr-FR" sz="1100" dirty="0">
                <a:solidFill>
                  <a:schemeClr val="tx1"/>
                </a:solidFill>
                <a:latin typeface="+mn-lt"/>
                <a:ea typeface="+mn-ea"/>
                <a:cs typeface="+mn-cs"/>
              </a:rPr>
              <a:t> : L’objectif général</a:t>
            </a:r>
            <a:r>
              <a:rPr lang="fr-FR" sz="1100" baseline="0" dirty="0">
                <a:solidFill>
                  <a:schemeClr val="tx1"/>
                </a:solidFill>
                <a:latin typeface="+mn-lt"/>
                <a:ea typeface="+mn-ea"/>
                <a:cs typeface="+mn-cs"/>
              </a:rPr>
              <a:t> </a:t>
            </a:r>
            <a:r>
              <a:rPr lang="fr-FR" sz="1100" dirty="0">
                <a:solidFill>
                  <a:schemeClr val="tx1"/>
                </a:solidFill>
                <a:latin typeface="+mn-lt"/>
                <a:ea typeface="+mn-ea"/>
                <a:cs typeface="+mn-cs"/>
              </a:rPr>
              <a:t>de cette formation est de renforcer la confiance des superviseurs de gestion des cas, leur capacité et leur soutien aux travailleurs sociaux dans le but de délivrer des services de gestion de cas sûrs, éthiques et compétents aux enfants vulnérables et à leurs familles.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fr-FR" sz="1100" b="1" dirty="0"/>
              <a:t>Parcourez</a:t>
            </a:r>
            <a:r>
              <a:rPr lang="fr-FR" sz="1100" dirty="0"/>
              <a:t> les 5 objectifs</a:t>
            </a:r>
            <a:r>
              <a:rPr lang="fr-FR" sz="1100" baseline="0" dirty="0"/>
              <a:t> avec les participants</a:t>
            </a:r>
          </a:p>
        </p:txBody>
      </p:sp>
      <p:sp>
        <p:nvSpPr>
          <p:cNvPr id="4" name="Slide Number Placeholder 3"/>
          <p:cNvSpPr>
            <a:spLocks noGrp="1"/>
          </p:cNvSpPr>
          <p:nvPr>
            <p:ph type="sldNum" sz="quarter" idx="10"/>
          </p:nvPr>
        </p:nvSpPr>
        <p:spPr/>
        <p:txBody>
          <a:bodyPr/>
          <a:lstStyle/>
          <a:p>
            <a:fld id="{780767AD-8186-5647-9165-A19B63BA7F43}" type="slidenum">
              <a:rPr lang="en-US" smtClean="0"/>
              <a:t>5</a:t>
            </a:fld>
            <a:endParaRPr lang="en-US"/>
          </a:p>
        </p:txBody>
      </p:sp>
    </p:spTree>
    <p:extLst>
      <p:ext uri="{BB962C8B-B14F-4D97-AF65-F5344CB8AC3E}">
        <p14:creationId xmlns:p14="http://schemas.microsoft.com/office/powerpoint/2010/main" val="2857783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100" dirty="0"/>
              <a:t>10 minutes</a:t>
            </a:r>
          </a:p>
          <a:p>
            <a:endParaRPr lang="en-US" sz="1100" dirty="0"/>
          </a:p>
          <a:p>
            <a:r>
              <a:rPr lang="fr-FR" sz="1100" b="1" dirty="0"/>
              <a:t>Distribuez : </a:t>
            </a:r>
            <a:r>
              <a:rPr lang="fr-FR" sz="1100" b="0" baseline="0" dirty="0"/>
              <a:t>0.1 Programme de formation sur la supervision </a:t>
            </a:r>
            <a:r>
              <a:rPr lang="fr-FR" sz="1100" dirty="0"/>
              <a:t>de la</a:t>
            </a:r>
            <a:r>
              <a:rPr lang="fr-FR" sz="1100" b="0" baseline="0" dirty="0"/>
              <a:t> gestion de cas e</a:t>
            </a:r>
            <a:r>
              <a:rPr lang="fr-FR" sz="1100" baseline="0" dirty="0"/>
              <a:t>t examinez brièvement le document avec les participants. </a:t>
            </a:r>
          </a:p>
          <a:p>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6</a:t>
            </a:fld>
            <a:endParaRPr lang="en-US"/>
          </a:p>
        </p:txBody>
      </p:sp>
    </p:spTree>
    <p:extLst>
      <p:ext uri="{BB962C8B-B14F-4D97-AF65-F5344CB8AC3E}">
        <p14:creationId xmlns:p14="http://schemas.microsoft.com/office/powerpoint/2010/main" val="211236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b="0" dirty="0"/>
              <a:t>10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t>Distribuez :</a:t>
            </a:r>
            <a:r>
              <a:rPr lang="fr-FR" sz="1100" baseline="0" dirty="0"/>
              <a:t> </a:t>
            </a:r>
            <a:r>
              <a:rPr lang="fr-FR" sz="1200" dirty="0">
                <a:solidFill>
                  <a:schemeClr val="tx1"/>
                </a:solidFill>
                <a:latin typeface="+mn-lt"/>
                <a:ea typeface="+mn-ea"/>
                <a:cs typeface="+mn-cs"/>
              </a:rPr>
              <a:t>0.2 Plan d’action de supervision </a:t>
            </a:r>
            <a:r>
              <a:rPr lang="fr-FR" sz="1200">
                <a:solidFill>
                  <a:schemeClr val="tx1"/>
                </a:solidFill>
                <a:latin typeface="+mn-lt"/>
                <a:ea typeface="+mn-ea"/>
                <a:cs typeface="+mn-cs"/>
              </a:rPr>
              <a:t>de la gestion </a:t>
            </a:r>
            <a:r>
              <a:rPr lang="fr-FR" sz="1200" dirty="0">
                <a:solidFill>
                  <a:schemeClr val="tx1"/>
                </a:solidFill>
                <a:latin typeface="+mn-lt"/>
                <a:ea typeface="+mn-ea"/>
                <a:cs typeface="+mn-cs"/>
              </a:rPr>
              <a:t>des cas de la protection de l’enfance </a:t>
            </a:r>
            <a:r>
              <a:rPr lang="fr-FR" sz="1100" baseline="0" dirty="0"/>
              <a:t>et parcourez le document avec les participants </a:t>
            </a:r>
          </a:p>
          <a:p>
            <a:endParaRPr lang="en-US" sz="1100" dirty="0"/>
          </a:p>
          <a:p>
            <a:r>
              <a:rPr lang="fr-FR" sz="1100" b="1" dirty="0"/>
              <a:t>Dites :</a:t>
            </a:r>
            <a:r>
              <a:rPr lang="fr-FR" sz="1100" baseline="0" dirty="0"/>
              <a:t> L’objectif du plan d’action de supervision est que chacun d’entre vous saisisse des occasions tout au long de la formation de :</a:t>
            </a:r>
          </a:p>
          <a:p>
            <a:pPr marL="171450" indent="-171450">
              <a:buFont typeface="Arial" panose="020B0604020202020204" pitchFamily="34" charset="0"/>
              <a:buChar char="•"/>
            </a:pPr>
            <a:r>
              <a:rPr lang="fr-FR" sz="1100" dirty="0"/>
              <a:t>Réfléchir et planifier comment vous souhaitez mettre en application</a:t>
            </a:r>
            <a:r>
              <a:rPr lang="fr-FR" sz="1100" baseline="0" dirty="0"/>
              <a:t> les informations de la formation au sein de votre propre équipe et de votre organisation.</a:t>
            </a:r>
          </a:p>
          <a:p>
            <a:pPr marL="171450" indent="-171450">
              <a:buFont typeface="Arial" panose="020B0604020202020204" pitchFamily="34" charset="0"/>
              <a:buChar char="•"/>
            </a:pPr>
            <a:r>
              <a:rPr lang="fr-FR" sz="1100" baseline="0" dirty="0"/>
              <a:t>La planification peut avoir lieu dans 3 domaines : 1) mesures à prendre personnellement en tant que superviseur 2) mesures à prendre avec vos équipes de gestion de cas 3) ressources nécessaires</a:t>
            </a:r>
          </a:p>
          <a:p>
            <a:pPr marL="171450" indent="-171450">
              <a:buFont typeface="Arial" panose="020B0604020202020204" pitchFamily="34" charset="0"/>
              <a:buChar char="•"/>
            </a:pPr>
            <a:endParaRPr lang="en-US" sz="1100" baseline="0" dirty="0"/>
          </a:p>
          <a:p>
            <a:pPr marL="0" indent="0">
              <a:buFont typeface="Arial" panose="020B0604020202020204" pitchFamily="34" charset="0"/>
              <a:buNone/>
            </a:pPr>
            <a:r>
              <a:rPr lang="fr-FR" sz="1100" b="1" baseline="0" dirty="0"/>
              <a:t>Dites</a:t>
            </a:r>
            <a:r>
              <a:rPr lang="fr-FR" sz="1100" baseline="0" dirty="0"/>
              <a:t> : Vous aurez l’occasion de remplir votre plan d’actions à la fin de chaque module. </a:t>
            </a:r>
          </a:p>
        </p:txBody>
      </p:sp>
      <p:sp>
        <p:nvSpPr>
          <p:cNvPr id="4" name="Slide Number Placeholder 3"/>
          <p:cNvSpPr>
            <a:spLocks noGrp="1"/>
          </p:cNvSpPr>
          <p:nvPr>
            <p:ph type="sldNum" sz="quarter" idx="10"/>
          </p:nvPr>
        </p:nvSpPr>
        <p:spPr/>
        <p:txBody>
          <a:bodyPr/>
          <a:lstStyle/>
          <a:p>
            <a:fld id="{FFFE1678-B811-44F3-B557-551E8BE1B77E}" type="slidenum">
              <a:rPr lang="en-US" smtClean="0"/>
              <a:t>7</a:t>
            </a:fld>
            <a:endParaRPr lang="en-US"/>
          </a:p>
        </p:txBody>
      </p:sp>
    </p:spTree>
    <p:extLst>
      <p:ext uri="{BB962C8B-B14F-4D97-AF65-F5344CB8AC3E}">
        <p14:creationId xmlns:p14="http://schemas.microsoft.com/office/powerpoint/2010/main" val="67461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100" b="0">
                <a:latin typeface="+mn-lt"/>
              </a:rPr>
              <a:t>15 minutes</a:t>
            </a:r>
          </a:p>
          <a:p>
            <a:endParaRPr lang="en-US" sz="1100" b="1" dirty="0">
              <a:latin typeface="+mn-lt"/>
            </a:endParaRPr>
          </a:p>
          <a:p>
            <a:r>
              <a:rPr lang="fr-FR" sz="1100" b="1">
                <a:latin typeface="+mn-lt"/>
                <a:ea typeface="+mn-ea"/>
                <a:cs typeface="+mn-cs"/>
              </a:rPr>
              <a:t>Dites</a:t>
            </a:r>
            <a:r>
              <a:rPr lang="fr-FR" sz="1100">
                <a:latin typeface="+mn-lt"/>
                <a:ea typeface="+mn-ea"/>
                <a:cs typeface="+mn-cs"/>
              </a:rPr>
              <a:t> : Avant de commencer, nous allons mettre en place des accords concernant la manière dont nous souhaitons travailler ensemble au cours de la formation. </a:t>
            </a:r>
            <a:r>
              <a:rPr lang="fr-FR" sz="1200">
                <a:solidFill>
                  <a:schemeClr val="tx1"/>
                </a:solidFill>
                <a:latin typeface="+mn-lt"/>
                <a:ea typeface="+mn-ea"/>
                <a:cs typeface="+mn-cs"/>
              </a:rPr>
              <a:t>Cet exercice est important, car nous aimerions créer un environnement d’apprentissage amusant, sûr et inclusif, où tout le monde aura la chance d’apprendre le plus possible. </a:t>
            </a:r>
            <a:r>
              <a:rPr lang="fr-FR" sz="1100">
                <a:latin typeface="+mn-lt"/>
                <a:ea typeface="+mn-ea"/>
                <a:cs typeface="+mn-cs"/>
              </a:rPr>
              <a:t> Quelqu’un aurait-il des suggestions pour le groupe ? </a:t>
            </a:r>
          </a:p>
          <a:p>
            <a:endParaRPr lang="en-US" sz="11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b="1">
                <a:latin typeface="+mn-lt"/>
              </a:rPr>
              <a:t>Demandez</a:t>
            </a:r>
            <a:r>
              <a:rPr lang="fr-FR" sz="1100" baseline="0">
                <a:latin typeface="+mn-lt"/>
              </a:rPr>
              <a:t> des suggestions et écrivez-les sur un flip chart. Demandez plus d’idées, en vous assurant que celles-ci intègrent le respect, la confidentialité et la libre participation ; des idées telles que le « respect » doivent également être décrites en détail quant à la forme qu’elles prennent en pratique (par exemple : « Comment se présente le respect les uns envers les autres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b="1" baseline="0">
                <a:latin typeface="+mn-lt"/>
              </a:rPr>
              <a:t>Instructions</a:t>
            </a:r>
            <a:r>
              <a:rPr lang="fr-FR" sz="1100" baseline="0">
                <a:latin typeface="+mn-lt"/>
              </a:rPr>
              <a:t> : </a:t>
            </a:r>
            <a:r>
              <a:rPr lang="fr-FR" sz="1100">
                <a:latin typeface="+mn-lt"/>
              </a:rPr>
              <a:t>Assurez-vous d’installer un « terrain d’attente » et d’expliquer son utilisation.</a:t>
            </a:r>
          </a:p>
        </p:txBody>
      </p:sp>
      <p:sp>
        <p:nvSpPr>
          <p:cNvPr id="4" name="Slide Number Placeholder 3"/>
          <p:cNvSpPr>
            <a:spLocks noGrp="1"/>
          </p:cNvSpPr>
          <p:nvPr>
            <p:ph type="sldNum" sz="quarter" idx="10"/>
          </p:nvPr>
        </p:nvSpPr>
        <p:spPr/>
        <p:txBody>
          <a:bodyPr/>
          <a:lstStyle/>
          <a:p>
            <a:fld id="{5930BC76-76F8-4FB8-83AB-63CD4BC2D091}" type="slidenum">
              <a:rPr lang="en-US" smtClean="0"/>
              <a:pPr/>
              <a:t>8</a:t>
            </a:fld>
            <a:endParaRPr lang="en-US"/>
          </a:p>
        </p:txBody>
      </p:sp>
    </p:spTree>
    <p:extLst>
      <p:ext uri="{BB962C8B-B14F-4D97-AF65-F5344CB8AC3E}">
        <p14:creationId xmlns:p14="http://schemas.microsoft.com/office/powerpoint/2010/main" val="1962038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fr-FR" sz="1100">
                <a:latin typeface="+mn-lt"/>
              </a:rPr>
              <a:t>5 minutes</a:t>
            </a:r>
          </a:p>
          <a:p>
            <a:pPr marL="0" indent="0">
              <a:buFont typeface="Arial"/>
              <a:buNone/>
            </a:pPr>
            <a:endParaRPr lang="en-US" sz="1100" dirty="0">
              <a:latin typeface="+mn-lt"/>
            </a:endParaRPr>
          </a:p>
          <a:p>
            <a:pPr marL="0" indent="0">
              <a:buFont typeface="Arial"/>
              <a:buNone/>
            </a:pPr>
            <a:r>
              <a:rPr lang="fr-FR" sz="1100" b="1">
                <a:latin typeface="+mn-lt"/>
              </a:rPr>
              <a:t>Demandez</a:t>
            </a:r>
            <a:r>
              <a:rPr lang="fr-FR" sz="1100">
                <a:latin typeface="+mn-lt"/>
              </a:rPr>
              <a:t> :</a:t>
            </a:r>
            <a:r>
              <a:rPr lang="fr-FR" sz="1100" baseline="0">
                <a:latin typeface="+mn-lt"/>
              </a:rPr>
              <a:t> Pouvons-nous nous mettre d’accord sur ces principes de travail collectif ?</a:t>
            </a:r>
          </a:p>
          <a:p>
            <a:pPr marL="0" indent="0">
              <a:buFont typeface="Arial"/>
              <a:buNone/>
            </a:pPr>
            <a:endParaRPr lang="en-US" sz="1100" dirty="0">
              <a:latin typeface="+mn-lt"/>
            </a:endParaRPr>
          </a:p>
          <a:p>
            <a:pPr marL="0" indent="0">
              <a:buFont typeface="Arial"/>
              <a:buNone/>
            </a:pPr>
            <a:r>
              <a:rPr lang="fr-FR" sz="1100">
                <a:latin typeface="+mn-lt"/>
              </a:rPr>
              <a:t>Assurez-vous de mentionner les points suivants en séance plénière ou de les couvrir d’une quelconque autre manière :</a:t>
            </a:r>
          </a:p>
          <a:p>
            <a:pPr marL="171450" indent="-171450">
              <a:buFont typeface="Arial"/>
              <a:buChar char="•"/>
            </a:pPr>
            <a:r>
              <a:rPr lang="fr-FR" sz="1100">
                <a:latin typeface="+mn-lt"/>
              </a:rPr>
              <a:t>Prendre soin de soi : Prenez en compte votre propre bien-être psychologique ; si une histoire est pénible à partager, réfléchissez avant de commencer</a:t>
            </a:r>
            <a:r>
              <a:rPr lang="fr-FR" sz="1100" baseline="0">
                <a:latin typeface="+mn-lt"/>
              </a:rPr>
              <a:t> à en parler </a:t>
            </a:r>
          </a:p>
          <a:p>
            <a:pPr marL="171450" indent="-171450">
              <a:buFont typeface="Arial"/>
              <a:buChar char="•"/>
            </a:pPr>
            <a:r>
              <a:rPr lang="fr-FR" sz="1100">
                <a:latin typeface="+mn-lt"/>
              </a:rPr>
              <a:t>Prendre soin des autres : Respectez et écoutez, soyez attentif aux autres</a:t>
            </a:r>
            <a:r>
              <a:rPr lang="fr-FR" sz="1100" baseline="0">
                <a:latin typeface="+mn-lt"/>
              </a:rPr>
              <a:t> </a:t>
            </a:r>
          </a:p>
          <a:p>
            <a:pPr marL="171450" indent="-171450">
              <a:buFont typeface="Arial"/>
              <a:buChar char="•"/>
            </a:pPr>
            <a:r>
              <a:rPr lang="fr-FR" sz="1100">
                <a:latin typeface="+mn-lt"/>
                <a:ea typeface="ＭＳ Ｐゴシック" charset="0"/>
              </a:rPr>
              <a:t>Confidentialité : Ne pas mentionner de</a:t>
            </a:r>
            <a:r>
              <a:rPr lang="fr-FR" sz="1100" baseline="0">
                <a:latin typeface="+mn-lt"/>
                <a:ea typeface="ＭＳ Ｐゴシック" charset="0"/>
              </a:rPr>
              <a:t> noms ou d’autres informations permettant d’identifier une personne lors du partage d’exemples ou d’études de cas </a:t>
            </a:r>
          </a:p>
          <a:p>
            <a:pPr marL="171450" indent="-171450">
              <a:buFont typeface="Arial"/>
              <a:buChar char="•"/>
            </a:pPr>
            <a:r>
              <a:rPr lang="fr-FR" sz="1100">
                <a:latin typeface="+mn-lt"/>
                <a:ea typeface="ＭＳ Ｐゴシック" charset="0"/>
              </a:rPr>
              <a:t>Égalité de participation et respect de la diversité</a:t>
            </a:r>
            <a:r>
              <a:rPr lang="fr-FR" sz="1100" baseline="0">
                <a:latin typeface="+mn-lt"/>
                <a:ea typeface="ＭＳ Ｐゴシック" charset="0"/>
              </a:rPr>
              <a:t> –</a:t>
            </a:r>
            <a:r>
              <a:rPr lang="fr-FR" sz="1100">
                <a:latin typeface="+mn-lt"/>
                <a:ea typeface="ＭＳ Ｐゴシック" charset="0"/>
              </a:rPr>
              <a:t> écoute et respect mutuel des différentes idées, opinions et expériences</a:t>
            </a:r>
          </a:p>
          <a:p>
            <a:pPr marL="171450" indent="-171450">
              <a:buFont typeface="Arial"/>
              <a:buChar char="•"/>
            </a:pPr>
            <a:r>
              <a:rPr lang="fr-FR" sz="1100">
                <a:latin typeface="+mn-lt"/>
                <a:ea typeface="ＭＳ Ｐゴシック" charset="0"/>
              </a:rPr>
              <a:t>PAS de téléphones/ordinateurs portables</a:t>
            </a:r>
          </a:p>
          <a:p>
            <a:pPr marL="171450" indent="-171450">
              <a:buFont typeface="Arial"/>
              <a:buChar char="•"/>
            </a:pPr>
            <a:r>
              <a:rPr lang="fr-FR" sz="1100">
                <a:latin typeface="+mn-lt"/>
                <a:ea typeface="ＭＳ Ｐゴシック" charset="0"/>
              </a:rPr>
              <a:t>Reconnaître l’expertise des participants quant au contexte</a:t>
            </a:r>
            <a:r>
              <a:rPr lang="fr-FR" sz="1100" baseline="0">
                <a:latin typeface="+mn-lt"/>
                <a:ea typeface="ＭＳ Ｐゴシック" charset="0"/>
              </a:rPr>
              <a:t> (bonnes pratiques, outils généraux)</a:t>
            </a:r>
          </a:p>
          <a:p>
            <a:endParaRPr lang="en-US" dirty="0"/>
          </a:p>
          <a:p>
            <a:endParaRPr lang="en-US" dirty="0"/>
          </a:p>
        </p:txBody>
      </p:sp>
      <p:sp>
        <p:nvSpPr>
          <p:cNvPr id="4" name="Slide Number Placeholder 3"/>
          <p:cNvSpPr>
            <a:spLocks noGrp="1"/>
          </p:cNvSpPr>
          <p:nvPr>
            <p:ph type="sldNum" sz="quarter" idx="10"/>
          </p:nvPr>
        </p:nvSpPr>
        <p:spPr/>
        <p:txBody>
          <a:bodyPr/>
          <a:lstStyle/>
          <a:p>
            <a:fld id="{C60A32D9-EA12-BE47-9726-812A7B810CDB}" type="slidenum">
              <a:rPr lang="en-US" smtClean="0"/>
              <a:pPr/>
              <a:t>9</a:t>
            </a:fld>
            <a:endParaRPr lang="en-US"/>
          </a:p>
        </p:txBody>
      </p:sp>
    </p:spTree>
    <p:extLst>
      <p:ext uri="{BB962C8B-B14F-4D97-AF65-F5344CB8AC3E}">
        <p14:creationId xmlns:p14="http://schemas.microsoft.com/office/powerpoint/2010/main" val="3673572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6C117F-5CCF-4837-BE5F-2B92066CAFAF}" type="datetimeFigureOut">
              <a:rPr lang="en-US" smtClean="0"/>
              <a:t>9/18/2018</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69406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99C586F-9B10-4CA7-A1FE-31F432C14499}" type="datetimeFigureOut">
              <a:rPr lang="en-US" smtClean="0"/>
              <a:t>9/18/2018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3A8E27-1247-41DA-A37E-F538F8720654}" type="slidenum">
              <a:rPr lang="en-US" smtClean="0"/>
              <a:t>‹#›</a:t>
            </a:fld>
            <a:endParaRPr lang="en-US"/>
          </a:p>
        </p:txBody>
      </p:sp>
    </p:spTree>
    <p:extLst>
      <p:ext uri="{BB962C8B-B14F-4D97-AF65-F5344CB8AC3E}">
        <p14:creationId xmlns:p14="http://schemas.microsoft.com/office/powerpoint/2010/main" val="2105508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99C586F-9B10-4CA7-A1FE-31F432C14499}" type="datetimeFigureOut">
              <a:rPr lang="en-US" smtClean="0"/>
              <a:t>9/18/2018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53A8E27-1247-41DA-A37E-F538F8720654}" type="slidenum">
              <a:rPr lang="en-US" smtClean="0"/>
              <a:t>‹#›</a:t>
            </a:fld>
            <a:endParaRPr lang="en-US"/>
          </a:p>
        </p:txBody>
      </p:sp>
    </p:spTree>
    <p:extLst>
      <p:ext uri="{BB962C8B-B14F-4D97-AF65-F5344CB8AC3E}">
        <p14:creationId xmlns:p14="http://schemas.microsoft.com/office/powerpoint/2010/main" val="1190370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99C586F-9B10-4CA7-A1FE-31F432C14499}" type="datetimeFigureOut">
              <a:rPr lang="en-US" smtClean="0"/>
              <a:t>9/18/2018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53A8E27-1247-41DA-A37E-F538F8720654}" type="slidenum">
              <a:rPr lang="en-US" smtClean="0"/>
              <a:t>‹#›</a:t>
            </a:fld>
            <a:endParaRPr lang="en-US"/>
          </a:p>
        </p:txBody>
      </p:sp>
    </p:spTree>
    <p:extLst>
      <p:ext uri="{BB962C8B-B14F-4D97-AF65-F5344CB8AC3E}">
        <p14:creationId xmlns:p14="http://schemas.microsoft.com/office/powerpoint/2010/main" val="16632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9/18/2018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9/18/2018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9/18/2018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9/18/2018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 id="2147483686" r:id="rId32"/>
    <p:sldLayoutId id="2147483687" r:id="rId33"/>
    <p:sldLayoutId id="2147483688" r:id="rId34"/>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6595" t="13238" r="13892" b="18584"/>
          <a:stretch/>
        </p:blipFill>
        <p:spPr>
          <a:xfrm>
            <a:off x="-2423" y="-120737"/>
            <a:ext cx="12194423" cy="6978737"/>
          </a:xfrm>
          <a:prstGeom prst="rect">
            <a:avLst/>
          </a:prstGeom>
          <a:effectLst/>
        </p:spPr>
      </p:pic>
      <p:sp>
        <p:nvSpPr>
          <p:cNvPr id="3" name="Rectangle 2"/>
          <p:cNvSpPr/>
          <p:nvPr/>
        </p:nvSpPr>
        <p:spPr>
          <a:xfrm>
            <a:off x="-2424" y="-120737"/>
            <a:ext cx="12194423" cy="6978737"/>
          </a:xfrm>
          <a:prstGeom prst="rect">
            <a:avLst/>
          </a:prstGeom>
          <a:solidFill>
            <a:srgbClr val="95CD7A">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162175" y="1575347"/>
            <a:ext cx="7692450" cy="2884359"/>
          </a:xfrm>
        </p:spPr>
        <p:txBody>
          <a:bodyPr>
            <a:noAutofit/>
          </a:bodyPr>
          <a:lstStyle/>
          <a:p>
            <a:pPr algn="ctr"/>
            <a:r>
              <a:rPr lang="fr-FR" sz="3200" b="1" dirty="0">
                <a:solidFill>
                  <a:schemeClr val="bg1"/>
                </a:solidFill>
                <a:latin typeface="Helvetica Neue" charset="0"/>
                <a:ea typeface="Helvetica Neue" charset="0"/>
                <a:cs typeface="Helvetica Neue" charset="0"/>
              </a:rPr>
              <a:t>Formation à la supervision et à l’encadrement de la gestion de cas pour la protection de l’enfant</a:t>
            </a:r>
            <a:br>
              <a:rPr lang="fr-FR" dirty="0"/>
            </a:br>
            <a:br>
              <a:rPr lang="fr-FR" dirty="0"/>
            </a:br>
            <a:r>
              <a:rPr lang="fr-FR" sz="2000" dirty="0">
                <a:solidFill>
                  <a:schemeClr val="bg1"/>
                </a:solidFill>
                <a:latin typeface="Helvetica Neue" charset="0"/>
              </a:rPr>
              <a:t>Date</a:t>
            </a:r>
            <a:br>
              <a:rPr lang="fr-FR" sz="2000" dirty="0">
                <a:solidFill>
                  <a:schemeClr val="bg1"/>
                </a:solidFill>
                <a:latin typeface="Helvetica Neue" charset="0"/>
              </a:rPr>
            </a:br>
            <a:r>
              <a:rPr lang="fr-FR" sz="2000" dirty="0">
                <a:solidFill>
                  <a:schemeClr val="bg1"/>
                </a:solidFill>
              </a:rPr>
              <a:t>Lieu</a:t>
            </a:r>
            <a:r>
              <a:rPr lang="fr-FR" sz="2000" dirty="0">
                <a:solidFill>
                  <a:schemeClr val="bg1"/>
                </a:solidFill>
                <a:latin typeface="Helvetica Neue" charset="0"/>
              </a:rPr>
              <a:t> </a:t>
            </a:r>
          </a:p>
        </p:txBody>
      </p:sp>
      <p:sp>
        <p:nvSpPr>
          <p:cNvPr id="8" name="Rectangle 7"/>
          <p:cNvSpPr/>
          <p:nvPr/>
        </p:nvSpPr>
        <p:spPr>
          <a:xfrm>
            <a:off x="4504211" y="3629025"/>
            <a:ext cx="3176338" cy="14438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sp>
        <p:nvSpPr>
          <p:cNvPr id="6" name="TextBox 5">
            <a:extLst>
              <a:ext uri="{FF2B5EF4-FFF2-40B4-BE49-F238E27FC236}">
                <a16:creationId xmlns:a16="http://schemas.microsoft.com/office/drawing/2014/main" id="{E265C70D-523A-407F-8EAD-BD4B76D0308C}"/>
              </a:ext>
            </a:extLst>
          </p:cNvPr>
          <p:cNvSpPr txBox="1"/>
          <p:nvPr/>
        </p:nvSpPr>
        <p:spPr>
          <a:xfrm>
            <a:off x="9620250" y="6418384"/>
            <a:ext cx="5143500" cy="307777"/>
          </a:xfrm>
          <a:prstGeom prst="rect">
            <a:avLst/>
          </a:prstGeom>
          <a:noFill/>
        </p:spPr>
        <p:txBody>
          <a:bodyPr wrap="square" rtlCol="0">
            <a:spAutoFit/>
          </a:bodyPr>
          <a:lstStyle/>
          <a:p>
            <a:r>
              <a:rPr lang="fr-FR" sz="1400" i="1">
                <a:solidFill>
                  <a:schemeClr val="bg1"/>
                </a:solidFill>
                <a:latin typeface="Helvetica Neue" charset="0"/>
                <a:ea typeface="Helvetica Neue" charset="0"/>
                <a:cs typeface="Helvetica Neue" charset="0"/>
              </a:rPr>
              <a:t>Photo : Peter Biro/L’IRC</a:t>
            </a:r>
          </a:p>
        </p:txBody>
      </p:sp>
      <p:pic>
        <p:nvPicPr>
          <p:cNvPr id="9" name="Picture 11">
            <a:extLst>
              <a:ext uri="{FF2B5EF4-FFF2-40B4-BE49-F238E27FC236}">
                <a16:creationId xmlns:a16="http://schemas.microsoft.com/office/drawing/2014/main" id="{6E7538D1-CCA3-A448-80CA-EE61D9F7F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62" y="6018682"/>
            <a:ext cx="2375403" cy="658050"/>
          </a:xfrm>
          <a:prstGeom prst="rect">
            <a:avLst/>
          </a:prstGeom>
        </p:spPr>
      </p:pic>
      <p:pic>
        <p:nvPicPr>
          <p:cNvPr id="10" name="Picture 12">
            <a:extLst>
              <a:ext uri="{FF2B5EF4-FFF2-40B4-BE49-F238E27FC236}">
                <a16:creationId xmlns:a16="http://schemas.microsoft.com/office/drawing/2014/main" id="{7A39120C-816D-E04E-B309-775BA92F322E}"/>
              </a:ext>
            </a:extLst>
          </p:cNvPr>
          <p:cNvPicPr>
            <a:picLocks noChangeAspect="1"/>
          </p:cNvPicPr>
          <p:nvPr/>
        </p:nvPicPr>
        <p:blipFill>
          <a:blip r:embed="rId5"/>
          <a:stretch>
            <a:fillRect/>
          </a:stretch>
        </p:blipFill>
        <p:spPr>
          <a:xfrm>
            <a:off x="2909164" y="5985598"/>
            <a:ext cx="2231246" cy="664912"/>
          </a:xfrm>
          <a:prstGeom prst="rect">
            <a:avLst/>
          </a:prstGeom>
        </p:spPr>
      </p:pic>
      <p:sp>
        <p:nvSpPr>
          <p:cNvPr id="11" name="TextBox 10"/>
          <p:cNvSpPr txBox="1"/>
          <p:nvPr/>
        </p:nvSpPr>
        <p:spPr>
          <a:xfrm>
            <a:off x="943078" y="6126707"/>
            <a:ext cx="1807266" cy="707886"/>
          </a:xfrm>
          <a:prstGeom prst="rect">
            <a:avLst/>
          </a:prstGeom>
          <a:noFill/>
        </p:spPr>
        <p:txBody>
          <a:bodyPr wrap="square" rtlCol="0">
            <a:spAutoFit/>
          </a:bodyPr>
          <a:lstStyle/>
          <a:p>
            <a:pPr>
              <a:lnSpc>
                <a:spcPts val="1200"/>
              </a:lnSpc>
            </a:pPr>
            <a:r>
              <a:rPr lang="en-US" b="1" cap="all" dirty="0">
                <a:solidFill>
                  <a:schemeClr val="bg1"/>
                </a:solidFill>
                <a:latin typeface="Helvetica Neue" charset="0"/>
                <a:ea typeface="Helvetica Neue" charset="0"/>
                <a:cs typeface="Helvetica Neue" charset="0"/>
              </a:rPr>
              <a:t>Alliance </a:t>
            </a:r>
            <a:br>
              <a:rPr lang="en-US" b="1" cap="all" dirty="0">
                <a:solidFill>
                  <a:schemeClr val="bg1"/>
                </a:solidFill>
                <a:latin typeface="Helvetica Neue" charset="0"/>
                <a:ea typeface="Helvetica Neue" charset="0"/>
                <a:cs typeface="Helvetica Neue" charset="0"/>
              </a:rPr>
            </a:br>
            <a:r>
              <a:rPr lang="en-US" sz="1000" cap="all" dirty="0">
                <a:solidFill>
                  <a:schemeClr val="bg1"/>
                </a:solidFill>
                <a:latin typeface="Helvetica Neue" charset="0"/>
                <a:ea typeface="Helvetica Neue" charset="0"/>
                <a:cs typeface="Helvetica Neue" charset="0"/>
              </a:rPr>
              <a:t>pour la </a:t>
            </a:r>
            <a:r>
              <a:rPr lang="fr-FR" sz="1000" cap="all" dirty="0">
                <a:solidFill>
                  <a:schemeClr val="bg1"/>
                </a:solidFill>
                <a:latin typeface="Helvetica Neue" charset="0"/>
                <a:ea typeface="Helvetica Neue" charset="0"/>
                <a:cs typeface="Helvetica Neue" charset="0"/>
              </a:rPr>
              <a:t>Protection </a:t>
            </a:r>
            <a:br>
              <a:rPr lang="fr-FR" sz="1000" cap="all" dirty="0">
                <a:solidFill>
                  <a:schemeClr val="bg1"/>
                </a:solidFill>
                <a:latin typeface="Helvetica Neue" charset="0"/>
                <a:ea typeface="Helvetica Neue" charset="0"/>
                <a:cs typeface="Helvetica Neue" charset="0"/>
              </a:rPr>
            </a:br>
            <a:r>
              <a:rPr lang="fr-FR" sz="1000" cap="all" dirty="0">
                <a:solidFill>
                  <a:schemeClr val="bg1"/>
                </a:solidFill>
                <a:latin typeface="Helvetica Neue" charset="0"/>
                <a:ea typeface="Helvetica Neue" charset="0"/>
                <a:cs typeface="Helvetica Neue" charset="0"/>
              </a:rPr>
              <a:t>de l’Enfance dans</a:t>
            </a:r>
          </a:p>
          <a:p>
            <a:pPr>
              <a:lnSpc>
                <a:spcPts val="1200"/>
              </a:lnSpc>
            </a:pPr>
            <a:r>
              <a:rPr lang="fr-FR" sz="1000" cap="all" dirty="0">
                <a:solidFill>
                  <a:schemeClr val="bg1"/>
                </a:solidFill>
                <a:latin typeface="Helvetica Neue" charset="0"/>
                <a:ea typeface="Helvetica Neue" charset="0"/>
                <a:cs typeface="Helvetica Neue" charset="0"/>
              </a:rPr>
              <a:t>l’Action Humanitaire</a:t>
            </a:r>
            <a:r>
              <a:rPr lang="en-US" sz="1000" cap="all" dirty="0">
                <a:solidFill>
                  <a:schemeClr val="bg1"/>
                </a:solidFill>
                <a:latin typeface="Helvetica Neue" charset="0"/>
                <a:ea typeface="Helvetica Neue" charset="0"/>
                <a:cs typeface="Helvetica Neue" charset="0"/>
              </a:rPr>
              <a:t> </a:t>
            </a:r>
          </a:p>
        </p:txBody>
      </p:sp>
    </p:spTree>
    <p:extLst>
      <p:ext uri="{BB962C8B-B14F-4D97-AF65-F5344CB8AC3E}">
        <p14:creationId xmlns:p14="http://schemas.microsoft.com/office/powerpoint/2010/main" val="2804879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99630" y="1722436"/>
            <a:ext cx="5992370" cy="1325563"/>
          </a:xfrm>
        </p:spPr>
        <p:txBody>
          <a:bodyPr>
            <a:normAutofit/>
          </a:bodyPr>
          <a:lstStyle/>
          <a:p>
            <a:pPr algn="ctr"/>
            <a:r>
              <a:rPr lang="fr-FR" sz="3600" b="1">
                <a:solidFill>
                  <a:schemeClr val="bg1"/>
                </a:solidFill>
                <a:latin typeface="Helvetica Neue" charset="0"/>
                <a:ea typeface="Helvetica Neue" charset="0"/>
                <a:cs typeface="Helvetica Neue" charset="0"/>
              </a:rPr>
              <a:t>QUESTIONS PRATIQUES</a:t>
            </a:r>
          </a:p>
        </p:txBody>
      </p:sp>
      <p:sp>
        <p:nvSpPr>
          <p:cNvPr id="3" name="Content Placeholder 2"/>
          <p:cNvSpPr>
            <a:spLocks noGrp="1"/>
          </p:cNvSpPr>
          <p:nvPr>
            <p:ph idx="1"/>
          </p:nvPr>
        </p:nvSpPr>
        <p:spPr>
          <a:xfrm>
            <a:off x="6079066" y="3371584"/>
            <a:ext cx="6112934" cy="3128963"/>
          </a:xfrm>
        </p:spPr>
        <p:txBody>
          <a:bodyPr>
            <a:normAutofit/>
          </a:bodyPr>
          <a:lstStyle/>
          <a:p>
            <a:pPr marL="0" indent="0" algn="ctr">
              <a:buNone/>
            </a:pPr>
            <a:r>
              <a:rPr lang="fr-FR" sz="1800" dirty="0">
                <a:solidFill>
                  <a:schemeClr val="bg1"/>
                </a:solidFill>
                <a:latin typeface="Helvetica Neue" charset="0"/>
                <a:ea typeface="Helvetica Neue" charset="0"/>
                <a:cs typeface="Helvetica Neue" charset="0"/>
              </a:rPr>
              <a:t> </a:t>
            </a:r>
            <a:r>
              <a:rPr lang="fr-FR" sz="2400" dirty="0">
                <a:solidFill>
                  <a:schemeClr val="bg1"/>
                </a:solidFill>
                <a:latin typeface="Helvetica Neue" charset="0"/>
                <a:ea typeface="Helvetica Neue" charset="0"/>
                <a:cs typeface="Helvetica Neue" charset="0"/>
              </a:rPr>
              <a:t>Lieux de pause et de déjeuner</a:t>
            </a:r>
          </a:p>
          <a:p>
            <a:pPr marL="0" indent="0" algn="ctr">
              <a:buNone/>
            </a:pPr>
            <a:r>
              <a:rPr lang="fr-FR" sz="2400" dirty="0">
                <a:solidFill>
                  <a:schemeClr val="bg1"/>
                </a:solidFill>
                <a:latin typeface="Helvetica Neue" charset="0"/>
                <a:ea typeface="Helvetica Neue" charset="0"/>
                <a:cs typeface="Helvetica Neue" charset="0"/>
              </a:rPr>
              <a:t> Toilettes</a:t>
            </a:r>
          </a:p>
          <a:p>
            <a:pPr marL="0" indent="0" algn="ctr">
              <a:buNone/>
            </a:pPr>
            <a:r>
              <a:rPr lang="fr-FR" sz="2400" dirty="0">
                <a:solidFill>
                  <a:schemeClr val="bg1"/>
                </a:solidFill>
                <a:latin typeface="Helvetica Neue" charset="0"/>
                <a:ea typeface="Helvetica Neue" charset="0"/>
                <a:cs typeface="Helvetica Neue" charset="0"/>
              </a:rPr>
              <a:t> Téléphones, ordinateurs,</a:t>
            </a:r>
          </a:p>
          <a:p>
            <a:pPr marL="0" indent="0" algn="ctr">
              <a:buNone/>
            </a:pPr>
            <a:r>
              <a:rPr lang="fr-FR" sz="2400" dirty="0">
                <a:solidFill>
                  <a:schemeClr val="bg1"/>
                </a:solidFill>
                <a:latin typeface="Helvetica Neue" charset="0"/>
                <a:ea typeface="Helvetica Neue" charset="0"/>
                <a:cs typeface="Helvetica Neue" charset="0"/>
              </a:rPr>
              <a:t>appels indispensables</a:t>
            </a:r>
          </a:p>
        </p:txBody>
      </p:sp>
      <p:sp>
        <p:nvSpPr>
          <p:cNvPr id="5" name="Rectangle 4"/>
          <p:cNvSpPr/>
          <p:nvPr/>
        </p:nvSpPr>
        <p:spPr>
          <a:xfrm>
            <a:off x="7547364" y="2869751"/>
            <a:ext cx="3176338" cy="14438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pic>
        <p:nvPicPr>
          <p:cNvPr id="7" name="Picture 6"/>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4826" t="-2842" r="4826" b="9031"/>
          <a:stretch/>
        </p:blipFill>
        <p:spPr>
          <a:xfrm>
            <a:off x="0" y="-993776"/>
            <a:ext cx="6199631" cy="7851776"/>
          </a:xfrm>
          <a:prstGeom prst="rect">
            <a:avLst/>
          </a:prstGeom>
        </p:spPr>
      </p:pic>
    </p:spTree>
    <p:extLst>
      <p:ext uri="{BB962C8B-B14F-4D97-AF65-F5344CB8AC3E}">
        <p14:creationId xmlns:p14="http://schemas.microsoft.com/office/powerpoint/2010/main" val="491341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697415" y="4799970"/>
            <a:ext cx="3024554" cy="1107996"/>
          </a:xfrm>
          <a:prstGeom prst="rect">
            <a:avLst/>
          </a:prstGeom>
          <a:noFill/>
        </p:spPr>
        <p:txBody>
          <a:bodyPr wrap="square" rtlCol="0">
            <a:spAutoFit/>
          </a:bodyPr>
          <a:lstStyle/>
          <a:p>
            <a:r>
              <a:rPr lang="en-US" sz="2400" b="1" cap="all" dirty="0">
                <a:solidFill>
                  <a:srgbClr val="405E79"/>
                </a:solidFill>
                <a:latin typeface="Helvetica Neue" charset="0"/>
                <a:ea typeface="Helvetica Neue" charset="0"/>
                <a:cs typeface="Helvetica Neue" charset="0"/>
              </a:rPr>
              <a:t>Alliance</a:t>
            </a:r>
            <a:r>
              <a:rPr lang="en-US" b="1" cap="all" dirty="0">
                <a:solidFill>
                  <a:srgbClr val="405E79"/>
                </a:solidFill>
                <a:latin typeface="Helvetica Neue" charset="0"/>
                <a:ea typeface="Helvetica Neue" charset="0"/>
                <a:cs typeface="Helvetica Neue" charset="0"/>
              </a:rPr>
              <a:t> </a:t>
            </a:r>
            <a:br>
              <a:rPr lang="en-US" b="1" cap="all" dirty="0">
                <a:solidFill>
                  <a:srgbClr val="405E79"/>
                </a:solidFill>
                <a:latin typeface="Helvetica Neue" charset="0"/>
                <a:ea typeface="Helvetica Neue" charset="0"/>
                <a:cs typeface="Helvetica Neue" charset="0"/>
              </a:rPr>
            </a:br>
            <a:r>
              <a:rPr lang="en-US" sz="1400" b="1" cap="all" dirty="0">
                <a:solidFill>
                  <a:srgbClr val="405E79"/>
                </a:solidFill>
                <a:latin typeface="Helvetica Neue" charset="0"/>
                <a:ea typeface="Helvetica Neue" charset="0"/>
                <a:cs typeface="Helvetica Neue" charset="0"/>
              </a:rPr>
              <a:t>pour la </a:t>
            </a:r>
            <a:r>
              <a:rPr lang="fr-FR" sz="1400" b="1" cap="all" dirty="0">
                <a:solidFill>
                  <a:srgbClr val="405E79"/>
                </a:solidFill>
                <a:latin typeface="Helvetica Neue" charset="0"/>
                <a:ea typeface="Helvetica Neue" charset="0"/>
                <a:cs typeface="Helvetica Neue" charset="0"/>
              </a:rPr>
              <a:t>Protection </a:t>
            </a:r>
            <a:br>
              <a:rPr lang="fr-FR" sz="1400" b="1" cap="all" dirty="0">
                <a:solidFill>
                  <a:srgbClr val="405E79"/>
                </a:solidFill>
                <a:latin typeface="Helvetica Neue" charset="0"/>
                <a:ea typeface="Helvetica Neue" charset="0"/>
                <a:cs typeface="Helvetica Neue" charset="0"/>
              </a:rPr>
            </a:br>
            <a:r>
              <a:rPr lang="fr-FR" sz="1400" b="1" cap="all" dirty="0">
                <a:solidFill>
                  <a:srgbClr val="405E79"/>
                </a:solidFill>
                <a:latin typeface="Helvetica Neue" charset="0"/>
                <a:ea typeface="Helvetica Neue" charset="0"/>
                <a:cs typeface="Helvetica Neue" charset="0"/>
              </a:rPr>
              <a:t>de l’Enfance dans</a:t>
            </a:r>
          </a:p>
          <a:p>
            <a:r>
              <a:rPr lang="fr-FR" sz="1400" b="1" cap="all" dirty="0">
                <a:solidFill>
                  <a:srgbClr val="405E79"/>
                </a:solidFill>
                <a:latin typeface="Helvetica Neue" charset="0"/>
                <a:ea typeface="Helvetica Neue" charset="0"/>
                <a:cs typeface="Helvetica Neue" charset="0"/>
              </a:rPr>
              <a:t>l’Action Humanitaire</a:t>
            </a:r>
            <a:r>
              <a:rPr lang="en-US" sz="1400" b="1" cap="all" dirty="0">
                <a:solidFill>
                  <a:srgbClr val="405E79"/>
                </a:solidFill>
                <a:latin typeface="Helvetica Neue" charset="0"/>
                <a:ea typeface="Helvetica Neue" charset="0"/>
                <a:cs typeface="Helvetica Neue" charset="0"/>
              </a:rPr>
              <a:t> </a:t>
            </a:r>
          </a:p>
        </p:txBody>
      </p:sp>
      <p:pic>
        <p:nvPicPr>
          <p:cNvPr id="8" name="Picture 4"/>
          <p:cNvPicPr/>
          <p:nvPr/>
        </p:nvPicPr>
        <p:blipFill>
          <a:blip r:embed="rId4" cstate="print">
            <a:extLst>
              <a:ext uri="{28A0092B-C50C-407E-A947-70E740481C1C}">
                <a14:useLocalDpi xmlns:a14="http://schemas.microsoft.com/office/drawing/2010/main"/>
              </a:ext>
            </a:extLst>
          </a:blip>
          <a:stretch>
            <a:fillRect/>
          </a:stretch>
        </p:blipFill>
        <p:spPr>
          <a:xfrm>
            <a:off x="4624754" y="4747846"/>
            <a:ext cx="1072661" cy="1055078"/>
          </a:xfrm>
          <a:prstGeom prst="rect">
            <a:avLst/>
          </a:prstGeom>
        </p:spPr>
      </p:pic>
      <p:pic>
        <p:nvPicPr>
          <p:cNvPr id="11"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id="{ABF78664-503F-EA45-A7D8-E210626DD6C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59262" y="4448609"/>
            <a:ext cx="4032738" cy="156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148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p:nvPr/>
        </p:nvSpPr>
        <p:spPr>
          <a:xfrm>
            <a:off x="0" y="0"/>
            <a:ext cx="12192000" cy="1940767"/>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4"/>
          <p:cNvGrpSpPr/>
          <p:nvPr/>
        </p:nvGrpSpPr>
        <p:grpSpPr>
          <a:xfrm>
            <a:off x="-1" y="62942"/>
            <a:ext cx="12192001" cy="1814882"/>
            <a:chOff x="-1" y="5043120"/>
            <a:chExt cx="12192001" cy="1814882"/>
          </a:xfrm>
        </p:grpSpPr>
        <p:pic>
          <p:nvPicPr>
            <p:cNvPr id="27" name="Picture 5"/>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rot="5400000">
              <a:off x="2349106" y="2694014"/>
              <a:ext cx="1814881" cy="6513095"/>
            </a:xfrm>
            <a:prstGeom prst="rect">
              <a:avLst/>
            </a:prstGeom>
          </p:spPr>
        </p:pic>
        <p:pic>
          <p:nvPicPr>
            <p:cNvPr id="28" name="Picture 6"/>
            <p:cNvPicPr>
              <a:picLocks noChangeAspect="1"/>
            </p:cNvPicPr>
            <p:nvPr/>
          </p:nvPicPr>
          <p:blipFill rotWithShape="1">
            <a:blip r:embed="rId4" cstate="print">
              <a:alphaModFix amt="20000"/>
              <a:extLst>
                <a:ext uri="{28A0092B-C50C-407E-A947-70E740481C1C}">
                  <a14:useLocalDpi xmlns:a14="http://schemas.microsoft.com/office/drawing/2010/main"/>
                </a:ext>
              </a:extLst>
            </a:blip>
            <a:srcRect/>
            <a:stretch/>
          </p:blipFill>
          <p:spPr>
            <a:xfrm rot="5400000">
              <a:off x="8435259" y="3077813"/>
              <a:ext cx="1791434" cy="5722048"/>
            </a:xfrm>
            <a:prstGeom prst="rect">
              <a:avLst/>
            </a:prstGeom>
          </p:spPr>
        </p:pic>
      </p:grpSp>
      <p:sp>
        <p:nvSpPr>
          <p:cNvPr id="29" name="Title 1"/>
          <p:cNvSpPr>
            <a:spLocks noGrp="1"/>
          </p:cNvSpPr>
          <p:nvPr>
            <p:ph type="title"/>
          </p:nvPr>
        </p:nvSpPr>
        <p:spPr>
          <a:xfrm>
            <a:off x="-2" y="295877"/>
            <a:ext cx="12192000" cy="1325563"/>
          </a:xfrm>
        </p:spPr>
        <p:txBody>
          <a:bodyPr>
            <a:normAutofit/>
          </a:bodyPr>
          <a:lstStyle/>
          <a:p>
            <a:pPr algn="ctr"/>
            <a:r>
              <a:rPr lang="fr-FR" sz="3600" b="1" dirty="0">
                <a:solidFill>
                  <a:srgbClr val="0389C6"/>
                </a:solidFill>
              </a:rPr>
              <a:t>GROUPE SPÉCIAL DE TRAVAIL SUR LA </a:t>
            </a:r>
            <a:br>
              <a:rPr lang="fr-FR" sz="3600" b="1" dirty="0">
                <a:solidFill>
                  <a:srgbClr val="0389C6"/>
                </a:solidFill>
              </a:rPr>
            </a:br>
            <a:r>
              <a:rPr lang="fr-FR" sz="3600" b="1" dirty="0">
                <a:solidFill>
                  <a:srgbClr val="0389C6"/>
                </a:solidFill>
              </a:rPr>
              <a:t>GESTION DE CAS</a:t>
            </a:r>
          </a:p>
        </p:txBody>
      </p:sp>
      <p:sp>
        <p:nvSpPr>
          <p:cNvPr id="30" name="Rectangle 7"/>
          <p:cNvSpPr/>
          <p:nvPr/>
        </p:nvSpPr>
        <p:spPr>
          <a:xfrm>
            <a:off x="545123" y="2236645"/>
            <a:ext cx="8513885" cy="1938992"/>
          </a:xfrm>
          <a:prstGeom prst="rect">
            <a:avLst/>
          </a:prstGeom>
        </p:spPr>
        <p:txBody>
          <a:bodyPr wrap="square">
            <a:spAutoFit/>
          </a:bodyPr>
          <a:lstStyle/>
          <a:p>
            <a:pPr marL="285750" indent="-285750">
              <a:lnSpc>
                <a:spcPct val="120000"/>
              </a:lnSpc>
              <a:buClr>
                <a:srgbClr val="70995C"/>
              </a:buClr>
              <a:buFont typeface="Wingdings" panose="05000000000000000000" pitchFamily="2" charset="2"/>
              <a:buChar char="§"/>
            </a:pPr>
            <a:r>
              <a:rPr lang="fr-FR" sz="2000" dirty="0">
                <a:solidFill>
                  <a:schemeClr val="bg1">
                    <a:lumMod val="50000"/>
                  </a:schemeClr>
                </a:solidFill>
                <a:latin typeface="Helvetica Neue"/>
              </a:rPr>
              <a:t>Créé dans le cadre du GTPE en 2012 avec l’élaboration des SMPE</a:t>
            </a:r>
            <a:endParaRPr lang="en-GB" sz="2000" dirty="0">
              <a:solidFill>
                <a:schemeClr val="bg1">
                  <a:lumMod val="50000"/>
                </a:schemeClr>
              </a:solidFill>
              <a:latin typeface="Helvetica Neue"/>
            </a:endParaRPr>
          </a:p>
          <a:p>
            <a:pPr marL="285750" indent="-285750">
              <a:lnSpc>
                <a:spcPct val="120000"/>
              </a:lnSpc>
              <a:buClr>
                <a:srgbClr val="70995C"/>
              </a:buClr>
              <a:buFont typeface="Wingdings" panose="05000000000000000000" pitchFamily="2" charset="2"/>
              <a:buChar char="§"/>
            </a:pPr>
            <a:r>
              <a:rPr lang="fr-FR" sz="2000" dirty="0">
                <a:solidFill>
                  <a:schemeClr val="bg1">
                    <a:lumMod val="50000"/>
                  </a:schemeClr>
                </a:solidFill>
                <a:latin typeface="Helvetica Neue"/>
              </a:rPr>
              <a:t>Depuis 2016, fait partie de l’Alliance pour la protection de l’enfance dans l’action humanitaire</a:t>
            </a:r>
            <a:endParaRPr lang="en-GB" sz="2000" dirty="0">
              <a:solidFill>
                <a:schemeClr val="bg1">
                  <a:lumMod val="50000"/>
                </a:schemeClr>
              </a:solidFill>
              <a:latin typeface="Helvetica Neue"/>
            </a:endParaRPr>
          </a:p>
          <a:p>
            <a:pPr marL="285750" indent="-285750">
              <a:lnSpc>
                <a:spcPct val="120000"/>
              </a:lnSpc>
              <a:buClr>
                <a:srgbClr val="70995C"/>
              </a:buClr>
              <a:buFont typeface="Wingdings" panose="05000000000000000000" pitchFamily="2" charset="2"/>
              <a:buChar char="§"/>
            </a:pPr>
            <a:endParaRPr lang="en-GB" sz="2000" dirty="0">
              <a:solidFill>
                <a:schemeClr val="bg1">
                  <a:lumMod val="50000"/>
                </a:schemeClr>
              </a:solidFill>
              <a:latin typeface="Helvetica Neue"/>
            </a:endParaRPr>
          </a:p>
          <a:p>
            <a:pPr>
              <a:lnSpc>
                <a:spcPct val="120000"/>
              </a:lnSpc>
              <a:buClr>
                <a:srgbClr val="70995C"/>
              </a:buClr>
            </a:pPr>
            <a:r>
              <a:rPr lang="fr-CH" sz="2000" b="1" dirty="0">
                <a:solidFill>
                  <a:srgbClr val="0070C0"/>
                </a:solidFill>
                <a:latin typeface="Helvetica Neue"/>
              </a:rPr>
              <a:t>MEMBRES :</a:t>
            </a:r>
            <a:endParaRPr lang="en-GB" dirty="0">
              <a:solidFill>
                <a:schemeClr val="bg1">
                  <a:lumMod val="50000"/>
                </a:schemeClr>
              </a:solidFill>
              <a:latin typeface="Helvetica Neue"/>
            </a:endParaRPr>
          </a:p>
        </p:txBody>
      </p:sp>
      <p:sp>
        <p:nvSpPr>
          <p:cNvPr id="31" name="Rectangle 8"/>
          <p:cNvSpPr/>
          <p:nvPr/>
        </p:nvSpPr>
        <p:spPr>
          <a:xfrm>
            <a:off x="432289" y="4180344"/>
            <a:ext cx="8739554" cy="3231654"/>
          </a:xfrm>
          <a:prstGeom prst="rect">
            <a:avLst/>
          </a:prstGeom>
        </p:spPr>
        <p:txBody>
          <a:bodyPr wrap="square" numCol="2">
            <a:spAutoFit/>
          </a:bodyPr>
          <a:lstStyle/>
          <a:p>
            <a:pPr marL="800100" lvl="1" indent="-342900">
              <a:lnSpc>
                <a:spcPct val="120000"/>
              </a:lnSpc>
              <a:buFont typeface="Arial" panose="020B0604020202020204" pitchFamily="34" charset="0"/>
              <a:buChar char="•"/>
            </a:pPr>
            <a:r>
              <a:rPr lang="fr-FR" sz="1500" dirty="0">
                <a:solidFill>
                  <a:schemeClr val="bg1">
                    <a:lumMod val="50000"/>
                  </a:schemeClr>
                </a:solidFill>
                <a:latin typeface="Helvetica Neue"/>
              </a:rPr>
              <a:t>CP AOR (</a:t>
            </a:r>
            <a:r>
              <a:rPr lang="fr-FR" sz="1500" dirty="0" err="1">
                <a:solidFill>
                  <a:schemeClr val="bg1">
                    <a:lumMod val="50000"/>
                  </a:schemeClr>
                </a:solidFill>
                <a:latin typeface="Helvetica Neue"/>
              </a:rPr>
              <a:t>DdR</a:t>
            </a:r>
            <a:r>
              <a:rPr lang="fr-FR" sz="1500" dirty="0">
                <a:solidFill>
                  <a:schemeClr val="bg1">
                    <a:lumMod val="50000"/>
                  </a:schemeClr>
                </a:solidFill>
                <a:latin typeface="Helvetica Neue"/>
              </a:rPr>
              <a:t> PE – Domaine de Responsabilité dans la Protection </a:t>
            </a:r>
            <a:br>
              <a:rPr lang="fr-FR" sz="1500" dirty="0">
                <a:solidFill>
                  <a:schemeClr val="bg1">
                    <a:lumMod val="50000"/>
                  </a:schemeClr>
                </a:solidFill>
                <a:latin typeface="Helvetica Neue"/>
              </a:rPr>
            </a:br>
            <a:r>
              <a:rPr lang="fr-FR" sz="1500" dirty="0">
                <a:solidFill>
                  <a:schemeClr val="bg1">
                    <a:lumMod val="50000"/>
                  </a:schemeClr>
                </a:solidFill>
                <a:latin typeface="Helvetica Neue"/>
              </a:rPr>
              <a:t>de l’Enfance) </a:t>
            </a:r>
            <a:r>
              <a:rPr lang="fr-CH" sz="1500" dirty="0">
                <a:solidFill>
                  <a:schemeClr val="bg1">
                    <a:lumMod val="50000"/>
                  </a:schemeClr>
                </a:solidFill>
                <a:latin typeface="Helvetica Neue"/>
              </a:rPr>
              <a:t> </a:t>
            </a:r>
            <a:endParaRPr lang="en-US" sz="1500" dirty="0">
              <a:solidFill>
                <a:schemeClr val="bg1">
                  <a:lumMod val="50000"/>
                </a:schemeClr>
              </a:solidFill>
              <a:latin typeface="Helvetica Neue"/>
            </a:endParaRPr>
          </a:p>
          <a:p>
            <a:pPr marL="800100" lvl="1" indent="-342900">
              <a:lnSpc>
                <a:spcPct val="120000"/>
              </a:lnSpc>
              <a:buFont typeface="Arial" panose="020B0604020202020204" pitchFamily="34" charset="0"/>
              <a:buChar char="•"/>
            </a:pPr>
            <a:r>
              <a:rPr lang="fr-FR" sz="1500" dirty="0">
                <a:solidFill>
                  <a:schemeClr val="bg1">
                    <a:lumMod val="50000"/>
                  </a:schemeClr>
                </a:solidFill>
                <a:latin typeface="Helvetica Neue"/>
              </a:rPr>
              <a:t>Comité de pilotage du CPIMS </a:t>
            </a:r>
            <a:br>
              <a:rPr lang="fr-FR" sz="1500" dirty="0">
                <a:solidFill>
                  <a:schemeClr val="bg1">
                    <a:lumMod val="50000"/>
                  </a:schemeClr>
                </a:solidFill>
                <a:latin typeface="Helvetica Neue"/>
              </a:rPr>
            </a:br>
            <a:r>
              <a:rPr lang="fr-FR" sz="1500" dirty="0">
                <a:solidFill>
                  <a:schemeClr val="bg1">
                    <a:lumMod val="50000"/>
                  </a:schemeClr>
                </a:solidFill>
                <a:latin typeface="Helvetica Neue"/>
              </a:rPr>
              <a:t>(SGI PE – Système de gestion d’informations relatives à la </a:t>
            </a:r>
            <a:br>
              <a:rPr lang="fr-FR" sz="1500" dirty="0">
                <a:solidFill>
                  <a:schemeClr val="bg1">
                    <a:lumMod val="50000"/>
                  </a:schemeClr>
                </a:solidFill>
                <a:latin typeface="Helvetica Neue"/>
              </a:rPr>
            </a:br>
            <a:r>
              <a:rPr lang="fr-FR" sz="1500" dirty="0">
                <a:solidFill>
                  <a:schemeClr val="bg1">
                    <a:lumMod val="50000"/>
                  </a:schemeClr>
                </a:solidFill>
                <a:latin typeface="Helvetica Neue"/>
              </a:rPr>
              <a:t>protection de l’enfance)</a:t>
            </a:r>
            <a:endParaRPr lang="en-US" sz="1500" dirty="0">
              <a:solidFill>
                <a:schemeClr val="bg1">
                  <a:lumMod val="50000"/>
                </a:schemeClr>
              </a:solidFill>
              <a:latin typeface="Helvetica Neue"/>
            </a:endParaRPr>
          </a:p>
          <a:p>
            <a:pPr marL="800100" lvl="1" indent="-342900">
              <a:lnSpc>
                <a:spcPct val="120000"/>
              </a:lnSpc>
              <a:buFont typeface="Arial" panose="020B0604020202020204" pitchFamily="34" charset="0"/>
              <a:buChar char="•"/>
            </a:pPr>
            <a:r>
              <a:rPr lang="fr-CH" sz="1500" dirty="0">
                <a:solidFill>
                  <a:schemeClr val="bg1">
                    <a:lumMod val="50000"/>
                  </a:schemeClr>
                </a:solidFill>
                <a:latin typeface="Helvetica Neue"/>
              </a:rPr>
              <a:t>International </a:t>
            </a:r>
            <a:r>
              <a:rPr lang="fr-CH" sz="1500" dirty="0" err="1">
                <a:solidFill>
                  <a:schemeClr val="bg1">
                    <a:lumMod val="50000"/>
                  </a:schemeClr>
                </a:solidFill>
                <a:latin typeface="Helvetica Neue"/>
              </a:rPr>
              <a:t>Rescue</a:t>
            </a:r>
            <a:r>
              <a:rPr lang="fr-CH" sz="1500" dirty="0">
                <a:solidFill>
                  <a:schemeClr val="bg1">
                    <a:lumMod val="50000"/>
                  </a:schemeClr>
                </a:solidFill>
                <a:latin typeface="Helvetica Neue"/>
              </a:rPr>
              <a:t> </a:t>
            </a:r>
            <a:r>
              <a:rPr lang="fr-CH" sz="1500" dirty="0" err="1">
                <a:solidFill>
                  <a:schemeClr val="bg1">
                    <a:lumMod val="50000"/>
                  </a:schemeClr>
                </a:solidFill>
                <a:latin typeface="Helvetica Neue"/>
              </a:rPr>
              <a:t>Committee</a:t>
            </a:r>
            <a:r>
              <a:rPr lang="fr-CH" sz="1500" dirty="0">
                <a:solidFill>
                  <a:schemeClr val="bg1">
                    <a:lumMod val="50000"/>
                  </a:schemeClr>
                </a:solidFill>
                <a:latin typeface="Helvetica Neue"/>
              </a:rPr>
              <a:t> (Président) </a:t>
            </a:r>
          </a:p>
          <a:p>
            <a:pPr marL="800100" lvl="1" indent="-342900">
              <a:lnSpc>
                <a:spcPct val="120000"/>
              </a:lnSpc>
              <a:buFont typeface="Arial" panose="020B0604020202020204" pitchFamily="34" charset="0"/>
              <a:buChar char="•"/>
            </a:pPr>
            <a:endParaRPr lang="fr-CH" altLang="zh-CN" sz="1500" dirty="0">
              <a:solidFill>
                <a:schemeClr val="bg1">
                  <a:lumMod val="50000"/>
                </a:schemeClr>
              </a:solidFill>
              <a:latin typeface="Helvetica Neue"/>
            </a:endParaRPr>
          </a:p>
          <a:p>
            <a:pPr marL="800100" lvl="1" indent="-342900">
              <a:lnSpc>
                <a:spcPct val="120000"/>
              </a:lnSpc>
              <a:buFont typeface="Arial" panose="020B0604020202020204" pitchFamily="34" charset="0"/>
              <a:buChar char="•"/>
            </a:pPr>
            <a:endParaRPr lang="fr-CH" altLang="zh-CN" sz="1500" dirty="0">
              <a:solidFill>
                <a:schemeClr val="bg1">
                  <a:lumMod val="50000"/>
                </a:schemeClr>
              </a:solidFill>
              <a:latin typeface="Helvetica Neue"/>
            </a:endParaRPr>
          </a:p>
          <a:p>
            <a:pPr marL="800100" lvl="1" indent="-342900">
              <a:lnSpc>
                <a:spcPct val="120000"/>
              </a:lnSpc>
              <a:buFont typeface="Arial" panose="020B0604020202020204" pitchFamily="34" charset="0"/>
              <a:buChar char="•"/>
            </a:pPr>
            <a:r>
              <a:rPr lang="fr-CH" sz="1500" dirty="0">
                <a:solidFill>
                  <a:schemeClr val="bg1">
                    <a:lumMod val="50000"/>
                  </a:schemeClr>
                </a:solidFill>
                <a:latin typeface="Helvetica Neue"/>
              </a:rPr>
              <a:t>Plan International </a:t>
            </a:r>
          </a:p>
          <a:p>
            <a:pPr marL="800100" lvl="1" indent="-342900">
              <a:lnSpc>
                <a:spcPct val="120000"/>
              </a:lnSpc>
              <a:buFont typeface="Arial" panose="020B0604020202020204" pitchFamily="34" charset="0"/>
              <a:buChar char="•"/>
            </a:pPr>
            <a:r>
              <a:rPr lang="fr-CH" sz="1500" dirty="0">
                <a:solidFill>
                  <a:schemeClr val="bg1">
                    <a:lumMod val="50000"/>
                  </a:schemeClr>
                </a:solidFill>
                <a:latin typeface="Helvetica Neue"/>
              </a:rPr>
              <a:t>Save the </a:t>
            </a:r>
            <a:r>
              <a:rPr lang="fr-CH" sz="1500" dirty="0" err="1">
                <a:solidFill>
                  <a:schemeClr val="bg1">
                    <a:lumMod val="50000"/>
                  </a:schemeClr>
                </a:solidFill>
                <a:latin typeface="Helvetica Neue"/>
              </a:rPr>
              <a:t>Children</a:t>
            </a:r>
            <a:r>
              <a:rPr lang="fr-CH" sz="1500" dirty="0">
                <a:solidFill>
                  <a:schemeClr val="bg1">
                    <a:lumMod val="50000"/>
                  </a:schemeClr>
                </a:solidFill>
                <a:latin typeface="Helvetica Neue"/>
              </a:rPr>
              <a:t> </a:t>
            </a:r>
          </a:p>
          <a:p>
            <a:pPr marL="800100" lvl="1" indent="-342900">
              <a:lnSpc>
                <a:spcPct val="120000"/>
              </a:lnSpc>
              <a:buFont typeface="Arial" panose="020B0604020202020204" pitchFamily="34" charset="0"/>
              <a:buChar char="•"/>
            </a:pPr>
            <a:r>
              <a:rPr lang="fr-CH" sz="1500" dirty="0">
                <a:solidFill>
                  <a:schemeClr val="bg1">
                    <a:lumMod val="50000"/>
                  </a:schemeClr>
                </a:solidFill>
                <a:latin typeface="Helvetica Neue"/>
              </a:rPr>
              <a:t>Terre des hommes </a:t>
            </a:r>
            <a:endParaRPr lang="en-US" sz="1500" dirty="0">
              <a:solidFill>
                <a:schemeClr val="bg1">
                  <a:lumMod val="50000"/>
                </a:schemeClr>
              </a:solidFill>
              <a:latin typeface="Helvetica Neue"/>
            </a:endParaRPr>
          </a:p>
          <a:p>
            <a:pPr marL="800100" lvl="1" indent="-342900">
              <a:lnSpc>
                <a:spcPct val="120000"/>
              </a:lnSpc>
              <a:buFont typeface="Arial" panose="020B0604020202020204" pitchFamily="34" charset="0"/>
              <a:buChar char="•"/>
            </a:pPr>
            <a:r>
              <a:rPr lang="fr-CH" sz="1500" dirty="0">
                <a:solidFill>
                  <a:schemeClr val="bg1">
                    <a:lumMod val="50000"/>
                  </a:schemeClr>
                </a:solidFill>
                <a:latin typeface="Helvetica Neue"/>
              </a:rPr>
              <a:t>UNICEF</a:t>
            </a:r>
            <a:endParaRPr lang="en-US" sz="1500" dirty="0">
              <a:solidFill>
                <a:schemeClr val="bg1">
                  <a:lumMod val="50000"/>
                </a:schemeClr>
              </a:solidFill>
              <a:latin typeface="Helvetica Neue"/>
            </a:endParaRPr>
          </a:p>
          <a:p>
            <a:pPr marL="800100" lvl="1" indent="-342900">
              <a:lnSpc>
                <a:spcPct val="120000"/>
              </a:lnSpc>
              <a:buFont typeface="Arial" panose="020B0604020202020204" pitchFamily="34" charset="0"/>
              <a:buChar char="•"/>
            </a:pPr>
            <a:r>
              <a:rPr lang="fr-CH" sz="1500" dirty="0">
                <a:solidFill>
                  <a:schemeClr val="bg1">
                    <a:lumMod val="50000"/>
                  </a:schemeClr>
                </a:solidFill>
                <a:latin typeface="Helvetica Neue"/>
              </a:rPr>
              <a:t>HCR</a:t>
            </a:r>
            <a:endParaRPr lang="en-US" sz="1500" dirty="0">
              <a:solidFill>
                <a:schemeClr val="bg1">
                  <a:lumMod val="50000"/>
                </a:schemeClr>
              </a:solidFill>
              <a:latin typeface="Helvetica Neue"/>
            </a:endParaRPr>
          </a:p>
          <a:p>
            <a:pPr marL="800100" lvl="1" indent="-342900">
              <a:lnSpc>
                <a:spcPct val="120000"/>
              </a:lnSpc>
              <a:buFont typeface="Arial" panose="020B0604020202020204" pitchFamily="34" charset="0"/>
              <a:buChar char="•"/>
            </a:pPr>
            <a:r>
              <a:rPr lang="en-GB" sz="1500" dirty="0">
                <a:solidFill>
                  <a:schemeClr val="bg1">
                    <a:lumMod val="50000"/>
                  </a:schemeClr>
                </a:solidFill>
                <a:latin typeface="Helvetica Neue"/>
              </a:rPr>
              <a:t>War Child - </a:t>
            </a:r>
            <a:r>
              <a:rPr lang="en-GB" sz="1500" dirty="0" err="1">
                <a:solidFill>
                  <a:schemeClr val="bg1">
                    <a:lumMod val="50000"/>
                  </a:schemeClr>
                </a:solidFill>
                <a:latin typeface="Helvetica Neue"/>
              </a:rPr>
              <a:t>Hollande</a:t>
            </a:r>
            <a:r>
              <a:rPr lang="en-GB" sz="1500" dirty="0">
                <a:solidFill>
                  <a:schemeClr val="bg1">
                    <a:lumMod val="50000"/>
                  </a:schemeClr>
                </a:solidFill>
                <a:latin typeface="Helvetica Neue"/>
              </a:rPr>
              <a:t> </a:t>
            </a:r>
            <a:endParaRPr lang="en-US" sz="1500" dirty="0">
              <a:solidFill>
                <a:schemeClr val="bg1">
                  <a:lumMod val="50000"/>
                </a:schemeClr>
              </a:solidFill>
              <a:latin typeface="Helvetica Neue"/>
            </a:endParaRPr>
          </a:p>
        </p:txBody>
      </p:sp>
      <p:pic>
        <p:nvPicPr>
          <p:cNvPr id="32" name="Picture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59008" y="2480200"/>
            <a:ext cx="2699657" cy="3867076"/>
          </a:xfrm>
          <a:prstGeom prst="rect">
            <a:avLst/>
          </a:prstGeom>
        </p:spPr>
      </p:pic>
    </p:spTree>
    <p:extLst>
      <p:ext uri="{BB962C8B-B14F-4D97-AF65-F5344CB8AC3E}">
        <p14:creationId xmlns:p14="http://schemas.microsoft.com/office/powerpoint/2010/main" val="290010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8598" y="0"/>
            <a:ext cx="9729101" cy="1616181"/>
          </a:xfrm>
        </p:spPr>
        <p:txBody>
          <a:bodyPr/>
          <a:lstStyle/>
          <a:p>
            <a:r>
              <a:rPr lang="fr-FR" sz="4400" b="1">
                <a:solidFill>
                  <a:srgbClr val="0389C6"/>
                </a:solidFill>
                <a:latin typeface="Helvetica Neue" charset="0"/>
                <a:ea typeface="Helvetica Neue" charset="0"/>
                <a:cs typeface="Helvetica Neue" charset="0"/>
              </a:rPr>
              <a:t>BIENVENUE</a:t>
            </a:r>
          </a:p>
        </p:txBody>
      </p:sp>
      <p:sp>
        <p:nvSpPr>
          <p:cNvPr id="3" name="Content Placeholder 2"/>
          <p:cNvSpPr>
            <a:spLocks noGrp="1"/>
          </p:cNvSpPr>
          <p:nvPr>
            <p:ph idx="1"/>
          </p:nvPr>
        </p:nvSpPr>
        <p:spPr>
          <a:xfrm>
            <a:off x="558017" y="1311381"/>
            <a:ext cx="11079480" cy="4783311"/>
          </a:xfrm>
        </p:spPr>
        <p:txBody>
          <a:bodyPr>
            <a:noAutofit/>
          </a:bodyPr>
          <a:lstStyle/>
          <a:p>
            <a:pPr marL="0" indent="0">
              <a:lnSpc>
                <a:spcPct val="100000"/>
              </a:lnSpc>
              <a:spcBef>
                <a:spcPts val="600"/>
              </a:spcBef>
              <a:buNone/>
            </a:pPr>
            <a:r>
              <a:rPr lang="fr-FR" sz="2400" b="1" dirty="0">
                <a:solidFill>
                  <a:srgbClr val="95CD7A"/>
                </a:solidFill>
                <a:latin typeface="Helvetica Neue" charset="0"/>
                <a:ea typeface="Helvetica Neue" charset="0"/>
                <a:cs typeface="Helvetica Neue" charset="0"/>
              </a:rPr>
              <a:t>Activité brise-glace : </a:t>
            </a:r>
          </a:p>
          <a:p>
            <a:pPr marL="0" indent="0">
              <a:lnSpc>
                <a:spcPct val="100000"/>
              </a:lnSpc>
              <a:spcBef>
                <a:spcPts val="600"/>
              </a:spcBef>
              <a:buNone/>
            </a:pPr>
            <a:r>
              <a:rPr lang="fr-FR" sz="2400" dirty="0">
                <a:solidFill>
                  <a:schemeClr val="tx1">
                    <a:lumMod val="65000"/>
                    <a:lumOff val="35000"/>
                  </a:schemeClr>
                </a:solidFill>
                <a:latin typeface="Helvetica Neue" charset="0"/>
                <a:ea typeface="Helvetica Neue" charset="0"/>
                <a:cs typeface="Helvetica Neue" charset="0"/>
              </a:rPr>
              <a:t>Repensez au parcours qui vous a permis de devenir le spécialiste en protection de l’enfance que vous êtes aujourd’hui...</a:t>
            </a:r>
          </a:p>
          <a:p>
            <a:pPr>
              <a:lnSpc>
                <a:spcPct val="100000"/>
              </a:lnSpc>
              <a:spcBef>
                <a:spcPts val="600"/>
              </a:spcBef>
              <a:buClr>
                <a:srgbClr val="95CD7A"/>
              </a:buClr>
              <a:buFont typeface="Wingdings" charset="2"/>
              <a:buChar char="§"/>
            </a:pPr>
            <a:r>
              <a:rPr lang="fr-FR" sz="2400" i="1" dirty="0">
                <a:solidFill>
                  <a:schemeClr val="tx1">
                    <a:lumMod val="65000"/>
                    <a:lumOff val="35000"/>
                  </a:schemeClr>
                </a:solidFill>
                <a:latin typeface="Helvetica Neue" charset="0"/>
                <a:ea typeface="Helvetica Neue" charset="0"/>
                <a:cs typeface="Helvetica Neue" charset="0"/>
              </a:rPr>
              <a:t>Qui est la personne qui vous a </a:t>
            </a:r>
            <a:r>
              <a:rPr lang="fr-FR" sz="2400" i="1" dirty="0">
                <a:solidFill>
                  <a:schemeClr val="tx1">
                    <a:lumMod val="65000"/>
                    <a:lumOff val="35000"/>
                  </a:schemeClr>
                </a:solidFill>
              </a:rPr>
              <a:t>guidé(e), </a:t>
            </a:r>
            <a:r>
              <a:rPr lang="fr-FR" sz="2400" i="1" dirty="0">
                <a:solidFill>
                  <a:schemeClr val="tx1">
                    <a:lumMod val="65000"/>
                    <a:lumOff val="35000"/>
                  </a:schemeClr>
                </a:solidFill>
                <a:latin typeface="Helvetica Neue" charset="0"/>
                <a:ea typeface="Helvetica Neue" charset="0"/>
                <a:cs typeface="Helvetica Neue" charset="0"/>
              </a:rPr>
              <a:t>soutenu(e) et encadré(e) ?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4910" b="30836"/>
          <a:stretch/>
        </p:blipFill>
        <p:spPr>
          <a:xfrm>
            <a:off x="0" y="3268901"/>
            <a:ext cx="12195514" cy="3589099"/>
          </a:xfrm>
          <a:prstGeom prst="rect">
            <a:avLst/>
          </a:prstGeom>
        </p:spPr>
      </p:pic>
    </p:spTree>
    <p:extLst>
      <p:ext uri="{BB962C8B-B14F-4D97-AF65-F5344CB8AC3E}">
        <p14:creationId xmlns:p14="http://schemas.microsoft.com/office/powerpoint/2010/main" val="1958901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2710" y="1635467"/>
            <a:ext cx="3130140" cy="3768252"/>
          </a:xfrm>
        </p:spPr>
        <p:txBody>
          <a:bodyPr>
            <a:noAutofit/>
          </a:bodyPr>
          <a:lstStyle/>
          <a:p>
            <a:r>
              <a:rPr lang="fr-FR" sz="3600" b="1" dirty="0">
                <a:solidFill>
                  <a:srgbClr val="0389C6"/>
                </a:solidFill>
                <a:latin typeface="Helvetica Neue" charset="0"/>
                <a:ea typeface="Helvetica Neue" charset="0"/>
                <a:cs typeface="Helvetica Neue" charset="0"/>
              </a:rPr>
              <a:t>OBJECTIFS DE LA FORMATION</a:t>
            </a:r>
          </a:p>
        </p:txBody>
      </p:sp>
      <p:sp>
        <p:nvSpPr>
          <p:cNvPr id="3" name="Content Placeholder 2"/>
          <p:cNvSpPr>
            <a:spLocks noGrp="1"/>
          </p:cNvSpPr>
          <p:nvPr>
            <p:ph idx="1"/>
          </p:nvPr>
        </p:nvSpPr>
        <p:spPr>
          <a:xfrm>
            <a:off x="819808" y="1513490"/>
            <a:ext cx="9230046" cy="4734909"/>
          </a:xfrm>
        </p:spPr>
        <p:txBody>
          <a:bodyPr vert="horz" lIns="91440" tIns="45720" rIns="91440" bIns="45720" rtlCol="0" anchor="t">
            <a:normAutofit/>
          </a:bodyPr>
          <a:lstStyle/>
          <a:p>
            <a:pPr>
              <a:buClr>
                <a:srgbClr val="EFEFEF"/>
              </a:buClr>
            </a:pPr>
            <a:endParaRPr lang="en-US" sz="2800" dirty="0">
              <a:solidFill>
                <a:schemeClr val="bg1">
                  <a:lumMod val="10000"/>
                </a:schemeClr>
              </a:solidFill>
            </a:endParaRPr>
          </a:p>
          <a:p>
            <a:endParaRPr lang="en-US" sz="2800" dirty="0">
              <a:solidFill>
                <a:schemeClr val="bg1">
                  <a:lumMod val="10000"/>
                </a:schemeClr>
              </a:solidFill>
            </a:endParaRPr>
          </a:p>
          <a:p>
            <a:endParaRPr lang="en-US" sz="2800" dirty="0">
              <a:solidFill>
                <a:schemeClr val="bg1">
                  <a:lumMod val="10000"/>
                </a:schemeClr>
              </a:solidFill>
            </a:endParaRPr>
          </a:p>
        </p:txBody>
      </p:sp>
      <p:sp>
        <p:nvSpPr>
          <p:cNvPr id="5" name="Rectangle 4"/>
          <p:cNvSpPr/>
          <p:nvPr/>
        </p:nvSpPr>
        <p:spPr>
          <a:xfrm>
            <a:off x="403272" y="885830"/>
            <a:ext cx="7359797"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3271" y="1912264"/>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3271" y="2938976"/>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3271" y="3965688"/>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3271" y="4973739"/>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03961" y="944760"/>
            <a:ext cx="1860698" cy="769441"/>
          </a:xfrm>
          <a:prstGeom prst="rect">
            <a:avLst/>
          </a:prstGeom>
          <a:noFill/>
        </p:spPr>
        <p:txBody>
          <a:bodyPr wrap="square" rtlCol="0">
            <a:spAutoFit/>
          </a:bodyPr>
          <a:lstStyle/>
          <a:p>
            <a:r>
              <a:rPr lang="fr-FR" sz="4400" b="1">
                <a:solidFill>
                  <a:srgbClr val="0389C6"/>
                </a:solidFill>
                <a:latin typeface="Helvetica Neue" charset="0"/>
                <a:ea typeface="Helvetica Neue" charset="0"/>
                <a:cs typeface="Helvetica Neue" charset="0"/>
              </a:rPr>
              <a:t>1.</a:t>
            </a:r>
          </a:p>
        </p:txBody>
      </p:sp>
      <p:sp>
        <p:nvSpPr>
          <p:cNvPr id="12" name="TextBox 11"/>
          <p:cNvSpPr txBox="1"/>
          <p:nvPr/>
        </p:nvSpPr>
        <p:spPr>
          <a:xfrm>
            <a:off x="503961" y="1962362"/>
            <a:ext cx="1860698" cy="769441"/>
          </a:xfrm>
          <a:prstGeom prst="rect">
            <a:avLst/>
          </a:prstGeom>
          <a:noFill/>
        </p:spPr>
        <p:txBody>
          <a:bodyPr wrap="square" rtlCol="0">
            <a:spAutoFit/>
          </a:bodyPr>
          <a:lstStyle/>
          <a:p>
            <a:r>
              <a:rPr lang="fr-FR" sz="4400" b="1">
                <a:solidFill>
                  <a:srgbClr val="0389C6"/>
                </a:solidFill>
                <a:latin typeface="Helvetica Neue" charset="0"/>
                <a:ea typeface="Helvetica Neue" charset="0"/>
                <a:cs typeface="Helvetica Neue" charset="0"/>
              </a:rPr>
              <a:t>2.</a:t>
            </a:r>
          </a:p>
        </p:txBody>
      </p:sp>
      <p:sp>
        <p:nvSpPr>
          <p:cNvPr id="13" name="TextBox 12"/>
          <p:cNvSpPr txBox="1"/>
          <p:nvPr/>
        </p:nvSpPr>
        <p:spPr>
          <a:xfrm>
            <a:off x="503961" y="2962170"/>
            <a:ext cx="1860698" cy="769441"/>
          </a:xfrm>
          <a:prstGeom prst="rect">
            <a:avLst/>
          </a:prstGeom>
          <a:noFill/>
        </p:spPr>
        <p:txBody>
          <a:bodyPr wrap="square" rtlCol="0">
            <a:spAutoFit/>
          </a:bodyPr>
          <a:lstStyle/>
          <a:p>
            <a:r>
              <a:rPr lang="fr-FR" sz="4400" b="1">
                <a:solidFill>
                  <a:srgbClr val="0389C6"/>
                </a:solidFill>
                <a:latin typeface="Helvetica Neue" charset="0"/>
                <a:ea typeface="Helvetica Neue" charset="0"/>
                <a:cs typeface="Helvetica Neue" charset="0"/>
              </a:rPr>
              <a:t>3.</a:t>
            </a:r>
          </a:p>
        </p:txBody>
      </p:sp>
      <p:sp>
        <p:nvSpPr>
          <p:cNvPr id="14" name="TextBox 13"/>
          <p:cNvSpPr txBox="1"/>
          <p:nvPr/>
        </p:nvSpPr>
        <p:spPr>
          <a:xfrm>
            <a:off x="503961" y="4015786"/>
            <a:ext cx="1860698" cy="769441"/>
          </a:xfrm>
          <a:prstGeom prst="rect">
            <a:avLst/>
          </a:prstGeom>
          <a:noFill/>
        </p:spPr>
        <p:txBody>
          <a:bodyPr wrap="square" rtlCol="0">
            <a:spAutoFit/>
          </a:bodyPr>
          <a:lstStyle/>
          <a:p>
            <a:r>
              <a:rPr lang="fr-FR" sz="4400" b="1">
                <a:solidFill>
                  <a:srgbClr val="0389C6"/>
                </a:solidFill>
                <a:latin typeface="Helvetica Neue" charset="0"/>
                <a:ea typeface="Helvetica Neue" charset="0"/>
                <a:cs typeface="Helvetica Neue" charset="0"/>
              </a:rPr>
              <a:t>4.</a:t>
            </a:r>
          </a:p>
        </p:txBody>
      </p:sp>
      <p:sp>
        <p:nvSpPr>
          <p:cNvPr id="15" name="TextBox 14"/>
          <p:cNvSpPr txBox="1"/>
          <p:nvPr/>
        </p:nvSpPr>
        <p:spPr>
          <a:xfrm>
            <a:off x="503961" y="4973670"/>
            <a:ext cx="1860698" cy="769441"/>
          </a:xfrm>
          <a:prstGeom prst="rect">
            <a:avLst/>
          </a:prstGeom>
          <a:noFill/>
        </p:spPr>
        <p:txBody>
          <a:bodyPr wrap="square" rtlCol="0">
            <a:spAutoFit/>
          </a:bodyPr>
          <a:lstStyle/>
          <a:p>
            <a:r>
              <a:rPr lang="fr-FR" sz="4400" b="1">
                <a:solidFill>
                  <a:srgbClr val="0389C6"/>
                </a:solidFill>
                <a:latin typeface="Helvetica Neue" charset="0"/>
                <a:ea typeface="Helvetica Neue" charset="0"/>
                <a:cs typeface="Helvetica Neue" charset="0"/>
              </a:rPr>
              <a:t>5.</a:t>
            </a:r>
          </a:p>
        </p:txBody>
      </p:sp>
      <p:sp>
        <p:nvSpPr>
          <p:cNvPr id="17" name="TextBox 16"/>
          <p:cNvSpPr txBox="1"/>
          <p:nvPr/>
        </p:nvSpPr>
        <p:spPr>
          <a:xfrm>
            <a:off x="1360257" y="866123"/>
            <a:ext cx="5221518" cy="932178"/>
          </a:xfrm>
          <a:prstGeom prst="rect">
            <a:avLst/>
          </a:prstGeom>
          <a:noFill/>
        </p:spPr>
        <p:txBody>
          <a:bodyPr wrap="square" rtlCol="0">
            <a:spAutoFit/>
          </a:bodyPr>
          <a:lstStyle/>
          <a:p>
            <a:pPr lvl="0">
              <a:lnSpc>
                <a:spcPct val="107000"/>
              </a:lnSpc>
            </a:pPr>
            <a:r>
              <a:rPr lang="fr-FR" sz="1700" dirty="0">
                <a:solidFill>
                  <a:schemeClr val="tx1">
                    <a:lumMod val="65000"/>
                    <a:lumOff val="35000"/>
                  </a:schemeClr>
                </a:solidFill>
                <a:latin typeface="Helvetica Neue" charset="0"/>
                <a:ea typeface="Helvetica Neue" charset="0"/>
                <a:cs typeface="Helvetica Neue" charset="0"/>
              </a:rPr>
              <a:t>Aider les superviseurs de gestion de cas à renforcer la compréhension des fonctions de supervision et d’encadrement ainsi que de leur importance.</a:t>
            </a:r>
          </a:p>
        </p:txBody>
      </p:sp>
      <p:sp>
        <p:nvSpPr>
          <p:cNvPr id="18" name="TextBox 17"/>
          <p:cNvSpPr txBox="1"/>
          <p:nvPr/>
        </p:nvSpPr>
        <p:spPr>
          <a:xfrm>
            <a:off x="1381334" y="2027351"/>
            <a:ext cx="5952528" cy="646331"/>
          </a:xfrm>
          <a:prstGeom prst="rect">
            <a:avLst/>
          </a:prstGeom>
          <a:noFill/>
        </p:spPr>
        <p:txBody>
          <a:bodyPr wrap="square" rtlCol="0">
            <a:spAutoFit/>
          </a:bodyPr>
          <a:lstStyle/>
          <a:p>
            <a:pPr lvl="0"/>
            <a:r>
              <a:rPr lang="fr-FR" dirty="0">
                <a:solidFill>
                  <a:schemeClr val="tx1">
                    <a:lumMod val="65000"/>
                    <a:lumOff val="35000"/>
                  </a:schemeClr>
                </a:solidFill>
                <a:latin typeface="Helvetica Neue" charset="0"/>
                <a:ea typeface="Helvetica Neue" charset="0"/>
                <a:cs typeface="Helvetica Neue" charset="0"/>
              </a:rPr>
              <a:t>Encourager l’utilisation de modèles de bonnes pratiques et d’outils dans la supervision</a:t>
            </a:r>
          </a:p>
        </p:txBody>
      </p:sp>
      <p:sp>
        <p:nvSpPr>
          <p:cNvPr id="19" name="TextBox 18"/>
          <p:cNvSpPr txBox="1"/>
          <p:nvPr/>
        </p:nvSpPr>
        <p:spPr>
          <a:xfrm>
            <a:off x="1360258" y="3079395"/>
            <a:ext cx="5973604" cy="962058"/>
          </a:xfrm>
          <a:prstGeom prst="rect">
            <a:avLst/>
          </a:prstGeom>
          <a:noFill/>
        </p:spPr>
        <p:txBody>
          <a:bodyPr wrap="square" rtlCol="0">
            <a:spAutoFit/>
          </a:bodyPr>
          <a:lstStyle/>
          <a:p>
            <a:pPr lvl="0">
              <a:lnSpc>
                <a:spcPct val="107000"/>
              </a:lnSpc>
            </a:pPr>
            <a:r>
              <a:rPr lang="fr-FR" dirty="0">
                <a:solidFill>
                  <a:schemeClr val="tx1">
                    <a:lumMod val="65000"/>
                    <a:lumOff val="35000"/>
                  </a:schemeClr>
                </a:solidFill>
                <a:latin typeface="Helvetica Neue" charset="0"/>
                <a:ea typeface="Helvetica Neue" charset="0"/>
                <a:cs typeface="Helvetica Neue" charset="0"/>
              </a:rPr>
              <a:t>Examiner et s’exercer aux pratiques de supervision et d’encadrement à l’aide des outils de supervision</a:t>
            </a:r>
          </a:p>
          <a:p>
            <a:endParaRPr lang="en-US" dirty="0"/>
          </a:p>
        </p:txBody>
      </p:sp>
      <p:sp>
        <p:nvSpPr>
          <p:cNvPr id="20" name="TextBox 19"/>
          <p:cNvSpPr txBox="1"/>
          <p:nvPr/>
        </p:nvSpPr>
        <p:spPr>
          <a:xfrm>
            <a:off x="1408279" y="4079266"/>
            <a:ext cx="5925583" cy="923330"/>
          </a:xfrm>
          <a:prstGeom prst="rect">
            <a:avLst/>
          </a:prstGeom>
          <a:noFill/>
        </p:spPr>
        <p:txBody>
          <a:bodyPr wrap="square" rtlCol="0">
            <a:spAutoFit/>
          </a:bodyPr>
          <a:lstStyle/>
          <a:p>
            <a:pPr lvl="0">
              <a:buNone/>
            </a:pPr>
            <a:r>
              <a:rPr lang="fr-FR" dirty="0">
                <a:solidFill>
                  <a:schemeClr val="tx1">
                    <a:lumMod val="65000"/>
                    <a:lumOff val="35000"/>
                  </a:schemeClr>
                </a:solidFill>
                <a:latin typeface="Helvetica Neue" charset="0"/>
                <a:ea typeface="Helvetica Neue" charset="0"/>
                <a:cs typeface="Helvetica Neue" charset="0"/>
              </a:rPr>
              <a:t>Promouvoir la prise en charge des employés et le </a:t>
            </a:r>
            <a:br>
              <a:rPr lang="fr-FR" dirty="0">
                <a:solidFill>
                  <a:schemeClr val="tx1">
                    <a:lumMod val="65000"/>
                    <a:lumOff val="35000"/>
                  </a:schemeClr>
                </a:solidFill>
                <a:latin typeface="Helvetica Neue" charset="0"/>
                <a:ea typeface="Helvetica Neue" charset="0"/>
                <a:cs typeface="Helvetica Neue" charset="0"/>
              </a:rPr>
            </a:br>
            <a:r>
              <a:rPr lang="fr-FR" dirty="0">
                <a:solidFill>
                  <a:schemeClr val="tx1">
                    <a:lumMod val="65000"/>
                    <a:lumOff val="35000"/>
                  </a:schemeClr>
                </a:solidFill>
                <a:latin typeface="Helvetica Neue" charset="0"/>
                <a:ea typeface="Helvetica Neue" charset="0"/>
                <a:cs typeface="Helvetica Neue" charset="0"/>
              </a:rPr>
              <a:t>bien-être de l’équipe</a:t>
            </a:r>
          </a:p>
          <a:p>
            <a:endParaRPr lang="en-US" dirty="0"/>
          </a:p>
        </p:txBody>
      </p:sp>
      <p:sp>
        <p:nvSpPr>
          <p:cNvPr id="22" name="TextBox 21"/>
          <p:cNvSpPr txBox="1"/>
          <p:nvPr/>
        </p:nvSpPr>
        <p:spPr>
          <a:xfrm>
            <a:off x="1408671" y="5197047"/>
            <a:ext cx="8378890" cy="646331"/>
          </a:xfrm>
          <a:prstGeom prst="rect">
            <a:avLst/>
          </a:prstGeom>
          <a:noFill/>
        </p:spPr>
        <p:txBody>
          <a:bodyPr wrap="square" rtlCol="0">
            <a:spAutoFit/>
          </a:bodyPr>
          <a:lstStyle/>
          <a:p>
            <a:pPr lvl="0"/>
            <a:r>
              <a:rPr lang="fr-FR">
                <a:solidFill>
                  <a:schemeClr val="tx1">
                    <a:lumMod val="65000"/>
                    <a:lumOff val="35000"/>
                  </a:schemeClr>
                </a:solidFill>
                <a:latin typeface="Helvetica Neue" charset="0"/>
                <a:ea typeface="Helvetica Neue" charset="0"/>
                <a:cs typeface="Helvetica Neue" charset="0"/>
              </a:rPr>
              <a:t>Élaborer des plans d’action réalistes pour la supervision</a:t>
            </a:r>
          </a:p>
          <a:p>
            <a:endParaRPr lang="en-US" dirty="0"/>
          </a:p>
        </p:txBody>
      </p:sp>
    </p:spTree>
    <p:extLst>
      <p:ext uri="{BB962C8B-B14F-4D97-AF65-F5344CB8AC3E}">
        <p14:creationId xmlns:p14="http://schemas.microsoft.com/office/powerpoint/2010/main" val="318130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940767"/>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838198" y="3714097"/>
            <a:ext cx="10515600" cy="3143903"/>
          </a:xfrm>
        </p:spPr>
        <p:txBody>
          <a:bodyPr vert="horz" lIns="91440" tIns="45720" rIns="91440" bIns="45720" rtlCol="0" anchor="t">
            <a:normAutofit/>
          </a:bodyPr>
          <a:lstStyle/>
          <a:p>
            <a:pPr marL="0" indent="0" algn="ctr">
              <a:buNone/>
            </a:pPr>
            <a:r>
              <a:rPr lang="fr-FR" sz="2400">
                <a:solidFill>
                  <a:schemeClr val="tx1">
                    <a:lumMod val="65000"/>
                    <a:lumOff val="35000"/>
                  </a:schemeClr>
                </a:solidFill>
                <a:latin typeface="Helvetica Neue" charset="0"/>
                <a:ea typeface="Helvetica Neue" charset="0"/>
                <a:cs typeface="Helvetica Neue" charset="0"/>
              </a:rPr>
              <a:t>Insérer le programme ici</a:t>
            </a:r>
          </a:p>
        </p:txBody>
      </p:sp>
      <p:grpSp>
        <p:nvGrpSpPr>
          <p:cNvPr id="5" name="Group 4"/>
          <p:cNvGrpSpPr/>
          <p:nvPr/>
        </p:nvGrpSpPr>
        <p:grpSpPr>
          <a:xfrm>
            <a:off x="-1" y="62942"/>
            <a:ext cx="12192001" cy="1814882"/>
            <a:chOff x="-1" y="5043120"/>
            <a:chExt cx="12192001" cy="1814882"/>
          </a:xfrm>
        </p:grpSpPr>
        <p:pic>
          <p:nvPicPr>
            <p:cNvPr id="6" name="Picture 5"/>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7" name="Picture 6"/>
            <p:cNvPicPr>
              <a:picLocks noChangeAspect="1"/>
            </p:cNvPicPr>
            <p:nvPr/>
          </p:nvPicPr>
          <p:blipFill rotWithShape="1">
            <a:blip r:embed="rId4" cstate="print">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2" name="Title 1"/>
          <p:cNvSpPr>
            <a:spLocks noGrp="1"/>
          </p:cNvSpPr>
          <p:nvPr>
            <p:ph type="title"/>
          </p:nvPr>
        </p:nvSpPr>
        <p:spPr>
          <a:xfrm>
            <a:off x="-2" y="295877"/>
            <a:ext cx="12192000" cy="1325563"/>
          </a:xfrm>
        </p:spPr>
        <p:txBody>
          <a:bodyPr>
            <a:normAutofit/>
          </a:bodyPr>
          <a:lstStyle/>
          <a:p>
            <a:pPr algn="ctr"/>
            <a:r>
              <a:rPr lang="fr-FR" sz="3600" b="1" dirty="0">
                <a:solidFill>
                  <a:srgbClr val="0389C6"/>
                </a:solidFill>
              </a:rPr>
              <a:t>PROGRAMME DE LA </a:t>
            </a:r>
            <a:r>
              <a:rPr lang="fr-FR" sz="3600" b="1" dirty="0">
                <a:solidFill>
                  <a:srgbClr val="0389C6"/>
                </a:solidFill>
                <a:latin typeface="Helvetica Neue" charset="0"/>
                <a:ea typeface="Helvetica Neue" charset="0"/>
                <a:cs typeface="Helvetica Neue" charset="0"/>
              </a:rPr>
              <a:t>FORMATION</a:t>
            </a:r>
          </a:p>
        </p:txBody>
      </p:sp>
    </p:spTree>
    <p:extLst>
      <p:ext uri="{BB962C8B-B14F-4D97-AF65-F5344CB8AC3E}">
        <p14:creationId xmlns:p14="http://schemas.microsoft.com/office/powerpoint/2010/main" val="2313615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93" y="2074689"/>
            <a:ext cx="4046321" cy="4783311"/>
          </a:xfrm>
        </p:spPr>
        <p:txBody>
          <a:bodyPr vert="horz" lIns="91440" tIns="45720" rIns="91440" bIns="45720" rtlCol="0" anchor="t">
            <a:noAutofit/>
          </a:bodyPr>
          <a:lstStyle/>
          <a:p>
            <a:pPr marL="0" indent="0">
              <a:lnSpc>
                <a:spcPct val="100000"/>
              </a:lnSpc>
              <a:spcBef>
                <a:spcPts val="600"/>
              </a:spcBef>
              <a:buNone/>
            </a:pPr>
            <a:r>
              <a:rPr lang="fr-FR" sz="2400" b="1" dirty="0">
                <a:solidFill>
                  <a:srgbClr val="95CD7A"/>
                </a:solidFill>
                <a:latin typeface="Helvetica Neue" charset="0"/>
                <a:ea typeface="Helvetica Neue" charset="0"/>
                <a:cs typeface="Helvetica Neue" charset="0"/>
              </a:rPr>
              <a:t>Objectif : </a:t>
            </a:r>
          </a:p>
          <a:p>
            <a:pPr>
              <a:lnSpc>
                <a:spcPct val="100000"/>
              </a:lnSpc>
              <a:spcBef>
                <a:spcPts val="600"/>
              </a:spcBef>
              <a:buClr>
                <a:srgbClr val="95CD7A"/>
              </a:buClr>
              <a:buFont typeface="Wingdings" charset="2"/>
              <a:buChar char="§"/>
            </a:pPr>
            <a:r>
              <a:rPr lang="fr-FR" sz="2000" dirty="0">
                <a:solidFill>
                  <a:schemeClr val="tx1">
                    <a:lumMod val="65000"/>
                    <a:lumOff val="35000"/>
                  </a:schemeClr>
                </a:solidFill>
              </a:rPr>
              <a:t>Pour aider les superviseurs à mettre en pratique les connaissances et les compétences, nous prendrons le temps de travailler sur des plans d’actions à la fin de chaque journée.</a:t>
            </a:r>
          </a:p>
          <a:p>
            <a:pPr>
              <a:lnSpc>
                <a:spcPct val="100000"/>
              </a:lnSpc>
              <a:spcBef>
                <a:spcPts val="600"/>
              </a:spcBef>
              <a:buClr>
                <a:srgbClr val="95CD7A"/>
              </a:buClr>
              <a:buFont typeface="Wingdings" charset="2"/>
              <a:buChar char="§"/>
            </a:pPr>
            <a:endParaRPr lang="en-US" sz="2000" dirty="0">
              <a:solidFill>
                <a:schemeClr val="tx1">
                  <a:lumMod val="65000"/>
                  <a:lumOff val="35000"/>
                </a:schemeClr>
              </a:solidFill>
              <a:latin typeface="Helvetica Neue" charset="0"/>
              <a:ea typeface="Helvetica Neue" charset="0"/>
              <a:cs typeface="Helvetica Neue" charset="0"/>
            </a:endParaRPr>
          </a:p>
          <a:p>
            <a:pPr>
              <a:lnSpc>
                <a:spcPct val="100000"/>
              </a:lnSpc>
              <a:spcBef>
                <a:spcPts val="600"/>
              </a:spcBef>
              <a:buClr>
                <a:srgbClr val="95CD7A"/>
              </a:buClr>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Les plans d’actions comprendront différents points, à la fois pour vous en tant que superviseur, mais également pour votre équipe</a:t>
            </a:r>
          </a:p>
          <a:p>
            <a:endParaRPr lang="en-US" sz="3600" dirty="0">
              <a:solidFill>
                <a:schemeClr val="bg1">
                  <a:lumMod val="10000"/>
                </a:schemeClr>
              </a:solidFill>
            </a:endParaRPr>
          </a:p>
        </p:txBody>
      </p:sp>
      <p:sp>
        <p:nvSpPr>
          <p:cNvPr id="2" name="Title 1"/>
          <p:cNvSpPr>
            <a:spLocks noGrp="1"/>
          </p:cNvSpPr>
          <p:nvPr>
            <p:ph type="title"/>
          </p:nvPr>
        </p:nvSpPr>
        <p:spPr>
          <a:xfrm>
            <a:off x="476693" y="407655"/>
            <a:ext cx="4046321" cy="1325563"/>
          </a:xfrm>
        </p:spPr>
        <p:txBody>
          <a:bodyPr>
            <a:normAutofit fontScale="90000"/>
          </a:bodyPr>
          <a:lstStyle/>
          <a:p>
            <a:r>
              <a:rPr lang="fr-FR" sz="3600" b="1" dirty="0">
                <a:solidFill>
                  <a:srgbClr val="0389C6"/>
                </a:solidFill>
                <a:latin typeface="Helvetica Neue" charset="0"/>
                <a:ea typeface="Helvetica Neue" charset="0"/>
                <a:cs typeface="Helvetica Neue" charset="0"/>
              </a:rPr>
              <a:t>PLANS D’ACTION DE SUPERVISION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440"/>
          <a:stretch/>
        </p:blipFill>
        <p:spPr>
          <a:xfrm>
            <a:off x="4747846" y="0"/>
            <a:ext cx="7444154" cy="6858000"/>
          </a:xfrm>
          <a:prstGeom prst="rect">
            <a:avLst/>
          </a:prstGeom>
        </p:spPr>
      </p:pic>
      <p:sp>
        <p:nvSpPr>
          <p:cNvPr id="6" name="TextBox 5"/>
          <p:cNvSpPr txBox="1"/>
          <p:nvPr/>
        </p:nvSpPr>
        <p:spPr>
          <a:xfrm>
            <a:off x="9620250" y="6418384"/>
            <a:ext cx="5143500" cy="307777"/>
          </a:xfrm>
          <a:prstGeom prst="rect">
            <a:avLst/>
          </a:prstGeom>
          <a:noFill/>
        </p:spPr>
        <p:txBody>
          <a:bodyPr wrap="square" rtlCol="0">
            <a:spAutoFit/>
          </a:bodyPr>
          <a:lstStyle/>
          <a:p>
            <a:r>
              <a:rPr lang="fr-FR" sz="1400" i="1">
                <a:solidFill>
                  <a:schemeClr val="bg1"/>
                </a:solidFill>
                <a:latin typeface="Helvetica Neue" charset="0"/>
                <a:ea typeface="Helvetica Neue" charset="0"/>
                <a:cs typeface="Helvetica Neue" charset="0"/>
              </a:rPr>
              <a:t>Photo : Jessica Malter/IRC</a:t>
            </a:r>
          </a:p>
        </p:txBody>
      </p:sp>
    </p:spTree>
    <p:extLst>
      <p:ext uri="{BB962C8B-B14F-4D97-AF65-F5344CB8AC3E}">
        <p14:creationId xmlns:p14="http://schemas.microsoft.com/office/powerpoint/2010/main" val="3656558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nvPr>
        </p:nvGraphicFramePr>
        <p:xfrm>
          <a:off x="2605146" y="798540"/>
          <a:ext cx="11126896" cy="5425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0" y="0"/>
            <a:ext cx="4154905" cy="685800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2638" y="846667"/>
            <a:ext cx="3802267" cy="1325563"/>
          </a:xfrm>
        </p:spPr>
        <p:txBody>
          <a:bodyPr>
            <a:normAutofit/>
          </a:bodyPr>
          <a:lstStyle/>
          <a:p>
            <a:r>
              <a:rPr lang="fr-FR" sz="3600" b="1" dirty="0">
                <a:solidFill>
                  <a:schemeClr val="bg1"/>
                </a:solidFill>
                <a:latin typeface="Helvetica Neue" charset="0"/>
                <a:ea typeface="Helvetica Neue" charset="0"/>
                <a:cs typeface="Helvetica Neue" charset="0"/>
              </a:rPr>
              <a:t>ACCORDS COLLECTIFS</a:t>
            </a:r>
          </a:p>
        </p:txBody>
      </p:sp>
      <p:sp>
        <p:nvSpPr>
          <p:cNvPr id="5" name="Rectangle 4"/>
          <p:cNvSpPr/>
          <p:nvPr/>
        </p:nvSpPr>
        <p:spPr>
          <a:xfrm>
            <a:off x="437698" y="2100040"/>
            <a:ext cx="3176338" cy="7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spTree>
    <p:extLst>
      <p:ext uri="{BB962C8B-B14F-4D97-AF65-F5344CB8AC3E}">
        <p14:creationId xmlns:p14="http://schemas.microsoft.com/office/powerpoint/2010/main" val="417390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94717" y="850522"/>
            <a:ext cx="4105933" cy="1679995"/>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4600" b="1" kern="1200">
                <a:ln>
                  <a:solidFill>
                    <a:schemeClr val="accent1"/>
                  </a:solidFill>
                </a:ln>
                <a:solidFill>
                  <a:srgbClr val="FBC01E"/>
                </a:solidFill>
                <a:latin typeface="+mj-lt"/>
                <a:ea typeface="+mj-ea"/>
                <a:cs typeface="+mj-cs"/>
              </a:defRPr>
            </a:lvl1pPr>
          </a:lstStyle>
          <a:p>
            <a:r>
              <a:rPr lang="fr-FR" sz="1800" b="0" dirty="0">
                <a:ln>
                  <a:noFill/>
                </a:ln>
                <a:solidFill>
                  <a:schemeClr val="tx1">
                    <a:lumMod val="65000"/>
                    <a:lumOff val="35000"/>
                  </a:schemeClr>
                </a:solidFill>
                <a:latin typeface="Helvetica Neue" charset="0"/>
                <a:ea typeface="Helvetica Neue" charset="0"/>
                <a:cs typeface="Helvetica Neue" charset="0"/>
              </a:rPr>
              <a:t>Pouvons-nous nous mettre d’accord sur ces principes de travail collectif ? </a:t>
            </a:r>
          </a:p>
        </p:txBody>
      </p:sp>
      <p:sp>
        <p:nvSpPr>
          <p:cNvPr id="11" name="Rectangle 10"/>
          <p:cNvSpPr/>
          <p:nvPr/>
        </p:nvSpPr>
        <p:spPr>
          <a:xfrm>
            <a:off x="0" y="3146295"/>
            <a:ext cx="12192000" cy="3711705"/>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776619" y="0"/>
            <a:ext cx="120847" cy="2702618"/>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7806" y="3967259"/>
            <a:ext cx="1963372" cy="646331"/>
          </a:xfrm>
          <a:prstGeom prst="rect">
            <a:avLst/>
          </a:prstGeom>
          <a:noFill/>
        </p:spPr>
        <p:txBody>
          <a:bodyPr wrap="square" rtlCol="0">
            <a:spAutoFit/>
          </a:bodyPr>
          <a:lstStyle/>
          <a:p>
            <a:pPr lvl="0" algn="ctr">
              <a:lnSpc>
                <a:spcPct val="100000"/>
              </a:lnSpc>
              <a:spcBef>
                <a:spcPts val="0"/>
              </a:spcBef>
            </a:pPr>
            <a:r>
              <a:rPr lang="fr-FR" b="1" dirty="0">
                <a:solidFill>
                  <a:schemeClr val="bg1"/>
                </a:solidFill>
                <a:latin typeface="Helvetica Neue" charset="0"/>
                <a:ea typeface="Helvetica Neue" charset="0"/>
                <a:cs typeface="Helvetica Neue" charset="0"/>
              </a:rPr>
              <a:t>PRENDRE SOIN DE SOI</a:t>
            </a:r>
            <a:endParaRPr lang="en-US" dirty="0"/>
          </a:p>
        </p:txBody>
      </p:sp>
      <p:sp>
        <p:nvSpPr>
          <p:cNvPr id="19" name="TextBox 18"/>
          <p:cNvSpPr txBox="1"/>
          <p:nvPr/>
        </p:nvSpPr>
        <p:spPr>
          <a:xfrm>
            <a:off x="738139" y="4722588"/>
            <a:ext cx="1922707" cy="646331"/>
          </a:xfrm>
          <a:prstGeom prst="rect">
            <a:avLst/>
          </a:prstGeom>
          <a:noFill/>
        </p:spPr>
        <p:txBody>
          <a:bodyPr wrap="square" rtlCol="0">
            <a:spAutoFit/>
          </a:bodyPr>
          <a:lstStyle/>
          <a:p>
            <a:pPr lvl="0" algn="ctr">
              <a:lnSpc>
                <a:spcPct val="100000"/>
              </a:lnSpc>
              <a:buClr>
                <a:srgbClr val="0389C6"/>
              </a:buClr>
            </a:pPr>
            <a:r>
              <a:rPr lang="fr-FR" dirty="0">
                <a:solidFill>
                  <a:schemeClr val="bg1"/>
                </a:solidFill>
                <a:latin typeface="Helvetica Neue"/>
                <a:ea typeface="Helvetica Neue" charset="0"/>
                <a:cs typeface="Helvetica Neue" charset="0"/>
              </a:rPr>
              <a:t>Étirez-vous, buvez de l’eau et levez-vous au besoin.</a:t>
            </a:r>
          </a:p>
        </p:txBody>
      </p:sp>
      <p:sp>
        <p:nvSpPr>
          <p:cNvPr id="23" name="TextBox 22"/>
          <p:cNvSpPr txBox="1"/>
          <p:nvPr/>
        </p:nvSpPr>
        <p:spPr>
          <a:xfrm>
            <a:off x="3255690" y="3967259"/>
            <a:ext cx="2171941" cy="646331"/>
          </a:xfrm>
          <a:prstGeom prst="rect">
            <a:avLst/>
          </a:prstGeom>
          <a:noFill/>
        </p:spPr>
        <p:txBody>
          <a:bodyPr wrap="square" rtlCol="0">
            <a:spAutoFit/>
          </a:bodyPr>
          <a:lstStyle/>
          <a:p>
            <a:pPr lvl="0" algn="ctr">
              <a:lnSpc>
                <a:spcPct val="100000"/>
              </a:lnSpc>
              <a:spcBef>
                <a:spcPts val="0"/>
              </a:spcBef>
            </a:pPr>
            <a:r>
              <a:rPr lang="fr-FR" b="1" dirty="0">
                <a:solidFill>
                  <a:schemeClr val="bg1"/>
                </a:solidFill>
                <a:latin typeface="Helvetica Neue" charset="0"/>
                <a:ea typeface="Helvetica Neue" charset="0"/>
                <a:cs typeface="Helvetica Neue" charset="0"/>
              </a:rPr>
              <a:t>PRENDRE SOIN DES AUTRES</a:t>
            </a:r>
            <a:endParaRPr lang="en-US" dirty="0"/>
          </a:p>
        </p:txBody>
      </p:sp>
      <p:sp>
        <p:nvSpPr>
          <p:cNvPr id="24" name="TextBox 23"/>
          <p:cNvSpPr txBox="1"/>
          <p:nvPr/>
        </p:nvSpPr>
        <p:spPr>
          <a:xfrm>
            <a:off x="3384793" y="4722588"/>
            <a:ext cx="1913734" cy="923330"/>
          </a:xfrm>
          <a:prstGeom prst="rect">
            <a:avLst/>
          </a:prstGeom>
          <a:noFill/>
        </p:spPr>
        <p:txBody>
          <a:bodyPr wrap="square" rtlCol="0">
            <a:spAutoFit/>
          </a:bodyPr>
          <a:lstStyle/>
          <a:p>
            <a:pPr lvl="0" algn="ctr">
              <a:lnSpc>
                <a:spcPct val="100000"/>
              </a:lnSpc>
              <a:buClr>
                <a:srgbClr val="0389C6"/>
              </a:buClr>
            </a:pPr>
            <a:r>
              <a:rPr lang="fr-FR" dirty="0">
                <a:solidFill>
                  <a:schemeClr val="bg1"/>
                </a:solidFill>
                <a:latin typeface="Helvetica Neue" charset="0"/>
                <a:ea typeface="Helvetica Neue" charset="0"/>
                <a:cs typeface="Helvetica Neue" charset="0"/>
              </a:rPr>
              <a:t>Écoutez, participez et soyez attentif.</a:t>
            </a:r>
          </a:p>
          <a:p>
            <a:endParaRPr lang="en-US" dirty="0"/>
          </a:p>
        </p:txBody>
      </p:sp>
      <p:sp>
        <p:nvSpPr>
          <p:cNvPr id="15" name="TextBox 14"/>
          <p:cNvSpPr txBox="1"/>
          <p:nvPr/>
        </p:nvSpPr>
        <p:spPr>
          <a:xfrm>
            <a:off x="5622185" y="3967259"/>
            <a:ext cx="3271838" cy="646331"/>
          </a:xfrm>
          <a:prstGeom prst="rect">
            <a:avLst/>
          </a:prstGeom>
          <a:noFill/>
        </p:spPr>
        <p:txBody>
          <a:bodyPr wrap="square" rtlCol="0">
            <a:spAutoFit/>
          </a:bodyPr>
          <a:lstStyle/>
          <a:p>
            <a:pPr lvl="0" algn="ctr">
              <a:lnSpc>
                <a:spcPct val="100000"/>
              </a:lnSpc>
              <a:spcBef>
                <a:spcPts val="0"/>
              </a:spcBef>
            </a:pPr>
            <a:r>
              <a:rPr lang="fr-FR" b="1" dirty="0">
                <a:solidFill>
                  <a:schemeClr val="bg1"/>
                </a:solidFill>
                <a:latin typeface="Helvetica Neue" charset="0"/>
                <a:ea typeface="Helvetica Neue" charset="0"/>
                <a:cs typeface="Helvetica Neue" charset="0"/>
              </a:rPr>
              <a:t>PROTÉGER LA CONFIDENTIALITÉ</a:t>
            </a:r>
            <a:endParaRPr lang="en-US" dirty="0"/>
          </a:p>
        </p:txBody>
      </p:sp>
      <p:sp>
        <p:nvSpPr>
          <p:cNvPr id="28" name="TextBox 27"/>
          <p:cNvSpPr txBox="1"/>
          <p:nvPr/>
        </p:nvSpPr>
        <p:spPr>
          <a:xfrm>
            <a:off x="5888536" y="4722588"/>
            <a:ext cx="2739136" cy="1754326"/>
          </a:xfrm>
          <a:prstGeom prst="rect">
            <a:avLst/>
          </a:prstGeom>
          <a:noFill/>
        </p:spPr>
        <p:txBody>
          <a:bodyPr wrap="square" rtlCol="0">
            <a:spAutoFit/>
          </a:bodyPr>
          <a:lstStyle/>
          <a:p>
            <a:pPr lvl="0" algn="ctr">
              <a:lnSpc>
                <a:spcPct val="100000"/>
              </a:lnSpc>
              <a:buClr>
                <a:srgbClr val="0389C6"/>
              </a:buClr>
            </a:pPr>
            <a:r>
              <a:rPr lang="fr-FR" dirty="0">
                <a:solidFill>
                  <a:schemeClr val="bg1"/>
                </a:solidFill>
                <a:latin typeface="Helvetica Neue" charset="0"/>
                <a:ea typeface="Helvetica Neue" charset="0"/>
                <a:cs typeface="Helvetica Neue" charset="0"/>
              </a:rPr>
              <a:t>Supprimez de tous les cas partagés les informations permettant d’identifier des personnes.</a:t>
            </a:r>
          </a:p>
          <a:p>
            <a:endParaRPr lang="en-US" dirty="0"/>
          </a:p>
        </p:txBody>
      </p:sp>
      <p:sp>
        <p:nvSpPr>
          <p:cNvPr id="16" name="TextBox 15"/>
          <p:cNvSpPr txBox="1"/>
          <p:nvPr/>
        </p:nvSpPr>
        <p:spPr>
          <a:xfrm>
            <a:off x="9307165" y="3967259"/>
            <a:ext cx="2007394" cy="923330"/>
          </a:xfrm>
          <a:prstGeom prst="rect">
            <a:avLst/>
          </a:prstGeom>
          <a:noFill/>
        </p:spPr>
        <p:txBody>
          <a:bodyPr wrap="square" rtlCol="0">
            <a:spAutoFit/>
          </a:bodyPr>
          <a:lstStyle/>
          <a:p>
            <a:pPr lvl="0" algn="ctr">
              <a:lnSpc>
                <a:spcPct val="100000"/>
              </a:lnSpc>
              <a:spcBef>
                <a:spcPts val="0"/>
              </a:spcBef>
            </a:pPr>
            <a:r>
              <a:rPr lang="fr-FR" b="1" dirty="0">
                <a:solidFill>
                  <a:schemeClr val="bg1"/>
                </a:solidFill>
                <a:latin typeface="Helvetica Neue" charset="0"/>
                <a:ea typeface="Helvetica Neue" charset="0"/>
                <a:cs typeface="Helvetica Neue" charset="0"/>
              </a:rPr>
              <a:t>ÉGALITÉ ET RESPECT</a:t>
            </a:r>
          </a:p>
          <a:p>
            <a:endParaRPr lang="en-US" dirty="0"/>
          </a:p>
        </p:txBody>
      </p:sp>
      <p:sp>
        <p:nvSpPr>
          <p:cNvPr id="29" name="TextBox 28"/>
          <p:cNvSpPr txBox="1"/>
          <p:nvPr/>
        </p:nvSpPr>
        <p:spPr>
          <a:xfrm>
            <a:off x="9088577" y="4722588"/>
            <a:ext cx="2444570" cy="1477328"/>
          </a:xfrm>
          <a:prstGeom prst="rect">
            <a:avLst/>
          </a:prstGeom>
          <a:noFill/>
        </p:spPr>
        <p:txBody>
          <a:bodyPr wrap="square" rtlCol="0">
            <a:spAutoFit/>
          </a:bodyPr>
          <a:lstStyle/>
          <a:p>
            <a:pPr algn="ctr">
              <a:buClr>
                <a:srgbClr val="0389C6"/>
              </a:buClr>
            </a:pPr>
            <a:r>
              <a:rPr lang="fr-FR" dirty="0">
                <a:solidFill>
                  <a:schemeClr val="bg1"/>
                </a:solidFill>
                <a:latin typeface="Helvetica Neue" charset="0"/>
                <a:ea typeface="Helvetica Neue" charset="0"/>
                <a:cs typeface="Helvetica Neue" charset="0"/>
              </a:rPr>
              <a:t>Respectez les idées différentes, opinions, expériences et histoires</a:t>
            </a:r>
            <a:r>
              <a:rPr lang="fr-FR" altLang="zh-CN" dirty="0">
                <a:solidFill>
                  <a:schemeClr val="bg1"/>
                </a:solidFill>
                <a:latin typeface="Helvetica Neue" charset="0"/>
                <a:ea typeface="Helvetica Neue" charset="0"/>
                <a:cs typeface="Helvetica Neue" charset="0"/>
              </a:rPr>
              <a:t>.</a:t>
            </a:r>
            <a:endParaRPr lang="fr-FR" dirty="0">
              <a:solidFill>
                <a:schemeClr val="bg1"/>
              </a:solidFill>
              <a:latin typeface="Helvetica Neue" charset="0"/>
              <a:ea typeface="Helvetica Neue" charset="0"/>
              <a:cs typeface="Helvetica Neue" charset="0"/>
            </a:endParaRPr>
          </a:p>
          <a:p>
            <a:endParaRPr lang="en-US" dirty="0"/>
          </a:p>
        </p:txBody>
      </p:sp>
      <p:sp>
        <p:nvSpPr>
          <p:cNvPr id="30" name="Title 1"/>
          <p:cNvSpPr>
            <a:spLocks noGrp="1"/>
          </p:cNvSpPr>
          <p:nvPr>
            <p:ph type="title"/>
          </p:nvPr>
        </p:nvSpPr>
        <p:spPr>
          <a:xfrm>
            <a:off x="1031481" y="406845"/>
            <a:ext cx="4711290" cy="1941212"/>
          </a:xfrm>
        </p:spPr>
        <p:txBody>
          <a:bodyPr>
            <a:noAutofit/>
          </a:bodyPr>
          <a:lstStyle/>
          <a:p>
            <a:r>
              <a:rPr lang="fr-FR" sz="3600" b="1">
                <a:solidFill>
                  <a:srgbClr val="0389C6"/>
                </a:solidFill>
                <a:latin typeface="Helvetica Neue" charset="0"/>
                <a:ea typeface="Helvetica Neue" charset="0"/>
                <a:cs typeface="Helvetica Neue" charset="0"/>
              </a:rPr>
              <a:t>PARTICIPATION COLLECTIVE</a:t>
            </a:r>
          </a:p>
        </p:txBody>
      </p:sp>
      <p:sp>
        <p:nvSpPr>
          <p:cNvPr id="33" name="Rectangle 32"/>
          <p:cNvSpPr/>
          <p:nvPr/>
        </p:nvSpPr>
        <p:spPr>
          <a:xfrm>
            <a:off x="1377759" y="4622631"/>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019927" y="4622631"/>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936371" y="4622631"/>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989129" y="4622631"/>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002891"/>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8</TotalTime>
  <Words>301</Words>
  <Application>Microsoft Office PowerPoint</Application>
  <PresentationFormat>Widescreen</PresentationFormat>
  <Paragraphs>146</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DengXian</vt:lpstr>
      <vt:lpstr>ＭＳ Ｐゴシック</vt:lpstr>
      <vt:lpstr>Arial</vt:lpstr>
      <vt:lpstr>Calibri</vt:lpstr>
      <vt:lpstr>Helvetica Neue</vt:lpstr>
      <vt:lpstr>Wingdings</vt:lpstr>
      <vt:lpstr>Office Theme</vt:lpstr>
      <vt:lpstr>Formation à la supervision et à l’encadrement de la gestion de cas pour la protection de l’enfant  Date Lieu </vt:lpstr>
      <vt:lpstr>PowerPoint Presentation</vt:lpstr>
      <vt:lpstr>GROUPE SPÉCIAL DE TRAVAIL SUR LA  GESTION DE CAS</vt:lpstr>
      <vt:lpstr>BIENVENUE</vt:lpstr>
      <vt:lpstr>OBJECTIFS DE LA FORMATION</vt:lpstr>
      <vt:lpstr>PROGRAMME DE LA FORMATION</vt:lpstr>
      <vt:lpstr>PLANS D’ACTION DE SUPERVISION</vt:lpstr>
      <vt:lpstr>ACCORDS COLLECTIFS</vt:lpstr>
      <vt:lpstr>PARTICIPATION COLLECTIVE</vt:lpstr>
      <vt:lpstr>QUESTIONS PRATIQUES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Jennifer Parsons</cp:lastModifiedBy>
  <cp:revision>54</cp:revision>
  <cp:lastPrinted>2018-05-30T18:36:50Z</cp:lastPrinted>
  <dcterms:created xsi:type="dcterms:W3CDTF">2017-11-22T17:27:49Z</dcterms:created>
  <dcterms:modified xsi:type="dcterms:W3CDTF">2018-09-18T18:14:45Z</dcterms:modified>
</cp:coreProperties>
</file>