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5" r:id="rId3"/>
    <p:sldId id="261" r:id="rId4"/>
    <p:sldId id="258" r:id="rId5"/>
    <p:sldId id="260"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67D"/>
    <a:srgbClr val="35B2B4"/>
    <a:srgbClr val="026794"/>
    <a:srgbClr val="405E79"/>
    <a:srgbClr val="95CD7A"/>
    <a:srgbClr val="70995C"/>
    <a:srgbClr val="D5EBCA"/>
    <a:srgbClr val="000000"/>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80790" autoAdjust="0"/>
  </p:normalViewPr>
  <p:slideViewPr>
    <p:cSldViewPr snapToGrid="0" snapToObjects="1">
      <p:cViewPr varScale="1">
        <p:scale>
          <a:sx n="56" d="100"/>
          <a:sy n="56" d="100"/>
        </p:scale>
        <p:origin x="12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7/13/2018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US" sz="1200" dirty="0"/>
              <a:t>2 minutes</a:t>
            </a:r>
          </a:p>
          <a:p>
            <a:pPr>
              <a:buNone/>
            </a:pPr>
            <a:endParaRPr lang="en-US" sz="1200" dirty="0"/>
          </a:p>
          <a:p>
            <a:pPr>
              <a:buNone/>
            </a:pPr>
            <a:r>
              <a:rPr lang="en-US" sz="1200" b="1" dirty="0"/>
              <a:t>Say: </a:t>
            </a:r>
            <a:r>
              <a:rPr lang="en-US" sz="1200" dirty="0"/>
              <a:t>We have now reached the conclusion of the Supervision and Coaching training! </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a:t>
            </a:fld>
            <a:endParaRPr lang="en-US"/>
          </a:p>
        </p:txBody>
      </p:sp>
    </p:spTree>
    <p:extLst>
      <p:ext uri="{BB962C8B-B14F-4D97-AF65-F5344CB8AC3E}">
        <p14:creationId xmlns:p14="http://schemas.microsoft.com/office/powerpoint/2010/main" val="388890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8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Say</a:t>
            </a:r>
            <a:r>
              <a:rPr lang="en-US" sz="1100" kern="1200" dirty="0">
                <a:solidFill>
                  <a:schemeClr val="tx1"/>
                </a:solidFill>
                <a:effectLst/>
                <a:latin typeface="+mn-lt"/>
                <a:ea typeface="+mn-ea"/>
                <a:cs typeface="+mn-cs"/>
              </a:rPr>
              <a:t>: The overall</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goal for this training was</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to increase case management supervisors’ confidence, capacity and support to caseworkers to provide safe, ethical and competent case management services to vulnerable children and their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r>
              <a:rPr lang="en-US" sz="1100" b="1" dirty="0"/>
              <a:t>Ask: </a:t>
            </a:r>
            <a:r>
              <a:rPr lang="en-US" sz="1100" b="0" dirty="0"/>
              <a:t>How did we do</a:t>
            </a:r>
            <a:r>
              <a:rPr lang="en-US" sz="1100" b="0" baseline="0" dirty="0"/>
              <a:t> with achieving these objectives? </a:t>
            </a:r>
            <a:endParaRPr lang="en-US" sz="1100"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a:p>
        </p:txBody>
      </p:sp>
    </p:spTree>
    <p:extLst>
      <p:ext uri="{BB962C8B-B14F-4D97-AF65-F5344CB8AC3E}">
        <p14:creationId xmlns:p14="http://schemas.microsoft.com/office/powerpoint/2010/main" val="110128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minutes</a:t>
            </a:r>
          </a:p>
          <a:p>
            <a:endParaRPr lang="en-US" dirty="0"/>
          </a:p>
          <a:p>
            <a:r>
              <a:rPr lang="en-US" b="1" dirty="0"/>
              <a:t>Say</a:t>
            </a:r>
            <a:r>
              <a:rPr lang="en-US" dirty="0"/>
              <a:t>: With</a:t>
            </a:r>
            <a:r>
              <a:rPr lang="en-US" baseline="0" dirty="0"/>
              <a:t> the end of our time together, I’d like to invite each of you to look at your Supervision Action Plans one last time.</a:t>
            </a:r>
            <a:endParaRPr lang="en-US" dirty="0"/>
          </a:p>
          <a:p>
            <a:endParaRPr lang="en-US" dirty="0"/>
          </a:p>
          <a:p>
            <a:r>
              <a:rPr lang="en-US" b="1" baseline="0" dirty="0"/>
              <a:t>Instructions</a:t>
            </a:r>
            <a:r>
              <a:rPr lang="en-US" baseline="0" dirty="0"/>
              <a:t>: Allow participants 10 minutes to finalize their plans.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a:t>
            </a:r>
            <a:r>
              <a:rPr lang="en-US" dirty="0"/>
              <a:t>: Are there any final actions that</a:t>
            </a:r>
            <a:r>
              <a:rPr lang="en-US" baseline="0" dirty="0"/>
              <a:t> you’d like to share with the group?</a:t>
            </a:r>
          </a:p>
          <a:p>
            <a:endParaRPr lang="en-US" baseline="0" dirty="0"/>
          </a:p>
          <a:p>
            <a:r>
              <a:rPr lang="en-US" baseline="0" dirty="0"/>
              <a:t>Invite participants to share any actions that they would like to share with the group, and record them on a flip chart.</a:t>
            </a:r>
          </a:p>
          <a:p>
            <a:endParaRPr lang="en-US" dirty="0"/>
          </a:p>
          <a:p>
            <a:r>
              <a:rPr lang="en-US" b="1" dirty="0"/>
              <a:t>Facilitator’s Note</a:t>
            </a:r>
            <a:r>
              <a:rPr lang="en-US" dirty="0"/>
              <a:t>:</a:t>
            </a:r>
            <a:r>
              <a:rPr lang="en-US" baseline="0" dirty="0"/>
              <a:t> This </a:t>
            </a:r>
            <a:r>
              <a:rPr lang="en-US" dirty="0"/>
              <a:t>slide should be developed based on the context</a:t>
            </a:r>
            <a:r>
              <a:rPr lang="en-US" baseline="0" dirty="0"/>
              <a:t> and Inter-agency capacity building plans</a:t>
            </a:r>
            <a:r>
              <a:rPr lang="en-US" dirty="0"/>
              <a:t>. This slide should summarize the plans for implementation beyond the training.</a:t>
            </a:r>
          </a:p>
          <a:p>
            <a:r>
              <a:rPr lang="en-US" dirty="0"/>
              <a:t>It is recommend to have </a:t>
            </a:r>
            <a:r>
              <a:rPr lang="en-US" baseline="0" dirty="0"/>
              <a:t>an agreement in place for supervisors to participate in a follow-up workshop.</a:t>
            </a:r>
            <a:endParaRPr lang="en-US" dirty="0"/>
          </a:p>
        </p:txBody>
      </p:sp>
      <p:sp>
        <p:nvSpPr>
          <p:cNvPr id="4" name="Slide Number Placeholder 3"/>
          <p:cNvSpPr>
            <a:spLocks noGrp="1"/>
          </p:cNvSpPr>
          <p:nvPr>
            <p:ph type="sldNum" sz="quarter" idx="10"/>
          </p:nvPr>
        </p:nvSpPr>
        <p:spPr/>
        <p:txBody>
          <a:bodyPr/>
          <a:lstStyle/>
          <a:p>
            <a:fld id="{FFFE1678-B811-44F3-B557-551E8BE1B77E}" type="slidenum">
              <a:rPr lang="en-US" smtClean="0"/>
              <a:t>4</a:t>
            </a:fld>
            <a:endParaRPr lang="en-US"/>
          </a:p>
        </p:txBody>
      </p:sp>
    </p:spTree>
    <p:extLst>
      <p:ext uri="{BB962C8B-B14F-4D97-AF65-F5344CB8AC3E}">
        <p14:creationId xmlns:p14="http://schemas.microsoft.com/office/powerpoint/2010/main" val="128361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b="0" dirty="0"/>
              <a:t>35 minutes </a:t>
            </a:r>
          </a:p>
          <a:p>
            <a:pPr>
              <a:spcBef>
                <a:spcPts val="1000"/>
              </a:spcBef>
            </a:pPr>
            <a:endParaRPr lang="en-US" b="1" dirty="0"/>
          </a:p>
          <a:p>
            <a:pPr>
              <a:spcBef>
                <a:spcPts val="1000"/>
              </a:spcBef>
            </a:pPr>
            <a:r>
              <a:rPr lang="en-US" b="1" dirty="0"/>
              <a:t>Instructions:</a:t>
            </a:r>
            <a:r>
              <a:rPr lang="en-US" b="1" baseline="0" dirty="0"/>
              <a:t> </a:t>
            </a:r>
          </a:p>
          <a:p>
            <a:pPr>
              <a:spcBef>
                <a:spcPts val="1000"/>
              </a:spcBef>
            </a:pPr>
            <a:r>
              <a:rPr lang="en-US" b="0" baseline="0" dirty="0"/>
              <a:t>1. Invite the group to stand in a large circle for a final closing activity</a:t>
            </a:r>
          </a:p>
          <a:p>
            <a:pPr>
              <a:buNone/>
            </a:pPr>
            <a:r>
              <a:rPr lang="en-US" b="0" dirty="0"/>
              <a:t>2.</a:t>
            </a:r>
            <a:r>
              <a:rPr lang="en-US" b="0" baseline="0" dirty="0"/>
              <a:t> </a:t>
            </a:r>
            <a:r>
              <a:rPr lang="en-US" b="0" dirty="0"/>
              <a:t>Ask each participant to think of 1 skill or resource they have to offer the community of practice</a:t>
            </a:r>
          </a:p>
          <a:p>
            <a:pPr>
              <a:buNone/>
            </a:pPr>
            <a:r>
              <a:rPr lang="en-US" b="0" dirty="0"/>
              <a:t>3. Make </a:t>
            </a:r>
            <a:r>
              <a:rPr lang="en-US" dirty="0"/>
              <a:t>a loop in the end of the yarn or string and hold it</a:t>
            </a:r>
          </a:p>
          <a:p>
            <a:pPr>
              <a:buNone/>
            </a:pPr>
            <a:r>
              <a:rPr lang="en-US" dirty="0"/>
              <a:t>4. Say one skill</a:t>
            </a:r>
            <a:r>
              <a:rPr lang="en-US" baseline="0" dirty="0"/>
              <a:t> or resource that you can offer to the group. Then, toss the </a:t>
            </a:r>
            <a:r>
              <a:rPr lang="en-US" dirty="0"/>
              <a:t>ball of yarn to someone across the circle (it will unwind as it goes)</a:t>
            </a:r>
          </a:p>
          <a:p>
            <a:pPr>
              <a:buNone/>
            </a:pPr>
            <a:r>
              <a:rPr lang="en-US" dirty="0"/>
              <a:t>5. Have that person loop the yarn around a finger, and name what he or she can offer the group, then toss the ball to someone else in the circle</a:t>
            </a:r>
          </a:p>
          <a:p>
            <a:pPr>
              <a:buNone/>
            </a:pPr>
            <a:r>
              <a:rPr lang="en-US" dirty="0"/>
              <a:t>6. Each person in turn should catch the ball of yarn, loop it around a finger, say what they can offer, and then toss it to someone else. As the ball unwinds, it creates a web of interconnection</a:t>
            </a:r>
          </a:p>
          <a:p>
            <a:pPr>
              <a:buNone/>
            </a:pPr>
            <a:r>
              <a:rPr lang="en-US" dirty="0"/>
              <a:t>7. Continue until everyone has gotten the ball and the web is nicely filled in (or you run out of yarn, whichever comes first)</a:t>
            </a:r>
          </a:p>
          <a:p>
            <a:pPr>
              <a:buNone/>
            </a:pPr>
            <a:r>
              <a:rPr lang="en-US" dirty="0"/>
              <a:t>8. Once the web-building has ended, play with the web a bit. Have people move it up and down. You could even drop an inflated balloon</a:t>
            </a:r>
          </a:p>
          <a:p>
            <a:pPr>
              <a:buNone/>
            </a:pPr>
            <a:endParaRPr lang="en-US" dirty="0"/>
          </a:p>
          <a:p>
            <a:pPr>
              <a:buNone/>
            </a:pPr>
            <a:r>
              <a:rPr lang="en-US" b="1" dirty="0"/>
              <a:t>Say</a:t>
            </a:r>
            <a:r>
              <a:rPr lang="en-US" dirty="0"/>
              <a:t>: The</a:t>
            </a:r>
            <a:r>
              <a:rPr lang="en-US" baseline="0" dirty="0"/>
              <a:t> purpose of creating this web together is to help remind each of you that you have skills and abilities to support one another; and more importantly to remind you that none of us are doing this work alone. The work of case management and supervision can be challenging and taxing, but we have each other. Can we all commit to maintaining this community moving forward?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FFE1678-B811-44F3-B557-551E8BE1B77E}" type="slidenum">
              <a:rPr lang="en-US" smtClean="0"/>
              <a:t>5</a:t>
            </a:fld>
            <a:endParaRPr lang="en-US"/>
          </a:p>
        </p:txBody>
      </p:sp>
    </p:spTree>
    <p:extLst>
      <p:ext uri="{BB962C8B-B14F-4D97-AF65-F5344CB8AC3E}">
        <p14:creationId xmlns:p14="http://schemas.microsoft.com/office/powerpoint/2010/main" val="264160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20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Distribute</a:t>
            </a:r>
            <a:r>
              <a:rPr lang="en-US" sz="1100" b="0" dirty="0"/>
              <a:t>:</a:t>
            </a:r>
            <a:r>
              <a:rPr lang="en-US" sz="1100"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effectLst/>
                <a:latin typeface="+mn-lt"/>
                <a:ea typeface="+mn-ea"/>
                <a:cs typeface="+mn-cs"/>
              </a:rPr>
              <a:t>5.1 </a:t>
            </a:r>
            <a:r>
              <a:rPr lang="en-GB" sz="1200" kern="1200" dirty="0">
                <a:solidFill>
                  <a:schemeClr val="tx1"/>
                </a:solidFill>
                <a:effectLst/>
                <a:latin typeface="+mn-lt"/>
                <a:ea typeface="+mn-ea"/>
                <a:cs typeface="+mn-cs"/>
              </a:rPr>
              <a:t>Post-test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5.2 Supervision and Coaching Evaluation</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Give participants 20 minutes to complete their post</a:t>
            </a:r>
            <a:r>
              <a:rPr lang="en-US" sz="1100" b="0" baseline="0" dirty="0"/>
              <a:t> tests and evaluations. Once each participant has completed both, invite them to come forward to receive a certificate!</a:t>
            </a:r>
            <a:endParaRPr lang="en-US" sz="1100" b="0" dirty="0"/>
          </a:p>
          <a:p>
            <a:endParaRPr lang="en-US" b="1"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6</a:t>
            </a:fld>
            <a:endParaRPr lang="en-US" dirty="0"/>
          </a:p>
        </p:txBody>
      </p:sp>
    </p:spTree>
    <p:extLst>
      <p:ext uri="{BB962C8B-B14F-4D97-AF65-F5344CB8AC3E}">
        <p14:creationId xmlns:p14="http://schemas.microsoft.com/office/powerpoint/2010/main" val="188525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a:p>
            <a:endParaRPr lang="en-US" dirty="0"/>
          </a:p>
          <a:p>
            <a:r>
              <a:rPr lang="en-US" b="1" dirty="0"/>
              <a:t>Instructions</a:t>
            </a:r>
            <a:r>
              <a:rPr lang="en-US" dirty="0"/>
              <a:t>:</a:t>
            </a:r>
            <a:r>
              <a:rPr lang="en-US" baseline="0" dirty="0"/>
              <a:t> Conclude the session by thanking all the participants for joining the training! </a:t>
            </a:r>
            <a:r>
              <a:rPr lang="en-US" baseline="0"/>
              <a:t>Be sure to thank </a:t>
            </a:r>
            <a:r>
              <a:rPr lang="en-US" baseline="0" dirty="0"/>
              <a:t>the sponsors and participating agencies. </a:t>
            </a:r>
            <a:endParaRPr lang="en-US" dirty="0"/>
          </a:p>
        </p:txBody>
      </p:sp>
      <p:sp>
        <p:nvSpPr>
          <p:cNvPr id="4" name="Slide Number Placeholder 3"/>
          <p:cNvSpPr>
            <a:spLocks noGrp="1"/>
          </p:cNvSpPr>
          <p:nvPr>
            <p:ph type="sldNum" sz="quarter" idx="10"/>
          </p:nvPr>
        </p:nvSpPr>
        <p:spPr/>
        <p:txBody>
          <a:bodyPr/>
          <a:lstStyle/>
          <a:p>
            <a:fld id="{B0C99CFC-2F11-194B-8887-D2CAA3AA5196}" type="slidenum">
              <a:rPr lang="en-US" smtClean="0"/>
              <a:t>7</a:t>
            </a:fld>
            <a:endParaRPr lang="en-US" dirty="0"/>
          </a:p>
        </p:txBody>
      </p:sp>
    </p:spTree>
    <p:extLst>
      <p:ext uri="{BB962C8B-B14F-4D97-AF65-F5344CB8AC3E}">
        <p14:creationId xmlns:p14="http://schemas.microsoft.com/office/powerpoint/2010/main" val="4044623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a:ext>
              </a:extLst>
            </a:blip>
            <a:srcRect l="60063" t="10674" r="11954" b="6770"/>
            <a:stretch/>
          </p:blipFill>
          <p:spPr>
            <a:xfrm rot="5400000">
              <a:off x="8439135" y="3108523"/>
              <a:ext cx="1557867" cy="5947862"/>
            </a:xfrm>
            <a:prstGeom prst="rect">
              <a:avLst/>
            </a:prstGeom>
          </p:spPr>
        </p:pic>
      </p:gr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a:ext>
              </a:extLst>
            </a:blip>
            <a:srcRect/>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a:ext>
              </a:extLst>
            </a:blip>
            <a:srcRect/>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a:ext>
              </a:extLst>
            </a:blip>
            <a:srcRect/>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a:ext>
              </a:extLst>
            </a:blip>
            <a:srcRect/>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46C117F-5CCF-4837-BE5F-2B92066CAFAF}" type="datetimeFigureOut">
              <a:rPr lang="en-US" smtClean="0"/>
              <a:t>7/13/2018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2588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9C586F-9B10-4CA7-A1FE-31F432C14499}" type="datetimeFigureOut">
              <a:rPr lang="en-US" smtClean="0"/>
              <a:t>7/13/2018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53A8E27-1247-41DA-A37E-F538F8720654}" type="slidenum">
              <a:rPr lang="en-US" smtClean="0"/>
              <a:t>‹#›</a:t>
            </a:fld>
            <a:endParaRPr lang="en-US"/>
          </a:p>
        </p:txBody>
      </p:sp>
    </p:spTree>
    <p:extLst>
      <p:ext uri="{BB962C8B-B14F-4D97-AF65-F5344CB8AC3E}">
        <p14:creationId xmlns:p14="http://schemas.microsoft.com/office/powerpoint/2010/main" val="29850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a:ext>
            </a:extLst>
          </a:blip>
          <a:srcRect t="-2"/>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7/13/2018</a:t>
            </a:fld>
            <a:endParaRPr lang="en-US"/>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7/13/2018</a:t>
            </a:fld>
            <a:endParaRPr lang="en-US"/>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7/13/2018</a:t>
            </a:fld>
            <a:endParaRPr lang="en-US"/>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7/13/2018</a:t>
            </a:fld>
            <a:endParaRPr lang="en-US"/>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 id="2147483685" r:id="rId31"/>
    <p:sldLayoutId id="2147483686" r:id="rId32"/>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0" y="0"/>
            <a:ext cx="12191999" cy="6857999"/>
          </a:xfrm>
          <a:prstGeom prst="rect">
            <a:avLst/>
          </a:prstGeom>
          <a:solidFill>
            <a:srgbClr val="97467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67070" y="3543299"/>
            <a:ext cx="2657856" cy="136845"/>
          </a:xfrm>
          <a:prstGeom prst="rect">
            <a:avLst/>
          </a:prstGeom>
          <a:solidFill>
            <a:srgbClr val="02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
        <p:nvSpPr>
          <p:cNvPr id="2" name="Title 1"/>
          <p:cNvSpPr>
            <a:spLocks noGrp="1"/>
          </p:cNvSpPr>
          <p:nvPr>
            <p:ph type="title"/>
          </p:nvPr>
        </p:nvSpPr>
        <p:spPr>
          <a:xfrm>
            <a:off x="-2" y="1420585"/>
            <a:ext cx="12192001" cy="2851776"/>
          </a:xfrm>
        </p:spPr>
        <p:txBody>
          <a:bodyPr>
            <a:noAutofit/>
          </a:bodyPr>
          <a:lstStyle/>
          <a:p>
            <a:pPr algn="ctr"/>
            <a:r>
              <a:rPr lang="en-US" sz="3600" b="1" dirty="0">
                <a:solidFill>
                  <a:schemeClr val="bg1"/>
                </a:solidFill>
                <a:latin typeface="Helvetica Neue" charset="0"/>
                <a:ea typeface="Helvetica Neue" charset="0"/>
                <a:cs typeface="Helvetica Neue" charset="0"/>
              </a:rPr>
              <a:t>CLOSING </a:t>
            </a:r>
            <a:br>
              <a:rPr lang="en-US" sz="3600" b="1" dirty="0">
                <a:solidFill>
                  <a:schemeClr val="bg1"/>
                </a:solidFill>
                <a:latin typeface="Helvetica Neue" charset="0"/>
                <a:ea typeface="Helvetica Neue" charset="0"/>
                <a:cs typeface="Helvetica Neue" charset="0"/>
              </a:rPr>
            </a:br>
            <a:r>
              <a:rPr lang="en-US" sz="3600" b="1" dirty="0">
                <a:solidFill>
                  <a:schemeClr val="bg1"/>
                </a:solidFill>
                <a:latin typeface="Helvetica Neue" charset="0"/>
                <a:ea typeface="Helvetica Neue" charset="0"/>
                <a:cs typeface="Helvetica Neue" charset="0"/>
              </a:rPr>
              <a:t/>
            </a:r>
            <a:br>
              <a:rPr lang="en-US" sz="3600" b="1" dirty="0">
                <a:solidFill>
                  <a:schemeClr val="bg1"/>
                </a:solidFill>
                <a:latin typeface="Helvetica Neue" charset="0"/>
                <a:ea typeface="Helvetica Neue" charset="0"/>
                <a:cs typeface="Helvetica Neue" charset="0"/>
              </a:rPr>
            </a:br>
            <a:r>
              <a:rPr lang="en-US" dirty="0">
                <a:solidFill>
                  <a:schemeClr val="bg1"/>
                </a:solidFill>
                <a:latin typeface="Helvetica Neue" charset="0"/>
                <a:ea typeface="Helvetica Neue" charset="0"/>
                <a:cs typeface="Helvetica Neue" charset="0"/>
              </a:rPr>
              <a:t>AND NEXT STEPS</a:t>
            </a:r>
          </a:p>
        </p:txBody>
      </p:sp>
      <p:sp>
        <p:nvSpPr>
          <p:cNvPr id="7" name="Rectangle 6">
            <a:extLst>
              <a:ext uri="{FF2B5EF4-FFF2-40B4-BE49-F238E27FC236}">
                <a16:creationId xmlns:a16="http://schemas.microsoft.com/office/drawing/2014/main" xmlns="" id="{49DCA06E-9219-4D47-8A33-8A21B414F389}"/>
              </a:ext>
            </a:extLst>
          </p:cNvPr>
          <p:cNvSpPr/>
          <p:nvPr/>
        </p:nvSpPr>
        <p:spPr>
          <a:xfrm>
            <a:off x="8727379" y="6377000"/>
            <a:ext cx="3339376" cy="369332"/>
          </a:xfrm>
          <a:prstGeom prst="rect">
            <a:avLst/>
          </a:prstGeom>
        </p:spPr>
        <p:txBody>
          <a:bodyPr wrap="none">
            <a:spAutoFit/>
          </a:bodyPr>
          <a:lstStyle/>
          <a:p>
            <a:r>
              <a:rPr lang="en-US" i="1" dirty="0">
                <a:solidFill>
                  <a:schemeClr val="bg1"/>
                </a:solidFill>
                <a:latin typeface="Helvetica Neue"/>
                <a:ea typeface="Helvetica Neue" charset="0"/>
                <a:cs typeface="Helvetica Neue" charset="0"/>
              </a:rPr>
              <a:t>Photo: Jacob Russell/ The IRC</a:t>
            </a:r>
          </a:p>
        </p:txBody>
      </p:sp>
      <p:pic>
        <p:nvPicPr>
          <p:cNvPr id="9" name="Picture 8">
            <a:extLst>
              <a:ext uri="{FF2B5EF4-FFF2-40B4-BE49-F238E27FC236}">
                <a16:creationId xmlns:a16="http://schemas.microsoft.com/office/drawing/2014/main" xmlns="" id="{BE4FC958-F7FB-4E42-8798-CCA5F4514656}"/>
              </a:ext>
            </a:extLst>
          </p:cNvPr>
          <p:cNvPicPr>
            <a:picLocks noChangeAspect="1"/>
          </p:cNvPicPr>
          <p:nvPr/>
        </p:nvPicPr>
        <p:blipFill>
          <a:blip r:embed="rId4"/>
          <a:stretch>
            <a:fillRect/>
          </a:stretch>
        </p:blipFill>
        <p:spPr>
          <a:xfrm>
            <a:off x="296562" y="6018682"/>
            <a:ext cx="2375403" cy="658051"/>
          </a:xfrm>
          <a:prstGeom prst="rect">
            <a:avLst/>
          </a:prstGeom>
        </p:spPr>
      </p:pic>
      <p:pic>
        <p:nvPicPr>
          <p:cNvPr id="10" name="Picture 9">
            <a:extLst>
              <a:ext uri="{FF2B5EF4-FFF2-40B4-BE49-F238E27FC236}">
                <a16:creationId xmlns:a16="http://schemas.microsoft.com/office/drawing/2014/main" xmlns="" id="{3E822C1C-4E4E-C243-96D5-654C7BB25A7F}"/>
              </a:ext>
            </a:extLst>
          </p:cNvPr>
          <p:cNvPicPr>
            <a:picLocks noChangeAspect="1"/>
          </p:cNvPicPr>
          <p:nvPr/>
        </p:nvPicPr>
        <p:blipFill>
          <a:blip r:embed="rId5"/>
          <a:stretch>
            <a:fillRect/>
          </a:stretch>
        </p:blipFill>
        <p:spPr>
          <a:xfrm>
            <a:off x="2909164" y="5985598"/>
            <a:ext cx="2231246" cy="664912"/>
          </a:xfrm>
          <a:prstGeom prst="rect">
            <a:avLst/>
          </a:prstGeom>
        </p:spPr>
      </p:pic>
    </p:spTree>
    <p:extLst>
      <p:ext uri="{BB962C8B-B14F-4D97-AF65-F5344CB8AC3E}">
        <p14:creationId xmlns:p14="http://schemas.microsoft.com/office/powerpoint/2010/main" val="225774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a:ext>
            </a:extLst>
          </a:blip>
          <a:srcRect t="-2"/>
          <a:stretch/>
        </p:blipFill>
        <p:spPr>
          <a:xfrm>
            <a:off x="0" y="14990"/>
            <a:ext cx="4242216" cy="6858000"/>
          </a:xfrm>
          <a:prstGeom prst="rect">
            <a:avLst/>
          </a:prstGeom>
        </p:spPr>
      </p:pic>
      <p:sp>
        <p:nvSpPr>
          <p:cNvPr id="9" name="TextBox 8"/>
          <p:cNvSpPr txBox="1"/>
          <p:nvPr/>
        </p:nvSpPr>
        <p:spPr>
          <a:xfrm>
            <a:off x="5697415" y="4799970"/>
            <a:ext cx="3024554" cy="892552"/>
          </a:xfrm>
          <a:prstGeom prst="rect">
            <a:avLst/>
          </a:prstGeom>
          <a:noFill/>
        </p:spPr>
        <p:txBody>
          <a:bodyPr wrap="square" rtlCol="0">
            <a:spAutoFit/>
          </a:bodyPr>
          <a:lstStyle/>
          <a:p>
            <a:r>
              <a:rPr lang="en-US" sz="2400" b="1" dirty="0" smtClean="0">
                <a:solidFill>
                  <a:srgbClr val="405E79"/>
                </a:solidFill>
                <a:latin typeface="Helvetica Neue" charset="0"/>
                <a:ea typeface="Helvetica Neue" charset="0"/>
                <a:cs typeface="Helvetica Neue" charset="0"/>
              </a:rPr>
              <a:t>THE ALLIANCE</a:t>
            </a:r>
          </a:p>
          <a:p>
            <a:r>
              <a:rPr lang="en-US" sz="1400" b="1" dirty="0" smtClean="0">
                <a:solidFill>
                  <a:srgbClr val="405E79"/>
                </a:solidFill>
                <a:latin typeface="Helvetica Neue" charset="0"/>
                <a:ea typeface="Helvetica Neue" charset="0"/>
                <a:cs typeface="Helvetica Neue" charset="0"/>
              </a:rPr>
              <a:t>FOR CHILD PROTECTION</a:t>
            </a:r>
          </a:p>
          <a:p>
            <a:r>
              <a:rPr lang="en-US" sz="1400" b="1" dirty="0" smtClean="0">
                <a:solidFill>
                  <a:srgbClr val="405E79"/>
                </a:solidFill>
                <a:latin typeface="Helvetica Neue" charset="0"/>
                <a:ea typeface="Helvetica Neue" charset="0"/>
                <a:cs typeface="Helvetica Neue" charset="0"/>
              </a:rPr>
              <a:t>IN HUMANITARIAN ACTION </a:t>
            </a:r>
            <a:endParaRPr lang="en-US" sz="1400" b="1" dirty="0">
              <a:solidFill>
                <a:srgbClr val="405E79"/>
              </a:solidFill>
              <a:latin typeface="Helvetica Neue" charset="0"/>
              <a:ea typeface="Helvetica Neue" charset="0"/>
              <a:cs typeface="Helvetica Neue" charset="0"/>
            </a:endParaRPr>
          </a:p>
        </p:txBody>
      </p:sp>
      <p:cxnSp>
        <p:nvCxnSpPr>
          <p:cNvPr id="10" name="Straight Connector 9"/>
          <p:cNvCxnSpPr/>
          <p:nvPr/>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cstate="print">
            <a:extLst>
              <a:ext uri="{28A0092B-C50C-407E-A947-70E740481C1C}">
                <a14:useLocalDpi xmlns:a14="http://schemas.microsoft.com/office/drawing/2010/main"/>
              </a:ext>
            </a:extLst>
          </a:blip>
          <a:stretch>
            <a:fillRect/>
          </a:stretch>
        </p:blipFill>
        <p:spPr>
          <a:xfrm>
            <a:off x="4624754" y="4747846"/>
            <a:ext cx="1072661" cy="1055078"/>
          </a:xfrm>
          <a:prstGeom prst="rect">
            <a:avLst/>
          </a:prstGeom>
        </p:spPr>
      </p:pic>
      <p:pic>
        <p:nvPicPr>
          <p:cNvPr id="6" name="Picture 10" descr="https://lh3.googleusercontent.com/QPo5Epuxx0w-qi65w7bM5AcgqkiJsdJI_IlCDwAcug5Z3ASpnPlre8EK_6J1cpoq84Kl1dqhbiHwD1h7emuToLMCV5h0MZAJpGZnVLHFul6r3lH_WxCcmo6cgLerwv_XQ_bL-EdKjg">
            <a:extLst>
              <a:ext uri="{FF2B5EF4-FFF2-40B4-BE49-F238E27FC236}">
                <a16:creationId xmlns:a16="http://schemas.microsoft.com/office/drawing/2014/main" xmlns="" id="{ABF78664-503F-EA45-A7D8-E210626DD6C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59262" y="4448609"/>
            <a:ext cx="4032738" cy="156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47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710" y="1635467"/>
            <a:ext cx="3614288" cy="3768252"/>
          </a:xfrm>
        </p:spPr>
        <p:txBody>
          <a:bodyPr>
            <a:noAutofit/>
          </a:bodyPr>
          <a:lstStyle/>
          <a:p>
            <a:r>
              <a:rPr lang="en-US" sz="3600" b="1" dirty="0">
                <a:solidFill>
                  <a:srgbClr val="0389C6"/>
                </a:solidFill>
                <a:latin typeface="Helvetica Neue" charset="0"/>
                <a:ea typeface="Helvetica Neue" charset="0"/>
                <a:cs typeface="Helvetica Neue" charset="0"/>
              </a:rPr>
              <a:t>OBJECTIVES </a:t>
            </a:r>
            <a:r>
              <a:rPr lang="en-US" dirty="0">
                <a:latin typeface="+mj-ea"/>
                <a:cs typeface="+mj-ea"/>
              </a:rPr>
              <a:t/>
            </a:r>
            <a:br>
              <a:rPr lang="en-US" dirty="0">
                <a:latin typeface="+mj-ea"/>
                <a:cs typeface="+mj-ea"/>
              </a:rPr>
            </a:br>
            <a:r>
              <a:rPr lang="en-US" sz="3600" b="1" dirty="0">
                <a:solidFill>
                  <a:srgbClr val="0389C6"/>
                </a:solidFill>
                <a:latin typeface="Helvetica Neue" charset="0"/>
                <a:ea typeface="Helvetica Neue" charset="0"/>
                <a:cs typeface="Helvetica Neue" charset="0"/>
              </a:rPr>
              <a:t>OF THE  </a:t>
            </a:r>
            <a:r>
              <a:rPr lang="en-US" dirty="0">
                <a:latin typeface="+mj-ea"/>
                <a:cs typeface="+mj-ea"/>
              </a:rPr>
              <a:t/>
            </a:r>
            <a:br>
              <a:rPr lang="en-US" dirty="0">
                <a:latin typeface="+mj-ea"/>
                <a:cs typeface="+mj-ea"/>
              </a:rPr>
            </a:br>
            <a:r>
              <a:rPr lang="en-US" sz="3600" b="1" dirty="0">
                <a:solidFill>
                  <a:srgbClr val="0389C6"/>
                </a:solidFill>
                <a:latin typeface="Helvetica Neue" charset="0"/>
                <a:ea typeface="Helvetica Neue" charset="0"/>
                <a:cs typeface="Helvetica Neue" charset="0"/>
              </a:rPr>
              <a:t>TRAINING</a:t>
            </a:r>
          </a:p>
        </p:txBody>
      </p:sp>
      <p:sp>
        <p:nvSpPr>
          <p:cNvPr id="3" name="Content Placeholder 2"/>
          <p:cNvSpPr>
            <a:spLocks noGrp="1"/>
          </p:cNvSpPr>
          <p:nvPr>
            <p:ph idx="1"/>
          </p:nvPr>
        </p:nvSpPr>
        <p:spPr>
          <a:xfrm>
            <a:off x="819808" y="1513490"/>
            <a:ext cx="9230046" cy="4734909"/>
          </a:xfrm>
        </p:spPr>
        <p:txBody>
          <a:bodyPr vert="horz" lIns="91440" tIns="45720" rIns="91440" bIns="45720" rtlCol="0" anchor="t">
            <a:normAutofit/>
          </a:bodyPr>
          <a:lstStyle/>
          <a:p>
            <a:pPr>
              <a:buClr>
                <a:srgbClr val="EFEFEF"/>
              </a:buClr>
            </a:pPr>
            <a:endParaRPr lang="en-US" sz="2800" dirty="0">
              <a:solidFill>
                <a:schemeClr val="bg1">
                  <a:lumMod val="10000"/>
                </a:schemeClr>
              </a:solidFill>
            </a:endParaRPr>
          </a:p>
          <a:p>
            <a:endParaRPr lang="en-US" sz="2800" dirty="0">
              <a:solidFill>
                <a:schemeClr val="bg1">
                  <a:lumMod val="10000"/>
                </a:schemeClr>
              </a:solidFill>
            </a:endParaRPr>
          </a:p>
          <a:p>
            <a:endParaRPr lang="en-US" sz="2800" dirty="0">
              <a:solidFill>
                <a:schemeClr val="bg1">
                  <a:lumMod val="10000"/>
                </a:schemeClr>
              </a:solidFill>
            </a:endParaRPr>
          </a:p>
        </p:txBody>
      </p:sp>
      <p:sp>
        <p:nvSpPr>
          <p:cNvPr id="5" name="Rectangle 4"/>
          <p:cNvSpPr/>
          <p:nvPr/>
        </p:nvSpPr>
        <p:spPr>
          <a:xfrm>
            <a:off x="403272" y="885830"/>
            <a:ext cx="7359797" cy="869639"/>
          </a:xfrm>
          <a:prstGeom prst="rect">
            <a:avLst/>
          </a:prstGeom>
          <a:solidFill>
            <a:schemeClr val="bg1"/>
          </a:solidFill>
          <a:ln w="57150">
            <a:solidFill>
              <a:srgbClr val="974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3271" y="1912264"/>
            <a:ext cx="7359798" cy="869639"/>
          </a:xfrm>
          <a:prstGeom prst="rect">
            <a:avLst/>
          </a:prstGeom>
          <a:solidFill>
            <a:schemeClr val="bg1"/>
          </a:solidFill>
          <a:ln w="57150">
            <a:solidFill>
              <a:srgbClr val="974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271" y="2938976"/>
            <a:ext cx="7359798" cy="869639"/>
          </a:xfrm>
          <a:prstGeom prst="rect">
            <a:avLst/>
          </a:prstGeom>
          <a:solidFill>
            <a:schemeClr val="bg1"/>
          </a:solidFill>
          <a:ln w="57150">
            <a:solidFill>
              <a:srgbClr val="974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271" y="3965688"/>
            <a:ext cx="7359798" cy="869639"/>
          </a:xfrm>
          <a:prstGeom prst="rect">
            <a:avLst/>
          </a:prstGeom>
          <a:solidFill>
            <a:schemeClr val="bg1"/>
          </a:solidFill>
          <a:ln w="57150">
            <a:solidFill>
              <a:srgbClr val="974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3271" y="4973739"/>
            <a:ext cx="7359798" cy="869639"/>
          </a:xfrm>
          <a:prstGeom prst="rect">
            <a:avLst/>
          </a:prstGeom>
          <a:solidFill>
            <a:schemeClr val="bg1"/>
          </a:solidFill>
          <a:ln w="57150">
            <a:solidFill>
              <a:srgbClr val="974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3961" y="944760"/>
            <a:ext cx="1860698" cy="769441"/>
          </a:xfrm>
          <a:prstGeom prst="rect">
            <a:avLst/>
          </a:prstGeom>
          <a:noFill/>
        </p:spPr>
        <p:txBody>
          <a:bodyPr wrap="square" rtlCol="0">
            <a:spAutoFit/>
          </a:bodyPr>
          <a:lstStyle/>
          <a:p>
            <a:r>
              <a:rPr lang="en-US" sz="4400" b="1" dirty="0">
                <a:solidFill>
                  <a:srgbClr val="0389C6"/>
                </a:solidFill>
                <a:latin typeface="Helvetica Neue" charset="0"/>
                <a:ea typeface="Helvetica Neue" charset="0"/>
                <a:cs typeface="Helvetica Neue" charset="0"/>
              </a:rPr>
              <a:t>1.</a:t>
            </a:r>
          </a:p>
        </p:txBody>
      </p:sp>
      <p:sp>
        <p:nvSpPr>
          <p:cNvPr id="12" name="TextBox 11"/>
          <p:cNvSpPr txBox="1"/>
          <p:nvPr/>
        </p:nvSpPr>
        <p:spPr>
          <a:xfrm>
            <a:off x="503961" y="1962362"/>
            <a:ext cx="1860698" cy="769441"/>
          </a:xfrm>
          <a:prstGeom prst="rect">
            <a:avLst/>
          </a:prstGeom>
          <a:noFill/>
        </p:spPr>
        <p:txBody>
          <a:bodyPr wrap="square" rtlCol="0">
            <a:spAutoFit/>
          </a:bodyPr>
          <a:lstStyle/>
          <a:p>
            <a:r>
              <a:rPr lang="en-US" sz="4400" b="1" dirty="0">
                <a:solidFill>
                  <a:srgbClr val="0389C6"/>
                </a:solidFill>
                <a:latin typeface="Helvetica Neue" charset="0"/>
                <a:ea typeface="Helvetica Neue" charset="0"/>
                <a:cs typeface="Helvetica Neue" charset="0"/>
              </a:rPr>
              <a:t>2.</a:t>
            </a:r>
          </a:p>
        </p:txBody>
      </p:sp>
      <p:sp>
        <p:nvSpPr>
          <p:cNvPr id="13" name="TextBox 12"/>
          <p:cNvSpPr txBox="1"/>
          <p:nvPr/>
        </p:nvSpPr>
        <p:spPr>
          <a:xfrm>
            <a:off x="503961" y="2962170"/>
            <a:ext cx="1860698" cy="769441"/>
          </a:xfrm>
          <a:prstGeom prst="rect">
            <a:avLst/>
          </a:prstGeom>
          <a:noFill/>
        </p:spPr>
        <p:txBody>
          <a:bodyPr wrap="square" rtlCol="0">
            <a:spAutoFit/>
          </a:bodyPr>
          <a:lstStyle/>
          <a:p>
            <a:r>
              <a:rPr lang="en-US" sz="4400" b="1" dirty="0">
                <a:solidFill>
                  <a:srgbClr val="0389C6"/>
                </a:solidFill>
                <a:latin typeface="Helvetica Neue" charset="0"/>
                <a:ea typeface="Helvetica Neue" charset="0"/>
                <a:cs typeface="Helvetica Neue" charset="0"/>
              </a:rPr>
              <a:t>3.</a:t>
            </a:r>
          </a:p>
        </p:txBody>
      </p:sp>
      <p:sp>
        <p:nvSpPr>
          <p:cNvPr id="14" name="TextBox 13"/>
          <p:cNvSpPr txBox="1"/>
          <p:nvPr/>
        </p:nvSpPr>
        <p:spPr>
          <a:xfrm>
            <a:off x="503961" y="4015786"/>
            <a:ext cx="1860698" cy="769441"/>
          </a:xfrm>
          <a:prstGeom prst="rect">
            <a:avLst/>
          </a:prstGeom>
          <a:noFill/>
        </p:spPr>
        <p:txBody>
          <a:bodyPr wrap="square" rtlCol="0">
            <a:spAutoFit/>
          </a:bodyPr>
          <a:lstStyle/>
          <a:p>
            <a:r>
              <a:rPr lang="en-US" sz="4400" b="1" dirty="0">
                <a:solidFill>
                  <a:srgbClr val="0389C6"/>
                </a:solidFill>
                <a:latin typeface="Helvetica Neue" charset="0"/>
                <a:ea typeface="Helvetica Neue" charset="0"/>
                <a:cs typeface="Helvetica Neue" charset="0"/>
              </a:rPr>
              <a:t>4.</a:t>
            </a:r>
          </a:p>
        </p:txBody>
      </p:sp>
      <p:sp>
        <p:nvSpPr>
          <p:cNvPr id="15" name="TextBox 14"/>
          <p:cNvSpPr txBox="1"/>
          <p:nvPr/>
        </p:nvSpPr>
        <p:spPr>
          <a:xfrm>
            <a:off x="503961" y="4973670"/>
            <a:ext cx="1860698" cy="769441"/>
          </a:xfrm>
          <a:prstGeom prst="rect">
            <a:avLst/>
          </a:prstGeom>
          <a:noFill/>
        </p:spPr>
        <p:txBody>
          <a:bodyPr wrap="square" rtlCol="0">
            <a:spAutoFit/>
          </a:bodyPr>
          <a:lstStyle/>
          <a:p>
            <a:r>
              <a:rPr lang="en-US" sz="4400" b="1" dirty="0">
                <a:solidFill>
                  <a:srgbClr val="0389C6"/>
                </a:solidFill>
                <a:latin typeface="Helvetica Neue" charset="0"/>
                <a:ea typeface="Helvetica Neue" charset="0"/>
                <a:cs typeface="Helvetica Neue" charset="0"/>
              </a:rPr>
              <a:t>5.</a:t>
            </a:r>
          </a:p>
        </p:txBody>
      </p:sp>
      <p:sp>
        <p:nvSpPr>
          <p:cNvPr id="17" name="TextBox 16"/>
          <p:cNvSpPr txBox="1"/>
          <p:nvPr/>
        </p:nvSpPr>
        <p:spPr>
          <a:xfrm>
            <a:off x="1360257" y="1027435"/>
            <a:ext cx="6402812" cy="685059"/>
          </a:xfrm>
          <a:prstGeom prst="rect">
            <a:avLst/>
          </a:prstGeom>
          <a:noFill/>
        </p:spPr>
        <p:txBody>
          <a:bodyPr wrap="square" rtlCol="0">
            <a:spAutoFit/>
          </a:bodyPr>
          <a:lstStyle/>
          <a:p>
            <a:pPr lvl="0">
              <a:lnSpc>
                <a:spcPct val="107000"/>
              </a:lnSpc>
            </a:pPr>
            <a:r>
              <a:rPr lang="en-US" dirty="0">
                <a:solidFill>
                  <a:schemeClr val="tx1">
                    <a:lumMod val="65000"/>
                    <a:lumOff val="35000"/>
                  </a:schemeClr>
                </a:solidFill>
                <a:latin typeface="Helvetica Neue" charset="0"/>
                <a:ea typeface="Helvetica Neue" charset="0"/>
                <a:cs typeface="Helvetica Neue" charset="0"/>
              </a:rPr>
              <a:t>To enhance case management supervisors’ understanding of the importance and functions of supervision and coaching. </a:t>
            </a:r>
          </a:p>
        </p:txBody>
      </p:sp>
      <p:sp>
        <p:nvSpPr>
          <p:cNvPr id="18" name="TextBox 17"/>
          <p:cNvSpPr txBox="1"/>
          <p:nvPr/>
        </p:nvSpPr>
        <p:spPr>
          <a:xfrm>
            <a:off x="1381334" y="2027351"/>
            <a:ext cx="6659776" cy="646331"/>
          </a:xfrm>
          <a:prstGeom prst="rect">
            <a:avLst/>
          </a:prstGeom>
          <a:noFill/>
        </p:spPr>
        <p:txBody>
          <a:bodyPr wrap="square" rtlCol="0">
            <a:spAutoFit/>
          </a:bodyPr>
          <a:lstStyle/>
          <a:p>
            <a:pPr lvl="0"/>
            <a:r>
              <a:rPr lang="en-US" dirty="0">
                <a:solidFill>
                  <a:schemeClr val="tx1">
                    <a:lumMod val="65000"/>
                    <a:lumOff val="35000"/>
                  </a:schemeClr>
                </a:solidFill>
                <a:latin typeface="Helvetica Neue" charset="0"/>
                <a:ea typeface="Helvetica Neue" charset="0"/>
                <a:cs typeface="Helvetica Neue" charset="0"/>
              </a:rPr>
              <a:t>To encourage the use of good practice models and tools in supervision and coaching.</a:t>
            </a:r>
          </a:p>
        </p:txBody>
      </p:sp>
      <p:sp>
        <p:nvSpPr>
          <p:cNvPr id="19" name="TextBox 18"/>
          <p:cNvSpPr txBox="1"/>
          <p:nvPr/>
        </p:nvSpPr>
        <p:spPr>
          <a:xfrm>
            <a:off x="1360258" y="3079395"/>
            <a:ext cx="5973604" cy="962058"/>
          </a:xfrm>
          <a:prstGeom prst="rect">
            <a:avLst/>
          </a:prstGeom>
          <a:noFill/>
        </p:spPr>
        <p:txBody>
          <a:bodyPr wrap="square" rtlCol="0">
            <a:spAutoFit/>
          </a:bodyPr>
          <a:lstStyle/>
          <a:p>
            <a:pPr lvl="0">
              <a:lnSpc>
                <a:spcPct val="107000"/>
              </a:lnSpc>
            </a:pPr>
            <a:r>
              <a:rPr lang="en-US" dirty="0">
                <a:solidFill>
                  <a:schemeClr val="tx1">
                    <a:lumMod val="65000"/>
                    <a:lumOff val="35000"/>
                  </a:schemeClr>
                </a:solidFill>
                <a:latin typeface="Helvetica Neue" charset="0"/>
                <a:ea typeface="Helvetica Neue" charset="0"/>
                <a:cs typeface="Helvetica Neue" charset="0"/>
              </a:rPr>
              <a:t>To review and practice supervision and coaching skills using the supervision tools. </a:t>
            </a:r>
          </a:p>
          <a:p>
            <a:endParaRPr lang="en-US" dirty="0"/>
          </a:p>
        </p:txBody>
      </p:sp>
      <p:sp>
        <p:nvSpPr>
          <p:cNvPr id="20" name="TextBox 19"/>
          <p:cNvSpPr txBox="1"/>
          <p:nvPr/>
        </p:nvSpPr>
        <p:spPr>
          <a:xfrm>
            <a:off x="1408279" y="4182408"/>
            <a:ext cx="5925583" cy="646331"/>
          </a:xfrm>
          <a:prstGeom prst="rect">
            <a:avLst/>
          </a:prstGeom>
          <a:noFill/>
        </p:spPr>
        <p:txBody>
          <a:bodyPr wrap="square" rtlCol="0">
            <a:spAutoFit/>
          </a:bodyPr>
          <a:lstStyle/>
          <a:p>
            <a:pPr lvl="0">
              <a:buNone/>
            </a:pPr>
            <a:r>
              <a:rPr lang="en-US" dirty="0">
                <a:solidFill>
                  <a:schemeClr val="tx1">
                    <a:lumMod val="65000"/>
                    <a:lumOff val="35000"/>
                  </a:schemeClr>
                </a:solidFill>
                <a:latin typeface="Helvetica Neue" charset="0"/>
                <a:ea typeface="Helvetica Neue" charset="0"/>
                <a:cs typeface="Helvetica Neue" charset="0"/>
              </a:rPr>
              <a:t>To promote staff care and team well-being.</a:t>
            </a:r>
          </a:p>
          <a:p>
            <a:endParaRPr lang="en-US" dirty="0"/>
          </a:p>
        </p:txBody>
      </p:sp>
      <p:sp>
        <p:nvSpPr>
          <p:cNvPr id="22" name="TextBox 21"/>
          <p:cNvSpPr txBox="1"/>
          <p:nvPr/>
        </p:nvSpPr>
        <p:spPr>
          <a:xfrm>
            <a:off x="1408671" y="5197047"/>
            <a:ext cx="8378890" cy="646331"/>
          </a:xfrm>
          <a:prstGeom prst="rect">
            <a:avLst/>
          </a:prstGeom>
          <a:noFill/>
        </p:spPr>
        <p:txBody>
          <a:bodyPr wrap="square" rtlCol="0">
            <a:spAutoFit/>
          </a:bodyPr>
          <a:lstStyle/>
          <a:p>
            <a:pPr lvl="0"/>
            <a:r>
              <a:rPr lang="en-US" dirty="0">
                <a:solidFill>
                  <a:schemeClr val="tx1">
                    <a:lumMod val="65000"/>
                    <a:lumOff val="35000"/>
                  </a:schemeClr>
                </a:solidFill>
                <a:latin typeface="Helvetica Neue" charset="0"/>
                <a:ea typeface="Helvetica Neue" charset="0"/>
                <a:cs typeface="Helvetica Neue" charset="0"/>
              </a:rPr>
              <a:t>To develop realistic supervision action plans.</a:t>
            </a:r>
          </a:p>
          <a:p>
            <a:endParaRPr lang="en-US" dirty="0"/>
          </a:p>
        </p:txBody>
      </p:sp>
    </p:spTree>
    <p:extLst>
      <p:ext uri="{BB962C8B-B14F-4D97-AF65-F5344CB8AC3E}">
        <p14:creationId xmlns:p14="http://schemas.microsoft.com/office/powerpoint/2010/main" val="42191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860800" y="233847"/>
            <a:ext cx="7391400" cy="1325563"/>
          </a:xfrm>
        </p:spPr>
        <p:txBody>
          <a:bodyPr>
            <a:noAutofit/>
          </a:bodyPr>
          <a:lstStyle/>
          <a:p>
            <a:r>
              <a:rPr lang="en-US" altLang="en-US" sz="3600" b="1" dirty="0">
                <a:solidFill>
                  <a:srgbClr val="97467D"/>
                </a:solidFill>
                <a:latin typeface="Helvetica Neue" charset="0"/>
                <a:ea typeface="Helvetica Neue" charset="0"/>
                <a:cs typeface="Helvetica Neue" charset="0"/>
              </a:rPr>
              <a:t>REVIEW AND NEXT STEPS </a:t>
            </a:r>
          </a:p>
        </p:txBody>
      </p:sp>
      <p:sp>
        <p:nvSpPr>
          <p:cNvPr id="47107" name="Content Placeholder 2"/>
          <p:cNvSpPr>
            <a:spLocks noGrp="1"/>
          </p:cNvSpPr>
          <p:nvPr>
            <p:ph idx="1"/>
          </p:nvPr>
        </p:nvSpPr>
        <p:spPr>
          <a:xfrm>
            <a:off x="3962482" y="2483615"/>
            <a:ext cx="8905878" cy="4374385"/>
          </a:xfrm>
        </p:spPr>
        <p:txBody>
          <a:bodyPr/>
          <a:lstStyle/>
          <a:p>
            <a:pPr>
              <a:buClr>
                <a:srgbClr val="029FA1"/>
              </a:buClr>
            </a:pPr>
            <a:r>
              <a:rPr lang="en-US" altLang="en-US" sz="2400" dirty="0">
                <a:solidFill>
                  <a:schemeClr val="tx1">
                    <a:lumMod val="65000"/>
                    <a:lumOff val="35000"/>
                  </a:schemeClr>
                </a:solidFill>
                <a:latin typeface="Helvetica Neue" charset="0"/>
                <a:ea typeface="Helvetica Neue" charset="0"/>
                <a:cs typeface="Helvetica Neue" charset="0"/>
              </a:rPr>
              <a:t>Review Supervision Action Plans </a:t>
            </a:r>
          </a:p>
          <a:p>
            <a:pPr>
              <a:buClr>
                <a:srgbClr val="029FA1"/>
              </a:buClr>
            </a:pPr>
            <a:r>
              <a:rPr lang="en-US" altLang="en-US" sz="2400" dirty="0">
                <a:solidFill>
                  <a:schemeClr val="tx1">
                    <a:lumMod val="65000"/>
                    <a:lumOff val="35000"/>
                  </a:schemeClr>
                </a:solidFill>
                <a:latin typeface="Helvetica Neue" charset="0"/>
                <a:ea typeface="Helvetica Neue" charset="0"/>
                <a:cs typeface="Helvetica Neue" charset="0"/>
              </a:rPr>
              <a:t>Materials for Participants on USB Flash Drive</a:t>
            </a:r>
          </a:p>
          <a:p>
            <a:pPr>
              <a:buClr>
                <a:srgbClr val="029FA1"/>
              </a:buClr>
            </a:pPr>
            <a:r>
              <a:rPr lang="en-US" altLang="en-US" sz="2400" dirty="0">
                <a:solidFill>
                  <a:schemeClr val="tx1">
                    <a:lumMod val="65000"/>
                    <a:lumOff val="35000"/>
                  </a:schemeClr>
                </a:solidFill>
                <a:latin typeface="Helvetica Neue" charset="0"/>
                <a:ea typeface="Helvetica Neue" charset="0"/>
                <a:cs typeface="Helvetica Neue" charset="0"/>
              </a:rPr>
              <a:t>Certificates </a:t>
            </a:r>
          </a:p>
          <a:p>
            <a:pPr>
              <a:buClr>
                <a:srgbClr val="029FA1"/>
              </a:buClr>
            </a:pPr>
            <a:r>
              <a:rPr lang="en-US" altLang="en-US" sz="2400" dirty="0">
                <a:solidFill>
                  <a:schemeClr val="tx1">
                    <a:lumMod val="65000"/>
                    <a:lumOff val="35000"/>
                  </a:schemeClr>
                </a:solidFill>
                <a:latin typeface="Helvetica Neue" charset="0"/>
                <a:ea typeface="Helvetica Neue" charset="0"/>
                <a:cs typeface="Helvetica Neue" charset="0"/>
              </a:rPr>
              <a:t>Follow-up Workshops, Coaching/Mentoring, Field Visits</a:t>
            </a:r>
          </a:p>
          <a:p>
            <a:endParaRPr lang="en-US" altLang="en-US" dirty="0">
              <a:solidFill>
                <a:schemeClr val="bg1">
                  <a:lumMod val="10000"/>
                </a:schemeClr>
              </a:solidFill>
            </a:endParaRPr>
          </a:p>
        </p:txBody>
      </p:sp>
      <p:pic>
        <p:nvPicPr>
          <p:cNvPr id="2" name="Picture 1"/>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l="3818" t="8464" r="40171" b="6237"/>
          <a:stretch/>
        </p:blipFill>
        <p:spPr>
          <a:xfrm>
            <a:off x="0" y="-100115"/>
            <a:ext cx="3530599" cy="6958115"/>
          </a:xfrm>
          <a:prstGeom prst="rect">
            <a:avLst/>
          </a:prstGeom>
        </p:spPr>
      </p:pic>
      <p:sp>
        <p:nvSpPr>
          <p:cNvPr id="5" name="Rectangle 4"/>
          <p:cNvSpPr/>
          <p:nvPr/>
        </p:nvSpPr>
        <p:spPr>
          <a:xfrm>
            <a:off x="7010400" y="1219199"/>
            <a:ext cx="2810043" cy="96253"/>
          </a:xfrm>
          <a:prstGeom prst="rect">
            <a:avLst/>
          </a:prstGeom>
          <a:solidFill>
            <a:srgbClr val="029FA1"/>
          </a:solidFill>
          <a:ln>
            <a:solidFill>
              <a:srgbClr val="029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3992782" y="1249079"/>
            <a:ext cx="5827661" cy="18246"/>
          </a:xfrm>
          <a:prstGeom prst="line">
            <a:avLst/>
          </a:prstGeom>
          <a:ln>
            <a:solidFill>
              <a:srgbClr val="029F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20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lvl="1">
              <a:buClr>
                <a:srgbClr val="EFEFEF"/>
              </a:buClr>
            </a:pPr>
            <a:endParaRPr lang="en-US" dirty="0">
              <a:solidFill>
                <a:srgbClr val="151515"/>
              </a:solidFill>
            </a:endParaRPr>
          </a:p>
          <a:p>
            <a:pPr lvl="1">
              <a:buClr>
                <a:srgbClr val="EFEFEF"/>
              </a:buClr>
            </a:pPr>
            <a:endParaRPr lang="en-US" dirty="0">
              <a:solidFill>
                <a:srgbClr val="151515"/>
              </a:solidFill>
            </a:endParaRPr>
          </a:p>
        </p:txBody>
      </p:sp>
      <p:sp>
        <p:nvSpPr>
          <p:cNvPr id="3" name="Rectangle 2"/>
          <p:cNvSpPr/>
          <p:nvPr/>
        </p:nvSpPr>
        <p:spPr>
          <a:xfrm>
            <a:off x="0" y="0"/>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4985082" y="-348918"/>
            <a:ext cx="2221833" cy="12192003"/>
          </a:xfrm>
          <a:prstGeom prst="rect">
            <a:avLst/>
          </a:prstGeom>
        </p:spPr>
      </p:pic>
      <p:sp>
        <p:nvSpPr>
          <p:cNvPr id="6" name="Rectangle 5"/>
          <p:cNvSpPr/>
          <p:nvPr/>
        </p:nvSpPr>
        <p:spPr>
          <a:xfrm>
            <a:off x="2801210" y="2578671"/>
            <a:ext cx="6589575" cy="1128141"/>
          </a:xfrm>
          <a:prstGeom prst="rect">
            <a:avLst/>
          </a:prstGeom>
          <a:noFill/>
          <a:ln w="57150">
            <a:solidFill>
              <a:srgbClr val="029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86200" y="2114550"/>
            <a:ext cx="4386261" cy="600075"/>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Title 1"/>
          <p:cNvSpPr>
            <a:spLocks noGrp="1"/>
          </p:cNvSpPr>
          <p:nvPr>
            <p:ph type="title"/>
          </p:nvPr>
        </p:nvSpPr>
        <p:spPr>
          <a:xfrm>
            <a:off x="-16670" y="2103437"/>
            <a:ext cx="12192000" cy="1325563"/>
          </a:xfrm>
        </p:spPr>
        <p:txBody>
          <a:bodyPr>
            <a:normAutofit fontScale="90000"/>
          </a:bodyPr>
          <a:lstStyle/>
          <a:p>
            <a:pPr algn="ctr">
              <a:lnSpc>
                <a:spcPct val="150000"/>
              </a:lnSpc>
              <a:spcBef>
                <a:spcPts val="600"/>
              </a:spcBef>
            </a:pPr>
            <a:r>
              <a:rPr lang="en-US" altLang="en-US" sz="3600" b="1" dirty="0">
                <a:solidFill>
                  <a:schemeClr val="bg1"/>
                </a:solidFill>
                <a:latin typeface="Helvetica Neue" charset="0"/>
                <a:ea typeface="Helvetica Neue" charset="0"/>
                <a:cs typeface="Helvetica Neue" charset="0"/>
              </a:rPr>
              <a:t>CLOSING ACTIVITY</a:t>
            </a:r>
            <a:br>
              <a:rPr lang="en-US" altLang="en-US" sz="3600" b="1" dirty="0">
                <a:solidFill>
                  <a:schemeClr val="bg1"/>
                </a:solidFill>
                <a:latin typeface="Helvetica Neue" charset="0"/>
                <a:ea typeface="Helvetica Neue" charset="0"/>
                <a:cs typeface="Helvetica Neue" charset="0"/>
              </a:rPr>
            </a:br>
            <a:r>
              <a:rPr lang="en-US" altLang="en-US" sz="2700" dirty="0">
                <a:solidFill>
                  <a:schemeClr val="bg1"/>
                </a:solidFill>
                <a:latin typeface="Helvetica Neue" charset="0"/>
                <a:ea typeface="Helvetica Neue" charset="0"/>
                <a:cs typeface="Helvetica Neue" charset="0"/>
              </a:rPr>
              <a:t>WE ARE A COMMUNITY OF PRACTICE</a:t>
            </a:r>
          </a:p>
        </p:txBody>
      </p:sp>
    </p:spTree>
    <p:extLst>
      <p:ext uri="{BB962C8B-B14F-4D97-AF65-F5344CB8AC3E}">
        <p14:creationId xmlns:p14="http://schemas.microsoft.com/office/powerpoint/2010/main" val="245150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5B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99630" y="1722436"/>
            <a:ext cx="5992370" cy="1325563"/>
          </a:xfrm>
        </p:spPr>
        <p:txBody>
          <a:bodyPr>
            <a:normAutofit/>
          </a:bodyPr>
          <a:lstStyle/>
          <a:p>
            <a:pPr algn="ctr"/>
            <a:r>
              <a:rPr lang="en-US" sz="3600" b="1" dirty="0">
                <a:solidFill>
                  <a:schemeClr val="bg1"/>
                </a:solidFill>
                <a:latin typeface="Helvetica Neue" charset="0"/>
                <a:ea typeface="Helvetica Neue" charset="0"/>
                <a:cs typeface="Helvetica Neue" charset="0"/>
              </a:rPr>
              <a:t>CLOSING </a:t>
            </a:r>
          </a:p>
        </p:txBody>
      </p:sp>
      <p:sp>
        <p:nvSpPr>
          <p:cNvPr id="3" name="Content Placeholder 2"/>
          <p:cNvSpPr>
            <a:spLocks noGrp="1"/>
          </p:cNvSpPr>
          <p:nvPr>
            <p:ph idx="1"/>
          </p:nvPr>
        </p:nvSpPr>
        <p:spPr>
          <a:xfrm>
            <a:off x="6079066" y="3371584"/>
            <a:ext cx="6112934" cy="3128963"/>
          </a:xfrm>
        </p:spPr>
        <p:txBody>
          <a:bodyPr>
            <a:normAutofit/>
          </a:bodyPr>
          <a:lstStyle/>
          <a:p>
            <a:pPr marL="0" indent="0" algn="ctr">
              <a:buNone/>
            </a:pPr>
            <a:r>
              <a:rPr lang="en-US" sz="2400" dirty="0">
                <a:solidFill>
                  <a:schemeClr val="bg1"/>
                </a:solidFill>
              </a:rPr>
              <a:t>Post-tests</a:t>
            </a:r>
          </a:p>
          <a:p>
            <a:pPr marL="0" indent="0" algn="ctr">
              <a:buNone/>
            </a:pPr>
            <a:r>
              <a:rPr lang="en-US" sz="2400" dirty="0">
                <a:solidFill>
                  <a:schemeClr val="bg1"/>
                </a:solidFill>
              </a:rPr>
              <a:t>Evaluations </a:t>
            </a:r>
          </a:p>
          <a:p>
            <a:pPr marL="0" indent="0" algn="ctr">
              <a:buNone/>
            </a:pPr>
            <a:r>
              <a:rPr lang="en-US" sz="2400" dirty="0">
                <a:solidFill>
                  <a:schemeClr val="bg1"/>
                </a:solidFill>
              </a:rPr>
              <a:t>Certificates</a:t>
            </a:r>
          </a:p>
          <a:p>
            <a:pPr marL="0" indent="0" algn="ctr">
              <a:buNone/>
            </a:pPr>
            <a:endParaRPr lang="en-US" sz="3200" dirty="0">
              <a:solidFill>
                <a:schemeClr val="bg1"/>
              </a:solidFill>
              <a:latin typeface="Helvetica Neue" charset="0"/>
              <a:ea typeface="Helvetica Neue" charset="0"/>
              <a:cs typeface="Helvetica Neue" charset="0"/>
            </a:endParaRPr>
          </a:p>
        </p:txBody>
      </p:sp>
      <p:sp>
        <p:nvSpPr>
          <p:cNvPr id="5" name="Rectangle 4"/>
          <p:cNvSpPr/>
          <p:nvPr/>
        </p:nvSpPr>
        <p:spPr>
          <a:xfrm>
            <a:off x="7547364" y="2869751"/>
            <a:ext cx="3176338" cy="144380"/>
          </a:xfrm>
          <a:prstGeom prst="rect">
            <a:avLst/>
          </a:prstGeom>
          <a:solidFill>
            <a:srgbClr val="038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89C6"/>
              </a:solidFill>
            </a:endParaRPr>
          </a:p>
        </p:txBody>
      </p:sp>
      <p:pic>
        <p:nvPicPr>
          <p:cNvPr id="7" name="Picture 6"/>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l="4826" t="-2842" r="4826" b="9031"/>
          <a:stretch/>
        </p:blipFill>
        <p:spPr>
          <a:xfrm>
            <a:off x="0" y="-993776"/>
            <a:ext cx="6199631" cy="7851776"/>
          </a:xfrm>
          <a:prstGeom prst="rect">
            <a:avLst/>
          </a:prstGeom>
        </p:spPr>
      </p:pic>
    </p:spTree>
    <p:extLst>
      <p:ext uri="{BB962C8B-B14F-4D97-AF65-F5344CB8AC3E}">
        <p14:creationId xmlns:p14="http://schemas.microsoft.com/office/powerpoint/2010/main" val="269397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167"/>
            <a:ext cx="10515600" cy="1690688"/>
          </a:xfrm>
        </p:spPr>
        <p:txBody>
          <a:bodyPr/>
          <a:lstStyle/>
          <a:p>
            <a:pPr algn="ctr"/>
            <a:r>
              <a:rPr lang="en-US" b="1" dirty="0">
                <a:solidFill>
                  <a:srgbClr val="97467D"/>
                </a:solidFill>
                <a:latin typeface="Helvetica Neue" charset="0"/>
                <a:ea typeface="Helvetica Neue" charset="0"/>
                <a:cs typeface="Helvetica Neue" charset="0"/>
              </a:rPr>
              <a:t>THANK YOU!</a:t>
            </a:r>
          </a:p>
        </p:txBody>
      </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280160"/>
            <a:ext cx="12192000" cy="5577840"/>
          </a:xfrm>
          <a:prstGeom prst="rect">
            <a:avLst/>
          </a:prstGeom>
        </p:spPr>
      </p:pic>
      <p:sp>
        <p:nvSpPr>
          <p:cNvPr id="6" name="TextBox 5"/>
          <p:cNvSpPr txBox="1"/>
          <p:nvPr/>
        </p:nvSpPr>
        <p:spPr>
          <a:xfrm>
            <a:off x="8782050" y="1430254"/>
            <a:ext cx="5143500" cy="369332"/>
          </a:xfrm>
          <a:prstGeom prst="rect">
            <a:avLst/>
          </a:prstGeom>
          <a:noFill/>
        </p:spPr>
        <p:txBody>
          <a:bodyPr wrap="square" rtlCol="0">
            <a:spAutoFit/>
          </a:bodyPr>
          <a:lstStyle/>
          <a:p>
            <a:r>
              <a:rPr lang="en-US" i="1" dirty="0">
                <a:solidFill>
                  <a:schemeClr val="bg1"/>
                </a:solidFill>
                <a:latin typeface="Helvetica Neue"/>
                <a:ea typeface="Helvetica Neue" charset="0"/>
                <a:cs typeface="Helvetica Neue" charset="0"/>
              </a:rPr>
              <a:t>Photo: </a:t>
            </a:r>
            <a:r>
              <a:rPr lang="en-US" i="1" dirty="0" err="1">
                <a:solidFill>
                  <a:schemeClr val="bg1"/>
                </a:solidFill>
                <a:latin typeface="Helvetica Neue"/>
                <a:ea typeface="Helvetica Neue" charset="0"/>
                <a:cs typeface="Helvetica Neue" charset="0"/>
              </a:rPr>
              <a:t>Alaa</a:t>
            </a:r>
            <a:r>
              <a:rPr lang="en-US" i="1" dirty="0">
                <a:solidFill>
                  <a:schemeClr val="bg1"/>
                </a:solidFill>
                <a:latin typeface="Helvetica Neue"/>
                <a:ea typeface="Helvetica Neue" charset="0"/>
                <a:cs typeface="Helvetica Neue" charset="0"/>
              </a:rPr>
              <a:t> </a:t>
            </a:r>
            <a:r>
              <a:rPr lang="en-US" i="1" dirty="0" err="1">
                <a:solidFill>
                  <a:schemeClr val="bg1"/>
                </a:solidFill>
                <a:latin typeface="Helvetica Neue"/>
                <a:ea typeface="Helvetica Neue" charset="0"/>
                <a:cs typeface="Helvetica Neue" charset="0"/>
              </a:rPr>
              <a:t>Ghosheh</a:t>
            </a:r>
            <a:r>
              <a:rPr lang="en-US" i="1" dirty="0">
                <a:solidFill>
                  <a:schemeClr val="bg1"/>
                </a:solidFill>
                <a:latin typeface="Helvetica Neue"/>
                <a:ea typeface="Helvetica Neue" charset="0"/>
                <a:cs typeface="Helvetica Neue" charset="0"/>
              </a:rPr>
              <a:t>/ UNRWA</a:t>
            </a:r>
          </a:p>
        </p:txBody>
      </p:sp>
    </p:spTree>
    <p:extLst>
      <p:ext uri="{BB962C8B-B14F-4D97-AF65-F5344CB8AC3E}">
        <p14:creationId xmlns:p14="http://schemas.microsoft.com/office/powerpoint/2010/main" val="388696160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299</TotalTime>
  <Words>695</Words>
  <Application>Microsoft Office PowerPoint</Application>
  <PresentationFormat>Widescreen</PresentationFormat>
  <Paragraphs>78</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 Neue</vt:lpstr>
      <vt:lpstr>Office Theme</vt:lpstr>
      <vt:lpstr>CLOSING   AND NEXT STEPS</vt:lpstr>
      <vt:lpstr>PowerPoint Presentation</vt:lpstr>
      <vt:lpstr>OBJECTIVES  OF THE   TRAINING</vt:lpstr>
      <vt:lpstr>REVIEW AND NEXT STEPS </vt:lpstr>
      <vt:lpstr>CLOSING ACTIVITY WE ARE A COMMUNITY OF PRACTICE</vt:lpstr>
      <vt:lpstr>CLOSING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Colleen Fitzgerald</cp:lastModifiedBy>
  <cp:revision>21</cp:revision>
  <dcterms:created xsi:type="dcterms:W3CDTF">2017-11-22T17:27:49Z</dcterms:created>
  <dcterms:modified xsi:type="dcterms:W3CDTF">2018-07-13T15:44:53Z</dcterms:modified>
</cp:coreProperties>
</file>