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15" r:id="rId2"/>
    <p:sldId id="351" r:id="rId3"/>
    <p:sldId id="317" r:id="rId4"/>
    <p:sldId id="318" r:id="rId5"/>
    <p:sldId id="319" r:id="rId6"/>
    <p:sldId id="320"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6" r:id="rId22"/>
    <p:sldId id="337" r:id="rId23"/>
    <p:sldId id="338" r:id="rId24"/>
    <p:sldId id="339" r:id="rId25"/>
    <p:sldId id="340" r:id="rId26"/>
    <p:sldId id="341" r:id="rId27"/>
    <p:sldId id="342" r:id="rId28"/>
    <p:sldId id="343" r:id="rId29"/>
    <p:sldId id="344" r:id="rId30"/>
    <p:sldId id="345" r:id="rId31"/>
    <p:sldId id="348" r:id="rId32"/>
    <p:sldId id="347" r:id="rId33"/>
    <p:sldId id="35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2"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E79"/>
    <a:srgbClr val="97467D"/>
    <a:srgbClr val="026794"/>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76302" autoAdjust="0"/>
  </p:normalViewPr>
  <p:slideViewPr>
    <p:cSldViewPr snapToGrid="0" snapToObjects="1">
      <p:cViewPr varScale="1">
        <p:scale>
          <a:sx n="53" d="100"/>
          <a:sy n="53" d="100"/>
        </p:scale>
        <p:origin x="13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7/13/2018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pPr>
            <a:r>
              <a:rPr lang="en-US" sz="1100" dirty="0"/>
              <a:t>2 minutes</a:t>
            </a:r>
          </a:p>
          <a:p>
            <a:pPr>
              <a:buNone/>
            </a:pPr>
            <a:endParaRPr lang="en-US" sz="1100" dirty="0"/>
          </a:p>
          <a:p>
            <a:pPr>
              <a:buNone/>
            </a:pPr>
            <a:r>
              <a:rPr lang="en-US" sz="1100" b="1" dirty="0"/>
              <a:t>Say: </a:t>
            </a:r>
            <a:r>
              <a:rPr lang="en-US" sz="1100" dirty="0"/>
              <a:t>We are now at our final module.</a:t>
            </a:r>
            <a:r>
              <a:rPr lang="en-US" sz="1100" baseline="0" dirty="0"/>
              <a:t> During this session we are </a:t>
            </a:r>
            <a:r>
              <a:rPr lang="en-US" sz="1100" dirty="0"/>
              <a:t>going to look at supervisors’ roles in promoting a case management</a:t>
            </a:r>
            <a:r>
              <a:rPr lang="en-US" sz="1100" baseline="0" dirty="0"/>
              <a:t> </a:t>
            </a:r>
            <a:r>
              <a:rPr lang="en-US" sz="1100" dirty="0"/>
              <a:t>team’s wellness. We will spend most of the session developing a team wellness plan using a collaborative activity called a Mandala exercise. But first, we will review some of the basic sources and indicators of stress for child protection case management teams.</a:t>
            </a:r>
          </a:p>
        </p:txBody>
      </p:sp>
    </p:spTree>
    <p:extLst>
      <p:ext uri="{BB962C8B-B14F-4D97-AF65-F5344CB8AC3E}">
        <p14:creationId xmlns:p14="http://schemas.microsoft.com/office/powerpoint/2010/main" val="93037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n-CA" sz="1100" dirty="0">
                <a:latin typeface="+mn-lt"/>
              </a:rPr>
              <a:t>10 minutes</a:t>
            </a:r>
          </a:p>
          <a:p>
            <a:endParaRPr lang="en-CA" sz="1100" dirty="0">
              <a:latin typeface="+mn-lt"/>
            </a:endParaRPr>
          </a:p>
          <a:p>
            <a:r>
              <a:rPr lang="en-CA" sz="1100" b="1" dirty="0">
                <a:latin typeface="+mn-lt"/>
              </a:rPr>
              <a:t>Say</a:t>
            </a:r>
            <a:r>
              <a:rPr lang="en-CA" sz="1100" dirty="0">
                <a:latin typeface="+mn-lt"/>
              </a:rPr>
              <a:t>: All</a:t>
            </a:r>
            <a:r>
              <a:rPr lang="en-CA" sz="1100" baseline="0" dirty="0">
                <a:latin typeface="+mn-lt"/>
              </a:rPr>
              <a:t> of the types of negative stress can lead to changes in our body, mind and spirit. Many of us are familiar with physical reactions, such as headaches or difficulty sleeping. Let’s take a closer look at what the IASC MHPSS Guidelines suggest about signs of negative stress in the categories of:</a:t>
            </a:r>
          </a:p>
          <a:p>
            <a:pPr marL="628650" lvl="1" indent="-171450">
              <a:buFont typeface="Arial" panose="020B0604020202020204" pitchFamily="34" charset="0"/>
              <a:buChar char="•"/>
            </a:pPr>
            <a:r>
              <a:rPr lang="en-CA" sz="1100" baseline="0" dirty="0">
                <a:latin typeface="+mn-lt"/>
              </a:rPr>
              <a:t>Physical</a:t>
            </a:r>
          </a:p>
          <a:p>
            <a:pPr marL="628650" lvl="1" indent="-171450">
              <a:buFont typeface="Arial" panose="020B0604020202020204" pitchFamily="34" charset="0"/>
              <a:buChar char="•"/>
            </a:pPr>
            <a:r>
              <a:rPr lang="en-CA" sz="1100" baseline="0" dirty="0">
                <a:latin typeface="+mn-lt"/>
              </a:rPr>
              <a:t>Cognitive/ mental</a:t>
            </a:r>
          </a:p>
          <a:p>
            <a:pPr marL="628650" lvl="1" indent="-171450">
              <a:buFont typeface="Arial" panose="020B0604020202020204" pitchFamily="34" charset="0"/>
              <a:buChar char="•"/>
            </a:pPr>
            <a:r>
              <a:rPr lang="en-CA" sz="1100" baseline="0" dirty="0">
                <a:latin typeface="+mn-lt"/>
              </a:rPr>
              <a:t>Emotional</a:t>
            </a:r>
          </a:p>
          <a:p>
            <a:pPr marL="628650" lvl="1" indent="-171450">
              <a:buFont typeface="Arial" panose="020B0604020202020204" pitchFamily="34" charset="0"/>
              <a:buChar char="•"/>
            </a:pPr>
            <a:r>
              <a:rPr lang="en-CA" sz="1100" baseline="0" dirty="0">
                <a:latin typeface="+mn-lt"/>
              </a:rPr>
              <a:t>Behavioral</a:t>
            </a:r>
          </a:p>
          <a:p>
            <a:pPr marL="628650" lvl="1" indent="-171450">
              <a:buFont typeface="Arial" panose="020B0604020202020204" pitchFamily="34" charset="0"/>
              <a:buChar char="•"/>
            </a:pPr>
            <a:r>
              <a:rPr lang="en-CA" sz="1100" baseline="0" dirty="0">
                <a:latin typeface="+mn-lt"/>
              </a:rPr>
              <a:t>Spiritual</a:t>
            </a:r>
            <a:endParaRPr lang="en-CA" sz="1100" dirty="0">
              <a:latin typeface="+mn-lt"/>
            </a:endParaRPr>
          </a:p>
          <a:p>
            <a:endParaRPr lang="en-CA" sz="1100" dirty="0">
              <a:latin typeface="+mn-lt"/>
            </a:endParaRPr>
          </a:p>
          <a:p>
            <a:r>
              <a:rPr lang="en-US" sz="1100" b="1" dirty="0">
                <a:latin typeface="+mn-lt"/>
              </a:rPr>
              <a:t>Distribute</a:t>
            </a:r>
            <a:r>
              <a:rPr lang="en-US" sz="1100" dirty="0">
                <a:latin typeface="+mn-lt"/>
              </a:rPr>
              <a:t> 4.2  Signs of Negative Stress from the </a:t>
            </a:r>
            <a:r>
              <a:rPr sz="1100" dirty="0">
                <a:latin typeface="+mn-lt"/>
              </a:rPr>
              <a:t>IASC MHPSS guideline on signs of stress</a:t>
            </a:r>
            <a:r>
              <a:rPr lang="en-US" sz="1100" dirty="0">
                <a:latin typeface="+mn-lt"/>
              </a:rPr>
              <a:t> and allow participants time </a:t>
            </a:r>
            <a:r>
              <a:rPr lang="en-US" sz="1100" baseline="0" dirty="0">
                <a:latin typeface="+mn-lt"/>
              </a:rPr>
              <a:t>to review.</a:t>
            </a:r>
          </a:p>
          <a:p>
            <a:endParaRPr lang="en-US" sz="1100" baseline="0" dirty="0">
              <a:latin typeface="+mn-lt"/>
            </a:endParaRPr>
          </a:p>
          <a:p>
            <a:r>
              <a:rPr lang="en-US" sz="1100" b="1" baseline="0" dirty="0">
                <a:latin typeface="+mn-lt"/>
              </a:rPr>
              <a:t>Facilitator’s Note</a:t>
            </a:r>
            <a:r>
              <a:rPr lang="en-US" sz="1100" baseline="0" dirty="0">
                <a:latin typeface="+mn-lt"/>
              </a:rPr>
              <a:t>: </a:t>
            </a:r>
          </a:p>
          <a:p>
            <a:r>
              <a:rPr lang="en-US" sz="1100" baseline="0" dirty="0">
                <a:latin typeface="+mn-lt"/>
              </a:rPr>
              <a:t>Be sure to be sensitive during this session for reactions that participants might have. If someone is visibly upset, ask a co-facilitator to provide support. </a:t>
            </a:r>
            <a:endParaRPr sz="1100" dirty="0">
              <a:latin typeface="+mn-lt"/>
            </a:endParaRPr>
          </a:p>
        </p:txBody>
      </p:sp>
    </p:spTree>
    <p:extLst>
      <p:ext uri="{BB962C8B-B14F-4D97-AF65-F5344CB8AC3E}">
        <p14:creationId xmlns:p14="http://schemas.microsoft.com/office/powerpoint/2010/main" val="13599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buNone/>
            </a:pPr>
            <a:r>
              <a:rPr lang="en-US" sz="1100" dirty="0"/>
              <a:t>5 minutes</a:t>
            </a:r>
          </a:p>
          <a:p>
            <a:pPr>
              <a:buNone/>
            </a:pPr>
            <a:endParaRPr lang="en-US" sz="1100" b="0" i="0" u="none" strike="noStrike" cap="none" dirty="0">
              <a:latin typeface="Calibri"/>
              <a:ea typeface="Calibri"/>
              <a:cs typeface="Calibri"/>
              <a:sym typeface="Calibri"/>
            </a:endParaRPr>
          </a:p>
          <a:p>
            <a:pPr>
              <a:buNone/>
            </a:pPr>
            <a:r>
              <a:rPr lang="en-US" sz="1100" b="1" i="0" u="none" strike="noStrike" cap="none" dirty="0">
                <a:latin typeface="Calibri"/>
                <a:ea typeface="Calibri"/>
                <a:cs typeface="Calibri"/>
                <a:sym typeface="Calibri"/>
              </a:rPr>
              <a:t>Say</a:t>
            </a:r>
            <a:r>
              <a:rPr lang="en-US" sz="1100" b="0" i="0" u="none" strike="noStrike" cap="none" dirty="0">
                <a:latin typeface="Calibri"/>
                <a:ea typeface="Calibri"/>
                <a:cs typeface="Calibri"/>
                <a:sym typeface="Calibri"/>
              </a:rPr>
              <a:t>: When discussing cumulative stress, we noted that a possible result of cumulative stress is burnout, which we will discuss more here.</a:t>
            </a:r>
            <a:r>
              <a:rPr lang="en-US" sz="1100" dirty="0"/>
              <a:t> </a:t>
            </a:r>
            <a:r>
              <a:rPr lang="en-US" sz="1100" b="0" i="0" u="none" strike="noStrike" cap="none" dirty="0">
                <a:latin typeface="Calibri"/>
                <a:ea typeface="Calibri"/>
                <a:cs typeface="Calibri"/>
                <a:sym typeface="Calibri"/>
              </a:rPr>
              <a:t> Burnout is a type of negative stress reaction that occurs over time after prolonged exposure to occupational stressors. When we are regularly exposed to demanding situations with inadequate support, over time we may no longer have the resources to be able to deal with the stress. This can result in burnout. </a:t>
            </a:r>
          </a:p>
          <a:p>
            <a:pPr>
              <a:buNone/>
            </a:pPr>
            <a:endParaRPr lang="en-US" sz="1100" b="0" i="0" u="none" strike="noStrike" cap="none" dirty="0">
              <a:latin typeface="Calibri"/>
              <a:ea typeface="Calibri"/>
              <a:cs typeface="Calibri"/>
              <a:sym typeface="Calibri"/>
            </a:endParaRPr>
          </a:p>
          <a:p>
            <a:pPr>
              <a:buNone/>
            </a:pPr>
            <a:r>
              <a:rPr lang="en-US" sz="1100" b="1" i="0" u="none" strike="noStrike" cap="none" dirty="0">
                <a:latin typeface="Calibri"/>
                <a:ea typeface="Calibri"/>
                <a:cs typeface="Calibri"/>
                <a:sym typeface="Calibri"/>
              </a:rPr>
              <a:t>Review</a:t>
            </a:r>
            <a:r>
              <a:rPr lang="en-US" sz="1100" b="0" i="0" u="none" strike="noStrike" cap="none" dirty="0">
                <a:latin typeface="Calibri"/>
                <a:ea typeface="Calibri"/>
                <a:cs typeface="Calibri"/>
                <a:sym typeface="Calibri"/>
              </a:rPr>
              <a:t> the</a:t>
            </a:r>
            <a:r>
              <a:rPr lang="en-US" sz="1100" b="0" i="0" u="none" strike="noStrike" cap="none" baseline="0" dirty="0">
                <a:latin typeface="Calibri"/>
                <a:ea typeface="Calibri"/>
                <a:cs typeface="Calibri"/>
                <a:sym typeface="Calibri"/>
              </a:rPr>
              <a:t> points on the slide.</a:t>
            </a:r>
            <a:endParaRPr lang="en-US" sz="1100" b="0" i="0" u="none" strike="noStrike" cap="none" dirty="0">
              <a:latin typeface="Calibri"/>
              <a:ea typeface="Calibri"/>
              <a:cs typeface="Calibri"/>
              <a:sym typeface="Calibri"/>
            </a:endParaRPr>
          </a:p>
          <a:p>
            <a:pPr>
              <a:buNone/>
            </a:pPr>
            <a:endParaRPr lang="en-US" sz="1100" b="0" i="0" u="none" strike="noStrike" cap="none" dirty="0">
              <a:latin typeface="Calibri"/>
              <a:sym typeface="Calibri"/>
            </a:endParaRPr>
          </a:p>
          <a:p>
            <a:pPr>
              <a:buNone/>
            </a:pPr>
            <a:r>
              <a:rPr lang="en-US" sz="1100" b="1" i="0" u="none" strike="noStrike" cap="none" dirty="0">
                <a:latin typeface="Calibri"/>
                <a:sym typeface="Calibri"/>
              </a:rPr>
              <a:t>Key Message</a:t>
            </a:r>
            <a:r>
              <a:rPr lang="en-US" sz="1100" b="0" i="0" u="none" strike="noStrike" cap="none" dirty="0">
                <a:latin typeface="Calibri"/>
                <a:sym typeface="Calibri"/>
              </a:rPr>
              <a:t>: While burnout is common,</a:t>
            </a:r>
            <a:r>
              <a:rPr lang="en-US" sz="1100" b="0" i="0" u="none" strike="noStrike" cap="none" baseline="0" dirty="0">
                <a:latin typeface="Calibri"/>
                <a:sym typeface="Calibri"/>
              </a:rPr>
              <a:t> it does not remain permanent if people are given the time and space to recover.</a:t>
            </a:r>
            <a:endParaRPr lang="en-US" sz="1100" dirty="0"/>
          </a:p>
        </p:txBody>
      </p:sp>
    </p:spTree>
    <p:extLst>
      <p:ext uri="{BB962C8B-B14F-4D97-AF65-F5344CB8AC3E}">
        <p14:creationId xmlns:p14="http://schemas.microsoft.com/office/powerpoint/2010/main" val="426688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13</a:t>
            </a:fld>
            <a:endParaRPr lang="en-AU" dirty="0"/>
          </a:p>
        </p:txBody>
      </p:sp>
    </p:spTree>
    <p:extLst>
      <p:ext uri="{BB962C8B-B14F-4D97-AF65-F5344CB8AC3E}">
        <p14:creationId xmlns:p14="http://schemas.microsoft.com/office/powerpoint/2010/main" val="3528186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buSzPct val="25000"/>
              <a:buNone/>
            </a:pPr>
            <a:r>
              <a:rPr lang="en-US" sz="1100" dirty="0">
                <a:latin typeface="+mn-lt"/>
              </a:rPr>
              <a:t>5 minutes</a:t>
            </a:r>
          </a:p>
          <a:p>
            <a:pPr>
              <a:buSzPct val="25000"/>
              <a:buNone/>
            </a:pPr>
            <a:endParaRPr lang="en-US" sz="1100" dirty="0">
              <a:latin typeface="+mn-lt"/>
            </a:endParaRPr>
          </a:p>
          <a:p>
            <a:pPr>
              <a:buNone/>
            </a:pPr>
            <a:r>
              <a:rPr lang="en-US" sz="1100" b="1" dirty="0">
                <a:latin typeface="+mn-lt"/>
              </a:rPr>
              <a:t>Say</a:t>
            </a:r>
            <a:r>
              <a:rPr lang="en-US" sz="1100" dirty="0">
                <a:latin typeface="+mn-lt"/>
              </a:rPr>
              <a:t>: We discussed the 3 types of negative stress, as well as the signs, and the sources. As we have seen, the environment, particularly the work environment, can be a major source of stress; but it can also be an environment that supports us and serves as a protective factor. (This is where supervision comes in!)</a:t>
            </a:r>
          </a:p>
          <a:p>
            <a:pPr>
              <a:buNone/>
            </a:pPr>
            <a:endParaRPr lang="en-US" sz="1100" dirty="0">
              <a:latin typeface="+mn-lt"/>
            </a:endParaRPr>
          </a:p>
          <a:p>
            <a:pPr>
              <a:buNone/>
            </a:pPr>
            <a:r>
              <a:rPr lang="en-US" sz="1100" b="1" dirty="0">
                <a:latin typeface="+mn-lt"/>
              </a:rPr>
              <a:t>Review</a:t>
            </a:r>
            <a:r>
              <a:rPr lang="en-US" sz="1100" baseline="0" dirty="0">
                <a:latin typeface="+mn-lt"/>
              </a:rPr>
              <a:t> the list of protective factors with the participants and be sure to describe what they mean.</a:t>
            </a:r>
            <a:endParaRPr lang="en-US" sz="1100" dirty="0">
              <a:latin typeface="+mn-lt"/>
            </a:endParaRPr>
          </a:p>
          <a:p>
            <a:pPr lvl="0" rtl="0">
              <a:spcBef>
                <a:spcPts val="0"/>
              </a:spcBef>
              <a:buSzPct val="25000"/>
              <a:buNone/>
            </a:pPr>
            <a:endParaRPr lang="en-US" sz="1100" dirty="0">
              <a:latin typeface="+mn-lt"/>
            </a:endParaRPr>
          </a:p>
          <a:p>
            <a:pPr lvl="0" rtl="0">
              <a:spcBef>
                <a:spcPts val="0"/>
              </a:spcBef>
              <a:buSzPct val="25000"/>
              <a:buNone/>
            </a:pPr>
            <a:r>
              <a:rPr lang="en-US" sz="1100" b="1" dirty="0">
                <a:latin typeface="+mn-lt"/>
              </a:rPr>
              <a:t>Ask</a:t>
            </a:r>
            <a:r>
              <a:rPr lang="en-US" sz="1100" dirty="0">
                <a:latin typeface="+mn-lt"/>
              </a:rPr>
              <a:t>:</a:t>
            </a:r>
            <a:r>
              <a:rPr lang="en-US" sz="1100" baseline="0" dirty="0">
                <a:latin typeface="+mn-lt"/>
              </a:rPr>
              <a:t> </a:t>
            </a:r>
            <a:r>
              <a:rPr lang="en-US" sz="1100" dirty="0">
                <a:latin typeface="+mn-lt"/>
              </a:rPr>
              <a:t>What would you add to this list?</a:t>
            </a:r>
          </a:p>
          <a:p>
            <a:pPr lvl="0" rtl="0">
              <a:spcBef>
                <a:spcPts val="0"/>
              </a:spcBef>
              <a:buSzPct val="25000"/>
              <a:buNone/>
            </a:pPr>
            <a:endParaRPr lang="en-US" sz="1100" dirty="0">
              <a:latin typeface="+mn-lt"/>
            </a:endParaRPr>
          </a:p>
          <a:p>
            <a:pPr lvl="0" rtl="0">
              <a:spcBef>
                <a:spcPts val="0"/>
              </a:spcBef>
              <a:buSzPct val="25000"/>
              <a:buNone/>
            </a:pPr>
            <a:r>
              <a:rPr lang="en-US" sz="1100" b="1" dirty="0">
                <a:latin typeface="+mn-lt"/>
              </a:rPr>
              <a:t>Say</a:t>
            </a:r>
            <a:r>
              <a:rPr lang="en-US" sz="1100" dirty="0">
                <a:latin typeface="+mn-lt"/>
              </a:rPr>
              <a:t>: most of these protective factors can be learned by individuals or implemented in workplaces to prevent negative stress; and ultimately burnout.</a:t>
            </a:r>
          </a:p>
          <a:p>
            <a:pPr>
              <a:defRPr>
                <a:latin typeface="Calibri"/>
                <a:ea typeface="Calibri"/>
                <a:cs typeface="Calibri"/>
                <a:sym typeface="Calibri"/>
              </a:defRPr>
            </a:pPr>
            <a:endParaRPr lang="en-US" sz="1100" dirty="0">
              <a:latin typeface="+mn-lt"/>
            </a:endParaRPr>
          </a:p>
          <a:p>
            <a:pPr>
              <a:defRPr>
                <a:latin typeface="Calibri"/>
                <a:ea typeface="Calibri"/>
                <a:cs typeface="Calibri"/>
                <a:sym typeface="Calibri"/>
              </a:defRPr>
            </a:pPr>
            <a:r>
              <a:rPr lang="en-US" sz="1100" b="1" dirty="0">
                <a:latin typeface="+mn-lt"/>
              </a:rPr>
              <a:t>Facilitator’s Note: </a:t>
            </a:r>
            <a:endParaRPr lang="en-US" sz="1100" dirty="0">
              <a:latin typeface="+mn-lt"/>
            </a:endParaRPr>
          </a:p>
          <a:p>
            <a:pPr marL="0" indent="0" algn="l">
              <a:spcBef>
                <a:spcPts val="1200"/>
              </a:spcBef>
              <a:buClr>
                <a:srgbClr val="FFFFFF"/>
              </a:buClr>
              <a:buSzPct val="100000"/>
              <a:buFontTx/>
              <a:buNone/>
              <a:defRPr sz="2200" b="1">
                <a:solidFill>
                  <a:srgbClr val="FFFFFF"/>
                </a:solidFill>
                <a:sym typeface="Calibri"/>
              </a:defRPr>
            </a:pPr>
            <a:r>
              <a:rPr lang="en-US" sz="1100" b="0" u="sng" dirty="0">
                <a:latin typeface="+mn-lt"/>
              </a:rPr>
              <a:t>Meaning-making</a:t>
            </a:r>
            <a:r>
              <a:rPr lang="en-US" sz="1100" b="0" dirty="0">
                <a:latin typeface="+mn-lt"/>
              </a:rPr>
              <a:t>: being able to connect experiences</a:t>
            </a:r>
            <a:r>
              <a:rPr lang="en-US" sz="1100" b="0" baseline="0" dirty="0">
                <a:latin typeface="+mn-lt"/>
              </a:rPr>
              <a:t> to something larger than ourselves. Being able to identify our “mission” in the work and the larger reasons and passion at the heart of our motivation </a:t>
            </a:r>
            <a:endParaRPr lang="en-US" sz="1100" b="0" dirty="0">
              <a:latin typeface="+mn-lt"/>
            </a:endParaRPr>
          </a:p>
          <a:p>
            <a:pPr>
              <a:buFontTx/>
              <a:buNone/>
              <a:defRPr>
                <a:latin typeface="Calibri"/>
                <a:ea typeface="Calibri"/>
                <a:cs typeface="Calibri"/>
                <a:sym typeface="Calibri"/>
              </a:defRPr>
            </a:pPr>
            <a:endParaRPr sz="1100" b="0" dirty="0">
              <a:latin typeface="+mn-lt"/>
            </a:endParaRPr>
          </a:p>
        </p:txBody>
      </p:sp>
    </p:spTree>
    <p:extLst>
      <p:ext uri="{BB962C8B-B14F-4D97-AF65-F5344CB8AC3E}">
        <p14:creationId xmlns:p14="http://schemas.microsoft.com/office/powerpoint/2010/main" val="4031026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buClr>
                <a:schemeClr val="dk1"/>
              </a:buClr>
              <a:buSzPct val="25000"/>
              <a:buNone/>
            </a:pPr>
            <a:r>
              <a:rPr lang="en-US" sz="1100" b="0" i="0" dirty="0"/>
              <a:t>15 minutes</a:t>
            </a:r>
          </a:p>
          <a:p>
            <a:pPr>
              <a:buClr>
                <a:schemeClr val="dk1"/>
              </a:buClr>
              <a:buSzPct val="25000"/>
              <a:buNone/>
            </a:pPr>
            <a:endParaRPr lang="en-US" sz="1100" b="0" i="0" dirty="0"/>
          </a:p>
          <a:p>
            <a:pPr>
              <a:buClr>
                <a:schemeClr val="dk1"/>
              </a:buClr>
              <a:buSzPct val="25000"/>
              <a:buNone/>
            </a:pPr>
            <a:r>
              <a:rPr lang="en-US" sz="1100" b="1" i="0" dirty="0"/>
              <a:t>Say</a:t>
            </a:r>
            <a:r>
              <a:rPr lang="en-US" sz="1100" b="0" i="0" dirty="0"/>
              <a:t>: Before talking</a:t>
            </a:r>
            <a:r>
              <a:rPr lang="en-US" sz="1100" b="0" i="0" baseline="0" dirty="0"/>
              <a:t> about supporting your case management teams, we’d like to invite you as supervisor </a:t>
            </a:r>
            <a:r>
              <a:rPr lang="en-US" sz="1100" dirty="0"/>
              <a:t>a chance to reflect on your own wellness</a:t>
            </a:r>
            <a:r>
              <a:rPr lang="en-US" sz="1100" baseline="0" dirty="0"/>
              <a:t> </a:t>
            </a:r>
            <a:r>
              <a:rPr lang="en-US" sz="1100" dirty="0"/>
              <a:t>and coping strategies.</a:t>
            </a:r>
          </a:p>
          <a:p>
            <a:pPr>
              <a:buClr>
                <a:schemeClr val="dk1"/>
              </a:buClr>
              <a:buSzPct val="25000"/>
              <a:buNone/>
            </a:pPr>
            <a:endParaRPr lang="en-US" sz="1100"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sz="1100" b="1" dirty="0"/>
              <a:t>Instructions</a:t>
            </a:r>
            <a:r>
              <a:rPr lang="en-US" sz="1100" dirty="0"/>
              <a:t>:</a:t>
            </a:r>
            <a:r>
              <a:rPr lang="en-US" sz="1100" baseline="0" dirty="0"/>
              <a:t> Ask participants to take 10 minutes to reflect on their</a:t>
            </a:r>
            <a:r>
              <a:rPr lang="en-US" sz="1100" dirty="0"/>
              <a:t> individual, positive coping habits. </a:t>
            </a: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endParaRPr lang="en-US" sz="1100" dirty="0"/>
          </a:p>
          <a:p>
            <a:pPr>
              <a:buClr>
                <a:schemeClr val="dk1"/>
              </a:buClr>
              <a:buSzPct val="25000"/>
              <a:buNone/>
            </a:pPr>
            <a:r>
              <a:rPr lang="en-US" sz="1100" b="1" dirty="0"/>
              <a:t>Say</a:t>
            </a:r>
            <a:r>
              <a:rPr lang="en-US" sz="1100" dirty="0"/>
              <a:t>: Take some time to reflect both  on what you already do; and, on what else you might do?</a:t>
            </a:r>
          </a:p>
          <a:p>
            <a:pPr>
              <a:buClr>
                <a:schemeClr val="dk1"/>
              </a:buClr>
              <a:buSzPct val="25000"/>
              <a:buNone/>
            </a:pPr>
            <a:r>
              <a:rPr lang="en-US" sz="1100" dirty="0"/>
              <a:t>What</a:t>
            </a:r>
            <a:r>
              <a:rPr lang="en-US" sz="1100" b="0" i="0" u="none" strike="noStrike" cap="none" dirty="0">
                <a:latin typeface="+mn-lt"/>
                <a:ea typeface="Calibri"/>
                <a:cs typeface="Calibri"/>
                <a:sym typeface="Calibri"/>
              </a:rPr>
              <a:t> you can do to care for yourself and manage stress in your work and personal life</a:t>
            </a:r>
            <a:r>
              <a:rPr lang="en-US" sz="1100" dirty="0"/>
              <a:t>. </a:t>
            </a:r>
            <a:endParaRPr lang="en-US" sz="1100" b="0" i="0" u="none" strike="noStrike" cap="none" dirty="0">
              <a:latin typeface="+mn-lt"/>
              <a:ea typeface="Calibri"/>
              <a:cs typeface="Calibri"/>
            </a:endParaRPr>
          </a:p>
          <a:p>
            <a:pPr>
              <a:buNone/>
            </a:pPr>
            <a:endParaRPr lang="en-US" sz="1100" dirty="0"/>
          </a:p>
          <a:p>
            <a:pPr>
              <a:buNone/>
            </a:pPr>
            <a:r>
              <a:rPr lang="en-US" sz="1100" dirty="0"/>
              <a:t>After 10</a:t>
            </a:r>
            <a:r>
              <a:rPr lang="en-US" sz="1100" baseline="0" dirty="0"/>
              <a:t> </a:t>
            </a:r>
            <a:r>
              <a:rPr lang="en-US" sz="1100" dirty="0"/>
              <a:t>minutes bring everyone back to plenary and invite anyone who wants to share a reflection. There should be no pressure for anyone to share.</a:t>
            </a:r>
          </a:p>
          <a:p>
            <a:pPr>
              <a:buNone/>
            </a:pPr>
            <a:endParaRPr lang="en-US" sz="1100" dirty="0"/>
          </a:p>
          <a:p>
            <a:pPr>
              <a:buNone/>
            </a:pPr>
            <a:r>
              <a:rPr lang="en-US" sz="1100" b="1" dirty="0"/>
              <a:t>Facilitator’s Note</a:t>
            </a:r>
            <a:r>
              <a:rPr lang="en-US" sz="1100" dirty="0"/>
              <a:t>: This can be a group or individual</a:t>
            </a:r>
            <a:r>
              <a:rPr lang="en-US" sz="1100" baseline="0" dirty="0"/>
              <a:t> reflection; depending on the participants’ needs. </a:t>
            </a:r>
          </a:p>
        </p:txBody>
      </p:sp>
    </p:spTree>
    <p:extLst>
      <p:ext uri="{BB962C8B-B14F-4D97-AF65-F5344CB8AC3E}">
        <p14:creationId xmlns:p14="http://schemas.microsoft.com/office/powerpoint/2010/main" val="48650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sz="1100" dirty="0"/>
              <a:t>5 minutes</a:t>
            </a:r>
          </a:p>
          <a:p>
            <a:pPr>
              <a:buNone/>
            </a:pPr>
            <a:endParaRPr lang="en-US" sz="1100" dirty="0"/>
          </a:p>
          <a:p>
            <a:pPr>
              <a:buNone/>
            </a:pPr>
            <a:r>
              <a:rPr lang="en-US" sz="1100" b="1" dirty="0"/>
              <a:t>Say</a:t>
            </a:r>
            <a:r>
              <a:rPr lang="en-US" sz="1100" dirty="0"/>
              <a:t>: This slide summarizes and focuses on supervisors role in team wellness. </a:t>
            </a:r>
          </a:p>
          <a:p>
            <a:pPr>
              <a:buNone/>
            </a:pPr>
            <a:endParaRPr lang="en-US" sz="1100" dirty="0"/>
          </a:p>
          <a:p>
            <a:pPr>
              <a:buNone/>
            </a:pPr>
            <a:r>
              <a:rPr lang="en-US" sz="1100" b="1" dirty="0"/>
              <a:t>Review</a:t>
            </a:r>
            <a:r>
              <a:rPr lang="en-US" sz="1100" dirty="0"/>
              <a:t> each point and ensure understanding before moving on</a:t>
            </a:r>
          </a:p>
          <a:p>
            <a:endParaRPr lang="en-US" dirty="0"/>
          </a:p>
        </p:txBody>
      </p:sp>
    </p:spTree>
    <p:extLst>
      <p:ext uri="{BB962C8B-B14F-4D97-AF65-F5344CB8AC3E}">
        <p14:creationId xmlns:p14="http://schemas.microsoft.com/office/powerpoint/2010/main" val="18957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n-CA" sz="1100" dirty="0"/>
              <a:t>15 minutes</a:t>
            </a:r>
          </a:p>
          <a:p>
            <a:pPr>
              <a:buNone/>
            </a:pPr>
            <a:endParaRPr lang="en-CA" sz="1100" dirty="0"/>
          </a:p>
          <a:p>
            <a:pPr>
              <a:buNone/>
            </a:pPr>
            <a:r>
              <a:rPr lang="en-CA" sz="1100" b="1" dirty="0"/>
              <a:t>Say</a:t>
            </a:r>
            <a:r>
              <a:rPr lang="en-CA" sz="1100" dirty="0"/>
              <a:t>: Movin</a:t>
            </a:r>
            <a:r>
              <a:rPr lang="en-CA" sz="1100" baseline="0" dirty="0"/>
              <a:t>g on from our own stress and coping as supervisor, we’re now going to reflect on how supervisors can support their teams. </a:t>
            </a:r>
          </a:p>
          <a:p>
            <a:pPr>
              <a:buNone/>
            </a:pPr>
            <a:endParaRPr lang="en-CA" sz="1100" baseline="0" dirty="0"/>
          </a:p>
          <a:p>
            <a:pPr>
              <a:buNone/>
            </a:pPr>
            <a:r>
              <a:rPr lang="en-CA" sz="1100" b="1" baseline="0" dirty="0"/>
              <a:t>Instructions</a:t>
            </a:r>
            <a:r>
              <a:rPr lang="en-CA" sz="1100" baseline="0" dirty="0"/>
              <a:t>: </a:t>
            </a:r>
          </a:p>
          <a:p>
            <a:pPr>
              <a:buNone/>
            </a:pPr>
            <a:r>
              <a:rPr lang="en-CA" sz="1100" baseline="0" dirty="0"/>
              <a:t>1. Divide the participants in half; with one group focusing on individual caseworkers; and the other thinking about the case management team. </a:t>
            </a:r>
          </a:p>
          <a:p>
            <a:pPr>
              <a:buNone/>
            </a:pPr>
            <a:r>
              <a:rPr lang="en-CA" sz="1100" baseline="0" dirty="0"/>
              <a:t>2. Ask the groups to write their ideas on sticky notes and bring them up to 2 separate flip chart in the front of the room.</a:t>
            </a:r>
          </a:p>
          <a:p>
            <a:pPr>
              <a:buNone/>
            </a:pPr>
            <a:r>
              <a:rPr lang="en-CA" sz="1100" baseline="0" dirty="0"/>
              <a:t>3. After 10 minutes, invite one person from each group to report back on the suggestions that were developed from their group.</a:t>
            </a:r>
          </a:p>
          <a:p>
            <a:pPr>
              <a:buNone/>
            </a:pPr>
            <a:endParaRPr lang="en-CA" sz="1100" dirty="0"/>
          </a:p>
          <a:p>
            <a:pPr>
              <a:buNone/>
            </a:pPr>
            <a:endParaRPr lang="en-US" dirty="0"/>
          </a:p>
        </p:txBody>
      </p:sp>
    </p:spTree>
    <p:extLst>
      <p:ext uri="{BB962C8B-B14F-4D97-AF65-F5344CB8AC3E}">
        <p14:creationId xmlns:p14="http://schemas.microsoft.com/office/powerpoint/2010/main" val="416577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a:buNone/>
            </a:pPr>
            <a:r>
              <a:rPr lang="en-US" sz="1100" dirty="0"/>
              <a:t>5 minutes</a:t>
            </a:r>
          </a:p>
          <a:p>
            <a:pPr>
              <a:buNone/>
            </a:pPr>
            <a:endParaRPr lang="en-US" sz="1100" dirty="0"/>
          </a:p>
          <a:p>
            <a:pPr>
              <a:buNone/>
            </a:pPr>
            <a:r>
              <a:rPr lang="en-US" sz="1100" b="1" dirty="0"/>
              <a:t>Say</a:t>
            </a:r>
            <a:r>
              <a:rPr lang="en-US" sz="1100" dirty="0"/>
              <a:t>: These are a list of suggestions that are considered good practices at the global level. (Reflect</a:t>
            </a:r>
            <a:r>
              <a:rPr lang="en-US" sz="1100" baseline="0" dirty="0"/>
              <a:t> on the similarities with the list created by participants in the previous activity.) </a:t>
            </a:r>
          </a:p>
          <a:p>
            <a:pPr>
              <a:buNone/>
            </a:pPr>
            <a:endParaRPr lang="en-US" sz="1100" baseline="0" dirty="0"/>
          </a:p>
          <a:p>
            <a:pPr>
              <a:buNone/>
            </a:pPr>
            <a:r>
              <a:rPr lang="en-US" sz="1100" b="1" baseline="0" dirty="0"/>
              <a:t>Say</a:t>
            </a:r>
            <a:r>
              <a:rPr lang="en-US" sz="1100" baseline="0" dirty="0"/>
              <a:t>: Many of these suggestions can be considered protective factors in order to prevent burnout for caseworkers and supervisors</a:t>
            </a:r>
          </a:p>
          <a:p>
            <a:pPr>
              <a:buNone/>
            </a:pPr>
            <a:endParaRPr lang="en-US" sz="1100" dirty="0"/>
          </a:p>
          <a:p>
            <a:pPr>
              <a:buNone/>
            </a:pPr>
            <a:r>
              <a:rPr lang="en-US" sz="1100" b="1" dirty="0"/>
              <a:t>Some key messages:</a:t>
            </a:r>
          </a:p>
          <a:p>
            <a:pPr marL="171450" indent="-171450">
              <a:buFont typeface="Arial" panose="020B0604020202020204" pitchFamily="34" charset="0"/>
              <a:buChar char="•"/>
            </a:pPr>
            <a:r>
              <a:rPr lang="en-US" sz="1100" dirty="0"/>
              <a:t>We have to take care of ourselves well in order to support others.</a:t>
            </a:r>
          </a:p>
          <a:p>
            <a:pPr marL="171450" indent="-171450">
              <a:buFont typeface="Arial" panose="020B0604020202020204" pitchFamily="34" charset="0"/>
              <a:buChar char="•"/>
            </a:pPr>
            <a:r>
              <a:rPr lang="en-US" sz="1100" dirty="0"/>
              <a:t>Individual supervision is a fundamental way to identify and manage stress for a supervisor and caseworker.</a:t>
            </a:r>
          </a:p>
          <a:p>
            <a:pPr marL="171450" indent="-171450">
              <a:buFont typeface="Arial" panose="020B0604020202020204" pitchFamily="34" charset="0"/>
              <a:buChar char="•"/>
            </a:pPr>
            <a:r>
              <a:rPr lang="en-US" sz="1100" b="1" u="sng" dirty="0"/>
              <a:t>Modeling</a:t>
            </a:r>
            <a:r>
              <a:rPr lang="en-US" sz="1100" dirty="0"/>
              <a:t> healthy</a:t>
            </a:r>
            <a:r>
              <a:rPr lang="en-US" sz="1100" baseline="0" dirty="0"/>
              <a:t> boundaries and self care is one of the best strategies for supervisors.</a:t>
            </a:r>
            <a:endParaRPr lang="en-US" sz="1100" dirty="0"/>
          </a:p>
        </p:txBody>
      </p:sp>
    </p:spTree>
    <p:extLst>
      <p:ext uri="{BB962C8B-B14F-4D97-AF65-F5344CB8AC3E}">
        <p14:creationId xmlns:p14="http://schemas.microsoft.com/office/powerpoint/2010/main" val="1412579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sz="110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979D4E14-44A8-44A2-99FA-AEAE3A5C4EF3}" type="slidenum">
              <a:rPr lang="en-AU" smtClean="0"/>
              <a:pPr>
                <a:defRPr/>
              </a:pPr>
              <a:t>19</a:t>
            </a:fld>
            <a:endParaRPr lang="en-AU" dirty="0"/>
          </a:p>
        </p:txBody>
      </p:sp>
    </p:spTree>
    <p:extLst>
      <p:ext uri="{BB962C8B-B14F-4D97-AF65-F5344CB8AC3E}">
        <p14:creationId xmlns:p14="http://schemas.microsoft.com/office/powerpoint/2010/main" val="11377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a:buNone/>
            </a:pPr>
            <a:r>
              <a:rPr lang="en-US" sz="1100" b="0" dirty="0"/>
              <a:t>2</a:t>
            </a:r>
            <a:r>
              <a:rPr lang="en-US" sz="1100" b="0" baseline="0" dirty="0"/>
              <a:t> </a:t>
            </a:r>
            <a:r>
              <a:rPr lang="en-US" sz="1100" b="0" dirty="0"/>
              <a:t>minutes </a:t>
            </a:r>
          </a:p>
          <a:p>
            <a:pPr>
              <a:buNone/>
            </a:pPr>
            <a:endParaRPr lang="en-US" sz="1100" b="1" dirty="0"/>
          </a:p>
          <a:p>
            <a:pPr>
              <a:buNone/>
            </a:pPr>
            <a:r>
              <a:rPr lang="en-US" sz="1100" b="1" dirty="0"/>
              <a:t>Say</a:t>
            </a:r>
            <a:r>
              <a:rPr lang="en-US" sz="1100" dirty="0"/>
              <a:t>: For the rest of this module we will be working on the mandala activity. This is an exercise to support you in thinking about your teams’ reality, their needs, and the concrete next steps that you could  put in place to improve their “team well-being”. </a:t>
            </a:r>
          </a:p>
          <a:p>
            <a:pPr>
              <a:buNone/>
            </a:pPr>
            <a:endParaRPr lang="en-US" sz="1100" dirty="0"/>
          </a:p>
          <a:p>
            <a:pPr>
              <a:buNone/>
            </a:pPr>
            <a:r>
              <a:rPr lang="en-US" sz="1100" dirty="0"/>
              <a:t>I will quickly introduce the overall concept of the activity and then we will break into small groups</a:t>
            </a:r>
            <a:r>
              <a:rPr lang="en-US" sz="1100" baseline="0" dirty="0"/>
              <a:t> to </a:t>
            </a:r>
            <a:r>
              <a:rPr lang="en-US" sz="1100" dirty="0"/>
              <a:t>develop our own mandalas.</a:t>
            </a:r>
          </a:p>
          <a:p>
            <a:pPr>
              <a:buNone/>
            </a:pPr>
            <a:endParaRPr lang="en-US" sz="1100" dirty="0"/>
          </a:p>
          <a:p>
            <a:pPr>
              <a:buNone/>
            </a:pPr>
            <a:r>
              <a:rPr lang="en-US" sz="1100" b="1" dirty="0"/>
              <a:t>Say</a:t>
            </a:r>
            <a:r>
              <a:rPr lang="en-US" sz="1100" dirty="0"/>
              <a:t>: Ultimately,</a:t>
            </a:r>
            <a:r>
              <a:rPr lang="en-US" sz="1100" baseline="0" dirty="0"/>
              <a:t> w</a:t>
            </a:r>
            <a:r>
              <a:rPr lang="en-US" sz="1100" dirty="0"/>
              <a:t>e’d like for</a:t>
            </a:r>
            <a:r>
              <a:rPr lang="en-US" sz="1100" baseline="0" dirty="0"/>
              <a:t> you to consider doing this activity with your own case management teams in the future during an extended case management meeting!</a:t>
            </a:r>
            <a:endParaRPr lang="en-US" sz="1100" dirty="0"/>
          </a:p>
          <a:p>
            <a:pPr lvl="0">
              <a:spcBef>
                <a:spcPts val="0"/>
              </a:spcBef>
              <a:buNone/>
            </a:pPr>
            <a:endParaRPr lang="en-US" sz="1100" dirty="0">
              <a:solidFill>
                <a:srgbClr val="000000"/>
              </a:solidFill>
            </a:endParaRPr>
          </a:p>
          <a:p>
            <a:pPr lvl="0">
              <a:spcBef>
                <a:spcPts val="0"/>
              </a:spcBef>
              <a:buNone/>
            </a:pPr>
            <a:r>
              <a:rPr lang="en-US" sz="1100" b="1" baseline="0" dirty="0"/>
              <a:t>Distribute</a:t>
            </a:r>
            <a:r>
              <a:rPr lang="en-US" sz="1100" b="0" baseline="0" dirty="0"/>
              <a:t> the following handouts:</a:t>
            </a:r>
          </a:p>
          <a:p>
            <a:pPr lvl="0">
              <a:spcBef>
                <a:spcPts val="0"/>
              </a:spcBef>
              <a:buNone/>
            </a:pPr>
            <a:r>
              <a:rPr lang="en-US" sz="1100" b="0" kern="1200" baseline="0" dirty="0">
                <a:solidFill>
                  <a:schemeClr val="tx1"/>
                </a:solidFill>
                <a:effectLst/>
                <a:latin typeface="+mn-lt"/>
                <a:ea typeface="+mn-ea"/>
                <a:cs typeface="+mn-cs"/>
              </a:rPr>
              <a:t>4.3 </a:t>
            </a:r>
            <a:r>
              <a:rPr lang="en-GB" sz="1200" kern="1200" dirty="0">
                <a:solidFill>
                  <a:schemeClr val="tx1"/>
                </a:solidFill>
                <a:effectLst/>
                <a:latin typeface="+mn-lt"/>
                <a:ea typeface="+mn-ea"/>
                <a:cs typeface="+mn-cs"/>
              </a:rPr>
              <a:t>Team Wellness Mandala Instructions</a:t>
            </a:r>
            <a:endParaRPr lang="en-US" sz="1200" kern="1200" dirty="0">
              <a:solidFill>
                <a:schemeClr val="tx1"/>
              </a:solidFill>
              <a:effectLst/>
              <a:latin typeface="+mn-lt"/>
              <a:ea typeface="+mn-ea"/>
              <a:cs typeface="+mn-cs"/>
            </a:endParaRPr>
          </a:p>
          <a:p>
            <a:pPr lvl="0">
              <a:spcBef>
                <a:spcPts val="0"/>
              </a:spcBef>
              <a:buNone/>
            </a:pPr>
            <a:r>
              <a:rPr lang="en-US" sz="1200" kern="1200" dirty="0">
                <a:solidFill>
                  <a:schemeClr val="tx1"/>
                </a:solidFill>
                <a:effectLst/>
                <a:latin typeface="+mn-lt"/>
                <a:ea typeface="+mn-ea"/>
                <a:cs typeface="+mn-cs"/>
              </a:rPr>
              <a:t>4.4</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Team Mandala Blank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 Sample Mandala</a:t>
            </a:r>
            <a:endParaRPr lang="en-US" sz="1100" b="0" baseline="0" dirty="0"/>
          </a:p>
          <a:p>
            <a:pPr lvl="0">
              <a:spcBef>
                <a:spcPts val="0"/>
              </a:spcBef>
              <a:buNone/>
            </a:pPr>
            <a:endParaRPr lang="en-US" sz="1100" b="1" dirty="0"/>
          </a:p>
          <a:p>
            <a:pPr lvl="0">
              <a:spcBef>
                <a:spcPts val="0"/>
              </a:spcBef>
              <a:buNone/>
            </a:pPr>
            <a:r>
              <a:rPr lang="en-US" sz="1100" b="1" dirty="0"/>
              <a:t>Facilitator’s Notes: </a:t>
            </a:r>
            <a:r>
              <a:rPr lang="en-US" sz="1100" dirty="0">
                <a:solidFill>
                  <a:srgbClr val="000000"/>
                </a:solidFill>
              </a:rPr>
              <a:t>Invite</a:t>
            </a:r>
            <a:r>
              <a:rPr lang="en-US" sz="1100" baseline="0" dirty="0">
                <a:solidFill>
                  <a:srgbClr val="000000"/>
                </a:solidFill>
              </a:rPr>
              <a:t> participants to review the Wellness Mandala process by following along with handout </a:t>
            </a:r>
            <a:r>
              <a:rPr lang="en-US" sz="1100" baseline="0">
                <a:solidFill>
                  <a:srgbClr val="000000"/>
                </a:solidFill>
              </a:rPr>
              <a:t>4.3 o</a:t>
            </a:r>
            <a:r>
              <a:rPr lang="en-US" sz="1100">
                <a:solidFill>
                  <a:srgbClr val="000000"/>
                </a:solidFill>
              </a:rPr>
              <a:t>ver </a:t>
            </a:r>
            <a:r>
              <a:rPr lang="en-US" sz="1100" dirty="0">
                <a:solidFill>
                  <a:srgbClr val="000000"/>
                </a:solidFill>
              </a:rPr>
              <a:t>the next several slides</a:t>
            </a:r>
          </a:p>
        </p:txBody>
      </p:sp>
    </p:spTree>
    <p:extLst>
      <p:ext uri="{BB962C8B-B14F-4D97-AF65-F5344CB8AC3E}">
        <p14:creationId xmlns:p14="http://schemas.microsoft.com/office/powerpoint/2010/main" val="173848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spcBef>
                <a:spcPts val="0"/>
              </a:spcBef>
              <a:buNone/>
            </a:pPr>
            <a:r>
              <a:rPr lang="en-CA" sz="1100" b="0" dirty="0"/>
              <a:t>3 minutes</a:t>
            </a:r>
          </a:p>
          <a:p>
            <a:pPr lvl="0">
              <a:spcBef>
                <a:spcPts val="0"/>
              </a:spcBef>
              <a:buNone/>
            </a:pPr>
            <a:endParaRPr lang="en-CA" sz="1100" b="0" dirty="0"/>
          </a:p>
          <a:p>
            <a:pPr>
              <a:buNone/>
            </a:pPr>
            <a:r>
              <a:rPr lang="en-CA" sz="1100" b="1" dirty="0"/>
              <a:t>Say:</a:t>
            </a:r>
            <a:r>
              <a:rPr lang="en-CA" sz="1100" b="1" baseline="0" dirty="0"/>
              <a:t> </a:t>
            </a:r>
            <a:r>
              <a:rPr lang="en-CA" sz="1100" dirty="0"/>
              <a:t>In this module</a:t>
            </a:r>
            <a:r>
              <a:rPr lang="en-CA" sz="1100" baseline="0" dirty="0"/>
              <a:t> w</a:t>
            </a:r>
            <a:r>
              <a:rPr lang="en-CA" sz="1100" dirty="0"/>
              <a:t>e will look at what well-being looks like for supervisors and their teams. Speaking</a:t>
            </a:r>
            <a:r>
              <a:rPr lang="en-CA" sz="1100" baseline="0" dirty="0"/>
              <a:t> about stress and wellbeing can sometimes be difficult; so I encourage you to recall some of our group agreements from the first day:</a:t>
            </a:r>
          </a:p>
          <a:p>
            <a:pPr marL="171450" indent="-171450">
              <a:buFont typeface="Arial"/>
              <a:buChar char="•"/>
            </a:pPr>
            <a:r>
              <a:rPr lang="en-US" sz="1100" dirty="0"/>
              <a:t>Take care of yourself: Consider your own psychological well-being – if a story would be distressing to share, consider before you start talking</a:t>
            </a:r>
            <a:r>
              <a:rPr lang="en-US" sz="1100" baseline="0" dirty="0"/>
              <a:t> about it. If you need to take a break, please do. </a:t>
            </a:r>
          </a:p>
          <a:p>
            <a:pPr marL="171450" indent="-171450">
              <a:buFont typeface="Arial"/>
              <a:buChar char="•"/>
            </a:pPr>
            <a:r>
              <a:rPr lang="en-US" sz="1100" dirty="0"/>
              <a:t>Take care of others: Respect and listening, be attentive to others.</a:t>
            </a:r>
            <a:r>
              <a:rPr lang="en-US" sz="1100" baseline="0" dirty="0"/>
              <a:t> </a:t>
            </a:r>
            <a:endParaRPr lang="en-CA" sz="1100" b="0" dirty="0"/>
          </a:p>
          <a:p>
            <a:pPr lvl="0">
              <a:spcBef>
                <a:spcPts val="0"/>
              </a:spcBef>
              <a:buNone/>
            </a:pPr>
            <a:endParaRPr lang="en-CA" sz="1100" b="0" dirty="0"/>
          </a:p>
          <a:p>
            <a:pPr lvl="0">
              <a:spcBef>
                <a:spcPts val="0"/>
              </a:spcBef>
              <a:buNone/>
            </a:pPr>
            <a:r>
              <a:rPr lang="en-CA" sz="1100" b="1" dirty="0"/>
              <a:t>Review</a:t>
            </a:r>
            <a:r>
              <a:rPr lang="en-CA" sz="1100" b="0" dirty="0"/>
              <a:t> the aim and outcomes</a:t>
            </a:r>
            <a:r>
              <a:rPr lang="en-CA" sz="1100" b="0" baseline="0" dirty="0"/>
              <a:t> outlined on the slide.</a:t>
            </a:r>
          </a:p>
          <a:p>
            <a:pPr lvl="0">
              <a:spcBef>
                <a:spcPts val="0"/>
              </a:spcBef>
              <a:buNone/>
            </a:pPr>
            <a:endParaRPr lang="en-CA" sz="1100" baseline="0" dirty="0"/>
          </a:p>
          <a:p>
            <a:pPr>
              <a:buNone/>
            </a:pPr>
            <a:r>
              <a:rPr lang="en-CA" sz="1100" b="1" dirty="0"/>
              <a:t>Ask: </a:t>
            </a:r>
            <a:r>
              <a:rPr lang="en-CA" sz="1100" dirty="0"/>
              <a:t>Are</a:t>
            </a:r>
            <a:r>
              <a:rPr lang="en-CA" sz="1100" baseline="0" dirty="0"/>
              <a:t> there any questions before we begin?</a:t>
            </a:r>
            <a:endParaRPr lang="en-CA"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Tree>
    <p:extLst>
      <p:ext uri="{BB962C8B-B14F-4D97-AF65-F5344CB8AC3E}">
        <p14:creationId xmlns:p14="http://schemas.microsoft.com/office/powerpoint/2010/main" val="1230704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n-US" sz="1100" dirty="0"/>
              <a:t>1 minute</a:t>
            </a:r>
            <a:r>
              <a:rPr lang="en-US" sz="1100" baseline="0" dirty="0"/>
              <a:t> </a:t>
            </a:r>
          </a:p>
          <a:p>
            <a:endParaRPr lang="en-US" sz="1100" baseline="0" dirty="0"/>
          </a:p>
          <a:p>
            <a:r>
              <a:rPr lang="en-US" sz="1100" b="1" baseline="0" dirty="0"/>
              <a:t>Say</a:t>
            </a:r>
            <a:r>
              <a:rPr lang="en-US" sz="1100" baseline="0" dirty="0"/>
              <a:t>: We begin the exercise with a blank mandala, such as this one, and the handout that I have distributed. </a:t>
            </a:r>
            <a:endParaRPr sz="1100" dirty="0"/>
          </a:p>
        </p:txBody>
      </p:sp>
    </p:spTree>
    <p:extLst>
      <p:ext uri="{BB962C8B-B14F-4D97-AF65-F5344CB8AC3E}">
        <p14:creationId xmlns:p14="http://schemas.microsoft.com/office/powerpoint/2010/main" val="21959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buNone/>
            </a:pPr>
            <a:r>
              <a:rPr lang="en-US" sz="1100" dirty="0"/>
              <a:t>2 minutes</a:t>
            </a:r>
          </a:p>
          <a:p>
            <a:pPr>
              <a:buNone/>
            </a:pPr>
            <a:endParaRPr lang="en-US" sz="1100" dirty="0"/>
          </a:p>
          <a:p>
            <a:pPr>
              <a:buNone/>
            </a:pPr>
            <a:r>
              <a:rPr lang="en-US" sz="1100" b="1" dirty="0"/>
              <a:t>Say</a:t>
            </a:r>
            <a:r>
              <a:rPr lang="en-US" sz="1100" dirty="0"/>
              <a:t>: The first step in the mandala activity is brainstorming what a healthy team looks like for you.</a:t>
            </a:r>
          </a:p>
          <a:p>
            <a:pPr>
              <a:buNone/>
            </a:pPr>
            <a:endParaRPr lang="en-US" sz="1100" dirty="0"/>
          </a:p>
          <a:p>
            <a:pPr>
              <a:buNone/>
            </a:pPr>
            <a:r>
              <a:rPr lang="en-US" sz="1100" b="1" dirty="0"/>
              <a:t>Say</a:t>
            </a:r>
            <a:r>
              <a:rPr lang="en-US" sz="1100" b="1" i="0" dirty="0"/>
              <a:t>:</a:t>
            </a:r>
            <a:r>
              <a:rPr lang="en-US" sz="1100" i="0" dirty="0"/>
              <a:t> I will walk us through an example before you will go into your groups and develop your own mandalas.</a:t>
            </a:r>
          </a:p>
          <a:p>
            <a:pPr>
              <a:buNone/>
            </a:pPr>
            <a:endParaRPr lang="en-US" sz="1100" i="0" dirty="0"/>
          </a:p>
          <a:p>
            <a:pPr>
              <a:buNone/>
            </a:pPr>
            <a:r>
              <a:rPr lang="en-US" sz="1100" b="1" i="0" dirty="0"/>
              <a:t>Ask</a:t>
            </a:r>
            <a:r>
              <a:rPr lang="en-US" sz="1100" i="0" dirty="0"/>
              <a:t>:</a:t>
            </a:r>
            <a:r>
              <a:rPr lang="en-US" sz="1100" i="0" baseline="0" dirty="0"/>
              <a:t> What does a healthy case management team look like?</a:t>
            </a:r>
          </a:p>
          <a:p>
            <a:pPr>
              <a:buNone/>
            </a:pPr>
            <a:endParaRPr lang="en-US"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Instructions</a:t>
            </a:r>
            <a:r>
              <a:rPr lang="en-US" sz="1100" dirty="0"/>
              <a:t>: On a separate flipchart capture the ideas from plenary brainstorm. When you have a few specific suggestions, move onto Step 2</a:t>
            </a:r>
          </a:p>
          <a:p>
            <a:pPr>
              <a:buNone/>
            </a:pPr>
            <a:endParaRPr lang="en-US" sz="1100" dirty="0"/>
          </a:p>
          <a:p>
            <a:pPr>
              <a:buNone/>
            </a:pPr>
            <a:r>
              <a:rPr lang="en-US" sz="1100" b="1" dirty="0"/>
              <a:t>Facilitator’s</a:t>
            </a:r>
            <a:r>
              <a:rPr lang="en-US" sz="1100" b="1" baseline="0" dirty="0"/>
              <a:t> Note: </a:t>
            </a:r>
            <a:r>
              <a:rPr lang="en-US" sz="1100" dirty="0"/>
              <a:t>If necessary, get</a:t>
            </a:r>
            <a:r>
              <a:rPr lang="en-US" sz="1100" baseline="0" dirty="0"/>
              <a:t> the brainstorm started </a:t>
            </a:r>
            <a:r>
              <a:rPr lang="en-US" sz="1100" dirty="0"/>
              <a:t>by suggesting some answers</a:t>
            </a:r>
            <a:r>
              <a:rPr lang="en-US" sz="1100" baseline="0" dirty="0"/>
              <a:t> </a:t>
            </a:r>
            <a:r>
              <a:rPr lang="en-US" sz="1100" dirty="0"/>
              <a:t>such as</a:t>
            </a:r>
            <a:r>
              <a:rPr lang="en-US" sz="1100" baseline="0" dirty="0"/>
              <a:t>: good skills, knowledge of each other’s strengths, communication, team spirit or identity, natural ability/suitability to the </a:t>
            </a:r>
            <a:r>
              <a:rPr lang="en-US" sz="1100" dirty="0"/>
              <a:t>work</a:t>
            </a:r>
            <a:r>
              <a:rPr lang="en-US" sz="1100" baseline="0" dirty="0"/>
              <a:t>...</a:t>
            </a:r>
            <a:r>
              <a:rPr lang="en-US" sz="1100" dirty="0"/>
              <a:t> </a:t>
            </a:r>
          </a:p>
          <a:p>
            <a:pPr>
              <a:buNone/>
            </a:pPr>
            <a:endParaRPr lang="en-US" dirty="0">
              <a:solidFill>
                <a:srgbClr val="FF0000"/>
              </a:solidFill>
            </a:endParaRP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28331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n-CA" b="0" dirty="0"/>
              <a:t>2 minutes</a:t>
            </a:r>
          </a:p>
          <a:p>
            <a:pPr>
              <a:buNone/>
            </a:pPr>
            <a:endParaRPr lang="en-CA" b="1" dirty="0"/>
          </a:p>
          <a:p>
            <a:pPr>
              <a:buNone/>
            </a:pPr>
            <a:r>
              <a:rPr lang="en-CA" b="1" dirty="0"/>
              <a:t>Say</a:t>
            </a:r>
            <a:r>
              <a:rPr lang="en-CA" dirty="0"/>
              <a:t>:</a:t>
            </a:r>
            <a:r>
              <a:rPr lang="en-CA" baseline="0" dirty="0"/>
              <a:t> once you have gathered suggestions with your team, the next step is to agree on categories.  Considering the suggestions that we have developed together, what are some categories we should agree on?</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Preparation</a:t>
            </a:r>
            <a:r>
              <a:rPr lang="en-US" sz="1200" dirty="0"/>
              <a:t>: </a:t>
            </a:r>
            <a:r>
              <a:rPr lang="en-US" sz="1200" dirty="0">
                <a:sym typeface="Century Gothic"/>
              </a:rPr>
              <a:t>In advance, prepare a flip</a:t>
            </a:r>
            <a:r>
              <a:rPr lang="en-US" sz="1200" baseline="0" dirty="0">
                <a:sym typeface="Century Gothic"/>
              </a:rPr>
              <a:t> chart with a large blank mandala in order to demonstrate to the large group. </a:t>
            </a:r>
          </a:p>
          <a:p>
            <a:pPr>
              <a:buNone/>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baseline="0" dirty="0"/>
              <a:t>Instructions</a:t>
            </a:r>
            <a:r>
              <a:rPr lang="en-CA" baseline="0" dirty="0"/>
              <a:t>: List some categories on the sample mandala on the flip chart.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baseline="0" dirty="0"/>
              <a:t>Say</a:t>
            </a:r>
            <a:r>
              <a:rPr lang="en-CA" baseline="0" dirty="0"/>
              <a:t>: Once the group has agreed on categories, you can label them within the mandala. </a:t>
            </a:r>
          </a:p>
          <a:p>
            <a:pPr>
              <a:buNone/>
            </a:pPr>
            <a:endParaRPr lang="en-CA" dirty="0"/>
          </a:p>
          <a:p>
            <a:pPr>
              <a:buNone/>
            </a:pPr>
            <a:endParaRPr lang="en-CA" dirty="0"/>
          </a:p>
        </p:txBody>
      </p:sp>
    </p:spTree>
    <p:extLst>
      <p:ext uri="{BB962C8B-B14F-4D97-AF65-F5344CB8AC3E}">
        <p14:creationId xmlns:p14="http://schemas.microsoft.com/office/powerpoint/2010/main" val="658485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381000" y="685800"/>
            <a:ext cx="6096000" cy="3429000"/>
          </a:xfrm>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n-US" sz="1100" b="0" dirty="0"/>
              <a:t>1 minute</a:t>
            </a:r>
          </a:p>
          <a:p>
            <a:pPr>
              <a:buNone/>
            </a:pPr>
            <a:endParaRPr lang="en-US" sz="1100" b="1" dirty="0"/>
          </a:p>
          <a:p>
            <a:pPr>
              <a:buNone/>
            </a:pPr>
            <a:r>
              <a:rPr lang="en-US" sz="1100" b="1" dirty="0"/>
              <a:t>Say</a:t>
            </a:r>
            <a:r>
              <a:rPr lang="en-US" sz="1100" dirty="0"/>
              <a:t>:</a:t>
            </a:r>
            <a:r>
              <a:rPr lang="en-US" sz="1100" baseline="0" dirty="0"/>
              <a:t> It is important to take your time with these first steps, and not to rush through. This is the foundation of the exercise!</a:t>
            </a:r>
            <a:endParaRPr lang="en-US" sz="1100" b="1" dirty="0"/>
          </a:p>
          <a:p>
            <a:endParaRPr sz="1100" dirty="0"/>
          </a:p>
        </p:txBody>
      </p:sp>
    </p:spTree>
    <p:extLst>
      <p:ext uri="{BB962C8B-B14F-4D97-AF65-F5344CB8AC3E}">
        <p14:creationId xmlns:p14="http://schemas.microsoft.com/office/powerpoint/2010/main" val="1606112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None/>
            </a:pPr>
            <a:r>
              <a:rPr lang="en-CA" sz="1100" b="0" dirty="0"/>
              <a:t>2 minutes </a:t>
            </a:r>
          </a:p>
          <a:p>
            <a:pPr>
              <a:buNone/>
            </a:pPr>
            <a:endParaRPr lang="en-CA" sz="1100" b="1" dirty="0"/>
          </a:p>
          <a:p>
            <a:pPr>
              <a:buNone/>
            </a:pPr>
            <a:r>
              <a:rPr lang="en-CA" sz="1100" b="1" dirty="0"/>
              <a:t>Say</a:t>
            </a:r>
            <a:r>
              <a:rPr lang="en-CA" sz="1100" dirty="0"/>
              <a:t>: At this stage, you should</a:t>
            </a:r>
            <a:r>
              <a:rPr lang="en-CA" sz="1100" baseline="0" dirty="0"/>
              <a:t> have agreed categories placed on the outside of the mandala. The next step is to “dream” together as a team how you’d like the situation to be.</a:t>
            </a:r>
            <a:endParaRPr lang="en-CA" sz="1100" dirty="0"/>
          </a:p>
          <a:p>
            <a:pPr>
              <a:buNone/>
            </a:pPr>
            <a:endParaRPr lang="en-CA" sz="1100" dirty="0"/>
          </a:p>
          <a:p>
            <a:pPr>
              <a:buNone/>
            </a:pPr>
            <a:r>
              <a:rPr lang="en-CA" sz="1100" b="1" dirty="0"/>
              <a:t>Say</a:t>
            </a:r>
            <a:r>
              <a:rPr lang="en-CA" sz="1100" dirty="0"/>
              <a:t>: So,</a:t>
            </a:r>
            <a:r>
              <a:rPr lang="en-CA" sz="1100" baseline="0" dirty="0"/>
              <a:t> for example, if one of your categories is “Communication,” you might dream that healthy communication in your team would mean that everyone on the team uses active listening in team meetings; or, that caseworkers share their concerns or feelings with a supervisor in individual supervision sessions. </a:t>
            </a:r>
          </a:p>
          <a:p>
            <a:pPr>
              <a:buNone/>
            </a:pPr>
            <a:endParaRPr lang="en-CA" sz="1100" dirty="0"/>
          </a:p>
          <a:p>
            <a:pPr>
              <a:buNone/>
            </a:pPr>
            <a:r>
              <a:rPr lang="en-CA" sz="1100" b="1" dirty="0"/>
              <a:t>Say</a:t>
            </a:r>
            <a:r>
              <a:rPr lang="en-CA" sz="1100" dirty="0"/>
              <a:t>: For</a:t>
            </a:r>
            <a:r>
              <a:rPr lang="en-CA" sz="1100" baseline="0" dirty="0"/>
              <a:t> the purpose of the activity, you should use symbols, pictures or drawings to represent these “dreams.”</a:t>
            </a:r>
          </a:p>
          <a:p>
            <a:pPr>
              <a:buNone/>
            </a:pPr>
            <a:endParaRPr lang="en-CA" sz="1100" dirty="0"/>
          </a:p>
          <a:p>
            <a:pPr>
              <a:buNone/>
            </a:pPr>
            <a:r>
              <a:rPr lang="en-CA" sz="1100" b="1" dirty="0"/>
              <a:t>Instructions</a:t>
            </a:r>
            <a:r>
              <a:rPr lang="en-CA" sz="1100" dirty="0"/>
              <a:t>:</a:t>
            </a:r>
            <a:r>
              <a:rPr lang="en-CA" sz="1100" baseline="0" dirty="0"/>
              <a:t> Show the participants on the flip chart mandala some examples (perhaps using the “communication” example) with images or drawing on the outer section of the mandala.</a:t>
            </a:r>
            <a:endParaRPr lang="en-CA" sz="1100" dirty="0"/>
          </a:p>
          <a:p>
            <a:pPr>
              <a:buNone/>
            </a:pPr>
            <a:endParaRPr lang="en-CA" sz="1100" dirty="0"/>
          </a:p>
          <a:p>
            <a:pPr>
              <a:buNone/>
            </a:pPr>
            <a:r>
              <a:rPr lang="en-CA" sz="1100" b="1" dirty="0"/>
              <a:t>Say</a:t>
            </a:r>
            <a:r>
              <a:rPr lang="en-CA" sz="1100" dirty="0"/>
              <a:t>: </a:t>
            </a:r>
            <a:r>
              <a:rPr lang="en-CA" sz="1100" baseline="0" dirty="0"/>
              <a:t>For this step, t</a:t>
            </a:r>
            <a:r>
              <a:rPr lang="en-CA" sz="1100" dirty="0"/>
              <a:t>ry and find creative ways to capture the ideas generated earlier and in this phase of the activity.</a:t>
            </a:r>
            <a:r>
              <a:rPr lang="en-CA" sz="1100" baseline="0" dirty="0"/>
              <a:t> Make sure you take time to agree on a vision for each category.</a:t>
            </a:r>
          </a:p>
          <a:p>
            <a:pPr>
              <a:buNone/>
            </a:pPr>
            <a:endParaRPr lang="en-CA" sz="1100" baseline="0" dirty="0"/>
          </a:p>
          <a:p>
            <a:pPr>
              <a:buNone/>
            </a:pPr>
            <a:r>
              <a:rPr lang="en-CA" sz="1100" b="1" dirty="0"/>
              <a:t>Facilitator’s Note: </a:t>
            </a:r>
            <a:r>
              <a:rPr lang="en-CA" sz="1100" dirty="0"/>
              <a:t>Provide prepared magazine</a:t>
            </a:r>
            <a:r>
              <a:rPr lang="en-CA" sz="1100" baseline="0" dirty="0"/>
              <a:t> pictures, coloured markers, scissors</a:t>
            </a:r>
            <a:r>
              <a:rPr lang="en-CA" sz="1100" dirty="0"/>
              <a:t>,</a:t>
            </a:r>
            <a:r>
              <a:rPr lang="en-CA" sz="1100" baseline="0" dirty="0"/>
              <a:t> </a:t>
            </a:r>
            <a:r>
              <a:rPr lang="en-CA" sz="1100" dirty="0"/>
              <a:t>glue </a:t>
            </a:r>
            <a:r>
              <a:rPr lang="en-CA" sz="1100" baseline="0" dirty="0"/>
              <a:t>and other tools for the teams to represent their ideal picture of a healthy team. This step should be fun and lighthearted</a:t>
            </a:r>
            <a:r>
              <a:rPr lang="en-CA" baseline="0" dirty="0"/>
              <a:t>.</a:t>
            </a:r>
            <a:endParaRPr dirty="0"/>
          </a:p>
        </p:txBody>
      </p:sp>
    </p:spTree>
    <p:extLst>
      <p:ext uri="{BB962C8B-B14F-4D97-AF65-F5344CB8AC3E}">
        <p14:creationId xmlns:p14="http://schemas.microsoft.com/office/powerpoint/2010/main" val="392915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5000"/>
              </a:lnSpc>
              <a:buNone/>
            </a:pPr>
            <a:r>
              <a:rPr lang="en-US" sz="1100" dirty="0">
                <a:latin typeface="+mn-lt"/>
                <a:ea typeface="Times New Roman"/>
                <a:cs typeface="Times New Roman"/>
                <a:sym typeface="Times New Roman"/>
              </a:rPr>
              <a:t>2</a:t>
            </a:r>
            <a:r>
              <a:rPr lang="en-US" sz="1100" baseline="0" dirty="0">
                <a:latin typeface="+mn-lt"/>
                <a:ea typeface="Times New Roman"/>
                <a:cs typeface="Times New Roman"/>
                <a:sym typeface="Times New Roman"/>
              </a:rPr>
              <a:t> minutes</a:t>
            </a:r>
            <a:br>
              <a:rPr lang="en-US" sz="1100" baseline="0" dirty="0">
                <a:latin typeface="+mn-lt"/>
                <a:ea typeface="Times New Roman"/>
                <a:cs typeface="Times New Roman"/>
                <a:sym typeface="Times New Roman"/>
              </a:rPr>
            </a:br>
            <a:endParaRPr lang="en-US" sz="1100" baseline="0" dirty="0">
              <a:latin typeface="+mn-lt"/>
              <a:ea typeface="Times New Roman"/>
              <a:cs typeface="Times New Roman"/>
              <a:sym typeface="Times New Roman"/>
            </a:endParaRPr>
          </a:p>
          <a:p>
            <a:pPr>
              <a:lnSpc>
                <a:spcPct val="115000"/>
              </a:lnSpc>
              <a:buNone/>
            </a:pPr>
            <a:r>
              <a:rPr lang="en-US" sz="1100" b="1" baseline="0" dirty="0">
                <a:latin typeface="+mn-lt"/>
                <a:ea typeface="Times New Roman"/>
                <a:cs typeface="Times New Roman"/>
                <a:sym typeface="Times New Roman"/>
              </a:rPr>
              <a:t>Say</a:t>
            </a:r>
            <a:r>
              <a:rPr lang="en-US" sz="1100" baseline="0" dirty="0">
                <a:latin typeface="+mn-lt"/>
                <a:ea typeface="Times New Roman"/>
                <a:cs typeface="Times New Roman"/>
                <a:sym typeface="Times New Roman"/>
              </a:rPr>
              <a:t>: Once you have established your dream healthy team, it’s time to reflect on the reality and the situation for your time now. </a:t>
            </a:r>
            <a:endParaRPr lang="en-US" sz="1100" dirty="0">
              <a:latin typeface="+mn-lt"/>
              <a:ea typeface="Times New Roman"/>
              <a:cs typeface="Times New Roman"/>
              <a:sym typeface="Times New Roman"/>
            </a:endParaRPr>
          </a:p>
          <a:p>
            <a:pPr>
              <a:lnSpc>
                <a:spcPct val="115000"/>
              </a:lnSpc>
              <a:buNone/>
            </a:pPr>
            <a:endParaRPr lang="en-US" sz="1100" b="1" dirty="0">
              <a:latin typeface="+mn-lt"/>
              <a:ea typeface="Times New Roman"/>
              <a:cs typeface="Times New Roman"/>
              <a:sym typeface="Times New Roman"/>
            </a:endParaRPr>
          </a:p>
          <a:p>
            <a:pPr>
              <a:lnSpc>
                <a:spcPct val="115000"/>
              </a:lnSpc>
              <a:buNone/>
            </a:pPr>
            <a:r>
              <a:rPr lang="en-US" sz="1100" b="1" dirty="0">
                <a:latin typeface="+mn-lt"/>
                <a:ea typeface="Times New Roman"/>
                <a:cs typeface="Times New Roman"/>
                <a:sym typeface="Times New Roman"/>
              </a:rPr>
              <a:t>Say:</a:t>
            </a:r>
            <a:r>
              <a:rPr lang="en-US" sz="1100" dirty="0">
                <a:latin typeface="+mn-lt"/>
                <a:ea typeface="Times New Roman"/>
                <a:cs typeface="Times New Roman"/>
                <a:sym typeface="Times New Roman"/>
              </a:rPr>
              <a:t> In order for this activity to be effective we must be honest and encourage honesty.</a:t>
            </a:r>
            <a:r>
              <a:rPr lang="en-US" sz="1100" dirty="0">
                <a:latin typeface="+mn-lt"/>
                <a:ea typeface="Times New Roman"/>
                <a:cs typeface="Times New Roman"/>
              </a:rPr>
              <a:t> This can be a difficult conversation because it should highlight problems in each category. Anticipate any sensitivities before you start this step of the activity. </a:t>
            </a:r>
          </a:p>
          <a:p>
            <a:pPr>
              <a:lnSpc>
                <a:spcPct val="115000"/>
              </a:lnSpc>
              <a:buNone/>
            </a:pPr>
            <a:endParaRPr lang="en-US" sz="1100" b="1" dirty="0">
              <a:latin typeface="+mn-lt"/>
              <a:ea typeface="Times New Roman"/>
              <a:cs typeface="Times New Roman"/>
            </a:endParaRPr>
          </a:p>
          <a:p>
            <a:pPr>
              <a:lnSpc>
                <a:spcPct val="115000"/>
              </a:lnSpc>
              <a:buNone/>
            </a:pPr>
            <a:r>
              <a:rPr lang="en-US" sz="1100" b="1" dirty="0">
                <a:latin typeface="+mn-lt"/>
                <a:ea typeface="Times New Roman"/>
                <a:cs typeface="Times New Roman"/>
              </a:rPr>
              <a:t>Say: </a:t>
            </a:r>
            <a:r>
              <a:rPr lang="en-US" sz="1100" dirty="0">
                <a:latin typeface="+mn-lt"/>
                <a:ea typeface="Times New Roman"/>
                <a:cs typeface="Times New Roman"/>
              </a:rPr>
              <a:t>When you are doing this activity with your teams, the ideas for this step can be given anonymously. </a:t>
            </a:r>
            <a:r>
              <a:rPr lang="en-US" sz="1100" dirty="0">
                <a:latin typeface="+mn-lt"/>
                <a:ea typeface="Times New Roman"/>
                <a:cs typeface="Times New Roman"/>
                <a:sym typeface="Times New Roman"/>
              </a:rPr>
              <a:t>For example, this input can be given anonymously by collecting sticky notes from each team member individually and discussing them without identifying their origin.</a:t>
            </a:r>
            <a:endParaRPr lang="en-US" sz="1100" dirty="0">
              <a:latin typeface="+mn-lt"/>
            </a:endParaRPr>
          </a:p>
          <a:p>
            <a:pPr>
              <a:lnSpc>
                <a:spcPct val="115000"/>
              </a:lnSpc>
              <a:buNone/>
            </a:pPr>
            <a:endParaRPr lang="en-US" sz="1100" dirty="0">
              <a:latin typeface="+mn-lt"/>
              <a:ea typeface="Times New Roman"/>
              <a:cs typeface="Times New Roman"/>
              <a:sym typeface="Times New Roman"/>
            </a:endParaRPr>
          </a:p>
          <a:p>
            <a:pPr>
              <a:lnSpc>
                <a:spcPct val="115000"/>
              </a:lnSpc>
              <a:buNone/>
            </a:pPr>
            <a:r>
              <a:rPr lang="en-US" sz="1100" b="1" dirty="0">
                <a:latin typeface="+mn-lt"/>
                <a:ea typeface="Times New Roman"/>
                <a:cs typeface="Times New Roman"/>
                <a:sym typeface="Times New Roman"/>
              </a:rPr>
              <a:t>Instructions</a:t>
            </a:r>
            <a:r>
              <a:rPr lang="en-US" sz="1100" dirty="0">
                <a:latin typeface="+mn-lt"/>
                <a:ea typeface="Times New Roman"/>
                <a:cs typeface="Times New Roman"/>
                <a:sym typeface="Times New Roman"/>
              </a:rPr>
              <a:t>: Demonstrate</a:t>
            </a:r>
            <a:r>
              <a:rPr lang="en-US" sz="1100" baseline="0" dirty="0">
                <a:latin typeface="+mn-lt"/>
                <a:ea typeface="Times New Roman"/>
                <a:cs typeface="Times New Roman"/>
                <a:sym typeface="Times New Roman"/>
              </a:rPr>
              <a:t> on the flip chart that the “reality” will be based in the center. For the “communication” example, perhaps the reality is that everyone talks over each other; or some people yell in the office. </a:t>
            </a:r>
            <a:r>
              <a:rPr lang="en-US" sz="1100" dirty="0">
                <a:latin typeface="+mn-lt"/>
                <a:ea typeface="Times New Roman"/>
                <a:cs typeface="Times New Roman"/>
                <a:sym typeface="Times New Roman"/>
              </a:rPr>
              <a:t>Capture a representation of the current situation with</a:t>
            </a:r>
            <a:r>
              <a:rPr lang="en-US" sz="1100" dirty="0">
                <a:latin typeface="+mn-lt"/>
                <a:ea typeface="Times New Roman"/>
                <a:cs typeface="Times New Roman"/>
              </a:rPr>
              <a:t> prepared images at the inside of the communication segment.</a:t>
            </a:r>
          </a:p>
        </p:txBody>
      </p:sp>
    </p:spTree>
    <p:extLst>
      <p:ext uri="{BB962C8B-B14F-4D97-AF65-F5344CB8AC3E}">
        <p14:creationId xmlns:p14="http://schemas.microsoft.com/office/powerpoint/2010/main" val="110105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101600" algn="l">
              <a:spcBef>
                <a:spcPts val="1000"/>
              </a:spcBef>
              <a:buNone/>
            </a:pPr>
            <a:r>
              <a:rPr lang="en-US" sz="1100" dirty="0">
                <a:latin typeface="+mn-lt"/>
                <a:ea typeface="Century Gothic"/>
                <a:cs typeface="Century Gothic"/>
                <a:sym typeface="Century Gothic"/>
              </a:rPr>
              <a:t>2 minutes</a:t>
            </a: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en-US" sz="1100" b="1" dirty="0">
                <a:latin typeface="+mn-lt"/>
                <a:ea typeface="Century Gothic"/>
                <a:cs typeface="Century Gothic"/>
                <a:sym typeface="Century Gothic"/>
              </a:rPr>
              <a:t>Say</a:t>
            </a:r>
            <a:r>
              <a:rPr lang="en-US" sz="1100" dirty="0">
                <a:latin typeface="+mn-lt"/>
                <a:ea typeface="Century Gothic"/>
                <a:cs typeface="Century Gothic"/>
                <a:sym typeface="Century Gothic"/>
              </a:rPr>
              <a:t>: the final step</a:t>
            </a:r>
            <a:r>
              <a:rPr lang="en-US" sz="1100" baseline="0" dirty="0">
                <a:latin typeface="+mn-lt"/>
                <a:ea typeface="Century Gothic"/>
                <a:cs typeface="Century Gothic"/>
                <a:sym typeface="Century Gothic"/>
              </a:rPr>
              <a:t> is to plan together as a team how to get from the center of the mandala to the vision of a healthy team.</a:t>
            </a:r>
            <a:endParaRPr lang="en-US" sz="1100" dirty="0">
              <a:latin typeface="+mn-lt"/>
              <a:ea typeface="Century Gothic"/>
              <a:cs typeface="Century Gothic"/>
              <a:sym typeface="Century Gothic"/>
            </a:endParaRPr>
          </a:p>
          <a:p>
            <a:pPr marL="101600" algn="l">
              <a:spcBef>
                <a:spcPts val="1000"/>
              </a:spcBef>
              <a:buNone/>
            </a:pPr>
            <a:endParaRPr lang="en-US" sz="1100" dirty="0">
              <a:latin typeface="+mn-lt"/>
              <a:ea typeface="Century Gothic"/>
              <a:cs typeface="Century Gothic"/>
              <a:sym typeface="Century Gothic"/>
            </a:endParaRPr>
          </a:p>
          <a:p>
            <a:pPr marL="101600" algn="l">
              <a:spcBef>
                <a:spcPts val="1000"/>
              </a:spcBef>
              <a:buNone/>
            </a:pPr>
            <a:r>
              <a:rPr lang="en-US" sz="1100" b="1" dirty="0">
                <a:latin typeface="+mn-lt"/>
                <a:ea typeface="Century Gothic"/>
                <a:cs typeface="Century Gothic"/>
                <a:sym typeface="Century Gothic"/>
              </a:rPr>
              <a:t>Facilitator's note</a:t>
            </a:r>
            <a:r>
              <a:rPr lang="en-US" sz="1100" dirty="0">
                <a:latin typeface="+mn-lt"/>
                <a:ea typeface="Century Gothic"/>
                <a:cs typeface="Century Gothic"/>
                <a:sym typeface="Century Gothic"/>
              </a:rPr>
              <a:t>: </a:t>
            </a:r>
            <a:r>
              <a:rPr lang="en-US" sz="1100" dirty="0">
                <a:latin typeface="+mn-lt"/>
              </a:rPr>
              <a:t>(For facilitator’s example mandala) In plenary brainstorm strategies to get from center to outer edge in the communication section (prepare a couple of simple examples such as "in our team, all feedback will happen regularly happen in private, individual sessions" or, " in our team we will not discuss cases outside of work hours").</a:t>
            </a:r>
          </a:p>
          <a:p>
            <a:pPr marL="101600" algn="l">
              <a:spcBef>
                <a:spcPts val="1000"/>
              </a:spcBef>
              <a:buNone/>
            </a:pPr>
            <a:endParaRPr lang="en-US" sz="1100" b="1" dirty="0">
              <a:latin typeface="+mn-lt"/>
              <a:ea typeface="Century Gothic"/>
              <a:cs typeface="Century Gothic"/>
              <a:sym typeface="Century Gothic"/>
            </a:endParaRPr>
          </a:p>
          <a:p>
            <a:pPr marL="101600" algn="l">
              <a:spcBef>
                <a:spcPts val="1000"/>
              </a:spcBef>
              <a:buNone/>
            </a:pPr>
            <a:r>
              <a:rPr lang="en-US" sz="1100" b="1" dirty="0">
                <a:latin typeface="+mn-lt"/>
                <a:ea typeface="Century Gothic"/>
                <a:cs typeface="Century Gothic"/>
                <a:sym typeface="Century Gothic"/>
              </a:rPr>
              <a:t>Say:</a:t>
            </a:r>
            <a:r>
              <a:rPr lang="en-US" sz="1100" dirty="0">
                <a:latin typeface="+mn-lt"/>
                <a:ea typeface="Century Gothic"/>
                <a:cs typeface="Century Gothic"/>
                <a:sym typeface="Century Gothic"/>
              </a:rPr>
              <a:t> Now you have the starting point and end point. These are the building blocks of any action plan. Your task now is to think of concrete actions that can be taken to move from the current situation to the desired outcome. </a:t>
            </a:r>
            <a:endParaRPr lang="en-US" sz="1100" dirty="0">
              <a:latin typeface="+mn-lt"/>
            </a:endParaRPr>
          </a:p>
          <a:p>
            <a:pPr marL="101600" algn="l">
              <a:spcBef>
                <a:spcPts val="1000"/>
              </a:spcBef>
              <a:buNone/>
            </a:pPr>
            <a:endParaRPr lang="en-US" sz="1100" dirty="0">
              <a:latin typeface="+mn-lt"/>
              <a:ea typeface="Century Gothic"/>
              <a:cs typeface="Century Gothic"/>
            </a:endParaRPr>
          </a:p>
          <a:p>
            <a:pPr marL="101600" algn="l">
              <a:spcBef>
                <a:spcPts val="1000"/>
              </a:spcBef>
              <a:buNone/>
            </a:pPr>
            <a:r>
              <a:rPr lang="en-US" sz="1100" b="1" dirty="0">
                <a:latin typeface="+mn-lt"/>
                <a:ea typeface="Century Gothic"/>
                <a:cs typeface="Century Gothic"/>
                <a:sym typeface="Century Gothic"/>
              </a:rPr>
              <a:t>Say</a:t>
            </a:r>
            <a:r>
              <a:rPr lang="en-US" sz="1100" dirty="0">
                <a:latin typeface="+mn-lt"/>
                <a:ea typeface="Century Gothic"/>
                <a:cs typeface="Century Gothic"/>
                <a:sym typeface="Century Gothic"/>
              </a:rPr>
              <a:t>: The mandala tool can allow people to think creatively and come up with solutions that might not be obvious. Ideas can be brainstormed here and can become action points for your teams moving forward.</a:t>
            </a:r>
            <a:r>
              <a:rPr lang="en-US" sz="1100" baseline="0" dirty="0">
                <a:latin typeface="+mn-lt"/>
                <a:ea typeface="Century Gothic"/>
                <a:cs typeface="Century Gothic"/>
                <a:sym typeface="Century Gothic"/>
              </a:rPr>
              <a:t> </a:t>
            </a:r>
            <a:endParaRPr lang="en-US" sz="1100" dirty="0">
              <a:latin typeface="+mn-lt"/>
              <a:ea typeface="Times New Roman"/>
              <a:cs typeface="Times New Roman"/>
            </a:endParaRPr>
          </a:p>
          <a:p>
            <a:pPr>
              <a:buNone/>
            </a:pPr>
            <a:endParaRPr lang="en-US" dirty="0"/>
          </a:p>
        </p:txBody>
      </p:sp>
    </p:spTree>
    <p:extLst>
      <p:ext uri="{BB962C8B-B14F-4D97-AF65-F5344CB8AC3E}">
        <p14:creationId xmlns:p14="http://schemas.microsoft.com/office/powerpoint/2010/main" val="3925252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r>
              <a:rPr lang="en-US" sz="1100" dirty="0"/>
              <a:t>1 minute</a:t>
            </a:r>
          </a:p>
          <a:p>
            <a:endParaRPr lang="en-US" sz="1100" dirty="0"/>
          </a:p>
          <a:p>
            <a:r>
              <a:rPr lang="en-US" sz="1100" b="1" dirty="0"/>
              <a:t>Say</a:t>
            </a:r>
            <a:r>
              <a:rPr lang="en-US" sz="1100" dirty="0"/>
              <a:t>: So</a:t>
            </a:r>
            <a:r>
              <a:rPr lang="en-US" sz="1100" baseline="0" dirty="0"/>
              <a:t> each category will have the “dream” on the outer section of the category, the reality in the center; and some practical action steps in the middle.  </a:t>
            </a:r>
            <a:endParaRPr lang="en-US" sz="1100" dirty="0"/>
          </a:p>
          <a:p>
            <a:endParaRPr lang="en-US" sz="1100" dirty="0"/>
          </a:p>
          <a:p>
            <a:r>
              <a:rPr lang="en-US" sz="1100" b="1" baseline="0" dirty="0"/>
              <a:t>Say</a:t>
            </a:r>
            <a:r>
              <a:rPr lang="en-US" sz="1100" baseline="0" dirty="0"/>
              <a:t>: Starting with small steps is a great place to begin!</a:t>
            </a:r>
          </a:p>
        </p:txBody>
      </p:sp>
    </p:spTree>
    <p:extLst>
      <p:ext uri="{BB962C8B-B14F-4D97-AF65-F5344CB8AC3E}">
        <p14:creationId xmlns:p14="http://schemas.microsoft.com/office/powerpoint/2010/main" val="4181501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buNone/>
            </a:pPr>
            <a:r>
              <a:rPr lang="en-US" sz="1100" dirty="0"/>
              <a:t>85 minutes</a:t>
            </a:r>
          </a:p>
          <a:p>
            <a:pPr>
              <a:buNone/>
            </a:pPr>
            <a:endParaRPr lang="en-US" sz="1100" dirty="0"/>
          </a:p>
          <a:p>
            <a:pPr>
              <a:buNone/>
            </a:pPr>
            <a:r>
              <a:rPr lang="en-US" sz="1100" b="1" dirty="0"/>
              <a:t>Say</a:t>
            </a:r>
            <a:r>
              <a:rPr lang="en-US" sz="1100" dirty="0"/>
              <a:t>: Here</a:t>
            </a:r>
            <a:r>
              <a:rPr lang="en-US" sz="1100" baseline="0" dirty="0"/>
              <a:t> is a sample mandala that can be used to generate some ideas</a:t>
            </a:r>
          </a:p>
          <a:p>
            <a:pPr>
              <a:buNone/>
            </a:pPr>
            <a:endParaRPr lang="en-US" sz="1100" baseline="0" dirty="0"/>
          </a:p>
          <a:p>
            <a:pPr>
              <a:buNone/>
            </a:pPr>
            <a:r>
              <a:rPr lang="en-US" sz="1100" b="1" baseline="0" dirty="0"/>
              <a:t>Ask</a:t>
            </a:r>
            <a:r>
              <a:rPr lang="en-US" sz="1100" baseline="0" dirty="0"/>
              <a:t>: Are there questions about the 5 steps or the overall process?</a:t>
            </a:r>
          </a:p>
          <a:p>
            <a:pPr>
              <a:buNone/>
            </a:pPr>
            <a:endParaRPr lang="en-US"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Say:</a:t>
            </a:r>
            <a:r>
              <a:rPr lang="en-US" sz="1100" dirty="0"/>
              <a:t> It is human nature to want to jump ahead to problem-solving and making plans but if we skip any steps we miss an opportunity to learn more about what our team wants and what our team is experiencing in the present. So, please make sure that you take your time with steps 1 and 2!</a:t>
            </a:r>
          </a:p>
          <a:p>
            <a:pPr>
              <a:buNone/>
            </a:pPr>
            <a:endParaRPr lang="en-US" sz="1100" baseline="0" dirty="0"/>
          </a:p>
          <a:p>
            <a:pPr>
              <a:buNone/>
            </a:pPr>
            <a:r>
              <a:rPr lang="en-US" sz="1100" b="1" baseline="0" dirty="0"/>
              <a:t>Instructions</a:t>
            </a:r>
            <a:r>
              <a:rPr lang="en-US" sz="1100" baseline="0" dirty="0"/>
              <a:t>: Break participants up into small groups to work on developing mandalas together.  </a:t>
            </a:r>
            <a:endParaRPr lang="en-US" sz="1100" dirty="0"/>
          </a:p>
          <a:p>
            <a:pPr>
              <a:buNone/>
            </a:pPr>
            <a:endParaRPr lang="en-US" sz="1100" dirty="0"/>
          </a:p>
          <a:p>
            <a:pPr>
              <a:buNone/>
            </a:pPr>
            <a:r>
              <a:rPr lang="en-US" sz="1100" dirty="0"/>
              <a:t>After 60 minutes, bring</a:t>
            </a:r>
            <a:r>
              <a:rPr lang="en-US" sz="1100" baseline="0" dirty="0"/>
              <a:t> the groups back together. Use the remaining 15 minutes to invite </a:t>
            </a:r>
            <a:r>
              <a:rPr lang="en-US" sz="1100" dirty="0"/>
              <a:t>each group to share a bit about their mandala and any important observations or insights that arose through the process.</a:t>
            </a:r>
          </a:p>
          <a:p>
            <a:pPr>
              <a:buNone/>
            </a:pPr>
            <a:endParaRPr lang="en-US" sz="1100" dirty="0"/>
          </a:p>
          <a:p>
            <a:pPr>
              <a:buNone/>
            </a:pPr>
            <a:r>
              <a:rPr lang="en-US" sz="1100" b="1" dirty="0"/>
              <a:t>Facilitator’s Note</a:t>
            </a:r>
            <a:r>
              <a:rPr lang="en-US" sz="1100" dirty="0"/>
              <a:t>: Be</a:t>
            </a:r>
            <a:r>
              <a:rPr lang="en-US" sz="1100" baseline="0" dirty="0"/>
              <a:t> thoughtful about the organization of small groups according to your group of participants. If there are many people from the same organization, perhaps they can work together. On the other hand, if there is a mix of donors and implementing partners, be mindful of the potential power dynamics! </a:t>
            </a:r>
            <a:endParaRPr lang="en-US" sz="1100" dirty="0"/>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84139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CA" sz="1100" dirty="0">
                <a:latin typeface="+mn-lt"/>
              </a:rPr>
              <a:t>10 minutes</a:t>
            </a:r>
          </a:p>
          <a:p>
            <a:pPr>
              <a:buNone/>
            </a:pPr>
            <a:endParaRPr lang="en-CA" sz="1100" dirty="0">
              <a:latin typeface="+mn-lt"/>
            </a:endParaRPr>
          </a:p>
          <a:p>
            <a:pPr>
              <a:buNone/>
            </a:pPr>
            <a:r>
              <a:rPr lang="en-CA" sz="1100" b="1" dirty="0">
                <a:latin typeface="+mn-lt"/>
              </a:rPr>
              <a:t>Say</a:t>
            </a:r>
            <a:r>
              <a:rPr lang="en-CA" sz="1100" dirty="0">
                <a:latin typeface="+mn-lt"/>
              </a:rPr>
              <a:t>: now</a:t>
            </a:r>
            <a:r>
              <a:rPr lang="en-CA" sz="1100" baseline="0" dirty="0">
                <a:latin typeface="+mn-lt"/>
              </a:rPr>
              <a:t> we’re going to have an opportunity to review what we discussed in the second module</a:t>
            </a:r>
            <a:endParaRPr lang="en-CA" sz="1100" dirty="0">
              <a:latin typeface="+mn-lt"/>
            </a:endParaRPr>
          </a:p>
          <a:p>
            <a:pPr>
              <a:buNone/>
            </a:pPr>
            <a:endParaRPr lang="en-US" sz="1100" dirty="0">
              <a:latin typeface="+mn-lt"/>
            </a:endParaRPr>
          </a:p>
          <a:p>
            <a:pPr>
              <a:buNone/>
            </a:pPr>
            <a:r>
              <a:rPr lang="en-CA" sz="1100" b="1" dirty="0">
                <a:latin typeface="+mn-lt"/>
              </a:rPr>
              <a:t>Facilitator's note</a:t>
            </a:r>
            <a:r>
              <a:rPr lang="en-CA" sz="1100" dirty="0">
                <a:latin typeface="+mn-lt"/>
              </a:rPr>
              <a:t>: Try</a:t>
            </a:r>
            <a:r>
              <a:rPr lang="en-CA" sz="1100" baseline="0" dirty="0">
                <a:latin typeface="+mn-lt"/>
              </a:rPr>
              <a:t> to make this activity a fun competition! Give some prizes/ candy at the end to motivate participants.</a:t>
            </a:r>
          </a:p>
          <a:p>
            <a:pPr>
              <a:buNone/>
            </a:pPr>
            <a:endParaRPr lang="en-CA" sz="1100" dirty="0">
              <a:latin typeface="+mn-lt"/>
            </a:endParaRPr>
          </a:p>
          <a:p>
            <a:pPr>
              <a:buNone/>
            </a:pPr>
            <a:r>
              <a:rPr lang="en-CA" sz="1100" dirty="0">
                <a:latin typeface="+mn-lt"/>
              </a:rPr>
              <a:t>Always be encouraging when delivering a plenary quiz. Never say an answer is wrong. If necessary, say something like: what we are looking for here is an answer that reflects...  Give prizes to everyone who tries even if their answer isn't </a:t>
            </a:r>
            <a:r>
              <a:rPr lang="en-CA" sz="1100" b="1" dirty="0">
                <a:latin typeface="+mn-lt"/>
              </a:rPr>
              <a:t>complete</a:t>
            </a:r>
            <a:r>
              <a:rPr lang="en-CA" sz="1100" dirty="0">
                <a:latin typeface="+mn-lt"/>
              </a:rPr>
              <a:t>. </a:t>
            </a:r>
          </a:p>
          <a:p>
            <a:pPr>
              <a:buNone/>
            </a:pPr>
            <a:endParaRPr lang="en-CA" sz="1100" dirty="0">
              <a:latin typeface="+mn-lt"/>
            </a:endParaRPr>
          </a:p>
          <a:p>
            <a:pPr>
              <a:buNone/>
            </a:pPr>
            <a:r>
              <a:rPr lang="en-CA" sz="1100" b="1" dirty="0">
                <a:latin typeface="+mn-lt"/>
              </a:rPr>
              <a:t>Answers</a:t>
            </a:r>
            <a:r>
              <a:rPr lang="en-CA" sz="1100" dirty="0">
                <a:latin typeface="+mn-lt"/>
              </a:rPr>
              <a:t>: </a:t>
            </a:r>
          </a:p>
          <a:p>
            <a:pPr marL="0" indent="0">
              <a:buNone/>
            </a:pPr>
            <a:r>
              <a:rPr lang="en-US" sz="1100" b="0" i="0" dirty="0">
                <a:latin typeface="+mn-lt"/>
              </a:rPr>
              <a:t>1. We talk about staff</a:t>
            </a:r>
            <a:r>
              <a:rPr lang="en-US" sz="1100" b="0" i="0" baseline="0" dirty="0">
                <a:latin typeface="+mn-lt"/>
              </a:rPr>
              <a:t> wellness because: </a:t>
            </a:r>
          </a:p>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n-US" sz="1100" dirty="0">
                <a:latin typeface="+mn-lt"/>
              </a:rPr>
              <a:t>Caseworkers and supervisors perform better when they are well supported.</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n-US" sz="1100" dirty="0">
                <a:latin typeface="+mn-lt"/>
              </a:rPr>
              <a:t>We need to first take care of our own well-being in order to support others.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n-US" sz="1100" dirty="0">
                <a:latin typeface="+mn-lt"/>
              </a:rPr>
              <a:t>Child protection case management teams experience high pressure roles. Being a witness to children who have experienced harm can take a toll on supervisors and caseworkers.</a:t>
            </a:r>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lang="en-US" sz="1100" dirty="0">
                <a:latin typeface="+mn-lt"/>
              </a:rPr>
              <a:t>Team wellbeing requires us to be aware of characteristics of a healthy team, the stressors in our lives and how they affect us, and methods to prevent and respond to their negative impacts on our work.</a:t>
            </a:r>
            <a:endParaRPr lang="en-US" sz="1100" b="0" i="0" dirty="0">
              <a:latin typeface="+mn-lt"/>
            </a:endParaRPr>
          </a:p>
          <a:p>
            <a:pPr>
              <a:lnSpc>
                <a:spcPct val="80000"/>
              </a:lnSpc>
              <a:buNone/>
            </a:pPr>
            <a:r>
              <a:rPr lang="en-US" sz="1100" b="0" i="0" dirty="0">
                <a:latin typeface="+mn-lt"/>
              </a:rPr>
              <a:t>2. Stress is a state of psychological and physical arousal that comes about as a result of a threat, challenge, or change in one’s environment.“</a:t>
            </a:r>
            <a:r>
              <a:rPr lang="en-US" sz="1100" b="0" i="0" u="none" strike="noStrike" cap="none" baseline="0" dirty="0">
                <a:latin typeface="+mn-lt"/>
                <a:sym typeface="Calibri"/>
              </a:rPr>
              <a:t> S</a:t>
            </a:r>
            <a:r>
              <a:rPr lang="en-US" sz="1100" b="0" i="0" u="none" strike="noStrike" cap="none" dirty="0">
                <a:latin typeface="+mn-lt"/>
                <a:ea typeface="Calibri"/>
                <a:cs typeface="Calibri"/>
                <a:sym typeface="Calibri"/>
              </a:rPr>
              <a:t>tress is a natural and normal response</a:t>
            </a:r>
            <a:endParaRPr lang="en-US" sz="1100" b="0" i="0" dirty="0">
              <a:latin typeface="+mn-lt"/>
            </a:endParaRPr>
          </a:p>
          <a:p>
            <a:pPr>
              <a:lnSpc>
                <a:spcPct val="80000"/>
              </a:lnSpc>
              <a:buNone/>
            </a:pPr>
            <a:r>
              <a:rPr lang="en-US" sz="1100" b="0" i="0" dirty="0">
                <a:latin typeface="+mn-lt"/>
              </a:rPr>
              <a:t>3. Cumulative stress, critical incident stress, vicarious trauma.</a:t>
            </a:r>
          </a:p>
          <a:p>
            <a:pPr>
              <a:lnSpc>
                <a:spcPct val="80000"/>
              </a:lnSpc>
              <a:buNone/>
            </a:pPr>
            <a:r>
              <a:rPr lang="en-US" sz="1100" b="0" i="0" dirty="0">
                <a:latin typeface="+mn-lt"/>
              </a:rPr>
              <a:t>4. Signs can be cognitive, physical, emotional,</a:t>
            </a:r>
            <a:r>
              <a:rPr lang="en-US" sz="1100" b="0" i="0" baseline="0" dirty="0">
                <a:latin typeface="+mn-lt"/>
              </a:rPr>
              <a:t> behavioral, spiritual  </a:t>
            </a:r>
            <a:endParaRPr lang="en-US" sz="1100" b="0" i="0" dirty="0">
              <a:latin typeface="+mn-lt"/>
            </a:endParaRPr>
          </a:p>
          <a:p>
            <a:pPr>
              <a:lnSpc>
                <a:spcPct val="80000"/>
              </a:lnSpc>
              <a:buNone/>
            </a:pPr>
            <a:r>
              <a:rPr lang="en-US" sz="1100" b="0" i="0" dirty="0">
                <a:latin typeface="+mn-lt"/>
              </a:rPr>
              <a:t>5. Characteristics: healthy communication, supportive structures, clear roles and responsibilities, boundaries, realistic expectations,</a:t>
            </a:r>
            <a:r>
              <a:rPr lang="en-US" sz="1100" b="0" i="0" baseline="0" dirty="0">
                <a:latin typeface="+mn-lt"/>
              </a:rPr>
              <a:t> boundaries, etc. </a:t>
            </a:r>
            <a:endParaRPr lang="en-US" sz="1100" b="0" i="0" dirty="0">
              <a:latin typeface="+mn-lt"/>
            </a:endParaRPr>
          </a:p>
          <a:p>
            <a:pPr>
              <a:lnSpc>
                <a:spcPct val="80000"/>
              </a:lnSpc>
              <a:buNone/>
            </a:pPr>
            <a:r>
              <a:rPr lang="en-US" sz="1100" b="0" i="0" dirty="0">
                <a:latin typeface="+mn-lt"/>
              </a:rPr>
              <a:t>6. Promotin</a:t>
            </a:r>
            <a:r>
              <a:rPr lang="en-US" sz="1100" b="0" i="0" baseline="0" dirty="0">
                <a:latin typeface="+mn-lt"/>
              </a:rPr>
              <a:t>g team wellbeing: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Regular Individual supervision meetings or coaching.</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Recognizing signs of stress and burnout in caseworkers and responding.</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Coordinate with HR/ management to ensure a protocol for caseworkers showing signs of stress/burnout.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Support caseworkers to explore ways to manage stress.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Promote a team atmosphere and consider buddy systems.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Encourage space to take breaks during work.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Set realistic expectations of team. </a:t>
            </a:r>
          </a:p>
          <a:p>
            <a:pPr lvl="1">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Promote caseworker safety.</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Promote respectful and effective communication within the teams.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Empower and encourage caseworkers </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dirty="0">
                <a:latin typeface="+mn-lt"/>
              </a:rPr>
              <a:t>Acknowledge and validate the experience of caseworkers.</a:t>
            </a:r>
          </a:p>
          <a:p>
            <a:pPr lvl="1">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1100" b="0" i="0" u="sng" dirty="0">
                <a:latin typeface="+mn-lt"/>
              </a:rPr>
              <a:t>Be a role model to the case management team!</a:t>
            </a:r>
          </a:p>
          <a:p>
            <a:pPr>
              <a:lnSpc>
                <a:spcPct val="80000"/>
              </a:lnSpc>
              <a:buNone/>
            </a:pPr>
            <a:endParaRPr lang="en-US" sz="1100" b="1" i="1" dirty="0">
              <a:latin typeface="+mn-lt"/>
            </a:endParaRPr>
          </a:p>
          <a:p>
            <a:pPr>
              <a:lnSpc>
                <a:spcPct val="80000"/>
              </a:lnSpc>
              <a:buNone/>
            </a:pPr>
            <a:endParaRPr lang="en-US" sz="1100" dirty="0">
              <a:solidFill>
                <a:srgbClr val="FFFFFF"/>
              </a:solidFill>
              <a:latin typeface="+mn-lt"/>
            </a:endParaRPr>
          </a:p>
        </p:txBody>
      </p:sp>
    </p:spTree>
    <p:extLst>
      <p:ext uri="{BB962C8B-B14F-4D97-AF65-F5344CB8AC3E}">
        <p14:creationId xmlns:p14="http://schemas.microsoft.com/office/powerpoint/2010/main" val="306601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buSzPct val="25000"/>
              <a:buNone/>
            </a:pPr>
            <a:r>
              <a:rPr lang="en-US" sz="1100" dirty="0">
                <a:latin typeface="+mn-lt"/>
              </a:rPr>
              <a:t>5 minutes</a:t>
            </a:r>
          </a:p>
          <a:p>
            <a:pPr>
              <a:buSzPct val="25000"/>
              <a:buNone/>
            </a:pPr>
            <a:endParaRPr lang="en-US" sz="1100" dirty="0">
              <a:latin typeface="+mn-lt"/>
            </a:endParaRPr>
          </a:p>
          <a:p>
            <a:pPr>
              <a:buNone/>
            </a:pPr>
            <a:r>
              <a:rPr lang="en-US" sz="1100" b="1" dirty="0">
                <a:latin typeface="+mn-lt"/>
              </a:rPr>
              <a:t>Ask</a:t>
            </a:r>
            <a:r>
              <a:rPr lang="en-US" sz="1100" dirty="0">
                <a:latin typeface="+mn-lt"/>
              </a:rPr>
              <a:t>: </a:t>
            </a:r>
            <a:r>
              <a:rPr lang="en-US" sz="1100" b="0" dirty="0">
                <a:latin typeface="+mn-lt"/>
              </a:rPr>
              <a:t>Why is staff-care and wellbeing important? </a:t>
            </a:r>
          </a:p>
          <a:p>
            <a:pPr>
              <a:buNone/>
            </a:pPr>
            <a:endParaRPr lang="en-US" sz="1100" b="0" dirty="0">
              <a:latin typeface="+mn-lt"/>
            </a:endParaRPr>
          </a:p>
          <a:p>
            <a:pPr>
              <a:buNone/>
            </a:pPr>
            <a:r>
              <a:rPr lang="en-US" sz="1100" dirty="0">
                <a:latin typeface="+mn-lt"/>
              </a:rPr>
              <a:t>Generate</a:t>
            </a:r>
            <a:r>
              <a:rPr lang="en-US" sz="1100" baseline="0" dirty="0">
                <a:latin typeface="+mn-lt"/>
              </a:rPr>
              <a:t> </a:t>
            </a:r>
            <a:r>
              <a:rPr lang="en-US" sz="1100" dirty="0">
                <a:latin typeface="+mn-lt"/>
              </a:rPr>
              <a:t>some ideas</a:t>
            </a:r>
            <a:r>
              <a:rPr lang="en-US" sz="1100" baseline="0" dirty="0">
                <a:latin typeface="+mn-lt"/>
              </a:rPr>
              <a:t> from the participants and</a:t>
            </a:r>
            <a:r>
              <a:rPr lang="en-US" sz="1100" dirty="0">
                <a:latin typeface="+mn-lt"/>
              </a:rPr>
              <a:t> show the points on the slide. Remind everyone that we can't support others unless we first take care of ourselves.</a:t>
            </a:r>
          </a:p>
          <a:p>
            <a:pPr marL="342900" indent="-297180">
              <a:buClr>
                <a:srgbClr val="000000"/>
              </a:buClr>
              <a:buSzPct val="100000"/>
              <a:buFont typeface="Calibri"/>
              <a:buChar char="▶"/>
            </a:pPr>
            <a:endParaRPr lang="en-US" sz="1100" dirty="0">
              <a:latin typeface="+mn-lt"/>
            </a:endParaRPr>
          </a:p>
          <a:p>
            <a:pPr>
              <a:buSzPct val="25000"/>
              <a:buNone/>
            </a:pPr>
            <a:r>
              <a:rPr lang="en-US" sz="1100" b="1" dirty="0">
                <a:latin typeface="+mn-lt"/>
              </a:rPr>
              <a:t>Key message:</a:t>
            </a:r>
          </a:p>
          <a:p>
            <a:pPr>
              <a:buSzPct val="25000"/>
              <a:buNone/>
            </a:pPr>
            <a:r>
              <a:rPr lang="en-US" sz="1100" b="0" i="0" u="none" strike="noStrike" cap="none" dirty="0">
                <a:latin typeface="+mn-lt"/>
                <a:ea typeface="Calibri"/>
                <a:cs typeface="Calibri"/>
                <a:sym typeface="Calibri"/>
              </a:rPr>
              <a:t>In order to provide the best care and service to children and their families, </a:t>
            </a:r>
            <a:r>
              <a:rPr lang="en-US" sz="1100" dirty="0">
                <a:latin typeface="+mn-lt"/>
              </a:rPr>
              <a:t>caseworkers and supervisors need</a:t>
            </a:r>
            <a:r>
              <a:rPr lang="en-US" sz="1100" b="0" i="0" u="none" strike="noStrike" cap="none" dirty="0">
                <a:latin typeface="+mn-lt"/>
                <a:ea typeface="Calibri"/>
                <a:cs typeface="Calibri"/>
                <a:sym typeface="Calibri"/>
              </a:rPr>
              <a:t> to make sure </a:t>
            </a:r>
            <a:r>
              <a:rPr lang="en-US" sz="1100" dirty="0">
                <a:latin typeface="+mn-lt"/>
              </a:rPr>
              <a:t>they</a:t>
            </a:r>
            <a:r>
              <a:rPr lang="en-US" sz="1100" b="0" i="0" u="none" strike="noStrike" cap="none" dirty="0">
                <a:latin typeface="+mn-lt"/>
                <a:ea typeface="Calibri"/>
                <a:cs typeface="Calibri"/>
                <a:sym typeface="Calibri"/>
              </a:rPr>
              <a:t> are taking care of their own well-being. This requires awareness of the stressors in their lives, as well as learning tools and methods to cope with stress and prevent some of the negative impacts of stress.</a:t>
            </a:r>
            <a:endParaRPr lang="en-US" sz="1100" b="0" i="0" u="none" strike="noStrike" cap="none" dirty="0">
              <a:latin typeface="+mn-lt"/>
              <a:ea typeface="Calibri"/>
              <a:cs typeface="Calibri"/>
            </a:endParaRPr>
          </a:p>
        </p:txBody>
      </p:sp>
    </p:spTree>
    <p:extLst>
      <p:ext uri="{BB962C8B-B14F-4D97-AF65-F5344CB8AC3E}">
        <p14:creationId xmlns:p14="http://schemas.microsoft.com/office/powerpoint/2010/main" val="1495630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SzPct val="25000"/>
              <a:buNone/>
              <a:defRPr/>
            </a:pPr>
            <a:r>
              <a:rPr lang="en-US" sz="1100" dirty="0">
                <a:latin typeface="+mn-lt"/>
              </a:rPr>
              <a:t>5 minutes</a:t>
            </a:r>
          </a:p>
          <a:p>
            <a:pPr>
              <a:buSzPct val="25000"/>
              <a:buNone/>
              <a:defRPr/>
            </a:pPr>
            <a:endParaRPr lang="en-US" sz="1100" dirty="0">
              <a:latin typeface="+mn-lt"/>
            </a:endParaRPr>
          </a:p>
          <a:p>
            <a:pPr>
              <a:buNone/>
              <a:defRPr/>
            </a:pPr>
            <a:r>
              <a:rPr lang="en-US" sz="1100" b="1" dirty="0">
                <a:latin typeface="+mn-lt"/>
              </a:rPr>
              <a:t>Review</a:t>
            </a:r>
            <a:r>
              <a:rPr lang="en-US" sz="1100" dirty="0">
                <a:latin typeface="+mn-lt"/>
              </a:rPr>
              <a:t> the learning goals we had at the beginning of the module. </a:t>
            </a:r>
          </a:p>
          <a:p>
            <a:pPr>
              <a:buNone/>
              <a:defRPr/>
            </a:pPr>
            <a:endParaRPr lang="en-US" sz="1100" dirty="0">
              <a:latin typeface="+mn-lt"/>
            </a:endParaRPr>
          </a:p>
          <a:p>
            <a:pPr>
              <a:buNone/>
              <a:defRPr/>
            </a:pPr>
            <a:r>
              <a:rPr lang="en-US" sz="1100" b="1" dirty="0">
                <a:latin typeface="+mn-lt"/>
              </a:rPr>
              <a:t>Ask</a:t>
            </a:r>
            <a:r>
              <a:rPr lang="en-US" sz="1100" dirty="0">
                <a:latin typeface="+mn-lt"/>
              </a:rPr>
              <a:t> if we covered them or if anyone has remaining questions about any of the points.</a:t>
            </a:r>
          </a:p>
          <a:p>
            <a:pPr lvl="0">
              <a:spcBef>
                <a:spcPts val="0"/>
              </a:spcBef>
              <a:buNone/>
            </a:pPr>
            <a:endParaRPr lang="en-CA" b="0" dirty="0"/>
          </a:p>
        </p:txBody>
      </p:sp>
    </p:spTree>
    <p:extLst>
      <p:ext uri="{BB962C8B-B14F-4D97-AF65-F5344CB8AC3E}">
        <p14:creationId xmlns:p14="http://schemas.microsoft.com/office/powerpoint/2010/main" val="3176633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pPr>
              <a:buNone/>
            </a:pPr>
            <a:r>
              <a:rPr lang="en-US" sz="1100" dirty="0"/>
              <a:t>10 minutes</a:t>
            </a:r>
          </a:p>
          <a:p>
            <a:pPr>
              <a:buNone/>
            </a:pPr>
            <a:endParaRPr lang="en-US" sz="1100" dirty="0"/>
          </a:p>
          <a:p>
            <a:pPr>
              <a:buNone/>
            </a:pPr>
            <a:r>
              <a:rPr lang="en-US" sz="1100" b="1" dirty="0"/>
              <a:t>Instructions</a:t>
            </a:r>
            <a:r>
              <a:rPr lang="en-US" sz="1100" dirty="0"/>
              <a:t>: invite participants to</a:t>
            </a:r>
            <a:r>
              <a:rPr lang="en-US" sz="1100" baseline="0" dirty="0"/>
              <a:t> add to their </a:t>
            </a:r>
            <a:r>
              <a:rPr lang="en-US" sz="1100" dirty="0"/>
              <a:t>Supervision Action Plan from</a:t>
            </a:r>
            <a:r>
              <a:rPr lang="en-US" sz="1100" baseline="0" dirty="0"/>
              <a:t> this module</a:t>
            </a:r>
            <a:r>
              <a:rPr lang="en-US" sz="1100" dirty="0"/>
              <a:t>. </a:t>
            </a:r>
          </a:p>
          <a:p>
            <a:endParaRPr lang="en-US" sz="1100" dirty="0"/>
          </a:p>
          <a:p>
            <a:pPr>
              <a:defRPr>
                <a:latin typeface="Calibri"/>
                <a:ea typeface="Calibri"/>
                <a:cs typeface="Calibri"/>
                <a:sym typeface="Calibri"/>
              </a:defRPr>
            </a:pPr>
            <a:endParaRPr sz="1100" dirty="0"/>
          </a:p>
        </p:txBody>
      </p:sp>
    </p:spTree>
    <p:extLst>
      <p:ext uri="{BB962C8B-B14F-4D97-AF65-F5344CB8AC3E}">
        <p14:creationId xmlns:p14="http://schemas.microsoft.com/office/powerpoint/2010/main" val="973189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33</a:t>
            </a:fld>
            <a:endParaRPr lang="en-US"/>
          </a:p>
        </p:txBody>
      </p:sp>
    </p:spTree>
    <p:extLst>
      <p:ext uri="{BB962C8B-B14F-4D97-AF65-F5344CB8AC3E}">
        <p14:creationId xmlns:p14="http://schemas.microsoft.com/office/powerpoint/2010/main" val="240189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buNone/>
            </a:pPr>
            <a:r>
              <a:rPr lang="en-US" sz="1100" b="0" dirty="0">
                <a:latin typeface="+mn-lt"/>
              </a:rPr>
              <a:t>5</a:t>
            </a:r>
            <a:r>
              <a:rPr lang="en-US" sz="1100" b="0" baseline="0" dirty="0">
                <a:latin typeface="+mn-lt"/>
              </a:rPr>
              <a:t> minutes</a:t>
            </a:r>
            <a:endParaRPr lang="en-US" sz="1100" b="0" dirty="0">
              <a:latin typeface="+mn-lt"/>
            </a:endParaRPr>
          </a:p>
          <a:p>
            <a:pPr>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Review</a:t>
            </a:r>
            <a:r>
              <a:rPr lang="en-US" sz="1100" b="0" dirty="0">
                <a:latin typeface="+mn-lt"/>
              </a:rPr>
              <a:t> the points on the slide and ensure</a:t>
            </a:r>
            <a:r>
              <a:rPr lang="en-US" sz="1100" dirty="0">
                <a:latin typeface="+mn-lt"/>
              </a:rPr>
              <a:t> understanding.</a:t>
            </a:r>
          </a:p>
          <a:p>
            <a:pPr>
              <a:buNone/>
            </a:pPr>
            <a:endParaRPr lang="en-US" sz="1100" dirty="0">
              <a:latin typeface="+mn-lt"/>
            </a:endParaRPr>
          </a:p>
          <a:p>
            <a:pPr>
              <a:buSzPct val="25000"/>
              <a:buNone/>
            </a:pPr>
            <a:r>
              <a:rPr lang="en-US" sz="1100" b="1" dirty="0">
                <a:latin typeface="+mn-lt"/>
              </a:rPr>
              <a:t>Say:</a:t>
            </a:r>
            <a:r>
              <a:rPr lang="en-US" sz="1100" dirty="0">
                <a:latin typeface="+mn-lt"/>
              </a:rPr>
              <a:t> It</a:t>
            </a:r>
            <a:r>
              <a:rPr lang="en-US" sz="1100" b="0" i="0" u="none" strike="noStrike" cap="none" dirty="0">
                <a:latin typeface="+mn-lt"/>
                <a:ea typeface="Calibri"/>
                <a:cs typeface="Calibri"/>
                <a:sym typeface="Calibri"/>
              </a:rPr>
              <a:t> is important to know that stress is a natural and normal response. We all encounter and manage stress every day. But what happens when that stress goes beyond what we are capable of managing? That is what we are going to explore next.</a:t>
            </a:r>
          </a:p>
          <a:p>
            <a:pPr>
              <a:buSzPct val="25000"/>
              <a:buNone/>
            </a:pPr>
            <a:endParaRPr lang="en-US" sz="1100" b="0" i="0" u="none" strike="noStrike" cap="none" dirty="0">
              <a:latin typeface="+mn-lt"/>
              <a:ea typeface="Calibri"/>
              <a:cs typeface="Calibri"/>
            </a:endParaRPr>
          </a:p>
        </p:txBody>
      </p:sp>
    </p:spTree>
    <p:extLst>
      <p:ext uri="{BB962C8B-B14F-4D97-AF65-F5344CB8AC3E}">
        <p14:creationId xmlns:p14="http://schemas.microsoft.com/office/powerpoint/2010/main" val="203211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buNone/>
            </a:pPr>
            <a:r>
              <a:rPr lang="en-US" sz="1100" dirty="0">
                <a:latin typeface="+mn-lt"/>
              </a:rPr>
              <a:t>3 minutes</a:t>
            </a:r>
          </a:p>
          <a:p>
            <a:pPr>
              <a:buNone/>
            </a:pPr>
            <a:endParaRPr lang="en-US" sz="1100" b="1" dirty="0">
              <a:latin typeface="+mn-lt"/>
            </a:endParaRPr>
          </a:p>
          <a:p>
            <a:pPr>
              <a:buNone/>
            </a:pPr>
            <a:r>
              <a:rPr lang="en-US" sz="1100" b="1" dirty="0">
                <a:latin typeface="+mn-lt"/>
              </a:rPr>
              <a:t>Say:</a:t>
            </a:r>
            <a:r>
              <a:rPr lang="en-US" sz="1100" dirty="0">
                <a:latin typeface="+mn-lt"/>
              </a:rPr>
              <a:t> We</a:t>
            </a:r>
            <a:r>
              <a:rPr lang="en-US" sz="1100" b="0" i="0" u="none" strike="noStrike" cap="none" dirty="0">
                <a:latin typeface="+mn-lt"/>
                <a:ea typeface="Calibri"/>
                <a:cs typeface="Calibri"/>
                <a:sym typeface="Calibri"/>
              </a:rPr>
              <a:t> just talked about day-to-day stress, but what we are going to focus on the negative types of stress, which occurs stress lasts too long, occurs too often, or is too severe; it is the reaction to a challenge, demand, threat, or change that </a:t>
            </a:r>
            <a:r>
              <a:rPr lang="en-US" sz="1100" b="1" i="0" u="none" strike="noStrike" cap="none" dirty="0">
                <a:latin typeface="+mn-lt"/>
                <a:ea typeface="Calibri"/>
                <a:cs typeface="Calibri"/>
                <a:sym typeface="Calibri"/>
              </a:rPr>
              <a:t>exceeds our coping resources and results in distress. </a:t>
            </a:r>
          </a:p>
          <a:p>
            <a:pPr>
              <a:buNone/>
            </a:pPr>
            <a:endParaRPr lang="en-US" sz="1100" b="1" i="0" u="none" strike="noStrike" cap="none" dirty="0">
              <a:latin typeface="+mn-lt"/>
              <a:ea typeface="Calibri"/>
              <a:cs typeface="Calibri"/>
              <a:sym typeface="Calibri"/>
            </a:endParaRPr>
          </a:p>
          <a:p>
            <a:pPr>
              <a:buNone/>
            </a:pPr>
            <a:r>
              <a:rPr lang="en-US" sz="1100" b="0" i="0" u="none" strike="noStrike" cap="none" dirty="0">
                <a:latin typeface="+mn-lt"/>
                <a:ea typeface="Calibri"/>
                <a:cs typeface="Calibri"/>
                <a:sym typeface="Calibri"/>
              </a:rPr>
              <a:t>What makes this different from day-to-day stress is the type or intensity of the stress, as well as the final point highlighted here – that it exceeds our capacity to cope with or manage the stress.</a:t>
            </a:r>
          </a:p>
          <a:p>
            <a:pPr>
              <a:buNone/>
            </a:pPr>
            <a:endParaRPr lang="en-US" sz="1100" dirty="0">
              <a:latin typeface="+mn-lt"/>
            </a:endParaRPr>
          </a:p>
          <a:p>
            <a:pPr marL="0" marR="0" lvl="0" indent="0" algn="l" rtl="0">
              <a:lnSpc>
                <a:spcPct val="100000"/>
              </a:lnSpc>
              <a:spcBef>
                <a:spcPts val="0"/>
              </a:spcBef>
              <a:spcAft>
                <a:spcPts val="0"/>
              </a:spcAft>
              <a:buClr>
                <a:schemeClr val="dk1"/>
              </a:buClr>
              <a:buSzPct val="25000"/>
              <a:buFont typeface="Calibri"/>
              <a:buNone/>
            </a:pPr>
            <a:r>
              <a:rPr lang="en-US" sz="1100" b="0" i="0" u="none" strike="noStrike" cap="none" dirty="0">
                <a:latin typeface="+mn-lt"/>
                <a:ea typeface="Calibri"/>
                <a:cs typeface="Calibri"/>
                <a:sym typeface="Calibri"/>
              </a:rPr>
              <a:t>There are three types of negative stress that we are going to discuss today: cumulative, critical incident, and vicarious trauma. These types of stress are all types CP caseworkers and supervisors may experience, and are important for us to understand. Let’s take a look at each of these a little more closely.</a:t>
            </a:r>
            <a:endParaRPr lang="en-US" sz="1100" b="0" i="0" u="none" strike="noStrike" cap="none" dirty="0">
              <a:latin typeface="+mn-lt"/>
              <a:ea typeface="Calibri"/>
              <a:cs typeface="Calibri"/>
            </a:endParaRPr>
          </a:p>
          <a:p>
            <a:pPr marL="0" marR="0" lvl="0" indent="0" algn="l" rtl="0">
              <a:lnSpc>
                <a:spcPct val="100000"/>
              </a:lnSpc>
              <a:spcBef>
                <a:spcPts val="0"/>
              </a:spcBef>
              <a:spcAft>
                <a:spcPts val="0"/>
              </a:spcAft>
              <a:buClr>
                <a:schemeClr val="dk1"/>
              </a:buClr>
              <a:buSzPct val="25000"/>
              <a:buFont typeface="Calibri"/>
              <a:buNone/>
            </a:pPr>
            <a:endParaRPr lang="en-US" dirty="0"/>
          </a:p>
        </p:txBody>
      </p:sp>
    </p:spTree>
    <p:extLst>
      <p:ext uri="{BB962C8B-B14F-4D97-AF65-F5344CB8AC3E}">
        <p14:creationId xmlns:p14="http://schemas.microsoft.com/office/powerpoint/2010/main" val="86049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buSzPct val="25000"/>
              <a:buNone/>
            </a:pPr>
            <a:r>
              <a:rPr lang="en-US" sz="1100" dirty="0"/>
              <a:t>2 minutes </a:t>
            </a:r>
          </a:p>
          <a:p>
            <a:pPr>
              <a:buSzPct val="25000"/>
              <a:buNone/>
            </a:pPr>
            <a:endParaRPr lang="en-US" sz="1100" b="1" dirty="0"/>
          </a:p>
          <a:p>
            <a:pPr>
              <a:buSzPct val="25000"/>
              <a:buNone/>
            </a:pPr>
            <a:r>
              <a:rPr lang="en-US" sz="1100" b="1" dirty="0"/>
              <a:t>Say:</a:t>
            </a:r>
            <a:r>
              <a:rPr lang="en-US" sz="1100" dirty="0"/>
              <a:t> Cumulative</a:t>
            </a:r>
            <a:r>
              <a:rPr lang="en-US" sz="1100" b="0" i="0" u="none" strike="noStrike" cap="none" dirty="0">
                <a:latin typeface="Calibri"/>
                <a:ea typeface="Calibri"/>
                <a:cs typeface="Calibri"/>
                <a:sym typeface="Calibri"/>
              </a:rPr>
              <a:t> stress is the result of prolonged, accumulated, unrelieved exposure to a variety of stressors. It is the most common form of negative stress experienced by humanitarian workers; when not recognized and managed, it can lead to burnout, which we will discuss more in later slides. </a:t>
            </a:r>
          </a:p>
          <a:p>
            <a:pPr>
              <a:buSzPct val="25000"/>
              <a:buNone/>
            </a:pPr>
            <a:endParaRPr lang="en-US" sz="1100" dirty="0"/>
          </a:p>
          <a:p>
            <a:pPr>
              <a:buSzPct val="25000"/>
              <a:buNone/>
            </a:pPr>
            <a:r>
              <a:rPr lang="en-US" sz="1100" dirty="0"/>
              <a:t>Cumulative stress leading to burn out is important to detect as it can have even greater</a:t>
            </a:r>
            <a:r>
              <a:rPr lang="en-US" sz="1100" baseline="0" dirty="0"/>
              <a:t> </a:t>
            </a:r>
            <a:r>
              <a:rPr lang="en-US" sz="1100" dirty="0"/>
              <a:t>impact than incident stress.</a:t>
            </a:r>
          </a:p>
        </p:txBody>
      </p:sp>
    </p:spTree>
    <p:extLst>
      <p:ext uri="{BB962C8B-B14F-4D97-AF65-F5344CB8AC3E}">
        <p14:creationId xmlns:p14="http://schemas.microsoft.com/office/powerpoint/2010/main" val="136965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buClr>
                <a:schemeClr val="dk1"/>
              </a:buClr>
              <a:buSzPct val="25000"/>
              <a:buNone/>
            </a:pPr>
            <a:r>
              <a:rPr lang="en-US" sz="1100" dirty="0">
                <a:latin typeface="+mn-lt"/>
              </a:rPr>
              <a:t>10 minutes</a:t>
            </a:r>
          </a:p>
          <a:p>
            <a:pPr>
              <a:buNone/>
            </a:pPr>
            <a:endParaRPr lang="en-US" sz="1100" b="0" dirty="0">
              <a:latin typeface="+mn-lt"/>
            </a:endParaRPr>
          </a:p>
          <a:p>
            <a:pPr>
              <a:buNone/>
            </a:pPr>
            <a:r>
              <a:rPr lang="en-US" sz="1100" b="1" dirty="0">
                <a:latin typeface="+mn-lt"/>
              </a:rPr>
              <a:t>Say</a:t>
            </a:r>
            <a:r>
              <a:rPr lang="en-US" sz="1100" b="0" i="0" u="none" strike="noStrike" cap="none" dirty="0">
                <a:latin typeface="+mn-lt"/>
                <a:ea typeface="Calibri"/>
                <a:cs typeface="Calibri"/>
                <a:sym typeface="Calibri"/>
              </a:rPr>
              <a:t>: Cumulative</a:t>
            </a:r>
            <a:r>
              <a:rPr lang="en-US" sz="1100" b="0" i="0" u="none" strike="noStrike" cap="none" baseline="0" dirty="0">
                <a:latin typeface="+mn-lt"/>
                <a:ea typeface="Calibri"/>
                <a:cs typeface="Calibri"/>
                <a:sym typeface="Calibri"/>
              </a:rPr>
              <a:t> stress can be understood as originating from two main sources: internal and external. </a:t>
            </a:r>
            <a:r>
              <a:rPr lang="en-US" sz="1100" b="0" i="0" u="none" strike="noStrike" cap="none" dirty="0">
                <a:latin typeface="+mn-lt"/>
                <a:ea typeface="Calibri"/>
                <a:cs typeface="Calibri"/>
                <a:sym typeface="Calibri"/>
              </a:rPr>
              <a:t>Internal refers to stress that stems from our own personal characteristics. (For</a:t>
            </a:r>
            <a:r>
              <a:rPr lang="en-US" sz="1100" b="0" i="0" u="none" strike="noStrike" cap="none" baseline="0" dirty="0">
                <a:latin typeface="+mn-lt"/>
                <a:ea typeface="Calibri"/>
                <a:cs typeface="Calibri"/>
                <a:sym typeface="Calibri"/>
              </a:rPr>
              <a:t> example, previous stressful experiences or being a perfectionist).</a:t>
            </a:r>
          </a:p>
          <a:p>
            <a:pPr>
              <a:buNone/>
            </a:pPr>
            <a:r>
              <a:rPr lang="en-US" sz="1100" b="0" i="0" u="none" strike="noStrike" cap="none" dirty="0">
                <a:latin typeface="+mn-lt"/>
                <a:ea typeface="Calibri"/>
                <a:cs typeface="Calibri"/>
                <a:sym typeface="Calibri"/>
              </a:rPr>
              <a:t>External stress refers to stressors from the environment, such as working conditions, organizational factors, the type of work you are doing, or the people we work with as clients or colleagues. </a:t>
            </a:r>
          </a:p>
          <a:p>
            <a:pPr>
              <a:buNone/>
            </a:pPr>
            <a:r>
              <a:rPr lang="en-US" sz="1100" b="0" i="0" u="none" strike="noStrike" cap="none" dirty="0">
                <a:latin typeface="+mn-lt"/>
                <a:ea typeface="Calibri"/>
                <a:cs typeface="Calibri"/>
                <a:sym typeface="Calibri"/>
              </a:rPr>
              <a:t/>
            </a:r>
            <a:br>
              <a:rPr lang="en-US" sz="1100" b="0" i="0" u="none" strike="noStrike" cap="none" dirty="0">
                <a:latin typeface="+mn-lt"/>
                <a:ea typeface="Calibri"/>
                <a:cs typeface="Calibri"/>
                <a:sym typeface="Calibri"/>
              </a:rPr>
            </a:br>
            <a:r>
              <a:rPr lang="en-US" sz="1100" b="1" i="0" u="none" strike="noStrike" cap="none" dirty="0">
                <a:latin typeface="+mn-lt"/>
                <a:ea typeface="Calibri"/>
                <a:cs typeface="Calibri"/>
                <a:sym typeface="Calibri"/>
              </a:rPr>
              <a:t>Say</a:t>
            </a:r>
            <a:r>
              <a:rPr lang="en-US" sz="1100" b="0" i="0" u="none" strike="noStrike" cap="none" dirty="0">
                <a:latin typeface="+mn-lt"/>
                <a:ea typeface="Calibri"/>
                <a:cs typeface="Calibri"/>
                <a:sym typeface="Calibri"/>
              </a:rPr>
              <a:t>: Most people experience a combination of these stressors. But, not everyone who experiences these stressors will experience cumulative stress. Everyone experiences stress in different ways.</a:t>
            </a:r>
            <a:r>
              <a:rPr lang="en-US" sz="1100" dirty="0">
                <a:latin typeface="+mn-lt"/>
              </a:rPr>
              <a:t> </a:t>
            </a:r>
          </a:p>
          <a:p>
            <a:pPr>
              <a:buNone/>
            </a:pPr>
            <a:endParaRPr lang="en-US" sz="1100" dirty="0">
              <a:latin typeface="+mn-lt"/>
            </a:endParaRPr>
          </a:p>
          <a:p>
            <a:pPr>
              <a:buSzPct val="25000"/>
              <a:buNone/>
            </a:pPr>
            <a:r>
              <a:rPr lang="en-US" sz="1100" dirty="0">
                <a:latin typeface="+mn-lt"/>
              </a:rPr>
              <a:t>Optional Activity (15 minutes)</a:t>
            </a:r>
          </a:p>
          <a:p>
            <a:pPr>
              <a:buSzPct val="25000"/>
              <a:buNone/>
            </a:pPr>
            <a:endParaRPr lang="en-US" sz="1100" b="0" i="0" u="none" strike="noStrike" cap="none" dirty="0">
              <a:latin typeface="+mn-lt"/>
              <a:ea typeface="Calibri"/>
              <a:cs typeface="Calibri"/>
              <a:sym typeface="Calibri"/>
            </a:endParaRPr>
          </a:p>
          <a:p>
            <a:pPr>
              <a:buSzPct val="25000"/>
              <a:buNone/>
            </a:pPr>
            <a:r>
              <a:rPr lang="en-GB" sz="1200" b="1" kern="1200" dirty="0">
                <a:solidFill>
                  <a:schemeClr val="tx1"/>
                </a:solidFill>
                <a:effectLst/>
                <a:latin typeface="+mn-lt"/>
                <a:ea typeface="+mn-ea"/>
                <a:cs typeface="+mn-cs"/>
              </a:rPr>
              <a:t>Distribute</a:t>
            </a:r>
            <a:r>
              <a:rPr lang="en-GB" sz="1200" kern="1200" dirty="0">
                <a:solidFill>
                  <a:schemeClr val="tx1"/>
                </a:solidFill>
                <a:effectLst/>
                <a:latin typeface="+mn-lt"/>
                <a:ea typeface="+mn-ea"/>
                <a:cs typeface="+mn-cs"/>
              </a:rPr>
              <a:t> 4.1 Sources of Stress</a:t>
            </a:r>
            <a:r>
              <a:rPr lang="en-GB" sz="1200" kern="1200" baseline="0" dirty="0">
                <a:solidFill>
                  <a:schemeClr val="tx1"/>
                </a:solidFill>
                <a:effectLst/>
                <a:latin typeface="+mn-lt"/>
                <a:ea typeface="+mn-ea"/>
                <a:cs typeface="+mn-cs"/>
              </a:rPr>
              <a:t> and </a:t>
            </a:r>
            <a:r>
              <a:rPr lang="en-US" sz="1100" b="0" i="0" u="none" strike="noStrike" cap="none" dirty="0">
                <a:latin typeface="+mn-lt"/>
                <a:ea typeface="Calibri"/>
                <a:cs typeface="Calibri"/>
                <a:sym typeface="Calibri"/>
              </a:rPr>
              <a:t>invite participants to complete </a:t>
            </a:r>
            <a:r>
              <a:rPr lang="en-US" sz="1100" dirty="0">
                <a:latin typeface="+mn-lt"/>
              </a:rPr>
              <a:t>their</a:t>
            </a:r>
            <a:r>
              <a:rPr lang="en-US" sz="1100" b="0" i="0" u="none" strike="noStrike" cap="none" dirty="0">
                <a:latin typeface="+mn-lt"/>
                <a:ea typeface="Calibri"/>
                <a:cs typeface="Calibri"/>
                <a:sym typeface="Calibri"/>
              </a:rPr>
              <a:t> </a:t>
            </a:r>
            <a:r>
              <a:rPr lang="en-US" sz="1100" dirty="0">
                <a:latin typeface="+mn-lt"/>
              </a:rPr>
              <a:t>stress </a:t>
            </a:r>
            <a:r>
              <a:rPr lang="en-US" sz="1100" b="0" i="0" u="none" strike="noStrike" cap="none" dirty="0">
                <a:latin typeface="+mn-lt"/>
                <a:ea typeface="Calibri"/>
                <a:cs typeface="Calibri"/>
                <a:sym typeface="Calibri"/>
              </a:rPr>
              <a:t>map individually (10 minutes)</a:t>
            </a:r>
            <a:r>
              <a:rPr lang="en-US" sz="1100" dirty="0">
                <a:latin typeface="+mn-lt"/>
              </a:rPr>
              <a:t>.</a:t>
            </a:r>
            <a:endParaRPr lang="en-US" sz="1100" b="0" i="0" u="none" strike="noStrike" cap="none" dirty="0">
              <a:latin typeface="+mn-lt"/>
              <a:ea typeface="Calibri"/>
              <a:cs typeface="Calibri"/>
            </a:endParaRPr>
          </a:p>
          <a:p>
            <a:pPr marL="0" marR="0" lvl="0" indent="0" algn="l" rtl="0">
              <a:spcBef>
                <a:spcPts val="0"/>
              </a:spcBef>
              <a:buSzPct val="25000"/>
              <a:buNone/>
            </a:pPr>
            <a:endParaRPr lang="en-US"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100" b="0" i="0" u="none" strike="noStrike" cap="none" dirty="0">
                <a:solidFill>
                  <a:schemeClr val="dk1"/>
                </a:solidFill>
                <a:latin typeface="+mn-lt"/>
                <a:ea typeface="Calibri"/>
                <a:cs typeface="Calibri"/>
                <a:sym typeface="Calibri"/>
              </a:rPr>
              <a:t>If participants are comfortable sharing, and if there is time, discuss what are the internal and external sources of stress for them as supervisors. Then, explore how these sources of stress might be similar and different for caseworkers</a:t>
            </a:r>
            <a:endParaRPr sz="1100" dirty="0">
              <a:latin typeface="+mn-lt"/>
            </a:endParaRPr>
          </a:p>
        </p:txBody>
      </p:sp>
    </p:spTree>
    <p:extLst>
      <p:ext uri="{BB962C8B-B14F-4D97-AF65-F5344CB8AC3E}">
        <p14:creationId xmlns:p14="http://schemas.microsoft.com/office/powerpoint/2010/main" val="429250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pPr>
              <a:buClr>
                <a:schemeClr val="dk1"/>
              </a:buClr>
              <a:buSzPct val="25000"/>
              <a:buNone/>
            </a:pPr>
            <a:r>
              <a:rPr lang="en-US" sz="1100" b="0" dirty="0"/>
              <a:t>5 minutes</a:t>
            </a:r>
          </a:p>
          <a:p>
            <a:pPr>
              <a:buClr>
                <a:schemeClr val="dk1"/>
              </a:buClr>
              <a:buSzPct val="25000"/>
              <a:buNone/>
            </a:pPr>
            <a:endParaRPr lang="en-US" sz="1100" b="1" dirty="0"/>
          </a:p>
          <a:p>
            <a:pPr>
              <a:buNone/>
            </a:pPr>
            <a:r>
              <a:rPr lang="en-US" sz="1100" b="1" dirty="0"/>
              <a:t>Say</a:t>
            </a:r>
            <a:r>
              <a:rPr lang="en-US" sz="1100" dirty="0"/>
              <a:t>: As </a:t>
            </a:r>
            <a:r>
              <a:rPr lang="en-US" sz="1100" b="0" i="0" u="none" strike="noStrike" cap="none" dirty="0">
                <a:latin typeface="Calibri"/>
                <a:ea typeface="Calibri"/>
                <a:cs typeface="Calibri"/>
                <a:sym typeface="Calibri"/>
              </a:rPr>
              <a:t>discussed before, another form of negative stress caseworkers or supervisors may experience is critical incident stress. Critical incident stress is caused by extraordinary events which provoke high level of stress in almost everyone involved. This is important because while not everyone will experience the stress the same way, critical incident stress is commonly understood as a response to an event in which nearly everyone involved has a stress reaction; it is considered universal in its impact.</a:t>
            </a:r>
          </a:p>
          <a:p>
            <a:pPr>
              <a:buNone/>
            </a:pPr>
            <a:r>
              <a:rPr lang="en-US" sz="1100" b="0" i="0" u="none" strike="noStrike" cap="none" dirty="0">
                <a:latin typeface="Calibri"/>
                <a:ea typeface="Calibri"/>
                <a:cs typeface="Calibri"/>
                <a:sym typeface="Calibri"/>
              </a:rPr>
              <a:t>When we think of “trauma,” we typically are thinking of events that would cause a critical stress reaction. </a:t>
            </a:r>
          </a:p>
          <a:p>
            <a:pPr>
              <a:buNone/>
            </a:pPr>
            <a:endParaRPr lang="en-US" sz="1100" b="0" i="0" u="none" strike="noStrike" cap="none" dirty="0">
              <a:latin typeface="Calibri"/>
              <a:ea typeface="Calibri"/>
              <a:cs typeface="Calibri"/>
              <a:sym typeface="Calibri"/>
            </a:endParaRPr>
          </a:p>
          <a:p>
            <a:pPr>
              <a:buNone/>
            </a:pPr>
            <a:r>
              <a:rPr lang="en-US" sz="1100" b="1" i="0" u="none" strike="noStrike" cap="none" dirty="0">
                <a:latin typeface="Calibri"/>
                <a:ea typeface="Calibri"/>
                <a:cs typeface="Calibri"/>
                <a:sym typeface="Calibri"/>
              </a:rPr>
              <a:t>Say</a:t>
            </a:r>
            <a:r>
              <a:rPr lang="en-US" sz="1100" b="0" i="0" u="none" strike="noStrike" cap="none" dirty="0">
                <a:latin typeface="Calibri"/>
                <a:ea typeface="Calibri"/>
                <a:cs typeface="Calibri"/>
                <a:sym typeface="Calibri"/>
              </a:rPr>
              <a:t>: There are some key aspects of critical incident stress that are important to note -- it is </a:t>
            </a:r>
            <a:r>
              <a:rPr lang="en-US" sz="1100" b="1" i="0" u="none" strike="noStrike" cap="none" dirty="0">
                <a:latin typeface="Calibri"/>
                <a:ea typeface="Calibri"/>
                <a:cs typeface="Calibri"/>
                <a:sym typeface="Calibri"/>
              </a:rPr>
              <a:t>sudden</a:t>
            </a:r>
            <a:r>
              <a:rPr lang="en-US" sz="1100" b="0" i="0" u="none" strike="noStrike" cap="none" dirty="0">
                <a:latin typeface="Calibri"/>
                <a:ea typeface="Calibri"/>
                <a:cs typeface="Calibri"/>
                <a:sym typeface="Calibri"/>
              </a:rPr>
              <a:t> and </a:t>
            </a:r>
            <a:r>
              <a:rPr lang="en-US" sz="1100" b="1" i="0" u="none" strike="noStrike" cap="none" dirty="0">
                <a:latin typeface="Calibri"/>
                <a:ea typeface="Calibri"/>
                <a:cs typeface="Calibri"/>
                <a:sym typeface="Calibri"/>
              </a:rPr>
              <a:t>disruptive</a:t>
            </a:r>
            <a:r>
              <a:rPr lang="en-US" sz="1100" b="0" i="0" u="none" strike="noStrike" cap="none" dirty="0">
                <a:latin typeface="Calibri"/>
                <a:ea typeface="Calibri"/>
                <a:cs typeface="Calibri"/>
                <a:sym typeface="Calibri"/>
              </a:rPr>
              <a:t>; it involves an actual or perceived threat or loss; it causes a </a:t>
            </a:r>
            <a:r>
              <a:rPr lang="en-US" sz="1100" b="1" i="0" u="none" strike="noStrike" cap="none" dirty="0">
                <a:latin typeface="Calibri"/>
                <a:ea typeface="Calibri"/>
                <a:cs typeface="Calibri"/>
                <a:sym typeface="Calibri"/>
              </a:rPr>
              <a:t>sense of vulnerability; and it disrupts our sense of being in control </a:t>
            </a:r>
            <a:r>
              <a:rPr lang="en-US" sz="1100" b="0" i="0" u="none" strike="noStrike" cap="none" dirty="0">
                <a:latin typeface="Calibri"/>
                <a:ea typeface="Calibri"/>
                <a:cs typeface="Calibri"/>
                <a:sym typeface="Calibri"/>
              </a:rPr>
              <a:t>and perception of world as safe and predictable</a:t>
            </a:r>
            <a:endParaRPr dirty="0"/>
          </a:p>
        </p:txBody>
      </p:sp>
    </p:spTree>
    <p:extLst>
      <p:ext uri="{BB962C8B-B14F-4D97-AF65-F5344CB8AC3E}">
        <p14:creationId xmlns:p14="http://schemas.microsoft.com/office/powerpoint/2010/main" val="39543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buSzPct val="25000"/>
              <a:buNone/>
            </a:pPr>
            <a:r>
              <a:rPr lang="en-US" sz="1100" b="0" dirty="0"/>
              <a:t>5 minutes</a:t>
            </a:r>
          </a:p>
          <a:p>
            <a:pPr>
              <a:buNone/>
            </a:pPr>
            <a:endParaRPr lang="en-US" sz="1100" b="1" dirty="0"/>
          </a:p>
          <a:p>
            <a:pPr>
              <a:buNone/>
            </a:pPr>
            <a:r>
              <a:rPr lang="en-US" sz="1100" b="1" dirty="0"/>
              <a:t>Say:</a:t>
            </a:r>
            <a:r>
              <a:rPr lang="en-US" sz="1100" dirty="0"/>
              <a:t> We </a:t>
            </a:r>
            <a:r>
              <a:rPr lang="en-US" sz="1100" b="0" i="0" u="none" strike="noStrike" cap="none" dirty="0">
                <a:latin typeface="Calibri"/>
                <a:ea typeface="Calibri"/>
                <a:cs typeface="Calibri"/>
                <a:sym typeface="Calibri"/>
              </a:rPr>
              <a:t>identified earlier today that a third form of negative stress is vicarious trauma, also called secondary trauma or indirect traumatization. While not common, vicarious trauma is a risk of humanitarian work as we work closely with individuals who have been through traumatic experiences, and this may be particularly true when working with children who have experienced violence and abuse.</a:t>
            </a:r>
            <a:r>
              <a:rPr lang="en-US" sz="1100" dirty="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a:buSzPct val="25000"/>
              <a:buNone/>
            </a:pPr>
            <a:r>
              <a:rPr lang="en-US" sz="1100" b="0" i="0" u="none" strike="noStrike" cap="none" dirty="0">
                <a:latin typeface="Calibri"/>
                <a:ea typeface="Calibri"/>
                <a:cs typeface="Calibri"/>
                <a:sym typeface="Calibri"/>
              </a:rPr>
              <a:t>It is important to know that vicarious trauma is a process – it does not happen after one encounter. Rather, it occurs when a caseworker begins to identify with children and families in a way that changes their thoughts, feelings, and behaviors that parallel those of the person who experienced the traumatic experience.</a:t>
            </a:r>
            <a:r>
              <a:rPr lang="en-US" sz="1100" dirty="0"/>
              <a:t> </a:t>
            </a:r>
          </a:p>
          <a:p>
            <a:pPr marL="0" marR="0" lvl="0" indent="0" algn="l" rtl="0">
              <a:spcBef>
                <a:spcPts val="0"/>
              </a:spcBef>
              <a:buSzPct val="25000"/>
              <a:buNone/>
            </a:pPr>
            <a:endParaRPr lang="en-US" sz="11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100" dirty="0"/>
              <a:t>(</a:t>
            </a:r>
            <a:r>
              <a:rPr lang="en-US" sz="1100" b="0" i="0" u="none" strike="noStrike" cap="none" dirty="0">
                <a:latin typeface="Calibri"/>
                <a:ea typeface="Calibri"/>
                <a:cs typeface="Calibri"/>
                <a:sym typeface="Calibri"/>
              </a:rPr>
              <a:t>Adapted from </a:t>
            </a:r>
            <a:r>
              <a:rPr lang="en-US" sz="1100" b="0" i="0" u="none" strike="noStrike" cap="none" dirty="0" err="1">
                <a:latin typeface="Calibri"/>
                <a:ea typeface="Calibri"/>
                <a:cs typeface="Calibri"/>
                <a:sym typeface="Calibri"/>
              </a:rPr>
              <a:t>Headington</a:t>
            </a:r>
            <a:r>
              <a:rPr lang="en-US" sz="1100" b="0" i="0" u="none" strike="noStrike" cap="none" dirty="0">
                <a:latin typeface="Calibri"/>
                <a:ea typeface="Calibri"/>
                <a:cs typeface="Calibri"/>
                <a:sym typeface="Calibri"/>
              </a:rPr>
              <a:t> Institute, 2008; </a:t>
            </a:r>
            <a:r>
              <a:rPr lang="en-US" sz="1100" b="0" i="0" u="none" strike="noStrike" cap="none" dirty="0" err="1">
                <a:latin typeface="Calibri"/>
                <a:ea typeface="Calibri"/>
                <a:cs typeface="Calibri"/>
                <a:sym typeface="Calibri"/>
              </a:rPr>
              <a:t>Admira</a:t>
            </a:r>
            <a:r>
              <a:rPr lang="en-US" sz="1100" b="0" i="0" u="none" strike="noStrike" cap="none" dirty="0">
                <a:latin typeface="Calibri"/>
                <a:ea typeface="Calibri"/>
                <a:cs typeface="Calibri"/>
                <a:sym typeface="Calibri"/>
              </a:rPr>
              <a:t> Foundation</a:t>
            </a:r>
            <a:r>
              <a:rPr lang="en-US" sz="1100" dirty="0"/>
              <a:t>)</a:t>
            </a:r>
            <a:endParaRPr lang="en-US" sz="1100" b="0" i="0" u="none" strike="noStrike" cap="none" dirty="0">
              <a:latin typeface="Calibri"/>
              <a:ea typeface="Calibri"/>
              <a:cs typeface="Calibri"/>
            </a:endParaRPr>
          </a:p>
          <a:p>
            <a:pPr>
              <a:defRPr>
                <a:latin typeface="Calibri"/>
                <a:ea typeface="Calibri"/>
                <a:cs typeface="Calibri"/>
                <a:sym typeface="Calibri"/>
              </a:defRPr>
            </a:pPr>
            <a:endParaRPr dirty="0"/>
          </a:p>
        </p:txBody>
      </p:sp>
    </p:spTree>
    <p:extLst>
      <p:ext uri="{BB962C8B-B14F-4D97-AF65-F5344CB8AC3E}">
        <p14:creationId xmlns:p14="http://schemas.microsoft.com/office/powerpoint/2010/main" val="256189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110" name="Shape 110"/>
          <p:cNvSpPr>
            <a:spLocks noGrp="1"/>
          </p:cNvSpPr>
          <p:nvPr>
            <p:ph type="title"/>
          </p:nvPr>
        </p:nvSpPr>
        <p:spPr>
          <a:xfrm>
            <a:off x="1154954" y="4800586"/>
            <a:ext cx="8825658" cy="566738"/>
          </a:xfrm>
          <a:prstGeom prst="rect">
            <a:avLst/>
          </a:prstGeom>
        </p:spPr>
        <p:txBody>
          <a:bodyPr lIns="91424" tIns="91424" rIns="91424" bIns="91424" anchor="b"/>
          <a:lstStyle>
            <a:lvl1pPr>
              <a:defRPr sz="2400">
                <a:solidFill>
                  <a:srgbClr val="E7E6E6"/>
                </a:solidFill>
                <a:latin typeface="Century Gothic"/>
                <a:ea typeface="Century Gothic"/>
                <a:cs typeface="Century Gothic"/>
                <a:sym typeface="Century Gothic"/>
              </a:defRPr>
            </a:lvl1pPr>
          </a:lstStyle>
          <a:p>
            <a:r>
              <a:t>Title Text</a:t>
            </a:r>
          </a:p>
        </p:txBody>
      </p:sp>
      <p:sp>
        <p:nvSpPr>
          <p:cNvPr id="111" name="Shape 111"/>
          <p:cNvSpPr>
            <a:spLocks noGrp="1"/>
          </p:cNvSpPr>
          <p:nvPr>
            <p:ph type="pic" sz="half" idx="13"/>
          </p:nvPr>
        </p:nvSpPr>
        <p:spPr>
          <a:xfrm>
            <a:off x="1154954" y="685799"/>
            <a:ext cx="8825657" cy="3640668"/>
          </a:xfrm>
          <a:prstGeom prst="rect">
            <a:avLst/>
          </a:prstGeom>
          <a:effectLst>
            <a:outerShdw blurRad="50800" dist="50800" dir="5400000" rotWithShape="0">
              <a:srgbClr val="000000">
                <a:alpha val="42745"/>
              </a:srgbClr>
            </a:outerShdw>
          </a:effectLst>
        </p:spPr>
        <p:txBody>
          <a:bodyPr lIns="91439" rIns="91439">
            <a:noAutofit/>
          </a:bodyPr>
          <a:lstStyle/>
          <a:p>
            <a:endParaRPr/>
          </a:p>
        </p:txBody>
      </p:sp>
      <p:sp>
        <p:nvSpPr>
          <p:cNvPr id="112" name="Shape 112"/>
          <p:cNvSpPr>
            <a:spLocks noGrp="1"/>
          </p:cNvSpPr>
          <p:nvPr>
            <p:ph type="body" sz="quarter" idx="1"/>
          </p:nvPr>
        </p:nvSpPr>
        <p:spPr>
          <a:xfrm>
            <a:off x="1154954" y="5367325"/>
            <a:ext cx="8825657" cy="493712"/>
          </a:xfrm>
          <a:prstGeom prst="rect">
            <a:avLst/>
          </a:prstGeom>
        </p:spPr>
        <p:txBody>
          <a:bodyPr lIns="91424" tIns="91424" rIns="91424" bIns="91424"/>
          <a:lstStyle>
            <a:lvl1pPr marL="0" indent="0">
              <a:buSzTx/>
              <a:buFontTx/>
              <a:buNone/>
              <a:defRPr sz="1200">
                <a:solidFill>
                  <a:srgbClr val="FFFFFF"/>
                </a:solidFill>
                <a:latin typeface="Century Gothic"/>
                <a:ea typeface="Century Gothic"/>
                <a:cs typeface="Century Gothic"/>
                <a:sym typeface="Century Gothic"/>
              </a:defRPr>
            </a:lvl1pPr>
            <a:lvl2pPr marL="0" indent="457200">
              <a:buSzTx/>
              <a:buFontTx/>
              <a:buNone/>
              <a:defRPr sz="1200">
                <a:solidFill>
                  <a:srgbClr val="FFFFFF"/>
                </a:solidFill>
                <a:latin typeface="Century Gothic"/>
                <a:ea typeface="Century Gothic"/>
                <a:cs typeface="Century Gothic"/>
                <a:sym typeface="Century Gothic"/>
              </a:defRPr>
            </a:lvl2pPr>
            <a:lvl3pPr marL="0" indent="914400">
              <a:buSzTx/>
              <a:buFontTx/>
              <a:buNone/>
              <a:defRPr sz="1200">
                <a:solidFill>
                  <a:srgbClr val="FFFFFF"/>
                </a:solidFill>
                <a:latin typeface="Century Gothic"/>
                <a:ea typeface="Century Gothic"/>
                <a:cs typeface="Century Gothic"/>
                <a:sym typeface="Century Gothic"/>
              </a:defRPr>
            </a:lvl3pPr>
            <a:lvl4pPr marL="0" indent="1371600">
              <a:buSzTx/>
              <a:buFontTx/>
              <a:buNone/>
              <a:defRPr sz="1200">
                <a:solidFill>
                  <a:srgbClr val="FFFFFF"/>
                </a:solidFill>
                <a:latin typeface="Century Gothic"/>
                <a:ea typeface="Century Gothic"/>
                <a:cs typeface="Century Gothic"/>
                <a:sym typeface="Century Gothic"/>
              </a:defRPr>
            </a:lvl4pPr>
            <a:lvl5pPr marL="0" indent="1828800">
              <a:buSzTx/>
              <a:buFontTx/>
              <a:buNone/>
              <a:defRPr sz="12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xfrm>
            <a:off x="10522514" y="540216"/>
            <a:ext cx="498248" cy="523201"/>
          </a:xfrm>
          <a:prstGeom prst="rect">
            <a:avLst/>
          </a:prstGeom>
        </p:spPr>
        <p:txBody>
          <a:bodyPr lIns="45699" tIns="45699" rIns="45699" bIns="45699" anchor="b"/>
          <a:lstStyle/>
          <a:p>
            <a:fld id="{86CB4B4D-7CA3-9044-876B-883B54F8677D}" type="slidenum">
              <a:t>‹#›</a:t>
            </a:fld>
            <a:endParaRPr/>
          </a:p>
        </p:txBody>
      </p:sp>
    </p:spTree>
    <p:extLst>
      <p:ext uri="{BB962C8B-B14F-4D97-AF65-F5344CB8AC3E}">
        <p14:creationId xmlns:p14="http://schemas.microsoft.com/office/powerpoint/2010/main" val="4173719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27.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www.pharos.nl/documents/doc/workforcare_module13.pdf"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5" Type="http://schemas.openxmlformats.org/officeDocument/2006/relationships/hyperlink" Target="https://resourcecentre.savethechildren.net/library/ia-case-management-training-package" TargetMode="External"/><Relationship Id="rId4" Type="http://schemas.openxmlformats.org/officeDocument/2006/relationships/hyperlink" Target="https://resourcecentre.savethechildren.net/library/inter-agency-guidelines-case-management-and-child-protec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1.jpg"/>
          <p:cNvPicPr>
            <a:picLocks noGrp="1" noChangeAspect="1"/>
          </p:cNvPicPr>
          <p:nvPr>
            <p:ph type="pic" idx="13"/>
          </p:nvPr>
        </p:nvPicPr>
        <p:blipFill>
          <a:blip r:embed="rId3">
            <a:extLst>
              <a:ext uri="{28A0092B-C50C-407E-A947-70E740481C1C}">
                <a14:useLocalDpi xmlns:a14="http://schemas.microsoft.com/office/drawing/2010/main"/>
              </a:ext>
            </a:extLst>
          </a:blip>
          <a:srcRect/>
          <a:stretch>
            <a:fillRect/>
          </a:stretch>
        </p:blipFill>
        <p:spPr>
          <a:xfrm>
            <a:off x="-1" y="0"/>
            <a:ext cx="12192002" cy="6858001"/>
          </a:xfrm>
          <a:prstGeom prst="rect">
            <a:avLst/>
          </a:prstGeom>
        </p:spPr>
      </p:pic>
      <p:sp>
        <p:nvSpPr>
          <p:cNvPr id="123" name="Shape 123"/>
          <p:cNvSpPr/>
          <p:nvPr/>
        </p:nvSpPr>
        <p:spPr>
          <a:xfrm>
            <a:off x="0" y="0"/>
            <a:ext cx="12192000" cy="6887027"/>
          </a:xfrm>
          <a:prstGeom prst="rect">
            <a:avLst/>
          </a:prstGeom>
          <a:solidFill>
            <a:srgbClr val="35B2B4">
              <a:alpha val="89412"/>
            </a:srgbClr>
          </a:solidFill>
          <a:ln w="12700">
            <a:miter lim="400000"/>
          </a:ln>
        </p:spPr>
        <p:txBody>
          <a:bodyPr lIns="45719" rIns="45719" anchor="ctr"/>
          <a:lstStyle/>
          <a:p>
            <a:pPr algn="ctr">
              <a:defRPr>
                <a:solidFill>
                  <a:srgbClr val="FFFFFF"/>
                </a:solidFill>
              </a:defRPr>
            </a:pPr>
            <a:endParaRPr/>
          </a:p>
        </p:txBody>
      </p:sp>
      <p:sp>
        <p:nvSpPr>
          <p:cNvPr id="124" name="Shape 124"/>
          <p:cNvSpPr>
            <a:spLocks noGrp="1"/>
          </p:cNvSpPr>
          <p:nvPr>
            <p:ph type="title"/>
          </p:nvPr>
        </p:nvSpPr>
        <p:spPr>
          <a:xfrm>
            <a:off x="0" y="1149350"/>
            <a:ext cx="12192000" cy="3618044"/>
          </a:xfrm>
          <a:prstGeom prst="rect">
            <a:avLst/>
          </a:prstGeom>
        </p:spPr>
        <p:txBody>
          <a:bodyPr lIns="45699" tIns="45699" rIns="45699" bIns="45699"/>
          <a:lstStyle/>
          <a:p>
            <a:pPr algn="ctr">
              <a:lnSpc>
                <a:spcPct val="100000"/>
              </a:lnSpc>
              <a:spcBef>
                <a:spcPts val="600"/>
              </a:spcBef>
              <a:defRPr sz="2800" b="1">
                <a:solidFill>
                  <a:srgbClr val="F2F2F2"/>
                </a:solidFill>
                <a:latin typeface="Helvetica Neue"/>
                <a:ea typeface="Helvetica Neue"/>
                <a:cs typeface="Helvetica Neue"/>
                <a:sym typeface="Helvetica Neue"/>
              </a:defRPr>
            </a:pPr>
            <a:r>
              <a:rPr dirty="0"/>
              <a:t>MODULE 4</a:t>
            </a:r>
            <a:br>
              <a:rPr dirty="0"/>
            </a:br>
            <a:r>
              <a:rPr dirty="0"/>
              <a:t/>
            </a:r>
            <a:br>
              <a:rPr dirty="0"/>
            </a:br>
            <a:r>
              <a:rPr sz="3200" b="0" dirty="0"/>
              <a:t>STAFF CARE AND WELL</a:t>
            </a:r>
            <a:r>
              <a:rPr lang="en-US" sz="3200" b="0" dirty="0"/>
              <a:t>-</a:t>
            </a:r>
            <a:r>
              <a:rPr sz="3200" b="0" dirty="0"/>
              <a:t>BEING</a:t>
            </a:r>
            <a:br>
              <a:rPr sz="3200" b="0" dirty="0"/>
            </a:br>
            <a:r>
              <a:rPr sz="3200" b="0" dirty="0"/>
              <a:t>THE ROLE OF CM SUPERVISORS</a:t>
            </a:r>
          </a:p>
        </p:txBody>
      </p:sp>
      <p:sp>
        <p:nvSpPr>
          <p:cNvPr id="125" name="Shape 125"/>
          <p:cNvSpPr/>
          <p:nvPr/>
        </p:nvSpPr>
        <p:spPr>
          <a:xfrm>
            <a:off x="4767071" y="3443513"/>
            <a:ext cx="2657857" cy="136846"/>
          </a:xfrm>
          <a:prstGeom prst="rect">
            <a:avLst/>
          </a:prstGeom>
          <a:solidFill>
            <a:srgbClr val="415D78"/>
          </a:solidFill>
          <a:ln w="12700">
            <a:miter lim="400000"/>
          </a:ln>
        </p:spPr>
        <p:txBody>
          <a:bodyPr lIns="45719" rIns="45719" anchor="ctr"/>
          <a:lstStyle/>
          <a:p>
            <a:pPr algn="ctr">
              <a:defRPr>
                <a:solidFill>
                  <a:srgbClr val="405E79"/>
                </a:solidFill>
              </a:defRPr>
            </a:pPr>
            <a:endParaRPr/>
          </a:p>
        </p:txBody>
      </p:sp>
      <p:sp>
        <p:nvSpPr>
          <p:cNvPr id="6" name="Rectangle 5">
            <a:extLst>
              <a:ext uri="{FF2B5EF4-FFF2-40B4-BE49-F238E27FC236}">
                <a16:creationId xmlns:a16="http://schemas.microsoft.com/office/drawing/2014/main" xmlns="" id="{33F67691-133F-48C9-8FC9-D2059C5BEDBA}"/>
              </a:ext>
            </a:extLst>
          </p:cNvPr>
          <p:cNvSpPr/>
          <p:nvPr/>
        </p:nvSpPr>
        <p:spPr>
          <a:xfrm>
            <a:off x="9185281" y="6404500"/>
            <a:ext cx="3005951" cy="369332"/>
          </a:xfrm>
          <a:prstGeom prst="rect">
            <a:avLst/>
          </a:prstGeom>
        </p:spPr>
        <p:txBody>
          <a:bodyPr wrap="none">
            <a:spAutoFit/>
          </a:bodyPr>
          <a:lstStyle/>
          <a:p>
            <a:r>
              <a:rPr lang="en-US" i="1" dirty="0">
                <a:solidFill>
                  <a:schemeClr val="bg1"/>
                </a:solidFill>
                <a:latin typeface="Helvetica Neue"/>
              </a:rPr>
              <a:t>Photo: Kellie Ryan/The IRC</a:t>
            </a:r>
          </a:p>
        </p:txBody>
      </p:sp>
      <p:pic>
        <p:nvPicPr>
          <p:cNvPr id="8" name="Picture 7">
            <a:extLst>
              <a:ext uri="{FF2B5EF4-FFF2-40B4-BE49-F238E27FC236}">
                <a16:creationId xmlns:a16="http://schemas.microsoft.com/office/drawing/2014/main" xmlns="" id="{0FA401EB-FAB3-2640-B0B5-CA2477A1BB9B}"/>
              </a:ext>
            </a:extLst>
          </p:cNvPr>
          <p:cNvPicPr>
            <a:picLocks noChangeAspect="1"/>
          </p:cNvPicPr>
          <p:nvPr/>
        </p:nvPicPr>
        <p:blipFill>
          <a:blip r:embed="rId4"/>
          <a:stretch>
            <a:fillRect/>
          </a:stretch>
        </p:blipFill>
        <p:spPr>
          <a:xfrm>
            <a:off x="296562" y="6018682"/>
            <a:ext cx="2375403" cy="658051"/>
          </a:xfrm>
          <a:prstGeom prst="rect">
            <a:avLst/>
          </a:prstGeom>
        </p:spPr>
      </p:pic>
      <p:pic>
        <p:nvPicPr>
          <p:cNvPr id="9" name="Picture 8">
            <a:extLst>
              <a:ext uri="{FF2B5EF4-FFF2-40B4-BE49-F238E27FC236}">
                <a16:creationId xmlns:a16="http://schemas.microsoft.com/office/drawing/2014/main" xmlns="" id="{7D345325-AE0A-F348-A7CC-1161181A3C9A}"/>
              </a:ext>
            </a:extLst>
          </p:cNvPr>
          <p:cNvPicPr>
            <a:picLocks noChangeAspect="1"/>
          </p:cNvPicPr>
          <p:nvPr/>
        </p:nvPicPr>
        <p:blipFill>
          <a:blip r:embed="rId5"/>
          <a:stretch>
            <a:fillRect/>
          </a:stretch>
        </p:blipFill>
        <p:spPr>
          <a:xfrm>
            <a:off x="2909164" y="5985598"/>
            <a:ext cx="2231246" cy="664912"/>
          </a:xfrm>
          <a:prstGeom prst="rect">
            <a:avLst/>
          </a:prstGeom>
        </p:spPr>
      </p:pic>
    </p:spTree>
    <p:extLst>
      <p:ext uri="{BB962C8B-B14F-4D97-AF65-F5344CB8AC3E}">
        <p14:creationId xmlns:p14="http://schemas.microsoft.com/office/powerpoint/2010/main" val="294002308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1"/>
          </p:nvPr>
        </p:nvSpPr>
        <p:spPr>
          <a:xfrm>
            <a:off x="762657" y="2032543"/>
            <a:ext cx="10124418" cy="4813801"/>
          </a:xfrm>
          <a:prstGeom prst="rect">
            <a:avLst/>
          </a:prstGeom>
        </p:spPr>
        <p:txBody>
          <a:bodyPr/>
          <a:lstStyle/>
          <a:p>
            <a:pPr marL="0" indent="0">
              <a:lnSpc>
                <a:spcPct val="100000"/>
              </a:lnSpc>
              <a:spcBef>
                <a:spcPts val="600"/>
              </a:spcBef>
              <a:buSzTx/>
              <a:buNone/>
              <a:defRPr sz="2000" b="1">
                <a:solidFill>
                  <a:srgbClr val="595959"/>
                </a:solidFill>
                <a:latin typeface="Helvetica Neue"/>
                <a:ea typeface="Helvetica Neue"/>
                <a:cs typeface="Helvetica Neue"/>
                <a:sym typeface="Helvetica Neue"/>
              </a:defRPr>
            </a:pPr>
            <a:r>
              <a:rPr dirty="0"/>
              <a:t>Vicarious trauma, also called </a:t>
            </a:r>
            <a:r>
              <a:rPr dirty="0">
                <a:solidFill>
                  <a:srgbClr val="35B2B4"/>
                </a:solidFill>
              </a:rPr>
              <a:t>secondary trauma </a:t>
            </a:r>
            <a:r>
              <a:rPr dirty="0"/>
              <a:t>or </a:t>
            </a:r>
            <a:r>
              <a:rPr dirty="0">
                <a:solidFill>
                  <a:srgbClr val="35B2B4"/>
                </a:solidFill>
              </a:rPr>
              <a:t>indirect traumatization</a:t>
            </a:r>
            <a:r>
              <a:rPr dirty="0"/>
              <a:t>, is a process of change that happens when the caseworker begins to identify with the children with whom s/he is working that results in changes in the caseworker’s thoughts, feelings, and behaviors that are:</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Parallel to those of trauma survivors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Generated from the experiences of clients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Transmitted from clients to workers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Over time, this can cause changes in your physical, psychological, emotional, and spiritual well-being</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It can lead to very high, and possibly unrealistic, expectations of yourself and others</a:t>
            </a:r>
          </a:p>
        </p:txBody>
      </p:sp>
      <p:sp>
        <p:nvSpPr>
          <p:cNvPr id="186" name="Shape 186"/>
          <p:cNvSpPr/>
          <p:nvPr/>
        </p:nvSpPr>
        <p:spPr>
          <a:xfrm>
            <a:off x="0" y="0"/>
            <a:ext cx="12192000" cy="155733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87" name="Shape 187"/>
          <p:cNvSpPr/>
          <p:nvPr/>
        </p:nvSpPr>
        <p:spPr>
          <a:xfrm>
            <a:off x="762657" y="475206"/>
            <a:ext cx="10272056"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t>VICARIOUS OR SECONDARY TRAUMA</a:t>
            </a:r>
          </a:p>
        </p:txBody>
      </p:sp>
    </p:spTree>
    <p:extLst>
      <p:ext uri="{BB962C8B-B14F-4D97-AF65-F5344CB8AC3E}">
        <p14:creationId xmlns:p14="http://schemas.microsoft.com/office/powerpoint/2010/main" val="366688527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body" sz="half" idx="1"/>
          </p:nvPr>
        </p:nvSpPr>
        <p:spPr>
          <a:xfrm>
            <a:off x="6872151" y="3079354"/>
            <a:ext cx="5319849" cy="4648201"/>
          </a:xfrm>
          <a:prstGeom prst="rect">
            <a:avLst/>
          </a:prstGeom>
        </p:spPr>
        <p:txBody>
          <a:bodyPr lIns="91424" tIns="91424" rIns="91424" bIns="91424"/>
          <a:lstStyle/>
          <a:p>
            <a:pPr>
              <a:spcBef>
                <a:spcPts val="0"/>
              </a:spcBef>
              <a:buSzTx/>
              <a:buNone/>
              <a:defRPr sz="2400">
                <a:solidFill>
                  <a:srgbClr val="595959"/>
                </a:solidFill>
                <a:latin typeface="Helvetica Neue"/>
                <a:ea typeface="Helvetica Neue"/>
                <a:cs typeface="Helvetica Neue"/>
                <a:sym typeface="Helvetica Neue"/>
              </a:defRPr>
            </a:pPr>
            <a:r>
              <a:rPr dirty="0"/>
              <a:t>Look at the list distributed and </a:t>
            </a:r>
          </a:p>
          <a:p>
            <a:pPr>
              <a:spcBef>
                <a:spcPts val="0"/>
              </a:spcBef>
              <a:buSzTx/>
              <a:buNone/>
              <a:defRPr sz="2400">
                <a:solidFill>
                  <a:srgbClr val="595959"/>
                </a:solidFill>
                <a:latin typeface="Helvetica Neue"/>
                <a:ea typeface="Helvetica Neue"/>
                <a:cs typeface="Helvetica Neue"/>
                <a:sym typeface="Helvetica Neue"/>
              </a:defRPr>
            </a:pPr>
            <a:r>
              <a:rPr dirty="0"/>
              <a:t>think about yourself and your team</a:t>
            </a:r>
          </a:p>
        </p:txBody>
      </p:sp>
      <p:pic>
        <p:nvPicPr>
          <p:cNvPr id="192" name="image8.png"/>
          <p:cNvPicPr>
            <a:picLocks noChangeAspect="1"/>
          </p:cNvPicPr>
          <p:nvPr/>
        </p:nvPicPr>
        <p:blipFill>
          <a:blip r:embed="rId3">
            <a:extLst/>
          </a:blip>
          <a:stretch>
            <a:fillRect/>
          </a:stretch>
        </p:blipFill>
        <p:spPr>
          <a:xfrm>
            <a:off x="6872151" y="4404917"/>
            <a:ext cx="2456613" cy="2456613"/>
          </a:xfrm>
          <a:prstGeom prst="rect">
            <a:avLst/>
          </a:prstGeom>
          <a:ln w="12700">
            <a:miter lim="400000"/>
          </a:ln>
        </p:spPr>
      </p:pic>
      <p:sp>
        <p:nvSpPr>
          <p:cNvPr id="193" name="Shape 193"/>
          <p:cNvSpPr/>
          <p:nvPr/>
        </p:nvSpPr>
        <p:spPr>
          <a:xfrm>
            <a:off x="6934200" y="1753791"/>
            <a:ext cx="10515600" cy="11412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SIGNS OF </a:t>
            </a:r>
            <a:endParaRPr sz="440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t>NEGATIVE STRESS</a:t>
            </a:r>
          </a:p>
        </p:txBody>
      </p:sp>
      <p:pic>
        <p:nvPicPr>
          <p:cNvPr id="194" name="image9.jpeg"/>
          <p:cNvPicPr>
            <a:picLocks noChangeAspect="1"/>
          </p:cNvPicPr>
          <p:nvPr/>
        </p:nvPicPr>
        <p:blipFill>
          <a:blip r:embed="rId4">
            <a:extLst/>
          </a:blip>
          <a:stretch>
            <a:fillRect/>
          </a:stretch>
        </p:blipFill>
        <p:spPr>
          <a:xfrm>
            <a:off x="490740" y="570124"/>
            <a:ext cx="6035491" cy="5749980"/>
          </a:xfrm>
          <a:prstGeom prst="rect">
            <a:avLst/>
          </a:prstGeom>
          <a:ln w="12700">
            <a:miter lim="400000"/>
          </a:ln>
        </p:spPr>
      </p:pic>
      <p:sp>
        <p:nvSpPr>
          <p:cNvPr id="195" name="Shape 195"/>
          <p:cNvSpPr/>
          <p:nvPr/>
        </p:nvSpPr>
        <p:spPr>
          <a:xfrm>
            <a:off x="670876" y="5831838"/>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dirty="0"/>
              <a:t>Photo: </a:t>
            </a:r>
            <a:r>
              <a:rPr lang="en-IN" dirty="0"/>
              <a:t>Ned Colt</a:t>
            </a:r>
            <a:r>
              <a:rPr dirty="0"/>
              <a:t>/</a:t>
            </a:r>
            <a:r>
              <a:rPr lang="en-IN" dirty="0"/>
              <a:t> </a:t>
            </a:r>
            <a:r>
              <a:rPr dirty="0"/>
              <a:t>The IRC</a:t>
            </a:r>
          </a:p>
        </p:txBody>
      </p:sp>
    </p:spTree>
    <p:extLst>
      <p:ext uri="{BB962C8B-B14F-4D97-AF65-F5344CB8AC3E}">
        <p14:creationId xmlns:p14="http://schemas.microsoft.com/office/powerpoint/2010/main" val="41071359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
          </p:nvPr>
        </p:nvSpPr>
        <p:spPr>
          <a:xfrm>
            <a:off x="603295" y="2543175"/>
            <a:ext cx="11014965" cy="4045885"/>
          </a:xfrm>
          <a:prstGeom prst="rect">
            <a:avLst/>
          </a:prstGeom>
        </p:spPr>
        <p:txBody>
          <a:bodyPr/>
          <a:lstStyle/>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Stress reaction that occurs after prolonged exposure to occupational stressors, such as those identified as sources of cumulative stress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It is a process, not a single event</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Occurs as prolonged exposure to emotionally demanding situations with inadequate support gradually depletes an individual’s natural resources for dealing with stress and strain</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Like the signs of stress, signs of burnout can manifest in different ways depending on the individual</a:t>
            </a:r>
          </a:p>
        </p:txBody>
      </p:sp>
      <p:sp>
        <p:nvSpPr>
          <p:cNvPr id="200" name="Shape 200"/>
          <p:cNvSpPr/>
          <p:nvPr/>
        </p:nvSpPr>
        <p:spPr>
          <a:xfrm>
            <a:off x="493991" y="450171"/>
            <a:ext cx="10515601" cy="16454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BURNOUT – COMMON AMONG CHILD PROTECTION SUPERVISORS AND CASEWORKERS</a:t>
            </a:r>
          </a:p>
        </p:txBody>
      </p:sp>
      <p:sp>
        <p:nvSpPr>
          <p:cNvPr id="201" name="Shape 201"/>
          <p:cNvSpPr/>
          <p:nvPr/>
        </p:nvSpPr>
        <p:spPr>
          <a:xfrm flipV="1">
            <a:off x="603296" y="2108762"/>
            <a:ext cx="7252746" cy="55287"/>
          </a:xfrm>
          <a:prstGeom prst="line">
            <a:avLst/>
          </a:prstGeom>
          <a:ln w="6350">
            <a:solidFill>
              <a:srgbClr val="415D78"/>
            </a:solidFill>
            <a:miter/>
          </a:ln>
        </p:spPr>
        <p:txBody>
          <a:bodyPr lIns="45719" rIns="45719"/>
          <a:lstStyle/>
          <a:p>
            <a:endParaRPr/>
          </a:p>
        </p:txBody>
      </p:sp>
      <p:sp>
        <p:nvSpPr>
          <p:cNvPr id="202" name="Shape 202"/>
          <p:cNvSpPr/>
          <p:nvPr/>
        </p:nvSpPr>
        <p:spPr>
          <a:xfrm>
            <a:off x="603295" y="2094474"/>
            <a:ext cx="4105123"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7775879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365424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543040" y="2517259"/>
            <a:ext cx="10515601" cy="11412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PROTECTIVE </a:t>
            </a:r>
            <a:endParaRPr sz="440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t>FACTORS</a:t>
            </a:r>
          </a:p>
        </p:txBody>
      </p:sp>
      <p:sp>
        <p:nvSpPr>
          <p:cNvPr id="207" name="Shape 207"/>
          <p:cNvSpPr/>
          <p:nvPr/>
        </p:nvSpPr>
        <p:spPr>
          <a:xfrm>
            <a:off x="638327" y="3671877"/>
            <a:ext cx="2147737" cy="113795"/>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graphicFrame>
        <p:nvGraphicFramePr>
          <p:cNvPr id="208" name="Table 208"/>
          <p:cNvGraphicFramePr/>
          <p:nvPr>
            <p:extLst>
              <p:ext uri="{D42A27DB-BD31-4B8C-83A1-F6EECF244321}">
                <p14:modId xmlns:p14="http://schemas.microsoft.com/office/powerpoint/2010/main" val="4268927259"/>
              </p:ext>
            </p:extLst>
          </p:nvPr>
        </p:nvGraphicFramePr>
        <p:xfrm>
          <a:off x="4857084" y="659512"/>
          <a:ext cx="6548986" cy="5507984"/>
        </p:xfrm>
        <a:graphic>
          <a:graphicData uri="http://schemas.openxmlformats.org/drawingml/2006/table">
            <a:tbl>
              <a:tblPr bandRow="1"/>
              <a:tblGrid>
                <a:gridCol w="6548986">
                  <a:extLst>
                    <a:ext uri="{9D8B030D-6E8A-4147-A177-3AD203B41FA5}">
                      <a16:colId xmlns:a16="http://schemas.microsoft.com/office/drawing/2014/main" xmlns="" val="20000"/>
                    </a:ext>
                  </a:extLst>
                </a:gridCol>
              </a:tblGrid>
              <a:tr h="815205">
                <a:tc>
                  <a:txBody>
                    <a:bodyPr/>
                    <a:lstStyle/>
                    <a:p>
                      <a:pPr algn="l">
                        <a:defRPr sz="1800"/>
                      </a:pPr>
                      <a:r>
                        <a:rPr sz="2700" b="1" dirty="0">
                          <a:solidFill>
                            <a:srgbClr val="FFFFFF"/>
                          </a:solidFill>
                          <a:sym typeface="Calibri"/>
                        </a:rPr>
                        <a:t>Protective Factors</a:t>
                      </a:r>
                    </a:p>
                  </a:txBody>
                  <a:tcPr marL="203801" marR="203801" marT="203801" marB="203801" horzOverflow="overflow">
                    <a:solidFill>
                      <a:srgbClr val="415D78"/>
                    </a:solidFill>
                  </a:tcPr>
                </a:tc>
                <a:extLst>
                  <a:ext uri="{0D108BD9-81ED-4DB2-BD59-A6C34878D82A}">
                    <a16:rowId xmlns:a16="http://schemas.microsoft.com/office/drawing/2014/main" xmlns="" val="10000"/>
                  </a:ext>
                </a:extLst>
              </a:tr>
              <a:tr h="4688902">
                <a:tc>
                  <a:txBody>
                    <a:bodyPr/>
                    <a:lstStyle/>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Positive coping habits </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Social support</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Optimism and healthy self-esteem</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Spirituality</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Adaptability</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Curiosity and openness to experience</a:t>
                      </a:r>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lang="en-US" sz="2400" dirty="0"/>
                        <a:t>Talents/natural</a:t>
                      </a:r>
                      <a:r>
                        <a:rPr lang="en-US" sz="2400" baseline="0" dirty="0"/>
                        <a:t> abilities </a:t>
                      </a:r>
                      <a:endParaRPr sz="2400" dirty="0"/>
                    </a:p>
                    <a:p>
                      <a:pPr marL="342900" indent="-342900" algn="l">
                        <a:spcBef>
                          <a:spcPts val="1200"/>
                        </a:spcBef>
                        <a:buClr>
                          <a:srgbClr val="FFFFFF"/>
                        </a:buClr>
                        <a:buSzPct val="100000"/>
                        <a:buFont typeface="Wingdings" panose="05000000000000000000" pitchFamily="2" charset="2"/>
                        <a:buChar char="§"/>
                        <a:defRPr sz="2200" b="1">
                          <a:solidFill>
                            <a:srgbClr val="FFFFFF"/>
                          </a:solidFill>
                          <a:sym typeface="Calibri"/>
                        </a:defRPr>
                      </a:pPr>
                      <a:r>
                        <a:rPr sz="2400" dirty="0"/>
                        <a:t>Meaning-making</a:t>
                      </a:r>
                    </a:p>
                  </a:txBody>
                  <a:tcPr marL="203801" marR="203801" marT="203801" marB="203801" horzOverflow="overflow">
                    <a:solidFill>
                      <a:srgbClr val="35B2B4"/>
                    </a:solidFill>
                  </a:tcPr>
                </a:tc>
                <a:extLst>
                  <a:ext uri="{0D108BD9-81ED-4DB2-BD59-A6C34878D82A}">
                    <a16:rowId xmlns:a16="http://schemas.microsoft.com/office/drawing/2014/main" xmlns="" val="10001"/>
                  </a:ext>
                </a:extLst>
              </a:tr>
            </a:tbl>
          </a:graphicData>
        </a:graphic>
      </p:graphicFrame>
      <p:sp>
        <p:nvSpPr>
          <p:cNvPr id="209" name="Shape 209"/>
          <p:cNvSpPr/>
          <p:nvPr/>
        </p:nvSpPr>
        <p:spPr>
          <a:xfrm>
            <a:off x="8472985" y="5700569"/>
            <a:ext cx="2745959" cy="2649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1200" i="1">
                <a:solidFill>
                  <a:srgbClr val="FFFFFF"/>
                </a:solidFill>
                <a:latin typeface="Helvetica Neue"/>
                <a:ea typeface="Helvetica Neue"/>
                <a:cs typeface="Helvetica Neue"/>
                <a:sym typeface="Helvetica Neue"/>
              </a:defRPr>
            </a:lvl1pPr>
          </a:lstStyle>
          <a:p>
            <a:r>
              <a:t>Headington Institute, 2008</a:t>
            </a:r>
          </a:p>
        </p:txBody>
      </p:sp>
    </p:spTree>
    <p:extLst>
      <p:ext uri="{BB962C8B-B14F-4D97-AF65-F5344CB8AC3E}">
        <p14:creationId xmlns:p14="http://schemas.microsoft.com/office/powerpoint/2010/main" val="140534929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body" sz="half" idx="1"/>
          </p:nvPr>
        </p:nvSpPr>
        <p:spPr>
          <a:xfrm>
            <a:off x="4504978" y="398586"/>
            <a:ext cx="7202928" cy="3932416"/>
          </a:xfrm>
          <a:prstGeom prst="rect">
            <a:avLst/>
          </a:prstGeom>
        </p:spPr>
        <p:txBody>
          <a:bodyPr>
            <a:normAutofit/>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lang="en-US" sz="2600" dirty="0"/>
              <a:t>Wellness Reflection</a:t>
            </a:r>
            <a:r>
              <a:rPr sz="2600" dirty="0"/>
              <a:t>:</a:t>
            </a:r>
            <a:r>
              <a:rPr sz="2600" b="0" dirty="0">
                <a:solidFill>
                  <a:srgbClr val="151515"/>
                </a:solidFill>
              </a:rPr>
              <a:t> </a:t>
            </a:r>
            <a:endParaRPr sz="2600" dirty="0">
              <a:solidFill>
                <a:srgbClr val="D8D8D8"/>
              </a:solidFill>
            </a:endParaRPr>
          </a:p>
          <a:p>
            <a:pPr>
              <a:lnSpc>
                <a:spcPct val="100000"/>
              </a:lnSpc>
              <a:spcBef>
                <a:spcPts val="600"/>
              </a:spcBef>
              <a:buSzTx/>
              <a:buFont typeface="Wingdings" panose="05000000000000000000" pitchFamily="2" charset="2"/>
              <a:buChar char="§"/>
              <a:defRPr sz="2400">
                <a:latin typeface="Helvetica Neue"/>
                <a:ea typeface="Helvetica Neue"/>
                <a:cs typeface="Helvetica Neue"/>
                <a:sym typeface="Helvetica Neue"/>
              </a:defRPr>
            </a:pPr>
            <a:endParaRPr sz="2600" dirty="0">
              <a:solidFill>
                <a:srgbClr val="D8D8D8"/>
              </a:solidFill>
            </a:endParaRP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sz="2600" dirty="0"/>
              <a:t>What are your individual, positive coping habits?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sz="2600" dirty="0"/>
              <a:t>In other words, what do you do, or what can you do to care for yourself?</a:t>
            </a:r>
          </a:p>
        </p:txBody>
      </p:sp>
      <p:sp>
        <p:nvSpPr>
          <p:cNvPr id="214" name="Shape 214"/>
          <p:cNvSpPr/>
          <p:nvPr/>
        </p:nvSpPr>
        <p:spPr>
          <a:xfrm>
            <a:off x="1" y="0"/>
            <a:ext cx="3886201" cy="6858000"/>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pic>
        <p:nvPicPr>
          <p:cNvPr id="215" name="image8.png"/>
          <p:cNvPicPr>
            <a:picLocks noChangeAspect="1"/>
          </p:cNvPicPr>
          <p:nvPr/>
        </p:nvPicPr>
        <p:blipFill>
          <a:blip r:embed="rId3">
            <a:extLst/>
          </a:blip>
          <a:stretch>
            <a:fillRect/>
          </a:stretch>
        </p:blipFill>
        <p:spPr>
          <a:xfrm>
            <a:off x="5577235" y="3890366"/>
            <a:ext cx="4304953" cy="4304952"/>
          </a:xfrm>
          <a:prstGeom prst="rect">
            <a:avLst/>
          </a:prstGeom>
          <a:ln w="12700">
            <a:miter lim="400000"/>
          </a:ln>
        </p:spPr>
      </p:pic>
      <p:sp>
        <p:nvSpPr>
          <p:cNvPr id="216" name="Shape 216"/>
          <p:cNvSpPr/>
          <p:nvPr/>
        </p:nvSpPr>
        <p:spPr>
          <a:xfrm>
            <a:off x="440879" y="886201"/>
            <a:ext cx="8695978" cy="214971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FFFFFF"/>
                </a:solidFill>
                <a:latin typeface="Helvetica Neue"/>
                <a:ea typeface="Helvetica Neue"/>
                <a:cs typeface="Helvetica Neue"/>
                <a:sym typeface="Helvetica Neue"/>
              </a:defRPr>
            </a:pPr>
            <a:r>
              <a:t>TEAM </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WELL-BEING </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STARTS </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WITH US!</a:t>
            </a:r>
          </a:p>
        </p:txBody>
      </p:sp>
      <p:sp>
        <p:nvSpPr>
          <p:cNvPr id="217" name="Shape 217"/>
          <p:cNvSpPr/>
          <p:nvPr/>
        </p:nvSpPr>
        <p:spPr>
          <a:xfrm>
            <a:off x="3886201" y="771902"/>
            <a:ext cx="228600" cy="22860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94352123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sz="half" idx="1"/>
          </p:nvPr>
        </p:nvSpPr>
        <p:spPr>
          <a:xfrm>
            <a:off x="583169" y="2049954"/>
            <a:ext cx="6246257" cy="4612781"/>
          </a:xfrm>
          <a:prstGeom prst="rect">
            <a:avLst/>
          </a:prstGeom>
        </p:spPr>
        <p:txBody>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The work of case management is rewarding, but also stressful </a:t>
            </a:r>
            <a:endParaRPr lang="en-US"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It is important for supervisors to recognize signs of stress in themselves and in caseworkers</a:t>
            </a:r>
            <a:r>
              <a:rPr lang="en-US" dirty="0"/>
              <a:t>, and also protective factors</a:t>
            </a: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Supervisors should develop </a:t>
            </a:r>
            <a:r>
              <a:rPr lang="en-US" dirty="0"/>
              <a:t>personal and team </a:t>
            </a:r>
            <a:r>
              <a:rPr dirty="0"/>
              <a:t>strategies to address stress and burnout</a:t>
            </a:r>
            <a:endParaRPr lang="en-US"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lang="en-US"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Individual </a:t>
            </a:r>
            <a:r>
              <a:rPr lang="en-US" dirty="0"/>
              <a:t>s</a:t>
            </a:r>
            <a:r>
              <a:rPr dirty="0"/>
              <a:t>upervision is a fundamental way to identify and manage stress for both parties</a:t>
            </a:r>
          </a:p>
        </p:txBody>
      </p:sp>
      <p:sp>
        <p:nvSpPr>
          <p:cNvPr id="222" name="Shape 222"/>
          <p:cNvSpPr/>
          <p:nvPr/>
        </p:nvSpPr>
        <p:spPr>
          <a:xfrm>
            <a:off x="583170" y="546100"/>
            <a:ext cx="10515601" cy="11412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35B2B4"/>
                </a:solidFill>
                <a:latin typeface="Helvetica Neue"/>
                <a:ea typeface="Helvetica Neue"/>
                <a:cs typeface="Helvetica Neue"/>
                <a:sym typeface="Helvetica Neue"/>
              </a:defRPr>
            </a:pPr>
            <a:r>
              <a:t>SOME KEY MESSAGES </a:t>
            </a:r>
            <a:endParaRPr sz="4400">
              <a:latin typeface="Calibri Light"/>
              <a:ea typeface="Calibri Light"/>
              <a:cs typeface="Calibri Light"/>
              <a:sym typeface="Calibri Light"/>
            </a:endParaRPr>
          </a:p>
          <a:p>
            <a:pPr>
              <a:lnSpc>
                <a:spcPct val="90000"/>
              </a:lnSpc>
              <a:defRPr sz="3600" b="1">
                <a:solidFill>
                  <a:srgbClr val="35B2B4"/>
                </a:solidFill>
                <a:latin typeface="Helvetica Neue"/>
                <a:ea typeface="Helvetica Neue"/>
                <a:cs typeface="Helvetica Neue"/>
                <a:sym typeface="Helvetica Neue"/>
              </a:defRPr>
            </a:pPr>
            <a:r>
              <a:t>ABOUT STRESS</a:t>
            </a:r>
          </a:p>
        </p:txBody>
      </p:sp>
      <p:pic>
        <p:nvPicPr>
          <p:cNvPr id="223" name="image10.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rot="16200000">
            <a:off x="7843564" y="2252391"/>
            <a:ext cx="1429240" cy="7267632"/>
          </a:xfrm>
          <a:prstGeom prst="rect">
            <a:avLst/>
          </a:prstGeom>
          <a:ln w="12700">
            <a:miter lim="400000"/>
          </a:ln>
        </p:spPr>
      </p:pic>
      <p:pic>
        <p:nvPicPr>
          <p:cNvPr id="224" name="image11.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7892" y="345440"/>
            <a:ext cx="4097868" cy="6146801"/>
          </a:xfrm>
          <a:prstGeom prst="rect">
            <a:avLst/>
          </a:prstGeom>
          <a:ln w="12700">
            <a:miter lim="400000"/>
          </a:ln>
        </p:spPr>
      </p:pic>
      <p:sp>
        <p:nvSpPr>
          <p:cNvPr id="225" name="Shape 225"/>
          <p:cNvSpPr/>
          <p:nvPr/>
        </p:nvSpPr>
        <p:spPr>
          <a:xfrm>
            <a:off x="7697892" y="6106863"/>
            <a:ext cx="5143501"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sz="1400" dirty="0"/>
              <a:t>Photo: </a:t>
            </a:r>
            <a:r>
              <a:rPr lang="en-IN" sz="1400" dirty="0"/>
              <a:t>Rafael </a:t>
            </a:r>
            <a:r>
              <a:rPr lang="en-IN" sz="1400" dirty="0" err="1"/>
              <a:t>Hermoso</a:t>
            </a:r>
            <a:r>
              <a:rPr sz="1400" dirty="0"/>
              <a:t>/</a:t>
            </a:r>
            <a:r>
              <a:rPr lang="en-IN" sz="1400" dirty="0"/>
              <a:t> </a:t>
            </a:r>
            <a:r>
              <a:rPr sz="1400" dirty="0"/>
              <a:t>The IRC</a:t>
            </a:r>
          </a:p>
        </p:txBody>
      </p:sp>
    </p:spTree>
    <p:extLst>
      <p:ext uri="{BB962C8B-B14F-4D97-AF65-F5344CB8AC3E}">
        <p14:creationId xmlns:p14="http://schemas.microsoft.com/office/powerpoint/2010/main" val="171955229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half" idx="1"/>
          </p:nvPr>
        </p:nvSpPr>
        <p:spPr>
          <a:xfrm>
            <a:off x="4448173" y="457200"/>
            <a:ext cx="7263929" cy="3897077"/>
          </a:xfrm>
          <a:prstGeom prst="rect">
            <a:avLst/>
          </a:prstGeom>
        </p:spPr>
        <p:txBody>
          <a:bodyPr>
            <a:noAutofit/>
          </a:bodyPr>
          <a:lstStyle/>
          <a:p>
            <a:pPr marL="0" indent="0">
              <a:lnSpc>
                <a:spcPct val="100000"/>
              </a:lnSpc>
              <a:spcBef>
                <a:spcPts val="600"/>
              </a:spcBef>
              <a:buClr>
                <a:srgbClr val="00B0F0"/>
              </a:buClr>
              <a:buNone/>
              <a:defRPr sz="1800">
                <a:solidFill>
                  <a:srgbClr val="595959"/>
                </a:solidFill>
                <a:latin typeface="Helvetica Neue"/>
                <a:ea typeface="Helvetica Neue"/>
                <a:cs typeface="Helvetica Neue"/>
                <a:sym typeface="Helvetica Neue"/>
              </a:defRPr>
            </a:pPr>
            <a:r>
              <a:rPr lang="en-US" sz="3200" dirty="0"/>
              <a:t>How can s</a:t>
            </a:r>
            <a:r>
              <a:rPr sz="3200" dirty="0"/>
              <a:t>upervisors promot</a:t>
            </a:r>
            <a:r>
              <a:rPr lang="en-US" sz="3200" dirty="0"/>
              <a:t>e</a:t>
            </a:r>
            <a:r>
              <a:rPr sz="3200" dirty="0"/>
              <a:t> team well</a:t>
            </a:r>
            <a:r>
              <a:rPr lang="en-US" sz="3200" dirty="0"/>
              <a:t>-</a:t>
            </a:r>
            <a:r>
              <a:rPr sz="3200" dirty="0"/>
              <a:t>being?</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800" dirty="0"/>
              <a:t>With individual caseworkers?</a:t>
            </a:r>
          </a:p>
          <a:p>
            <a:pPr lvl="1">
              <a:lnSpc>
                <a:spcPct val="100000"/>
              </a:lnSpc>
              <a:spcBef>
                <a:spcPts val="600"/>
              </a:spcBef>
              <a:buClr>
                <a:srgbClr val="00B0F0"/>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800" dirty="0"/>
              <a:t>At a team level?</a:t>
            </a:r>
          </a:p>
        </p:txBody>
      </p:sp>
      <p:sp>
        <p:nvSpPr>
          <p:cNvPr id="228" name="Shape 228"/>
          <p:cNvSpPr/>
          <p:nvPr/>
        </p:nvSpPr>
        <p:spPr>
          <a:xfrm>
            <a:off x="1" y="0"/>
            <a:ext cx="3886201"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29" name="Shape 229"/>
          <p:cNvSpPr/>
          <p:nvPr/>
        </p:nvSpPr>
        <p:spPr>
          <a:xfrm>
            <a:off x="319435" y="692447"/>
            <a:ext cx="10515601" cy="21497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FFFFFF"/>
                </a:solidFill>
                <a:latin typeface="Helvetica Neue"/>
                <a:ea typeface="Helvetica Neue"/>
                <a:cs typeface="Helvetica Neue"/>
                <a:sym typeface="Helvetica Neue"/>
              </a:defRPr>
            </a:pPr>
            <a:r>
              <a:t>TEAM </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WELL-BEING</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STARTS </a:t>
            </a:r>
            <a:endParaRPr sz="4400">
              <a:latin typeface="Calibri Light"/>
              <a:ea typeface="Calibri Light"/>
              <a:cs typeface="Calibri Light"/>
              <a:sym typeface="Calibri Light"/>
            </a:endParaRPr>
          </a:p>
          <a:p>
            <a:pPr>
              <a:lnSpc>
                <a:spcPct val="90000"/>
              </a:lnSpc>
              <a:defRPr sz="3600" b="1">
                <a:solidFill>
                  <a:srgbClr val="FFFFFF"/>
                </a:solidFill>
                <a:latin typeface="Helvetica Neue"/>
                <a:ea typeface="Helvetica Neue"/>
                <a:cs typeface="Helvetica Neue"/>
                <a:sym typeface="Helvetica Neue"/>
              </a:defRPr>
            </a:pPr>
            <a:r>
              <a:t>WITH US!</a:t>
            </a:r>
          </a:p>
        </p:txBody>
      </p:sp>
      <p:sp>
        <p:nvSpPr>
          <p:cNvPr id="230" name="Shape 230"/>
          <p:cNvSpPr/>
          <p:nvPr/>
        </p:nvSpPr>
        <p:spPr>
          <a:xfrm>
            <a:off x="3886201" y="771902"/>
            <a:ext cx="228600" cy="2286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231" name="image8.png"/>
          <p:cNvPicPr>
            <a:picLocks noChangeAspect="1"/>
          </p:cNvPicPr>
          <p:nvPr/>
        </p:nvPicPr>
        <p:blipFill>
          <a:blip r:embed="rId3">
            <a:extLst/>
          </a:blip>
          <a:stretch>
            <a:fillRect/>
          </a:stretch>
        </p:blipFill>
        <p:spPr>
          <a:xfrm>
            <a:off x="5577235" y="3890366"/>
            <a:ext cx="4304953" cy="4304952"/>
          </a:xfrm>
          <a:prstGeom prst="rect">
            <a:avLst/>
          </a:prstGeom>
          <a:ln w="12700">
            <a:miter lim="400000"/>
          </a:ln>
        </p:spPr>
      </p:pic>
    </p:spTree>
    <p:extLst>
      <p:ext uri="{BB962C8B-B14F-4D97-AF65-F5344CB8AC3E}">
        <p14:creationId xmlns:p14="http://schemas.microsoft.com/office/powerpoint/2010/main" val="65733941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
          </p:nvPr>
        </p:nvSpPr>
        <p:spPr>
          <a:xfrm>
            <a:off x="590548" y="1531087"/>
            <a:ext cx="11084001" cy="4441085"/>
          </a:xfrm>
          <a:prstGeom prst="rect">
            <a:avLst/>
          </a:prstGeom>
        </p:spPr>
        <p:txBody>
          <a:bodyPr numCol="2">
            <a:noAutofit/>
          </a:bodyPr>
          <a:lstStyle/>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Regular </a:t>
            </a:r>
            <a:r>
              <a:rPr lang="en-US" sz="2200" dirty="0"/>
              <a:t>i</a:t>
            </a:r>
            <a:r>
              <a:rPr sz="2200" dirty="0"/>
              <a:t>ndividual supervision meetings</a:t>
            </a:r>
            <a:endParaRPr lang="en-US" sz="2200" dirty="0"/>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2200" dirty="0"/>
              <a:t>Develop a </a:t>
            </a:r>
            <a:r>
              <a:rPr sz="2200" dirty="0"/>
              <a:t>coaching</a:t>
            </a:r>
            <a:r>
              <a:rPr lang="en-US" sz="2200" dirty="0"/>
              <a:t> attitude and skills</a:t>
            </a:r>
            <a:endParaRPr sz="2200" dirty="0"/>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2200" dirty="0"/>
              <a:t>Recognize </a:t>
            </a:r>
            <a:r>
              <a:rPr sz="2200" dirty="0"/>
              <a:t>signs of stress and burnout in caseworkers and respond</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Coordinate with HR</a:t>
            </a:r>
            <a:r>
              <a:rPr lang="en-US" sz="2200" dirty="0"/>
              <a:t>/management</a:t>
            </a:r>
            <a:r>
              <a:rPr sz="2200" dirty="0"/>
              <a:t> to ensure a protocol for caseworkers showing signs of stress/burnout </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Support caseworkers to explore ways to manage stress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Promote a team atmosphere and consider buddy systems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Encourage space to take breaks during work</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Set realistic expectations of team </a:t>
            </a:r>
          </a:p>
          <a:p>
            <a:pPr>
              <a:lnSpc>
                <a:spcPct val="100000"/>
              </a:lnSpc>
              <a:spcBef>
                <a:spcPts val="600"/>
              </a:spcBef>
              <a:buClr>
                <a:srgbClr val="35B2B4"/>
              </a:buClr>
              <a:buSzPct val="80000"/>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Promote caseworker safety</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2200" dirty="0"/>
              <a:t>Promote </a:t>
            </a:r>
            <a:r>
              <a:rPr sz="2200" dirty="0"/>
              <a:t>respectful and effective communication within the teams</a:t>
            </a:r>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Empower </a:t>
            </a:r>
            <a:r>
              <a:rPr lang="en-US" sz="2200" dirty="0"/>
              <a:t>and encourage caseworkers</a:t>
            </a:r>
            <a:endParaRPr sz="2200" dirty="0"/>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sz="2200" dirty="0"/>
              <a:t>Acknowledge and validate the experience of caseworkers</a:t>
            </a:r>
            <a:endParaRPr lang="en-US" sz="2200" dirty="0"/>
          </a:p>
          <a:p>
            <a:pPr>
              <a:lnSpc>
                <a:spcPct val="100000"/>
              </a:lnSpc>
              <a:spcBef>
                <a:spcPts val="600"/>
              </a:spcBef>
              <a:buClr>
                <a:srgbClr val="35B2B4"/>
              </a:buClr>
              <a:buFont typeface="Wingdings" panose="05000000000000000000" pitchFamily="2" charset="2"/>
              <a:buChar char="§"/>
              <a:defRPr sz="1800">
                <a:solidFill>
                  <a:srgbClr val="595959"/>
                </a:solidFill>
                <a:latin typeface="Helvetica Neue"/>
                <a:ea typeface="Helvetica Neue"/>
                <a:cs typeface="Helvetica Neue"/>
                <a:sym typeface="Helvetica Neue"/>
              </a:defRPr>
            </a:pPr>
            <a:r>
              <a:rPr lang="en-US" sz="2200" b="1" u="sng" dirty="0"/>
              <a:t>Be a role model to the case management team!</a:t>
            </a:r>
            <a:endParaRPr sz="2200" b="1" u="sng" dirty="0"/>
          </a:p>
        </p:txBody>
      </p:sp>
      <p:sp>
        <p:nvSpPr>
          <p:cNvPr id="236" name="Shape 236"/>
          <p:cNvSpPr/>
          <p:nvPr/>
        </p:nvSpPr>
        <p:spPr>
          <a:xfrm>
            <a:off x="590548" y="537365"/>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t>SUGGESTIONS FOR SUPERVISORS</a:t>
            </a:r>
          </a:p>
        </p:txBody>
      </p:sp>
      <p:sp>
        <p:nvSpPr>
          <p:cNvPr id="237" name="Shape 237"/>
          <p:cNvSpPr/>
          <p:nvPr/>
        </p:nvSpPr>
        <p:spPr>
          <a:xfrm>
            <a:off x="0" y="5972173"/>
            <a:ext cx="12192000" cy="88582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238" name="Shape 238"/>
          <p:cNvSpPr/>
          <p:nvPr/>
        </p:nvSpPr>
        <p:spPr>
          <a:xfrm>
            <a:off x="714375" y="1143000"/>
            <a:ext cx="3286125" cy="114301"/>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88421567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304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5559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sp>
        <p:nvSpPr>
          <p:cNvPr id="9" name="TextBox 8"/>
          <p:cNvSpPr txBox="1"/>
          <p:nvPr/>
        </p:nvSpPr>
        <p:spPr>
          <a:xfrm>
            <a:off x="5697415" y="4799970"/>
            <a:ext cx="3024554" cy="892552"/>
          </a:xfrm>
          <a:prstGeom prst="rect">
            <a:avLst/>
          </a:prstGeom>
          <a:noFill/>
        </p:spPr>
        <p:txBody>
          <a:bodyPr wrap="square" rtlCol="0">
            <a:spAutoFit/>
          </a:bodyPr>
          <a:lstStyle/>
          <a:p>
            <a:r>
              <a:rPr lang="en-US" sz="2400" b="1" dirty="0" smtClean="0">
                <a:solidFill>
                  <a:srgbClr val="405E79"/>
                </a:solidFill>
                <a:latin typeface="Helvetica Neue" charset="0"/>
                <a:ea typeface="Helvetica Neue" charset="0"/>
                <a:cs typeface="Helvetica Neue" charset="0"/>
              </a:rPr>
              <a:t>THE ALLIANCE</a:t>
            </a:r>
          </a:p>
          <a:p>
            <a:r>
              <a:rPr lang="en-US" sz="1400" b="1" dirty="0" smtClean="0">
                <a:solidFill>
                  <a:srgbClr val="405E79"/>
                </a:solidFill>
                <a:latin typeface="Helvetica Neue" charset="0"/>
                <a:ea typeface="Helvetica Neue" charset="0"/>
                <a:cs typeface="Helvetica Neue" charset="0"/>
              </a:rPr>
              <a:t>FOR CHILD PROTECTION</a:t>
            </a:r>
          </a:p>
          <a:p>
            <a:r>
              <a:rPr lang="en-US" sz="1400" b="1" dirty="0" smtClean="0">
                <a:solidFill>
                  <a:srgbClr val="405E79"/>
                </a:solidFill>
                <a:latin typeface="Helvetica Neue" charset="0"/>
                <a:ea typeface="Helvetica Neue" charset="0"/>
                <a:cs typeface="Helvetica Neue" charset="0"/>
              </a:rPr>
              <a:t>IN HUMANITARIAN ACTION </a:t>
            </a:r>
            <a:endParaRPr lang="en-US" sz="1400" b="1" dirty="0">
              <a:solidFill>
                <a:srgbClr val="405E79"/>
              </a:solidFill>
              <a:latin typeface="Helvetica Neue" charset="0"/>
              <a:ea typeface="Helvetica Neue" charset="0"/>
              <a:cs typeface="Helvetica Neue" charset="0"/>
            </a:endParaRPr>
          </a:p>
        </p:txBody>
      </p:sp>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6"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7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12.jp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0"/>
            <a:ext cx="2314456" cy="6858000"/>
          </a:xfrm>
          <a:prstGeom prst="rect">
            <a:avLst/>
          </a:prstGeom>
          <a:ln w="12700">
            <a:miter lim="400000"/>
          </a:ln>
        </p:spPr>
      </p:pic>
      <p:sp>
        <p:nvSpPr>
          <p:cNvPr id="243" name="Shape 243"/>
          <p:cNvSpPr>
            <a:spLocks noGrp="1"/>
          </p:cNvSpPr>
          <p:nvPr>
            <p:ph type="body" idx="1"/>
          </p:nvPr>
        </p:nvSpPr>
        <p:spPr>
          <a:xfrm>
            <a:off x="3801035" y="475412"/>
            <a:ext cx="7937197" cy="7507766"/>
          </a:xfrm>
          <a:prstGeom prst="rect">
            <a:avLst/>
          </a:prstGeom>
        </p:spPr>
        <p:txBody>
          <a:bodyPr lIns="91424" tIns="91424" rIns="91424" bIns="91424"/>
          <a:lstStyle/>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n-US" dirty="0"/>
              <a:t>An </a:t>
            </a:r>
            <a:r>
              <a:rPr dirty="0"/>
              <a:t>exercise to help you understand your team’s well</a:t>
            </a:r>
            <a:r>
              <a:rPr lang="en-US" dirty="0"/>
              <a:t>-</a:t>
            </a:r>
            <a:r>
              <a:rPr dirty="0"/>
              <a:t>being status and to visualize some concrete steps you could  put in place to support team</a:t>
            </a:r>
            <a:r>
              <a:rPr lang="en-US" dirty="0"/>
              <a:t>.</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lang="en-US" b="1" dirty="0">
              <a:solidFill>
                <a:srgbClr val="35B2B4"/>
              </a:solidFill>
            </a:endParaRP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lang="en-US" b="1" dirty="0">
                <a:solidFill>
                  <a:srgbClr val="35B2B4"/>
                </a:solidFill>
              </a:rPr>
              <a:t>Steps: </a:t>
            </a:r>
            <a:endParaRPr b="1" dirty="0">
              <a:solidFill>
                <a:srgbClr val="35B2B4"/>
              </a:solidFill>
            </a:endParaRP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dirty="0"/>
              <a:t>Brainstorm</a:t>
            </a:r>
            <a:endParaRPr lang="en-US" dirty="0"/>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dirty="0"/>
              <a:t>Agree </a:t>
            </a:r>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dirty="0"/>
              <a:t>Dream</a:t>
            </a:r>
            <a:endParaRPr lang="en-US" dirty="0"/>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dirty="0"/>
              <a:t>Reality</a:t>
            </a:r>
            <a:endParaRPr lang="en-US" dirty="0"/>
          </a:p>
          <a:p>
            <a:pPr marL="914400" lvl="1" indent="-457200">
              <a:lnSpc>
                <a:spcPct val="100000"/>
              </a:lnSpc>
              <a:spcBef>
                <a:spcPts val="600"/>
              </a:spcBef>
              <a:buFont typeface="+mj-lt"/>
              <a:buAutoNum type="arabicPeriod"/>
              <a:defRPr sz="2000" b="1">
                <a:solidFill>
                  <a:srgbClr val="35B2B4"/>
                </a:solidFill>
                <a:latin typeface="Helvetica Neue"/>
                <a:ea typeface="Helvetica Neue"/>
                <a:cs typeface="Helvetica Neue"/>
                <a:sym typeface="Helvetica Neue"/>
              </a:defRPr>
            </a:pPr>
            <a:r>
              <a:rPr dirty="0"/>
              <a:t>Creative Planning</a:t>
            </a:r>
          </a:p>
        </p:txBody>
      </p:sp>
      <p:sp>
        <p:nvSpPr>
          <p:cNvPr id="244" name="Shape 244"/>
          <p:cNvSpPr/>
          <p:nvPr/>
        </p:nvSpPr>
        <p:spPr>
          <a:xfrm>
            <a:off x="690022" y="2646228"/>
            <a:ext cx="4706663" cy="16454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TEAM </a:t>
            </a:r>
            <a:endParaRPr sz="440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t>WELLNESS MANDALA</a:t>
            </a:r>
          </a:p>
        </p:txBody>
      </p:sp>
      <p:sp>
        <p:nvSpPr>
          <p:cNvPr id="245" name="Shape 245"/>
          <p:cNvSpPr/>
          <p:nvPr/>
        </p:nvSpPr>
        <p:spPr>
          <a:xfrm>
            <a:off x="818464" y="4229294"/>
            <a:ext cx="2500315" cy="1143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5187783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12.jp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0"/>
            <a:ext cx="2314456" cy="6858000"/>
          </a:xfrm>
          <a:prstGeom prst="rect">
            <a:avLst/>
          </a:prstGeom>
          <a:ln w="12700">
            <a:miter lim="400000"/>
          </a:ln>
        </p:spPr>
      </p:pic>
      <p:sp>
        <p:nvSpPr>
          <p:cNvPr id="258" name="Shape 258"/>
          <p:cNvSpPr/>
          <p:nvPr/>
        </p:nvSpPr>
        <p:spPr>
          <a:xfrm>
            <a:off x="482514" y="532721"/>
            <a:ext cx="10515601" cy="11412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BLANK </a:t>
            </a:r>
            <a:endParaRPr sz="440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t>TEMPLATE</a:t>
            </a:r>
          </a:p>
        </p:txBody>
      </p:sp>
      <p:sp>
        <p:nvSpPr>
          <p:cNvPr id="259" name="Shape 259"/>
          <p:cNvSpPr/>
          <p:nvPr/>
        </p:nvSpPr>
        <p:spPr>
          <a:xfrm>
            <a:off x="594517" y="1688808"/>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4" name="Group 3"/>
          <p:cNvGrpSpPr/>
          <p:nvPr/>
        </p:nvGrpSpPr>
        <p:grpSpPr>
          <a:xfrm>
            <a:off x="3709609" y="323522"/>
            <a:ext cx="9051724" cy="6149079"/>
            <a:chOff x="3709609" y="323522"/>
            <a:chExt cx="9051724" cy="614907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5628" y="532721"/>
              <a:ext cx="5592183" cy="5592183"/>
            </a:xfrm>
            <a:prstGeom prst="rect">
              <a:avLst/>
            </a:prstGeom>
          </p:spPr>
        </p:pic>
        <p:sp>
          <p:nvSpPr>
            <p:cNvPr id="3" name="TextBox 2"/>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7"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8"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9" name="TextBox 8"/>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grpSp>
    </p:spTree>
    <p:extLst>
      <p:ext uri="{BB962C8B-B14F-4D97-AF65-F5344CB8AC3E}">
        <p14:creationId xmlns:p14="http://schemas.microsoft.com/office/powerpoint/2010/main" val="175167551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0" name="Shape 270"/>
          <p:cNvSpPr>
            <a:spLocks noGrp="1"/>
          </p:cNvSpPr>
          <p:nvPr>
            <p:ph type="body" idx="1"/>
          </p:nvPr>
        </p:nvSpPr>
        <p:spPr>
          <a:xfrm>
            <a:off x="856214" y="1954902"/>
            <a:ext cx="11229976" cy="3705226"/>
          </a:xfrm>
          <a:prstGeom prst="rect">
            <a:avLst/>
          </a:prstGeom>
        </p:spPr>
        <p:txBody>
          <a:bodyPr lIns="91424" tIns="91424" rIns="91424" bIns="91424"/>
          <a:lstStyle/>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dirty="0"/>
              <a:t>What is a </a:t>
            </a:r>
            <a:r>
              <a:rPr lang="en-US" dirty="0"/>
              <a:t>h</a:t>
            </a:r>
            <a:r>
              <a:rPr dirty="0"/>
              <a:t>ealthy team?</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dirty="0"/>
              <a:t>What are the characteristics of a healthy case management team?</a:t>
            </a:r>
          </a:p>
          <a:p>
            <a:pPr>
              <a:lnSpc>
                <a:spcPct val="100000"/>
              </a:lnSpc>
              <a:spcBef>
                <a:spcPts val="600"/>
              </a:spcBef>
              <a:buClr>
                <a:srgbClr val="35B2B4"/>
              </a:buClr>
              <a:buFont typeface="Wingdings" panose="05000000000000000000" pitchFamily="2" charset="2"/>
              <a:buChar char="§"/>
              <a:defRPr sz="2400" b="1">
                <a:solidFill>
                  <a:srgbClr val="35B2B4"/>
                </a:solidFill>
                <a:latin typeface="Helvetica Neue"/>
                <a:ea typeface="Helvetica Neue"/>
                <a:cs typeface="Helvetica Neue"/>
                <a:sym typeface="Helvetica Neue"/>
              </a:defRPr>
            </a:pPr>
            <a:r>
              <a:rPr dirty="0"/>
              <a:t>What does an healthy case management team look like?</a:t>
            </a:r>
          </a:p>
        </p:txBody>
      </p:sp>
      <p:sp>
        <p:nvSpPr>
          <p:cNvPr id="271" name="Shape 271"/>
          <p:cNvSpPr/>
          <p:nvPr/>
        </p:nvSpPr>
        <p:spPr>
          <a:xfrm>
            <a:off x="685800" y="531812"/>
            <a:ext cx="12192000"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FFFFFF"/>
                </a:solidFill>
                <a:latin typeface="Helvetica Neue"/>
                <a:ea typeface="Helvetica Neue"/>
                <a:cs typeface="Helvetica Neue"/>
                <a:sym typeface="Helvetica Neue"/>
              </a:defRPr>
            </a:lvl1pPr>
          </a:lstStyle>
          <a:p>
            <a:r>
              <a:rPr dirty="0"/>
              <a:t>STEP 1 </a:t>
            </a:r>
            <a:r>
              <a:rPr lang="en-US" dirty="0"/>
              <a:t>–</a:t>
            </a:r>
            <a:r>
              <a:rPr dirty="0"/>
              <a:t> BRAINSTORM</a:t>
            </a:r>
          </a:p>
        </p:txBody>
      </p:sp>
    </p:spTree>
    <p:extLst>
      <p:ext uri="{BB962C8B-B14F-4D97-AF65-F5344CB8AC3E}">
        <p14:creationId xmlns:p14="http://schemas.microsoft.com/office/powerpoint/2010/main" val="105015947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
          </p:nvPr>
        </p:nvSpPr>
        <p:spPr>
          <a:xfrm>
            <a:off x="823911" y="2324994"/>
            <a:ext cx="10202678" cy="4195502"/>
          </a:xfrm>
          <a:prstGeom prst="rect">
            <a:avLst/>
          </a:prstGeom>
        </p:spPr>
        <p:txBody>
          <a:bodyPr lIns="91424" tIns="91424" rIns="91424" bIns="91424"/>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What are the categories of wellness important for your teams?</a:t>
            </a:r>
          </a:p>
          <a:p>
            <a:pPr>
              <a:lnSpc>
                <a:spcPct val="100000"/>
              </a:lnSpc>
              <a:spcBef>
                <a:spcPts val="600"/>
              </a:spcBef>
              <a:buSzTx/>
              <a:buFont typeface="Wingdings" panose="05000000000000000000" pitchFamily="2" charset="2"/>
              <a:buChar char="§"/>
              <a:defRPr sz="2400" b="1">
                <a:solidFill>
                  <a:srgbClr val="35B2B4"/>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Organize your ideas from the brainstorming session into approximately 4-6 categories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Write the name of each category on a</a:t>
            </a:r>
            <a:r>
              <a:rPr lang="en-US" dirty="0"/>
              <a:t>n external</a:t>
            </a:r>
            <a:r>
              <a:rPr dirty="0"/>
              <a:t> section of your mandala</a:t>
            </a:r>
          </a:p>
        </p:txBody>
      </p:sp>
      <p:sp>
        <p:nvSpPr>
          <p:cNvPr id="276" name="Shape 276"/>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77" name="Shape 277"/>
          <p:cNvSpPr>
            <a:spLocks noGrp="1"/>
          </p:cNvSpPr>
          <p:nvPr>
            <p:ph type="title"/>
          </p:nvPr>
        </p:nvSpPr>
        <p:spPr>
          <a:xfrm>
            <a:off x="823912" y="499716"/>
            <a:ext cx="10515601" cy="1325563"/>
          </a:xfrm>
          <a:prstGeom prst="rect">
            <a:avLst/>
          </a:prstGeom>
        </p:spPr>
        <p:txBody>
          <a:bodyPr anchor="t"/>
          <a:lstStyle>
            <a:lvl1pPr>
              <a:defRPr sz="3600" b="1">
                <a:solidFill>
                  <a:srgbClr val="FFFFFF"/>
                </a:solidFill>
                <a:latin typeface="Helvetica Neue"/>
                <a:ea typeface="Helvetica Neue"/>
                <a:cs typeface="Helvetica Neue"/>
                <a:sym typeface="Helvetica Neue"/>
              </a:defRPr>
            </a:lvl1pPr>
          </a:lstStyle>
          <a:p>
            <a:r>
              <a:rPr dirty="0"/>
              <a:t>STEP 2 </a:t>
            </a:r>
            <a:r>
              <a:rPr lang="en-US" dirty="0"/>
              <a:t>–</a:t>
            </a:r>
            <a:r>
              <a:rPr dirty="0"/>
              <a:t> AGREE</a:t>
            </a:r>
          </a:p>
        </p:txBody>
      </p:sp>
    </p:spTree>
    <p:extLst>
      <p:ext uri="{BB962C8B-B14F-4D97-AF65-F5344CB8AC3E}">
        <p14:creationId xmlns:p14="http://schemas.microsoft.com/office/powerpoint/2010/main" val="256242754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01375" y="5414224"/>
            <a:ext cx="35801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30455A"/>
                </a:solidFill>
                <a:latin typeface="+mj-lt"/>
              </a:rPr>
              <a:t>BRAINSTORM</a:t>
            </a:r>
            <a:endParaRPr kumimoji="0" lang="en-US" sz="1400" b="1" i="0" u="none" strike="noStrike" cap="none" spc="0" normalizeH="0" baseline="0" dirty="0">
              <a:ln>
                <a:noFill/>
              </a:ln>
              <a:solidFill>
                <a:srgbClr val="30455A"/>
              </a:solidFill>
              <a:effectLst/>
              <a:uFillTx/>
              <a:latin typeface="+mj-lt"/>
              <a:sym typeface="Calibri"/>
            </a:endParaRPr>
          </a:p>
        </p:txBody>
      </p:sp>
      <p:pic>
        <p:nvPicPr>
          <p:cNvPr id="257" name="image12.jp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0"/>
            <a:ext cx="2314456" cy="6858000"/>
          </a:xfrm>
          <a:prstGeom prst="rect">
            <a:avLst/>
          </a:prstGeom>
          <a:ln w="12700">
            <a:miter lim="400000"/>
          </a:ln>
        </p:spPr>
      </p:pic>
      <p:sp>
        <p:nvSpPr>
          <p:cNvPr id="258" name="Shape 258"/>
          <p:cNvSpPr/>
          <p:nvPr/>
        </p:nvSpPr>
        <p:spPr>
          <a:xfrm>
            <a:off x="482514" y="532721"/>
            <a:ext cx="10515601" cy="5909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lang="en-US" dirty="0"/>
              <a:t>STEPS 1 &amp; 2</a:t>
            </a:r>
            <a:endParaRPr dirty="0"/>
          </a:p>
        </p:txBody>
      </p:sp>
      <p:grpSp>
        <p:nvGrpSpPr>
          <p:cNvPr id="4" name="Group 3"/>
          <p:cNvGrpSpPr/>
          <p:nvPr/>
        </p:nvGrpSpPr>
        <p:grpSpPr>
          <a:xfrm>
            <a:off x="3709609" y="323522"/>
            <a:ext cx="9051724" cy="6149079"/>
            <a:chOff x="3709609" y="323522"/>
            <a:chExt cx="9051724" cy="614907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5628" y="532721"/>
              <a:ext cx="5592183" cy="5592183"/>
            </a:xfrm>
            <a:prstGeom prst="rect">
              <a:avLst/>
            </a:prstGeom>
          </p:spPr>
        </p:pic>
        <p:sp>
          <p:nvSpPr>
            <p:cNvPr id="3" name="TextBox 2"/>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7" name="TextBox 6"/>
            <p:cNvSpPr txBox="1"/>
            <p:nvPr/>
          </p:nvSpPr>
          <p:spPr>
            <a:xfrm>
              <a:off x="67945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8" name="TextBox 7"/>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9" name="TextBox 8"/>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0" name="TextBox 9"/>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1" name="TextBox 10"/>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grpSp>
      <p:sp>
        <p:nvSpPr>
          <p:cNvPr id="14" name="TextBox 13"/>
          <p:cNvSpPr txBox="1"/>
          <p:nvPr/>
        </p:nvSpPr>
        <p:spPr>
          <a:xfrm>
            <a:off x="1157228" y="5410095"/>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chemeClr val="bg1"/>
                </a:solidFill>
                <a:effectLst/>
                <a:uFillTx/>
                <a:latin typeface="+mj-ea"/>
                <a:ea typeface="+mj-ea"/>
                <a:cs typeface="Calibri"/>
                <a:sym typeface="Calibri"/>
              </a:rPr>
              <a:t>STEP 1</a:t>
            </a:r>
            <a:endParaRPr kumimoji="0" lang="en-US" sz="1400" b="1" i="0" u="none" strike="noStrike" cap="none" spc="0" normalizeH="0" baseline="0" dirty="0">
              <a:ln>
                <a:noFill/>
              </a:ln>
              <a:solidFill>
                <a:schemeClr val="bg1"/>
              </a:solidFill>
              <a:effectLst/>
              <a:uFillTx/>
              <a:latin typeface="+mj-ea"/>
              <a:ea typeface="+mj-ea"/>
              <a:cs typeface="Calibri"/>
              <a:sym typeface="Calibri"/>
            </a:endParaRPr>
          </a:p>
        </p:txBody>
      </p:sp>
      <p:sp>
        <p:nvSpPr>
          <p:cNvPr id="16" name="TextBox 15"/>
          <p:cNvSpPr txBox="1"/>
          <p:nvPr/>
        </p:nvSpPr>
        <p:spPr>
          <a:xfrm>
            <a:off x="2738362" y="1929670"/>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j-ea"/>
                <a:ea typeface="+mj-ea"/>
                <a:cs typeface="Calibri"/>
                <a:sym typeface="Calibri"/>
              </a:rPr>
              <a:t>STEP </a:t>
            </a:r>
            <a:r>
              <a:rPr lang="en-US" b="1" dirty="0">
                <a:solidFill>
                  <a:schemeClr val="bg1"/>
                </a:solidFill>
                <a:latin typeface="+mj-ea"/>
                <a:ea typeface="+mj-ea"/>
              </a:rPr>
              <a:t>2</a:t>
            </a:r>
            <a:endParaRPr kumimoji="0" lang="en-US" sz="1400" b="1" i="0" u="none" strike="noStrike" cap="none" spc="0" normalizeH="0" baseline="0" dirty="0">
              <a:ln>
                <a:noFill/>
              </a:ln>
              <a:solidFill>
                <a:schemeClr val="bg1"/>
              </a:solidFill>
              <a:effectLst/>
              <a:uFillTx/>
              <a:latin typeface="+mj-ea"/>
              <a:ea typeface="+mj-ea"/>
              <a:cs typeface="Calibri"/>
              <a:sym typeface="Calibri"/>
            </a:endParaRPr>
          </a:p>
        </p:txBody>
      </p:sp>
      <p:sp>
        <p:nvSpPr>
          <p:cNvPr id="17" name="Shape 265"/>
          <p:cNvSpPr/>
          <p:nvPr/>
        </p:nvSpPr>
        <p:spPr>
          <a:xfrm flipV="1">
            <a:off x="541983" y="1140693"/>
            <a:ext cx="2726501" cy="108248"/>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6" name="Picture 5"/>
          <p:cNvPicPr>
            <a:picLocks noChangeAspect="1"/>
          </p:cNvPicPr>
          <p:nvPr/>
        </p:nvPicPr>
        <p:blipFill>
          <a:blip r:embed="rId5"/>
          <a:stretch>
            <a:fillRect/>
          </a:stretch>
        </p:blipFill>
        <p:spPr>
          <a:xfrm>
            <a:off x="2481515" y="4530767"/>
            <a:ext cx="619910" cy="762966"/>
          </a:xfrm>
          <a:prstGeom prst="rect">
            <a:avLst/>
          </a:prstGeom>
        </p:spPr>
      </p:pic>
    </p:spTree>
    <p:extLst>
      <p:ext uri="{BB962C8B-B14F-4D97-AF65-F5344CB8AC3E}">
        <p14:creationId xmlns:p14="http://schemas.microsoft.com/office/powerpoint/2010/main" val="394709784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body" idx="1"/>
          </p:nvPr>
        </p:nvSpPr>
        <p:spPr>
          <a:xfrm>
            <a:off x="838200" y="1825623"/>
            <a:ext cx="10726271" cy="5855337"/>
          </a:xfrm>
          <a:prstGeom prst="rect">
            <a:avLst/>
          </a:prstGeom>
        </p:spPr>
        <p:txBody>
          <a:bodyPr lIns="91424" tIns="91424" rIns="91424" bIns="91424"/>
          <a:lstStyle/>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How would you like the situation to be in your team  for each category?</a:t>
            </a:r>
            <a:r>
              <a:rPr b="0" dirty="0">
                <a:solidFill>
                  <a:srgbClr val="595959"/>
                </a:solidFill>
              </a:rPr>
              <a:t>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Be creative! Use symbols, pictures or colors to represent your teams vision.</a:t>
            </a:r>
          </a:p>
          <a:p>
            <a:pPr>
              <a:lnSpc>
                <a:spcPct val="100000"/>
              </a:lnSpc>
              <a:spcBef>
                <a:spcPts val="600"/>
              </a:spcBef>
              <a:buSzTx/>
              <a:buFont typeface="Wingdings" panose="05000000000000000000" pitchFamily="2" charset="2"/>
              <a:buChar char="§"/>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Capture this description of “how your team could appear” at the outside of each segment of the mandala.</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Later, these descriptions become goals in your action plan</a:t>
            </a:r>
          </a:p>
        </p:txBody>
      </p:sp>
      <p:sp>
        <p:nvSpPr>
          <p:cNvPr id="282" name="Shape 282"/>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3" name="Shape 283"/>
          <p:cNvSpPr>
            <a:spLocks noGrp="1"/>
          </p:cNvSpPr>
          <p:nvPr>
            <p:ph type="title"/>
          </p:nvPr>
        </p:nvSpPr>
        <p:spPr>
          <a:xfrm>
            <a:off x="838200" y="500060"/>
            <a:ext cx="10515600" cy="1325564"/>
          </a:xfrm>
          <a:prstGeom prst="rect">
            <a:avLst/>
          </a:prstGeom>
        </p:spPr>
        <p:txBody>
          <a:bodyPr anchor="t"/>
          <a:lstStyle/>
          <a:p>
            <a:pPr>
              <a:defRPr sz="3600" b="1">
                <a:solidFill>
                  <a:srgbClr val="FFFFFF"/>
                </a:solidFill>
                <a:latin typeface="Helvetica Neue"/>
                <a:ea typeface="Helvetica Neue"/>
                <a:cs typeface="Helvetica Neue"/>
                <a:sym typeface="Helvetica Neue"/>
              </a:defRPr>
            </a:pPr>
            <a:r>
              <a:t>STEP 3 – DREAM </a:t>
            </a:r>
          </a:p>
        </p:txBody>
      </p:sp>
    </p:spTree>
    <p:extLst>
      <p:ext uri="{BB962C8B-B14F-4D97-AF65-F5344CB8AC3E}">
        <p14:creationId xmlns:p14="http://schemas.microsoft.com/office/powerpoint/2010/main" val="312660186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
          </p:nvPr>
        </p:nvSpPr>
        <p:spPr>
          <a:xfrm>
            <a:off x="838199" y="2289450"/>
            <a:ext cx="9901520" cy="4351339"/>
          </a:xfrm>
          <a:prstGeom prst="rect">
            <a:avLst/>
          </a:prstGeom>
        </p:spPr>
        <p:txBody>
          <a:bodyPr lIns="91424" tIns="91424" rIns="91424" bIns="91424"/>
          <a:lstStyle/>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What is the situation in your teams right now? </a:t>
            </a:r>
          </a:p>
          <a:p>
            <a:pPr marL="0" indent="101600">
              <a:lnSpc>
                <a:spcPct val="100000"/>
              </a:lnSpc>
              <a:spcBef>
                <a:spcPts val="600"/>
              </a:spcBef>
              <a:buSzTx/>
              <a:buNone/>
              <a:defRPr sz="2400" b="1">
                <a:solidFill>
                  <a:srgbClr val="35B2B4"/>
                </a:solidFill>
                <a:latin typeface="Helvetica Neue"/>
                <a:ea typeface="Helvetica Neue"/>
                <a:cs typeface="Helvetica Neue"/>
                <a:sym typeface="Helvetica Neue"/>
              </a:defRPr>
            </a:pPr>
            <a:endParaRPr dirty="0"/>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Reflect on the current situation for each of the categories</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Take time to reflect personally on your team's well</a:t>
            </a:r>
            <a:r>
              <a:rPr lang="en-US" dirty="0"/>
              <a:t>-</a:t>
            </a:r>
            <a:r>
              <a:rPr dirty="0"/>
              <a:t>being and needs for care</a:t>
            </a:r>
          </a:p>
          <a:p>
            <a:pPr marL="444500" indent="-342900">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Record this description at the inside of each segment. Be creative here too</a:t>
            </a:r>
          </a:p>
        </p:txBody>
      </p:sp>
      <p:sp>
        <p:nvSpPr>
          <p:cNvPr id="288" name="Shape 288"/>
          <p:cNvSpPr/>
          <p:nvPr/>
        </p:nvSpPr>
        <p:spPr>
          <a:xfrm>
            <a:off x="0" y="-21322"/>
            <a:ext cx="12192000" cy="1571626"/>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89" name="Shape 289"/>
          <p:cNvSpPr/>
          <p:nvPr/>
        </p:nvSpPr>
        <p:spPr>
          <a:xfrm>
            <a:off x="838199" y="441323"/>
            <a:ext cx="6428245"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t>STEP 4 – REALITY </a:t>
            </a:r>
          </a:p>
        </p:txBody>
      </p:sp>
    </p:spTree>
    <p:extLst>
      <p:ext uri="{BB962C8B-B14F-4D97-AF65-F5344CB8AC3E}">
        <p14:creationId xmlns:p14="http://schemas.microsoft.com/office/powerpoint/2010/main" val="280464366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body" idx="1"/>
          </p:nvPr>
        </p:nvSpPr>
        <p:spPr>
          <a:xfrm>
            <a:off x="1071562" y="2321131"/>
            <a:ext cx="10098463" cy="4351339"/>
          </a:xfrm>
          <a:prstGeom prst="rect">
            <a:avLst/>
          </a:prstGeom>
        </p:spPr>
        <p:txBody>
          <a:bodyPr lIns="91424" tIns="91424" rIns="91424" bIns="91424"/>
          <a:lstStyle/>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What are some concrete actions you can take to move from the current situation to the ideal situation? </a:t>
            </a:r>
          </a:p>
          <a:p>
            <a:pPr marL="0" indent="0">
              <a:lnSpc>
                <a:spcPct val="100000"/>
              </a:lnSpc>
              <a:spcBef>
                <a:spcPts val="600"/>
              </a:spcBef>
              <a:buClr>
                <a:srgbClr val="35B2B4"/>
              </a:buClr>
              <a:buNone/>
              <a:defRPr sz="2400">
                <a:solidFill>
                  <a:srgbClr val="595959"/>
                </a:solidFill>
                <a:latin typeface="Helvetica Neue"/>
                <a:ea typeface="Helvetica Neue"/>
                <a:cs typeface="Helvetica Neue"/>
                <a:sym typeface="Helvetica Neue"/>
              </a:defRPr>
            </a:pPr>
            <a:r>
              <a:rPr lang="en-US" dirty="0"/>
              <a:t>*</a:t>
            </a:r>
            <a:r>
              <a:rPr dirty="0"/>
              <a:t>Start small</a:t>
            </a:r>
            <a:r>
              <a:rPr lang="en-US" dirty="0"/>
              <a:t>!</a:t>
            </a:r>
            <a:endParaRPr dirty="0"/>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How can you go from where your team is, to where you would like your team to be? </a:t>
            </a:r>
          </a:p>
        </p:txBody>
      </p:sp>
      <p:sp>
        <p:nvSpPr>
          <p:cNvPr id="294" name="Shape 294"/>
          <p:cNvSpPr/>
          <p:nvPr/>
        </p:nvSpPr>
        <p:spPr>
          <a:xfrm>
            <a:off x="0" y="0"/>
            <a:ext cx="12192000" cy="1571625"/>
          </a:xfrm>
          <a:prstGeom prst="rect">
            <a:avLst/>
          </a:prstGeom>
          <a:solidFill>
            <a:srgbClr val="415D78"/>
          </a:solidFill>
          <a:ln w="12700">
            <a:solidFill>
              <a:srgbClr val="32538F"/>
            </a:solidFill>
            <a:miter/>
          </a:ln>
        </p:spPr>
        <p:txBody>
          <a:bodyPr lIns="45719" rIns="45719" anchor="ctr"/>
          <a:lstStyle/>
          <a:p>
            <a:pPr algn="ctr">
              <a:defRPr>
                <a:solidFill>
                  <a:srgbClr val="FFFFFF"/>
                </a:solidFill>
              </a:defRPr>
            </a:pPr>
            <a:endParaRPr/>
          </a:p>
        </p:txBody>
      </p:sp>
      <p:sp>
        <p:nvSpPr>
          <p:cNvPr id="295" name="Shape 295"/>
          <p:cNvSpPr/>
          <p:nvPr/>
        </p:nvSpPr>
        <p:spPr>
          <a:xfrm>
            <a:off x="957262" y="377664"/>
            <a:ext cx="10744201"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3600" b="1">
                <a:solidFill>
                  <a:srgbClr val="FFFFFF"/>
                </a:solidFill>
                <a:latin typeface="Helvetica Neue"/>
                <a:ea typeface="Helvetica Neue"/>
                <a:cs typeface="Helvetica Neue"/>
                <a:sym typeface="Helvetica Neue"/>
              </a:defRPr>
            </a:pPr>
            <a:r>
              <a:rPr dirty="0"/>
              <a:t>STEP 5 – CREATIVE PLANNING</a:t>
            </a:r>
          </a:p>
        </p:txBody>
      </p:sp>
      <p:sp>
        <p:nvSpPr>
          <p:cNvPr id="296" name="Shape 296"/>
          <p:cNvSpPr/>
          <p:nvPr/>
        </p:nvSpPr>
        <p:spPr>
          <a:xfrm>
            <a:off x="957262" y="997490"/>
            <a:ext cx="10018645"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latin typeface="Helvetica Neue"/>
                <a:ea typeface="Helvetica Neue"/>
                <a:cs typeface="Helvetica Neue"/>
                <a:sym typeface="Helvetica Neue"/>
              </a:defRPr>
            </a:pPr>
            <a:r>
              <a:rPr dirty="0"/>
              <a:t>The space between your current situation and your ideal situation is where you do your planning</a:t>
            </a:r>
            <a:r>
              <a:rPr lang="en-US" dirty="0"/>
              <a:t>.</a:t>
            </a:r>
            <a:r>
              <a:rPr dirty="0">
                <a:solidFill>
                  <a:srgbClr val="595959"/>
                </a:solidFill>
              </a:rPr>
              <a:t>.</a:t>
            </a:r>
            <a:endParaRPr dirty="0">
              <a:latin typeface="+mn-lt"/>
              <a:ea typeface="+mn-ea"/>
              <a:cs typeface="+mn-cs"/>
              <a:sym typeface="Arial"/>
            </a:endParaRPr>
          </a:p>
        </p:txBody>
      </p:sp>
    </p:spTree>
    <p:extLst>
      <p:ext uri="{BB962C8B-B14F-4D97-AF65-F5344CB8AC3E}">
        <p14:creationId xmlns:p14="http://schemas.microsoft.com/office/powerpoint/2010/main" val="1154868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12.jp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0"/>
            <a:ext cx="2314456" cy="6858000"/>
          </a:xfrm>
          <a:prstGeom prst="rect">
            <a:avLst/>
          </a:prstGeom>
          <a:ln w="12700">
            <a:miter lim="400000"/>
          </a:ln>
        </p:spPr>
      </p:pic>
      <p:sp>
        <p:nvSpPr>
          <p:cNvPr id="264" name="Shape 264"/>
          <p:cNvSpPr/>
          <p:nvPr/>
        </p:nvSpPr>
        <p:spPr>
          <a:xfrm>
            <a:off x="963087" y="398647"/>
            <a:ext cx="4097892" cy="5909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t>STEPS</a:t>
            </a:r>
            <a:r>
              <a:rPr lang="en-US"/>
              <a:t> 3, 4, &amp; 5</a:t>
            </a:r>
            <a:endParaRPr dirty="0"/>
          </a:p>
        </p:txBody>
      </p:sp>
      <p:sp>
        <p:nvSpPr>
          <p:cNvPr id="265" name="Shape 265"/>
          <p:cNvSpPr/>
          <p:nvPr/>
        </p:nvSpPr>
        <p:spPr>
          <a:xfrm flipV="1">
            <a:off x="966143" y="989578"/>
            <a:ext cx="3326457" cy="112256"/>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5" name="Group 4"/>
          <p:cNvGrpSpPr/>
          <p:nvPr/>
        </p:nvGrpSpPr>
        <p:grpSpPr>
          <a:xfrm>
            <a:off x="3709609" y="323522"/>
            <a:ext cx="9051724" cy="6149079"/>
            <a:chOff x="3709609" y="323522"/>
            <a:chExt cx="9051724" cy="6149079"/>
          </a:xfrm>
        </p:grpSpPr>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5628" y="532721"/>
              <a:ext cx="5592183" cy="5592183"/>
            </a:xfrm>
            <a:prstGeom prst="rect">
              <a:avLst/>
            </a:prstGeom>
          </p:spPr>
        </p:pic>
        <p:sp>
          <p:nvSpPr>
            <p:cNvPr id="7" name="TextBox 6"/>
            <p:cNvSpPr txBox="1"/>
            <p:nvPr/>
          </p:nvSpPr>
          <p:spPr>
            <a:xfrm>
              <a:off x="3709609" y="1929670"/>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8" name="TextBox 7"/>
            <p:cNvSpPr txBox="1"/>
            <p:nvPr/>
          </p:nvSpPr>
          <p:spPr>
            <a:xfrm>
              <a:off x="6946900" y="323522"/>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9" name="TextBox 8"/>
            <p:cNvSpPr txBox="1"/>
            <p:nvPr/>
          </p:nvSpPr>
          <p:spPr>
            <a:xfrm>
              <a:off x="6946900" y="6195604"/>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0" name="TextBox 9"/>
            <p:cNvSpPr txBox="1"/>
            <p:nvPr/>
          </p:nvSpPr>
          <p:spPr>
            <a:xfrm>
              <a:off x="3825756" y="4677783"/>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1" name="TextBox 10"/>
            <p:cNvSpPr txBox="1"/>
            <p:nvPr/>
          </p:nvSpPr>
          <p:spPr>
            <a:xfrm>
              <a:off x="10234033" y="1929671"/>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sp>
          <p:nvSpPr>
            <p:cNvPr id="12" name="TextBox 11"/>
            <p:cNvSpPr txBox="1"/>
            <p:nvPr/>
          </p:nvSpPr>
          <p:spPr>
            <a:xfrm>
              <a:off x="10234033" y="4530767"/>
              <a:ext cx="25273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35B2B4"/>
                  </a:solidFill>
                  <a:effectLst/>
                  <a:uFillTx/>
                  <a:latin typeface="+mj-lt"/>
                  <a:ea typeface="Calibri"/>
                  <a:cs typeface="Calibri"/>
                  <a:sym typeface="Calibri"/>
                </a:rPr>
                <a:t>CATEGORY NAME</a:t>
              </a:r>
            </a:p>
          </p:txBody>
        </p:sp>
      </p:grpSp>
      <p:sp>
        <p:nvSpPr>
          <p:cNvPr id="2" name="TextBox 1"/>
          <p:cNvSpPr txBox="1"/>
          <p:nvPr/>
        </p:nvSpPr>
        <p:spPr>
          <a:xfrm>
            <a:off x="5867366" y="1932090"/>
            <a:ext cx="35801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solidFill>
                  <a:schemeClr val="bg1"/>
                </a:solidFill>
                <a:latin typeface="+mj-lt"/>
              </a:rPr>
              <a:t>CURRENT </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chemeClr val="bg1"/>
                </a:solidFill>
                <a:latin typeface="+mj-lt"/>
              </a:rPr>
              <a:t>SITUATION</a:t>
            </a:r>
            <a:endParaRPr kumimoji="0" lang="en-US" sz="1400" b="1" i="0" u="none" strike="noStrike" cap="none" spc="0" normalizeH="0" baseline="0" dirty="0">
              <a:ln>
                <a:noFill/>
              </a:ln>
              <a:solidFill>
                <a:schemeClr val="bg1"/>
              </a:solidFill>
              <a:effectLst/>
              <a:uFillTx/>
              <a:latin typeface="+mj-lt"/>
              <a:sym typeface="Calibri"/>
            </a:endParaRPr>
          </a:p>
        </p:txBody>
      </p:sp>
      <p:sp>
        <p:nvSpPr>
          <p:cNvPr id="14" name="TextBox 13"/>
          <p:cNvSpPr txBox="1"/>
          <p:nvPr/>
        </p:nvSpPr>
        <p:spPr>
          <a:xfrm>
            <a:off x="5887659" y="1134893"/>
            <a:ext cx="35801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dirty="0">
                <a:solidFill>
                  <a:schemeClr val="bg1"/>
                </a:solidFill>
                <a:latin typeface="+mj-lt"/>
              </a:rPr>
              <a:t>FULLY REALIZED </a:t>
            </a:r>
          </a:p>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j-lt"/>
                <a:sym typeface="Calibri"/>
              </a:rPr>
              <a:t>OUTCOME</a:t>
            </a:r>
          </a:p>
        </p:txBody>
      </p:sp>
      <p:sp>
        <p:nvSpPr>
          <p:cNvPr id="3" name="Up Arrow 2"/>
          <p:cNvSpPr/>
          <p:nvPr/>
        </p:nvSpPr>
        <p:spPr>
          <a:xfrm>
            <a:off x="7537129" y="1632424"/>
            <a:ext cx="273371" cy="263471"/>
          </a:xfrm>
          <a:prstGeom prst="upArrow">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p:cNvSpPr txBox="1"/>
          <p:nvPr/>
        </p:nvSpPr>
        <p:spPr>
          <a:xfrm>
            <a:off x="8571257" y="1117746"/>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j-ea"/>
                <a:ea typeface="+mj-ea"/>
                <a:cs typeface="Calibri"/>
                <a:sym typeface="Calibri"/>
              </a:rPr>
              <a:t>STEP 3</a:t>
            </a:r>
          </a:p>
        </p:txBody>
      </p:sp>
      <p:sp>
        <p:nvSpPr>
          <p:cNvPr id="17" name="TextBox 16"/>
          <p:cNvSpPr txBox="1"/>
          <p:nvPr/>
        </p:nvSpPr>
        <p:spPr>
          <a:xfrm>
            <a:off x="8303936" y="2183728"/>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chemeClr val="bg1"/>
                </a:solidFill>
                <a:effectLst/>
                <a:uFillTx/>
                <a:latin typeface="+mj-ea"/>
                <a:ea typeface="+mj-ea"/>
                <a:cs typeface="Calibri"/>
                <a:sym typeface="Calibri"/>
              </a:rPr>
              <a:t>STEP </a:t>
            </a:r>
            <a:r>
              <a:rPr lang="en-US" b="1" dirty="0">
                <a:solidFill>
                  <a:schemeClr val="bg1"/>
                </a:solidFill>
                <a:latin typeface="+mj-ea"/>
                <a:ea typeface="+mj-ea"/>
              </a:rPr>
              <a:t>4</a:t>
            </a:r>
            <a:endParaRPr kumimoji="0" lang="en-US" sz="1400" b="1" i="0" u="none" strike="noStrike" cap="none" spc="0" normalizeH="0" baseline="0" dirty="0">
              <a:ln>
                <a:noFill/>
              </a:ln>
              <a:solidFill>
                <a:schemeClr val="bg1"/>
              </a:solidFill>
              <a:effectLst/>
              <a:uFillTx/>
              <a:latin typeface="+mj-ea"/>
              <a:ea typeface="+mj-ea"/>
              <a:cs typeface="Calibri"/>
              <a:sym typeface="Calibri"/>
            </a:endParaRPr>
          </a:p>
        </p:txBody>
      </p:sp>
      <p:sp>
        <p:nvSpPr>
          <p:cNvPr id="18" name="TextBox 17"/>
          <p:cNvSpPr txBox="1"/>
          <p:nvPr/>
        </p:nvSpPr>
        <p:spPr>
          <a:xfrm>
            <a:off x="8227736" y="1638297"/>
            <a:ext cx="786476" cy="307775"/>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j-ea"/>
                <a:ea typeface="+mj-ea"/>
                <a:cs typeface="Calibri"/>
                <a:sym typeface="Calibri"/>
              </a:rPr>
              <a:t>STEP </a:t>
            </a:r>
            <a:r>
              <a:rPr lang="en-US" b="1" dirty="0">
                <a:solidFill>
                  <a:schemeClr val="bg1"/>
                </a:solidFill>
                <a:latin typeface="+mj-ea"/>
                <a:ea typeface="+mj-ea"/>
              </a:rPr>
              <a:t>5</a:t>
            </a:r>
            <a:endParaRPr kumimoji="0" lang="en-US" sz="1400" b="1" i="0" u="none" strike="noStrike" cap="none" spc="0" normalizeH="0" baseline="0" dirty="0">
              <a:ln>
                <a:noFill/>
              </a:ln>
              <a:solidFill>
                <a:schemeClr val="bg1"/>
              </a:solidFill>
              <a:effectLst/>
              <a:uFillTx/>
              <a:latin typeface="+mj-ea"/>
              <a:ea typeface="+mj-ea"/>
              <a:cs typeface="Calibri"/>
              <a:sym typeface="Calibri"/>
            </a:endParaRPr>
          </a:p>
        </p:txBody>
      </p:sp>
    </p:spTree>
    <p:extLst>
      <p:ext uri="{BB962C8B-B14F-4D97-AF65-F5344CB8AC3E}">
        <p14:creationId xmlns:p14="http://schemas.microsoft.com/office/powerpoint/2010/main" val="206637209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12.jp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0" y="0"/>
            <a:ext cx="2314456" cy="6858000"/>
          </a:xfrm>
          <a:prstGeom prst="rect">
            <a:avLst/>
          </a:prstGeom>
          <a:ln w="12700">
            <a:miter lim="400000"/>
          </a:ln>
        </p:spPr>
      </p:pic>
      <p:sp>
        <p:nvSpPr>
          <p:cNvPr id="251" name="Shape 251"/>
          <p:cNvSpPr/>
          <p:nvPr/>
        </p:nvSpPr>
        <p:spPr>
          <a:xfrm>
            <a:off x="508792" y="2267531"/>
            <a:ext cx="2486026" cy="126613"/>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sp>
        <p:nvSpPr>
          <p:cNvPr id="252" name="Shape 252"/>
          <p:cNvSpPr/>
          <p:nvPr/>
        </p:nvSpPr>
        <p:spPr>
          <a:xfrm>
            <a:off x="508792" y="641738"/>
            <a:ext cx="12055634" cy="16454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dirty="0"/>
              <a:t>A COMPLETED</a:t>
            </a:r>
            <a:endParaRPr sz="4400" dirty="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rPr dirty="0"/>
              <a:t>SAMPLE WELLNESS</a:t>
            </a:r>
            <a:endParaRPr sz="4400" dirty="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rPr dirty="0"/>
              <a:t>MANDALA</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9004" y="419100"/>
            <a:ext cx="6019800" cy="6019800"/>
          </a:xfrm>
          <a:prstGeom prst="rect">
            <a:avLst/>
          </a:prstGeom>
        </p:spPr>
      </p:pic>
    </p:spTree>
    <p:extLst>
      <p:ext uri="{BB962C8B-B14F-4D97-AF65-F5344CB8AC3E}">
        <p14:creationId xmlns:p14="http://schemas.microsoft.com/office/powerpoint/2010/main" val="250422604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421733"/>
            <a:ext cx="10515601"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t>MODULE AIM AND </a:t>
            </a:r>
            <a:br/>
            <a:r>
              <a:t>LEARNING OUTCOMES</a:t>
            </a:r>
          </a:p>
        </p:txBody>
      </p:sp>
      <p:sp>
        <p:nvSpPr>
          <p:cNvPr id="133" name="Shape 133"/>
          <p:cNvSpPr>
            <a:spLocks noGrp="1"/>
          </p:cNvSpPr>
          <p:nvPr>
            <p:ph type="body" idx="1"/>
          </p:nvPr>
        </p:nvSpPr>
        <p:spPr>
          <a:xfrm>
            <a:off x="835570" y="2157983"/>
            <a:ext cx="9581605" cy="3934842"/>
          </a:xfrm>
          <a:prstGeom prst="rect">
            <a:avLst/>
          </a:prstGeom>
        </p:spPr>
        <p:txBody>
          <a:bodyPr>
            <a:normAutofit fontScale="92500" lnSpcReduction="10000"/>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Aim: </a:t>
            </a:r>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r>
              <a:rPr dirty="0"/>
              <a:t>To explore supervision strategies that support staff care and well</a:t>
            </a:r>
            <a:r>
              <a:rPr lang="en-US" dirty="0"/>
              <a:t>-</a:t>
            </a:r>
            <a:r>
              <a:rPr dirty="0"/>
              <a:t>being for case management teams</a:t>
            </a:r>
            <a:endParaRPr lang="en-US" dirty="0"/>
          </a:p>
          <a:p>
            <a:pPr marL="0" indent="0">
              <a:lnSpc>
                <a:spcPct val="100000"/>
              </a:lnSpc>
              <a:spcBef>
                <a:spcPts val="600"/>
              </a:spcBef>
              <a:buSzTx/>
              <a:buNone/>
              <a:defRPr sz="24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Learning Outcomes: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dirty="0"/>
              <a:t>Understand the sources and signs of negative stress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Strategize ways to practice self</a:t>
            </a:r>
            <a:r>
              <a:rPr lang="en-US" dirty="0"/>
              <a:t>-</a:t>
            </a:r>
            <a:r>
              <a:rPr dirty="0"/>
              <a:t>care as a supervisor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Learn methods for supporting caseworkers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dirty="0"/>
              <a:t>Identify characteristics of a healthy case management team</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dirty="0"/>
              <a:t>Develop a team </a:t>
            </a:r>
            <a:r>
              <a:rPr lang="en-US" dirty="0"/>
              <a:t>well-being </a:t>
            </a:r>
            <a:r>
              <a:rPr dirty="0"/>
              <a:t>action plan</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9695489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838200" y="1581676"/>
            <a:ext cx="10515600" cy="4351339"/>
          </a:xfrm>
          <a:prstGeom prst="rect">
            <a:avLst/>
          </a:prstGeom>
        </p:spPr>
        <p:txBody>
          <a:bodyPr/>
          <a:lstStyle/>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is one reason we should talk about staff wellness?</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is stress?</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are some common types of </a:t>
            </a:r>
            <a:r>
              <a:rPr lang="en-US" dirty="0"/>
              <a:t>negative </a:t>
            </a:r>
            <a:r>
              <a:rPr dirty="0"/>
              <a:t>stress experienced by supervisors and caseworkers?</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are some </a:t>
            </a:r>
            <a:r>
              <a:rPr lang="en-US" dirty="0"/>
              <a:t>signs of negative stress</a:t>
            </a:r>
            <a:r>
              <a:rPr dirty="0"/>
              <a:t>?</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are some characteristics of a healthy, effective child protection team?</a:t>
            </a:r>
          </a:p>
          <a:p>
            <a:pPr marL="457200" indent="-457200">
              <a:lnSpc>
                <a:spcPct val="100000"/>
              </a:lnSpc>
              <a:spcBef>
                <a:spcPts val="600"/>
              </a:spcBef>
              <a:buClr>
                <a:srgbClr val="415D78"/>
              </a:buClr>
              <a:buFont typeface="+mj-lt"/>
              <a:buAutoNum type="arabicPeriod"/>
              <a:defRPr sz="2400">
                <a:solidFill>
                  <a:srgbClr val="595959"/>
                </a:solidFill>
                <a:latin typeface="Helvetica Neue"/>
                <a:ea typeface="Helvetica Neue"/>
                <a:cs typeface="Helvetica Neue"/>
                <a:sym typeface="Helvetica Neue"/>
              </a:defRPr>
            </a:pPr>
            <a:r>
              <a:rPr dirty="0"/>
              <a:t>What is </a:t>
            </a:r>
            <a:r>
              <a:rPr lang="en-US" dirty="0"/>
              <a:t>one</a:t>
            </a:r>
            <a:r>
              <a:rPr dirty="0"/>
              <a:t> thing a supervisor can do to promote team wellness?</a:t>
            </a:r>
          </a:p>
        </p:txBody>
      </p:sp>
      <p:sp>
        <p:nvSpPr>
          <p:cNvPr id="312" name="Shape 312"/>
          <p:cNvSpPr/>
          <p:nvPr/>
        </p:nvSpPr>
        <p:spPr>
          <a:xfrm>
            <a:off x="838199" y="612179"/>
            <a:ext cx="3134006" cy="63697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b="1">
                <a:solidFill>
                  <a:srgbClr val="415D78"/>
                </a:solidFill>
                <a:latin typeface="Helvetica Neue"/>
                <a:ea typeface="Helvetica Neue"/>
                <a:cs typeface="Helvetica Neue"/>
                <a:sym typeface="Helvetica Neue"/>
              </a:defRPr>
            </a:lvl1pPr>
          </a:lstStyle>
          <a:p>
            <a:r>
              <a:t>REVIEW QUIZ</a:t>
            </a:r>
          </a:p>
        </p:txBody>
      </p:sp>
      <p:sp>
        <p:nvSpPr>
          <p:cNvPr id="313" name="Shape 313"/>
          <p:cNvSpPr/>
          <p:nvPr/>
        </p:nvSpPr>
        <p:spPr>
          <a:xfrm>
            <a:off x="-2" y="5396388"/>
            <a:ext cx="12192001" cy="1461612"/>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grpSp>
        <p:nvGrpSpPr>
          <p:cNvPr id="316" name="Group 316"/>
          <p:cNvGrpSpPr/>
          <p:nvPr/>
        </p:nvGrpSpPr>
        <p:grpSpPr>
          <a:xfrm>
            <a:off x="-1" y="5003677"/>
            <a:ext cx="12886591" cy="1854324"/>
            <a:chOff x="0" y="0"/>
            <a:chExt cx="12886589" cy="1854323"/>
          </a:xfrm>
        </p:grpSpPr>
        <p:pic>
          <p:nvPicPr>
            <p:cNvPr id="314" name="image4.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rot="16200000">
              <a:off x="8637215" y="-2395052"/>
              <a:ext cx="1854323" cy="6644426"/>
            </a:xfrm>
            <a:prstGeom prst="rect">
              <a:avLst/>
            </a:prstGeom>
            <a:ln w="12700" cap="flat">
              <a:noFill/>
              <a:miter lim="400000"/>
            </a:ln>
            <a:effectLst/>
          </p:spPr>
        </p:pic>
        <p:pic>
          <p:nvPicPr>
            <p:cNvPr id="315" name="image4.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rot="16200000">
              <a:off x="2395051" y="-2395051"/>
              <a:ext cx="1854323" cy="6644427"/>
            </a:xfrm>
            <a:prstGeom prst="rect">
              <a:avLst/>
            </a:prstGeom>
            <a:ln w="12700" cap="flat">
              <a:noFill/>
              <a:miter lim="400000"/>
            </a:ln>
            <a:effectLst/>
          </p:spPr>
        </p:pic>
      </p:grpSp>
    </p:spTree>
    <p:extLst>
      <p:ext uri="{BB962C8B-B14F-4D97-AF65-F5344CB8AC3E}">
        <p14:creationId xmlns:p14="http://schemas.microsoft.com/office/powerpoint/2010/main" val="212979405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765048" y="421733"/>
            <a:ext cx="10515601" cy="1325564"/>
          </a:xfrm>
          <a:prstGeom prst="rect">
            <a:avLst/>
          </a:prstGeom>
        </p:spPr>
        <p:txBody>
          <a:bodyPr anchor="t"/>
          <a:lstStyle/>
          <a:p>
            <a:pPr>
              <a:defRPr sz="3600" b="1">
                <a:solidFill>
                  <a:srgbClr val="415D78"/>
                </a:solidFill>
                <a:latin typeface="Helvetica Neue"/>
                <a:ea typeface="Helvetica Neue"/>
                <a:cs typeface="Helvetica Neue"/>
                <a:sym typeface="Helvetica Neue"/>
              </a:defRPr>
            </a:pPr>
            <a:r>
              <a:t>MODULE AIM AND </a:t>
            </a:r>
            <a:br/>
            <a:r>
              <a:t>LEARNING OUTCOMES</a:t>
            </a:r>
          </a:p>
        </p:txBody>
      </p:sp>
      <p:sp>
        <p:nvSpPr>
          <p:cNvPr id="134" name="Shape 134"/>
          <p:cNvSpPr/>
          <p:nvPr/>
        </p:nvSpPr>
        <p:spPr>
          <a:xfrm flipV="1">
            <a:off x="835570" y="1481958"/>
            <a:ext cx="6900971" cy="21114"/>
          </a:xfrm>
          <a:prstGeom prst="line">
            <a:avLst/>
          </a:prstGeom>
          <a:ln w="6350">
            <a:solidFill>
              <a:srgbClr val="415D78"/>
            </a:solidFill>
            <a:miter/>
          </a:ln>
        </p:spPr>
        <p:txBody>
          <a:bodyPr lIns="45719" rIns="45719"/>
          <a:lstStyle/>
          <a:p>
            <a:endParaRPr/>
          </a:p>
        </p:txBody>
      </p:sp>
      <p:sp>
        <p:nvSpPr>
          <p:cNvPr id="135" name="Shape 135"/>
          <p:cNvSpPr/>
          <p:nvPr/>
        </p:nvSpPr>
        <p:spPr>
          <a:xfrm>
            <a:off x="7733911" y="1446375"/>
            <a:ext cx="3617260"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7" name="Shape 133"/>
          <p:cNvSpPr txBox="1">
            <a:spLocks/>
          </p:cNvSpPr>
          <p:nvPr/>
        </p:nvSpPr>
        <p:spPr>
          <a:xfrm>
            <a:off x="835570" y="1782880"/>
            <a:ext cx="9581605" cy="43099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en-US" sz="2400" b="1" dirty="0">
                <a:solidFill>
                  <a:srgbClr val="35B2B4"/>
                </a:solidFill>
                <a:latin typeface="Helvetica Neue"/>
                <a:ea typeface="Helvetica Neue"/>
                <a:cs typeface="Helvetica Neue"/>
                <a:sym typeface="Helvetica Neue"/>
              </a:rPr>
              <a:t>Aim: </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To explore supervision strategies that support staff care and well-being for case management teams</a:t>
            </a:r>
          </a:p>
          <a:p>
            <a:pPr marL="0" indent="0">
              <a:lnSpc>
                <a:spcPct val="100000"/>
              </a:lnSpc>
              <a:spcBef>
                <a:spcPts val="600"/>
              </a:spcBef>
              <a:buFont typeface="Arial"/>
              <a:buNone/>
              <a:defRPr sz="2400">
                <a:solidFill>
                  <a:srgbClr val="595959"/>
                </a:solidFill>
                <a:latin typeface="Helvetica Neue"/>
                <a:ea typeface="Helvetica Neue"/>
                <a:cs typeface="Helvetica Neue"/>
                <a:sym typeface="Helvetica Neue"/>
              </a:defRPr>
            </a:pPr>
            <a:endParaRPr lang="en-US" sz="2400" dirty="0">
              <a:solidFill>
                <a:srgbClr val="595959"/>
              </a:solidFill>
              <a:latin typeface="Helvetica Neue"/>
              <a:ea typeface="Helvetica Neue"/>
              <a:cs typeface="Helvetica Neue"/>
              <a:sym typeface="Helvetica Neue"/>
            </a:endParaRPr>
          </a:p>
          <a:p>
            <a:pPr marL="0" indent="0">
              <a:lnSpc>
                <a:spcPct val="100000"/>
              </a:lnSpc>
              <a:spcBef>
                <a:spcPts val="600"/>
              </a:spcBef>
              <a:buFont typeface="Arial"/>
              <a:buNone/>
              <a:defRPr sz="2400" b="1">
                <a:solidFill>
                  <a:srgbClr val="35B2B4"/>
                </a:solidFill>
                <a:latin typeface="Helvetica Neue"/>
                <a:ea typeface="Helvetica Neue"/>
                <a:cs typeface="Helvetica Neue"/>
                <a:sym typeface="Helvetica Neue"/>
              </a:defRPr>
            </a:pPr>
            <a:r>
              <a:rPr lang="en-US" sz="2400" b="1" dirty="0">
                <a:solidFill>
                  <a:srgbClr val="35B2B4"/>
                </a:solidFill>
                <a:latin typeface="Helvetica Neue"/>
                <a:ea typeface="Helvetica Neue"/>
                <a:cs typeface="Helvetica Neue"/>
                <a:sym typeface="Helvetica Neue"/>
              </a:rPr>
              <a:t>Learning Outcomes: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Understand the sources and signs of negative stress </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Strategize ways to practice self-care as a supervisor</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Learn methods for supporting caseworkers</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Identify characteristics of a healthy case management team</a:t>
            </a:r>
          </a:p>
          <a:p>
            <a:pPr>
              <a:lnSpc>
                <a:spcPct val="100000"/>
              </a:lnSpc>
              <a:spcBef>
                <a:spcPts val="600"/>
              </a:spcBef>
              <a:buClr>
                <a:srgbClr val="35B2B4"/>
              </a:buClr>
              <a:buFont typeface="Wingdings" panose="05000000000000000000" pitchFamily="2" charset="2"/>
              <a:buChar char="§"/>
              <a:defRPr sz="2400">
                <a:solidFill>
                  <a:srgbClr val="595959"/>
                </a:solidFill>
                <a:latin typeface="Helvetica Neue"/>
                <a:ea typeface="Helvetica Neue"/>
                <a:cs typeface="Helvetica Neue"/>
                <a:sym typeface="Helvetica Neue"/>
              </a:defRPr>
            </a:pPr>
            <a:r>
              <a:rPr lang="en-US" sz="2400" dirty="0">
                <a:solidFill>
                  <a:srgbClr val="595959"/>
                </a:solidFill>
                <a:latin typeface="Helvetica Neue"/>
                <a:ea typeface="Helvetica Neue"/>
                <a:cs typeface="Helvetica Neue"/>
                <a:sym typeface="Helvetica Neue"/>
              </a:rPr>
              <a:t>Develop a team well-being action plan</a:t>
            </a:r>
          </a:p>
        </p:txBody>
      </p:sp>
    </p:spTree>
    <p:extLst>
      <p:ext uri="{BB962C8B-B14F-4D97-AF65-F5344CB8AC3E}">
        <p14:creationId xmlns:p14="http://schemas.microsoft.com/office/powerpoint/2010/main" val="277506872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nvSpPr>
        <p:spPr>
          <a:xfrm>
            <a:off x="0" y="3541"/>
            <a:ext cx="12192000" cy="6858001"/>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19" name="Shape 319"/>
          <p:cNvSpPr/>
          <p:nvPr/>
        </p:nvSpPr>
        <p:spPr>
          <a:xfrm>
            <a:off x="1941095" y="2837119"/>
            <a:ext cx="8293769" cy="1094803"/>
          </a:xfrm>
          <a:prstGeom prst="rect">
            <a:avLst/>
          </a:prstGeom>
          <a:ln w="57150">
            <a:solidFill>
              <a:srgbClr val="35B2B4"/>
            </a:solidFill>
            <a:miter/>
          </a:ln>
        </p:spPr>
        <p:txBody>
          <a:bodyPr lIns="45719" rIns="45719" anchor="ctr"/>
          <a:lstStyle/>
          <a:p>
            <a:pPr algn="ctr">
              <a:defRPr>
                <a:solidFill>
                  <a:srgbClr val="FFFFFF"/>
                </a:solidFill>
              </a:defRPr>
            </a:pPr>
            <a:endParaRPr/>
          </a:p>
        </p:txBody>
      </p:sp>
      <p:sp>
        <p:nvSpPr>
          <p:cNvPr id="320" name="Shape 320"/>
          <p:cNvSpPr/>
          <p:nvPr/>
        </p:nvSpPr>
        <p:spPr>
          <a:xfrm>
            <a:off x="2903621" y="2502567"/>
            <a:ext cx="6448927" cy="802108"/>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321" name="Shape 321"/>
          <p:cNvSpPr/>
          <p:nvPr/>
        </p:nvSpPr>
        <p:spPr>
          <a:xfrm>
            <a:off x="32084" y="2695019"/>
            <a:ext cx="12192001" cy="10814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800" b="1">
                <a:solidFill>
                  <a:srgbClr val="FFFFFF"/>
                </a:solidFill>
                <a:latin typeface="Helvetica Neue"/>
                <a:ea typeface="Helvetica Neue"/>
                <a:cs typeface="Helvetica Neue"/>
                <a:sym typeface="Helvetica Neue"/>
              </a:defRPr>
            </a:pPr>
            <a:r>
              <a:t>IS THERE ANYTHING FROM THIS MODULE YOU WANT </a:t>
            </a:r>
            <a:endParaRPr sz="4400">
              <a:latin typeface="Calibri Light"/>
              <a:ea typeface="Calibri Light"/>
              <a:cs typeface="Calibri Light"/>
              <a:sym typeface="Calibri Light"/>
            </a:endParaRPr>
          </a:p>
          <a:p>
            <a:pPr algn="ctr">
              <a:spcBef>
                <a:spcPts val="1200"/>
              </a:spcBef>
              <a:defRPr sz="3600" b="1">
                <a:solidFill>
                  <a:srgbClr val="FFFFFF"/>
                </a:solidFill>
                <a:latin typeface="Helvetica Neue"/>
                <a:ea typeface="Helvetica Neue"/>
                <a:cs typeface="Helvetica Neue"/>
                <a:sym typeface="Helvetica Neue"/>
              </a:defRPr>
            </a:pPr>
            <a:r>
              <a:t>TO ADD TO YOUR ACTION PLAN?</a:t>
            </a:r>
          </a:p>
        </p:txBody>
      </p:sp>
      <p:pic>
        <p:nvPicPr>
          <p:cNvPr id="322" name="image4.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rot="5400000">
            <a:off x="4985082" y="-348919"/>
            <a:ext cx="2221834" cy="12192005"/>
          </a:xfrm>
          <a:prstGeom prst="rect">
            <a:avLst/>
          </a:prstGeom>
          <a:ln w="12700">
            <a:miter lim="400000"/>
          </a:ln>
        </p:spPr>
      </p:pic>
    </p:spTree>
    <p:extLst>
      <p:ext uri="{BB962C8B-B14F-4D97-AF65-F5344CB8AC3E}">
        <p14:creationId xmlns:p14="http://schemas.microsoft.com/office/powerpoint/2010/main" val="286500308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Text Placeholder 3"/>
          <p:cNvSpPr>
            <a:spLocks noGrp="1"/>
          </p:cNvSpPr>
          <p:nvPr>
            <p:ph type="body" sz="quarter" idx="12"/>
          </p:nvPr>
        </p:nvSpPr>
        <p:spPr>
          <a:xfrm>
            <a:off x="656023" y="1941096"/>
            <a:ext cx="10820013" cy="4716378"/>
          </a:xfrm>
        </p:spPr>
        <p:txBody>
          <a:bodyPr>
            <a:normAutofit fontScale="47500" lnSpcReduction="20000"/>
          </a:bodyPr>
          <a:lstStyle/>
          <a:p>
            <a:r>
              <a:rPr lang="en-US" dirty="0" err="1"/>
              <a:t>Admira</a:t>
            </a:r>
            <a:r>
              <a:rPr lang="en-US" dirty="0"/>
              <a:t> Foundation. (</a:t>
            </a:r>
            <a:r>
              <a:rPr lang="en-US" dirty="0" err="1"/>
              <a:t>n.d.</a:t>
            </a:r>
            <a:r>
              <a:rPr lang="en-US" dirty="0"/>
              <a:t>). </a:t>
            </a:r>
            <a:r>
              <a:rPr lang="en-US" i="1" dirty="0"/>
              <a:t>Module 13: Prevention of Professional Burn-out with Care Workers; Self-Care and </a:t>
            </a:r>
            <a:r>
              <a:rPr lang="en-US" i="1" dirty="0" err="1"/>
              <a:t>Organiztional</a:t>
            </a:r>
            <a:r>
              <a:rPr lang="en-US" i="1" dirty="0"/>
              <a:t> Care.</a:t>
            </a:r>
            <a:r>
              <a:rPr lang="en-US" dirty="0"/>
              <a:t> Retrieved 2017, from Netherlands Centre for Social Development: </a:t>
            </a:r>
            <a:r>
              <a:rPr lang="en-US" dirty="0">
                <a:hlinkClick r:id="rId3"/>
              </a:rPr>
              <a:t>http://</a:t>
            </a:r>
            <a:r>
              <a:rPr lang="en-US" dirty="0" smtClean="0">
                <a:hlinkClick r:id="rId3"/>
              </a:rPr>
              <a:t>www.pharos.nl/documents/doc/workforcare_module13.pdf</a:t>
            </a:r>
            <a:endParaRPr lang="en-US" dirty="0" smtClean="0"/>
          </a:p>
          <a:p>
            <a:r>
              <a:rPr lang="en-US" dirty="0"/>
              <a:t>Alliance for Child Protection in Humanitarian Action. (2014). Inter-agency</a:t>
            </a:r>
            <a:r>
              <a:rPr lang="en-US" i="1" dirty="0"/>
              <a:t> Guidelines for Case Management and Child Protection.</a:t>
            </a:r>
            <a:r>
              <a:rPr lang="en-US" dirty="0"/>
              <a:t> Retrieved 2017, from </a:t>
            </a:r>
            <a:r>
              <a:rPr lang="en-US" dirty="0">
                <a:hlinkClick r:id="rId4"/>
              </a:rPr>
              <a:t>https://</a:t>
            </a:r>
            <a:r>
              <a:rPr lang="en-US" dirty="0" smtClean="0">
                <a:hlinkClick r:id="rId4"/>
              </a:rPr>
              <a:t>resourcecentre.savethechildren.net/library/inter-agency-guidelines-case-management-and-child-protection</a:t>
            </a:r>
            <a:endParaRPr lang="en-US" dirty="0" smtClean="0"/>
          </a:p>
          <a:p>
            <a:r>
              <a:rPr lang="en-US" dirty="0" smtClean="0"/>
              <a:t>Alliance for Child Protection in Humanitarian Action. (2014). Child Protection Case Management Training Manual for Caseworkers, Supervisors and Managers</a:t>
            </a:r>
            <a:r>
              <a:rPr lang="en-US" i="1" dirty="0" smtClean="0"/>
              <a:t>. </a:t>
            </a:r>
            <a:r>
              <a:rPr lang="en-US" dirty="0" smtClean="0"/>
              <a:t>Retrieved 2017 from:</a:t>
            </a:r>
            <a:r>
              <a:rPr lang="en-US" i="1" dirty="0" smtClean="0"/>
              <a:t>  </a:t>
            </a:r>
            <a:r>
              <a:rPr lang="en-US" u="sng" dirty="0" smtClean="0">
                <a:hlinkClick r:id="rId5"/>
              </a:rPr>
              <a:t>https://resourcecentre.savethechildren.net/library/ia-case-management-training-package</a:t>
            </a:r>
            <a:endParaRPr lang="en-US" dirty="0" smtClean="0"/>
          </a:p>
          <a:p>
            <a:r>
              <a:rPr lang="en-US" dirty="0"/>
              <a:t>Cox, K. and Steiner, S. (2015). </a:t>
            </a:r>
            <a:r>
              <a:rPr lang="en-US" i="1" dirty="0"/>
              <a:t>Self-care in social work: A guide for practitioners, supervisors and administrators. </a:t>
            </a:r>
            <a:r>
              <a:rPr lang="en-US" dirty="0"/>
              <a:t>New York: NASW Publishing</a:t>
            </a:r>
            <a:r>
              <a:rPr lang="en-US" dirty="0" smtClean="0"/>
              <a:t>.</a:t>
            </a:r>
            <a:endParaRPr lang="en-US" dirty="0"/>
          </a:p>
          <a:p>
            <a:r>
              <a:rPr lang="en-US" dirty="0" err="1"/>
              <a:t>Headington</a:t>
            </a:r>
            <a:r>
              <a:rPr lang="en-US" dirty="0"/>
              <a:t> Institute. (2008). </a:t>
            </a:r>
            <a:r>
              <a:rPr lang="en-US" i="1" dirty="0"/>
              <a:t>Stress and Burnout.</a:t>
            </a:r>
            <a:r>
              <a:rPr lang="en-US" dirty="0"/>
              <a:t> Retrieved 2017, from </a:t>
            </a:r>
            <a:r>
              <a:rPr lang="en-US" dirty="0" err="1"/>
              <a:t>Headington</a:t>
            </a:r>
            <a:r>
              <a:rPr lang="en-US" dirty="0"/>
              <a:t> Institute: http://</a:t>
            </a:r>
            <a:r>
              <a:rPr lang="en-US" dirty="0" smtClean="0"/>
              <a:t>headington-institute.org/topic-areas/126/stress-and-burnout</a:t>
            </a:r>
          </a:p>
          <a:p>
            <a:r>
              <a:rPr lang="en-US" dirty="0"/>
              <a:t>Inter-Agency Standing Committee. (2007). </a:t>
            </a:r>
            <a:r>
              <a:rPr lang="en-US" i="1" dirty="0"/>
              <a:t>IASC Guidelines on Mental Health and Psychosocial Support in Emergency Settings.</a:t>
            </a:r>
            <a:r>
              <a:rPr lang="en-US" dirty="0"/>
              <a:t> Retrieved 2017, from http://</a:t>
            </a:r>
            <a:r>
              <a:rPr lang="en-US" dirty="0" smtClean="0"/>
              <a:t>www.who.int/mental_health/emergencies/guidelines_iasc_mental_health_psychosocial_june_2007.pdf</a:t>
            </a:r>
          </a:p>
          <a:p>
            <a:r>
              <a:rPr lang="en-US" dirty="0" err="1" smtClean="0"/>
              <a:t>Freudenberger</a:t>
            </a:r>
            <a:r>
              <a:rPr lang="en-US" dirty="0"/>
              <a:t>, H. J. (1975). The staff burn-out syndrome in alternative institutions.  </a:t>
            </a:r>
          </a:p>
          <a:p>
            <a:r>
              <a:rPr lang="en-US" i="1" dirty="0"/>
              <a:t>Psychotherapy: Theory, Research &amp; Practice</a:t>
            </a:r>
            <a:r>
              <a:rPr lang="en-US" dirty="0"/>
              <a:t>, 12(1), pp 73-82.</a:t>
            </a:r>
          </a:p>
          <a:p>
            <a:r>
              <a:rPr lang="en-US" dirty="0"/>
              <a:t>Marsha K. (2004). </a:t>
            </a:r>
            <a:r>
              <a:rPr lang="en-US" i="1" dirty="0"/>
              <a:t>Supervising Child Protective Services Caseworkers, </a:t>
            </a:r>
            <a:r>
              <a:rPr lang="en-US" dirty="0"/>
              <a:t>Chapter Nine entitled ‘Recruitment and Retention’ </a:t>
            </a:r>
            <a:r>
              <a:rPr lang="en-US" dirty="0" err="1"/>
              <a:t>Salus</a:t>
            </a:r>
            <a:r>
              <a:rPr lang="en-US" dirty="0"/>
              <a:t>: Office on Child Abuse and Neglect, Children's Bureau, Caliber Associates.</a:t>
            </a:r>
          </a:p>
          <a:p>
            <a:r>
              <a:rPr lang="en-US" dirty="0"/>
              <a:t>Social Care Institute for Excellence [SCIE] (2015). Carpenter, J., Webb, C., </a:t>
            </a:r>
            <a:r>
              <a:rPr lang="en-US" dirty="0" err="1"/>
              <a:t>Bostock</a:t>
            </a:r>
            <a:r>
              <a:rPr lang="en-US" dirty="0"/>
              <a:t>, L. and </a:t>
            </a:r>
            <a:r>
              <a:rPr lang="en-US" dirty="0" err="1"/>
              <a:t>Coomber</a:t>
            </a:r>
            <a:r>
              <a:rPr lang="en-US" dirty="0"/>
              <a:t>, C. </a:t>
            </a:r>
            <a:r>
              <a:rPr lang="en-US" i="1" dirty="0"/>
              <a:t>Research briefing 43. Effective supervision in social work and social care</a:t>
            </a:r>
            <a:r>
              <a:rPr lang="en-US" dirty="0"/>
              <a:t>. </a:t>
            </a:r>
            <a:endParaRPr lang="en-US" dirty="0" smtClean="0"/>
          </a:p>
          <a:p>
            <a:r>
              <a:rPr lang="en-US" dirty="0"/>
              <a:t>Stevens, I (2015). Practicing Supervision in Child Care and Child Protection Agencies. Retrieved 2016, from </a:t>
            </a:r>
            <a:r>
              <a:rPr lang="en-US" u="sng" dirty="0">
                <a:hlinkClick r:id="rId6"/>
              </a:rPr>
              <a:t>www.childhub.org</a:t>
            </a:r>
            <a:endParaRPr lang="en-US" dirty="0"/>
          </a:p>
          <a:p>
            <a:endParaRPr lang="en-US" dirty="0"/>
          </a:p>
        </p:txBody>
      </p:sp>
    </p:spTree>
    <p:extLst>
      <p:ext uri="{BB962C8B-B14F-4D97-AF65-F5344CB8AC3E}">
        <p14:creationId xmlns:p14="http://schemas.microsoft.com/office/powerpoint/2010/main" val="26643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077813" y="719835"/>
            <a:ext cx="5620411" cy="57861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482600" lvl="2"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Caseworkers and supervisors perform better when they are well supported</a:t>
            </a:r>
          </a:p>
          <a:p>
            <a:pPr marL="8001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We need to first take care of our own well-being in order to support others</a:t>
            </a:r>
          </a:p>
          <a:p>
            <a:pPr marL="342900"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Child protection</a:t>
            </a:r>
            <a:r>
              <a:rPr lang="en-US" dirty="0"/>
              <a:t> case management teams experience </a:t>
            </a:r>
            <a:r>
              <a:rPr dirty="0"/>
              <a:t>high pressure role</a:t>
            </a:r>
            <a:r>
              <a:rPr lang="en-US" dirty="0"/>
              <a:t>s</a:t>
            </a:r>
            <a:r>
              <a:rPr dirty="0"/>
              <a:t>. Being a witness to children who have experienced harm can take a toll on supervisors and caseworker</a:t>
            </a:r>
            <a:r>
              <a:rPr lang="en-US" dirty="0"/>
              <a:t>s</a:t>
            </a:r>
            <a:endParaRPr dirty="0"/>
          </a:p>
          <a:p>
            <a:pPr marL="455295"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marL="482600" lvl="1" indent="-342900">
              <a:spcBef>
                <a:spcPts val="600"/>
              </a:spcBef>
              <a:buClr>
                <a:srgbClr val="415D78"/>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Team well</a:t>
            </a:r>
            <a:r>
              <a:rPr lang="en-US" dirty="0"/>
              <a:t>-</a:t>
            </a:r>
            <a:r>
              <a:rPr dirty="0"/>
              <a:t>being requires us to be aware of </a:t>
            </a:r>
            <a:r>
              <a:rPr lang="en-US" dirty="0"/>
              <a:t>the </a:t>
            </a:r>
            <a:r>
              <a:rPr dirty="0"/>
              <a:t>characteristics of a healthy team, the stressors in our lives and how they affect us, and methods to prevent and respond to their negative impacts on our work</a:t>
            </a:r>
          </a:p>
        </p:txBody>
      </p:sp>
      <p:sp>
        <p:nvSpPr>
          <p:cNvPr id="139" name="Shape 139"/>
          <p:cNvSpPr/>
          <p:nvPr/>
        </p:nvSpPr>
        <p:spPr>
          <a:xfrm>
            <a:off x="-1" y="0"/>
            <a:ext cx="5784114" cy="6858000"/>
          </a:xfrm>
          <a:prstGeom prst="rect">
            <a:avLst/>
          </a:prstGeom>
          <a:solidFill>
            <a:srgbClr val="35B2B4"/>
          </a:solidFill>
          <a:ln w="12700">
            <a:miter lim="400000"/>
          </a:ln>
        </p:spPr>
        <p:txBody>
          <a:bodyPr lIns="45719" rIns="45719" anchor="ctr"/>
          <a:lstStyle/>
          <a:p>
            <a:pPr algn="ctr">
              <a:defRPr>
                <a:solidFill>
                  <a:srgbClr val="FFFFFF"/>
                </a:solidFill>
              </a:defRPr>
            </a:pPr>
            <a:endParaRPr/>
          </a:p>
        </p:txBody>
      </p:sp>
      <p:pic>
        <p:nvPicPr>
          <p:cNvPr id="140" name="image4.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a:off x="-1" y="-755907"/>
            <a:ext cx="5784114" cy="7613907"/>
          </a:xfrm>
          <a:prstGeom prst="rect">
            <a:avLst/>
          </a:prstGeom>
          <a:ln w="12700">
            <a:miter lim="400000"/>
          </a:ln>
        </p:spPr>
      </p:pic>
      <p:sp>
        <p:nvSpPr>
          <p:cNvPr id="141" name="Shape 141"/>
          <p:cNvSpPr/>
          <p:nvPr/>
        </p:nvSpPr>
        <p:spPr>
          <a:xfrm>
            <a:off x="457109" y="1045191"/>
            <a:ext cx="10515601" cy="16454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rPr dirty="0"/>
              <a:t>WHY SHOULD WE</a:t>
            </a:r>
            <a:endParaRPr sz="4400" dirty="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rPr dirty="0"/>
              <a:t>TALK ABOUT TEAM </a:t>
            </a:r>
            <a:endParaRPr sz="4400" dirty="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rPr dirty="0"/>
              <a:t>WELL</a:t>
            </a:r>
            <a:r>
              <a:rPr lang="en-US" dirty="0"/>
              <a:t>-</a:t>
            </a:r>
            <a:r>
              <a:rPr dirty="0"/>
              <a:t>BEING?</a:t>
            </a:r>
          </a:p>
        </p:txBody>
      </p:sp>
    </p:spTree>
    <p:extLst>
      <p:ext uri="{BB962C8B-B14F-4D97-AF65-F5344CB8AC3E}">
        <p14:creationId xmlns:p14="http://schemas.microsoft.com/office/powerpoint/2010/main" val="12561349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689020" y="2099699"/>
            <a:ext cx="10821663" cy="42452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spcBef>
                <a:spcPts val="600"/>
              </a:spcBef>
              <a:defRPr sz="2000" b="1">
                <a:solidFill>
                  <a:srgbClr val="415D78"/>
                </a:solidFill>
                <a:latin typeface="Helvetica Neue"/>
                <a:ea typeface="Helvetica Neue"/>
                <a:cs typeface="Helvetica Neue"/>
                <a:sym typeface="Helvetica Neue"/>
              </a:defRPr>
            </a:pPr>
            <a:r>
              <a:rPr dirty="0"/>
              <a:t>"</a:t>
            </a:r>
            <a:r>
              <a:rPr i="1" dirty="0"/>
              <a:t>Stress is a state of psychological and physical arousal that comes about as a result of a threat, challenge, or change in one’s environment"</a:t>
            </a:r>
          </a:p>
          <a:p>
            <a:pPr>
              <a:spcBef>
                <a:spcPts val="600"/>
              </a:spcBef>
              <a:defRPr sz="2000" b="1" i="1">
                <a:latin typeface="Helvetica Neue"/>
                <a:ea typeface="Helvetica Neue"/>
                <a:cs typeface="Helvetica Neue"/>
                <a:sym typeface="Helvetica Neue"/>
              </a:defRPr>
            </a:pPr>
            <a:endParaRPr i="1" dirty="0"/>
          </a:p>
          <a:p>
            <a:pPr>
              <a:spcBef>
                <a:spcPts val="600"/>
              </a:spcBef>
              <a:defRPr sz="2400" b="1">
                <a:solidFill>
                  <a:srgbClr val="35B2B4"/>
                </a:solidFill>
                <a:latin typeface="Helvetica Neue"/>
                <a:ea typeface="Helvetica Neue"/>
                <a:cs typeface="Helvetica Neue"/>
                <a:sym typeface="Helvetica Neue"/>
              </a:defRPr>
            </a:pPr>
            <a:r>
              <a:rPr dirty="0"/>
              <a:t>Functional Stress:</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Common to all people</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Part of everyday decision making and problem solving</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Motivates people to be more productive</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Managed routinely</a:t>
            </a:r>
          </a:p>
          <a:p>
            <a:pPr marL="342900" indent="-342900">
              <a:spcBef>
                <a:spcPts val="600"/>
              </a:spcBef>
              <a:buClr>
                <a:srgbClr val="35B2B4"/>
              </a:buClr>
              <a:buSzPct val="100000"/>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The physical and emotional </a:t>
            </a:r>
            <a:r>
              <a:rPr lang="en-US" dirty="0"/>
              <a:t>i</a:t>
            </a:r>
            <a:r>
              <a:rPr dirty="0"/>
              <a:t>ndicators of stress are a </a:t>
            </a:r>
            <a:r>
              <a:rPr b="1" dirty="0"/>
              <a:t>normal and natural response </a:t>
            </a:r>
            <a:r>
              <a:rPr dirty="0"/>
              <a:t>designed to protect, maintain, and enhance our lives. </a:t>
            </a:r>
            <a:r>
              <a:rPr b="1" dirty="0"/>
              <a:t>It is usually a good thing!</a:t>
            </a:r>
          </a:p>
          <a:p>
            <a:pPr algn="ctr">
              <a:lnSpc>
                <a:spcPct val="80000"/>
              </a:lnSpc>
              <a:spcBef>
                <a:spcPts val="1400"/>
              </a:spcBef>
              <a:defRPr sz="2400">
                <a:solidFill>
                  <a:srgbClr val="151515"/>
                </a:solidFill>
                <a:latin typeface="Century Gothic"/>
                <a:ea typeface="Century Gothic"/>
                <a:cs typeface="Century Gothic"/>
                <a:sym typeface="Century Gothic"/>
              </a:defRPr>
            </a:pPr>
            <a:endParaRPr b="1" dirty="0"/>
          </a:p>
        </p:txBody>
      </p:sp>
      <p:sp>
        <p:nvSpPr>
          <p:cNvPr id="146" name="Shape 146"/>
          <p:cNvSpPr/>
          <p:nvPr/>
        </p:nvSpPr>
        <p:spPr>
          <a:xfrm>
            <a:off x="553170" y="529716"/>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t>WHAT IS STRESS?</a:t>
            </a:r>
          </a:p>
        </p:txBody>
      </p:sp>
      <p:sp>
        <p:nvSpPr>
          <p:cNvPr id="147" name="Shape 147"/>
          <p:cNvSpPr/>
          <p:nvPr/>
        </p:nvSpPr>
        <p:spPr>
          <a:xfrm flipV="1">
            <a:off x="689021" y="1137211"/>
            <a:ext cx="7252746" cy="55287"/>
          </a:xfrm>
          <a:prstGeom prst="line">
            <a:avLst/>
          </a:prstGeom>
          <a:ln w="6350">
            <a:solidFill>
              <a:srgbClr val="415D78"/>
            </a:solidFill>
            <a:miter/>
          </a:ln>
        </p:spPr>
        <p:txBody>
          <a:bodyPr lIns="45719" rIns="45719"/>
          <a:lstStyle/>
          <a:p>
            <a:endParaRPr/>
          </a:p>
        </p:txBody>
      </p:sp>
      <p:sp>
        <p:nvSpPr>
          <p:cNvPr id="148" name="Shape 148"/>
          <p:cNvSpPr/>
          <p:nvPr/>
        </p:nvSpPr>
        <p:spPr>
          <a:xfrm>
            <a:off x="5045574" y="1118716"/>
            <a:ext cx="3617261" cy="9227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40896926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
          </p:nvPr>
        </p:nvSpPr>
        <p:spPr>
          <a:xfrm>
            <a:off x="819807" y="1291668"/>
            <a:ext cx="9230102" cy="4624500"/>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Cumulative Stress: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dirty="0"/>
              <a:t>Result of prolonged, accumulated, unrelieved exposure to stressors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Critical Incident Stress: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dirty="0"/>
              <a:t>Caused by extraordinary events which provoke high level of stress in almost everyone involved</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“Vicarious” Trauma:</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dirty="0"/>
              <a:t>Result of witnessing or learning about others’ traumatic experiences that causes a reaction that mirrors that of the survivor</a:t>
            </a:r>
          </a:p>
        </p:txBody>
      </p:sp>
      <p:sp>
        <p:nvSpPr>
          <p:cNvPr id="153" name="Shape 153"/>
          <p:cNvSpPr/>
          <p:nvPr/>
        </p:nvSpPr>
        <p:spPr>
          <a:xfrm>
            <a:off x="819807" y="368554"/>
            <a:ext cx="10774786" cy="6369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t>NEGATIVE STRESS</a:t>
            </a:r>
          </a:p>
        </p:txBody>
      </p:sp>
      <p:sp>
        <p:nvSpPr>
          <p:cNvPr id="154" name="Shape 154"/>
          <p:cNvSpPr/>
          <p:nvPr/>
        </p:nvSpPr>
        <p:spPr>
          <a:xfrm>
            <a:off x="0" y="5299931"/>
            <a:ext cx="12192000" cy="1572356"/>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pic>
        <p:nvPicPr>
          <p:cNvPr id="155" name="image4.png"/>
          <p:cNvPicPr>
            <a:picLocks noChangeAspect="1"/>
          </p:cNvPicPr>
          <p:nvPr/>
        </p:nvPicPr>
        <p:blipFill>
          <a:blip r:embed="rId3">
            <a:alphaModFix amt="20000"/>
            <a:extLst>
              <a:ext uri="{28A0092B-C50C-407E-A947-70E740481C1C}">
                <a14:useLocalDpi xmlns:a14="http://schemas.microsoft.com/office/drawing/2010/main"/>
              </a:ext>
            </a:extLst>
          </a:blip>
          <a:srcRect/>
          <a:stretch>
            <a:fillRect/>
          </a:stretch>
        </p:blipFill>
        <p:spPr>
          <a:xfrm rot="16200000">
            <a:off x="7978036" y="2391632"/>
            <a:ext cx="1737362" cy="7553963"/>
          </a:xfrm>
          <a:prstGeom prst="rect">
            <a:avLst/>
          </a:prstGeom>
          <a:ln w="12700">
            <a:miter lim="400000"/>
          </a:ln>
        </p:spPr>
      </p:pic>
      <p:pic>
        <p:nvPicPr>
          <p:cNvPr id="156" name="image4.png"/>
          <p:cNvPicPr>
            <a:picLocks noChangeAspect="1"/>
          </p:cNvPicPr>
          <p:nvPr/>
        </p:nvPicPr>
        <p:blipFill>
          <a:blip r:embed="rId4">
            <a:alphaModFix amt="20000"/>
            <a:extLst>
              <a:ext uri="{28A0092B-C50C-407E-A947-70E740481C1C}">
                <a14:useLocalDpi xmlns:a14="http://schemas.microsoft.com/office/drawing/2010/main"/>
              </a:ext>
            </a:extLst>
          </a:blip>
          <a:srcRect/>
          <a:stretch>
            <a:fillRect/>
          </a:stretch>
        </p:blipFill>
        <p:spPr>
          <a:xfrm rot="16200000">
            <a:off x="1889249" y="3245676"/>
            <a:ext cx="1737362" cy="5515862"/>
          </a:xfrm>
          <a:prstGeom prst="rect">
            <a:avLst/>
          </a:prstGeom>
          <a:ln w="12700">
            <a:miter lim="400000"/>
          </a:ln>
        </p:spPr>
      </p:pic>
    </p:spTree>
    <p:extLst>
      <p:ext uri="{BB962C8B-B14F-4D97-AF65-F5344CB8AC3E}">
        <p14:creationId xmlns:p14="http://schemas.microsoft.com/office/powerpoint/2010/main" val="255243909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sz="half" idx="1"/>
          </p:nvPr>
        </p:nvSpPr>
        <p:spPr>
          <a:xfrm>
            <a:off x="748469" y="2232282"/>
            <a:ext cx="5311673" cy="4013452"/>
          </a:xfrm>
          <a:prstGeom prst="rect">
            <a:avLst/>
          </a:prstGeom>
        </p:spPr>
        <p:txBody>
          <a:bodyPr/>
          <a:lstStyle/>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dirty="0"/>
              <a:t>Result of prolonged, accumulated, unrelieved exposure to a variety of stressors</a:t>
            </a:r>
          </a:p>
          <a:p>
            <a:pPr defTabSz="896111">
              <a:spcBef>
                <a:spcPts val="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dirty="0"/>
              <a:t>Most common form of stress experienced by humanitarian workers</a:t>
            </a:r>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endParaRPr dirty="0"/>
          </a:p>
          <a:p>
            <a:pPr defTabSz="896111">
              <a:spcBef>
                <a:spcPts val="900"/>
              </a:spcBef>
              <a:buClr>
                <a:srgbClr val="35B2B4"/>
              </a:buClr>
              <a:buFont typeface="Wingdings" panose="05000000000000000000" pitchFamily="2" charset="2"/>
              <a:buChar char="§"/>
              <a:defRPr sz="2352">
                <a:solidFill>
                  <a:srgbClr val="595959"/>
                </a:solidFill>
                <a:latin typeface="Helvetica Neue"/>
                <a:ea typeface="Helvetica Neue"/>
                <a:cs typeface="Helvetica Neue"/>
                <a:sym typeface="Helvetica Neue"/>
              </a:defRPr>
            </a:pPr>
            <a:r>
              <a:rPr dirty="0"/>
              <a:t>When not recognized and managed, can </a:t>
            </a:r>
            <a:r>
              <a:rPr b="1" dirty="0"/>
              <a:t>lead to burnout</a:t>
            </a:r>
          </a:p>
        </p:txBody>
      </p:sp>
      <p:sp>
        <p:nvSpPr>
          <p:cNvPr id="161" name="Shape 161"/>
          <p:cNvSpPr/>
          <p:nvPr/>
        </p:nvSpPr>
        <p:spPr>
          <a:xfrm>
            <a:off x="748470" y="559816"/>
            <a:ext cx="10515601" cy="114122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ct val="90000"/>
              </a:lnSpc>
              <a:defRPr sz="3600" b="1">
                <a:solidFill>
                  <a:srgbClr val="415D78"/>
                </a:solidFill>
                <a:latin typeface="Helvetica Neue"/>
                <a:ea typeface="Helvetica Neue"/>
                <a:cs typeface="Helvetica Neue"/>
                <a:sym typeface="Helvetica Neue"/>
              </a:defRPr>
            </a:pPr>
            <a:r>
              <a:t>CUMULATIVE </a:t>
            </a:r>
            <a:endParaRPr sz="4400">
              <a:latin typeface="Calibri Light"/>
              <a:ea typeface="Calibri Light"/>
              <a:cs typeface="Calibri Light"/>
              <a:sym typeface="Calibri Light"/>
            </a:endParaRPr>
          </a:p>
          <a:p>
            <a:pPr>
              <a:lnSpc>
                <a:spcPct val="90000"/>
              </a:lnSpc>
              <a:defRPr sz="3600" b="1">
                <a:solidFill>
                  <a:srgbClr val="415D78"/>
                </a:solidFill>
                <a:latin typeface="Helvetica Neue"/>
                <a:ea typeface="Helvetica Neue"/>
                <a:cs typeface="Helvetica Neue"/>
                <a:sym typeface="Helvetica Neue"/>
              </a:defRPr>
            </a:pPr>
            <a:r>
              <a:t>STRESS</a:t>
            </a:r>
          </a:p>
        </p:txBody>
      </p:sp>
      <p:pic>
        <p:nvPicPr>
          <p:cNvPr id="162" name="image5.png"/>
          <p:cNvPicPr>
            <a:picLocks noChangeAspect="1"/>
          </p:cNvPicPr>
          <p:nvPr/>
        </p:nvPicPr>
        <p:blipFill>
          <a:blip r:embed="rId3">
            <a:alphaModFix amt="20000"/>
            <a:extLst>
              <a:ext uri="{28A0092B-C50C-407E-A947-70E740481C1C}">
                <a14:useLocalDpi xmlns:a14="http://schemas.microsoft.com/office/drawing/2010/main"/>
              </a:ext>
            </a:extLst>
          </a:blip>
          <a:srcRect t="9876" r="4822" b="5322"/>
          <a:stretch>
            <a:fillRect/>
          </a:stretch>
        </p:blipFill>
        <p:spPr>
          <a:xfrm>
            <a:off x="6268965" y="28576"/>
            <a:ext cx="5923035" cy="6829424"/>
          </a:xfrm>
          <a:prstGeom prst="rect">
            <a:avLst/>
          </a:prstGeom>
          <a:ln w="12700">
            <a:miter lim="400000"/>
          </a:ln>
        </p:spPr>
      </p:pic>
    </p:spTree>
    <p:extLst>
      <p:ext uri="{BB962C8B-B14F-4D97-AF65-F5344CB8AC3E}">
        <p14:creationId xmlns:p14="http://schemas.microsoft.com/office/powerpoint/2010/main" val="290287713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body" sz="half" idx="1"/>
          </p:nvPr>
        </p:nvSpPr>
        <p:spPr>
          <a:xfrm>
            <a:off x="5138075" y="1977617"/>
            <a:ext cx="6205657" cy="5190383"/>
          </a:xfrm>
          <a:prstGeom prst="rect">
            <a:avLst/>
          </a:prstGeom>
        </p:spPr>
        <p:txBody>
          <a:bodyPr/>
          <a:lstStyle/>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Internal: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dirty="0"/>
              <a:t>Personality traits of the individual that might impact your capacity to cope with stress</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endParaRPr dirty="0"/>
          </a:p>
          <a:p>
            <a:pPr marL="0" indent="0">
              <a:lnSpc>
                <a:spcPct val="100000"/>
              </a:lnSpc>
              <a:spcBef>
                <a:spcPts val="600"/>
              </a:spcBef>
              <a:buSzTx/>
              <a:buNone/>
              <a:defRPr sz="2400" b="1">
                <a:solidFill>
                  <a:srgbClr val="35B2B4"/>
                </a:solidFill>
                <a:latin typeface="Helvetica Neue"/>
                <a:ea typeface="Helvetica Neue"/>
                <a:cs typeface="Helvetica Neue"/>
                <a:sym typeface="Helvetica Neue"/>
              </a:defRPr>
            </a:pPr>
            <a:r>
              <a:rPr dirty="0"/>
              <a:t>External: </a:t>
            </a:r>
          </a:p>
          <a:p>
            <a:pPr marL="0" indent="0">
              <a:lnSpc>
                <a:spcPct val="100000"/>
              </a:lnSpc>
              <a:spcBef>
                <a:spcPts val="600"/>
              </a:spcBef>
              <a:buSzTx/>
              <a:buNone/>
              <a:defRPr sz="2000">
                <a:solidFill>
                  <a:srgbClr val="595959"/>
                </a:solidFill>
                <a:latin typeface="Helvetica Neue"/>
                <a:ea typeface="Helvetica Neue"/>
                <a:cs typeface="Helvetica Neue"/>
                <a:sym typeface="Helvetica Neue"/>
              </a:defRPr>
            </a:pPr>
            <a:r>
              <a:rPr dirty="0"/>
              <a:t>Stressors related to working conditions; the organization and relationship within the organization; type of work and characteristics of clients</a:t>
            </a:r>
          </a:p>
        </p:txBody>
      </p:sp>
      <p:sp>
        <p:nvSpPr>
          <p:cNvPr id="167" name="Shape 167"/>
          <p:cNvSpPr/>
          <p:nvPr/>
        </p:nvSpPr>
        <p:spPr>
          <a:xfrm>
            <a:off x="1013703" y="369879"/>
            <a:ext cx="10515601" cy="10895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lnSpc>
                <a:spcPct val="90000"/>
              </a:lnSpc>
              <a:defRPr sz="3600" b="1">
                <a:solidFill>
                  <a:srgbClr val="415D78"/>
                </a:solidFill>
                <a:latin typeface="Helvetica Neue"/>
                <a:ea typeface="Helvetica Neue"/>
                <a:cs typeface="Helvetica Neue"/>
                <a:sym typeface="Helvetica Neue"/>
              </a:defRPr>
            </a:pPr>
            <a:r>
              <a:rPr dirty="0"/>
              <a:t>CUMULATIVE </a:t>
            </a:r>
            <a:endParaRPr sz="4400" dirty="0">
              <a:latin typeface="Calibri Light"/>
              <a:ea typeface="Calibri Light"/>
              <a:cs typeface="Calibri Light"/>
              <a:sym typeface="Calibri Light"/>
            </a:endParaRPr>
          </a:p>
          <a:p>
            <a:pPr algn="r">
              <a:lnSpc>
                <a:spcPct val="90000"/>
              </a:lnSpc>
              <a:defRPr sz="3600" b="1">
                <a:solidFill>
                  <a:srgbClr val="415D78"/>
                </a:solidFill>
                <a:latin typeface="Helvetica Neue"/>
                <a:ea typeface="Helvetica Neue"/>
                <a:cs typeface="Helvetica Neue"/>
                <a:sym typeface="Helvetica Neue"/>
              </a:defRPr>
            </a:pPr>
            <a:r>
              <a:rPr dirty="0"/>
              <a:t>SOURCE</a:t>
            </a:r>
            <a:r>
              <a:rPr lang="en-US" dirty="0"/>
              <a:t>S OF</a:t>
            </a:r>
            <a:r>
              <a:rPr dirty="0"/>
              <a:t> STRESS</a:t>
            </a:r>
          </a:p>
        </p:txBody>
      </p:sp>
      <p:sp>
        <p:nvSpPr>
          <p:cNvPr id="168" name="Shape 168"/>
          <p:cNvSpPr/>
          <p:nvPr/>
        </p:nvSpPr>
        <p:spPr>
          <a:xfrm>
            <a:off x="5263832" y="3687962"/>
            <a:ext cx="5836560" cy="1"/>
          </a:xfrm>
          <a:prstGeom prst="line">
            <a:avLst/>
          </a:prstGeom>
          <a:ln w="6350">
            <a:solidFill>
              <a:srgbClr val="BFBFBF"/>
            </a:solidFill>
            <a:miter/>
          </a:ln>
        </p:spPr>
        <p:txBody>
          <a:bodyPr lIns="45719" rIns="45719"/>
          <a:lstStyle/>
          <a:p>
            <a:endParaRPr/>
          </a:p>
        </p:txBody>
      </p:sp>
      <p:sp>
        <p:nvSpPr>
          <p:cNvPr id="169" name="Shape 169"/>
          <p:cNvSpPr/>
          <p:nvPr/>
        </p:nvSpPr>
        <p:spPr>
          <a:xfrm>
            <a:off x="1110604" y="601989"/>
            <a:ext cx="3614060" cy="3614060"/>
          </a:xfrm>
          <a:prstGeom prst="ellipse">
            <a:avLst/>
          </a:prstGeom>
          <a:solidFill>
            <a:srgbClr val="35B2B4">
              <a:alpha val="50195"/>
            </a:srgbClr>
          </a:solidFill>
          <a:ln w="12700">
            <a:miter lim="400000"/>
          </a:ln>
        </p:spPr>
        <p:txBody>
          <a:bodyPr lIns="45719" rIns="45719" anchor="ctr"/>
          <a:lstStyle/>
          <a:p>
            <a:pPr algn="ctr">
              <a:defRPr>
                <a:solidFill>
                  <a:srgbClr val="FFFFFF"/>
                </a:solidFill>
              </a:defRPr>
            </a:pPr>
            <a:endParaRPr/>
          </a:p>
        </p:txBody>
      </p:sp>
      <p:pic>
        <p:nvPicPr>
          <p:cNvPr id="170" name="image6.pdf"/>
          <p:cNvPicPr>
            <a:picLocks noChangeAspect="1"/>
          </p:cNvPicPr>
          <p:nvPr/>
        </p:nvPicPr>
        <p:blipFill>
          <a:blip r:embed="rId3">
            <a:extLst/>
          </a:blip>
          <a:stretch>
            <a:fillRect/>
          </a:stretch>
        </p:blipFill>
        <p:spPr>
          <a:xfrm>
            <a:off x="1953423" y="1421614"/>
            <a:ext cx="1928424" cy="5131185"/>
          </a:xfrm>
          <a:prstGeom prst="rect">
            <a:avLst/>
          </a:prstGeom>
          <a:ln w="12700">
            <a:miter lim="400000"/>
          </a:ln>
        </p:spPr>
      </p:pic>
      <p:sp>
        <p:nvSpPr>
          <p:cNvPr id="171" name="Shape 171"/>
          <p:cNvSpPr/>
          <p:nvPr/>
        </p:nvSpPr>
        <p:spPr>
          <a:xfrm>
            <a:off x="528905" y="2409019"/>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FFFFFF"/>
                </a:solidFill>
                <a:latin typeface="Helvetica Neue"/>
                <a:ea typeface="Helvetica Neue"/>
                <a:cs typeface="Helvetica Neue"/>
                <a:sym typeface="Helvetica Neue"/>
              </a:defRPr>
            </a:lvl1pPr>
          </a:lstStyle>
          <a:p>
            <a:r>
              <a:t>Internal</a:t>
            </a:r>
            <a:endParaRPr>
              <a:latin typeface="+mn-lt"/>
              <a:ea typeface="+mn-ea"/>
              <a:cs typeface="+mn-cs"/>
              <a:sym typeface="Arial"/>
            </a:endParaRPr>
          </a:p>
        </p:txBody>
      </p:sp>
      <p:sp>
        <p:nvSpPr>
          <p:cNvPr id="172" name="Shape 172"/>
          <p:cNvSpPr/>
          <p:nvPr/>
        </p:nvSpPr>
        <p:spPr>
          <a:xfrm>
            <a:off x="528905" y="958413"/>
            <a:ext cx="4777459" cy="60632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000" b="1">
                <a:solidFill>
                  <a:srgbClr val="415D78"/>
                </a:solidFill>
                <a:latin typeface="Helvetica Neue"/>
                <a:ea typeface="Helvetica Neue"/>
                <a:cs typeface="Helvetica Neue"/>
                <a:sym typeface="Helvetica Neue"/>
              </a:defRPr>
            </a:lvl1pPr>
          </a:lstStyle>
          <a:p>
            <a:r>
              <a:t>External</a:t>
            </a:r>
            <a:endParaRPr>
              <a:latin typeface="+mn-lt"/>
              <a:ea typeface="+mn-ea"/>
              <a:cs typeface="+mn-cs"/>
              <a:sym typeface="Arial"/>
            </a:endParaRPr>
          </a:p>
        </p:txBody>
      </p:sp>
    </p:spTree>
    <p:extLst>
      <p:ext uri="{BB962C8B-B14F-4D97-AF65-F5344CB8AC3E}">
        <p14:creationId xmlns:p14="http://schemas.microsoft.com/office/powerpoint/2010/main" val="333273935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body" sz="half" idx="1"/>
          </p:nvPr>
        </p:nvSpPr>
        <p:spPr>
          <a:xfrm>
            <a:off x="5027116" y="1857375"/>
            <a:ext cx="6264618" cy="4593001"/>
          </a:xfrm>
          <a:prstGeom prst="rect">
            <a:avLst/>
          </a:prstGeom>
        </p:spPr>
        <p:txBody>
          <a:bodyPr/>
          <a:lstStyle/>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Caused by extraordinary events which provoke </a:t>
            </a:r>
            <a:r>
              <a:rPr lang="en-US" dirty="0"/>
              <a:t>a </a:t>
            </a:r>
            <a:r>
              <a:rPr dirty="0"/>
              <a:t>high level of stress in almost everyone involved</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Sudden and disruptive</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Involves actual or perceived threat or loss</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Causes </a:t>
            </a:r>
            <a:r>
              <a:rPr lang="en-US" dirty="0"/>
              <a:t>a </a:t>
            </a:r>
            <a:r>
              <a:rPr dirty="0"/>
              <a:t>sense of vulnerability</a:t>
            </a:r>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endParaRPr dirty="0"/>
          </a:p>
          <a:p>
            <a:pPr>
              <a:lnSpc>
                <a:spcPct val="100000"/>
              </a:lnSpc>
              <a:spcBef>
                <a:spcPts val="600"/>
              </a:spcBef>
              <a:buClr>
                <a:srgbClr val="35B2B4"/>
              </a:buClr>
              <a:buFont typeface="Wingdings" panose="05000000000000000000" pitchFamily="2" charset="2"/>
              <a:buChar char="§"/>
              <a:defRPr sz="2000">
                <a:solidFill>
                  <a:srgbClr val="595959"/>
                </a:solidFill>
                <a:latin typeface="Helvetica Neue"/>
                <a:ea typeface="Helvetica Neue"/>
                <a:cs typeface="Helvetica Neue"/>
                <a:sym typeface="Helvetica Neue"/>
              </a:defRPr>
            </a:pPr>
            <a:r>
              <a:rPr dirty="0"/>
              <a:t>Disrupts </a:t>
            </a:r>
            <a:r>
              <a:rPr lang="en-US" dirty="0"/>
              <a:t>the </a:t>
            </a:r>
            <a:r>
              <a:rPr dirty="0"/>
              <a:t>sense of being in control and perception of world as safe and predictable</a:t>
            </a:r>
          </a:p>
        </p:txBody>
      </p:sp>
      <p:sp>
        <p:nvSpPr>
          <p:cNvPr id="177" name="Shape 177"/>
          <p:cNvSpPr/>
          <p:nvPr/>
        </p:nvSpPr>
        <p:spPr>
          <a:xfrm>
            <a:off x="4792169" y="531812"/>
            <a:ext cx="10515601" cy="6369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90000"/>
              </a:lnSpc>
              <a:defRPr sz="3600" b="1">
                <a:solidFill>
                  <a:srgbClr val="415D78"/>
                </a:solidFill>
                <a:latin typeface="Helvetica Neue"/>
                <a:ea typeface="Helvetica Neue"/>
                <a:cs typeface="Helvetica Neue"/>
                <a:sym typeface="Helvetica Neue"/>
              </a:defRPr>
            </a:lvl1pPr>
          </a:lstStyle>
          <a:p>
            <a:r>
              <a:t>CRITICAL INCIDENT STRESS</a:t>
            </a:r>
          </a:p>
        </p:txBody>
      </p:sp>
      <p:sp>
        <p:nvSpPr>
          <p:cNvPr id="178" name="Shape 178"/>
          <p:cNvSpPr/>
          <p:nvPr/>
        </p:nvSpPr>
        <p:spPr>
          <a:xfrm>
            <a:off x="7186613" y="1100138"/>
            <a:ext cx="4105122" cy="94457"/>
          </a:xfrm>
          <a:prstGeom prst="rect">
            <a:avLst/>
          </a:prstGeom>
          <a:solidFill>
            <a:srgbClr val="415D78"/>
          </a:solidFill>
          <a:ln w="12700">
            <a:miter lim="400000"/>
          </a:ln>
        </p:spPr>
        <p:txBody>
          <a:bodyPr lIns="45719" rIns="45719" anchor="ctr"/>
          <a:lstStyle/>
          <a:p>
            <a:pPr algn="ctr">
              <a:defRPr>
                <a:solidFill>
                  <a:srgbClr val="FFFFFF"/>
                </a:solidFill>
              </a:defRPr>
            </a:pPr>
            <a:endParaRPr/>
          </a:p>
        </p:txBody>
      </p:sp>
      <p:sp>
        <p:nvSpPr>
          <p:cNvPr id="179" name="Shape 179"/>
          <p:cNvSpPr/>
          <p:nvPr/>
        </p:nvSpPr>
        <p:spPr>
          <a:xfrm flipV="1">
            <a:off x="4929187" y="1137211"/>
            <a:ext cx="3012580" cy="22965"/>
          </a:xfrm>
          <a:prstGeom prst="line">
            <a:avLst/>
          </a:prstGeom>
          <a:ln w="6350">
            <a:solidFill>
              <a:srgbClr val="415D78"/>
            </a:solidFill>
            <a:miter/>
          </a:ln>
        </p:spPr>
        <p:txBody>
          <a:bodyPr lIns="45719" rIns="45719"/>
          <a:lstStyle/>
          <a:p>
            <a:endParaRPr/>
          </a:p>
        </p:txBody>
      </p:sp>
      <p:pic>
        <p:nvPicPr>
          <p:cNvPr id="180" name="image7.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4572000" cy="6858000"/>
          </a:xfrm>
          <a:prstGeom prst="rect">
            <a:avLst/>
          </a:prstGeom>
          <a:ln w="12700">
            <a:miter lim="400000"/>
          </a:ln>
        </p:spPr>
      </p:pic>
      <p:sp>
        <p:nvSpPr>
          <p:cNvPr id="181" name="Shape 181"/>
          <p:cNvSpPr/>
          <p:nvPr/>
        </p:nvSpPr>
        <p:spPr>
          <a:xfrm>
            <a:off x="1011078" y="6422480"/>
            <a:ext cx="5143501"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i="1">
                <a:solidFill>
                  <a:srgbClr val="FFFFFF"/>
                </a:solidFill>
                <a:latin typeface="Helvetica Neue"/>
                <a:ea typeface="Helvetica Neue"/>
                <a:cs typeface="Helvetica Neue"/>
                <a:sym typeface="Helvetica Neue"/>
              </a:defRPr>
            </a:lvl1pPr>
          </a:lstStyle>
          <a:p>
            <a:r>
              <a:rPr dirty="0"/>
              <a:t>Photo: </a:t>
            </a:r>
            <a:r>
              <a:rPr lang="en-IN" dirty="0"/>
              <a:t>Kari Detwiler</a:t>
            </a:r>
            <a:r>
              <a:rPr dirty="0"/>
              <a:t>/</a:t>
            </a:r>
            <a:r>
              <a:rPr lang="en-IN" dirty="0"/>
              <a:t> </a:t>
            </a:r>
            <a:r>
              <a:rPr dirty="0"/>
              <a:t>The IRC</a:t>
            </a:r>
          </a:p>
        </p:txBody>
      </p:sp>
    </p:spTree>
    <p:extLst>
      <p:ext uri="{BB962C8B-B14F-4D97-AF65-F5344CB8AC3E}">
        <p14:creationId xmlns:p14="http://schemas.microsoft.com/office/powerpoint/2010/main" val="3976666510"/>
      </p:ext>
    </p:extLst>
  </p:cSld>
  <p:clrMapOvr>
    <a:masterClrMapping/>
  </p:clrMapOvr>
  <p:transition spd="slow"/>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758</TotalTime>
  <Words>3567</Words>
  <Application>Microsoft Office PowerPoint</Application>
  <PresentationFormat>Widescreen</PresentationFormat>
  <Paragraphs>508</Paragraphs>
  <Slides>33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Century Gothic</vt:lpstr>
      <vt:lpstr>Helvetica Neue</vt:lpstr>
      <vt:lpstr>Helvetica Neue Medium</vt:lpstr>
      <vt:lpstr>Times New Roman</vt:lpstr>
      <vt:lpstr>Wingdings</vt:lpstr>
      <vt:lpstr>Office Theme</vt:lpstr>
      <vt:lpstr>MODULE 4  STAFF CARE AND WELL-BEING THE ROLE OF CM SUPERVISORS</vt:lpstr>
      <vt:lpstr>PowerPoint Presentation</vt:lpstr>
      <vt:lpstr>MODULE AIM AND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 – AGREE</vt:lpstr>
      <vt:lpstr>PowerPoint Presentation</vt:lpstr>
      <vt:lpstr>STEP 3 – DREAM </vt:lpstr>
      <vt:lpstr>PowerPoint Presentation</vt:lpstr>
      <vt:lpstr>PowerPoint Presentation</vt:lpstr>
      <vt:lpstr>PowerPoint Presentation</vt:lpstr>
      <vt:lpstr>PowerPoint Presentation</vt:lpstr>
      <vt:lpstr>PowerPoint Presentation</vt:lpstr>
      <vt:lpstr>MODULE AIM AND  LEARNING OUTCOMES</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Colleen Fitzgerald</cp:lastModifiedBy>
  <cp:revision>74</cp:revision>
  <dcterms:created xsi:type="dcterms:W3CDTF">2017-11-22T17:27:49Z</dcterms:created>
  <dcterms:modified xsi:type="dcterms:W3CDTF">2018-07-13T15:43:20Z</dcterms:modified>
</cp:coreProperties>
</file>