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319" r:id="rId3"/>
    <p:sldId id="311" r:id="rId4"/>
    <p:sldId id="260" r:id="rId5"/>
    <p:sldId id="262" r:id="rId6"/>
    <p:sldId id="263" r:id="rId7"/>
    <p:sldId id="312" r:id="rId8"/>
    <p:sldId id="266" r:id="rId9"/>
    <p:sldId id="303" r:id="rId10"/>
    <p:sldId id="304" r:id="rId11"/>
    <p:sldId id="305" r:id="rId12"/>
    <p:sldId id="308" r:id="rId13"/>
    <p:sldId id="267" r:id="rId14"/>
    <p:sldId id="270" r:id="rId15"/>
    <p:sldId id="271" r:id="rId16"/>
    <p:sldId id="313" r:id="rId17"/>
    <p:sldId id="273" r:id="rId18"/>
    <p:sldId id="274" r:id="rId19"/>
    <p:sldId id="276" r:id="rId20"/>
    <p:sldId id="279" r:id="rId21"/>
    <p:sldId id="275" r:id="rId22"/>
    <p:sldId id="281" r:id="rId23"/>
    <p:sldId id="278" r:id="rId24"/>
    <p:sldId id="282" r:id="rId25"/>
    <p:sldId id="314" r:id="rId26"/>
    <p:sldId id="290" r:id="rId27"/>
    <p:sldId id="292" r:id="rId28"/>
    <p:sldId id="291" r:id="rId29"/>
    <p:sldId id="297" r:id="rId30"/>
    <p:sldId id="298" r:id="rId31"/>
    <p:sldId id="310" r:id="rId32"/>
    <p:sldId id="299" r:id="rId33"/>
    <p:sldId id="301" r:id="rId34"/>
    <p:sldId id="315" r:id="rId35"/>
    <p:sldId id="293" r:id="rId36"/>
    <p:sldId id="294" r:id="rId37"/>
    <p:sldId id="296" r:id="rId38"/>
    <p:sldId id="32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e" initials="JL" lastIdx="12" clrIdx="0">
    <p:extLst>
      <p:ext uri="{19B8F6BF-5375-455C-9EA6-DF929625EA0E}">
        <p15:presenceInfo xmlns:p15="http://schemas.microsoft.com/office/powerpoint/2012/main" userId="S-1-5-21-1294360644-1464272073-1233803906-144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794"/>
    <a:srgbClr val="E3D3DB"/>
    <a:srgbClr val="D5EBCA"/>
    <a:srgbClr val="97467D"/>
    <a:srgbClr val="405E79"/>
    <a:srgbClr val="35B2B4"/>
    <a:srgbClr val="95CD7A"/>
    <a:srgbClr val="70995C"/>
    <a:srgbClr val="000000"/>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9" autoAdjust="0"/>
    <p:restoredTop sz="68043" autoAdjust="0"/>
  </p:normalViewPr>
  <p:slideViewPr>
    <p:cSldViewPr snapToGrid="0" snapToObjects="1">
      <p:cViewPr varScale="1">
        <p:scale>
          <a:sx n="47" d="100"/>
          <a:sy n="47" d="100"/>
        </p:scale>
        <p:origin x="132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7/13/2018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r>
              <a:rPr lang="en-US" sz="1100" dirty="0"/>
              <a:t>2 minutes</a:t>
            </a:r>
          </a:p>
          <a:p>
            <a:pPr>
              <a:buNone/>
            </a:pPr>
            <a:endParaRPr lang="en-US" sz="1100" b="1" dirty="0"/>
          </a:p>
          <a:p>
            <a:pPr>
              <a:buNone/>
            </a:pPr>
            <a:r>
              <a:rPr lang="en-US" sz="1100" b="1" dirty="0"/>
              <a:t>Say</a:t>
            </a:r>
            <a:r>
              <a:rPr lang="en-US" sz="1100" dirty="0"/>
              <a:t>: Module 2</a:t>
            </a:r>
            <a:r>
              <a:rPr lang="en-US" sz="1100" baseline="0" dirty="0"/>
              <a:t> gave us some structured supervision practice and tools. </a:t>
            </a:r>
            <a:r>
              <a:rPr lang="en-US" sz="1100" dirty="0"/>
              <a:t>Module 3 will take our supervision knowledge</a:t>
            </a:r>
            <a:r>
              <a:rPr lang="en-US" sz="1100" baseline="0" dirty="0"/>
              <a:t> and practices a step further and will help us consider the skills that are required in order to be an effective supervisor.</a:t>
            </a:r>
            <a:r>
              <a:rPr lang="en-US" sz="1100" dirty="0"/>
              <a:t> </a:t>
            </a:r>
          </a:p>
          <a:p>
            <a:pPr>
              <a:buNone/>
            </a:pPr>
            <a:endParaRPr lang="en-US" sz="1100" dirty="0"/>
          </a:p>
          <a:p>
            <a:pPr>
              <a:buNone/>
            </a:pPr>
            <a:r>
              <a:rPr lang="en-US" sz="1100" dirty="0"/>
              <a:t>We will be looking at the concrete skills supervisors can learn and apply in order to support and coach caseworkers. </a:t>
            </a:r>
          </a:p>
          <a:p>
            <a:pPr>
              <a:buNone/>
            </a:pPr>
            <a:endParaRPr lang="en-US" sz="1100" dirty="0"/>
          </a:p>
          <a:p>
            <a:pPr>
              <a:buNone/>
            </a:pPr>
            <a:r>
              <a:rPr lang="en-US" sz="1100" dirty="0"/>
              <a:t>Before we start, does anyone have any questions, thoughts or reflections from Modules 1 or 2? </a:t>
            </a:r>
          </a:p>
          <a:p>
            <a:pPr>
              <a:buNone/>
            </a:pP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a:t>
            </a:fld>
            <a:endParaRPr lang="en-US"/>
          </a:p>
        </p:txBody>
      </p:sp>
    </p:spTree>
    <p:extLst>
      <p:ext uri="{BB962C8B-B14F-4D97-AF65-F5344CB8AC3E}">
        <p14:creationId xmlns:p14="http://schemas.microsoft.com/office/powerpoint/2010/main" val="3272390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indent="0">
              <a:buNone/>
              <a:defRPr/>
            </a:pPr>
            <a:r>
              <a:rPr lang="en-US" sz="1100" b="0" dirty="0"/>
              <a:t>10 minutes</a:t>
            </a:r>
            <a:r>
              <a:rPr lang="en-US" sz="1100" dirty="0"/>
              <a:t> </a:t>
            </a:r>
          </a:p>
          <a:p>
            <a:pPr marL="0" indent="0">
              <a:buNone/>
              <a:defRPr/>
            </a:pPr>
            <a:endParaRPr lang="en-US" sz="1100" dirty="0"/>
          </a:p>
          <a:p>
            <a:pPr marL="0" indent="0">
              <a:buNone/>
              <a:defRPr/>
            </a:pPr>
            <a:r>
              <a:rPr lang="en-US" sz="1100" b="1" dirty="0"/>
              <a:t>Say</a:t>
            </a:r>
            <a:r>
              <a:rPr lang="en-US" sz="1100" dirty="0"/>
              <a:t>:</a:t>
            </a:r>
            <a:r>
              <a:rPr lang="en-US" sz="1100" baseline="0" dirty="0"/>
              <a:t> Here are some key helpful and unhelpful strategies that can have a significant impact on supporting caseworkers and helping them develop. </a:t>
            </a:r>
            <a:br>
              <a:rPr lang="en-US" sz="1100" baseline="0" dirty="0"/>
            </a:br>
            <a:endParaRPr lang="en-US" sz="1100" dirty="0"/>
          </a:p>
        </p:txBody>
      </p:sp>
      <p:sp>
        <p:nvSpPr>
          <p:cNvPr id="161" name="Shape 1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1110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5 minutes</a:t>
            </a:r>
          </a:p>
          <a:p>
            <a:pPr>
              <a:buNone/>
            </a:pPr>
            <a:endParaRPr lang="en-US" sz="1100" dirty="0"/>
          </a:p>
          <a:p>
            <a:pPr>
              <a:buNone/>
            </a:pPr>
            <a:r>
              <a:rPr lang="en-US" sz="1100" b="1" dirty="0"/>
              <a:t>Say:</a:t>
            </a:r>
            <a:r>
              <a:rPr lang="en-US" sz="1100" dirty="0"/>
              <a:t> Remember</a:t>
            </a:r>
            <a:r>
              <a:rPr lang="en-US" sz="1100" baseline="0" dirty="0"/>
              <a:t> </a:t>
            </a:r>
            <a:r>
              <a:rPr lang="en-US" sz="1100" dirty="0"/>
              <a:t>we said that coaching</a:t>
            </a:r>
            <a:r>
              <a:rPr lang="en-US" sz="1100" baseline="0" dirty="0"/>
              <a:t> is a method and an approach. We are going to look at 2 coaching methods called Reflective Practice and GROW. Both methods present ways to help caseworkers solve problems and process their work. </a:t>
            </a:r>
          </a:p>
          <a:p>
            <a:pPr>
              <a:buNone/>
            </a:pPr>
            <a:endParaRPr lang="en-US" sz="1100" baseline="0" dirty="0"/>
          </a:p>
          <a:p>
            <a:pPr>
              <a:buNone/>
            </a:pPr>
            <a:r>
              <a:rPr lang="en-US" sz="1100" b="1" baseline="0" dirty="0"/>
              <a:t>Distribute</a:t>
            </a:r>
            <a:r>
              <a:rPr lang="en-US" sz="1100" baseline="0" dirty="0"/>
              <a:t>: </a:t>
            </a:r>
          </a:p>
          <a:p>
            <a:pPr>
              <a:buNone/>
            </a:pPr>
            <a:r>
              <a:rPr lang="en-US" sz="1100" baseline="0" dirty="0"/>
              <a:t>3.4 Reflective Practice Record </a:t>
            </a:r>
          </a:p>
          <a:p>
            <a:pPr>
              <a:buNone/>
            </a:pPr>
            <a:r>
              <a:rPr lang="en-US" sz="1100" baseline="0" dirty="0"/>
              <a:t>3.5 GROW model </a:t>
            </a:r>
          </a:p>
          <a:p>
            <a:pPr>
              <a:buNone/>
            </a:pPr>
            <a:endParaRPr lang="en-US" sz="1100" baseline="0" dirty="0"/>
          </a:p>
        </p:txBody>
      </p:sp>
      <p:sp>
        <p:nvSpPr>
          <p:cNvPr id="4" name="Slide Number Placeholder 3"/>
          <p:cNvSpPr>
            <a:spLocks noGrp="1"/>
          </p:cNvSpPr>
          <p:nvPr>
            <p:ph type="sldNum" sz="quarter" idx="10"/>
          </p:nvPr>
        </p:nvSpPr>
        <p:spPr/>
        <p:txBody>
          <a:bodyPr/>
          <a:lstStyle/>
          <a:p>
            <a:fld id="{780767AD-8186-5647-9165-A19B63BA7F43}" type="slidenum">
              <a:rPr lang="en-US" smtClean="0"/>
              <a:t>12</a:t>
            </a:fld>
            <a:endParaRPr lang="en-US"/>
          </a:p>
        </p:txBody>
      </p:sp>
    </p:spTree>
    <p:extLst>
      <p:ext uri="{BB962C8B-B14F-4D97-AF65-F5344CB8AC3E}">
        <p14:creationId xmlns:p14="http://schemas.microsoft.com/office/powerpoint/2010/main" val="602136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a:t>15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t>Ask</a:t>
            </a:r>
            <a:r>
              <a:rPr lang="en-US" sz="1100" dirty="0"/>
              <a:t>:</a:t>
            </a:r>
            <a:r>
              <a:rPr lang="en-US" sz="1100" baseline="0" dirty="0"/>
              <a:t> Has anyone used reflective practice before?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1" baseline="0" dirty="0"/>
              <a:t>Say</a:t>
            </a:r>
            <a:r>
              <a:rPr lang="en-US" sz="1100" baseline="0" dirty="0"/>
              <a:t>: The purpose of reflective practice is for caseworkers to think about their actions and experiences in order to continuously learn and develop. Supervisors can support caseworkers in this process by asking the questions outlined in the Reflective Practice Record.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1" baseline="0" dirty="0"/>
              <a:t>Review</a:t>
            </a:r>
            <a:r>
              <a:rPr lang="en-US" sz="1100" baseline="0" dirty="0"/>
              <a:t> the points on the slide</a:t>
            </a: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p>
            <a:pPr>
              <a:buNone/>
            </a:pPr>
            <a:r>
              <a:rPr lang="en-US" sz="1100" b="1" dirty="0"/>
              <a:t>Instructions: </a:t>
            </a:r>
            <a:r>
              <a:rPr lang="en-US" sz="1100" dirty="0"/>
              <a:t>Refer to the reflective practice handout and provide 10 minutes for participants to individually</a:t>
            </a:r>
            <a:r>
              <a:rPr lang="en-US" sz="1100" baseline="0" dirty="0"/>
              <a:t> </a:t>
            </a:r>
            <a:r>
              <a:rPr lang="en-US" sz="1100" dirty="0"/>
              <a:t>complete it while thinking of 1 specific difficult case</a:t>
            </a:r>
            <a:r>
              <a:rPr lang="en-US" sz="1100" baseline="0" dirty="0"/>
              <a:t> they worked on.</a:t>
            </a:r>
            <a:r>
              <a:rPr lang="en-US" sz="1100" dirty="0"/>
              <a:t> Make sure no one feels pressured to share their reflections.</a:t>
            </a:r>
          </a:p>
          <a:p>
            <a:pPr>
              <a:buNone/>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Say</a:t>
            </a:r>
            <a:r>
              <a:rPr lang="en-US" sz="1100" dirty="0"/>
              <a:t>: The reflective practice record is an excellent way to begin the process of thinking about challenging cases and practice issues. Caseworkers can use this tool to gain self-awareness and supervisors can use it as a model to guide an individual session. </a:t>
            </a:r>
          </a:p>
        </p:txBody>
      </p:sp>
      <p:sp>
        <p:nvSpPr>
          <p:cNvPr id="168" name="Shape 16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Tree>
    <p:extLst>
      <p:ext uri="{BB962C8B-B14F-4D97-AF65-F5344CB8AC3E}">
        <p14:creationId xmlns:p14="http://schemas.microsoft.com/office/powerpoint/2010/main" val="228664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r>
              <a:rPr lang="en-US" sz="1100" dirty="0"/>
              <a:t>10 minutes</a:t>
            </a:r>
          </a:p>
          <a:p>
            <a:pPr>
              <a:buNone/>
            </a:pPr>
            <a:endParaRPr lang="en-US" sz="1100" dirty="0"/>
          </a:p>
          <a:p>
            <a:pPr>
              <a:buNone/>
            </a:pPr>
            <a:r>
              <a:rPr lang="en-US" sz="1100" b="1" dirty="0"/>
              <a:t>Say:</a:t>
            </a:r>
            <a:r>
              <a:rPr lang="en-US" sz="1100" dirty="0"/>
              <a:t> The GROW model is the</a:t>
            </a:r>
            <a:r>
              <a:rPr lang="en-US" sz="1100" baseline="0" dirty="0"/>
              <a:t> second</a:t>
            </a:r>
            <a:r>
              <a:rPr lang="en-US" sz="1100" dirty="0"/>
              <a:t> coaching tool that uses active listening skills to help caseworkers solve problems they are struggling with through reflection.</a:t>
            </a:r>
            <a:r>
              <a:rPr lang="en-US" sz="1100" baseline="0" dirty="0"/>
              <a:t> It can be particularly helpful to address specific problems, or issues that need to be immediately addressed through ad-hoc supervision. </a:t>
            </a:r>
          </a:p>
          <a:p>
            <a:pPr>
              <a:buNone/>
            </a:pPr>
            <a:endParaRPr lang="en-US" sz="1100" baseline="0" dirty="0"/>
          </a:p>
          <a:p>
            <a:pPr>
              <a:buNone/>
            </a:pPr>
            <a:r>
              <a:rPr lang="en-US" sz="1100" baseline="0" dirty="0"/>
              <a:t>Review the GROW handout and explain to participants the 4 stages. Supervisors can use selected sample questions, but do not need to use all of them.</a:t>
            </a:r>
            <a:endParaRPr lang="en-US" sz="1100" dirty="0"/>
          </a:p>
          <a:p>
            <a:pPr>
              <a:buNone/>
            </a:pPr>
            <a:endParaRPr lang="en-US" sz="1100" dirty="0"/>
          </a:p>
          <a:p>
            <a:pPr>
              <a:buNone/>
            </a:pPr>
            <a:r>
              <a:rPr lang="en-US" sz="1100" b="1" dirty="0"/>
              <a:t>Instructions</a:t>
            </a:r>
            <a:r>
              <a:rPr lang="en-US" sz="1100" dirty="0"/>
              <a:t>: Invite</a:t>
            </a:r>
            <a:r>
              <a:rPr lang="en-US" sz="1100" baseline="0" dirty="0"/>
              <a:t> participants to break up into groups of 3 for a </a:t>
            </a:r>
            <a:r>
              <a:rPr lang="en-US" sz="1100" dirty="0"/>
              <a:t>10 minute role play activity using the GROW model.</a:t>
            </a:r>
            <a:r>
              <a:rPr lang="en-US" sz="1100" baseline="0" dirty="0"/>
              <a:t> (One person playing the </a:t>
            </a:r>
            <a:r>
              <a:rPr lang="en-US" sz="1100" dirty="0"/>
              <a:t>supervisor,</a:t>
            </a:r>
            <a:r>
              <a:rPr lang="en-US" sz="1100" baseline="0" dirty="0"/>
              <a:t> </a:t>
            </a:r>
            <a:r>
              <a:rPr lang="en-US" sz="1100" dirty="0"/>
              <a:t>the other the caseworker</a:t>
            </a:r>
            <a:r>
              <a:rPr lang="en-US" sz="1100" baseline="0" dirty="0"/>
              <a:t> and the third as an observer.) </a:t>
            </a:r>
          </a:p>
          <a:p>
            <a:pPr>
              <a:buNone/>
            </a:pPr>
            <a:r>
              <a:rPr lang="en-US" sz="1100" baseline="0" dirty="0"/>
              <a:t>(Participants can use </a:t>
            </a:r>
            <a:r>
              <a:rPr lang="en-US" sz="1100" dirty="0"/>
              <a:t>1 specific difficult case or</a:t>
            </a:r>
            <a:r>
              <a:rPr lang="en-US" sz="1100" baseline="0" dirty="0"/>
              <a:t> situation </a:t>
            </a:r>
            <a:r>
              <a:rPr lang="en-US" sz="1100" baseline="0"/>
              <a:t>they have been in.)</a:t>
            </a:r>
            <a:endParaRPr lang="en-US" sz="1100" baseline="0" dirty="0"/>
          </a:p>
          <a:p>
            <a:pPr>
              <a:buNone/>
            </a:pPr>
            <a:endParaRPr lang="en-US" dirty="0"/>
          </a:p>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14</a:t>
            </a:fld>
            <a:endParaRPr lang="en-US"/>
          </a:p>
        </p:txBody>
      </p:sp>
    </p:spTree>
    <p:extLst>
      <p:ext uri="{BB962C8B-B14F-4D97-AF65-F5344CB8AC3E}">
        <p14:creationId xmlns:p14="http://schemas.microsoft.com/office/powerpoint/2010/main" val="1423030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a:buNone/>
            </a:pPr>
            <a:r>
              <a:rPr lang="en-US" sz="1100" dirty="0"/>
              <a:t>15 minutes</a:t>
            </a:r>
          </a:p>
          <a:p>
            <a:pPr>
              <a:buNone/>
            </a:pPr>
            <a:endParaRPr lang="en-US" sz="1100" dirty="0"/>
          </a:p>
          <a:p>
            <a:pPr>
              <a:buNone/>
            </a:pPr>
            <a:r>
              <a:rPr lang="en-US" sz="1100" b="1" dirty="0"/>
              <a:t>Plenary Debrief instructions: </a:t>
            </a:r>
            <a:r>
              <a:rPr lang="en-US" sz="1100" b="0" dirty="0"/>
              <a:t>Bring</a:t>
            </a:r>
            <a:r>
              <a:rPr lang="en-US" sz="1100" b="0" baseline="0" dirty="0"/>
              <a:t> the participants back together and ask them the following questions on the two Coaching tools: </a:t>
            </a:r>
          </a:p>
          <a:p>
            <a:pPr marL="171450" indent="-171450">
              <a:buFont typeface="Arial" panose="020B0604020202020204" pitchFamily="34" charset="0"/>
              <a:buChar char="•"/>
            </a:pPr>
            <a:r>
              <a:rPr lang="en-US" sz="1100" b="0" baseline="0" dirty="0"/>
              <a:t>How did you find the two Coaching tools? </a:t>
            </a:r>
            <a:endParaRPr lang="en-US" sz="1100" dirty="0"/>
          </a:p>
          <a:p>
            <a:pPr marL="171450" indent="-171450">
              <a:buFont typeface="Arial" panose="020B0604020202020204" pitchFamily="34" charset="0"/>
              <a:buChar char="•"/>
            </a:pPr>
            <a:r>
              <a:rPr lang="en-US" sz="1100" dirty="0"/>
              <a:t>How did you find the exercises?</a:t>
            </a:r>
            <a:r>
              <a:rPr lang="en-US" sz="1100" baseline="0" dirty="0"/>
              <a:t> </a:t>
            </a:r>
          </a:p>
          <a:p>
            <a:pPr marL="171450" indent="-171450">
              <a:buFont typeface="Arial" panose="020B0604020202020204" pitchFamily="34" charset="0"/>
              <a:buChar char="•"/>
            </a:pPr>
            <a:r>
              <a:rPr lang="en-US" sz="1100" baseline="0" dirty="0"/>
              <a:t>How do you see the relationship between these two tools and the active listening/ communication skills we discussed?</a:t>
            </a:r>
            <a:endParaRPr lang="en-US" sz="1100" dirty="0"/>
          </a:p>
          <a:p>
            <a:pPr>
              <a:buNone/>
            </a:pPr>
            <a:endParaRPr lang="en-US" sz="1100" dirty="0"/>
          </a:p>
          <a:p>
            <a:pPr>
              <a:buNone/>
            </a:pPr>
            <a:r>
              <a:rPr lang="en-US" sz="1100" b="1" dirty="0"/>
              <a:t>Review</a:t>
            </a:r>
            <a:r>
              <a:rPr lang="en-US" sz="1100" dirty="0"/>
              <a:t>: the points on the slide</a:t>
            </a:r>
          </a:p>
          <a:p>
            <a:pPr>
              <a:buNone/>
            </a:pPr>
            <a:endParaRPr lang="en-US" sz="1100" dirty="0"/>
          </a:p>
          <a:p>
            <a:pPr>
              <a:buNone/>
            </a:pPr>
            <a:r>
              <a:rPr lang="en-US" sz="1100" b="1" dirty="0"/>
              <a:t>Key Message</a:t>
            </a:r>
            <a:r>
              <a:rPr lang="en-US" sz="1100" dirty="0"/>
              <a:t>: Supervisors do not need to always have perfect answers or solutions. Supervision is a </a:t>
            </a:r>
            <a:r>
              <a:rPr lang="en-US" sz="1100" u="sng" dirty="0"/>
              <a:t>process</a:t>
            </a:r>
            <a:r>
              <a:rPr lang="en-US" sz="1100" dirty="0"/>
              <a:t> and each case can present new challenges and complexities. </a:t>
            </a:r>
          </a:p>
          <a:p>
            <a:pPr>
              <a:buNone/>
            </a:pPr>
            <a:r>
              <a:rPr lang="en-US" sz="1100" dirty="0"/>
              <a:t>It is important for supervisors to </a:t>
            </a:r>
            <a:r>
              <a:rPr lang="en-US" sz="1100" u="sng" dirty="0"/>
              <a:t>facilitate conversations </a:t>
            </a:r>
            <a:r>
              <a:rPr lang="en-US" sz="1100" dirty="0"/>
              <a:t>with case workers </a:t>
            </a:r>
            <a:r>
              <a:rPr lang="en-US" sz="1100" u="sng" dirty="0"/>
              <a:t>and build trust</a:t>
            </a:r>
            <a:r>
              <a:rPr lang="en-US" sz="1100" dirty="0"/>
              <a:t> between each other to enable them to confidently apply case management good practice.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68" name="Shape 16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15</a:t>
            </a:fld>
            <a:endParaRPr lang="en-US"/>
          </a:p>
        </p:txBody>
      </p:sp>
    </p:spTree>
    <p:extLst>
      <p:ext uri="{BB962C8B-B14F-4D97-AF65-F5344CB8AC3E}">
        <p14:creationId xmlns:p14="http://schemas.microsoft.com/office/powerpoint/2010/main" val="3812580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t>Check</a:t>
            </a:r>
            <a:r>
              <a:rPr lang="en-AU" sz="1100" baseline="0" dirty="0"/>
              <a:t> with the participants to see if they have any questions or comments before moving on. </a:t>
            </a:r>
            <a:endParaRPr lang="en-AU" sz="1100" dirty="0"/>
          </a:p>
          <a:p>
            <a:endParaRPr lang="en-AU" dirty="0"/>
          </a:p>
        </p:txBody>
      </p:sp>
      <p:sp>
        <p:nvSpPr>
          <p:cNvPr id="4" name="Slide Number Placeholder 3"/>
          <p:cNvSpPr>
            <a:spLocks noGrp="1"/>
          </p:cNvSpPr>
          <p:nvPr>
            <p:ph type="sldNum" sz="quarter" idx="10"/>
          </p:nvPr>
        </p:nvSpPr>
        <p:spPr/>
        <p:txBody>
          <a:bodyPr/>
          <a:lstStyle/>
          <a:p>
            <a:pPr>
              <a:defRPr/>
            </a:pPr>
            <a:fld id="{979D4E14-44A8-44A2-99FA-AEAE3A5C4EF3}" type="slidenum">
              <a:rPr lang="en-AU" smtClean="0"/>
              <a:pPr>
                <a:defRPr/>
              </a:pPr>
              <a:t>16</a:t>
            </a:fld>
            <a:endParaRPr lang="en-AU" dirty="0"/>
          </a:p>
        </p:txBody>
      </p:sp>
    </p:spTree>
    <p:extLst>
      <p:ext uri="{BB962C8B-B14F-4D97-AF65-F5344CB8AC3E}">
        <p14:creationId xmlns:p14="http://schemas.microsoft.com/office/powerpoint/2010/main" val="414027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1100" b="0" dirty="0"/>
              <a:t>5 minutes</a:t>
            </a:r>
          </a:p>
          <a:p>
            <a:pPr marL="0" indent="0">
              <a:buNone/>
            </a:pPr>
            <a:endParaRPr lang="en-US" sz="1100" b="0" dirty="0"/>
          </a:p>
          <a:p>
            <a:pPr marL="0" indent="0">
              <a:buNone/>
            </a:pPr>
            <a:r>
              <a:rPr lang="en-US" sz="1100" b="1" dirty="0"/>
              <a:t>Say</a:t>
            </a:r>
            <a:r>
              <a:rPr lang="en-US" sz="1100" b="0" dirty="0"/>
              <a:t>: We have now reviewed communication and coaching</a:t>
            </a:r>
            <a:r>
              <a:rPr lang="en-US" sz="1100" b="0" baseline="0" dirty="0"/>
              <a:t> skills, and now we will shift to another skill that many supervisors find challenging: giving feedback.</a:t>
            </a:r>
          </a:p>
          <a:p>
            <a:pPr marL="0" indent="0">
              <a:buNone/>
            </a:pPr>
            <a:endParaRPr lang="en-US" sz="1100" b="0" dirty="0"/>
          </a:p>
          <a:p>
            <a:pPr>
              <a:buNone/>
            </a:pPr>
            <a:r>
              <a:rPr lang="en-US" sz="1100" b="1" dirty="0"/>
              <a:t>Say: </a:t>
            </a:r>
            <a:r>
              <a:rPr lang="en-US" sz="1100" dirty="0"/>
              <a:t>Feedback is sharing</a:t>
            </a:r>
            <a:r>
              <a:rPr lang="en-US" sz="1100" baseline="0" dirty="0"/>
              <a:t> our observations about a caseworkers skills, knowledge or attitudes/behaviors</a:t>
            </a:r>
            <a:r>
              <a:rPr lang="en-US" sz="1100" dirty="0"/>
              <a:t>.</a:t>
            </a:r>
            <a:r>
              <a:rPr lang="en-US" sz="1100" baseline="0" dirty="0"/>
              <a:t> It is a necessary and expected part of supervision</a:t>
            </a:r>
            <a:r>
              <a:rPr lang="en-US" sz="1100" dirty="0"/>
              <a:t>. But to be most effective, it should be given with skill and sensitivity.</a:t>
            </a:r>
          </a:p>
          <a:p>
            <a:pPr>
              <a:buNone/>
            </a:pPr>
            <a:endParaRPr lang="en-US" sz="1100"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9731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None/>
            </a:pPr>
            <a:r>
              <a:rPr lang="en-US" sz="1100" dirty="0"/>
              <a:t>5 minutes</a:t>
            </a:r>
          </a:p>
          <a:p>
            <a:pPr>
              <a:buNone/>
            </a:pPr>
            <a:endParaRPr lang="en-US" sz="1100" dirty="0"/>
          </a:p>
          <a:p>
            <a:pPr>
              <a:buNone/>
            </a:pPr>
            <a:r>
              <a:rPr lang="en-US" sz="1100" b="1" dirty="0"/>
              <a:t>Review</a:t>
            </a:r>
            <a:r>
              <a:rPr lang="en-US" sz="1100" dirty="0"/>
              <a:t> the points on the slide and check understanding before moving on.</a:t>
            </a:r>
          </a:p>
          <a:p>
            <a:pPr>
              <a:buNone/>
            </a:pPr>
            <a:endParaRPr lang="en-US" sz="1100" dirty="0"/>
          </a:p>
          <a:p>
            <a:pPr>
              <a:buNone/>
            </a:pPr>
            <a:r>
              <a:rPr lang="en-US" sz="1100" b="1" dirty="0"/>
              <a:t>Key message:</a:t>
            </a:r>
            <a:r>
              <a:rPr lang="en-US" sz="1100" dirty="0"/>
              <a:t> Feedback should</a:t>
            </a:r>
            <a:r>
              <a:rPr lang="en-US" sz="1100" baseline="0" dirty="0"/>
              <a:t> be focused on </a:t>
            </a:r>
            <a:r>
              <a:rPr lang="en-US" sz="1100" dirty="0"/>
              <a:t>improving practice so we better serves and protect vulnerable children.</a:t>
            </a:r>
          </a:p>
          <a:p>
            <a:pPr marL="0" marR="0" lvl="0" indent="0" algn="l" rtl="0">
              <a:spcBef>
                <a:spcPts val="0"/>
              </a:spcBef>
              <a:buSzPct val="25000"/>
              <a:buNone/>
            </a:pPr>
            <a:endParaRPr sz="1100" dirty="0"/>
          </a:p>
        </p:txBody>
      </p:sp>
      <p:sp>
        <p:nvSpPr>
          <p:cNvPr id="209" name="Shape 20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2783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None/>
            </a:pPr>
            <a:r>
              <a:rPr lang="en-US" sz="1100" dirty="0"/>
              <a:t>5 minutes</a:t>
            </a:r>
          </a:p>
          <a:p>
            <a:pPr>
              <a:buNone/>
            </a:pPr>
            <a:endParaRPr lang="en-US" sz="1100" dirty="0"/>
          </a:p>
          <a:p>
            <a:pPr>
              <a:buNone/>
            </a:pPr>
            <a:r>
              <a:rPr lang="en-US" sz="1100" b="1" dirty="0"/>
              <a:t>Ask</a:t>
            </a:r>
            <a:r>
              <a:rPr lang="en-US" sz="1100" dirty="0"/>
              <a:t>: Has anyone been a position to give feedback but found it difficult? </a:t>
            </a:r>
          </a:p>
          <a:p>
            <a:pPr>
              <a:buNone/>
            </a:pPr>
            <a:endParaRPr lang="en-US" sz="1100" dirty="0"/>
          </a:p>
          <a:p>
            <a:pPr>
              <a:buNone/>
            </a:pPr>
            <a:r>
              <a:rPr lang="en-US" sz="1100" b="1" dirty="0"/>
              <a:t>Say</a:t>
            </a:r>
            <a:r>
              <a:rPr lang="en-US" sz="1100" dirty="0"/>
              <a:t>: It is normal to feel uncomfortable giving feedback. Especially constructive feedback.</a:t>
            </a:r>
          </a:p>
          <a:p>
            <a:pPr>
              <a:buNone/>
            </a:pPr>
            <a:endParaRPr lang="en-US" sz="1100" dirty="0"/>
          </a:p>
          <a:p>
            <a:pPr>
              <a:buNone/>
            </a:pPr>
            <a:r>
              <a:rPr lang="en-US" sz="1100" b="1" dirty="0"/>
              <a:t>Review</a:t>
            </a:r>
            <a:r>
              <a:rPr lang="en-US" sz="1100" dirty="0"/>
              <a:t> the points on the slide.</a:t>
            </a:r>
          </a:p>
          <a:p>
            <a:pPr marL="0" marR="0" lvl="0" indent="0" algn="l" rtl="0">
              <a:spcBef>
                <a:spcPts val="0"/>
              </a:spcBef>
              <a:buSzPct val="25000"/>
              <a:buNone/>
            </a:pPr>
            <a:endParaRPr dirty="0"/>
          </a:p>
        </p:txBody>
      </p:sp>
      <p:sp>
        <p:nvSpPr>
          <p:cNvPr id="209" name="Shape 20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9513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1100" b="0" dirty="0"/>
              <a:t>5 minutes</a:t>
            </a:r>
          </a:p>
          <a:p>
            <a:pPr marL="0" indent="0">
              <a:buNone/>
            </a:pPr>
            <a:endParaRPr lang="en-US" sz="1100" dirty="0"/>
          </a:p>
          <a:p>
            <a:pPr>
              <a:buNone/>
            </a:pPr>
            <a:r>
              <a:rPr lang="en-US" sz="1100" b="1" dirty="0"/>
              <a:t>Say: </a:t>
            </a:r>
            <a:r>
              <a:rPr lang="en-US" sz="1100" b="0" dirty="0"/>
              <a:t>While</a:t>
            </a:r>
            <a:r>
              <a:rPr lang="en-US" sz="1100" b="0" baseline="0" dirty="0"/>
              <a:t> most people feel some apprehension or discomfort giving constructive feedback, failure to provide feedback can have negative consequences. </a:t>
            </a:r>
            <a:r>
              <a:rPr lang="en-US" sz="1100" dirty="0"/>
              <a:t>There are very good reasons we need to develop the skills to give effective feedback. This means learning to manage our delivery of feedback! </a:t>
            </a:r>
          </a:p>
          <a:p>
            <a:pPr>
              <a:buNone/>
            </a:pPr>
            <a:endParaRPr lang="en-US" sz="1100" dirty="0"/>
          </a:p>
          <a:p>
            <a:pPr>
              <a:buNone/>
            </a:pPr>
            <a:r>
              <a:rPr lang="en-US" sz="1100" b="1" dirty="0"/>
              <a:t>Review</a:t>
            </a:r>
            <a:r>
              <a:rPr lang="en-US" sz="1100" baseline="0" dirty="0"/>
              <a:t> the points on the slide and check if there are any questions. </a:t>
            </a:r>
            <a:endParaRPr lang="en-US" sz="1100" dirty="0"/>
          </a:p>
        </p:txBody>
      </p:sp>
      <p:sp>
        <p:nvSpPr>
          <p:cNvPr id="4" name="Slide Number Placeholder 3"/>
          <p:cNvSpPr>
            <a:spLocks noGrp="1"/>
          </p:cNvSpPr>
          <p:nvPr>
            <p:ph type="sldNum" sz="quarter" idx="10"/>
          </p:nvPr>
        </p:nvSpPr>
        <p:spPr/>
        <p:txBody>
          <a:bodyPr/>
          <a:lstStyle/>
          <a:p>
            <a:fld id="{B0C99CFC-2F11-194B-8887-D2CAA3AA5196}" type="slidenum">
              <a:rPr lang="en-US" smtClean="0"/>
              <a:t>20</a:t>
            </a:fld>
            <a:endParaRPr lang="en-US" dirty="0"/>
          </a:p>
        </p:txBody>
      </p:sp>
    </p:spTree>
    <p:extLst>
      <p:ext uri="{BB962C8B-B14F-4D97-AF65-F5344CB8AC3E}">
        <p14:creationId xmlns:p14="http://schemas.microsoft.com/office/powerpoint/2010/main" val="389564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r>
              <a:rPr lang="en-US" sz="1100" b="0" dirty="0"/>
              <a:t>3 minutes</a:t>
            </a:r>
          </a:p>
          <a:p>
            <a:pPr>
              <a:buNone/>
            </a:pPr>
            <a:endParaRPr lang="en-US" sz="1100" b="0" dirty="0"/>
          </a:p>
          <a:p>
            <a:pPr lvl="0">
              <a:spcBef>
                <a:spcPts val="0"/>
              </a:spcBef>
              <a:buNone/>
            </a:pPr>
            <a:r>
              <a:rPr lang="en-CA" sz="1100" b="1" dirty="0"/>
              <a:t>Review</a:t>
            </a:r>
            <a:r>
              <a:rPr lang="en-CA" sz="1100" b="0" dirty="0"/>
              <a:t> the aim and outcomes</a:t>
            </a:r>
            <a:r>
              <a:rPr lang="en-CA" sz="1100" b="0" baseline="0" dirty="0"/>
              <a:t> outlined on the slide</a:t>
            </a:r>
          </a:p>
          <a:p>
            <a:pPr lvl="0">
              <a:spcBef>
                <a:spcPts val="0"/>
              </a:spcBef>
              <a:buNone/>
            </a:pPr>
            <a:endParaRPr lang="en-CA" sz="1100" b="0" dirty="0"/>
          </a:p>
          <a:p>
            <a:pPr>
              <a:buNone/>
            </a:pPr>
            <a:r>
              <a:rPr lang="en-CA" sz="1100" b="1" dirty="0"/>
              <a:t>Say:</a:t>
            </a:r>
            <a:r>
              <a:rPr lang="en-CA" sz="1100" b="1" baseline="0" dirty="0"/>
              <a:t> </a:t>
            </a:r>
            <a:r>
              <a:rPr lang="en-CA" sz="1100" dirty="0"/>
              <a:t>In this module</a:t>
            </a:r>
            <a:r>
              <a:rPr lang="en-CA" sz="1100" baseline="0" dirty="0"/>
              <a:t> w</a:t>
            </a:r>
            <a:r>
              <a:rPr lang="en-CA" sz="1100" dirty="0"/>
              <a:t>e will look at some key skills</a:t>
            </a:r>
            <a:r>
              <a:rPr lang="en-CA" sz="1100" baseline="0" dirty="0"/>
              <a:t> that can support the relationship a supervisor should establish with a caseworker. We’ll be exploring coaching methods, communication skills and reflecting on how to apply guiding principles.  In order to practice, we’ll be doing role plays and using case studies.</a:t>
            </a:r>
            <a:endParaRPr lang="en-CA"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3</a:t>
            </a:fld>
            <a:endParaRPr lang="en-US"/>
          </a:p>
        </p:txBody>
      </p:sp>
    </p:spTree>
    <p:extLst>
      <p:ext uri="{BB962C8B-B14F-4D97-AF65-F5344CB8AC3E}">
        <p14:creationId xmlns:p14="http://schemas.microsoft.com/office/powerpoint/2010/main" val="2906643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None/>
            </a:pPr>
            <a:r>
              <a:rPr lang="en-US" sz="1100" dirty="0"/>
              <a:t>5 minutes</a:t>
            </a:r>
          </a:p>
          <a:p>
            <a:pPr>
              <a:buNone/>
            </a:pPr>
            <a:endParaRPr lang="en-US" sz="1100" dirty="0"/>
          </a:p>
          <a:p>
            <a:pPr>
              <a:buNone/>
            </a:pPr>
            <a:r>
              <a:rPr lang="en-US" sz="1100" b="1" dirty="0"/>
              <a:t>Review</a:t>
            </a:r>
            <a:r>
              <a:rPr lang="en-US" sz="1100" dirty="0"/>
              <a:t> the points on the slide. Check understanding before moving on.</a:t>
            </a:r>
          </a:p>
          <a:p>
            <a:pPr marL="0" marR="0" lvl="0" indent="0" algn="l" rtl="0">
              <a:spcBef>
                <a:spcPts val="0"/>
              </a:spcBef>
              <a:buSzPct val="25000"/>
              <a:buNone/>
            </a:pPr>
            <a:endParaRPr dirty="0"/>
          </a:p>
        </p:txBody>
      </p:sp>
      <p:sp>
        <p:nvSpPr>
          <p:cNvPr id="209" name="Shape 20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962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1" name="Shape 27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None/>
            </a:pPr>
            <a:r>
              <a:rPr lang="en-US" sz="1100" b="0" dirty="0"/>
              <a:t>35 minutes</a:t>
            </a:r>
          </a:p>
          <a:p>
            <a:pPr>
              <a:buNone/>
            </a:pPr>
            <a:endParaRPr lang="en-US" sz="1100" b="1" dirty="0"/>
          </a:p>
          <a:p>
            <a:pPr>
              <a:buNone/>
            </a:pPr>
            <a:r>
              <a:rPr lang="en-US" sz="1100" b="1" dirty="0"/>
              <a:t>Say:</a:t>
            </a:r>
            <a:r>
              <a:rPr lang="en-US" sz="1100" b="0" dirty="0"/>
              <a:t> We have discussed the importance</a:t>
            </a:r>
            <a:r>
              <a:rPr lang="en-US" sz="1100" b="0" baseline="0" dirty="0"/>
              <a:t> of feedback and have also explored some techniques; now we’ll take some time to practice. </a:t>
            </a:r>
            <a:r>
              <a:rPr lang="en-GB" sz="1100" kern="1200" dirty="0">
                <a:solidFill>
                  <a:schemeClr val="tx1"/>
                </a:solidFill>
                <a:effectLst/>
                <a:latin typeface="+mn-lt"/>
                <a:ea typeface="+mn-ea"/>
                <a:cs typeface="+mn-cs"/>
              </a:rPr>
              <a:t>You are going to role-play a situation where feedback is given and received. </a:t>
            </a:r>
            <a:endParaRPr lang="en-US" sz="1100" dirty="0">
              <a:effectLst/>
            </a:endParaRPr>
          </a:p>
          <a:p>
            <a:r>
              <a:rPr lang="en-GB" sz="1100" kern="1200" dirty="0">
                <a:solidFill>
                  <a:schemeClr val="tx1"/>
                </a:solidFill>
                <a:effectLst/>
                <a:latin typeface="+mn-lt"/>
                <a:ea typeface="+mn-ea"/>
                <a:cs typeface="+mn-cs"/>
              </a:rPr>
              <a:t>  </a:t>
            </a:r>
            <a:endParaRPr lang="en-US" sz="1100" dirty="0">
              <a:effectLst/>
            </a:endParaRPr>
          </a:p>
          <a:p>
            <a:pPr>
              <a:buClr>
                <a:schemeClr val="dk1"/>
              </a:buClr>
              <a:buSzPct val="25000"/>
              <a:buNone/>
            </a:pPr>
            <a:r>
              <a:rPr lang="en-US" sz="1100" b="1" dirty="0"/>
              <a:t>Instructions</a:t>
            </a:r>
            <a:r>
              <a:rPr lang="en-US" sz="1100" b="0" baseline="0" dirty="0"/>
              <a:t>: </a:t>
            </a:r>
            <a:endParaRPr lang="en-US" sz="1100" b="1" dirty="0"/>
          </a:p>
          <a:p>
            <a:pPr marL="228600" indent="-228600">
              <a:buClr>
                <a:schemeClr val="dk1"/>
              </a:buClr>
              <a:buSzPct val="100000"/>
              <a:buFont typeface="Calibri"/>
              <a:buAutoNum type="arabicPeriod"/>
            </a:pPr>
            <a:r>
              <a:rPr lang="en-US" sz="1100" b="0" i="0" u="none" strike="noStrike" cap="none" dirty="0">
                <a:latin typeface="+mn-lt"/>
                <a:ea typeface="Calibri"/>
                <a:cs typeface="Calibri"/>
                <a:sym typeface="Calibri"/>
              </a:rPr>
              <a:t>Break up participants into teams of three (roles of CW, Supervisor and observer) to practice role-playing the scenario.</a:t>
            </a:r>
            <a:r>
              <a:rPr lang="en-US" sz="1100" b="0" i="0" u="none" strike="noStrike" cap="none" baseline="0" dirty="0">
                <a:latin typeface="+mn-lt"/>
                <a:ea typeface="Calibri"/>
                <a:cs typeface="Calibri"/>
                <a:sym typeface="Calibri"/>
              </a:rPr>
              <a:t> The supervisor will be an individual supervision session with the caseworker. Give 10- 15 minutes for the groups to role-play. </a:t>
            </a:r>
            <a:r>
              <a:rPr lang="en-US" sz="1100" dirty="0"/>
              <a:t> </a:t>
            </a:r>
          </a:p>
          <a:p>
            <a:pPr marL="228600" indent="-228600">
              <a:buClr>
                <a:schemeClr val="dk1"/>
              </a:buClr>
              <a:buSzPct val="100000"/>
              <a:buFont typeface="Calibri"/>
              <a:buAutoNum type="arabicPeriod"/>
            </a:pPr>
            <a:r>
              <a:rPr lang="en-US" sz="1100" b="0" i="0" u="none" strike="noStrike" cap="none" dirty="0">
                <a:latin typeface="+mn-lt"/>
                <a:ea typeface="Calibri"/>
                <a:cs typeface="Calibri"/>
              </a:rPr>
              <a:t>Invite the observers</a:t>
            </a:r>
            <a:r>
              <a:rPr lang="en-US" sz="1100" b="0" i="0" u="none" strike="noStrike" cap="none" baseline="0" dirty="0">
                <a:latin typeface="+mn-lt"/>
                <a:ea typeface="Calibri"/>
                <a:cs typeface="Calibri"/>
              </a:rPr>
              <a:t> to give feedback to the supervisor in the small group.</a:t>
            </a:r>
            <a:endParaRPr lang="en-US" sz="1100" b="0" i="0" u="none" strike="noStrike" cap="none" dirty="0">
              <a:latin typeface="+mn-lt"/>
              <a:ea typeface="Calibri"/>
              <a:cs typeface="Calibri"/>
            </a:endParaRPr>
          </a:p>
          <a:p>
            <a:pPr marL="228600" indent="-228600">
              <a:buClr>
                <a:schemeClr val="dk1"/>
              </a:buClr>
              <a:buSzPct val="100000"/>
              <a:buFont typeface="Calibri"/>
              <a:buAutoNum type="arabicPeriod"/>
            </a:pPr>
            <a:r>
              <a:rPr lang="en-US" sz="1100" b="0" i="0" u="none" strike="noStrike" cap="none" dirty="0">
                <a:latin typeface="+mn-lt"/>
                <a:ea typeface="Calibri"/>
                <a:cs typeface="Calibri"/>
                <a:sym typeface="Calibri"/>
              </a:rPr>
              <a:t>Bring the participants back and ask one team to </a:t>
            </a:r>
            <a:r>
              <a:rPr lang="en-US" sz="1100" b="1" i="0" u="sng" strike="noStrike" cap="none" dirty="0">
                <a:latin typeface="+mn-lt"/>
                <a:ea typeface="Calibri"/>
                <a:cs typeface="Calibri"/>
                <a:sym typeface="Calibri"/>
              </a:rPr>
              <a:t>volunteer</a:t>
            </a:r>
            <a:r>
              <a:rPr lang="en-US" sz="1100" b="0" i="0" u="none" strike="noStrike" cap="none" dirty="0">
                <a:latin typeface="+mn-lt"/>
                <a:ea typeface="Calibri"/>
                <a:cs typeface="Calibri"/>
                <a:sym typeface="Calibri"/>
              </a:rPr>
              <a:t> to role-play for the large group</a:t>
            </a:r>
            <a:r>
              <a:rPr lang="en-US" sz="1100" dirty="0"/>
              <a:t> (10 minutes). </a:t>
            </a:r>
            <a:endParaRPr lang="en-US" sz="1100" b="0" i="0" u="none" strike="noStrike" cap="none" dirty="0">
              <a:latin typeface="+mn-lt"/>
              <a:ea typeface="Calibri"/>
              <a:cs typeface="Calibri"/>
            </a:endParaRPr>
          </a:p>
          <a:p>
            <a:pPr marL="685800" marR="0" lvl="1" indent="-228600" algn="l" rtl="0">
              <a:lnSpc>
                <a:spcPct val="100000"/>
              </a:lnSpc>
              <a:spcBef>
                <a:spcPts val="0"/>
              </a:spcBef>
              <a:spcAft>
                <a:spcPts val="0"/>
              </a:spcAft>
              <a:buClr>
                <a:schemeClr val="dk1"/>
              </a:buClr>
              <a:buSzPct val="100000"/>
              <a:buFont typeface="Arial"/>
              <a:buChar char="•"/>
            </a:pPr>
            <a:r>
              <a:rPr lang="en-US" sz="1100" b="0" i="0" u="none" strike="noStrike" cap="none" dirty="0">
                <a:solidFill>
                  <a:schemeClr val="dk1"/>
                </a:solidFill>
                <a:latin typeface="+mn-lt"/>
                <a:ea typeface="Calibri"/>
                <a:cs typeface="Calibri"/>
                <a:sym typeface="Calibri"/>
              </a:rPr>
              <a:t>As the facilitator, be sure to create a safe space for role-plays in front of the large group!</a:t>
            </a:r>
          </a:p>
          <a:p>
            <a:pPr marL="685800" marR="0" lvl="1" indent="-228600" algn="l" rtl="0">
              <a:lnSpc>
                <a:spcPct val="100000"/>
              </a:lnSpc>
              <a:spcBef>
                <a:spcPts val="0"/>
              </a:spcBef>
              <a:spcAft>
                <a:spcPts val="0"/>
              </a:spcAft>
              <a:buClr>
                <a:schemeClr val="dk1"/>
              </a:buClr>
              <a:buSzPct val="100000"/>
              <a:buFont typeface="Arial"/>
              <a:buChar char="•"/>
            </a:pPr>
            <a:r>
              <a:rPr lang="en-US" sz="1100" b="0" i="0" u="none" strike="noStrike" cap="none" dirty="0">
                <a:solidFill>
                  <a:schemeClr val="dk1"/>
                </a:solidFill>
                <a:latin typeface="+mn-lt"/>
                <a:ea typeface="Calibri"/>
                <a:cs typeface="Calibri"/>
                <a:sym typeface="Calibri"/>
              </a:rPr>
              <a:t>Emphasize that this is a difficult case study, and we are all here to learn together </a:t>
            </a:r>
          </a:p>
          <a:p>
            <a:pPr marL="685800" lvl="1" indent="-228600">
              <a:buClr>
                <a:schemeClr val="dk1"/>
              </a:buClr>
              <a:buSzPct val="100000"/>
              <a:buFont typeface="Arial"/>
              <a:buChar char="•"/>
            </a:pPr>
            <a:r>
              <a:rPr lang="en-US" sz="1100" dirty="0"/>
              <a:t>(15 minutes) After</a:t>
            </a:r>
            <a:r>
              <a:rPr lang="en-US" sz="1100" b="0" i="0" u="none" strike="noStrike" cap="none" dirty="0">
                <a:latin typeface="+mn-lt"/>
                <a:ea typeface="Calibri"/>
                <a:cs typeface="Calibri"/>
                <a:sym typeface="Calibri"/>
              </a:rPr>
              <a:t> the role-play, first ask the “supervisor” to express how s/he felt, followed by the “caseworker”. Allow time for the rest of the group to comment</a:t>
            </a:r>
            <a:r>
              <a:rPr lang="en-US" sz="1100" b="0" i="0" u="none" strike="noStrike" cap="none" baseline="0" dirty="0">
                <a:latin typeface="+mn-lt"/>
                <a:ea typeface="Calibri"/>
                <a:cs typeface="Calibri"/>
                <a:sym typeface="Calibri"/>
              </a:rPr>
              <a:t> on what they thought </a:t>
            </a:r>
            <a:r>
              <a:rPr lang="en-US" sz="1100" b="1" i="0" u="none" strike="noStrike" cap="none" baseline="0" dirty="0">
                <a:latin typeface="+mn-lt"/>
                <a:ea typeface="Calibri"/>
                <a:cs typeface="Calibri"/>
                <a:sym typeface="Calibri"/>
              </a:rPr>
              <a:t>went well</a:t>
            </a:r>
            <a:r>
              <a:rPr lang="en-US" sz="1100" b="0" i="0" u="none" strike="noStrike" cap="none" baseline="0" dirty="0">
                <a:latin typeface="+mn-lt"/>
                <a:ea typeface="Calibri"/>
                <a:cs typeface="Calibri"/>
                <a:sym typeface="Calibri"/>
              </a:rPr>
              <a:t>; and what they </a:t>
            </a:r>
            <a:r>
              <a:rPr lang="en-US" sz="1100" b="1" i="0" u="none" strike="noStrike" cap="none" baseline="0" dirty="0">
                <a:latin typeface="+mn-lt"/>
                <a:ea typeface="Calibri"/>
                <a:cs typeface="Calibri"/>
                <a:sym typeface="Calibri"/>
              </a:rPr>
              <a:t>might suggest to do differently the next time</a:t>
            </a:r>
            <a:r>
              <a:rPr lang="en-US" sz="1100" b="0" i="0" u="none" strike="noStrike" cap="none" baseline="0" dirty="0">
                <a:latin typeface="+mn-lt"/>
                <a:ea typeface="Calibri"/>
                <a:cs typeface="Calibri"/>
                <a:sym typeface="Calibri"/>
              </a:rPr>
              <a:t>, as well as room for </a:t>
            </a:r>
            <a:r>
              <a:rPr lang="en-US" sz="1100" b="0" i="0" u="none" strike="noStrike" cap="none" dirty="0">
                <a:latin typeface="+mn-lt"/>
                <a:ea typeface="Calibri"/>
                <a:cs typeface="Calibri"/>
                <a:sym typeface="Calibri"/>
              </a:rPr>
              <a:t>asking questions.  As the facilitator,</a:t>
            </a:r>
            <a:r>
              <a:rPr lang="en-US" sz="1100" b="0" i="0" u="none" strike="noStrike" cap="none" baseline="0" dirty="0">
                <a:latin typeface="+mn-lt"/>
                <a:ea typeface="Calibri"/>
                <a:cs typeface="Calibri"/>
                <a:sym typeface="Calibri"/>
              </a:rPr>
              <a:t> ensure that </a:t>
            </a:r>
            <a:r>
              <a:rPr lang="en-US" sz="1100" b="0" i="0" u="none" strike="noStrike" cap="none" dirty="0">
                <a:latin typeface="+mn-lt"/>
                <a:ea typeface="Calibri"/>
                <a:cs typeface="Calibri"/>
                <a:sym typeface="Calibri"/>
              </a:rPr>
              <a:t>positive and constructive feedback is offered.</a:t>
            </a:r>
            <a:r>
              <a:rPr lang="en-US" sz="1100" dirty="0"/>
              <a:t> </a:t>
            </a:r>
            <a:endParaRPr lang="en-US" sz="1100" b="0" i="0" u="none" strike="noStrike" cap="none" dirty="0">
              <a:latin typeface="+mn-lt"/>
              <a:ea typeface="Calibri"/>
              <a:cs typeface="Calibri"/>
            </a:endParaRPr>
          </a:p>
          <a:p>
            <a:pPr marL="228600" marR="0" lvl="0" indent="-228600" algn="l" rtl="0">
              <a:lnSpc>
                <a:spcPct val="100000"/>
              </a:lnSpc>
              <a:spcBef>
                <a:spcPts val="0"/>
              </a:spcBef>
              <a:spcAft>
                <a:spcPts val="0"/>
              </a:spcAft>
              <a:buClr>
                <a:schemeClr val="dk1"/>
              </a:buClr>
              <a:buSzPct val="100000"/>
              <a:buFont typeface="Arial"/>
              <a:buNone/>
            </a:pPr>
            <a:endParaRPr lang="en-US" sz="1100" b="0" i="0" u="none" strike="noStrike" cap="none" dirty="0">
              <a:solidFill>
                <a:schemeClr val="dk1"/>
              </a:solidFill>
              <a:latin typeface="+mn-lt"/>
              <a:ea typeface="Calibri"/>
              <a:cs typeface="Calibri"/>
              <a:sym typeface="Calibri"/>
            </a:endParaRPr>
          </a:p>
          <a:p>
            <a:pPr marL="228600" marR="0" lvl="0" indent="-228600" algn="l" rtl="0">
              <a:lnSpc>
                <a:spcPct val="100000"/>
              </a:lnSpc>
              <a:spcBef>
                <a:spcPts val="0"/>
              </a:spcBef>
              <a:spcAft>
                <a:spcPts val="0"/>
              </a:spcAft>
              <a:buClr>
                <a:schemeClr val="dk1"/>
              </a:buClr>
              <a:buSzPct val="100000"/>
              <a:buFont typeface="Arial"/>
              <a:buNone/>
            </a:pPr>
            <a:r>
              <a:rPr lang="en-US" sz="1100" b="1" i="0" u="none" strike="noStrike" cap="none" dirty="0">
                <a:solidFill>
                  <a:schemeClr val="dk1"/>
                </a:solidFill>
                <a:latin typeface="+mn-lt"/>
                <a:ea typeface="Calibri"/>
                <a:cs typeface="Calibri"/>
                <a:sym typeface="Calibri"/>
              </a:rPr>
              <a:t>Facilitator’s Notes</a:t>
            </a:r>
            <a:r>
              <a:rPr lang="en-US" sz="1100" b="0" i="0" u="none" strike="noStrike" cap="none" dirty="0">
                <a:solidFill>
                  <a:schemeClr val="dk1"/>
                </a:solidFill>
                <a:latin typeface="+mn-lt"/>
                <a:ea typeface="Calibri"/>
                <a:cs typeface="Calibri"/>
                <a:sym typeface="Calibri"/>
              </a:rPr>
              <a:t>: </a:t>
            </a:r>
          </a:p>
          <a:p>
            <a:pPr marL="228600" marR="0" lvl="0" indent="-228600" algn="l" rtl="0">
              <a:lnSpc>
                <a:spcPct val="100000"/>
              </a:lnSpc>
              <a:spcBef>
                <a:spcPts val="0"/>
              </a:spcBef>
              <a:spcAft>
                <a:spcPts val="0"/>
              </a:spcAft>
              <a:buClr>
                <a:schemeClr val="dk1"/>
              </a:buClr>
              <a:buSzPct val="100000"/>
              <a:buFont typeface="Arial"/>
              <a:buNone/>
            </a:pPr>
            <a:r>
              <a:rPr lang="en-US" sz="1100" b="0" i="0" u="none" strike="noStrike" cap="none" dirty="0">
                <a:solidFill>
                  <a:schemeClr val="dk1"/>
                </a:solidFill>
                <a:latin typeface="+mn-lt"/>
                <a:ea typeface="Calibri"/>
                <a:cs typeface="Calibri"/>
                <a:sym typeface="Calibri"/>
              </a:rPr>
              <a:t>Prior to the exercise,</a:t>
            </a:r>
            <a:r>
              <a:rPr lang="en-US" sz="1100" b="0" i="0" u="none" strike="noStrike" cap="none" baseline="0" dirty="0">
                <a:solidFill>
                  <a:schemeClr val="dk1"/>
                </a:solidFill>
                <a:latin typeface="+mn-lt"/>
                <a:ea typeface="Calibri"/>
                <a:cs typeface="Calibri"/>
                <a:sym typeface="Calibri"/>
              </a:rPr>
              <a:t> name your caseworker!</a:t>
            </a:r>
            <a:endParaRPr lang="en-US" sz="1100" b="0" i="0" u="none" strike="noStrike" cap="none" dirty="0">
              <a:solidFill>
                <a:schemeClr val="dk1"/>
              </a:solidFill>
              <a:latin typeface="+mn-lt"/>
              <a:ea typeface="Calibri"/>
              <a:cs typeface="Calibri"/>
              <a:sym typeface="Calibri"/>
            </a:endParaRPr>
          </a:p>
          <a:p>
            <a:pPr marL="228600" marR="0" lvl="0" indent="-228600" algn="l" rtl="0">
              <a:lnSpc>
                <a:spcPct val="100000"/>
              </a:lnSpc>
              <a:spcBef>
                <a:spcPts val="0"/>
              </a:spcBef>
              <a:spcAft>
                <a:spcPts val="0"/>
              </a:spcAft>
              <a:buClr>
                <a:schemeClr val="dk1"/>
              </a:buClr>
              <a:buSzPct val="100000"/>
              <a:buFont typeface="Arial"/>
              <a:buNone/>
            </a:pPr>
            <a:r>
              <a:rPr lang="en-US" sz="1100" b="0" i="0" u="none" strike="noStrike" cap="none" dirty="0">
                <a:solidFill>
                  <a:schemeClr val="dk1"/>
                </a:solidFill>
                <a:latin typeface="+mn-lt"/>
                <a:ea typeface="Calibri"/>
                <a:cs typeface="Calibri"/>
                <a:sym typeface="Calibri"/>
              </a:rPr>
              <a:t>*Be sure that you ask groups to </a:t>
            </a:r>
            <a:r>
              <a:rPr lang="en-US" sz="1100" b="1" i="0" u="sng" strike="noStrike" cap="none" dirty="0">
                <a:solidFill>
                  <a:schemeClr val="dk1"/>
                </a:solidFill>
                <a:latin typeface="+mn-lt"/>
                <a:ea typeface="Calibri"/>
                <a:cs typeface="Calibri"/>
                <a:sym typeface="Calibri"/>
              </a:rPr>
              <a:t>volunteer</a:t>
            </a:r>
            <a:r>
              <a:rPr lang="en-US" sz="1100" b="0" i="0" u="none" strike="noStrike" cap="none" dirty="0">
                <a:solidFill>
                  <a:schemeClr val="dk1"/>
                </a:solidFill>
                <a:latin typeface="+mn-lt"/>
                <a:ea typeface="Calibri"/>
                <a:cs typeface="Calibri"/>
                <a:sym typeface="Calibri"/>
              </a:rPr>
              <a:t> to role-play</a:t>
            </a:r>
            <a:r>
              <a:rPr lang="en-US" sz="1100" b="0" i="0" u="none" strike="noStrike" cap="none" baseline="0" dirty="0">
                <a:solidFill>
                  <a:schemeClr val="dk1"/>
                </a:solidFill>
                <a:latin typeface="+mn-lt"/>
                <a:ea typeface="Calibri"/>
                <a:cs typeface="Calibri"/>
                <a:sym typeface="Calibri"/>
              </a:rPr>
              <a:t> in front of their colleagues! No one should ever be forced to role-play in front of a group if they are uncomfortable.</a:t>
            </a:r>
          </a:p>
          <a:p>
            <a:pPr marL="228600" marR="0" lvl="0" indent="-228600" algn="l" rtl="0">
              <a:lnSpc>
                <a:spcPct val="100000"/>
              </a:lnSpc>
              <a:spcBef>
                <a:spcPts val="0"/>
              </a:spcBef>
              <a:spcAft>
                <a:spcPts val="0"/>
              </a:spcAft>
              <a:buClr>
                <a:schemeClr val="dk1"/>
              </a:buClr>
              <a:buSzPct val="100000"/>
              <a:buFont typeface="Arial"/>
              <a:buNone/>
            </a:pPr>
            <a:endParaRPr lang="en-US" sz="1100" b="0" i="0" u="none" strike="noStrike" cap="none" baseline="0" dirty="0">
              <a:solidFill>
                <a:schemeClr val="dk1"/>
              </a:solidFill>
              <a:latin typeface="+mn-lt"/>
              <a:ea typeface="Calibri"/>
              <a:cs typeface="Calibri"/>
              <a:sym typeface="Calibri"/>
            </a:endParaRPr>
          </a:p>
          <a:p>
            <a:pPr marL="457200" marR="0" lvl="1" indent="0" algn="l" rtl="0">
              <a:lnSpc>
                <a:spcPct val="100000"/>
              </a:lnSpc>
              <a:spcBef>
                <a:spcPts val="0"/>
              </a:spcBef>
              <a:spcAft>
                <a:spcPts val="0"/>
              </a:spcAft>
              <a:buClr>
                <a:schemeClr val="dk1"/>
              </a:buClr>
              <a:buSzPct val="25000"/>
              <a:buFont typeface="Arial"/>
              <a:buNone/>
            </a:pPr>
            <a:endParaRPr lang="en-US" sz="1100" b="0" i="0" u="none" strike="noStrike" cap="none" dirty="0">
              <a:solidFill>
                <a:schemeClr val="dk1"/>
              </a:solidFill>
              <a:latin typeface="+mn-lt"/>
              <a:ea typeface="Calibri"/>
              <a:cs typeface="Calibri"/>
              <a:sym typeface="Calibri"/>
            </a:endParaRPr>
          </a:p>
        </p:txBody>
      </p:sp>
      <p:sp>
        <p:nvSpPr>
          <p:cNvPr id="272" name="Shape 27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2411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None/>
            </a:pPr>
            <a:r>
              <a:rPr lang="en-US" sz="1100" dirty="0"/>
              <a:t>10 minutes </a:t>
            </a:r>
          </a:p>
          <a:p>
            <a:pPr>
              <a:buNone/>
            </a:pPr>
            <a:endParaRPr lang="en-US" sz="1100" dirty="0"/>
          </a:p>
          <a:p>
            <a:pPr>
              <a:buNone/>
            </a:pPr>
            <a:r>
              <a:rPr lang="en-US" sz="1100" b="1" dirty="0"/>
              <a:t>Say</a:t>
            </a:r>
            <a:r>
              <a:rPr lang="en-US" sz="1100" dirty="0"/>
              <a:t>: Here</a:t>
            </a:r>
            <a:r>
              <a:rPr lang="en-US" sz="1100" baseline="0" dirty="0"/>
              <a:t> are a few suggestions for providing effective feedback as a supervisors. </a:t>
            </a:r>
          </a:p>
          <a:p>
            <a:pPr>
              <a:buNone/>
            </a:pPr>
            <a:endParaRPr lang="en-US" sz="1100" dirty="0"/>
          </a:p>
          <a:p>
            <a:pPr>
              <a:buNone/>
            </a:pPr>
            <a:r>
              <a:rPr lang="en-US" sz="1100" b="1" dirty="0"/>
              <a:t>Review</a:t>
            </a:r>
            <a:r>
              <a:rPr lang="en-US" sz="1100" b="0" dirty="0"/>
              <a:t> the points on the slide</a:t>
            </a:r>
          </a:p>
          <a:p>
            <a:pPr>
              <a:buNone/>
            </a:pPr>
            <a:endParaRPr lang="en-US" sz="1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cap="none" dirty="0">
                <a:solidFill>
                  <a:schemeClr val="dk1"/>
                </a:solidFill>
                <a:latin typeface="+mn-lt"/>
                <a:ea typeface="Calibri"/>
                <a:cs typeface="Calibri"/>
                <a:sym typeface="Calibri"/>
              </a:rPr>
              <a:t>Distribute</a:t>
            </a:r>
            <a:r>
              <a:rPr lang="en-US" sz="1100" b="0" i="0" u="none" strike="noStrike" cap="none" baseline="0" dirty="0">
                <a:solidFill>
                  <a:schemeClr val="dk1"/>
                </a:solidFill>
                <a:latin typeface="+mn-lt"/>
                <a:ea typeface="Calibri"/>
                <a:cs typeface="Calibri"/>
                <a:sym typeface="Calibri"/>
              </a:rPr>
              <a:t> Tips for Giving Feedback handout</a:t>
            </a:r>
            <a:endParaRPr lang="en-US" sz="1100" b="0" i="0" u="none" strike="noStrike" cap="none" dirty="0">
              <a:solidFill>
                <a:schemeClr val="dk1"/>
              </a:solidFill>
              <a:latin typeface="+mn-lt"/>
              <a:ea typeface="Calibri"/>
              <a:cs typeface="Calibri"/>
              <a:sym typeface="Calibri"/>
            </a:endParaRPr>
          </a:p>
          <a:p>
            <a:pPr>
              <a:buNone/>
            </a:pPr>
            <a:endParaRPr lang="en-US" sz="1100" b="1" dirty="0"/>
          </a:p>
          <a:p>
            <a:pPr>
              <a:buNone/>
            </a:pPr>
            <a:r>
              <a:rPr lang="en-US" sz="1100" b="1" dirty="0"/>
              <a:t>Key Message: </a:t>
            </a:r>
            <a:r>
              <a:rPr lang="en-US" sz="1100" dirty="0"/>
              <a:t>"Constructive" does not mean negative. It comes from the verb "to construct" or "to build.“</a:t>
            </a:r>
            <a:r>
              <a:rPr lang="en-US" sz="1100" baseline="0" dirty="0"/>
              <a:t> </a:t>
            </a:r>
            <a:r>
              <a:rPr lang="en-US" sz="1100" dirty="0"/>
              <a:t>Constructive means helping a caseworker build new options when the strategies they tried didn't lead to the outcomes they wanted for children.</a:t>
            </a:r>
          </a:p>
          <a:p>
            <a:pPr marL="0" marR="0" lvl="0" indent="0" algn="l" rtl="0">
              <a:spcBef>
                <a:spcPts val="0"/>
              </a:spcBef>
              <a:buSzPct val="25000"/>
              <a:buNone/>
            </a:pPr>
            <a:endParaRPr sz="1100" dirty="0"/>
          </a:p>
        </p:txBody>
      </p:sp>
      <p:sp>
        <p:nvSpPr>
          <p:cNvPr id="209" name="Shape 20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8267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r>
              <a:rPr lang="en-US" sz="1100" dirty="0">
                <a:latin typeface="+mn-lt"/>
              </a:rPr>
              <a:t>5 minutes</a:t>
            </a:r>
          </a:p>
          <a:p>
            <a:pPr>
              <a:buNone/>
            </a:pPr>
            <a:endParaRPr lang="en-US" sz="1100" dirty="0">
              <a:latin typeface="+mn-lt"/>
            </a:endParaRPr>
          </a:p>
          <a:p>
            <a:pPr>
              <a:buNone/>
            </a:pPr>
            <a:r>
              <a:rPr lang="en-US" sz="1100" b="1" dirty="0">
                <a:latin typeface="+mn-lt"/>
              </a:rPr>
              <a:t>Ask</a:t>
            </a:r>
            <a:r>
              <a:rPr lang="en-US" sz="1100" dirty="0">
                <a:latin typeface="+mn-lt"/>
              </a:rPr>
              <a:t>: Does anyone have any questions or comments about giving feedback?</a:t>
            </a:r>
          </a:p>
          <a:p>
            <a:pPr>
              <a:buNone/>
            </a:pPr>
            <a:endParaRPr lang="en-US" sz="1100" dirty="0">
              <a:latin typeface="+mn-lt"/>
            </a:endParaRPr>
          </a:p>
          <a:p>
            <a:pPr>
              <a:buNone/>
            </a:pPr>
            <a:r>
              <a:rPr lang="en-US" sz="1100" b="1" dirty="0">
                <a:latin typeface="+mn-lt"/>
              </a:rPr>
              <a:t>Facilitator’s Note:  </a:t>
            </a:r>
            <a:r>
              <a:rPr lang="en-US" sz="1100" dirty="0">
                <a:latin typeface="+mn-lt"/>
              </a:rPr>
              <a:t>If</a:t>
            </a:r>
            <a:r>
              <a:rPr lang="en-US" sz="1100" baseline="0" dirty="0">
                <a:latin typeface="+mn-lt"/>
              </a:rPr>
              <a:t> there is time; it may be worthwhile to also spend some time reviewing how to </a:t>
            </a:r>
            <a:r>
              <a:rPr lang="en-US" sz="1100" b="1" i="1" u="sng" baseline="0" dirty="0">
                <a:latin typeface="+mn-lt"/>
              </a:rPr>
              <a:t>receive</a:t>
            </a:r>
            <a:r>
              <a:rPr lang="en-US" sz="1100" baseline="0" dirty="0">
                <a:latin typeface="+mn-lt"/>
              </a:rPr>
              <a:t> feedback. This can be applicable for all of us; since all professionals should benefit from feedback.</a:t>
            </a:r>
          </a:p>
          <a:p>
            <a:pPr>
              <a:buNone/>
            </a:pPr>
            <a:endParaRPr lang="en-US" sz="1100" baseline="0" dirty="0">
              <a:latin typeface="+mn-lt"/>
            </a:endParaRPr>
          </a:p>
          <a:p>
            <a:pPr>
              <a:buNone/>
            </a:pPr>
            <a:r>
              <a:rPr lang="en-US" sz="1100" baseline="0" dirty="0">
                <a:latin typeface="+mn-lt"/>
              </a:rPr>
              <a:t>Receiving Feedback: </a:t>
            </a:r>
          </a:p>
          <a:p>
            <a:pPr>
              <a:buClr>
                <a:srgbClr val="95CD7A"/>
              </a:buClr>
              <a:buFont typeface="Wingdings" charset="2"/>
              <a:buChar char="§"/>
            </a:pPr>
            <a:r>
              <a:rPr lang="en-US" sz="1100" dirty="0">
                <a:solidFill>
                  <a:schemeClr val="tx1">
                    <a:lumMod val="65000"/>
                    <a:lumOff val="35000"/>
                  </a:schemeClr>
                </a:solidFill>
                <a:latin typeface="+mn-lt"/>
                <a:ea typeface="Helvetica Neue" charset="0"/>
                <a:cs typeface="Helvetica Neue" charset="0"/>
              </a:rPr>
              <a:t>Listen without interrupting.</a:t>
            </a:r>
          </a:p>
          <a:p>
            <a:pPr>
              <a:buClr>
                <a:srgbClr val="95CD7A"/>
              </a:buClr>
              <a:buFont typeface="Wingdings" charset="2"/>
              <a:buChar char="§"/>
            </a:pPr>
            <a:r>
              <a:rPr lang="en-US" sz="1100" dirty="0">
                <a:solidFill>
                  <a:schemeClr val="tx1">
                    <a:lumMod val="65000"/>
                    <a:lumOff val="35000"/>
                  </a:schemeClr>
                </a:solidFill>
                <a:latin typeface="+mn-lt"/>
                <a:ea typeface="Helvetica Neue" charset="0"/>
                <a:cs typeface="Helvetica Neue" charset="0"/>
              </a:rPr>
              <a:t>Be aware of your non-verbal responses. </a:t>
            </a:r>
          </a:p>
          <a:p>
            <a:pPr>
              <a:buClr>
                <a:srgbClr val="95CD7A"/>
              </a:buClr>
              <a:buFont typeface="Wingdings" charset="2"/>
              <a:buChar char="§"/>
            </a:pPr>
            <a:r>
              <a:rPr lang="en-US" sz="1100" dirty="0">
                <a:solidFill>
                  <a:schemeClr val="tx1">
                    <a:lumMod val="65000"/>
                    <a:lumOff val="35000"/>
                  </a:schemeClr>
                </a:solidFill>
                <a:latin typeface="+mn-lt"/>
                <a:ea typeface="Helvetica Neue" charset="0"/>
                <a:cs typeface="Helvetica Neue" charset="0"/>
              </a:rPr>
              <a:t>Be open – receptive to new ideas and approaches.</a:t>
            </a:r>
          </a:p>
          <a:p>
            <a:pPr>
              <a:buClr>
                <a:srgbClr val="95CD7A"/>
              </a:buClr>
              <a:buFont typeface="Wingdings" charset="2"/>
              <a:buChar char="§"/>
            </a:pPr>
            <a:r>
              <a:rPr lang="en-US" sz="1100" dirty="0">
                <a:solidFill>
                  <a:schemeClr val="tx1">
                    <a:lumMod val="65000"/>
                    <a:lumOff val="35000"/>
                  </a:schemeClr>
                </a:solidFill>
                <a:latin typeface="+mn-lt"/>
                <a:ea typeface="Helvetica Neue" charset="0"/>
                <a:cs typeface="Helvetica Neue" charset="0"/>
              </a:rPr>
              <a:t>Understand the message – paraphrase what has been said so you’re sure you understand.</a:t>
            </a:r>
          </a:p>
          <a:p>
            <a:pPr>
              <a:buClr>
                <a:srgbClr val="95CD7A"/>
              </a:buClr>
              <a:buFont typeface="Wingdings" charset="2"/>
              <a:buChar char="§"/>
            </a:pPr>
            <a:r>
              <a:rPr lang="en-US" sz="1100" dirty="0">
                <a:solidFill>
                  <a:schemeClr val="tx1">
                    <a:lumMod val="65000"/>
                    <a:lumOff val="35000"/>
                  </a:schemeClr>
                </a:solidFill>
                <a:latin typeface="+mn-lt"/>
                <a:ea typeface="Helvetica Neue" charset="0"/>
                <a:cs typeface="Helvetica Neue" charset="0"/>
              </a:rPr>
              <a:t>Reflect and decide what to do – you may not take it on board but people need to feel their views are being considered.</a:t>
            </a:r>
          </a:p>
          <a:p>
            <a:pPr>
              <a:buClr>
                <a:srgbClr val="95CD7A"/>
              </a:buClr>
              <a:buFont typeface="Wingdings" charset="2"/>
              <a:buChar char="§"/>
            </a:pPr>
            <a:r>
              <a:rPr lang="en-US" sz="1100" dirty="0">
                <a:solidFill>
                  <a:schemeClr val="tx1">
                    <a:lumMod val="65000"/>
                    <a:lumOff val="35000"/>
                  </a:schemeClr>
                </a:solidFill>
                <a:latin typeface="+mn-lt"/>
                <a:ea typeface="Helvetica Neue" charset="0"/>
                <a:cs typeface="Helvetica Neue" charset="0"/>
              </a:rPr>
              <a:t>Follow-up.</a:t>
            </a:r>
          </a:p>
          <a:p>
            <a:pPr>
              <a:buNone/>
            </a:pPr>
            <a:endParaRPr lang="en-US" dirty="0"/>
          </a:p>
          <a:p>
            <a:pPr>
              <a:buNone/>
            </a:pPr>
            <a:endParaRPr lang="en-US" dirty="0"/>
          </a:p>
          <a:p>
            <a:pPr>
              <a:buNone/>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1190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t>Check</a:t>
            </a:r>
            <a:r>
              <a:rPr lang="en-AU" sz="1100" baseline="0" dirty="0"/>
              <a:t> with the participants to see if they have any questions or comments before moving on. </a:t>
            </a:r>
            <a:endParaRPr lang="en-AU" sz="1100" dirty="0"/>
          </a:p>
          <a:p>
            <a:endParaRPr lang="en-AU" dirty="0"/>
          </a:p>
        </p:txBody>
      </p:sp>
      <p:sp>
        <p:nvSpPr>
          <p:cNvPr id="4" name="Slide Number Placeholder 3"/>
          <p:cNvSpPr>
            <a:spLocks noGrp="1"/>
          </p:cNvSpPr>
          <p:nvPr>
            <p:ph type="sldNum" sz="quarter" idx="10"/>
          </p:nvPr>
        </p:nvSpPr>
        <p:spPr/>
        <p:txBody>
          <a:bodyPr/>
          <a:lstStyle/>
          <a:p>
            <a:pPr>
              <a:defRPr/>
            </a:pPr>
            <a:fld id="{979D4E14-44A8-44A2-99FA-AEAE3A5C4EF3}" type="slidenum">
              <a:rPr lang="en-AU" smtClean="0"/>
              <a:pPr>
                <a:defRPr/>
              </a:pPr>
              <a:t>25</a:t>
            </a:fld>
            <a:endParaRPr lang="en-AU" dirty="0"/>
          </a:p>
        </p:txBody>
      </p:sp>
    </p:spTree>
    <p:extLst>
      <p:ext uri="{BB962C8B-B14F-4D97-AF65-F5344CB8AC3E}">
        <p14:creationId xmlns:p14="http://schemas.microsoft.com/office/powerpoint/2010/main" val="2401285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1100" dirty="0"/>
              <a:t>10 minutes</a:t>
            </a:r>
          </a:p>
          <a:p>
            <a:pPr marL="0" indent="0">
              <a:buNone/>
            </a:pPr>
            <a:endParaRPr lang="en-US" sz="1100" dirty="0"/>
          </a:p>
          <a:p>
            <a:pPr marL="0" indent="0">
              <a:buNone/>
            </a:pPr>
            <a:r>
              <a:rPr lang="en-US" sz="1100" b="1" dirty="0"/>
              <a:t>Say</a:t>
            </a:r>
            <a:r>
              <a:rPr lang="en-US" sz="1100" dirty="0"/>
              <a:t>: We are now going to spend a brief</a:t>
            </a:r>
            <a:r>
              <a:rPr lang="en-US" sz="1100" baseline="0" dirty="0"/>
              <a:t> amount of time thinking about the relationship between the case management guiding principles and supervision.  </a:t>
            </a:r>
          </a:p>
          <a:p>
            <a:pPr marL="0" indent="0">
              <a:buNone/>
            </a:pPr>
            <a:endParaRPr lang="en-US" sz="1100" baseline="0" dirty="0"/>
          </a:p>
          <a:p>
            <a:pPr marL="0" indent="0">
              <a:buNone/>
            </a:pPr>
            <a:r>
              <a:rPr lang="en-US" sz="1100" b="1" baseline="0" dirty="0"/>
              <a:t>Ask</a:t>
            </a:r>
            <a:r>
              <a:rPr lang="en-US" sz="1100" baseline="0" dirty="0"/>
              <a:t>: Who can remind me of some of the key CM guiding principles?</a:t>
            </a:r>
            <a:endParaRPr lang="en-US" sz="1100" dirty="0"/>
          </a:p>
          <a:p>
            <a:pPr marL="0" indent="0">
              <a:buNone/>
            </a:pPr>
            <a:endParaRPr lang="en-US" sz="1100" dirty="0"/>
          </a:p>
          <a:p>
            <a:pPr>
              <a:buNone/>
            </a:pPr>
            <a:r>
              <a:rPr lang="en-US" sz="1100" dirty="0"/>
              <a:t>Quick plenary review of the guiding principles of case management (</a:t>
            </a:r>
            <a:r>
              <a:rPr lang="en-US" sz="1100" b="1" dirty="0"/>
              <a:t>Facilitator’s Note</a:t>
            </a:r>
            <a:r>
              <a:rPr lang="en-US" sz="1100" dirty="0"/>
              <a:t>: It</a:t>
            </a:r>
            <a:r>
              <a:rPr lang="en-US" sz="1100" baseline="0" dirty="0"/>
              <a:t> is assumed that the majority of participants should be familiar with the guiding principles already as supervisors. If it appears that they need a more in-depth review; take the time to prioritize this conversation.)</a:t>
            </a:r>
            <a:endParaRPr lang="en-US" sz="1100" dirty="0"/>
          </a:p>
          <a:p>
            <a:pPr>
              <a:buNone/>
            </a:pPr>
            <a:endParaRPr lang="en-US" sz="1100" dirty="0"/>
          </a:p>
          <a:p>
            <a:pPr>
              <a:buNone/>
            </a:pPr>
            <a:r>
              <a:rPr lang="en-US" sz="1100" b="1" dirty="0"/>
              <a:t>Distribute</a:t>
            </a:r>
            <a:r>
              <a:rPr lang="en-US" sz="1100" dirty="0"/>
              <a:t>: 3.8 CM Guiding Principles</a:t>
            </a:r>
            <a:r>
              <a:rPr lang="en-US" sz="1100" baseline="0" dirty="0"/>
              <a:t> </a:t>
            </a:r>
            <a:endParaRPr lang="en-US" sz="1100" dirty="0"/>
          </a:p>
          <a:p>
            <a:pPr>
              <a:buNone/>
            </a:pPr>
            <a:endParaRPr lang="en-US" sz="1100" dirty="0"/>
          </a:p>
          <a:p>
            <a:pPr>
              <a:buNone/>
            </a:pPr>
            <a:r>
              <a:rPr lang="en-US" sz="1100" b="1" dirty="0"/>
              <a:t>Say</a:t>
            </a:r>
            <a:r>
              <a:rPr lang="en-US" sz="1100" dirty="0"/>
              <a:t>: T</a:t>
            </a:r>
            <a:r>
              <a:rPr lang="en-US" sz="1100" baseline="0" dirty="0"/>
              <a:t>he key to effective Supervision is having sound knowledge of the principles and practices of case management; and the supervision skills </a:t>
            </a:r>
            <a:r>
              <a:rPr lang="en-US" sz="1100" dirty="0"/>
              <a:t>and </a:t>
            </a:r>
            <a:r>
              <a:rPr lang="en-US" sz="1100" dirty="0" err="1"/>
              <a:t>behaviours</a:t>
            </a:r>
            <a:r>
              <a:rPr lang="en-US" sz="1100" dirty="0"/>
              <a:t> to</a:t>
            </a:r>
            <a:r>
              <a:rPr lang="en-US" sz="1100" baseline="0" dirty="0"/>
              <a:t> apply them in individual and group settings. </a:t>
            </a:r>
            <a:endParaRPr lang="en-US" sz="1100"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3463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5" name="Shape 2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None/>
            </a:pPr>
            <a:r>
              <a:rPr lang="en-US" sz="1100" b="0" dirty="0">
                <a:latin typeface="+mn-lt"/>
              </a:rPr>
              <a:t>30 minutes </a:t>
            </a:r>
          </a:p>
          <a:p>
            <a:pPr>
              <a:buNone/>
            </a:pPr>
            <a:endParaRPr lang="en-US" sz="1100"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Say</a:t>
            </a:r>
            <a:r>
              <a:rPr lang="en-US" sz="1100" baseline="0" dirty="0">
                <a:latin typeface="+mn-lt"/>
              </a:rPr>
              <a:t>: We are now going to discuss some practical examples of applying guiding principles as supervisors.</a:t>
            </a:r>
            <a:endParaRPr lang="en-US" sz="1100" dirty="0">
              <a:latin typeface="+mn-lt"/>
            </a:endParaRPr>
          </a:p>
          <a:p>
            <a:pPr>
              <a:buNone/>
            </a:pPr>
            <a:endParaRPr lang="en-US" sz="1100" b="1" dirty="0">
              <a:latin typeface="+mn-lt"/>
            </a:endParaRPr>
          </a:p>
          <a:p>
            <a:pPr>
              <a:buNone/>
            </a:pPr>
            <a:r>
              <a:rPr lang="en-US" sz="1100" b="1" dirty="0">
                <a:latin typeface="+mn-lt"/>
              </a:rPr>
              <a:t>Instructions</a:t>
            </a:r>
            <a:r>
              <a:rPr lang="en-US" sz="1100" dirty="0">
                <a:latin typeface="+mn-lt"/>
              </a:rPr>
              <a:t>: </a:t>
            </a:r>
          </a:p>
          <a:p>
            <a:pPr marL="228600" indent="-228600">
              <a:buAutoNum type="arabicPeriod"/>
            </a:pPr>
            <a:r>
              <a:rPr lang="en-US" sz="1100" dirty="0">
                <a:latin typeface="+mn-lt"/>
              </a:rPr>
              <a:t>Break up participants into 7 small groups. </a:t>
            </a:r>
          </a:p>
          <a:p>
            <a:pPr marL="228600" indent="-228600">
              <a:buAutoNum type="arabicPeriod"/>
            </a:pPr>
            <a:r>
              <a:rPr lang="en-US" sz="1100" dirty="0">
                <a:latin typeface="+mn-lt"/>
              </a:rPr>
              <a:t>Distribute one scenario to each group.</a:t>
            </a:r>
          </a:p>
          <a:p>
            <a:pPr marL="228600" indent="-228600">
              <a:buAutoNum type="arabicPeriod"/>
            </a:pPr>
            <a:r>
              <a:rPr lang="en-US" sz="1100" dirty="0">
                <a:latin typeface="+mn-lt"/>
              </a:rPr>
              <a:t>Provide each group 10 minutes to discuss the questions</a:t>
            </a:r>
            <a:r>
              <a:rPr lang="en-US" sz="1100" baseline="0" dirty="0">
                <a:latin typeface="+mn-lt"/>
              </a:rPr>
              <a:t> listed on the slide</a:t>
            </a:r>
            <a:endParaRPr lang="en-US" sz="1100" dirty="0">
              <a:solidFill>
                <a:schemeClr val="bg1"/>
              </a:solidFill>
              <a:latin typeface="+mn-lt"/>
              <a:ea typeface="Helvetica Neue" charset="0"/>
              <a:cs typeface="Helvetica Neue" charset="0"/>
            </a:endParaRPr>
          </a:p>
          <a:p>
            <a:pPr marL="0" lvl="0" indent="0">
              <a:buClr>
                <a:schemeClr val="bg1"/>
              </a:buClr>
              <a:buFont typeface="Arial" panose="020B0604020202020204" pitchFamily="34" charset="0"/>
              <a:buNone/>
            </a:pPr>
            <a:r>
              <a:rPr lang="en-US" sz="1100" b="0" baseline="0" dirty="0">
                <a:solidFill>
                  <a:schemeClr val="bg1"/>
                </a:solidFill>
                <a:latin typeface="+mn-lt"/>
              </a:rPr>
              <a:t>4.  </a:t>
            </a:r>
            <a:r>
              <a:rPr lang="en-US" sz="1100" b="1" baseline="0" dirty="0">
                <a:latin typeface="+mn-lt"/>
              </a:rPr>
              <a:t>Invite each group to present their scenario and summarize their</a:t>
            </a:r>
            <a:r>
              <a:rPr lang="en-US" sz="1100" baseline="0" dirty="0">
                <a:latin typeface="+mn-lt"/>
              </a:rPr>
              <a:t> discussion with the large group.</a:t>
            </a:r>
          </a:p>
          <a:p>
            <a:pPr>
              <a:buNone/>
            </a:pPr>
            <a:endParaRPr lang="en-US" sz="1100" baseline="0" dirty="0">
              <a:latin typeface="+mn-lt"/>
            </a:endParaRPr>
          </a:p>
          <a:p>
            <a:pPr>
              <a:buNone/>
            </a:pPr>
            <a:r>
              <a:rPr lang="en-US" sz="1100" b="1" baseline="0" dirty="0">
                <a:latin typeface="+mn-lt"/>
              </a:rPr>
              <a:t>Facilitator’s Note</a:t>
            </a:r>
            <a:r>
              <a:rPr lang="en-US" sz="1100" baseline="0" dirty="0">
                <a:latin typeface="+mn-lt"/>
              </a:rPr>
              <a:t>: </a:t>
            </a:r>
          </a:p>
          <a:p>
            <a:pPr>
              <a:buNone/>
            </a:pPr>
            <a:r>
              <a:rPr lang="en-US" sz="1100" baseline="0" dirty="0">
                <a:latin typeface="+mn-lt"/>
              </a:rPr>
              <a:t>As the facilitator, be sure to emphasize the range of guiding principles to consider for each scenario, any specific communication or other skills they should apply and the guidance on providing feedback.</a:t>
            </a:r>
          </a:p>
          <a:p>
            <a:pPr>
              <a:buNone/>
            </a:pPr>
            <a:endParaRPr lang="en-US" sz="1100" baseline="0" dirty="0">
              <a:latin typeface="+mn-lt"/>
            </a:endParaRPr>
          </a:p>
          <a:p>
            <a:pPr marL="0" marR="0" indent="0" algn="l" defTabSz="914400" rtl="0" eaLnBrk="1" fontAlgn="auto" latinLnBrk="0" hangingPunct="1">
              <a:lnSpc>
                <a:spcPct val="100000"/>
              </a:lnSpc>
              <a:spcBef>
                <a:spcPts val="0"/>
              </a:spcBef>
              <a:spcAft>
                <a:spcPts val="0"/>
              </a:spcAft>
              <a:buClrTx/>
              <a:buSzTx/>
              <a:buNone/>
              <a:tabLst/>
              <a:defRPr/>
            </a:pPr>
            <a:r>
              <a:rPr lang="en-US" sz="1100" dirty="0">
                <a:solidFill>
                  <a:schemeClr val="bg1">
                    <a:lumMod val="10000"/>
                  </a:schemeClr>
                </a:solidFill>
                <a:latin typeface="+mn-lt"/>
              </a:rPr>
              <a:t>Scenario 1: One of the caseworkers on your team keeps calling you outside of working hours to talk about relationship problems with her husband.</a:t>
            </a:r>
          </a:p>
          <a:p>
            <a:pPr marL="0" marR="0" indent="0" algn="l" defTabSz="914400" rtl="0" eaLnBrk="1" fontAlgn="auto" latinLnBrk="0" hangingPunct="1">
              <a:lnSpc>
                <a:spcPct val="100000"/>
              </a:lnSpc>
              <a:spcBef>
                <a:spcPts val="0"/>
              </a:spcBef>
              <a:spcAft>
                <a:spcPts val="0"/>
              </a:spcAft>
              <a:buClrTx/>
              <a:buSzTx/>
              <a:buNone/>
              <a:tabLst/>
              <a:defRPr/>
            </a:pPr>
            <a:r>
              <a:rPr lang="en-US" sz="1100" dirty="0">
                <a:solidFill>
                  <a:schemeClr val="bg1">
                    <a:lumMod val="10000"/>
                  </a:schemeClr>
                </a:solidFill>
                <a:latin typeface="+mn-lt"/>
              </a:rPr>
              <a:t>Scenario 2: You discover that the caseworker referred a case without the consent of the child or caregiver </a:t>
            </a:r>
          </a:p>
          <a:p>
            <a:pPr marL="0" marR="0" indent="0" algn="l" defTabSz="914400" rtl="0" eaLnBrk="1" fontAlgn="auto" latinLnBrk="0" hangingPunct="1">
              <a:lnSpc>
                <a:spcPct val="100000"/>
              </a:lnSpc>
              <a:spcBef>
                <a:spcPts val="0"/>
              </a:spcBef>
              <a:spcAft>
                <a:spcPts val="0"/>
              </a:spcAft>
              <a:buClrTx/>
              <a:buSzTx/>
              <a:buNone/>
              <a:tabLst/>
              <a:defRPr/>
            </a:pPr>
            <a:r>
              <a:rPr lang="en-US" sz="1100" dirty="0">
                <a:solidFill>
                  <a:schemeClr val="bg1">
                    <a:lumMod val="10000"/>
                  </a:schemeClr>
                </a:solidFill>
                <a:latin typeface="+mn-lt"/>
              </a:rPr>
              <a:t>Scenario 3: A caseworker on the team has been telling caregivers that corporal punishment is an acceptable form of discipline, and when you ask him about it he states, “my parents did that to me.”</a:t>
            </a:r>
          </a:p>
          <a:p>
            <a:pPr marL="0" marR="0" indent="0" algn="l" defTabSz="914400" rtl="0" eaLnBrk="1" fontAlgn="auto" latinLnBrk="0" hangingPunct="1">
              <a:lnSpc>
                <a:spcPct val="100000"/>
              </a:lnSpc>
              <a:spcBef>
                <a:spcPts val="0"/>
              </a:spcBef>
              <a:spcAft>
                <a:spcPts val="0"/>
              </a:spcAft>
              <a:buClrTx/>
              <a:buSzTx/>
              <a:buNone/>
              <a:tabLst/>
              <a:defRPr/>
            </a:pPr>
            <a:r>
              <a:rPr lang="en-US" sz="1100" dirty="0">
                <a:solidFill>
                  <a:schemeClr val="bg1">
                    <a:lumMod val="10000"/>
                  </a:schemeClr>
                </a:solidFill>
                <a:latin typeface="+mn-lt"/>
              </a:rPr>
              <a:t>Scenario 4: You discover that one of the caseworkers is taking gifts from a child’s family for services</a:t>
            </a:r>
          </a:p>
          <a:p>
            <a:pPr marL="0" marR="0" indent="0" algn="l" defTabSz="914400" rtl="0" eaLnBrk="1" fontAlgn="auto" latinLnBrk="0" hangingPunct="1">
              <a:lnSpc>
                <a:spcPct val="100000"/>
              </a:lnSpc>
              <a:spcBef>
                <a:spcPts val="0"/>
              </a:spcBef>
              <a:spcAft>
                <a:spcPts val="0"/>
              </a:spcAft>
              <a:buClrTx/>
              <a:buSzTx/>
              <a:buNone/>
              <a:tabLst/>
              <a:defRPr/>
            </a:pPr>
            <a:r>
              <a:rPr lang="en-US" sz="1100" dirty="0">
                <a:solidFill>
                  <a:schemeClr val="bg1">
                    <a:lumMod val="10000"/>
                  </a:schemeClr>
                </a:solidFill>
                <a:latin typeface="+mn-lt"/>
              </a:rPr>
              <a:t>Scenario 5: During an observation, you notice that the caseworker is blaming the child in an indirect way. The child is clearly upset and affected</a:t>
            </a:r>
          </a:p>
          <a:p>
            <a:pPr marL="0" marR="0" indent="0" algn="l" defTabSz="914400" rtl="0" eaLnBrk="1" fontAlgn="auto" latinLnBrk="0" hangingPunct="1">
              <a:lnSpc>
                <a:spcPct val="100000"/>
              </a:lnSpc>
              <a:spcBef>
                <a:spcPts val="0"/>
              </a:spcBef>
              <a:spcAft>
                <a:spcPts val="0"/>
              </a:spcAft>
              <a:buClrTx/>
              <a:buSzTx/>
              <a:buNone/>
              <a:tabLst/>
              <a:defRPr/>
            </a:pPr>
            <a:r>
              <a:rPr lang="en-US" sz="1100" dirty="0">
                <a:solidFill>
                  <a:schemeClr val="bg1">
                    <a:lumMod val="10000"/>
                  </a:schemeClr>
                </a:solidFill>
                <a:latin typeface="+mn-lt"/>
              </a:rPr>
              <a:t>Scenario 6: One of the caseworkers on the team has been overheard making discriminatory statements about </a:t>
            </a:r>
            <a:r>
              <a:rPr lang="en-US" sz="1100" dirty="0">
                <a:solidFill>
                  <a:srgbClr val="FF0000"/>
                </a:solidFill>
                <a:latin typeface="+mn-lt"/>
              </a:rPr>
              <a:t>refugees</a:t>
            </a:r>
            <a:r>
              <a:rPr lang="en-US" sz="1100" dirty="0">
                <a:solidFill>
                  <a:schemeClr val="bg1">
                    <a:lumMod val="10000"/>
                  </a:schemeClr>
                </a:solidFill>
                <a:latin typeface="+mn-lt"/>
              </a:rPr>
              <a:t> in the community. She has several </a:t>
            </a:r>
            <a:r>
              <a:rPr lang="en-US" sz="1100" dirty="0">
                <a:solidFill>
                  <a:srgbClr val="FF0000"/>
                </a:solidFill>
                <a:latin typeface="+mn-lt"/>
              </a:rPr>
              <a:t>refugee</a:t>
            </a:r>
            <a:r>
              <a:rPr lang="en-US" sz="1100" dirty="0">
                <a:solidFill>
                  <a:schemeClr val="bg1">
                    <a:lumMod val="10000"/>
                  </a:schemeClr>
                </a:solidFill>
                <a:latin typeface="+mn-lt"/>
              </a:rPr>
              <a:t> children and families in her caseload and you worry that she is treating them differently than other children</a:t>
            </a:r>
          </a:p>
          <a:p>
            <a:pPr marL="0" marR="0" indent="0" algn="l" defTabSz="914400" rtl="0" eaLnBrk="1" fontAlgn="auto" latinLnBrk="0" hangingPunct="1">
              <a:lnSpc>
                <a:spcPct val="100000"/>
              </a:lnSpc>
              <a:spcBef>
                <a:spcPts val="0"/>
              </a:spcBef>
              <a:spcAft>
                <a:spcPts val="0"/>
              </a:spcAft>
              <a:buClrTx/>
              <a:buSzTx/>
              <a:buNone/>
              <a:tabLst/>
              <a:defRPr/>
            </a:pPr>
            <a:r>
              <a:rPr lang="en-US" sz="1100" baseline="0" dirty="0">
                <a:solidFill>
                  <a:schemeClr val="bg1">
                    <a:lumMod val="10000"/>
                  </a:schemeClr>
                </a:solidFill>
                <a:latin typeface="+mn-lt"/>
              </a:rPr>
              <a:t>Scenario 7: You have noticed a clique forming in your team where 3 of the caseworkers are having coffee together without telling the others. One caseworker came to you and said she felt excluded because she noticed them leaving one day and asked to join and they said ”no, sorry we have to discuss a case.”</a:t>
            </a:r>
            <a:endParaRPr lang="en-US" sz="1100" baseline="0" dirty="0">
              <a:latin typeface="+mn-lt"/>
            </a:endParaRPr>
          </a:p>
          <a:p>
            <a:pPr>
              <a:buNone/>
            </a:pPr>
            <a:endParaRPr lang="en-US" sz="1100" dirty="0">
              <a:latin typeface="+mn-lt"/>
            </a:endParaRPr>
          </a:p>
          <a:p>
            <a:pPr marL="0" marR="0" lvl="0" indent="0" algn="l" rtl="0">
              <a:spcBef>
                <a:spcPts val="0"/>
              </a:spcBef>
              <a:buSzPct val="25000"/>
              <a:buNone/>
            </a:pPr>
            <a:endParaRPr sz="1100" b="0" i="0" u="none" strike="noStrike" cap="none" dirty="0">
              <a:solidFill>
                <a:schemeClr val="dk1"/>
              </a:solidFill>
              <a:latin typeface="+mn-lt"/>
              <a:ea typeface="Calibri"/>
              <a:cs typeface="Calibri"/>
              <a:sym typeface="Calibri"/>
            </a:endParaRPr>
          </a:p>
        </p:txBody>
      </p:sp>
      <p:sp>
        <p:nvSpPr>
          <p:cNvPr id="286" name="Shape 28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628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4" name="Shape 30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CA" sz="1200" b="0" i="0" u="none" strike="noStrike" cap="none" dirty="0">
                <a:solidFill>
                  <a:schemeClr val="dk1"/>
                </a:solidFill>
                <a:latin typeface="Calibri"/>
                <a:ea typeface="Calibri"/>
                <a:cs typeface="Calibri"/>
                <a:sym typeface="Calibri"/>
              </a:rPr>
              <a:t>5 minutes</a:t>
            </a:r>
          </a:p>
          <a:p>
            <a:pPr marL="0" marR="0" lvl="0" indent="0" algn="l" rtl="0">
              <a:lnSpc>
                <a:spcPct val="100000"/>
              </a:lnSpc>
              <a:spcBef>
                <a:spcPts val="0"/>
              </a:spcBef>
              <a:spcAft>
                <a:spcPts val="0"/>
              </a:spcAft>
              <a:buClr>
                <a:schemeClr val="dk1"/>
              </a:buClr>
              <a:buSzPct val="25000"/>
              <a:buFont typeface="Calibri"/>
              <a:buNone/>
            </a:pPr>
            <a:endParaRPr lang="en-CA"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CA" sz="1200" b="1" i="0" u="none" strike="noStrike" cap="none" dirty="0">
                <a:solidFill>
                  <a:schemeClr val="dk1"/>
                </a:solidFill>
                <a:latin typeface="Calibri"/>
                <a:ea typeface="Calibri"/>
                <a:cs typeface="Calibri"/>
                <a:sym typeface="Calibri"/>
              </a:rPr>
              <a:t>Review</a:t>
            </a:r>
            <a:r>
              <a:rPr lang="en-CA" sz="1200" b="0" i="0" u="none" strike="noStrike" cap="none" dirty="0">
                <a:solidFill>
                  <a:schemeClr val="dk1"/>
                </a:solidFill>
                <a:latin typeface="Calibri"/>
                <a:ea typeface="Calibri"/>
                <a:cs typeface="Calibri"/>
                <a:sym typeface="Calibri"/>
              </a:rPr>
              <a:t> the points on the slide. </a:t>
            </a:r>
            <a:endParaRPr sz="1200" b="0" i="0" u="none" strike="noStrike" cap="none" dirty="0">
              <a:solidFill>
                <a:schemeClr val="dk1"/>
              </a:solidFill>
              <a:latin typeface="Calibri"/>
              <a:ea typeface="Calibri"/>
              <a:cs typeface="Calibri"/>
              <a:sym typeface="Calibri"/>
            </a:endParaRPr>
          </a:p>
        </p:txBody>
      </p:sp>
      <p:sp>
        <p:nvSpPr>
          <p:cNvPr id="305" name="Shape 30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582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buNone/>
            </a:pPr>
            <a:r>
              <a:rPr lang="en-US" sz="1100" dirty="0"/>
              <a:t>5 minutes</a:t>
            </a:r>
          </a:p>
          <a:p>
            <a:pPr fontAlgn="base">
              <a:buNone/>
            </a:pPr>
            <a:endParaRPr lang="en-US" sz="1100" dirty="0"/>
          </a:p>
          <a:p>
            <a:pPr fontAlgn="base">
              <a:buNone/>
            </a:pPr>
            <a:r>
              <a:rPr lang="en-US" sz="1100" b="1" dirty="0"/>
              <a:t>Say</a:t>
            </a:r>
            <a:r>
              <a:rPr lang="en-US" sz="1100" dirty="0"/>
              <a:t>: The</a:t>
            </a:r>
            <a:r>
              <a:rPr lang="en-US" sz="1100" baseline="0" dirty="0"/>
              <a:t> final skill we will be reviewing today is group facilitation. Recall that yesterday, we spoke about case management meetings, which is the most common group supervision practice. </a:t>
            </a:r>
          </a:p>
          <a:p>
            <a:pPr fontAlgn="base">
              <a:buNone/>
            </a:pPr>
            <a:endParaRPr lang="en-US" sz="1100" baseline="0" dirty="0"/>
          </a:p>
          <a:p>
            <a:pPr fontAlgn="base">
              <a:buNone/>
            </a:pPr>
            <a:r>
              <a:rPr lang="en-US" sz="1100" b="1" baseline="0" dirty="0"/>
              <a:t>Say</a:t>
            </a:r>
            <a:r>
              <a:rPr lang="en-US" sz="1100" baseline="0" dirty="0"/>
              <a:t>: In order to facilitate an effective meeting, many facilitation skills are required. During this session, w</a:t>
            </a:r>
            <a:r>
              <a:rPr lang="en-US" sz="1100" dirty="0"/>
              <a:t>e are going to share some facilitation tips and give you a chance to think through and plan a case management meeting.</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6046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a:buNone/>
            </a:pPr>
            <a:r>
              <a:rPr lang="en-US" sz="1100" dirty="0"/>
              <a:t>15 minutes </a:t>
            </a:r>
          </a:p>
          <a:p>
            <a:pPr>
              <a:buNone/>
            </a:pPr>
            <a:endParaRPr lang="en-US" sz="1100" dirty="0"/>
          </a:p>
          <a:p>
            <a:pPr>
              <a:buNone/>
            </a:pPr>
            <a:r>
              <a:rPr lang="en-US" sz="1100" b="1" dirty="0"/>
              <a:t>Say: </a:t>
            </a:r>
            <a:r>
              <a:rPr lang="en-US" sz="1100" dirty="0"/>
              <a:t>If you have participated in a well-run meeting, you might think group facilitation is easy. What is more likely true is that you had an experienced and skilled facilitator! Facilitators are responsible for 3 major tasks: First they are responsible for content; second they are responsible for the process; and third they are responsible laying the groundwork to support effective work relationships. Let's explore that a bit.</a:t>
            </a:r>
          </a:p>
          <a:p>
            <a:pPr>
              <a:buNone/>
            </a:pPr>
            <a:endParaRPr lang="en-US" sz="1100" dirty="0"/>
          </a:p>
          <a:p>
            <a:pPr>
              <a:buNone/>
            </a:pPr>
            <a:r>
              <a:rPr lang="en-US" sz="1100" b="1" dirty="0"/>
              <a:t>Ask</a:t>
            </a:r>
            <a:r>
              <a:rPr lang="en-US" sz="1100" dirty="0"/>
              <a:t>: </a:t>
            </a:r>
          </a:p>
          <a:p>
            <a:pPr marL="228600" indent="-228600">
              <a:buAutoNum type="arabicPeriod"/>
            </a:pPr>
            <a:r>
              <a:rPr lang="en-US" sz="1100" b="0" i="0" dirty="0"/>
              <a:t>"What do we mean by content?" </a:t>
            </a:r>
          </a:p>
          <a:p>
            <a:pPr marL="685800" lvl="1" indent="-228600">
              <a:buFont typeface="Arial" panose="020B0604020202020204" pitchFamily="34" charset="0"/>
              <a:buChar char="•"/>
            </a:pPr>
            <a:r>
              <a:rPr lang="en-US" sz="1100" b="0" i="0" dirty="0"/>
              <a:t>Examples for</a:t>
            </a:r>
            <a:r>
              <a:rPr lang="en-US" sz="1100" b="0" i="0" baseline="0" dirty="0"/>
              <a:t> facilitator: </a:t>
            </a:r>
            <a:r>
              <a:rPr lang="en-US" sz="1100" dirty="0"/>
              <a:t>agenda; managing discussions that go off topic...</a:t>
            </a:r>
          </a:p>
          <a:p>
            <a:pPr marL="228600" indent="-228600">
              <a:buAutoNum type="arabicPeriod"/>
            </a:pPr>
            <a:r>
              <a:rPr lang="en-US" sz="1100" b="0" i="0" dirty="0"/>
              <a:t>"What do we mean by process?" </a:t>
            </a:r>
          </a:p>
          <a:p>
            <a:pPr marL="685800" lvl="1" indent="-228600">
              <a:buFont typeface="Arial" panose="020B0604020202020204" pitchFamily="34" charset="0"/>
              <a:buChar char="•"/>
            </a:pPr>
            <a:r>
              <a:rPr lang="en-US" sz="1100" b="0" i="0" dirty="0"/>
              <a:t>Examples for</a:t>
            </a:r>
            <a:r>
              <a:rPr lang="en-US" sz="1100" b="0" i="0" baseline="0" dirty="0"/>
              <a:t> facilitator: </a:t>
            </a:r>
            <a:r>
              <a:rPr lang="en-US" sz="1100" dirty="0"/>
              <a:t> equal participation, time management, making</a:t>
            </a:r>
            <a:r>
              <a:rPr lang="en-US" sz="1100" baseline="0" dirty="0"/>
              <a:t> group decisions and agreeing on ways forward</a:t>
            </a:r>
            <a:r>
              <a:rPr lang="en-US" sz="1100" dirty="0"/>
              <a:t>...</a:t>
            </a:r>
          </a:p>
          <a:p>
            <a:pPr marL="228600" indent="-228600">
              <a:buAutoNum type="arabicPeriod"/>
            </a:pPr>
            <a:r>
              <a:rPr lang="en-US" sz="1100" b="0" i="0" dirty="0"/>
              <a:t>"What do we mean by relationship?" </a:t>
            </a:r>
          </a:p>
          <a:p>
            <a:pPr marL="685800" lvl="1" indent="-228600">
              <a:buFont typeface="Arial" panose="020B0604020202020204" pitchFamily="34" charset="0"/>
              <a:buChar char="•"/>
            </a:pPr>
            <a:r>
              <a:rPr lang="en-US" sz="1100" b="0" i="0" dirty="0"/>
              <a:t>Examples for</a:t>
            </a:r>
            <a:r>
              <a:rPr lang="en-US" sz="1100" b="0" i="0" baseline="0" dirty="0"/>
              <a:t> facilitator:</a:t>
            </a:r>
            <a:r>
              <a:rPr lang="en-US" sz="1100" dirty="0"/>
              <a:t> how individuals will relate to each other, manage differences of opinion, listen and respond to each other think about "ground rules" or the "learning agreement" we all set at the beginning of this training. </a:t>
            </a:r>
          </a:p>
          <a:p>
            <a:pPr>
              <a:buNone/>
            </a:pPr>
            <a:endParaRPr lang="en-US" sz="1100" dirty="0"/>
          </a:p>
          <a:p>
            <a:pPr>
              <a:buNone/>
            </a:pPr>
            <a:r>
              <a:rPr lang="en-US" sz="1100" b="1" dirty="0"/>
              <a:t>Say</a:t>
            </a:r>
            <a:r>
              <a:rPr lang="en-US" sz="1100" b="0" dirty="0"/>
              <a:t>: Several skills that were reviewed during the active listening and</a:t>
            </a:r>
            <a:r>
              <a:rPr lang="en-US" sz="1100" b="0" baseline="0" dirty="0"/>
              <a:t> communication skills sessions can also be utilized for group facilitation. For example; inviting for caseworkers to speak first and then using </a:t>
            </a:r>
            <a:r>
              <a:rPr lang="en-US" sz="1100" b="0" dirty="0"/>
              <a:t>summarizing, paraphrasing</a:t>
            </a:r>
            <a:r>
              <a:rPr lang="en-US" sz="1100" b="0" baseline="0" dirty="0"/>
              <a:t> and</a:t>
            </a:r>
            <a:r>
              <a:rPr lang="en-US" sz="1100" b="0" dirty="0"/>
              <a:t> "I" statements...</a:t>
            </a:r>
          </a:p>
          <a:p>
            <a:pPr>
              <a:buNone/>
            </a:pPr>
            <a:endParaRPr lang="en-US" sz="1100" b="1" dirty="0"/>
          </a:p>
          <a:p>
            <a:pPr>
              <a:buClr>
                <a:schemeClr val="dk1"/>
              </a:buClr>
              <a:buSzPct val="25000"/>
              <a:buNone/>
            </a:pPr>
            <a:endParaRPr lang="en-US" sz="1100" b="0" i="0" u="none" strike="noStrike" cap="none" dirty="0">
              <a:latin typeface="Calibri"/>
              <a:ea typeface="Calibri"/>
              <a:cs typeface="Calibri"/>
            </a:endParaRPr>
          </a:p>
        </p:txBody>
      </p:sp>
      <p:sp>
        <p:nvSpPr>
          <p:cNvPr id="235" name="Shape 2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8573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a:spcBef>
                <a:spcPts val="0"/>
              </a:spcBef>
              <a:buNone/>
            </a:pPr>
            <a:r>
              <a:rPr lang="en-US" sz="1100" b="0" i="0" u="none" strike="noStrike" cap="none" dirty="0">
                <a:latin typeface="+mn-lt"/>
                <a:ea typeface="Calibri"/>
                <a:cs typeface="Calibri"/>
                <a:sym typeface="Calibri"/>
              </a:rPr>
              <a:t>25 minutes </a:t>
            </a:r>
          </a:p>
          <a:p>
            <a:pPr marL="0" marR="0" lvl="0" indent="0" algn="l">
              <a:spcBef>
                <a:spcPts val="0"/>
              </a:spcBef>
              <a:buNone/>
            </a:pPr>
            <a:endParaRPr lang="en-US" sz="1100" b="0" i="0" u="none" strike="noStrike" cap="none" dirty="0">
              <a:latin typeface="+mn-lt"/>
              <a:ea typeface="Calibri"/>
              <a:cs typeface="Calibri"/>
              <a:sym typeface="Calibri"/>
            </a:endParaRPr>
          </a:p>
          <a:p>
            <a:pPr>
              <a:buSzPct val="25000"/>
              <a:buNone/>
            </a:pPr>
            <a:r>
              <a:rPr lang="en-US" sz="1100" b="1" i="0" u="none" strike="noStrike" cap="none" dirty="0">
                <a:latin typeface="+mn-lt"/>
                <a:ea typeface="Calibri"/>
                <a:cs typeface="Calibri"/>
                <a:sym typeface="Calibri"/>
              </a:rPr>
              <a:t>Say</a:t>
            </a:r>
            <a:r>
              <a:rPr lang="en-US" sz="1100" b="0" i="0" u="none" strike="noStrike" cap="none" dirty="0">
                <a:latin typeface="+mn-lt"/>
                <a:ea typeface="Calibri"/>
                <a:cs typeface="Calibri"/>
                <a:sym typeface="Calibri"/>
              </a:rPr>
              <a:t>: We have talked</a:t>
            </a:r>
            <a:r>
              <a:rPr lang="en-US" sz="1100" b="0" i="0" u="none" strike="noStrike" cap="none" baseline="0" dirty="0">
                <a:latin typeface="+mn-lt"/>
                <a:ea typeface="Calibri"/>
                <a:cs typeface="Calibri"/>
                <a:sym typeface="Calibri"/>
              </a:rPr>
              <a:t> about the </a:t>
            </a:r>
            <a:r>
              <a:rPr lang="en-US" sz="1100" b="1" dirty="0">
                <a:latin typeface="+mn-lt"/>
                <a:ea typeface="Calibri"/>
                <a:cs typeface="Calibri"/>
                <a:sym typeface="Calibri"/>
              </a:rPr>
              <a:t>practices</a:t>
            </a:r>
            <a:r>
              <a:rPr lang="en-US" sz="1100" b="1" i="0" u="none" strike="noStrike" cap="none" baseline="0" dirty="0">
                <a:latin typeface="+mn-lt"/>
                <a:ea typeface="Calibri"/>
                <a:cs typeface="Calibri"/>
                <a:sym typeface="Calibri"/>
              </a:rPr>
              <a:t> </a:t>
            </a:r>
            <a:r>
              <a:rPr lang="en-US" sz="1100" b="0" i="0" u="none" strike="noStrike" cap="none" baseline="0" dirty="0">
                <a:latin typeface="+mn-lt"/>
                <a:ea typeface="Calibri"/>
                <a:cs typeface="Calibri"/>
                <a:sym typeface="Calibri"/>
              </a:rPr>
              <a:t>of Supervision, now </a:t>
            </a:r>
            <a:r>
              <a:rPr lang="en-US" sz="1100" dirty="0">
                <a:latin typeface="+mn-lt"/>
                <a:ea typeface="Calibri"/>
                <a:cs typeface="Calibri"/>
                <a:sym typeface="Calibri"/>
              </a:rPr>
              <a:t>let's</a:t>
            </a:r>
            <a:r>
              <a:rPr lang="en-US" sz="1100" b="0" i="0" u="none" strike="noStrike" cap="none" baseline="0" dirty="0">
                <a:latin typeface="+mn-lt"/>
                <a:ea typeface="Calibri"/>
                <a:cs typeface="Calibri"/>
                <a:sym typeface="Calibri"/>
              </a:rPr>
              <a:t> think about the </a:t>
            </a:r>
            <a:r>
              <a:rPr lang="en-US" sz="1100" b="1" i="0" u="none" strike="noStrike" cap="none" baseline="0" dirty="0">
                <a:latin typeface="+mn-lt"/>
                <a:ea typeface="Calibri"/>
                <a:cs typeface="Calibri"/>
                <a:sym typeface="Calibri"/>
              </a:rPr>
              <a:t>competencies</a:t>
            </a:r>
            <a:r>
              <a:rPr lang="en-US" sz="1100" b="0" i="0" u="none" strike="noStrike" cap="none" baseline="0" dirty="0">
                <a:latin typeface="+mn-lt"/>
                <a:ea typeface="Calibri"/>
                <a:cs typeface="Calibri"/>
                <a:sym typeface="Calibri"/>
              </a:rPr>
              <a:t> a supervisor</a:t>
            </a:r>
            <a:r>
              <a:rPr lang="en-US" sz="1100" dirty="0">
                <a:latin typeface="+mn-lt"/>
                <a:ea typeface="Calibri"/>
                <a:cs typeface="Calibri"/>
                <a:sym typeface="Calibri"/>
              </a:rPr>
              <a:t> should</a:t>
            </a:r>
            <a:r>
              <a:rPr lang="en-US" sz="1100" b="0" i="0" u="none" strike="noStrike" cap="none" baseline="0" dirty="0">
                <a:latin typeface="+mn-lt"/>
                <a:ea typeface="Calibri"/>
                <a:cs typeface="Calibri"/>
                <a:sym typeface="Calibri"/>
              </a:rPr>
              <a:t> develop in order to be effective</a:t>
            </a:r>
            <a:r>
              <a:rPr lang="en-US" sz="1100" dirty="0">
                <a:latin typeface="+mn-lt"/>
                <a:ea typeface="Calibri"/>
                <a:cs typeface="Calibri"/>
                <a:sym typeface="Calibri"/>
              </a:rPr>
              <a:t>.</a:t>
            </a:r>
            <a:endParaRPr lang="en-US" sz="1100" b="0" i="0" u="none" strike="noStrike" cap="none" baseline="0" dirty="0">
              <a:latin typeface="+mn-lt"/>
              <a:ea typeface="Calibri"/>
              <a:cs typeface="Calibri"/>
            </a:endParaRPr>
          </a:p>
          <a:p>
            <a:pPr>
              <a:buSzPct val="25000"/>
              <a:buNone/>
            </a:pPr>
            <a:endParaRPr lang="en-US" sz="1100" b="0" i="0" u="none" strike="noStrike" cap="none" baseline="0" dirty="0">
              <a:latin typeface="+mn-lt"/>
              <a:ea typeface="Calibri"/>
              <a:cs typeface="Calibri"/>
              <a:sym typeface="Calibri"/>
            </a:endParaRPr>
          </a:p>
          <a:p>
            <a:pPr>
              <a:buSzPct val="25000"/>
              <a:buNone/>
            </a:pPr>
            <a:r>
              <a:rPr lang="en-US" sz="1100" b="0" i="0" u="none" strike="noStrike" cap="none" baseline="0" dirty="0">
                <a:latin typeface="+mn-lt"/>
                <a:ea typeface="Calibri"/>
                <a:cs typeface="Calibri"/>
                <a:sym typeface="Calibri"/>
              </a:rPr>
              <a:t>Remember that competencies include: skills; knowledge; and attitudes/</a:t>
            </a:r>
            <a:r>
              <a:rPr lang="en-US" sz="1100" dirty="0">
                <a:latin typeface="+mn-lt"/>
                <a:ea typeface="Calibri"/>
                <a:cs typeface="Calibri"/>
                <a:sym typeface="Calibri"/>
              </a:rPr>
              <a:t>behaviors</a:t>
            </a:r>
            <a:r>
              <a:rPr lang="en-US" sz="1100" dirty="0">
                <a:latin typeface="+mn-lt"/>
                <a:ea typeface="Calibri"/>
                <a:cs typeface="Calibri"/>
              </a:rPr>
              <a:t>. </a:t>
            </a:r>
            <a:endParaRPr lang="en-US" sz="1100" dirty="0">
              <a:latin typeface="+mn-lt"/>
            </a:endParaRPr>
          </a:p>
          <a:p>
            <a:pPr>
              <a:buNone/>
            </a:pPr>
            <a:endParaRPr lang="en-US" sz="1100" dirty="0">
              <a:latin typeface="+mn-lt"/>
            </a:endParaRPr>
          </a:p>
          <a:p>
            <a:pPr>
              <a:buNone/>
            </a:pPr>
            <a:r>
              <a:rPr lang="en-US" sz="1100" dirty="0">
                <a:latin typeface="+mn-lt"/>
              </a:rPr>
              <a:t>Mentor, coach, role model, helper... these are all words that have been used to describe an ideal supervisor. Now we are thinking about how did they </a:t>
            </a:r>
            <a:r>
              <a:rPr lang="en-US" sz="1100" b="1" dirty="0">
                <a:latin typeface="+mn-lt"/>
              </a:rPr>
              <a:t>demonstrate</a:t>
            </a:r>
            <a:r>
              <a:rPr lang="en-US" sz="1100" dirty="0">
                <a:latin typeface="+mn-lt"/>
              </a:rPr>
              <a:t> these qualities? How did they </a:t>
            </a:r>
            <a:r>
              <a:rPr lang="en-US" sz="1100" b="1" dirty="0">
                <a:latin typeface="+mn-lt"/>
              </a:rPr>
              <a:t>apply</a:t>
            </a:r>
            <a:r>
              <a:rPr lang="en-US" sz="1100" dirty="0">
                <a:latin typeface="+mn-lt"/>
              </a:rPr>
              <a:t> their skills and knowledge? </a:t>
            </a:r>
            <a:endParaRPr lang="en-US" sz="1100" dirty="0">
              <a:latin typeface="+mn-lt"/>
              <a:sym typeface="Calibri"/>
            </a:endParaRPr>
          </a:p>
          <a:p>
            <a:pPr>
              <a:buNone/>
            </a:pPr>
            <a:endParaRPr lang="en-US" sz="1100" dirty="0">
              <a:latin typeface="+mn-lt"/>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cap="none" baseline="0" dirty="0">
                <a:latin typeface="+mn-lt"/>
                <a:ea typeface="Calibri"/>
                <a:cs typeface="Calibri"/>
                <a:sym typeface="Calibri"/>
              </a:rPr>
              <a:t>Read</a:t>
            </a:r>
            <a:r>
              <a:rPr lang="en-US" sz="1100" b="0" i="0" u="none" strike="noStrike" cap="none" baseline="0" dirty="0">
                <a:latin typeface="+mn-lt"/>
                <a:ea typeface="Calibri"/>
                <a:cs typeface="Calibri"/>
                <a:sym typeface="Calibri"/>
              </a:rPr>
              <a:t>: the instructions </a:t>
            </a:r>
            <a:r>
              <a:rPr lang="en-US" sz="1100" dirty="0">
                <a:latin typeface="+mn-lt"/>
                <a:ea typeface="Calibri"/>
                <a:cs typeface="Calibri"/>
                <a:sym typeface="Calibri"/>
              </a:rPr>
              <a:t>on the slide</a:t>
            </a:r>
            <a:r>
              <a:rPr lang="en-US" sz="1100" baseline="0" dirty="0">
                <a:latin typeface="+mn-lt"/>
                <a:ea typeface="Calibri"/>
                <a:cs typeface="Calibri"/>
                <a:sym typeface="Calibri"/>
              </a:rPr>
              <a:t> </a:t>
            </a:r>
            <a:r>
              <a:rPr lang="en-US" sz="1100" dirty="0">
                <a:latin typeface="+mn-lt"/>
                <a:ea typeface="Calibri"/>
                <a:cs typeface="Calibri"/>
                <a:sym typeface="Calibri"/>
              </a:rPr>
              <a:t>and</a:t>
            </a:r>
            <a:r>
              <a:rPr lang="en-US" sz="1100" b="0" i="0" u="none" strike="noStrike" cap="none" baseline="0" dirty="0">
                <a:latin typeface="+mn-lt"/>
                <a:ea typeface="Calibri"/>
                <a:cs typeface="Calibri"/>
                <a:sym typeface="Calibri"/>
              </a:rPr>
              <a:t> ensure there are no questions </a:t>
            </a:r>
          </a:p>
          <a:p>
            <a:pPr marL="171450" indent="-171450">
              <a:buFont typeface="Arial" panose="020B0604020202020204" pitchFamily="34" charset="0"/>
              <a:buChar char="•"/>
            </a:pPr>
            <a:r>
              <a:rPr lang="en-US" sz="1100" baseline="0" dirty="0">
                <a:latin typeface="+mn-lt"/>
                <a:ea typeface="Calibri"/>
                <a:cs typeface="Calibri"/>
                <a:sym typeface="Calibri"/>
              </a:rPr>
              <a:t>Knowledge at the head</a:t>
            </a:r>
          </a:p>
          <a:p>
            <a:pPr marL="171450" indent="-171450">
              <a:buFont typeface="Arial" panose="020B0604020202020204" pitchFamily="34" charset="0"/>
              <a:buChar char="•"/>
            </a:pPr>
            <a:r>
              <a:rPr lang="en-US" sz="1100" b="0" i="0" u="none" strike="noStrike" cap="none" baseline="0" dirty="0">
                <a:latin typeface="+mn-lt"/>
                <a:ea typeface="Calibri"/>
                <a:cs typeface="Calibri"/>
                <a:sym typeface="Calibri"/>
              </a:rPr>
              <a:t>Attitudes at the heart</a:t>
            </a:r>
          </a:p>
          <a:p>
            <a:pPr marL="171450" indent="-171450">
              <a:buFont typeface="Arial" panose="020B0604020202020204" pitchFamily="34" charset="0"/>
              <a:buChar char="•"/>
            </a:pPr>
            <a:r>
              <a:rPr lang="en-US" sz="1100" b="0" i="0" u="none" strike="noStrike" cap="none" baseline="0" dirty="0">
                <a:latin typeface="+mn-lt"/>
                <a:ea typeface="Calibri"/>
                <a:cs typeface="Calibri"/>
                <a:sym typeface="Calibri"/>
              </a:rPr>
              <a:t>Skills at the hands and feet</a:t>
            </a:r>
          </a:p>
          <a:p>
            <a:pPr marL="171450" indent="-171450">
              <a:buFont typeface="Arial" panose="020B0604020202020204" pitchFamily="34" charset="0"/>
              <a:buChar char="•"/>
            </a:pPr>
            <a:endParaRPr lang="en-US" sz="1100" b="0" i="0" u="none" strike="noStrike" cap="none" baseline="0" dirty="0">
              <a:latin typeface="+mn-lt"/>
              <a:ea typeface="Calibri"/>
              <a:cs typeface="Calibri"/>
              <a:sym typeface="Calibri"/>
            </a:endParaRPr>
          </a:p>
          <a:p>
            <a:pPr>
              <a:buNone/>
            </a:pPr>
            <a:r>
              <a:rPr lang="en-US" sz="1100" b="0" i="0" u="none" strike="noStrike" cap="none" baseline="0" dirty="0">
                <a:latin typeface="+mn-lt"/>
                <a:ea typeface="Calibri"/>
                <a:cs typeface="Calibri"/>
                <a:sym typeface="Calibri"/>
              </a:rPr>
              <a:t>Give participants 10-15 minutes. When everyone is finished, bring them back to plenary for next step which is on the next slide.</a:t>
            </a:r>
            <a:endParaRPr lang="en-US" sz="1100" b="0" i="0" u="none" strike="noStrike" cap="none" baseline="0" dirty="0">
              <a:latin typeface="+mn-lt"/>
              <a:ea typeface="Calibri"/>
              <a:cs typeface="Calibri"/>
            </a:endParaRPr>
          </a:p>
          <a:p>
            <a:pPr marL="0" marR="0" lvl="0" indent="0" algn="l">
              <a:spcBef>
                <a:spcPts val="0"/>
              </a:spcBef>
              <a:buNone/>
            </a:pPr>
            <a:endParaRPr lang="en-US" sz="1100" b="0" i="0" u="none" strike="noStrike" cap="none" dirty="0">
              <a:latin typeface="+mn-lt"/>
              <a:ea typeface="Calibri"/>
              <a:cs typeface="Calibri"/>
              <a:sym typeface="Calibri"/>
            </a:endParaRPr>
          </a:p>
          <a:p>
            <a:pPr>
              <a:buSzPct val="25000"/>
              <a:buNone/>
            </a:pPr>
            <a:r>
              <a:rPr lang="en-US" sz="1100" b="1" i="0" u="none" strike="noStrike" cap="none" dirty="0">
                <a:latin typeface="+mn-lt"/>
                <a:ea typeface="Calibri"/>
                <a:cs typeface="Calibri"/>
                <a:sym typeface="Calibri"/>
              </a:rPr>
              <a:t>Facilitator’s note:</a:t>
            </a:r>
            <a:r>
              <a:rPr lang="en-US" sz="1100" b="0" i="0" u="none" strike="noStrike" cap="none" dirty="0">
                <a:latin typeface="+mn-lt"/>
                <a:ea typeface="Calibri"/>
                <a:cs typeface="Calibri"/>
                <a:sym typeface="Calibri"/>
              </a:rPr>
              <a:t> </a:t>
            </a:r>
            <a:endParaRPr lang="en-US" sz="1100" dirty="0">
              <a:latin typeface="+mn-lt"/>
              <a:ea typeface="Calibri"/>
              <a:cs typeface="Calibri"/>
              <a:sym typeface="Calibri"/>
            </a:endParaRPr>
          </a:p>
          <a:p>
            <a:pPr>
              <a:buNone/>
            </a:pPr>
            <a:r>
              <a:rPr lang="en-US" sz="1100" b="0" i="0" u="none" strike="noStrike" cap="none" dirty="0">
                <a:latin typeface="+mn-lt"/>
                <a:ea typeface="Calibri"/>
                <a:cs typeface="Calibri"/>
                <a:sym typeface="Calibri"/>
              </a:rPr>
              <a:t>This exercise can be done in small groups </a:t>
            </a:r>
            <a:r>
              <a:rPr lang="en-US" sz="1100" dirty="0">
                <a:latin typeface="+mn-lt"/>
                <a:ea typeface="Calibri"/>
                <a:cs typeface="Calibri"/>
                <a:sym typeface="Calibri"/>
              </a:rPr>
              <a:t>using flipcharts or </a:t>
            </a:r>
            <a:r>
              <a:rPr lang="en-US" sz="1100" b="0" i="0" u="none" strike="noStrike" cap="none" dirty="0">
                <a:latin typeface="+mn-lt"/>
                <a:ea typeface="Calibri"/>
                <a:cs typeface="Calibri"/>
                <a:sym typeface="Calibri"/>
              </a:rPr>
              <a:t>individually</a:t>
            </a:r>
            <a:r>
              <a:rPr lang="en-US" sz="1100" dirty="0">
                <a:latin typeface="+mn-lt"/>
                <a:ea typeface="Calibri"/>
                <a:cs typeface="Calibri"/>
                <a:sym typeface="Calibri"/>
              </a:rPr>
              <a:t> using the Ideal Supervisor template</a:t>
            </a:r>
            <a:r>
              <a:rPr lang="en-US" sz="1100" baseline="0" dirty="0">
                <a:latin typeface="+mn-lt"/>
                <a:ea typeface="Calibri"/>
                <a:cs typeface="Calibri"/>
                <a:sym typeface="Calibri"/>
              </a:rPr>
              <a:t> handout</a:t>
            </a:r>
            <a:r>
              <a:rPr lang="en-US" sz="1100" b="0" i="0" u="none" strike="noStrike" cap="none" dirty="0">
                <a:latin typeface="+mn-lt"/>
                <a:ea typeface="Calibri"/>
                <a:cs typeface="Calibri"/>
                <a:sym typeface="Calibri"/>
              </a:rPr>
              <a:t>.</a:t>
            </a:r>
            <a:r>
              <a:rPr lang="en-US" sz="1100" dirty="0">
                <a:latin typeface="+mn-lt"/>
              </a:rPr>
              <a:t> You should gauge the needs of your learners and decide which will be a more effective activity. If there are any issues that might prevent participants from engaging fully in the group activity, use the individual activity instructions below.</a:t>
            </a:r>
          </a:p>
          <a:p>
            <a:pPr>
              <a:buNone/>
            </a:pPr>
            <a:endParaRPr lang="en-US" sz="1100" dirty="0">
              <a:latin typeface="+mn-lt"/>
            </a:endParaRPr>
          </a:p>
          <a:p>
            <a:pPr marL="685800" lvl="1" indent="-228600">
              <a:buFont typeface="+mj-lt"/>
              <a:buAutoNum type="arabicPeriod"/>
            </a:pPr>
            <a:r>
              <a:rPr lang="en-US" sz="1100" b="1" dirty="0">
                <a:latin typeface="+mn-lt"/>
              </a:rPr>
              <a:t>Group Activity Instructions</a:t>
            </a:r>
            <a:r>
              <a:rPr lang="en-US" sz="1100" b="0" i="0" u="none" strike="noStrike" cap="none" dirty="0">
                <a:latin typeface="+mn-lt"/>
                <a:ea typeface="Calibri"/>
                <a:cs typeface="Calibri"/>
                <a:sym typeface="Calibri"/>
              </a:rPr>
              <a:t>: Prepare a large person on a flipchart</a:t>
            </a:r>
            <a:r>
              <a:rPr lang="en-US" sz="1100" b="0" i="0" u="none" strike="noStrike" cap="none" baseline="0" dirty="0">
                <a:latin typeface="+mn-lt"/>
                <a:ea typeface="Calibri"/>
                <a:cs typeface="Calibri"/>
                <a:sym typeface="Calibri"/>
              </a:rPr>
              <a:t> </a:t>
            </a:r>
            <a:r>
              <a:rPr lang="en-US" sz="1100" b="0" i="0" u="none" strike="noStrike" cap="none" dirty="0">
                <a:latin typeface="+mn-lt"/>
                <a:ea typeface="Calibri"/>
                <a:cs typeface="Calibri"/>
                <a:sym typeface="Calibri"/>
              </a:rPr>
              <a:t>with plenty of room for words and drawings (could use </a:t>
            </a:r>
            <a:r>
              <a:rPr lang="en-US" sz="1100" dirty="0">
                <a:latin typeface="+mn-lt"/>
                <a:ea typeface="Calibri"/>
                <a:cs typeface="Calibri"/>
                <a:sym typeface="Calibri"/>
              </a:rPr>
              <a:t>sticky notes or 3x5</a:t>
            </a:r>
            <a:r>
              <a:rPr lang="en-US" sz="1100" b="0" i="0" u="none" strike="noStrike" cap="none" dirty="0">
                <a:latin typeface="+mn-lt"/>
                <a:ea typeface="Calibri"/>
                <a:cs typeface="Calibri"/>
                <a:sym typeface="Calibri"/>
              </a:rPr>
              <a:t> notecards to tape on the person as well)</a:t>
            </a:r>
            <a:endParaRPr lang="en-US" sz="1100" b="0" i="0" u="none" strike="noStrike" cap="none" dirty="0">
              <a:latin typeface="+mn-lt"/>
              <a:ea typeface="Calibri"/>
              <a:cs typeface="Calibri"/>
            </a:endParaRPr>
          </a:p>
          <a:p>
            <a:pPr marL="685800" lvl="1" indent="-228600">
              <a:buSzPct val="25000"/>
              <a:buFont typeface="+mj-lt"/>
              <a:buAutoNum type="arabicPeriod"/>
            </a:pPr>
            <a:endParaRPr lang="en-US" sz="1100" b="1" i="0" u="none" strike="noStrike" cap="none" dirty="0">
              <a:latin typeface="+mn-lt"/>
              <a:ea typeface="Calibri"/>
              <a:cs typeface="Calibri"/>
              <a:sym typeface="Calibri"/>
            </a:endParaRPr>
          </a:p>
          <a:p>
            <a:pPr marL="685800" marR="0" lvl="1" indent="-228600" algn="l" defTabSz="914400" rtl="0" eaLnBrk="1" fontAlgn="auto" latinLnBrk="0" hangingPunct="1">
              <a:lnSpc>
                <a:spcPct val="100000"/>
              </a:lnSpc>
              <a:spcBef>
                <a:spcPts val="0"/>
              </a:spcBef>
              <a:spcAft>
                <a:spcPts val="0"/>
              </a:spcAft>
              <a:buClrTx/>
              <a:buSzPct val="25000"/>
              <a:buFont typeface="+mj-lt"/>
              <a:buAutoNum type="arabicPeriod"/>
              <a:tabLst/>
              <a:defRPr/>
            </a:pPr>
            <a:r>
              <a:rPr lang="en-US" sz="1100" b="1" dirty="0">
                <a:latin typeface="+mn-lt"/>
              </a:rPr>
              <a:t>Individual Activity Instructions</a:t>
            </a:r>
            <a:r>
              <a:rPr lang="en-US" sz="1100" b="0" i="0" u="none" strike="noStrike" cap="none" dirty="0">
                <a:latin typeface="+mn-lt"/>
                <a:ea typeface="Calibri"/>
                <a:cs typeface="Calibri"/>
                <a:sym typeface="Calibri"/>
              </a:rPr>
              <a:t>:</a:t>
            </a:r>
            <a:r>
              <a:rPr lang="en-US" sz="1100" b="0" i="0" u="none" strike="noStrike" cap="none" baseline="0" dirty="0">
                <a:latin typeface="+mn-lt"/>
                <a:ea typeface="+mn-ea"/>
                <a:cs typeface="+mn-cs"/>
                <a:sym typeface="Calibri"/>
              </a:rPr>
              <a:t> </a:t>
            </a:r>
            <a:r>
              <a:rPr lang="en-US" sz="1100" b="1" i="0" u="none" strike="noStrike" cap="none" baseline="0" dirty="0">
                <a:latin typeface="+mn-lt"/>
                <a:ea typeface="+mn-ea"/>
                <a:cs typeface="+mn-cs"/>
                <a:sym typeface="Calibri"/>
              </a:rPr>
              <a:t>D</a:t>
            </a:r>
            <a:r>
              <a:rPr lang="en-US" sz="1100" b="1" i="0" u="none" strike="noStrike" cap="none" dirty="0">
                <a:latin typeface="+mn-lt"/>
                <a:ea typeface="Calibri"/>
                <a:cs typeface="Calibri"/>
                <a:sym typeface="Calibri"/>
              </a:rPr>
              <a:t>istribute</a:t>
            </a:r>
            <a:r>
              <a:rPr lang="en-US" sz="1100" b="0" i="0" u="none" strike="noStrike" cap="none" dirty="0">
                <a:latin typeface="+mn-lt"/>
                <a:ea typeface="Calibri"/>
                <a:cs typeface="Calibri"/>
                <a:sym typeface="Calibri"/>
              </a:rPr>
              <a:t> 3.1 Ideal Supervisor</a:t>
            </a:r>
            <a:r>
              <a:rPr lang="en-US" sz="1100" b="0" i="0" u="none" strike="noStrike" cap="none" baseline="0" dirty="0">
                <a:latin typeface="+mn-lt"/>
                <a:ea typeface="Calibri"/>
                <a:cs typeface="Calibri"/>
                <a:sym typeface="Calibri"/>
              </a:rPr>
              <a:t> template </a:t>
            </a:r>
            <a:r>
              <a:rPr lang="en-US" sz="1100" b="0" i="0" u="none" strike="noStrike" cap="none" dirty="0">
                <a:latin typeface="+mn-lt"/>
                <a:ea typeface="Calibri"/>
                <a:cs typeface="Calibri"/>
                <a:sym typeface="Calibri"/>
              </a:rPr>
              <a:t> handout with</a:t>
            </a:r>
            <a:r>
              <a:rPr lang="en-US" sz="1100" b="0" i="0" u="none" strike="noStrike" cap="none" baseline="0" dirty="0">
                <a:latin typeface="+mn-lt"/>
                <a:ea typeface="Calibri"/>
                <a:cs typeface="Calibri"/>
                <a:sym typeface="Calibri"/>
              </a:rPr>
              <a:t> outline of a person so participants can do this independently </a:t>
            </a:r>
          </a:p>
          <a:p>
            <a:pPr marL="685800" marR="0" lvl="1" indent="-228600" algn="l" defTabSz="914400" rtl="0" eaLnBrk="1" fontAlgn="auto" latinLnBrk="0" hangingPunct="1">
              <a:lnSpc>
                <a:spcPct val="100000"/>
              </a:lnSpc>
              <a:spcBef>
                <a:spcPts val="0"/>
              </a:spcBef>
              <a:spcAft>
                <a:spcPts val="0"/>
              </a:spcAft>
              <a:buClrTx/>
              <a:buSzPct val="25000"/>
              <a:buFont typeface="+mj-lt"/>
              <a:buAutoNum type="arabicPeriod"/>
              <a:tabLst/>
              <a:defRPr/>
            </a:pPr>
            <a:endParaRPr lang="en-US" sz="1100" b="0" i="0" u="none" strike="noStrike" cap="none" dirty="0">
              <a:latin typeface="+mn-lt"/>
              <a:ea typeface="Calibri"/>
              <a:cs typeface="Calibri"/>
            </a:endParaRPr>
          </a:p>
          <a:p>
            <a:pPr>
              <a:buNone/>
            </a:pPr>
            <a:endParaRPr lang="en-US" sz="1100" dirty="0">
              <a:latin typeface="+mn-lt"/>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4</a:t>
            </a:fld>
            <a:endParaRPr lang="en-US"/>
          </a:p>
        </p:txBody>
      </p:sp>
    </p:spTree>
    <p:extLst>
      <p:ext uri="{BB962C8B-B14F-4D97-AF65-F5344CB8AC3E}">
        <p14:creationId xmlns:p14="http://schemas.microsoft.com/office/powerpoint/2010/main" val="2131057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r>
              <a:rPr lang="en-US" sz="1100" b="0" dirty="0">
                <a:solidFill>
                  <a:schemeClr val="bg1">
                    <a:lumMod val="10000"/>
                  </a:schemeClr>
                </a:solidFill>
              </a:rPr>
              <a:t>10 minutes </a:t>
            </a:r>
          </a:p>
          <a:p>
            <a:pPr>
              <a:buNone/>
            </a:pPr>
            <a:endParaRPr lang="en-US" sz="1100" b="1" dirty="0">
              <a:solidFill>
                <a:schemeClr val="bg1">
                  <a:lumMod val="10000"/>
                </a:schemeClr>
              </a:solidFill>
            </a:endParaRPr>
          </a:p>
          <a:p>
            <a:pPr>
              <a:buNone/>
            </a:pPr>
            <a:r>
              <a:rPr lang="en-US" sz="1100" b="1" dirty="0">
                <a:solidFill>
                  <a:schemeClr val="bg1">
                    <a:lumMod val="10000"/>
                  </a:schemeClr>
                </a:solidFill>
              </a:rPr>
              <a:t>Ask</a:t>
            </a:r>
            <a:r>
              <a:rPr lang="en-US" sz="1100" dirty="0">
                <a:solidFill>
                  <a:schemeClr val="bg1">
                    <a:lumMod val="10000"/>
                  </a:schemeClr>
                </a:solidFill>
              </a:rPr>
              <a:t>:</a:t>
            </a:r>
            <a:r>
              <a:rPr lang="en-US" sz="1100" baseline="0" dirty="0">
                <a:solidFill>
                  <a:schemeClr val="bg1">
                    <a:lumMod val="10000"/>
                  </a:schemeClr>
                </a:solidFill>
              </a:rPr>
              <a:t> From your previous experience, what do you think makes a good facilitator? </a:t>
            </a:r>
          </a:p>
          <a:p>
            <a:pPr>
              <a:buNone/>
            </a:pPr>
            <a:endParaRPr lang="en-US" sz="1100" baseline="0" dirty="0">
              <a:solidFill>
                <a:schemeClr val="bg1">
                  <a:lumMod val="10000"/>
                </a:schemeClr>
              </a:solidFill>
            </a:endParaRPr>
          </a:p>
          <a:p>
            <a:pPr>
              <a:buNone/>
            </a:pPr>
            <a:r>
              <a:rPr lang="en-US" sz="1100" b="1" baseline="0" dirty="0">
                <a:solidFill>
                  <a:schemeClr val="bg1">
                    <a:lumMod val="10000"/>
                  </a:schemeClr>
                </a:solidFill>
              </a:rPr>
              <a:t>Instructions</a:t>
            </a:r>
            <a:r>
              <a:rPr lang="en-US" sz="1100" baseline="0" dirty="0">
                <a:solidFill>
                  <a:schemeClr val="bg1">
                    <a:lumMod val="10000"/>
                  </a:schemeClr>
                </a:solidFill>
              </a:rPr>
              <a:t>: Collect participants’ suggestions on a flip chart in the front of the room. </a:t>
            </a:r>
          </a:p>
          <a:p>
            <a:pPr>
              <a:buNone/>
            </a:pPr>
            <a:endParaRPr lang="en-US" sz="1100" baseline="0" dirty="0">
              <a:solidFill>
                <a:schemeClr val="bg1">
                  <a:lumMod val="10000"/>
                </a:schemeClr>
              </a:solidFill>
            </a:endParaRPr>
          </a:p>
          <a:p>
            <a:pPr>
              <a:buNone/>
            </a:pPr>
            <a:r>
              <a:rPr lang="en-US" sz="1100" b="1" baseline="0" dirty="0">
                <a:solidFill>
                  <a:schemeClr val="bg1">
                    <a:lumMod val="10000"/>
                  </a:schemeClr>
                </a:solidFill>
              </a:rPr>
              <a:t>Facilitator's Note</a:t>
            </a:r>
            <a:r>
              <a:rPr lang="en-US" sz="1100" baseline="0" dirty="0">
                <a:solidFill>
                  <a:schemeClr val="bg1">
                    <a:lumMod val="10000"/>
                  </a:schemeClr>
                </a:solidFill>
              </a:rPr>
              <a:t>: this exercise can be done in plenary, or in small groups- according to the available time.</a:t>
            </a:r>
            <a:endParaRPr lang="en-US" sz="1100" dirty="0">
              <a:solidFill>
                <a:schemeClr val="bg1">
                  <a:lumMod val="10000"/>
                </a:schemeClr>
              </a:solidFil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9464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defRPr/>
            </a:pPr>
            <a:r>
              <a:rPr lang="en-GB" sz="1100" b="0" dirty="0">
                <a:latin typeface="+mn-lt"/>
              </a:rPr>
              <a:t>10 minutes</a:t>
            </a:r>
          </a:p>
          <a:p>
            <a:pPr>
              <a:buNone/>
              <a:defRPr/>
            </a:pPr>
            <a:endParaRPr lang="en-US" sz="1100" b="0" dirty="0">
              <a:latin typeface="+mn-lt"/>
            </a:endParaRPr>
          </a:p>
          <a:p>
            <a:pPr marL="0" indent="0">
              <a:buNone/>
              <a:defRPr/>
            </a:pPr>
            <a:r>
              <a:rPr lang="en-GB" sz="1100" b="1" dirty="0">
                <a:latin typeface="+mn-lt"/>
              </a:rPr>
              <a:t>Say: </a:t>
            </a:r>
            <a:r>
              <a:rPr lang="en-GB" sz="1100" b="0" dirty="0">
                <a:latin typeface="+mn-lt"/>
              </a:rPr>
              <a:t>Here are some suggested tips</a:t>
            </a:r>
            <a:r>
              <a:rPr lang="en-GB" sz="1100" b="0" baseline="0" dirty="0">
                <a:latin typeface="+mn-lt"/>
              </a:rPr>
              <a:t> about good group facilitation, to add to the ones you suggested. </a:t>
            </a:r>
            <a:endParaRPr lang="en-GB" sz="1100" b="1" dirty="0">
              <a:latin typeface="+mn-lt"/>
            </a:endParaRPr>
          </a:p>
          <a:p>
            <a:pPr marL="0" indent="0">
              <a:buNone/>
              <a:defRPr/>
            </a:pPr>
            <a:endParaRPr lang="en-GB" sz="1100" b="1" dirty="0">
              <a:latin typeface="+mn-lt"/>
            </a:endParaRPr>
          </a:p>
          <a:p>
            <a:pPr marL="0" indent="0">
              <a:buNone/>
              <a:defRPr/>
            </a:pPr>
            <a:r>
              <a:rPr lang="en-GB" sz="1100" b="1" dirty="0">
                <a:latin typeface="+mn-lt"/>
              </a:rPr>
              <a:t>Facilitator’s Notes: </a:t>
            </a:r>
            <a:r>
              <a:rPr lang="en-GB" sz="1100" b="0" dirty="0">
                <a:latin typeface="+mn-lt"/>
              </a:rPr>
              <a:t>Below</a:t>
            </a:r>
            <a:r>
              <a:rPr lang="en-GB" sz="1100" b="0" baseline="0" dirty="0">
                <a:latin typeface="+mn-lt"/>
              </a:rPr>
              <a:t> or more in depth explanations of the points on the slide:</a:t>
            </a:r>
            <a:endParaRPr lang="en-GB" sz="1100" b="1" dirty="0">
              <a:latin typeface="+mn-lt"/>
            </a:endParaRPr>
          </a:p>
          <a:p>
            <a:pPr marL="171450" indent="-171450">
              <a:buFont typeface="Arial" panose="020B0604020202020204" pitchFamily="34" charset="0"/>
              <a:buChar char="•"/>
              <a:defRPr/>
            </a:pPr>
            <a:r>
              <a:rPr lang="en-GB" sz="1100" b="0" u="sng" dirty="0">
                <a:latin typeface="+mn-lt"/>
              </a:rPr>
              <a:t>Create an open, inclusive environment</a:t>
            </a:r>
            <a:r>
              <a:rPr lang="en-GB" sz="1100" b="0" dirty="0">
                <a:latin typeface="+mn-lt"/>
              </a:rPr>
              <a:t>: When planning a group session and while you’re in the room facilitating, you need to find ways for the entire group to be on an equal playing field. </a:t>
            </a:r>
          </a:p>
          <a:p>
            <a:pPr marL="171450" indent="-171450">
              <a:buFont typeface="Arial" panose="020B0604020202020204" pitchFamily="34" charset="0"/>
              <a:buChar char="•"/>
              <a:defRPr/>
            </a:pPr>
            <a:r>
              <a:rPr lang="en-GB" sz="1100" b="0" u="sng" dirty="0">
                <a:latin typeface="+mn-lt"/>
              </a:rPr>
              <a:t>Encourage participation</a:t>
            </a:r>
            <a:r>
              <a:rPr lang="en-GB" sz="1100" b="0" u="sng" baseline="0" dirty="0">
                <a:latin typeface="+mn-lt"/>
              </a:rPr>
              <a:t> and contributions</a:t>
            </a:r>
            <a:r>
              <a:rPr lang="en-GB" sz="1100" b="0" baseline="0" dirty="0">
                <a:latin typeface="+mn-lt"/>
              </a:rPr>
              <a:t>: </a:t>
            </a:r>
            <a:r>
              <a:rPr lang="en-GB" sz="1100" b="0" dirty="0">
                <a:latin typeface="+mn-lt"/>
              </a:rPr>
              <a:t>Finding ways for everyone in the group to participate is a key component to getting the group to buy in and own the process—inclusivity is the name of the game.</a:t>
            </a:r>
          </a:p>
          <a:p>
            <a:pPr marL="171450" indent="-171450">
              <a:buFont typeface="Arial" panose="020B0604020202020204" pitchFamily="34" charset="0"/>
              <a:buChar char="•"/>
              <a:defRPr/>
            </a:pPr>
            <a:r>
              <a:rPr lang="en-GB" sz="1100" b="0" u="sng" dirty="0">
                <a:latin typeface="+mn-lt"/>
              </a:rPr>
              <a:t>Preparation</a:t>
            </a:r>
            <a:r>
              <a:rPr lang="en-GB" sz="1100" b="1" dirty="0">
                <a:latin typeface="+mn-lt"/>
              </a:rPr>
              <a:t>: </a:t>
            </a:r>
            <a:r>
              <a:rPr lang="en-GB" sz="1100" dirty="0">
                <a:latin typeface="+mn-lt"/>
              </a:rPr>
              <a:t>As a facilitator, it’s your job to guide a group through a process, making it easier for them to accomplish the goal at hand. Having a structure and general idea of what direction you’re going in will help you do just that. However, as we’ve all learned in life, nothing ever goes perfectly as planned! You need a plan and a back-up plan and possibly a few more plans just in case your other plans don’t work or something breaks. Having options to pull from will provide you with flexibility and allow you to change things up based on the group’s needs</a:t>
            </a:r>
            <a:r>
              <a:rPr lang="en-GB" sz="1100" b="1" dirty="0">
                <a:latin typeface="+mn-lt"/>
              </a:rPr>
              <a:t> </a:t>
            </a:r>
            <a:endParaRPr lang="en-GB" sz="1100" dirty="0">
              <a:latin typeface="+mn-lt"/>
            </a:endParaRPr>
          </a:p>
          <a:p>
            <a:pPr marL="171450" indent="-171450">
              <a:buFont typeface="Arial" panose="020B0604020202020204" pitchFamily="34" charset="0"/>
              <a:buChar char="•"/>
              <a:defRPr/>
            </a:pPr>
            <a:r>
              <a:rPr lang="en-GB" sz="1100" b="0" u="sng" dirty="0">
                <a:latin typeface="+mn-lt"/>
              </a:rPr>
              <a:t>Know</a:t>
            </a:r>
            <a:r>
              <a:rPr lang="en-GB" sz="1100" b="0" u="sng" baseline="0" dirty="0">
                <a:latin typeface="+mn-lt"/>
              </a:rPr>
              <a:t> </a:t>
            </a:r>
            <a:r>
              <a:rPr lang="en-GB" sz="1100" b="0" u="sng" dirty="0">
                <a:latin typeface="+mn-lt"/>
              </a:rPr>
              <a:t>who is in the room</a:t>
            </a:r>
            <a:r>
              <a:rPr lang="en-GB" sz="1100" b="1" dirty="0">
                <a:latin typeface="+mn-lt"/>
              </a:rPr>
              <a:t>: </a:t>
            </a:r>
            <a:r>
              <a:rPr lang="en-GB" sz="1100" dirty="0">
                <a:latin typeface="+mn-lt"/>
              </a:rPr>
              <a:t>being aware who’s in the room is an essential skill for effective facilitation. Find out as much as you can about who will be in the room before you get there. The more you know about the group, the individual personalities and the dynamics at play, the better you’ll be able to plan for a successful session and a positive experience</a:t>
            </a:r>
            <a:r>
              <a:rPr lang="en-GB" sz="1100" b="1" dirty="0">
                <a:latin typeface="+mn-lt"/>
              </a:rPr>
              <a:t> </a:t>
            </a:r>
          </a:p>
          <a:p>
            <a:pPr marL="171450" indent="-171450">
              <a:buFont typeface="Arial" panose="020B0604020202020204" pitchFamily="34" charset="0"/>
              <a:buChar char="•"/>
              <a:defRPr/>
            </a:pPr>
            <a:r>
              <a:rPr lang="en-GB" sz="1100" b="0" u="sng" dirty="0">
                <a:solidFill>
                  <a:srgbClr val="0070C0"/>
                </a:solidFill>
                <a:latin typeface="+mn-lt"/>
              </a:rPr>
              <a:t>Set guidelines</a:t>
            </a:r>
            <a:r>
              <a:rPr lang="en-GB" sz="1100" b="1" dirty="0">
                <a:solidFill>
                  <a:srgbClr val="0070C0"/>
                </a:solidFill>
                <a:latin typeface="+mn-lt"/>
              </a:rPr>
              <a:t>: </a:t>
            </a:r>
            <a:r>
              <a:rPr lang="en-GB" sz="1100" dirty="0">
                <a:solidFill>
                  <a:srgbClr val="0070C0"/>
                </a:solidFill>
                <a:latin typeface="+mn-lt"/>
              </a:rPr>
              <a:t>As a facilitator, you need to help set a tone for the behaviours and attitudes of the session. You can think about these guidelines yourself or you can simply ask the group what behaviours and attitudes will help them get the most out of the experience. Try to push for concrete ideas and clear guidelines. </a:t>
            </a:r>
          </a:p>
          <a:p>
            <a:pPr marL="171450" indent="-171450">
              <a:buFont typeface="Arial" panose="020B0604020202020204" pitchFamily="34" charset="0"/>
              <a:buChar char="•"/>
              <a:defRPr/>
            </a:pPr>
            <a:r>
              <a:rPr lang="en-GB" sz="1100" b="0" u="sng" dirty="0">
                <a:solidFill>
                  <a:srgbClr val="0070C0"/>
                </a:solidFill>
                <a:latin typeface="+mn-lt"/>
              </a:rPr>
              <a:t>Give clear instructions</a:t>
            </a:r>
            <a:r>
              <a:rPr lang="en-GB" sz="1100" b="1" dirty="0">
                <a:solidFill>
                  <a:srgbClr val="0070C0"/>
                </a:solidFill>
                <a:latin typeface="+mn-lt"/>
              </a:rPr>
              <a:t>: </a:t>
            </a:r>
            <a:r>
              <a:rPr lang="en-GB" sz="1100" dirty="0">
                <a:solidFill>
                  <a:srgbClr val="0070C0"/>
                </a:solidFill>
                <a:latin typeface="+mn-lt"/>
              </a:rPr>
              <a:t>So much of facilitating is asking a group of people to accomplish a task—and that’s a whole lot easier with good instructions. Clear instructions make it easier for your group to get to the outcome you’re looking for.</a:t>
            </a:r>
          </a:p>
          <a:p>
            <a:pPr marL="171450" indent="-171450">
              <a:buFont typeface="Arial" panose="020B0604020202020204" pitchFamily="34" charset="0"/>
              <a:buChar char="•"/>
              <a:defRPr/>
            </a:pPr>
            <a:r>
              <a:rPr lang="en-GB" sz="1100" b="0" u="sng" dirty="0">
                <a:solidFill>
                  <a:srgbClr val="0070C0"/>
                </a:solidFill>
                <a:latin typeface="+mn-lt"/>
              </a:rPr>
              <a:t>Active listening: </a:t>
            </a:r>
            <a:r>
              <a:rPr lang="en-GB" sz="1100" dirty="0">
                <a:solidFill>
                  <a:srgbClr val="0070C0"/>
                </a:solidFill>
                <a:latin typeface="+mn-lt"/>
              </a:rPr>
              <a:t>In an effective group session, the facilitator</a:t>
            </a:r>
            <a:r>
              <a:rPr lang="en-GB" sz="1100" baseline="0" dirty="0">
                <a:solidFill>
                  <a:srgbClr val="0070C0"/>
                </a:solidFill>
                <a:latin typeface="+mn-lt"/>
              </a:rPr>
              <a:t> </a:t>
            </a:r>
            <a:r>
              <a:rPr lang="en-GB" sz="1100" dirty="0">
                <a:solidFill>
                  <a:srgbClr val="0070C0"/>
                </a:solidFill>
                <a:latin typeface="+mn-lt"/>
              </a:rPr>
              <a:t>needs to make sure everyone has a chance to be heard and to hear each other. The best way to do that is to flex your active listening skills and encourage your group to do the same.</a:t>
            </a:r>
          </a:p>
          <a:p>
            <a:pPr marL="171450" indent="-171450">
              <a:buFont typeface="Arial" panose="020B0604020202020204" pitchFamily="34" charset="0"/>
              <a:buChar char="•"/>
              <a:defRPr/>
            </a:pPr>
            <a:r>
              <a:rPr lang="en-GB" sz="1100" b="0" u="sng" dirty="0">
                <a:solidFill>
                  <a:srgbClr val="0070C0"/>
                </a:solidFill>
                <a:latin typeface="+mn-lt"/>
              </a:rPr>
              <a:t>Manage</a:t>
            </a:r>
            <a:r>
              <a:rPr lang="en-GB" sz="1100" b="0" u="sng" baseline="0" dirty="0">
                <a:solidFill>
                  <a:srgbClr val="0070C0"/>
                </a:solidFill>
                <a:latin typeface="+mn-lt"/>
              </a:rPr>
              <a:t> time</a:t>
            </a:r>
            <a:r>
              <a:rPr lang="en-GB" sz="1100" b="0" u="sng" dirty="0">
                <a:solidFill>
                  <a:srgbClr val="0070C0"/>
                </a:solidFill>
                <a:latin typeface="+mn-lt"/>
              </a:rPr>
              <a:t>: </a:t>
            </a:r>
            <a:r>
              <a:rPr lang="en-GB" sz="1100" dirty="0">
                <a:solidFill>
                  <a:srgbClr val="0070C0"/>
                </a:solidFill>
                <a:latin typeface="+mn-lt"/>
              </a:rPr>
              <a:t>Facilitators need to plan out how long the different components of your session will take and how long your group will have to reach the session’s goals. At times,</a:t>
            </a:r>
            <a:r>
              <a:rPr lang="en-GB" sz="1100" baseline="0" dirty="0">
                <a:solidFill>
                  <a:srgbClr val="0070C0"/>
                </a:solidFill>
                <a:latin typeface="+mn-lt"/>
              </a:rPr>
              <a:t> facilitators will need to limit the conversation to a few comments; rather than allowing everyone to share their thoughts and opinions. </a:t>
            </a:r>
          </a:p>
          <a:p>
            <a:pPr marL="171450" indent="-171450">
              <a:buFont typeface="Arial" panose="020B0604020202020204" pitchFamily="34" charset="0"/>
              <a:buChar char="•"/>
              <a:defRPr/>
            </a:pPr>
            <a:r>
              <a:rPr lang="en-GB" sz="1100" b="0" u="sng" baseline="0" dirty="0">
                <a:solidFill>
                  <a:srgbClr val="0070C0"/>
                </a:solidFill>
                <a:latin typeface="+mn-lt"/>
              </a:rPr>
              <a:t>Pay attention to energy: </a:t>
            </a:r>
            <a:r>
              <a:rPr lang="en-GB" sz="1100" dirty="0">
                <a:solidFill>
                  <a:srgbClr val="0070C0"/>
                </a:solidFill>
                <a:latin typeface="+mn-lt"/>
              </a:rPr>
              <a:t>It’s simply a fact of life that sometimes a group of people walk into a room and convey an energy—maybe it’s tired, lethargic, excited, hyper, silly, negative, shy, nervous—whatever! Sometimes the facilitator will need to match the activity you have in mind with the energy of the group and sometimes you need to find ways to boost a low-energy group’s enthusiasm and excitement.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u="sng" dirty="0">
                <a:latin typeface="+mn-lt"/>
              </a:rPr>
              <a:t>Flexibility and Adaptability: </a:t>
            </a:r>
            <a:r>
              <a:rPr lang="en-GB" sz="1100" b="0" i="0" u="none" strike="noStrike" kern="1200" cap="none" dirty="0">
                <a:solidFill>
                  <a:schemeClr val="dk1"/>
                </a:solidFill>
                <a:effectLst/>
                <a:latin typeface="+mn-lt"/>
                <a:ea typeface="Calibri"/>
                <a:cs typeface="Calibri"/>
                <a:sym typeface="Calibri"/>
              </a:rPr>
              <a:t>Part of the facilitator’s</a:t>
            </a:r>
            <a:r>
              <a:rPr lang="en-GB" sz="1100" b="0" i="0" u="none" strike="noStrike" kern="1200" cap="none" baseline="0" dirty="0">
                <a:solidFill>
                  <a:schemeClr val="dk1"/>
                </a:solidFill>
                <a:effectLst/>
                <a:latin typeface="+mn-lt"/>
                <a:ea typeface="Calibri"/>
                <a:cs typeface="Calibri"/>
                <a:sym typeface="Calibri"/>
              </a:rPr>
              <a:t> </a:t>
            </a:r>
            <a:r>
              <a:rPr lang="en-GB" sz="1100" b="0" i="0" u="none" strike="noStrike" kern="1200" cap="none" dirty="0">
                <a:solidFill>
                  <a:schemeClr val="dk1"/>
                </a:solidFill>
                <a:effectLst/>
                <a:latin typeface="+mn-lt"/>
                <a:ea typeface="Calibri"/>
                <a:cs typeface="Calibri"/>
                <a:sym typeface="Calibri"/>
              </a:rPr>
              <a:t>job involves checking in with your group on progress and process. Think about how often they might need a break. Make a point to periodically ask how everyone is doing and whether it’s time for a break.</a:t>
            </a:r>
            <a:r>
              <a:rPr lang="en-GB" sz="1100" b="0" i="0" u="none" strike="noStrike" kern="1200" cap="none" baseline="0" dirty="0">
                <a:solidFill>
                  <a:schemeClr val="dk1"/>
                </a:solidFill>
                <a:effectLst/>
                <a:latin typeface="+mn-lt"/>
                <a:ea typeface="Calibri"/>
                <a:cs typeface="Calibri"/>
                <a:sym typeface="Calibri"/>
              </a:rPr>
              <a:t> </a:t>
            </a:r>
            <a:r>
              <a:rPr lang="en-GB" sz="1100" b="0" i="0" u="none" strike="noStrike" kern="1200" cap="none" dirty="0">
                <a:solidFill>
                  <a:schemeClr val="dk1"/>
                </a:solidFill>
                <a:effectLst/>
                <a:latin typeface="+mn-lt"/>
                <a:ea typeface="Calibri"/>
                <a:cs typeface="Calibri"/>
                <a:sym typeface="Calibri"/>
              </a:rPr>
              <a:t>You’ll also need to think about your agenda and whether you’re on track to accomplish everything you planned.</a:t>
            </a:r>
            <a:r>
              <a:rPr lang="en-GB" sz="1100" b="0" i="0" u="none" strike="noStrike" kern="1200" cap="none" baseline="0" dirty="0">
                <a:solidFill>
                  <a:schemeClr val="dk1"/>
                </a:solidFill>
                <a:effectLst/>
                <a:latin typeface="+mn-lt"/>
                <a:ea typeface="Calibri"/>
                <a:cs typeface="Calibri"/>
                <a:sym typeface="Calibri"/>
              </a:rPr>
              <a:t> It might be necessary to adjust and cut activities in order to achieve the larger objectives.</a:t>
            </a:r>
            <a:endParaRPr lang="en-GB" sz="1100" b="0" i="0" u="none" strike="noStrike" kern="1200" cap="none" dirty="0">
              <a:solidFill>
                <a:schemeClr val="dk1"/>
              </a:solidFill>
              <a:latin typeface="+mn-lt"/>
              <a:ea typeface="Calibri"/>
              <a:cs typeface="Calibri"/>
              <a:sym typeface="Calibri"/>
            </a:endParaRPr>
          </a:p>
          <a:p>
            <a:pPr marL="171450" indent="-171450">
              <a:buFont typeface="Arial" panose="020B0604020202020204" pitchFamily="34" charset="0"/>
              <a:buChar char="•"/>
              <a:defRPr/>
            </a:pPr>
            <a:r>
              <a:rPr lang="en-GB" sz="1100" b="0" u="sng" dirty="0">
                <a:latin typeface="+mn-lt"/>
              </a:rPr>
              <a:t>Be curious</a:t>
            </a:r>
            <a:r>
              <a:rPr lang="en-GB" sz="1100" b="1" dirty="0">
                <a:latin typeface="+mn-lt"/>
              </a:rPr>
              <a:t>: </a:t>
            </a:r>
            <a:r>
              <a:rPr lang="en-GB" sz="1100" dirty="0">
                <a:latin typeface="+mn-lt"/>
              </a:rPr>
              <a:t>This means challenging assumptions and judgments. If a word or action is being interpreted, find out what was intended.</a:t>
            </a:r>
          </a:p>
          <a:p>
            <a:pPr marL="171450" indent="-171450">
              <a:buFont typeface="Arial" panose="020B0604020202020204" pitchFamily="34" charset="0"/>
              <a:buChar char="•"/>
              <a:defRPr/>
            </a:pPr>
            <a:r>
              <a:rPr lang="en-GB" sz="1100" b="0" u="sng" dirty="0">
                <a:latin typeface="+mn-lt"/>
              </a:rPr>
              <a:t>Meet basic needs</a:t>
            </a:r>
            <a:r>
              <a:rPr lang="en-GB" sz="1100" b="1" dirty="0">
                <a:latin typeface="+mn-lt"/>
              </a:rPr>
              <a:t>:</a:t>
            </a:r>
            <a:r>
              <a:rPr lang="en-GB" sz="1100" dirty="0">
                <a:latin typeface="+mn-lt"/>
              </a:rPr>
              <a:t> This can be as simple as providing a snack, beverage and a bathroom break. It helps your group members feel comfortable, supported and understood.</a:t>
            </a:r>
          </a:p>
          <a:p>
            <a:pPr marL="0" indent="0">
              <a:buFont typeface="Arial" panose="020B0604020202020204" pitchFamily="34" charset="0"/>
              <a:buNone/>
            </a:pPr>
            <a:endParaRPr lang="en-US" sz="1100" dirty="0">
              <a:latin typeface="+mn-lt"/>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0766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4" name="Shape 26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buNone/>
            </a:pPr>
            <a:r>
              <a:rPr lang="en-US" sz="1100" dirty="0">
                <a:latin typeface="+mn-lt"/>
              </a:rPr>
              <a:t>5 minutes</a:t>
            </a:r>
          </a:p>
          <a:p>
            <a:pPr>
              <a:buNone/>
            </a:pPr>
            <a:endParaRPr lang="en-US" sz="1100" dirty="0">
              <a:latin typeface="+mn-lt"/>
            </a:endParaRPr>
          </a:p>
          <a:p>
            <a:pPr>
              <a:buNone/>
            </a:pPr>
            <a:r>
              <a:rPr lang="en-US" sz="1100" b="1" dirty="0">
                <a:latin typeface="+mn-lt"/>
              </a:rPr>
              <a:t>Review</a:t>
            </a:r>
            <a:r>
              <a:rPr lang="en-US" sz="1100" dirty="0">
                <a:latin typeface="+mn-lt"/>
              </a:rPr>
              <a:t> the points on the slide. Check understanding before moving on.</a:t>
            </a:r>
          </a:p>
          <a:p>
            <a:pPr>
              <a:buNone/>
            </a:pPr>
            <a:endParaRPr lang="en-US" sz="1100" dirty="0">
              <a:latin typeface="+mn-lt"/>
            </a:endParaRPr>
          </a:p>
          <a:p>
            <a:pPr>
              <a:buNone/>
            </a:pPr>
            <a:r>
              <a:rPr lang="en-US" sz="1100" b="1" dirty="0">
                <a:latin typeface="+mn-lt"/>
              </a:rPr>
              <a:t>Distribute</a:t>
            </a:r>
            <a:r>
              <a:rPr lang="en-US" sz="1100" dirty="0">
                <a:latin typeface="+mn-lt"/>
              </a:rPr>
              <a:t> 3.10 Group Facilitation Tips</a:t>
            </a:r>
          </a:p>
          <a:p>
            <a:pPr>
              <a:buNone/>
            </a:pPr>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Key Message</a:t>
            </a:r>
            <a:r>
              <a:rPr lang="en-US" sz="1100" dirty="0">
                <a:latin typeface="+mn-lt"/>
              </a:rPr>
              <a:t>:</a:t>
            </a:r>
            <a:r>
              <a:rPr lang="en-US" sz="1100" baseline="0" dirty="0">
                <a:latin typeface="+mn-lt"/>
              </a:rPr>
              <a:t> </a:t>
            </a:r>
            <a:r>
              <a:rPr lang="en-US" sz="1100" dirty="0">
                <a:solidFill>
                  <a:schemeClr val="tx1">
                    <a:lumMod val="65000"/>
                    <a:lumOff val="35000"/>
                  </a:schemeClr>
                </a:solidFill>
                <a:latin typeface="+mn-lt"/>
                <a:ea typeface="Helvetica Neue" charset="0"/>
                <a:cs typeface="Helvetica Neue" charset="0"/>
              </a:rPr>
              <a:t>Just like the other </a:t>
            </a:r>
            <a:r>
              <a:rPr lang="en-US" sz="1100" baseline="0" dirty="0">
                <a:solidFill>
                  <a:schemeClr val="tx1">
                    <a:lumMod val="65000"/>
                    <a:lumOff val="35000"/>
                  </a:schemeClr>
                </a:solidFill>
                <a:latin typeface="+mn-lt"/>
                <a:ea typeface="Helvetica Neue" charset="0"/>
                <a:cs typeface="Helvetica Neue" charset="0"/>
              </a:rPr>
              <a:t>skills we reviewed today, group facilitation requires ongoing practice and reflection. We encourage you to seek feedback from participants after facilitating a meeting so you can continue to develop your skills and confidence.</a:t>
            </a:r>
            <a:endParaRPr lang="en-US" sz="1100" dirty="0">
              <a:solidFill>
                <a:schemeClr val="tx1">
                  <a:lumMod val="65000"/>
                  <a:lumOff val="35000"/>
                </a:schemeClr>
              </a:solidFill>
              <a:latin typeface="+mn-lt"/>
              <a:ea typeface="Helvetica Neue" charset="0"/>
              <a:cs typeface="Helvetica Neue" charset="0"/>
            </a:endParaRPr>
          </a:p>
          <a:p>
            <a:pPr>
              <a:buNone/>
            </a:pPr>
            <a:endParaRPr lang="en-US" sz="1100" dirty="0">
              <a:latin typeface="+mn-lt"/>
            </a:endParaRPr>
          </a:p>
          <a:p>
            <a:pPr>
              <a:buSzPct val="25000"/>
              <a:buNone/>
            </a:pPr>
            <a:endParaRPr lang="en-US" sz="1100" dirty="0">
              <a:latin typeface="+mn-lt"/>
            </a:endParaRPr>
          </a:p>
        </p:txBody>
      </p:sp>
      <p:sp>
        <p:nvSpPr>
          <p:cNvPr id="265" name="Shape 26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5275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t>Check</a:t>
            </a:r>
            <a:r>
              <a:rPr lang="en-AU" sz="1100" baseline="0" dirty="0"/>
              <a:t> with the participants to see if they have any questions or comments before moving on. </a:t>
            </a:r>
            <a:endParaRPr lang="en-AU" sz="1100" dirty="0"/>
          </a:p>
          <a:p>
            <a:endParaRPr lang="en-AU" dirty="0"/>
          </a:p>
        </p:txBody>
      </p:sp>
      <p:sp>
        <p:nvSpPr>
          <p:cNvPr id="4" name="Slide Number Placeholder 3"/>
          <p:cNvSpPr>
            <a:spLocks noGrp="1"/>
          </p:cNvSpPr>
          <p:nvPr>
            <p:ph type="sldNum" sz="quarter" idx="10"/>
          </p:nvPr>
        </p:nvSpPr>
        <p:spPr/>
        <p:txBody>
          <a:bodyPr/>
          <a:lstStyle/>
          <a:p>
            <a:pPr>
              <a:defRPr/>
            </a:pPr>
            <a:fld id="{979D4E14-44A8-44A2-99FA-AEAE3A5C4EF3}" type="slidenum">
              <a:rPr lang="en-AU" smtClean="0"/>
              <a:pPr>
                <a:defRPr/>
              </a:pPr>
              <a:t>34</a:t>
            </a:fld>
            <a:endParaRPr lang="en-AU" dirty="0"/>
          </a:p>
        </p:txBody>
      </p:sp>
    </p:spTree>
    <p:extLst>
      <p:ext uri="{BB962C8B-B14F-4D97-AF65-F5344CB8AC3E}">
        <p14:creationId xmlns:p14="http://schemas.microsoft.com/office/powerpoint/2010/main" val="4191853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buNone/>
            </a:pPr>
            <a:r>
              <a:rPr lang="en-CA" sz="1100" dirty="0">
                <a:latin typeface="+mn-lt"/>
              </a:rPr>
              <a:t>10 minutes</a:t>
            </a:r>
          </a:p>
          <a:p>
            <a:pPr>
              <a:buNone/>
            </a:pPr>
            <a:endParaRPr lang="en-CA" sz="1100" dirty="0">
              <a:latin typeface="+mn-lt"/>
            </a:endParaRPr>
          </a:p>
          <a:p>
            <a:pPr>
              <a:buNone/>
            </a:pPr>
            <a:r>
              <a:rPr lang="en-CA" sz="1100" b="1" dirty="0">
                <a:latin typeface="+mn-lt"/>
              </a:rPr>
              <a:t>Say</a:t>
            </a:r>
            <a:r>
              <a:rPr lang="en-CA" sz="1100" dirty="0">
                <a:latin typeface="+mn-lt"/>
              </a:rPr>
              <a:t>: now</a:t>
            </a:r>
            <a:r>
              <a:rPr lang="en-CA" sz="1100" baseline="0" dirty="0">
                <a:latin typeface="+mn-lt"/>
              </a:rPr>
              <a:t> we’re going to have an opportunity to review what we discussed in the third module</a:t>
            </a:r>
            <a:endParaRPr lang="en-CA" sz="1100" dirty="0">
              <a:latin typeface="+mn-lt"/>
            </a:endParaRPr>
          </a:p>
          <a:p>
            <a:pPr>
              <a:buNone/>
            </a:pPr>
            <a:endParaRPr lang="en-US" sz="1100" dirty="0">
              <a:latin typeface="+mn-lt"/>
            </a:endParaRPr>
          </a:p>
          <a:p>
            <a:pPr>
              <a:buNone/>
            </a:pPr>
            <a:r>
              <a:rPr lang="en-CA" sz="1100" b="1" dirty="0">
                <a:latin typeface="+mn-lt"/>
              </a:rPr>
              <a:t>Facilitator's note</a:t>
            </a:r>
            <a:r>
              <a:rPr lang="en-CA" sz="1100" dirty="0">
                <a:latin typeface="+mn-lt"/>
              </a:rPr>
              <a:t>: Try</a:t>
            </a:r>
            <a:r>
              <a:rPr lang="en-CA" sz="1100" baseline="0" dirty="0">
                <a:latin typeface="+mn-lt"/>
              </a:rPr>
              <a:t> to make this activity a fun competition! Give some prizes/ candy at the end to motivate participants.</a:t>
            </a:r>
          </a:p>
          <a:p>
            <a:pPr>
              <a:buNone/>
            </a:pPr>
            <a:endParaRPr lang="en-CA" sz="1100" dirty="0">
              <a:latin typeface="+mn-lt"/>
            </a:endParaRPr>
          </a:p>
          <a:p>
            <a:pPr>
              <a:buNone/>
            </a:pPr>
            <a:r>
              <a:rPr lang="en-CA" sz="1100" dirty="0">
                <a:latin typeface="+mn-lt"/>
              </a:rPr>
              <a:t>Always be encouraging when delivering a plenary quiz. Never say an answer is wrong. If necessary, say something like: what we are looking for here is an answer that reflects...  Give prizes to everyone who tries even if their answer isn't </a:t>
            </a:r>
            <a:r>
              <a:rPr lang="en-CA" sz="1100" b="1" dirty="0">
                <a:latin typeface="+mn-lt"/>
              </a:rPr>
              <a:t>complete</a:t>
            </a:r>
            <a:r>
              <a:rPr lang="en-CA" sz="1100" dirty="0">
                <a:latin typeface="+mn-lt"/>
              </a:rPr>
              <a:t>. </a:t>
            </a:r>
          </a:p>
          <a:p>
            <a:pPr>
              <a:buNone/>
            </a:pPr>
            <a:endParaRPr lang="en-CA" sz="1100" dirty="0">
              <a:latin typeface="+mn-lt"/>
            </a:endParaRPr>
          </a:p>
          <a:p>
            <a:pPr>
              <a:buNone/>
            </a:pPr>
            <a:r>
              <a:rPr lang="en-CA" sz="1100" b="1" dirty="0">
                <a:latin typeface="+mn-lt"/>
              </a:rPr>
              <a:t>Answers</a:t>
            </a:r>
            <a:r>
              <a:rPr lang="en-CA" sz="1100" dirty="0">
                <a:latin typeface="+mn-lt"/>
              </a:rPr>
              <a:t>: </a:t>
            </a:r>
          </a:p>
          <a:p>
            <a:pPr marL="0" indent="0">
              <a:lnSpc>
                <a:spcPct val="100000"/>
              </a:lnSpc>
              <a:spcBef>
                <a:spcPts val="600"/>
              </a:spcBef>
              <a:buClr>
                <a:srgbClr val="97467D"/>
              </a:buClr>
              <a:buFont typeface="+mj-lt"/>
              <a:buNone/>
            </a:pPr>
            <a:r>
              <a:rPr lang="en-US" sz="1100" dirty="0">
                <a:solidFill>
                  <a:schemeClr val="tx1">
                    <a:lumMod val="65000"/>
                    <a:lumOff val="35000"/>
                  </a:schemeClr>
                </a:solidFill>
                <a:latin typeface="+mn-lt"/>
              </a:rPr>
              <a:t>1. Active Listening Skills: </a:t>
            </a:r>
          </a:p>
          <a:p>
            <a:pPr marL="800100" lvl="1" indent="-342900">
              <a:buClr>
                <a:srgbClr val="97467D"/>
              </a:buClr>
              <a:buFont typeface="Wingdings" charset="2"/>
              <a:buChar char="§"/>
            </a:pPr>
            <a:r>
              <a:rPr lang="en-US" sz="1100" dirty="0">
                <a:latin typeface="+mn-lt"/>
                <a:ea typeface="Helvetica Neue" charset="0"/>
                <a:cs typeface="Helvetica Neue" charset="0"/>
              </a:rPr>
              <a:t>Body language.</a:t>
            </a:r>
          </a:p>
          <a:p>
            <a:pPr marL="800100" lvl="1" indent="-342900">
              <a:buClr>
                <a:srgbClr val="97467D"/>
              </a:buClr>
              <a:buFont typeface="Wingdings" charset="2"/>
              <a:buChar char="§"/>
            </a:pPr>
            <a:r>
              <a:rPr lang="en-US" sz="1100" dirty="0">
                <a:latin typeface="+mn-lt"/>
                <a:ea typeface="Helvetica Neue" charset="0"/>
                <a:cs typeface="Helvetica Neue" charset="0"/>
              </a:rPr>
              <a:t>Open, Closed and Why questions.</a:t>
            </a:r>
          </a:p>
          <a:p>
            <a:pPr marL="800100" lvl="1" indent="-342900">
              <a:buClr>
                <a:srgbClr val="97467D"/>
              </a:buClr>
              <a:buFont typeface="Wingdings" charset="2"/>
              <a:buChar char="§"/>
            </a:pPr>
            <a:r>
              <a:rPr lang="en-US" sz="1100" dirty="0">
                <a:latin typeface="+mn-lt"/>
                <a:ea typeface="Helvetica Neue" charset="0"/>
                <a:cs typeface="Helvetica Neue" charset="0"/>
              </a:rPr>
              <a:t>Rephrasing. </a:t>
            </a:r>
          </a:p>
          <a:p>
            <a:pPr marL="800100" lvl="1" indent="-342900">
              <a:buClr>
                <a:srgbClr val="97467D"/>
              </a:buClr>
              <a:buFont typeface="Wingdings" charset="2"/>
              <a:buChar char="§"/>
            </a:pPr>
            <a:r>
              <a:rPr lang="en-US" sz="1100" dirty="0">
                <a:latin typeface="+mn-lt"/>
                <a:ea typeface="Helvetica Neue" charset="0"/>
                <a:cs typeface="Helvetica Neue" charset="0"/>
              </a:rPr>
              <a:t>Reframing.</a:t>
            </a:r>
          </a:p>
          <a:p>
            <a:pPr marL="800100" lvl="1" indent="-342900">
              <a:buClr>
                <a:srgbClr val="97467D"/>
              </a:buClr>
              <a:buFont typeface="Wingdings" charset="2"/>
              <a:buChar char="§"/>
            </a:pPr>
            <a:r>
              <a:rPr lang="en-US" sz="1100" dirty="0">
                <a:latin typeface="+mn-lt"/>
                <a:ea typeface="Helvetica Neue" charset="0"/>
                <a:cs typeface="Helvetica Neue" charset="0"/>
              </a:rPr>
              <a:t>Reflecting back.</a:t>
            </a:r>
          </a:p>
          <a:p>
            <a:pPr marL="800100" lvl="1" indent="-342900">
              <a:buClr>
                <a:srgbClr val="97467D"/>
              </a:buClr>
              <a:buFont typeface="Wingdings" charset="2"/>
              <a:buChar char="§"/>
            </a:pPr>
            <a:r>
              <a:rPr lang="en-US" sz="1100" dirty="0">
                <a:latin typeface="+mn-lt"/>
                <a:ea typeface="Helvetica Neue" charset="0"/>
                <a:cs typeface="Helvetica Neue" charset="0"/>
              </a:rPr>
              <a:t>Summarizing facts.</a:t>
            </a:r>
          </a:p>
          <a:p>
            <a:pPr marL="0" indent="0">
              <a:lnSpc>
                <a:spcPct val="100000"/>
              </a:lnSpc>
              <a:spcBef>
                <a:spcPts val="600"/>
              </a:spcBef>
              <a:buClr>
                <a:srgbClr val="97467D"/>
              </a:buClr>
              <a:buFont typeface="+mj-lt"/>
              <a:buNone/>
            </a:pPr>
            <a:endParaRPr lang="en-US" sz="1100" dirty="0">
              <a:solidFill>
                <a:schemeClr val="tx1">
                  <a:lumMod val="65000"/>
                  <a:lumOff val="35000"/>
                </a:schemeClr>
              </a:solidFill>
              <a:latin typeface="+mn-lt"/>
            </a:endParaRPr>
          </a:p>
          <a:p>
            <a:pPr marL="0" indent="0">
              <a:lnSpc>
                <a:spcPct val="100000"/>
              </a:lnSpc>
              <a:spcBef>
                <a:spcPts val="600"/>
              </a:spcBef>
              <a:buClr>
                <a:srgbClr val="97467D"/>
              </a:buClr>
              <a:buFont typeface="+mj-lt"/>
              <a:buNone/>
            </a:pPr>
            <a:r>
              <a:rPr lang="en-US" sz="1100" baseline="0" dirty="0">
                <a:latin typeface="+mn-lt"/>
              </a:rPr>
              <a:t>2. The purpose of reflective practice is for caseworkers to think about their actions and experiences in order to continuously learn and develop</a:t>
            </a:r>
          </a:p>
          <a:p>
            <a:pPr marL="342900" indent="-342900">
              <a:lnSpc>
                <a:spcPct val="100000"/>
              </a:lnSpc>
              <a:spcBef>
                <a:spcPts val="600"/>
              </a:spcBef>
              <a:buClr>
                <a:srgbClr val="97467D"/>
              </a:buClr>
              <a:buFont typeface="+mj-lt"/>
              <a:buAutoNum type="arabicPeriod"/>
            </a:pPr>
            <a:endParaRPr lang="en-US" sz="1100" dirty="0">
              <a:solidFill>
                <a:schemeClr val="tx1">
                  <a:lumMod val="65000"/>
                  <a:lumOff val="35000"/>
                </a:schemeClr>
              </a:solidFill>
              <a:latin typeface="+mn-lt"/>
            </a:endParaRPr>
          </a:p>
          <a:p>
            <a:pPr marL="0" lvl="1" indent="0">
              <a:buClr>
                <a:srgbClr val="016794"/>
              </a:buClr>
              <a:buFont typeface="Wingdings" charset="2"/>
              <a:buNone/>
            </a:pPr>
            <a:r>
              <a:rPr lang="en-US" sz="1100" dirty="0">
                <a:solidFill>
                  <a:schemeClr val="tx1">
                    <a:lumMod val="65000"/>
                    <a:lumOff val="35000"/>
                  </a:schemeClr>
                </a:solidFill>
                <a:latin typeface="+mn-lt"/>
              </a:rPr>
              <a:t>3. </a:t>
            </a:r>
            <a:r>
              <a:rPr lang="en-US" sz="1100" b="1" dirty="0">
                <a:solidFill>
                  <a:schemeClr val="tx1">
                    <a:lumMod val="65000"/>
                    <a:lumOff val="35000"/>
                  </a:schemeClr>
                </a:solidFill>
                <a:latin typeface="+mn-lt"/>
              </a:rPr>
              <a:t>GROW=</a:t>
            </a:r>
            <a:r>
              <a:rPr lang="en-US" sz="1100" b="1" baseline="0" dirty="0">
                <a:solidFill>
                  <a:schemeClr val="tx1">
                    <a:lumMod val="65000"/>
                    <a:lumOff val="35000"/>
                  </a:schemeClr>
                </a:solidFill>
                <a:latin typeface="+mn-lt"/>
              </a:rPr>
              <a:t> 	</a:t>
            </a:r>
            <a:r>
              <a:rPr lang="en-US" sz="1100" b="1" dirty="0">
                <a:solidFill>
                  <a:schemeClr val="tx1">
                    <a:lumMod val="65000"/>
                    <a:lumOff val="35000"/>
                  </a:schemeClr>
                </a:solidFill>
                <a:latin typeface="+mn-lt"/>
                <a:ea typeface="Helvetica Neue" charset="0"/>
                <a:cs typeface="Helvetica Neue" charset="0"/>
              </a:rPr>
              <a:t>G</a:t>
            </a:r>
            <a:r>
              <a:rPr lang="en-US" sz="1100" dirty="0">
                <a:solidFill>
                  <a:schemeClr val="tx1">
                    <a:lumMod val="65000"/>
                    <a:lumOff val="35000"/>
                  </a:schemeClr>
                </a:solidFill>
                <a:latin typeface="+mn-lt"/>
                <a:ea typeface="Helvetica Neue" charset="0"/>
                <a:cs typeface="Helvetica Neue" charset="0"/>
              </a:rPr>
              <a:t> Set a GOAL for the session.</a:t>
            </a:r>
          </a:p>
          <a:p>
            <a:pPr marL="0" lvl="1" indent="0">
              <a:buClr>
                <a:srgbClr val="016794"/>
              </a:buClr>
              <a:buFont typeface="Wingdings" charset="2"/>
              <a:buNone/>
            </a:pPr>
            <a:r>
              <a:rPr lang="en-US" sz="1100" b="1" dirty="0">
                <a:solidFill>
                  <a:schemeClr val="tx1">
                    <a:lumMod val="65000"/>
                    <a:lumOff val="35000"/>
                  </a:schemeClr>
                </a:solidFill>
                <a:latin typeface="+mn-lt"/>
                <a:ea typeface="Helvetica Neue" charset="0"/>
                <a:cs typeface="Helvetica Neue" charset="0"/>
              </a:rPr>
              <a:t>	R</a:t>
            </a:r>
            <a:r>
              <a:rPr lang="en-US" sz="1100" dirty="0">
                <a:solidFill>
                  <a:schemeClr val="tx1">
                    <a:lumMod val="65000"/>
                    <a:lumOff val="35000"/>
                  </a:schemeClr>
                </a:solidFill>
                <a:latin typeface="+mn-lt"/>
                <a:ea typeface="Helvetica Neue" charset="0"/>
                <a:cs typeface="Helvetica Neue" charset="0"/>
              </a:rPr>
              <a:t> Establish the current REALITY.</a:t>
            </a:r>
          </a:p>
          <a:p>
            <a:pPr marL="0" lvl="1" indent="0">
              <a:buClr>
                <a:srgbClr val="016794"/>
              </a:buClr>
              <a:buFont typeface="Wingdings" charset="2"/>
              <a:buNone/>
            </a:pPr>
            <a:r>
              <a:rPr lang="en-US" sz="1100" b="1" dirty="0">
                <a:solidFill>
                  <a:schemeClr val="tx1">
                    <a:lumMod val="65000"/>
                    <a:lumOff val="35000"/>
                  </a:schemeClr>
                </a:solidFill>
                <a:latin typeface="+mn-lt"/>
                <a:ea typeface="Helvetica Neue" charset="0"/>
                <a:cs typeface="Helvetica Neue" charset="0"/>
              </a:rPr>
              <a:t>	O</a:t>
            </a:r>
            <a:r>
              <a:rPr lang="en-US" sz="1100" dirty="0">
                <a:solidFill>
                  <a:schemeClr val="tx1">
                    <a:lumMod val="65000"/>
                    <a:lumOff val="35000"/>
                  </a:schemeClr>
                </a:solidFill>
                <a:latin typeface="+mn-lt"/>
                <a:ea typeface="Helvetica Neue" charset="0"/>
                <a:cs typeface="Helvetica Neue" charset="0"/>
              </a:rPr>
              <a:t> Identify OPTIONS.</a:t>
            </a:r>
          </a:p>
          <a:p>
            <a:pPr marL="0" lvl="1" indent="0">
              <a:buClr>
                <a:srgbClr val="016794"/>
              </a:buClr>
              <a:buFont typeface="Wingdings" charset="2"/>
              <a:buNone/>
            </a:pPr>
            <a:r>
              <a:rPr lang="en-US" sz="1100" b="1" dirty="0">
                <a:solidFill>
                  <a:schemeClr val="tx1">
                    <a:lumMod val="65000"/>
                    <a:lumOff val="35000"/>
                  </a:schemeClr>
                </a:solidFill>
                <a:latin typeface="+mn-lt"/>
                <a:ea typeface="Helvetica Neue" charset="0"/>
                <a:cs typeface="Helvetica Neue" charset="0"/>
              </a:rPr>
              <a:t>	W</a:t>
            </a:r>
            <a:r>
              <a:rPr lang="en-US" sz="1100" dirty="0">
                <a:solidFill>
                  <a:schemeClr val="tx1">
                    <a:lumMod val="65000"/>
                    <a:lumOff val="35000"/>
                  </a:schemeClr>
                </a:solidFill>
                <a:latin typeface="+mn-lt"/>
                <a:ea typeface="Helvetica Neue" charset="0"/>
                <a:cs typeface="Helvetica Neue" charset="0"/>
              </a:rPr>
              <a:t> Decide the next steps that WILL happen</a:t>
            </a:r>
            <a:endParaRPr lang="en-US" sz="1100" dirty="0">
              <a:latin typeface="+mn-lt"/>
            </a:endParaRPr>
          </a:p>
          <a:p>
            <a:pPr marL="0" lvl="0" indent="0" rtl="0" eaLnBrk="1" fontAlgn="t" latinLnBrk="0" hangingPunct="1">
              <a:buFont typeface="Arial" panose="020B0604020202020204" pitchFamily="34" charset="0"/>
              <a:buNone/>
            </a:pPr>
            <a:endParaRPr lang="en-US" sz="1100" baseline="0" dirty="0">
              <a:solidFill>
                <a:schemeClr val="tx1">
                  <a:lumMod val="65000"/>
                  <a:lumOff val="35000"/>
                </a:schemeClr>
              </a:solidFill>
              <a:latin typeface="+mn-lt"/>
            </a:endParaRPr>
          </a:p>
          <a:p>
            <a:pPr marL="0" indent="0">
              <a:spcBef>
                <a:spcPts val="600"/>
              </a:spcBef>
              <a:buClr>
                <a:srgbClr val="016794"/>
              </a:buClr>
              <a:buFont typeface="Wingdings" panose="05000000000000000000" pitchFamily="2" charset="2"/>
              <a:buNone/>
            </a:pPr>
            <a:r>
              <a:rPr lang="en-US" sz="1100" b="1" i="1" dirty="0">
                <a:solidFill>
                  <a:schemeClr val="bg1">
                    <a:lumMod val="65000"/>
                  </a:schemeClr>
                </a:solidFill>
                <a:latin typeface="+mn-lt"/>
                <a:ea typeface="Helvetica Neue" charset="0"/>
                <a:cs typeface="Helvetica Neue" charset="0"/>
              </a:rPr>
              <a:t>4. </a:t>
            </a:r>
            <a:r>
              <a:rPr lang="en-US" sz="1100" b="0" i="0" dirty="0">
                <a:solidFill>
                  <a:schemeClr val="bg1">
                    <a:lumMod val="65000"/>
                  </a:schemeClr>
                </a:solidFill>
                <a:latin typeface="+mn-lt"/>
                <a:ea typeface="Helvetica Neue" charset="0"/>
                <a:cs typeface="Helvetica Neue" charset="0"/>
              </a:rPr>
              <a:t>Feedback Principles: </a:t>
            </a:r>
          </a:p>
          <a:p>
            <a:pPr marL="800100" lvl="1" indent="-342900">
              <a:spcBef>
                <a:spcPts val="600"/>
              </a:spcBef>
              <a:buClr>
                <a:srgbClr val="016794"/>
              </a:buClr>
              <a:buFont typeface="Arial" panose="020B0604020202020204" pitchFamily="34" charset="0"/>
              <a:buChar char="•"/>
            </a:pPr>
            <a:r>
              <a:rPr lang="en-US" sz="1100" b="0" i="0" dirty="0">
                <a:solidFill>
                  <a:schemeClr val="bg1">
                    <a:lumMod val="65000"/>
                  </a:schemeClr>
                </a:solidFill>
                <a:latin typeface="+mn-lt"/>
                <a:ea typeface="Helvetica Neue" charset="0"/>
                <a:cs typeface="Helvetica Neue" charset="0"/>
              </a:rPr>
              <a:t>Positive and constructive feedback should be a part of an ongoing supervisor - caseworker relationship.</a:t>
            </a:r>
          </a:p>
          <a:p>
            <a:pPr marL="800100" lvl="1" indent="-342900">
              <a:spcBef>
                <a:spcPts val="600"/>
              </a:spcBef>
              <a:buClr>
                <a:srgbClr val="016794"/>
              </a:buClr>
              <a:buFont typeface="Wingdings" panose="05000000000000000000" pitchFamily="2" charset="2"/>
              <a:buChar char="§"/>
            </a:pPr>
            <a:r>
              <a:rPr lang="en-US" sz="1100" b="0" i="0" dirty="0">
                <a:solidFill>
                  <a:schemeClr val="bg1">
                    <a:lumMod val="65000"/>
                  </a:schemeClr>
                </a:solidFill>
                <a:latin typeface="+mn-lt"/>
                <a:ea typeface="Helvetica Neue" charset="0"/>
                <a:cs typeface="Helvetica Neue" charset="0"/>
              </a:rPr>
              <a:t>Give feedback sooner than later! Otherwise, issues can build and intensify.</a:t>
            </a:r>
          </a:p>
          <a:p>
            <a:pPr marL="800100" lvl="1" indent="-342900">
              <a:spcBef>
                <a:spcPts val="600"/>
              </a:spcBef>
              <a:buClr>
                <a:srgbClr val="016794"/>
              </a:buClr>
              <a:buFont typeface="Wingdings" panose="05000000000000000000" pitchFamily="2" charset="2"/>
              <a:buChar char="§"/>
            </a:pPr>
            <a:r>
              <a:rPr lang="en-AU" sz="1100" b="0" i="0" dirty="0">
                <a:solidFill>
                  <a:schemeClr val="bg1">
                    <a:lumMod val="65000"/>
                  </a:schemeClr>
                </a:solidFill>
                <a:latin typeface="+mn-lt"/>
                <a:ea typeface="Helvetica Neue" charset="0"/>
                <a:cs typeface="Helvetica Neue" charset="0"/>
              </a:rPr>
              <a:t>Be prepared:</a:t>
            </a:r>
          </a:p>
          <a:p>
            <a:pPr marL="1257300" lvl="2" indent="-342900">
              <a:spcBef>
                <a:spcPts val="600"/>
              </a:spcBef>
              <a:buClr>
                <a:srgbClr val="016794"/>
              </a:buClr>
              <a:buFont typeface="Wingdings" panose="05000000000000000000" pitchFamily="2" charset="2"/>
              <a:buChar char="§"/>
            </a:pPr>
            <a:r>
              <a:rPr lang="en-US" sz="1100" b="0" i="0" dirty="0">
                <a:solidFill>
                  <a:schemeClr val="bg1">
                    <a:lumMod val="65000"/>
                  </a:schemeClr>
                </a:solidFill>
                <a:latin typeface="+mn-lt"/>
                <a:ea typeface="Helvetica Neue" charset="0"/>
                <a:cs typeface="Helvetica Neue" charset="0"/>
              </a:rPr>
              <a:t>Feedback should be provided in an individual session.</a:t>
            </a:r>
          </a:p>
          <a:p>
            <a:pPr marL="1257300" lvl="2" indent="-342900">
              <a:spcBef>
                <a:spcPts val="600"/>
              </a:spcBef>
              <a:buClr>
                <a:srgbClr val="016794"/>
              </a:buClr>
              <a:buFont typeface="Wingdings" panose="05000000000000000000" pitchFamily="2" charset="2"/>
              <a:buChar char="§"/>
            </a:pPr>
            <a:r>
              <a:rPr lang="en-AU" sz="1100" b="0" i="0" dirty="0">
                <a:solidFill>
                  <a:schemeClr val="bg1">
                    <a:lumMod val="65000"/>
                  </a:schemeClr>
                </a:solidFill>
                <a:latin typeface="+mn-lt"/>
                <a:ea typeface="Helvetica Neue" charset="0"/>
                <a:cs typeface="Helvetica Neue" charset="0"/>
              </a:rPr>
              <a:t>Be clear in advance what you want to say and select priority areas.</a:t>
            </a:r>
            <a:r>
              <a:rPr lang="en-GB" sz="1100" b="0" i="0" dirty="0">
                <a:solidFill>
                  <a:schemeClr val="bg1">
                    <a:lumMod val="65000"/>
                  </a:schemeClr>
                </a:solidFill>
                <a:latin typeface="+mn-lt"/>
                <a:ea typeface="Helvetica Neue" charset="0"/>
                <a:cs typeface="Helvetica Neue" charset="0"/>
              </a:rPr>
              <a:t> </a:t>
            </a:r>
            <a:endParaRPr lang="en-US" sz="1100" b="0" i="0" dirty="0">
              <a:solidFill>
                <a:schemeClr val="bg1">
                  <a:lumMod val="65000"/>
                </a:schemeClr>
              </a:solidFill>
              <a:latin typeface="+mn-lt"/>
              <a:ea typeface="Helvetica Neue" charset="0"/>
              <a:cs typeface="Helvetica Neue" charset="0"/>
            </a:endParaRPr>
          </a:p>
          <a:p>
            <a:pPr marL="800100" lvl="1" indent="-342900">
              <a:spcBef>
                <a:spcPts val="600"/>
              </a:spcBef>
              <a:buClr>
                <a:srgbClr val="016794"/>
              </a:buClr>
              <a:buFont typeface="Wingdings" panose="05000000000000000000" pitchFamily="2" charset="2"/>
              <a:buChar char="§"/>
            </a:pPr>
            <a:r>
              <a:rPr lang="en-US" sz="1100" b="0" i="0" dirty="0">
                <a:solidFill>
                  <a:schemeClr val="bg1">
                    <a:lumMod val="65000"/>
                  </a:schemeClr>
                </a:solidFill>
                <a:latin typeface="+mn-lt"/>
                <a:ea typeface="Helvetica Neue" charset="0"/>
                <a:cs typeface="Helvetica Neue" charset="0"/>
              </a:rPr>
              <a:t>Acknowledge strengths and good work.</a:t>
            </a:r>
          </a:p>
          <a:p>
            <a:pPr marL="800100" lvl="1" indent="-342900">
              <a:spcBef>
                <a:spcPts val="600"/>
              </a:spcBef>
              <a:buClr>
                <a:srgbClr val="016794"/>
              </a:buClr>
              <a:buFont typeface="Wingdings" panose="05000000000000000000" pitchFamily="2" charset="2"/>
              <a:buChar char="§"/>
            </a:pPr>
            <a:r>
              <a:rPr lang="en-US" sz="1100" b="0" i="0" dirty="0">
                <a:solidFill>
                  <a:schemeClr val="bg1">
                    <a:lumMod val="65000"/>
                  </a:schemeClr>
                </a:solidFill>
                <a:latin typeface="+mn-lt"/>
                <a:ea typeface="Helvetica Neue" charset="0"/>
                <a:cs typeface="Helvetica Neue" charset="0"/>
              </a:rPr>
              <a:t>Be clear and specific: Talk about and describe specific behaviors, giving examples where possible.</a:t>
            </a:r>
          </a:p>
          <a:p>
            <a:pPr marL="800100" lvl="1" indent="-342900">
              <a:spcBef>
                <a:spcPts val="600"/>
              </a:spcBef>
              <a:buClr>
                <a:srgbClr val="016794"/>
              </a:buClr>
              <a:buFont typeface="Wingdings" panose="05000000000000000000" pitchFamily="2" charset="2"/>
              <a:buChar char="§"/>
            </a:pPr>
            <a:r>
              <a:rPr lang="en-US" sz="1100" b="0" i="0" dirty="0">
                <a:solidFill>
                  <a:schemeClr val="bg1">
                    <a:lumMod val="65000"/>
                  </a:schemeClr>
                </a:solidFill>
                <a:latin typeface="+mn-lt"/>
                <a:ea typeface="Helvetica Neue" charset="0"/>
                <a:cs typeface="Helvetica Neue" charset="0"/>
              </a:rPr>
              <a:t>Own the feedback and use "I" statements.</a:t>
            </a:r>
          </a:p>
          <a:p>
            <a:pPr marL="800100" lvl="1" indent="-342900">
              <a:spcBef>
                <a:spcPts val="600"/>
              </a:spcBef>
              <a:buClr>
                <a:srgbClr val="016794"/>
              </a:buClr>
              <a:buFont typeface="Wingdings" panose="05000000000000000000" pitchFamily="2" charset="2"/>
              <a:buChar char="§"/>
            </a:pPr>
            <a:r>
              <a:rPr lang="en-US" sz="1100" b="0" i="0" dirty="0">
                <a:solidFill>
                  <a:schemeClr val="bg1">
                    <a:lumMod val="65000"/>
                  </a:schemeClr>
                </a:solidFill>
                <a:latin typeface="+mn-lt"/>
                <a:ea typeface="Helvetica Neue" charset="0"/>
                <a:cs typeface="Helvetica Neue" charset="0"/>
              </a:rPr>
              <a:t>Don't make assumptions about motives. Always be curious! Ask. </a:t>
            </a:r>
          </a:p>
          <a:p>
            <a:pPr marL="800100" lvl="1" indent="-342900">
              <a:spcBef>
                <a:spcPts val="600"/>
              </a:spcBef>
              <a:buClr>
                <a:srgbClr val="016794"/>
              </a:buClr>
              <a:buFont typeface="Wingdings" panose="05000000000000000000" pitchFamily="2" charset="2"/>
              <a:buChar char="§"/>
            </a:pPr>
            <a:r>
              <a:rPr lang="en-US" sz="1100" b="0" i="0" dirty="0">
                <a:solidFill>
                  <a:schemeClr val="bg1">
                    <a:lumMod val="65000"/>
                  </a:schemeClr>
                </a:solidFill>
                <a:latin typeface="+mn-lt"/>
                <a:ea typeface="Helvetica Neue" charset="0"/>
                <a:cs typeface="Helvetica Neue" charset="0"/>
              </a:rPr>
              <a:t>When giving constructive feedback, brainstorm together alternative behaviors and leave caseworker with choices or options.</a:t>
            </a:r>
          </a:p>
          <a:p>
            <a:pPr marL="800100" lvl="1" indent="-342900">
              <a:spcBef>
                <a:spcPts val="600"/>
              </a:spcBef>
              <a:buClr>
                <a:srgbClr val="016794"/>
              </a:buClr>
              <a:buFont typeface="Wingdings" panose="05000000000000000000" pitchFamily="2" charset="2"/>
              <a:buChar char="§"/>
            </a:pPr>
            <a:r>
              <a:rPr lang="en-US" sz="1100" b="0" i="0" dirty="0">
                <a:solidFill>
                  <a:schemeClr val="bg1">
                    <a:lumMod val="65000"/>
                  </a:schemeClr>
                </a:solidFill>
                <a:latin typeface="+mn-lt"/>
                <a:ea typeface="Helvetica Neue" charset="0"/>
                <a:cs typeface="Helvetica Neue" charset="0"/>
              </a:rPr>
              <a:t>Offer strategies or opportunities </a:t>
            </a:r>
            <a:r>
              <a:rPr lang="en-US" sz="1100" dirty="0">
                <a:solidFill>
                  <a:schemeClr val="bg1">
                    <a:lumMod val="65000"/>
                  </a:schemeClr>
                </a:solidFill>
                <a:latin typeface="+mn-lt"/>
                <a:ea typeface="Helvetica Neue" charset="0"/>
                <a:cs typeface="Helvetica Neue" charset="0"/>
              </a:rPr>
              <a:t>to improve.</a:t>
            </a:r>
          </a:p>
          <a:p>
            <a:pPr marL="0" marR="0" lvl="0" indent="0" algn="l" defTabSz="914400" rtl="0" eaLnBrk="1" fontAlgn="auto" latinLnBrk="0" hangingPunct="1">
              <a:lnSpc>
                <a:spcPct val="100000"/>
              </a:lnSpc>
              <a:spcBef>
                <a:spcPts val="600"/>
              </a:spcBef>
              <a:spcAft>
                <a:spcPts val="0"/>
              </a:spcAft>
              <a:buClr>
                <a:srgbClr val="97467D"/>
              </a:buClr>
              <a:buSzTx/>
              <a:buFont typeface="+mj-lt"/>
              <a:buNone/>
              <a:tabLst/>
              <a:defRPr/>
            </a:pPr>
            <a:endParaRPr lang="en-US" sz="1100" baseline="0" dirty="0">
              <a:solidFill>
                <a:schemeClr val="tx1">
                  <a:lumMod val="65000"/>
                  <a:lumOff val="35000"/>
                </a:schemeClr>
              </a:solidFill>
              <a:latin typeface="+mn-lt"/>
            </a:endParaRPr>
          </a:p>
          <a:p>
            <a:pPr marL="0" indent="0">
              <a:lnSpc>
                <a:spcPct val="100000"/>
              </a:lnSpc>
              <a:spcBef>
                <a:spcPts val="600"/>
              </a:spcBef>
              <a:buClr>
                <a:srgbClr val="97467D"/>
              </a:buClr>
              <a:buFont typeface="+mj-lt"/>
              <a:buNone/>
            </a:pPr>
            <a:r>
              <a:rPr lang="en-US" sz="1100" dirty="0">
                <a:solidFill>
                  <a:schemeClr val="tx1">
                    <a:lumMod val="65000"/>
                    <a:lumOff val="35000"/>
                  </a:schemeClr>
                </a:solidFill>
                <a:latin typeface="+mn-lt"/>
              </a:rPr>
              <a:t>5. Risks:</a:t>
            </a:r>
          </a:p>
          <a:p>
            <a:pPr marL="800100" lvl="1" indent="-342900">
              <a:buClr>
                <a:srgbClr val="016794"/>
              </a:buClr>
              <a:buFont typeface="Wingdings" charset="2"/>
              <a:buChar char="§"/>
            </a:pPr>
            <a:r>
              <a:rPr lang="en-AU" sz="1100" dirty="0">
                <a:solidFill>
                  <a:schemeClr val="tx1">
                    <a:lumMod val="65000"/>
                    <a:lumOff val="35000"/>
                  </a:schemeClr>
                </a:solidFill>
                <a:latin typeface="+mn-lt"/>
              </a:rPr>
              <a:t>No change in the caseworker</a:t>
            </a:r>
            <a:r>
              <a:rPr lang="ja-JP" altLang="en-AU" sz="1100" dirty="0">
                <a:solidFill>
                  <a:schemeClr val="tx1">
                    <a:lumMod val="65000"/>
                    <a:lumOff val="35000"/>
                  </a:schemeClr>
                </a:solidFill>
                <a:latin typeface="+mn-lt"/>
              </a:rPr>
              <a:t>’</a:t>
            </a:r>
            <a:r>
              <a:rPr lang="en-AU" sz="1100" dirty="0">
                <a:solidFill>
                  <a:schemeClr val="tx1">
                    <a:lumMod val="65000"/>
                    <a:lumOff val="35000"/>
                  </a:schemeClr>
                </a:solidFill>
                <a:latin typeface="+mn-lt"/>
              </a:rPr>
              <a:t>s behaviour.</a:t>
            </a:r>
          </a:p>
          <a:p>
            <a:pPr marL="800100" lvl="1" indent="-342900">
              <a:buClr>
                <a:srgbClr val="016794"/>
              </a:buClr>
              <a:buFont typeface="Wingdings" charset="2"/>
              <a:buChar char="§"/>
            </a:pPr>
            <a:r>
              <a:rPr lang="en-AU" sz="1100" dirty="0">
                <a:solidFill>
                  <a:schemeClr val="tx1">
                    <a:lumMod val="65000"/>
                    <a:lumOff val="35000"/>
                  </a:schemeClr>
                </a:solidFill>
                <a:latin typeface="+mn-lt"/>
              </a:rPr>
              <a:t>The caseworker continues to be unaware of the issue.</a:t>
            </a:r>
          </a:p>
          <a:p>
            <a:pPr marL="800100" lvl="1" indent="-342900">
              <a:buClr>
                <a:srgbClr val="016794"/>
              </a:buClr>
              <a:buFont typeface="Wingdings" charset="2"/>
              <a:buChar char="§"/>
            </a:pPr>
            <a:r>
              <a:rPr lang="en-AU" sz="1100" dirty="0">
                <a:solidFill>
                  <a:schemeClr val="tx1">
                    <a:lumMod val="65000"/>
                    <a:lumOff val="35000"/>
                  </a:schemeClr>
                </a:solidFill>
                <a:latin typeface="+mn-lt"/>
              </a:rPr>
              <a:t>A confrontation in the future. </a:t>
            </a:r>
          </a:p>
          <a:p>
            <a:pPr marL="800100" lvl="1" indent="-342900">
              <a:buClr>
                <a:srgbClr val="016794"/>
              </a:buClr>
              <a:buFont typeface="Wingdings" charset="2"/>
              <a:buChar char="§"/>
            </a:pPr>
            <a:r>
              <a:rPr lang="en-AU" sz="1100" dirty="0">
                <a:solidFill>
                  <a:schemeClr val="tx1">
                    <a:lumMod val="65000"/>
                    <a:lumOff val="35000"/>
                  </a:schemeClr>
                </a:solidFill>
                <a:latin typeface="+mn-lt"/>
              </a:rPr>
              <a:t>Increased tension can build and, ultimately lead to a conflict.</a:t>
            </a:r>
          </a:p>
          <a:p>
            <a:pPr marL="800100" lvl="1" indent="-342900">
              <a:buClr>
                <a:srgbClr val="016794"/>
              </a:buClr>
              <a:buFont typeface="Wingdings" charset="2"/>
              <a:buChar char="§"/>
            </a:pPr>
            <a:r>
              <a:rPr lang="en-AU" sz="1100" dirty="0">
                <a:solidFill>
                  <a:schemeClr val="tx1">
                    <a:lumMod val="65000"/>
                    <a:lumOff val="35000"/>
                  </a:schemeClr>
                </a:solidFill>
                <a:latin typeface="+mn-lt"/>
              </a:rPr>
              <a:t>Problems in the supervisor-caseworker relationship; or within the team. </a:t>
            </a:r>
          </a:p>
          <a:p>
            <a:pPr marL="800100" lvl="1" indent="-342900">
              <a:buClr>
                <a:srgbClr val="016794"/>
              </a:buClr>
              <a:buFont typeface="Wingdings" charset="2"/>
              <a:buChar char="§"/>
            </a:pPr>
            <a:r>
              <a:rPr lang="en-AU" sz="1100" dirty="0">
                <a:solidFill>
                  <a:schemeClr val="tx1">
                    <a:lumMod val="65000"/>
                    <a:lumOff val="35000"/>
                  </a:schemeClr>
                </a:solidFill>
                <a:latin typeface="+mn-lt"/>
              </a:rPr>
              <a:t>Potential harm to children or families; in the most extreme cases</a:t>
            </a:r>
            <a:endParaRPr lang="en-US" sz="1100" dirty="0">
              <a:solidFill>
                <a:schemeClr val="tx1">
                  <a:lumMod val="65000"/>
                  <a:lumOff val="35000"/>
                </a:schemeClr>
              </a:solidFill>
              <a:latin typeface="+mn-lt"/>
              <a:ea typeface="Helvetica Neue" charset="0"/>
              <a:cs typeface="Helvetica Neue" charset="0"/>
            </a:endParaRPr>
          </a:p>
          <a:p>
            <a:pPr marL="0" indent="0">
              <a:lnSpc>
                <a:spcPct val="100000"/>
              </a:lnSpc>
              <a:spcBef>
                <a:spcPts val="600"/>
              </a:spcBef>
              <a:buClr>
                <a:srgbClr val="97467D"/>
              </a:buClr>
              <a:buFont typeface="+mj-lt"/>
              <a:buNone/>
            </a:pPr>
            <a:endParaRPr lang="en-US" sz="1100" dirty="0">
              <a:solidFill>
                <a:schemeClr val="tx1">
                  <a:lumMod val="65000"/>
                  <a:lumOff val="35000"/>
                </a:schemeClr>
              </a:solidFill>
              <a:latin typeface="+mn-lt"/>
            </a:endParaRPr>
          </a:p>
          <a:p>
            <a:pPr lvl="0">
              <a:spcBef>
                <a:spcPts val="0"/>
              </a:spcBef>
              <a:buNone/>
            </a:pPr>
            <a:r>
              <a:rPr lang="en-US" sz="1100" b="0" dirty="0">
                <a:latin typeface="+mn-lt"/>
              </a:rPr>
              <a:t>6. Content, process, relationship</a:t>
            </a:r>
          </a:p>
          <a:p>
            <a:pPr lvl="0">
              <a:spcBef>
                <a:spcPts val="0"/>
              </a:spcBef>
              <a:buNone/>
            </a:pPr>
            <a:endParaRPr lang="en-US" sz="1100" b="1" dirty="0">
              <a:latin typeface="+mn-lt"/>
            </a:endParaRPr>
          </a:p>
        </p:txBody>
      </p:sp>
      <p:sp>
        <p:nvSpPr>
          <p:cNvPr id="326" name="Shape 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4321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SzPct val="25000"/>
              <a:buNone/>
              <a:defRPr/>
            </a:pPr>
            <a:r>
              <a:rPr lang="en-US" sz="1100" dirty="0">
                <a:latin typeface="+mn-lt"/>
              </a:rPr>
              <a:t>5 minutes</a:t>
            </a:r>
          </a:p>
          <a:p>
            <a:pPr>
              <a:buSzPct val="25000"/>
              <a:buNone/>
              <a:defRPr/>
            </a:pPr>
            <a:endParaRPr lang="en-US" sz="1100" dirty="0">
              <a:latin typeface="+mn-lt"/>
            </a:endParaRPr>
          </a:p>
          <a:p>
            <a:pPr>
              <a:buNone/>
              <a:defRPr/>
            </a:pPr>
            <a:r>
              <a:rPr lang="en-US" sz="1100" b="1" dirty="0">
                <a:latin typeface="+mn-lt"/>
              </a:rPr>
              <a:t>Review</a:t>
            </a:r>
            <a:r>
              <a:rPr lang="en-US" sz="1100" dirty="0">
                <a:latin typeface="+mn-lt"/>
              </a:rPr>
              <a:t> the learning goals we had at the beginning of the module. </a:t>
            </a:r>
          </a:p>
          <a:p>
            <a:pPr>
              <a:buNone/>
              <a:defRPr/>
            </a:pPr>
            <a:endParaRPr lang="en-US" sz="1100" dirty="0">
              <a:latin typeface="+mn-lt"/>
            </a:endParaRPr>
          </a:p>
          <a:p>
            <a:pPr>
              <a:buNone/>
              <a:defRPr/>
            </a:pPr>
            <a:r>
              <a:rPr lang="en-US" sz="1100" b="1" dirty="0">
                <a:latin typeface="+mn-lt"/>
              </a:rPr>
              <a:t>Ask</a:t>
            </a:r>
            <a:r>
              <a:rPr lang="en-US" sz="1100" dirty="0">
                <a:latin typeface="+mn-lt"/>
              </a:rPr>
              <a:t> if we covered them or if anyone has remaining questions about any of the points.</a:t>
            </a:r>
          </a:p>
        </p:txBody>
      </p:sp>
      <p:sp>
        <p:nvSpPr>
          <p:cNvPr id="4" name="Slide Number Placeholder 3"/>
          <p:cNvSpPr>
            <a:spLocks noGrp="1"/>
          </p:cNvSpPr>
          <p:nvPr>
            <p:ph type="sldNum" sz="quarter" idx="10"/>
          </p:nvPr>
        </p:nvSpPr>
        <p:spPr/>
        <p:txBody>
          <a:bodyPr/>
          <a:lstStyle/>
          <a:p>
            <a:fld id="{780767AD-8186-5647-9165-A19B63BA7F43}" type="slidenum">
              <a:rPr lang="en-US" smtClean="0"/>
              <a:t>36</a:t>
            </a:fld>
            <a:endParaRPr lang="en-US"/>
          </a:p>
        </p:txBody>
      </p:sp>
    </p:spTree>
    <p:extLst>
      <p:ext uri="{BB962C8B-B14F-4D97-AF65-F5344CB8AC3E}">
        <p14:creationId xmlns:p14="http://schemas.microsoft.com/office/powerpoint/2010/main" val="352714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r>
              <a:rPr lang="en-US" sz="1100" dirty="0"/>
              <a:t>10 minutes</a:t>
            </a:r>
          </a:p>
          <a:p>
            <a:pPr>
              <a:buNone/>
            </a:pPr>
            <a:endParaRPr lang="en-US" sz="1100" dirty="0"/>
          </a:p>
          <a:p>
            <a:pPr>
              <a:buNone/>
            </a:pPr>
            <a:r>
              <a:rPr lang="en-US" sz="1100" b="1" dirty="0"/>
              <a:t>Instructions</a:t>
            </a:r>
            <a:r>
              <a:rPr lang="en-US" sz="1100" dirty="0"/>
              <a:t>: invite participants to</a:t>
            </a:r>
            <a:r>
              <a:rPr lang="en-US" sz="1100" baseline="0" dirty="0"/>
              <a:t> add to their </a:t>
            </a:r>
            <a:r>
              <a:rPr lang="en-US" sz="1100" dirty="0"/>
              <a:t>Supervision Action Plan from</a:t>
            </a:r>
            <a:r>
              <a:rPr lang="en-US" sz="1100" baseline="0" dirty="0"/>
              <a:t> this module</a:t>
            </a:r>
            <a:r>
              <a:rPr lang="en-US" sz="1100" dirty="0"/>
              <a:t>. </a:t>
            </a:r>
          </a:p>
          <a:p>
            <a:endParaRPr lang="en-US"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37</a:t>
            </a:fld>
            <a:endParaRPr lang="en-US"/>
          </a:p>
        </p:txBody>
      </p:sp>
    </p:spTree>
    <p:extLst>
      <p:ext uri="{BB962C8B-B14F-4D97-AF65-F5344CB8AC3E}">
        <p14:creationId xmlns:p14="http://schemas.microsoft.com/office/powerpoint/2010/main" val="2248491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0767AD-8186-5647-9165-A19B63BA7F43}" type="slidenum">
              <a:rPr lang="en-US" smtClean="0"/>
              <a:t>38</a:t>
            </a:fld>
            <a:endParaRPr lang="en-US"/>
          </a:p>
        </p:txBody>
      </p:sp>
    </p:spTree>
    <p:extLst>
      <p:ext uri="{BB962C8B-B14F-4D97-AF65-F5344CB8AC3E}">
        <p14:creationId xmlns:p14="http://schemas.microsoft.com/office/powerpoint/2010/main" val="1910935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indent="0">
              <a:buNone/>
            </a:pPr>
            <a:r>
              <a:rPr lang="en-US" sz="1100" b="0" dirty="0"/>
              <a:t>10 minutes</a:t>
            </a:r>
          </a:p>
          <a:p>
            <a:pPr marL="0" indent="0">
              <a:buNone/>
            </a:pPr>
            <a:endParaRPr lang="en-US" sz="1100" b="0" dirty="0"/>
          </a:p>
          <a:p>
            <a:pPr marL="0" indent="0">
              <a:buNone/>
            </a:pPr>
            <a:r>
              <a:rPr lang="en-US" sz="1100" b="1" dirty="0"/>
              <a:t>Say</a:t>
            </a:r>
            <a:r>
              <a:rPr lang="en-US" sz="1100" b="0" dirty="0"/>
              <a:t>: Here is</a:t>
            </a:r>
            <a:r>
              <a:rPr lang="en-US" sz="1100" b="0" baseline="0" dirty="0"/>
              <a:t> a list of supervisor competencies that are considered good practice from the global CMTF</a:t>
            </a:r>
          </a:p>
          <a:p>
            <a:pPr marL="0" indent="0">
              <a:buNone/>
            </a:pPr>
            <a:endParaRPr lang="en-US" sz="1100" b="0" baseline="0" dirty="0"/>
          </a:p>
          <a:p>
            <a:pPr marL="0" indent="0">
              <a:buNone/>
            </a:pPr>
            <a:r>
              <a:rPr lang="en-US" sz="1100" b="1" baseline="0" dirty="0"/>
              <a:t>Ask</a:t>
            </a:r>
            <a:r>
              <a:rPr lang="en-US" sz="1100" b="0" baseline="0" dirty="0"/>
              <a:t>: How do these compare to the skills, attitudes/ behaviors and knowledge you thought of? </a:t>
            </a:r>
          </a:p>
          <a:p>
            <a:pPr marL="0" indent="0">
              <a:buNone/>
            </a:pPr>
            <a:endParaRPr lang="en-US" sz="1100" b="0" baseline="0" dirty="0"/>
          </a:p>
          <a:p>
            <a:pPr>
              <a:buNone/>
            </a:pPr>
            <a:r>
              <a:rPr lang="en-US" sz="1100" b="1" dirty="0"/>
              <a:t>Key messages:</a:t>
            </a:r>
          </a:p>
          <a:p>
            <a:pPr marL="171450" indent="-171450">
              <a:buFont typeface="Arial" panose="020B0604020202020204" pitchFamily="34" charset="0"/>
              <a:buChar char="•"/>
            </a:pPr>
            <a:r>
              <a:rPr lang="en-US" sz="1100" dirty="0"/>
              <a:t>It takes years to develop these competencies. No one is perfect!</a:t>
            </a:r>
          </a:p>
          <a:p>
            <a:pPr marL="171450" indent="-171450">
              <a:buFont typeface="Arial" panose="020B0604020202020204" pitchFamily="34" charset="0"/>
              <a:buChar char="•"/>
            </a:pPr>
            <a:r>
              <a:rPr lang="en-US" sz="1100" dirty="0"/>
              <a:t>This module is about the application of competencies to the practices of supervision</a:t>
            </a:r>
          </a:p>
          <a:p>
            <a:pPr marL="0" marR="0" lvl="0" indent="0" algn="l" rtl="0">
              <a:spcBef>
                <a:spcPts val="0"/>
              </a:spcBef>
              <a:buSzPct val="25000"/>
              <a:buNone/>
            </a:pPr>
            <a:endParaRPr lang="en-US" sz="1100" dirty="0"/>
          </a:p>
          <a:p>
            <a:pPr marL="0" marR="0" lvl="0" indent="0" algn="l" rtl="0">
              <a:spcBef>
                <a:spcPts val="0"/>
              </a:spcBef>
              <a:buSzPct val="25000"/>
              <a:buNone/>
            </a:pPr>
            <a:r>
              <a:rPr lang="en-US" sz="1100" b="1" dirty="0"/>
              <a:t>Distribute</a:t>
            </a:r>
            <a:r>
              <a:rPr lang="en-US" sz="1100" dirty="0"/>
              <a:t>: 3.2</a:t>
            </a:r>
            <a:r>
              <a:rPr lang="en-US" sz="1100" baseline="0" dirty="0"/>
              <a:t> Supervisor Competencies handout</a:t>
            </a:r>
            <a:endParaRPr lang="en-US" sz="1100" dirty="0"/>
          </a:p>
          <a:p>
            <a:pPr marL="0" marR="0" lvl="0" indent="0" algn="l" rtl="0">
              <a:spcBef>
                <a:spcPts val="0"/>
              </a:spcBef>
              <a:buSzPct val="25000"/>
              <a:buNone/>
            </a:pPr>
            <a:endParaRPr dirty="0"/>
          </a:p>
        </p:txBody>
      </p:sp>
      <p:sp>
        <p:nvSpPr>
          <p:cNvPr id="209" name="Shape 20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09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buNone/>
              <a:defRPr/>
            </a:pPr>
            <a:r>
              <a:rPr lang="en-US" sz="1100" b="0" dirty="0"/>
              <a:t>5 minutes</a:t>
            </a:r>
          </a:p>
          <a:p>
            <a:pPr>
              <a:buNone/>
              <a:defRPr/>
            </a:pPr>
            <a:endParaRPr lang="en-US" sz="1100" dirty="0"/>
          </a:p>
          <a:p>
            <a:pPr>
              <a:buNone/>
              <a:defRPr/>
            </a:pPr>
            <a:r>
              <a:rPr lang="en-US" sz="1100" b="1" dirty="0"/>
              <a:t>Say: </a:t>
            </a:r>
            <a:r>
              <a:rPr lang="en-US" sz="1100" dirty="0"/>
              <a:t>Though we have mentioned several areas of competencies, today we will be focusing specifically on five core skills: </a:t>
            </a:r>
          </a:p>
          <a:p>
            <a:pPr lvl="1">
              <a:buClr>
                <a:schemeClr val="bg1"/>
              </a:buClr>
              <a:buFont typeface="Wingdings" charset="2"/>
              <a:buChar char="§"/>
            </a:pPr>
            <a:r>
              <a:rPr lang="en-US" sz="1100" dirty="0">
                <a:solidFill>
                  <a:schemeClr val="bg1"/>
                </a:solidFill>
                <a:latin typeface="Helvetica Neue" charset="0"/>
                <a:ea typeface="Helvetica Neue" charset="0"/>
                <a:cs typeface="Helvetica Neue" charset="0"/>
              </a:rPr>
              <a:t>Active Listening and Communication</a:t>
            </a:r>
          </a:p>
          <a:p>
            <a:pPr lvl="1">
              <a:buClr>
                <a:schemeClr val="bg1"/>
              </a:buClr>
              <a:buFont typeface="Wingdings" charset="2"/>
              <a:buChar char="§"/>
            </a:pPr>
            <a:r>
              <a:rPr lang="en-US" sz="1100" dirty="0">
                <a:solidFill>
                  <a:schemeClr val="bg1"/>
                </a:solidFill>
              </a:rPr>
              <a:t>Coaching</a:t>
            </a:r>
          </a:p>
          <a:p>
            <a:pPr lvl="1">
              <a:buClr>
                <a:schemeClr val="bg1"/>
              </a:buClr>
              <a:buFont typeface="Wingdings" charset="2"/>
              <a:buChar char="§"/>
            </a:pPr>
            <a:r>
              <a:rPr lang="en-US" sz="1100" dirty="0">
                <a:solidFill>
                  <a:schemeClr val="bg1"/>
                </a:solidFill>
                <a:latin typeface="Helvetica Neue" charset="0"/>
                <a:ea typeface="Helvetica Neue" charset="0"/>
                <a:cs typeface="Helvetica Neue" charset="0"/>
              </a:rPr>
              <a:t>Giving Feedback</a:t>
            </a:r>
          </a:p>
          <a:p>
            <a:pPr lvl="1">
              <a:buClr>
                <a:schemeClr val="bg1"/>
              </a:buClr>
              <a:buFont typeface="Wingdings" charset="2"/>
              <a:buChar char="§"/>
            </a:pPr>
            <a:r>
              <a:rPr lang="en-US" sz="1100" dirty="0">
                <a:solidFill>
                  <a:schemeClr val="bg1"/>
                </a:solidFill>
                <a:latin typeface="Helvetica Neue" charset="0"/>
                <a:ea typeface="Helvetica Neue" charset="0"/>
                <a:cs typeface="Helvetica Neue" charset="0"/>
              </a:rPr>
              <a:t>Applying Knowledge of the Guiding Principles</a:t>
            </a:r>
          </a:p>
          <a:p>
            <a:pPr marL="457200" marR="0" lvl="1" indent="0" algn="l" defTabSz="914400" rtl="0" eaLnBrk="1" fontAlgn="auto" latinLnBrk="0" hangingPunct="1">
              <a:lnSpc>
                <a:spcPct val="100000"/>
              </a:lnSpc>
              <a:spcBef>
                <a:spcPts val="0"/>
              </a:spcBef>
              <a:spcAft>
                <a:spcPts val="0"/>
              </a:spcAft>
              <a:buClr>
                <a:schemeClr val="bg1"/>
              </a:buClr>
              <a:buSzTx/>
              <a:buFont typeface="Wingdings" charset="2"/>
              <a:buChar char="§"/>
              <a:tabLst/>
              <a:defRPr/>
            </a:pPr>
            <a:r>
              <a:rPr lang="en-US" sz="1100" dirty="0">
                <a:solidFill>
                  <a:schemeClr val="bg1"/>
                </a:solidFill>
                <a:latin typeface="Helvetica Neue" charset="0"/>
                <a:ea typeface="Helvetica Neue" charset="0"/>
                <a:cs typeface="Helvetica Neue" charset="0"/>
              </a:rPr>
              <a:t>Facilitation </a:t>
            </a:r>
          </a:p>
          <a:p>
            <a:pPr lvl="0">
              <a:buClr>
                <a:schemeClr val="bg1"/>
              </a:buClr>
              <a:buFont typeface="Wingdings" charset="2"/>
              <a:buChar char="§"/>
            </a:pPr>
            <a:endParaRPr lang="en-US" sz="1100" dirty="0">
              <a:solidFill>
                <a:schemeClr val="bg1"/>
              </a:solidFill>
              <a:latin typeface="Helvetica Neue" charset="0"/>
              <a:ea typeface="Helvetica Neue" charset="0"/>
              <a:cs typeface="Helvetica Neue" charset="0"/>
            </a:endParaRPr>
          </a:p>
          <a:p>
            <a:pPr>
              <a:buNone/>
              <a:defRPr/>
            </a:pPr>
            <a:endParaRPr lang="en-US" sz="1100" dirty="0"/>
          </a:p>
        </p:txBody>
      </p:sp>
      <p:sp>
        <p:nvSpPr>
          <p:cNvPr id="313" name="Shape 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23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t>Check</a:t>
            </a:r>
            <a:r>
              <a:rPr lang="en-AU" sz="1100" baseline="0" dirty="0"/>
              <a:t> with the participants to see if they have any questions or comments before moving on. </a:t>
            </a:r>
            <a:endParaRPr lang="en-AU" sz="1100" dirty="0"/>
          </a:p>
          <a:p>
            <a:endParaRPr lang="en-AU" sz="1100" dirty="0"/>
          </a:p>
        </p:txBody>
      </p:sp>
      <p:sp>
        <p:nvSpPr>
          <p:cNvPr id="4" name="Slide Number Placeholder 3"/>
          <p:cNvSpPr>
            <a:spLocks noGrp="1"/>
          </p:cNvSpPr>
          <p:nvPr>
            <p:ph type="sldNum" sz="quarter" idx="10"/>
          </p:nvPr>
        </p:nvSpPr>
        <p:spPr/>
        <p:txBody>
          <a:bodyPr/>
          <a:lstStyle/>
          <a:p>
            <a:pPr>
              <a:defRPr/>
            </a:pPr>
            <a:fld id="{979D4E14-44A8-44A2-99FA-AEAE3A5C4EF3}" type="slidenum">
              <a:rPr lang="en-AU" smtClean="0"/>
              <a:pPr>
                <a:defRPr/>
              </a:pPr>
              <a:t>7</a:t>
            </a:fld>
            <a:endParaRPr lang="en-AU" dirty="0"/>
          </a:p>
        </p:txBody>
      </p:sp>
    </p:spTree>
    <p:extLst>
      <p:ext uri="{BB962C8B-B14F-4D97-AF65-F5344CB8AC3E}">
        <p14:creationId xmlns:p14="http://schemas.microsoft.com/office/powerpoint/2010/main" val="1182241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a:buNone/>
              <a:defRPr/>
            </a:pPr>
            <a:r>
              <a:rPr lang="en-US" sz="1100" dirty="0"/>
              <a:t>10 minutes</a:t>
            </a:r>
          </a:p>
          <a:p>
            <a:pPr>
              <a:buNone/>
              <a:defRPr/>
            </a:pPr>
            <a:endParaRPr lang="en-US" sz="1100" b="1" dirty="0"/>
          </a:p>
          <a:p>
            <a:pPr>
              <a:buNone/>
              <a:defRPr/>
            </a:pPr>
            <a:r>
              <a:rPr lang="en-US" sz="1100" b="1" dirty="0"/>
              <a:t>Say: </a:t>
            </a:r>
            <a:r>
              <a:rPr lang="en-US" sz="1100" b="0" dirty="0"/>
              <a:t>Many</a:t>
            </a:r>
            <a:r>
              <a:rPr lang="en-US" sz="1100" b="0" baseline="0" dirty="0"/>
              <a:t> of you are familiar with communication skills from previous trainings and professional experiences. We’re going to spend some time review them together and think about how they apply in the supervisor-caseworker relationship.</a:t>
            </a:r>
          </a:p>
          <a:p>
            <a:pPr>
              <a:buNone/>
              <a:defRPr/>
            </a:pPr>
            <a:endParaRPr lang="en-US" sz="1100" b="1" dirty="0"/>
          </a:p>
          <a:p>
            <a:pPr>
              <a:buNone/>
              <a:defRPr/>
            </a:pPr>
            <a:r>
              <a:rPr lang="en-US" sz="1100" b="1" dirty="0"/>
              <a:t>Ask:</a:t>
            </a:r>
            <a:r>
              <a:rPr lang="en-US" sz="1100" dirty="0"/>
              <a:t> "What are active listening skills?" </a:t>
            </a:r>
          </a:p>
          <a:p>
            <a:pPr>
              <a:buNone/>
              <a:defRPr/>
            </a:pPr>
            <a:endParaRPr lang="en-US" sz="1100" dirty="0"/>
          </a:p>
          <a:p>
            <a:pPr>
              <a:buNone/>
              <a:defRPr/>
            </a:pPr>
            <a:r>
              <a:rPr lang="en-US" sz="1100" dirty="0"/>
              <a:t>As participants mention skills, ensure they are understood by all. If no one knows the skills of active listening, explain briefly each of the points on the slide referring to the communication skills checklist.</a:t>
            </a:r>
          </a:p>
          <a:p>
            <a:pPr>
              <a:buNone/>
              <a:defRPr/>
            </a:pPr>
            <a:endParaRPr lang="en-US" sz="1100" dirty="0"/>
          </a:p>
          <a:p>
            <a:pPr>
              <a:buNone/>
              <a:defRPr/>
            </a:pPr>
            <a:r>
              <a:rPr lang="en-US" sz="1100" dirty="0"/>
              <a:t>Ask for descriptions and examples of each skill. Ensure the following key message is covered before moving on.</a:t>
            </a:r>
          </a:p>
          <a:p>
            <a:pPr>
              <a:buNone/>
              <a:defRPr/>
            </a:pPr>
            <a:endParaRPr lang="en-US" sz="1100" dirty="0"/>
          </a:p>
          <a:p>
            <a:pPr>
              <a:buNone/>
              <a:defRPr/>
            </a:pPr>
            <a:r>
              <a:rPr lang="en-US" sz="1100" b="1" dirty="0"/>
              <a:t>Say</a:t>
            </a:r>
            <a:r>
              <a:rPr lang="en-US" sz="1100" dirty="0"/>
              <a:t>: Using active listening can help supervisors create a trusting relationship</a:t>
            </a:r>
            <a:r>
              <a:rPr lang="en-US" sz="1100" baseline="0" dirty="0"/>
              <a:t> with caseworkers and is critical coaching skill. </a:t>
            </a: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
        <p:nvSpPr>
          <p:cNvPr id="168" name="Shape 16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a:t>
            </a:fld>
            <a:endParaRPr lang="en-US"/>
          </a:p>
        </p:txBody>
      </p:sp>
    </p:spTree>
    <p:extLst>
      <p:ext uri="{BB962C8B-B14F-4D97-AF65-F5344CB8AC3E}">
        <p14:creationId xmlns:p14="http://schemas.microsoft.com/office/powerpoint/2010/main" val="1275433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a:buNone/>
              <a:defRPr/>
            </a:pPr>
            <a:r>
              <a:rPr lang="en-US" sz="1100" dirty="0"/>
              <a:t>10 minutes</a:t>
            </a:r>
          </a:p>
          <a:p>
            <a:pPr>
              <a:buNone/>
              <a:defRPr/>
            </a:pPr>
            <a:endParaRPr lang="en-US" sz="1100" dirty="0"/>
          </a:p>
          <a:p>
            <a:pPr>
              <a:buNone/>
              <a:defRPr/>
            </a:pPr>
            <a:r>
              <a:rPr lang="en-US" sz="1100" b="1" dirty="0"/>
              <a:t>Say</a:t>
            </a:r>
            <a:r>
              <a:rPr lang="en-US" sz="1100" dirty="0"/>
              <a:t>: In addition</a:t>
            </a:r>
            <a:r>
              <a:rPr lang="en-US" sz="1100" baseline="0" dirty="0"/>
              <a:t> to active listening, here are a few more tips for communicating with caseworkers, in order to help them reflect on the issues or challenges that they are facing. It is important to encourage caseworkers to think of options first, rather than offering immediate solutions. </a:t>
            </a:r>
            <a:endParaRPr lang="en-US" sz="1100" dirty="0"/>
          </a:p>
          <a:p>
            <a:pPr>
              <a:buNone/>
              <a:defRPr/>
            </a:pPr>
            <a:endParaRPr lang="en-US" sz="1100" dirty="0"/>
          </a:p>
          <a:p>
            <a:pPr>
              <a:buNone/>
              <a:defRPr/>
            </a:pPr>
            <a:r>
              <a:rPr lang="en-US" sz="1100" b="1" dirty="0"/>
              <a:t>Review</a:t>
            </a:r>
            <a:r>
              <a:rPr lang="en-US" sz="1100" dirty="0"/>
              <a:t> the points on the slide.</a:t>
            </a:r>
          </a:p>
          <a:p>
            <a:pPr>
              <a:buNone/>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Distribute</a:t>
            </a:r>
            <a:r>
              <a:rPr lang="en-US" sz="1100" dirty="0"/>
              <a:t>: 3.3 Communication Skills for Supervisors and review</a:t>
            </a:r>
            <a:r>
              <a:rPr lang="en-US" sz="1100" baseline="0" dirty="0"/>
              <a:t> with participants</a:t>
            </a:r>
            <a:endParaRPr lang="en-US" sz="1100" dirty="0"/>
          </a:p>
          <a:p>
            <a:pPr>
              <a:buNone/>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Key Message</a:t>
            </a:r>
            <a:r>
              <a:rPr lang="en-US" sz="1100" dirty="0"/>
              <a:t>: the best approach to supervision is to use active listening and ask thoughtful questions so caseworkers can reflect on their performance, come to conclusions and make decisions in order</a:t>
            </a:r>
            <a:r>
              <a:rPr lang="en-US" sz="1100" baseline="0" dirty="0"/>
              <a:t> </a:t>
            </a:r>
            <a:r>
              <a:rPr lang="en-US" sz="1100" dirty="0"/>
              <a:t>to develop and improve. </a:t>
            </a:r>
          </a:p>
        </p:txBody>
      </p:sp>
      <p:sp>
        <p:nvSpPr>
          <p:cNvPr id="168" name="Shape 16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a:t>
            </a:fld>
            <a:endParaRPr lang="en-US"/>
          </a:p>
        </p:txBody>
      </p:sp>
    </p:spTree>
    <p:extLst>
      <p:ext uri="{BB962C8B-B14F-4D97-AF65-F5344CB8AC3E}">
        <p14:creationId xmlns:p14="http://schemas.microsoft.com/office/powerpoint/2010/main" val="16539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defRPr/>
            </a:pPr>
            <a:r>
              <a:rPr lang="en-US" sz="1100" dirty="0"/>
              <a:t>20 minutes</a:t>
            </a:r>
          </a:p>
          <a:p>
            <a:pPr marL="0" indent="0">
              <a:buNone/>
              <a:defRPr/>
            </a:pPr>
            <a:endParaRPr lang="en-US" sz="1100" dirty="0"/>
          </a:p>
          <a:p>
            <a:pPr>
              <a:buNone/>
              <a:defRPr/>
            </a:pPr>
            <a:r>
              <a:rPr lang="en-US" sz="1100" b="1" dirty="0"/>
              <a:t>Say:</a:t>
            </a:r>
            <a:r>
              <a:rPr lang="en-US" sz="1100" dirty="0"/>
              <a:t> Before we start practicing our own coaching sessions, let's take a look at these videos. You will see 1 example of ineffective coaching and 1 example of more effective coaching. See if you identify and write down the helpful vs. unhelpful</a:t>
            </a:r>
            <a:r>
              <a:rPr lang="en-US" sz="1100" baseline="0" dirty="0"/>
              <a:t> </a:t>
            </a:r>
            <a:r>
              <a:rPr lang="en-US" sz="1100" dirty="0"/>
              <a:t>strategies the supervisor is </a:t>
            </a:r>
            <a:r>
              <a:rPr lang="en-US" sz="1100" dirty="0" err="1"/>
              <a:t>utlizing</a:t>
            </a:r>
            <a:r>
              <a:rPr lang="en-US" sz="1100" dirty="0"/>
              <a:t>. The skills might be active listening skills like summarizing or paraphrasing or support skills like empathizing.</a:t>
            </a:r>
          </a:p>
          <a:p>
            <a:pPr>
              <a:buNone/>
              <a:defRPr/>
            </a:pPr>
            <a:endParaRPr lang="en-US" sz="1100" b="1" dirty="0"/>
          </a:p>
          <a:p>
            <a:pPr>
              <a:buNone/>
              <a:defRPr/>
            </a:pPr>
            <a:r>
              <a:rPr lang="en-US" sz="1100" b="1" dirty="0"/>
              <a:t>Instructions</a:t>
            </a:r>
            <a:r>
              <a:rPr lang="en-US" sz="1100" dirty="0"/>
              <a:t>: after watching the videos (or role-plays), </a:t>
            </a:r>
            <a:r>
              <a:rPr lang="en-US" sz="1100" b="1" dirty="0"/>
              <a:t>ask</a:t>
            </a:r>
            <a:r>
              <a:rPr lang="en-US" sz="1100" dirty="0"/>
              <a:t> the participants to reflect on the communication skills demonstrated by the supervisor. What was helpful/ unhelpful?  </a:t>
            </a:r>
          </a:p>
          <a:p>
            <a:pPr>
              <a:buNone/>
              <a:defRPr/>
            </a:pPr>
            <a:endParaRPr lang="en-US" sz="1100" dirty="0"/>
          </a:p>
          <a:p>
            <a:endParaRPr lang="en-US" sz="1100"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8217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ctr" rtl="0">
              <a:spcBef>
                <a:spcPts val="0"/>
              </a:spcBef>
              <a:buSzPct val="25000"/>
              <a:buNone/>
            </a:pPr>
            <a:fld id="{00000000-1234-1234-1234-123412341234}" type="slidenum">
              <a:rPr lang="en-US" sz="2800" b="0" i="0" u="none" strike="noStrike" cap="none" smtClean="0">
                <a:solidFill>
                  <a:srgbClr val="E3E3E3"/>
                </a:solidFill>
                <a:latin typeface="Century Gothic"/>
                <a:ea typeface="Century Gothic"/>
                <a:cs typeface="Century Gothic"/>
                <a:sym typeface="Century Gothic"/>
              </a:rPr>
              <a:t>‹#›</a:t>
            </a:fld>
            <a:endParaRPr lang="en-US" sz="2800" b="0" i="0" u="none" strike="noStrike" cap="none">
              <a:solidFill>
                <a:srgbClr val="E3E3E3"/>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44711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ctr" rtl="0">
              <a:spcBef>
                <a:spcPts val="0"/>
              </a:spcBef>
              <a:buSzPct val="25000"/>
              <a:buNone/>
            </a:pPr>
            <a:fld id="{00000000-1234-1234-1234-123412341234}" type="slidenum">
              <a:rPr lang="en-US" sz="2800" b="0" i="0" u="none" strike="noStrike" cap="none" smtClean="0">
                <a:solidFill>
                  <a:srgbClr val="E3E3E3"/>
                </a:solidFill>
                <a:latin typeface="Century Gothic"/>
                <a:ea typeface="Century Gothic"/>
                <a:cs typeface="Century Gothic"/>
                <a:sym typeface="Century Gothic"/>
              </a:rPr>
              <a:t>‹#›</a:t>
            </a:fld>
            <a:endParaRPr lang="en-US" sz="2800" b="0" i="0" u="none" strike="noStrike" cap="none">
              <a:solidFill>
                <a:srgbClr val="E3E3E3"/>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665548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a:ext>
            </a:extLst>
          </a:blip>
          <a:srcRect t="-2"/>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7/13/2018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 id="2147483686" r:id="rId32"/>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ZRlC3SDobDQ&amp;t=23s&amp;index=12&amp;list=PLoGfTRo7nXHSOb3HSc-11e4-UfPkDcytA" TargetMode="External"/><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19.jpeg"/><Relationship Id="rId4" Type="http://schemas.openxmlformats.org/officeDocument/2006/relationships/hyperlink" Target="https://www.youtube.com/watch?v=93DDC2OSTFw&amp;list=PLoGfTRo7nXHSOb3HSc-11e4-UfPkDcytA&amp;index=1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hyperlink" Target="https://resourcecentre.savethechildren.net/library/inter-agency-guidelines-case-management-and-child-protection"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hyperlink" Target="https://urldefense.proofpoint.com/v2/url?u=http-3A__www.childhub.org_&amp;d=DwMGaQ&amp;c=0u3nQZwm2He4OdaqbWh55g&amp;r=UD-j3PDVC4C0ZjEQd93CqMhN_4QXTk1S-zXq8mLUW5k&amp;m=CASmsukoXcWqoQsCB7mUsb0TrK6A6pIyVQZUKdUCHBk&amp;s=Qz-7deUKVR3TcgVoLVZ39zshbJlBCGpmyjcL8w95kMY&amp;e=" TargetMode="External"/><Relationship Id="rId4" Type="http://schemas.openxmlformats.org/officeDocument/2006/relationships/hyperlink" Target="https://resourcecentre.savethechildren.net/library/ia-case-management-training-packag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3879"/>
            <a:ext cx="12192000" cy="6955450"/>
          </a:xfrm>
          <a:prstGeom prst="rect">
            <a:avLst/>
          </a:prstGeom>
        </p:spPr>
      </p:pic>
      <p:sp>
        <p:nvSpPr>
          <p:cNvPr id="2" name="Rectangle 1"/>
          <p:cNvSpPr/>
          <p:nvPr/>
        </p:nvSpPr>
        <p:spPr>
          <a:xfrm>
            <a:off x="-50800" y="-106512"/>
            <a:ext cx="12242800" cy="7058083"/>
          </a:xfrm>
          <a:prstGeom prst="rect">
            <a:avLst/>
          </a:prstGeom>
          <a:solidFill>
            <a:srgbClr val="97467D">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16272" y="3360576"/>
            <a:ext cx="2657856" cy="136845"/>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
        <p:nvSpPr>
          <p:cNvPr id="4" name="TextBox 3"/>
          <p:cNvSpPr txBox="1"/>
          <p:nvPr/>
        </p:nvSpPr>
        <p:spPr>
          <a:xfrm>
            <a:off x="-50800" y="2697662"/>
            <a:ext cx="12192000" cy="1508105"/>
          </a:xfrm>
          <a:prstGeom prst="rect">
            <a:avLst/>
          </a:prstGeom>
          <a:noFill/>
        </p:spPr>
        <p:txBody>
          <a:bodyPr wrap="square" rtlCol="0">
            <a:spAutoFit/>
          </a:bodyPr>
          <a:lstStyle/>
          <a:p>
            <a:pPr algn="ctr"/>
            <a:r>
              <a:rPr lang="en-US" sz="2800" b="1" dirty="0">
                <a:solidFill>
                  <a:srgbClr val="FFFFFF"/>
                </a:solidFill>
                <a:latin typeface="Helvetica Neue" charset="0"/>
                <a:ea typeface="Helvetica Neue" charset="0"/>
                <a:cs typeface="Helvetica Neue" charset="0"/>
              </a:rPr>
              <a:t>MODULE 3</a:t>
            </a:r>
          </a:p>
          <a:p>
            <a:pPr algn="ctr"/>
            <a:endParaRPr lang="en-US" dirty="0">
              <a:solidFill>
                <a:srgbClr val="FFFFFF"/>
              </a:solidFill>
              <a:latin typeface="Helvetica Neue" charset="0"/>
              <a:ea typeface="Helvetica Neue" charset="0"/>
              <a:cs typeface="Helvetica Neue" charset="0"/>
            </a:endParaRPr>
          </a:p>
          <a:p>
            <a:pPr algn="ctr"/>
            <a:endParaRPr lang="en-US" dirty="0">
              <a:solidFill>
                <a:srgbClr val="FFFFFF"/>
              </a:solidFill>
              <a:latin typeface="Helvetica Neue" charset="0"/>
              <a:ea typeface="Helvetica Neue" charset="0"/>
              <a:cs typeface="Helvetica Neue" charset="0"/>
            </a:endParaRPr>
          </a:p>
          <a:p>
            <a:pPr algn="ctr"/>
            <a:r>
              <a:rPr lang="en-US" sz="3600" dirty="0">
                <a:solidFill>
                  <a:srgbClr val="FFFFFF"/>
                </a:solidFill>
                <a:latin typeface="Helvetica Neue" charset="0"/>
                <a:ea typeface="Helvetica Neue" charset="0"/>
                <a:cs typeface="Helvetica Neue" charset="0"/>
              </a:rPr>
              <a:t>SUPERVISION AND COACHING SKILLS</a:t>
            </a:r>
          </a:p>
        </p:txBody>
      </p:sp>
      <p:sp>
        <p:nvSpPr>
          <p:cNvPr id="3" name="Rectangle 2">
            <a:extLst>
              <a:ext uri="{FF2B5EF4-FFF2-40B4-BE49-F238E27FC236}">
                <a16:creationId xmlns="" xmlns:a16="http://schemas.microsoft.com/office/drawing/2014/main" id="{81111A47-B9A0-4423-8DBD-EB68190FDA62}"/>
              </a:ext>
            </a:extLst>
          </p:cNvPr>
          <p:cNvSpPr/>
          <p:nvPr/>
        </p:nvSpPr>
        <p:spPr>
          <a:xfrm>
            <a:off x="9256800" y="6353294"/>
            <a:ext cx="2864887" cy="369332"/>
          </a:xfrm>
          <a:prstGeom prst="rect">
            <a:avLst/>
          </a:prstGeom>
        </p:spPr>
        <p:txBody>
          <a:bodyPr wrap="none">
            <a:spAutoFit/>
          </a:bodyPr>
          <a:lstStyle/>
          <a:p>
            <a:r>
              <a:rPr lang="en-US" i="1" dirty="0">
                <a:solidFill>
                  <a:schemeClr val="bg1"/>
                </a:solidFill>
                <a:latin typeface="Helvetica Neue" charset="0"/>
                <a:ea typeface="Helvetica Neue" charset="0"/>
                <a:cs typeface="Helvetica Neue" charset="0"/>
              </a:rPr>
              <a:t>Photo: Ned Colt / The IRC</a:t>
            </a:r>
          </a:p>
        </p:txBody>
      </p:sp>
      <p:pic>
        <p:nvPicPr>
          <p:cNvPr id="9" name="Picture 8">
            <a:extLst>
              <a:ext uri="{FF2B5EF4-FFF2-40B4-BE49-F238E27FC236}">
                <a16:creationId xmlns="" xmlns:a16="http://schemas.microsoft.com/office/drawing/2014/main" id="{E0C89AB6-5836-F345-985F-89D9157DBEAF}"/>
              </a:ext>
            </a:extLst>
          </p:cNvPr>
          <p:cNvPicPr>
            <a:picLocks noChangeAspect="1"/>
          </p:cNvPicPr>
          <p:nvPr/>
        </p:nvPicPr>
        <p:blipFill>
          <a:blip r:embed="rId4"/>
          <a:stretch>
            <a:fillRect/>
          </a:stretch>
        </p:blipFill>
        <p:spPr>
          <a:xfrm>
            <a:off x="296562" y="6018682"/>
            <a:ext cx="2375403" cy="658051"/>
          </a:xfrm>
          <a:prstGeom prst="rect">
            <a:avLst/>
          </a:prstGeom>
        </p:spPr>
      </p:pic>
      <p:pic>
        <p:nvPicPr>
          <p:cNvPr id="10" name="Picture 9">
            <a:extLst>
              <a:ext uri="{FF2B5EF4-FFF2-40B4-BE49-F238E27FC236}">
                <a16:creationId xmlns="" xmlns:a16="http://schemas.microsoft.com/office/drawing/2014/main" id="{9679740D-C281-4142-B5B9-C3215A4E79D8}"/>
              </a:ext>
            </a:extLst>
          </p:cNvPr>
          <p:cNvPicPr>
            <a:picLocks noChangeAspect="1"/>
          </p:cNvPicPr>
          <p:nvPr/>
        </p:nvPicPr>
        <p:blipFill>
          <a:blip r:embed="rId5"/>
          <a:stretch>
            <a:fillRect/>
          </a:stretch>
        </p:blipFill>
        <p:spPr>
          <a:xfrm>
            <a:off x="2909164" y="5985598"/>
            <a:ext cx="2231246" cy="664912"/>
          </a:xfrm>
          <a:prstGeom prst="rect">
            <a:avLst/>
          </a:prstGeom>
        </p:spPr>
      </p:pic>
    </p:spTree>
    <p:extLst>
      <p:ext uri="{BB962C8B-B14F-4D97-AF65-F5344CB8AC3E}">
        <p14:creationId xmlns:p14="http://schemas.microsoft.com/office/powerpoint/2010/main" val="4083273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5358"/>
            <a:ext cx="12192000" cy="646331"/>
          </a:xfrm>
          <a:prstGeom prst="rect">
            <a:avLst/>
          </a:prstGeom>
          <a:noFill/>
        </p:spPr>
        <p:txBody>
          <a:bodyPr wrap="square" rtlCol="0">
            <a:spAutoFit/>
          </a:bodyPr>
          <a:lstStyle/>
          <a:p>
            <a:pPr algn="ctr"/>
            <a:r>
              <a:rPr lang="en-US" sz="3600" b="1" dirty="0">
                <a:solidFill>
                  <a:srgbClr val="97467D"/>
                </a:solidFill>
                <a:latin typeface="Helvetica Neue" charset="0"/>
                <a:ea typeface="Helvetica Neue" charset="0"/>
                <a:cs typeface="Helvetica Neue" charset="0"/>
              </a:rPr>
              <a:t>SUPERVISION VIDEOS</a:t>
            </a:r>
          </a:p>
        </p:txBody>
      </p:sp>
      <p:sp>
        <p:nvSpPr>
          <p:cNvPr id="3" name="TextBox 2"/>
          <p:cNvSpPr txBox="1"/>
          <p:nvPr/>
        </p:nvSpPr>
        <p:spPr>
          <a:xfrm>
            <a:off x="0" y="1117153"/>
            <a:ext cx="12192000" cy="1000274"/>
          </a:xfrm>
          <a:prstGeom prst="rect">
            <a:avLst/>
          </a:prstGeom>
          <a:noFill/>
        </p:spPr>
        <p:txBody>
          <a:bodyPr wrap="square" rtlCol="0">
            <a:spAutoFit/>
          </a:bodyPr>
          <a:lstStyle/>
          <a:p>
            <a:pPr algn="ctr">
              <a:spcBef>
                <a:spcPts val="600"/>
              </a:spcBef>
              <a:buClr>
                <a:srgbClr val="EFEFEF"/>
              </a:buClr>
            </a:pPr>
            <a:r>
              <a:rPr lang="en-US" dirty="0">
                <a:solidFill>
                  <a:srgbClr val="161616"/>
                </a:solidFill>
                <a:hlinkClick r:id="rId3"/>
              </a:rPr>
              <a:t>https://www.youtube.com/watch?v=ZRlC3SDobDQ&amp;t=23s&amp;index=12&amp;list=PLoGfTRo7nXHSOb3HSc-11e4-UfPkDcytA</a:t>
            </a:r>
            <a:endParaRPr lang="en-US" dirty="0">
              <a:solidFill>
                <a:srgbClr val="D8D8D8"/>
              </a:solidFill>
            </a:endParaRPr>
          </a:p>
          <a:p>
            <a:pPr algn="ctr">
              <a:spcBef>
                <a:spcPts val="600"/>
              </a:spcBef>
              <a:buClr>
                <a:srgbClr val="EFEFEF"/>
              </a:buClr>
            </a:pPr>
            <a:r>
              <a:rPr lang="en-US" dirty="0">
                <a:solidFill>
                  <a:srgbClr val="161616"/>
                </a:solidFill>
                <a:hlinkClick r:id="rId4"/>
              </a:rPr>
              <a:t>https://www.youtube.com/watch?v=93DDC2OSTFw&amp;list=PLoGfTRo7nXHSOb3HSc-11e4-UfPkDcytA&amp;index=18</a:t>
            </a:r>
            <a:endParaRPr lang="en-US" dirty="0"/>
          </a:p>
          <a:p>
            <a:endParaRPr lang="en-US"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2042159"/>
            <a:ext cx="12192000" cy="4815841"/>
          </a:xfrm>
          <a:prstGeom prst="rect">
            <a:avLst/>
          </a:prstGeom>
        </p:spPr>
      </p:pic>
      <p:sp>
        <p:nvSpPr>
          <p:cNvPr id="5" name="TextBox 4"/>
          <p:cNvSpPr txBox="1"/>
          <p:nvPr/>
        </p:nvSpPr>
        <p:spPr>
          <a:xfrm>
            <a:off x="9620250" y="6432883"/>
            <a:ext cx="5143500" cy="307777"/>
          </a:xfrm>
          <a:prstGeom prst="rect">
            <a:avLst/>
          </a:prstGeom>
          <a:noFill/>
        </p:spPr>
        <p:txBody>
          <a:bodyPr wrap="square" rtlCol="0">
            <a:spAutoFit/>
          </a:bodyPr>
          <a:lstStyle/>
          <a:p>
            <a:r>
              <a:rPr lang="en-US" sz="1400" i="1" dirty="0">
                <a:solidFill>
                  <a:schemeClr val="bg1"/>
                </a:solidFill>
                <a:latin typeface="Helvetica Neue" charset="0"/>
                <a:ea typeface="Helvetica Neue" charset="0"/>
                <a:cs typeface="Helvetica Neue" charset="0"/>
              </a:rPr>
              <a:t>Photo: Kate Holt /The IRC</a:t>
            </a:r>
          </a:p>
        </p:txBody>
      </p:sp>
    </p:spTree>
    <p:extLst>
      <p:ext uri="{BB962C8B-B14F-4D97-AF65-F5344CB8AC3E}">
        <p14:creationId xmlns:p14="http://schemas.microsoft.com/office/powerpoint/2010/main" val="2791551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585675" y="569063"/>
            <a:ext cx="8483009" cy="910570"/>
          </a:xfrm>
          <a:prstGeom prst="rect">
            <a:avLst/>
          </a:prstGeom>
          <a:noFill/>
          <a:ln>
            <a:noFill/>
          </a:ln>
        </p:spPr>
        <p:txBody>
          <a:bodyPr lIns="91425" tIns="45700" rIns="91425" bIns="45700" anchor="t" anchorCtr="0">
            <a:noAutofit/>
          </a:bodyPr>
          <a:lstStyle/>
          <a:p>
            <a:pPr>
              <a:buClr>
                <a:srgbClr val="151515"/>
              </a:buClr>
              <a:buSzPct val="25000"/>
            </a:pPr>
            <a:r>
              <a:rPr lang="en-US" sz="3600" b="1" dirty="0">
                <a:solidFill>
                  <a:srgbClr val="016794"/>
                </a:solidFill>
                <a:latin typeface="Helvetica Neue" charset="0"/>
                <a:ea typeface="Helvetica Neue" charset="0"/>
                <a:cs typeface="Helvetica Neue" charset="0"/>
              </a:rPr>
              <a:t>SUPPORTING CASEWORKERS </a:t>
            </a:r>
            <a:endParaRPr lang="en-US" sz="4400" b="0" i="0" u="none" strike="noStrike" cap="none" dirty="0">
              <a:solidFill>
                <a:srgbClr val="016794"/>
              </a:solidFill>
              <a:latin typeface="Century Gothic"/>
              <a:ea typeface="Century Gothic"/>
              <a:cs typeface="Century Gothic"/>
            </a:endParaRPr>
          </a:p>
        </p:txBody>
      </p:sp>
      <p:cxnSp>
        <p:nvCxnSpPr>
          <p:cNvPr id="6" name="Straight Connector 5"/>
          <p:cNvCxnSpPr/>
          <p:nvPr/>
        </p:nvCxnSpPr>
        <p:spPr>
          <a:xfrm flipV="1">
            <a:off x="666357" y="1332392"/>
            <a:ext cx="7252746" cy="55286"/>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301844" y="1308149"/>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17850" y="6413828"/>
            <a:ext cx="5143500" cy="307777"/>
          </a:xfrm>
          <a:prstGeom prst="rect">
            <a:avLst/>
          </a:prstGeom>
          <a:noFill/>
        </p:spPr>
        <p:txBody>
          <a:bodyPr wrap="square" rtlCol="0">
            <a:spAutoFit/>
          </a:bodyPr>
          <a:lstStyle/>
          <a:p>
            <a:r>
              <a:rPr lang="en-US" sz="1400" i="1" dirty="0">
                <a:solidFill>
                  <a:schemeClr val="tx1">
                    <a:lumMod val="65000"/>
                    <a:lumOff val="35000"/>
                  </a:schemeClr>
                </a:solidFill>
                <a:latin typeface="Helvetica Neue" charset="0"/>
                <a:ea typeface="Helvetica Neue" charset="0"/>
                <a:cs typeface="Helvetica Neue" charset="0"/>
              </a:rPr>
              <a:t>Photo: Peter Biro/The IRC</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6357" y="1985411"/>
            <a:ext cx="2734569" cy="4098926"/>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29415565"/>
              </p:ext>
            </p:extLst>
          </p:nvPr>
        </p:nvGraphicFramePr>
        <p:xfrm>
          <a:off x="3770845" y="1809750"/>
          <a:ext cx="7906806" cy="4450249"/>
        </p:xfrm>
        <a:graphic>
          <a:graphicData uri="http://schemas.openxmlformats.org/drawingml/2006/table">
            <a:tbl>
              <a:tblPr firstRow="1" bandRow="1">
                <a:tableStyleId>{F5AB1C69-6EDB-4FF4-983F-18BD219EF322}</a:tableStyleId>
              </a:tblPr>
              <a:tblGrid>
                <a:gridCol w="3953403">
                  <a:extLst>
                    <a:ext uri="{9D8B030D-6E8A-4147-A177-3AD203B41FA5}">
                      <a16:colId xmlns="" xmlns:a16="http://schemas.microsoft.com/office/drawing/2014/main" val="20000"/>
                    </a:ext>
                  </a:extLst>
                </a:gridCol>
                <a:gridCol w="3953403">
                  <a:extLst>
                    <a:ext uri="{9D8B030D-6E8A-4147-A177-3AD203B41FA5}">
                      <a16:colId xmlns="" xmlns:a16="http://schemas.microsoft.com/office/drawing/2014/main" val="20001"/>
                    </a:ext>
                  </a:extLst>
                </a:gridCol>
              </a:tblGrid>
              <a:tr h="752972">
                <a:tc>
                  <a:txBody>
                    <a:bodyPr/>
                    <a:lstStyle/>
                    <a:p>
                      <a:pPr algn="ctr"/>
                      <a:r>
                        <a:rPr lang="en-US" sz="2400" dirty="0">
                          <a:latin typeface="Helvetica" panose="020B0604020202020204" pitchFamily="34" charset="0"/>
                          <a:cs typeface="Helvetica" panose="020B0604020202020204" pitchFamily="34" charset="0"/>
                        </a:rPr>
                        <a:t>Helpful Strategies</a:t>
                      </a:r>
                      <a:r>
                        <a:rPr lang="en-US" sz="2400" baseline="0" dirty="0">
                          <a:latin typeface="Helvetica" panose="020B0604020202020204" pitchFamily="34" charset="0"/>
                          <a:cs typeface="Helvetica" panose="020B0604020202020204" pitchFamily="34" charset="0"/>
                        </a:rPr>
                        <a:t> </a:t>
                      </a:r>
                      <a:endParaRPr lang="en-US" sz="2400" dirty="0">
                        <a:latin typeface="Helvetica" panose="020B0604020202020204" pitchFamily="34" charset="0"/>
                        <a:cs typeface="Helvetica" panose="020B0604020202020204" pitchFamily="34" charset="0"/>
                      </a:endParaRPr>
                    </a:p>
                  </a:txBody>
                  <a:tcPr/>
                </a:tc>
                <a:tc>
                  <a:txBody>
                    <a:bodyPr/>
                    <a:lstStyle/>
                    <a:p>
                      <a:pPr algn="ctr"/>
                      <a:r>
                        <a:rPr lang="en-US" sz="2400" dirty="0">
                          <a:latin typeface="Helvetica" panose="020B0604020202020204" pitchFamily="34" charset="0"/>
                          <a:cs typeface="Helvetica" panose="020B0604020202020204" pitchFamily="34" charset="0"/>
                        </a:rPr>
                        <a:t>Unhelpful Strategies </a:t>
                      </a:r>
                    </a:p>
                  </a:txBody>
                  <a:tcPr/>
                </a:tc>
                <a:extLst>
                  <a:ext uri="{0D108BD9-81ED-4DB2-BD59-A6C34878D82A}">
                    <a16:rowId xmlns="" xmlns:a16="http://schemas.microsoft.com/office/drawing/2014/main" val="10000"/>
                  </a:ext>
                </a:extLst>
              </a:tr>
              <a:tr h="3697277">
                <a:tc>
                  <a:txBody>
                    <a:bodyPr/>
                    <a:lstStyle/>
                    <a:p>
                      <a:pPr marL="285750" indent="-285750" fontAlgn="t">
                        <a:buFont typeface="Arial" panose="020B0604020202020204" pitchFamily="34" charset="0"/>
                        <a:buChar char="•"/>
                      </a:pPr>
                      <a:r>
                        <a:rPr lang="en-US" sz="2000" dirty="0">
                          <a:solidFill>
                            <a:schemeClr val="tx1"/>
                          </a:solidFill>
                          <a:latin typeface="Helvetica" panose="020B0604020202020204" pitchFamily="34" charset="0"/>
                          <a:cs typeface="Helvetica" panose="020B0604020202020204" pitchFamily="34" charset="0"/>
                        </a:rPr>
                        <a:t>Listen to caseworkers </a:t>
                      </a:r>
                    </a:p>
                    <a:p>
                      <a:pPr marL="285750" indent="-285750" fontAlgn="t">
                        <a:buFont typeface="Arial" panose="020B0604020202020204" pitchFamily="34" charset="0"/>
                        <a:buChar char="•"/>
                      </a:pPr>
                      <a:r>
                        <a:rPr lang="en-US" sz="2000" dirty="0">
                          <a:solidFill>
                            <a:schemeClr val="tx1"/>
                          </a:solidFill>
                          <a:latin typeface="Helvetica" panose="020B0604020202020204" pitchFamily="34" charset="0"/>
                          <a:cs typeface="Helvetica" panose="020B0604020202020204" pitchFamily="34" charset="0"/>
                        </a:rPr>
                        <a:t>Identify and clarify stressful issues</a:t>
                      </a:r>
                    </a:p>
                    <a:p>
                      <a:pPr marL="285750" indent="-285750" fontAlgn="t">
                        <a:buFont typeface="Arial" panose="020B0604020202020204" pitchFamily="34" charset="0"/>
                        <a:buChar char="•"/>
                      </a:pPr>
                      <a:r>
                        <a:rPr lang="en-US" sz="2000" dirty="0">
                          <a:solidFill>
                            <a:schemeClr val="tx1"/>
                          </a:solidFill>
                          <a:latin typeface="Helvetica" panose="020B0604020202020204" pitchFamily="34" charset="0"/>
                          <a:cs typeface="Helvetica" panose="020B0604020202020204" pitchFamily="34" charset="0"/>
                        </a:rPr>
                        <a:t>Encourage expression of emotions</a:t>
                      </a:r>
                    </a:p>
                    <a:p>
                      <a:pPr marL="285750" indent="-285750" fontAlgn="t">
                        <a:buFont typeface="Arial" panose="020B0604020202020204" pitchFamily="34" charset="0"/>
                        <a:buChar char="•"/>
                      </a:pPr>
                      <a:r>
                        <a:rPr lang="en-US" sz="2000" dirty="0">
                          <a:solidFill>
                            <a:schemeClr val="tx1"/>
                          </a:solidFill>
                          <a:latin typeface="Helvetica" panose="020B0604020202020204" pitchFamily="34" charset="0"/>
                          <a:cs typeface="Helvetica" panose="020B0604020202020204" pitchFamily="34" charset="0"/>
                        </a:rPr>
                        <a:t>Help caseworkers</a:t>
                      </a:r>
                      <a:r>
                        <a:rPr lang="en-US" sz="2000" baseline="0" dirty="0">
                          <a:solidFill>
                            <a:schemeClr val="tx1"/>
                          </a:solidFill>
                          <a:latin typeface="Helvetica" panose="020B0604020202020204" pitchFamily="34" charset="0"/>
                          <a:cs typeface="Helvetica" panose="020B0604020202020204" pitchFamily="34" charset="0"/>
                        </a:rPr>
                        <a:t> </a:t>
                      </a:r>
                      <a:r>
                        <a:rPr lang="en-US" sz="2000" dirty="0">
                          <a:solidFill>
                            <a:schemeClr val="tx1"/>
                          </a:solidFill>
                          <a:latin typeface="Helvetica" panose="020B0604020202020204" pitchFamily="34" charset="0"/>
                          <a:cs typeface="Helvetica" panose="020B0604020202020204" pitchFamily="34" charset="0"/>
                        </a:rPr>
                        <a:t>to name and release emotions</a:t>
                      </a:r>
                    </a:p>
                    <a:p>
                      <a:pPr marL="285750" indent="-285750" fontAlgn="t">
                        <a:buFont typeface="Arial" panose="020B0604020202020204" pitchFamily="34" charset="0"/>
                        <a:buChar char="•"/>
                      </a:pPr>
                      <a:r>
                        <a:rPr lang="en-US" sz="2000" dirty="0">
                          <a:solidFill>
                            <a:schemeClr val="tx1"/>
                          </a:solidFill>
                          <a:latin typeface="Helvetica" panose="020B0604020202020204" pitchFamily="34" charset="0"/>
                          <a:cs typeface="Helvetica" panose="020B0604020202020204" pitchFamily="34" charset="0"/>
                        </a:rPr>
                        <a:t>Identify positives; modify inappropriate expectations; reframing the stressful event </a:t>
                      </a:r>
                    </a:p>
                    <a:p>
                      <a:endParaRPr lang="en-US" dirty="0">
                        <a:latin typeface="Helvetica" panose="020B0604020202020204" pitchFamily="34" charset="0"/>
                        <a:cs typeface="Helvetica" panose="020B0604020202020204" pitchFamily="34" charset="0"/>
                      </a:endParaRPr>
                    </a:p>
                  </a:txBody>
                  <a:tcPr/>
                </a:tc>
                <a:tc>
                  <a:txBody>
                    <a:bodyPr/>
                    <a:lstStyle/>
                    <a:p>
                      <a:pPr marL="285750" indent="-285750" fontAlgn="t">
                        <a:buFont typeface="Arial" panose="020B0604020202020204" pitchFamily="34" charset="0"/>
                        <a:buChar char="•"/>
                      </a:pPr>
                      <a:r>
                        <a:rPr lang="en-US" sz="2000" dirty="0">
                          <a:latin typeface="Helvetica" panose="020B0604020202020204" pitchFamily="34" charset="0"/>
                          <a:cs typeface="Helvetica" panose="020B0604020202020204" pitchFamily="34" charset="0"/>
                        </a:rPr>
                        <a:t>Denial</a:t>
                      </a:r>
                    </a:p>
                    <a:p>
                      <a:pPr marL="285750" indent="-285750" fontAlgn="t">
                        <a:buFont typeface="Arial" panose="020B0604020202020204" pitchFamily="34" charset="0"/>
                        <a:buChar char="•"/>
                      </a:pPr>
                      <a:r>
                        <a:rPr lang="en-US" sz="2000" dirty="0">
                          <a:latin typeface="Helvetica" panose="020B0604020202020204" pitchFamily="34" charset="0"/>
                          <a:cs typeface="Helvetica" panose="020B0604020202020204" pitchFamily="34" charset="0"/>
                        </a:rPr>
                        <a:t>Avoid discussing the issue</a:t>
                      </a:r>
                    </a:p>
                    <a:p>
                      <a:pPr marL="285750" indent="-285750" fontAlgn="t">
                        <a:buFont typeface="Arial" panose="020B0604020202020204" pitchFamily="34" charset="0"/>
                        <a:buChar char="•"/>
                      </a:pPr>
                      <a:r>
                        <a:rPr lang="en-US" sz="2000" dirty="0">
                          <a:latin typeface="Helvetica" panose="020B0604020202020204" pitchFamily="34" charset="0"/>
                          <a:cs typeface="Helvetica" panose="020B0604020202020204" pitchFamily="34" charset="0"/>
                        </a:rPr>
                        <a:t>Minimization </a:t>
                      </a:r>
                    </a:p>
                    <a:p>
                      <a:pPr marL="285750" indent="-285750" fontAlgn="t">
                        <a:buFont typeface="Arial" panose="020B0604020202020204" pitchFamily="34" charset="0"/>
                        <a:buChar char="•"/>
                      </a:pPr>
                      <a:r>
                        <a:rPr lang="en-US" sz="2000" dirty="0">
                          <a:latin typeface="Helvetica" panose="020B0604020202020204" pitchFamily="34" charset="0"/>
                          <a:cs typeface="Helvetica" panose="020B0604020202020204" pitchFamily="34" charset="0"/>
                        </a:rPr>
                        <a:t>Insist that things will get better </a:t>
                      </a:r>
                    </a:p>
                    <a:p>
                      <a:pPr marL="285750" indent="-285750" fontAlgn="t">
                        <a:buFont typeface="Arial" panose="020B0604020202020204" pitchFamily="34" charset="0"/>
                        <a:buChar char="•"/>
                      </a:pPr>
                      <a:r>
                        <a:rPr lang="en-US" sz="2000" dirty="0">
                          <a:latin typeface="Helvetica" panose="020B0604020202020204" pitchFamily="34" charset="0"/>
                          <a:cs typeface="Helvetica" panose="020B0604020202020204" pitchFamily="34" charset="0"/>
                        </a:rPr>
                        <a:t>Blame the caseworker make them feel  totally responsible for the situation</a:t>
                      </a:r>
                    </a:p>
                    <a:p>
                      <a:endParaRPr lang="en-US" dirty="0">
                        <a:latin typeface="Helvetica" panose="020B0604020202020204" pitchFamily="34" charset="0"/>
                        <a:cs typeface="Helvetica" panose="020B0604020202020204" pitchFamily="34" charset="0"/>
                      </a:endParaRPr>
                    </a:p>
                  </a:txBody>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802351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COACHING METHODS </a:t>
            </a:r>
          </a:p>
        </p:txBody>
      </p:sp>
      <p:sp>
        <p:nvSpPr>
          <p:cNvPr id="4" name="Text Placeholder 3"/>
          <p:cNvSpPr>
            <a:spLocks noGrp="1"/>
          </p:cNvSpPr>
          <p:nvPr>
            <p:ph type="body" sz="quarter" idx="12"/>
          </p:nvPr>
        </p:nvSpPr>
        <p:spPr>
          <a:xfrm>
            <a:off x="656021" y="2921620"/>
            <a:ext cx="10820015" cy="3422029"/>
          </a:xfrm>
        </p:spPr>
        <p:txBody>
          <a:bodyPr/>
          <a:lstStyle/>
          <a:p>
            <a:pPr marL="457200" indent="-457200">
              <a:buAutoNum type="arabicPeriod"/>
            </a:pPr>
            <a:r>
              <a:rPr lang="en-US" b="1" dirty="0">
                <a:solidFill>
                  <a:srgbClr val="016794"/>
                </a:solidFill>
              </a:rPr>
              <a:t>Reflective Practice</a:t>
            </a:r>
          </a:p>
          <a:p>
            <a:pPr marL="457200" indent="-457200">
              <a:buAutoNum type="arabicPeriod"/>
            </a:pPr>
            <a:endParaRPr lang="en-US" b="1" dirty="0">
              <a:solidFill>
                <a:srgbClr val="016794"/>
              </a:solidFill>
            </a:endParaRPr>
          </a:p>
          <a:p>
            <a:pPr marL="457200" indent="-457200">
              <a:buFontTx/>
              <a:buAutoNum type="arabicPeriod"/>
            </a:pPr>
            <a:r>
              <a:rPr lang="en-US" b="1" dirty="0">
                <a:solidFill>
                  <a:srgbClr val="016794"/>
                </a:solidFill>
              </a:rPr>
              <a:t>GROW Model</a:t>
            </a:r>
          </a:p>
          <a:p>
            <a:endParaRPr lang="en-US" dirty="0"/>
          </a:p>
        </p:txBody>
      </p:sp>
      <p:grpSp>
        <p:nvGrpSpPr>
          <p:cNvPr id="5" name="Group 4"/>
          <p:cNvGrpSpPr/>
          <p:nvPr/>
        </p:nvGrpSpPr>
        <p:grpSpPr>
          <a:xfrm>
            <a:off x="6266934" y="2453270"/>
            <a:ext cx="3836119" cy="3468972"/>
            <a:chOff x="15062200" y="1327230"/>
            <a:chExt cx="4216400" cy="4216400"/>
          </a:xfrm>
        </p:grpSpPr>
        <p:sp>
          <p:nvSpPr>
            <p:cNvPr id="6" name="Heart 5"/>
            <p:cNvSpPr/>
            <p:nvPr/>
          </p:nvSpPr>
          <p:spPr>
            <a:xfrm>
              <a:off x="15062200" y="1327230"/>
              <a:ext cx="4216400" cy="4216400"/>
            </a:xfrm>
            <a:prstGeom prst="heart">
              <a:avLst/>
            </a:prstGeom>
            <a:solidFill>
              <a:srgbClr val="036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16202834" y="2626258"/>
              <a:ext cx="1913310" cy="1683005"/>
            </a:xfrm>
            <a:prstGeom prst="rect">
              <a:avLst/>
            </a:prstGeom>
          </p:spPr>
        </p:pic>
      </p:grpSp>
    </p:spTree>
    <p:extLst>
      <p:ext uri="{BB962C8B-B14F-4D97-AF65-F5344CB8AC3E}">
        <p14:creationId xmlns:p14="http://schemas.microsoft.com/office/powerpoint/2010/main" val="3484437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4051293" y="421740"/>
            <a:ext cx="5735258" cy="1325563"/>
          </a:xfrm>
          <a:prstGeom prst="rect">
            <a:avLst/>
          </a:prstGeom>
        </p:spPr>
        <p:txBody>
          <a:bodyPr lIns="91425" tIns="91425" rIns="91425" bIns="91425" anchor="t" anchorCtr="0">
            <a:noAutofit/>
          </a:bodyPr>
          <a:lstStyle/>
          <a:p>
            <a:r>
              <a:rPr lang="en-US" sz="3200" b="1" dirty="0">
                <a:solidFill>
                  <a:srgbClr val="016794"/>
                </a:solidFill>
                <a:latin typeface="Helvetica Neue" charset="0"/>
                <a:ea typeface="Helvetica Neue" charset="0"/>
                <a:cs typeface="Helvetica Neue" charset="0"/>
              </a:rPr>
              <a:t>REFLECTIVE PRACTICE:</a:t>
            </a:r>
            <a:br>
              <a:rPr lang="en-US" sz="3200" b="1" dirty="0">
                <a:solidFill>
                  <a:srgbClr val="016794"/>
                </a:solidFill>
                <a:latin typeface="Helvetica Neue" charset="0"/>
                <a:ea typeface="Helvetica Neue" charset="0"/>
                <a:cs typeface="Helvetica Neue" charset="0"/>
              </a:rPr>
            </a:br>
            <a:endParaRPr lang="en-US" sz="3200" b="1" dirty="0">
              <a:solidFill>
                <a:srgbClr val="016794"/>
              </a:solidFill>
              <a:latin typeface="Helvetica Neue" charset="0"/>
              <a:ea typeface="Helvetica Neue" charset="0"/>
              <a:cs typeface="Helvetica Neue" charset="0"/>
            </a:endParaRPr>
          </a:p>
        </p:txBody>
      </p:sp>
      <p:sp>
        <p:nvSpPr>
          <p:cNvPr id="3" name="Rectangle 2"/>
          <p:cNvSpPr/>
          <p:nvPr/>
        </p:nvSpPr>
        <p:spPr>
          <a:xfrm>
            <a:off x="0" y="0"/>
            <a:ext cx="3572540" cy="6858000"/>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794"/>
              </a:solidFill>
            </a:endParaRPr>
          </a:p>
        </p:txBody>
      </p:sp>
      <p:pic>
        <p:nvPicPr>
          <p:cNvPr id="6" name="Picture 5"/>
          <p:cNvPicPr>
            <a:picLocks noChangeAspect="1"/>
          </p:cNvPicPr>
          <p:nvPr/>
        </p:nvPicPr>
        <p:blipFill rotWithShape="1">
          <a:blip r:embed="rId3">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4" name="TextBox 3"/>
          <p:cNvSpPr txBox="1"/>
          <p:nvPr/>
        </p:nvSpPr>
        <p:spPr>
          <a:xfrm>
            <a:off x="4193533" y="1376601"/>
            <a:ext cx="6860547" cy="4801314"/>
          </a:xfrm>
          <a:prstGeom prst="rect">
            <a:avLst/>
          </a:prstGeom>
          <a:noFill/>
        </p:spPr>
        <p:txBody>
          <a:bodyPr wrap="square" rtlCol="0">
            <a:spAutoFit/>
          </a:bodyPr>
          <a:lstStyle/>
          <a:p>
            <a:pPr marL="342900" indent="-342900">
              <a:buClr>
                <a:srgbClr val="97467D"/>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Coaching is about sensitively and skillfully supporting a caseworker's reflective practice with the ultimate goal of improving practice and outcomes for children</a:t>
            </a:r>
          </a:p>
          <a:p>
            <a:pPr marL="342900" indent="-342900">
              <a:buClr>
                <a:srgbClr val="97467D"/>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342900" indent="-342900">
              <a:buClr>
                <a:srgbClr val="97467D"/>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Child protection is complex, interpersonal work requiring a great deal of self-awareness to avoid doing harm</a:t>
            </a:r>
          </a:p>
          <a:p>
            <a:pPr marL="342900" indent="-342900">
              <a:buClr>
                <a:srgbClr val="97467D"/>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342900" indent="-342900">
              <a:buClr>
                <a:srgbClr val="97467D"/>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Reflective practice, and supervision strategies that support reflective practice, are proven methods to improve outcomes for children</a:t>
            </a:r>
          </a:p>
          <a:p>
            <a:endParaRPr lang="en-US" dirty="0">
              <a:solidFill>
                <a:schemeClr val="tx1">
                  <a:lumMod val="65000"/>
                  <a:lumOff val="35000"/>
                </a:schemeClr>
              </a:solidFill>
              <a:latin typeface="Helvetica Neue" charset="0"/>
              <a:ea typeface="Helvetica Neue" charset="0"/>
              <a:cs typeface="Helvetica Neue"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66422" y="-52401"/>
            <a:ext cx="2482895" cy="2482895"/>
          </a:xfrm>
          <a:prstGeom prst="rect">
            <a:avLst/>
          </a:prstGeom>
        </p:spPr>
      </p:pic>
    </p:spTree>
    <p:extLst>
      <p:ext uri="{BB962C8B-B14F-4D97-AF65-F5344CB8AC3E}">
        <p14:creationId xmlns:p14="http://schemas.microsoft.com/office/powerpoint/2010/main" val="1349249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45440" y="375559"/>
            <a:ext cx="11501120" cy="1400530"/>
          </a:xfrm>
        </p:spPr>
        <p:txBody>
          <a:bodyPr>
            <a:normAutofit/>
          </a:bodyPr>
          <a:lstStyle/>
          <a:p>
            <a:r>
              <a:rPr lang="en-US" sz="3600" b="1" dirty="0">
                <a:solidFill>
                  <a:srgbClr val="026794"/>
                </a:solidFill>
                <a:latin typeface="Helvetica Neue" charset="0"/>
                <a:ea typeface="Helvetica Neue" charset="0"/>
                <a:cs typeface="Helvetica Neue" charset="0"/>
              </a:rPr>
              <a:t/>
            </a:r>
            <a:br>
              <a:rPr lang="en-US" sz="3600" b="1" dirty="0">
                <a:solidFill>
                  <a:srgbClr val="026794"/>
                </a:solidFill>
                <a:latin typeface="Helvetica Neue" charset="0"/>
                <a:ea typeface="Helvetica Neue" charset="0"/>
                <a:cs typeface="Helvetica Neue" charset="0"/>
              </a:rPr>
            </a:br>
            <a:endParaRPr lang="en-US" sz="3600" b="1" dirty="0">
              <a:solidFill>
                <a:srgbClr val="97467D"/>
              </a:solidFill>
              <a:latin typeface="Helvetica Neue" charset="0"/>
              <a:ea typeface="Helvetica Neue" charset="0"/>
              <a:cs typeface="Helvetica Neue" charset="0"/>
            </a:endParaRPr>
          </a:p>
        </p:txBody>
      </p:sp>
      <p:sp>
        <p:nvSpPr>
          <p:cNvPr id="6" name="TextBox 5"/>
          <p:cNvSpPr txBox="1"/>
          <p:nvPr/>
        </p:nvSpPr>
        <p:spPr>
          <a:xfrm>
            <a:off x="6632812" y="2207280"/>
            <a:ext cx="5117910" cy="2308324"/>
          </a:xfrm>
          <a:prstGeom prst="rect">
            <a:avLst/>
          </a:prstGeom>
          <a:noFill/>
        </p:spPr>
        <p:txBody>
          <a:bodyPr wrap="square" rtlCol="0">
            <a:spAutoFit/>
          </a:bodyPr>
          <a:lstStyle/>
          <a:p>
            <a:pPr algn="ctr"/>
            <a:r>
              <a:rPr lang="en-US" sz="2400" dirty="0">
                <a:solidFill>
                  <a:schemeClr val="tx1">
                    <a:lumMod val="65000"/>
                    <a:lumOff val="35000"/>
                  </a:schemeClr>
                </a:solidFill>
                <a:latin typeface="Helvetica Neue" charset="0"/>
                <a:ea typeface="Helvetica Neue" charset="0"/>
                <a:cs typeface="Helvetica Neue" charset="0"/>
              </a:rPr>
              <a:t>. </a:t>
            </a:r>
          </a:p>
          <a:p>
            <a:pPr algn="ctr">
              <a:buClr>
                <a:srgbClr val="EFEFEF"/>
              </a:buClr>
            </a:pPr>
            <a:endParaRPr lang="en-US" sz="2400" dirty="0">
              <a:solidFill>
                <a:schemeClr val="tx1">
                  <a:lumMod val="65000"/>
                  <a:lumOff val="35000"/>
                </a:schemeClr>
              </a:solidFill>
              <a:latin typeface="Helvetica Neue" charset="0"/>
              <a:ea typeface="Helvetica Neue" charset="0"/>
              <a:cs typeface="Helvetica Neue" charset="0"/>
            </a:endParaRPr>
          </a:p>
          <a:p>
            <a:pPr algn="ctr">
              <a:buClr>
                <a:srgbClr val="EFEFEF"/>
              </a:buClr>
            </a:pPr>
            <a:r>
              <a:rPr lang="en-US" sz="2400" b="1" dirty="0">
                <a:solidFill>
                  <a:srgbClr val="97467D"/>
                </a:solidFill>
                <a:latin typeface="Helvetica Neue" charset="0"/>
                <a:ea typeface="Helvetica Neue" charset="0"/>
                <a:cs typeface="Helvetica Neue" charset="0"/>
              </a:rPr>
              <a:t>Groups of 3: </a:t>
            </a:r>
          </a:p>
          <a:p>
            <a:pPr algn="ctr">
              <a:buClr>
                <a:srgbClr val="EFEFEF"/>
              </a:buClr>
            </a:pPr>
            <a:endParaRPr lang="en-US" sz="2400" b="1" dirty="0">
              <a:solidFill>
                <a:srgbClr val="97467D"/>
              </a:solidFill>
              <a:latin typeface="Helvetica Neue" charset="0"/>
              <a:ea typeface="Helvetica Neue" charset="0"/>
              <a:cs typeface="Helvetica Neue" charset="0"/>
            </a:endParaRPr>
          </a:p>
          <a:p>
            <a:pPr algn="ctr">
              <a:buClr>
                <a:srgbClr val="EFEFEF"/>
              </a:buClr>
            </a:pPr>
            <a:r>
              <a:rPr lang="en-US" sz="2400" dirty="0">
                <a:solidFill>
                  <a:schemeClr val="tx1">
                    <a:lumMod val="65000"/>
                    <a:lumOff val="35000"/>
                  </a:schemeClr>
                </a:solidFill>
                <a:latin typeface="Helvetica Neue" charset="0"/>
                <a:ea typeface="Helvetica Neue" charset="0"/>
                <a:cs typeface="Helvetica Neue" charset="0"/>
              </a:rPr>
              <a:t>Role plays using GROW model and</a:t>
            </a:r>
          </a:p>
          <a:p>
            <a:pPr algn="ctr">
              <a:buClr>
                <a:srgbClr val="EFEFEF"/>
              </a:buClr>
            </a:pPr>
            <a:r>
              <a:rPr lang="en-US" sz="2400" dirty="0">
                <a:solidFill>
                  <a:schemeClr val="tx1">
                    <a:lumMod val="65000"/>
                    <a:lumOff val="35000"/>
                  </a:schemeClr>
                </a:solidFill>
                <a:latin typeface="Helvetica Neue" charset="0"/>
                <a:ea typeface="Helvetica Neue" charset="0"/>
                <a:cs typeface="Helvetica Neue" charset="0"/>
              </a:rPr>
              <a:t> active listening 10 minutes</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13249" y="0"/>
            <a:ext cx="2858003" cy="2858003"/>
          </a:xfrm>
          <a:prstGeom prst="rect">
            <a:avLst/>
          </a:prstGeom>
        </p:spPr>
      </p:pic>
      <p:cxnSp>
        <p:nvCxnSpPr>
          <p:cNvPr id="8" name="Straight Connector 7"/>
          <p:cNvCxnSpPr/>
          <p:nvPr/>
        </p:nvCxnSpPr>
        <p:spPr>
          <a:xfrm>
            <a:off x="853945" y="1674408"/>
            <a:ext cx="8430768" cy="0"/>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90880" y="370432"/>
            <a:ext cx="7147061" cy="1200329"/>
          </a:xfrm>
          <a:prstGeom prst="rect">
            <a:avLst/>
          </a:prstGeom>
          <a:noFill/>
        </p:spPr>
        <p:txBody>
          <a:bodyPr wrap="square" rtlCol="0">
            <a:spAutoFit/>
          </a:bodyPr>
          <a:lstStyle/>
          <a:p>
            <a:r>
              <a:rPr lang="en-US" sz="3600" b="1">
                <a:solidFill>
                  <a:srgbClr val="97467D"/>
                </a:solidFill>
                <a:latin typeface="Helvetica Neue" charset="0"/>
                <a:ea typeface="Helvetica Neue" charset="0"/>
                <a:cs typeface="Helvetica Neue" charset="0"/>
              </a:rPr>
              <a:t>COACHING USING</a:t>
            </a:r>
          </a:p>
          <a:p>
            <a:r>
              <a:rPr lang="en-US" sz="3600" b="1" dirty="0">
                <a:solidFill>
                  <a:srgbClr val="97467D"/>
                </a:solidFill>
                <a:latin typeface="Helvetica Neue" charset="0"/>
                <a:ea typeface="Helvetica Neue" charset="0"/>
                <a:cs typeface="Helvetica Neue" charset="0"/>
              </a:rPr>
              <a:t>THE GROW MODEL</a:t>
            </a:r>
          </a:p>
        </p:txBody>
      </p:sp>
      <p:sp>
        <p:nvSpPr>
          <p:cNvPr id="9" name="Rectangle 8"/>
          <p:cNvSpPr/>
          <p:nvPr/>
        </p:nvSpPr>
        <p:spPr>
          <a:xfrm>
            <a:off x="7999943" y="1620021"/>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48760" y="2672808"/>
            <a:ext cx="5884052" cy="2246769"/>
          </a:xfrm>
          <a:prstGeom prst="rect">
            <a:avLst/>
          </a:prstGeom>
        </p:spPr>
        <p:txBody>
          <a:bodyPr wrap="square">
            <a:spAutoFit/>
          </a:bodyPr>
          <a:lstStyle/>
          <a:p>
            <a:pPr marL="342900" lvl="1" indent="-342900">
              <a:buClr>
                <a:srgbClr val="016794"/>
              </a:buClr>
              <a:buFont typeface="Wingdings" charset="2"/>
              <a:buChar char="§"/>
            </a:pPr>
            <a:r>
              <a:rPr lang="en-US" sz="2800" b="1" dirty="0">
                <a:solidFill>
                  <a:schemeClr val="tx1">
                    <a:lumMod val="65000"/>
                    <a:lumOff val="35000"/>
                  </a:schemeClr>
                </a:solidFill>
                <a:latin typeface="Helvetica Neue" charset="0"/>
                <a:ea typeface="Helvetica Neue" charset="0"/>
                <a:cs typeface="Helvetica Neue" charset="0"/>
              </a:rPr>
              <a:t>G</a:t>
            </a:r>
            <a:r>
              <a:rPr lang="en-US" sz="2800" dirty="0">
                <a:solidFill>
                  <a:schemeClr val="tx1">
                    <a:lumMod val="65000"/>
                    <a:lumOff val="35000"/>
                  </a:schemeClr>
                </a:solidFill>
                <a:latin typeface="Helvetica Neue" charset="0"/>
                <a:ea typeface="Helvetica Neue" charset="0"/>
                <a:cs typeface="Helvetica Neue" charset="0"/>
              </a:rPr>
              <a:t> Set a </a:t>
            </a:r>
            <a:r>
              <a:rPr lang="en-US" sz="2800" b="1" dirty="0">
                <a:solidFill>
                  <a:schemeClr val="tx1">
                    <a:lumMod val="65000"/>
                    <a:lumOff val="35000"/>
                  </a:schemeClr>
                </a:solidFill>
                <a:latin typeface="Helvetica Neue" charset="0"/>
                <a:ea typeface="Helvetica Neue" charset="0"/>
                <a:cs typeface="Helvetica Neue" charset="0"/>
              </a:rPr>
              <a:t>GOAL</a:t>
            </a:r>
            <a:r>
              <a:rPr lang="en-US" sz="2800" dirty="0">
                <a:solidFill>
                  <a:schemeClr val="tx1">
                    <a:lumMod val="65000"/>
                    <a:lumOff val="35000"/>
                  </a:schemeClr>
                </a:solidFill>
                <a:latin typeface="Helvetica Neue" charset="0"/>
                <a:ea typeface="Helvetica Neue" charset="0"/>
                <a:cs typeface="Helvetica Neue" charset="0"/>
              </a:rPr>
              <a:t> for the session</a:t>
            </a:r>
          </a:p>
          <a:p>
            <a:pPr marL="342900" lvl="1" indent="-342900">
              <a:buClr>
                <a:srgbClr val="016794"/>
              </a:buClr>
              <a:buFont typeface="Wingdings" charset="2"/>
              <a:buChar char="§"/>
            </a:pPr>
            <a:r>
              <a:rPr lang="en-US" sz="2800" b="1" dirty="0">
                <a:solidFill>
                  <a:schemeClr val="tx1">
                    <a:lumMod val="65000"/>
                    <a:lumOff val="35000"/>
                  </a:schemeClr>
                </a:solidFill>
                <a:latin typeface="Helvetica Neue" charset="0"/>
                <a:ea typeface="Helvetica Neue" charset="0"/>
                <a:cs typeface="Helvetica Neue" charset="0"/>
              </a:rPr>
              <a:t>R</a:t>
            </a:r>
            <a:r>
              <a:rPr lang="en-US" sz="2800" dirty="0">
                <a:solidFill>
                  <a:schemeClr val="tx1">
                    <a:lumMod val="65000"/>
                    <a:lumOff val="35000"/>
                  </a:schemeClr>
                </a:solidFill>
                <a:latin typeface="Helvetica Neue" charset="0"/>
                <a:ea typeface="Helvetica Neue" charset="0"/>
                <a:cs typeface="Helvetica Neue" charset="0"/>
              </a:rPr>
              <a:t> Establish the current </a:t>
            </a:r>
            <a:r>
              <a:rPr lang="en-US" sz="2800" b="1" dirty="0">
                <a:solidFill>
                  <a:schemeClr val="tx1">
                    <a:lumMod val="65000"/>
                    <a:lumOff val="35000"/>
                  </a:schemeClr>
                </a:solidFill>
                <a:latin typeface="Helvetica Neue" charset="0"/>
                <a:ea typeface="Helvetica Neue" charset="0"/>
                <a:cs typeface="Helvetica Neue" charset="0"/>
              </a:rPr>
              <a:t>REALITY</a:t>
            </a:r>
            <a:endParaRPr lang="en-US" sz="2800" dirty="0">
              <a:solidFill>
                <a:schemeClr val="tx1">
                  <a:lumMod val="65000"/>
                  <a:lumOff val="35000"/>
                </a:schemeClr>
              </a:solidFill>
              <a:latin typeface="Helvetica Neue" charset="0"/>
              <a:ea typeface="Helvetica Neue" charset="0"/>
              <a:cs typeface="Helvetica Neue" charset="0"/>
            </a:endParaRPr>
          </a:p>
          <a:p>
            <a:pPr marL="342900" lvl="1" indent="-342900">
              <a:buClr>
                <a:srgbClr val="016794"/>
              </a:buClr>
              <a:buFont typeface="Wingdings" charset="2"/>
              <a:buChar char="§"/>
            </a:pPr>
            <a:r>
              <a:rPr lang="en-US" sz="2800" b="1" dirty="0">
                <a:solidFill>
                  <a:schemeClr val="tx1">
                    <a:lumMod val="65000"/>
                    <a:lumOff val="35000"/>
                  </a:schemeClr>
                </a:solidFill>
                <a:latin typeface="Helvetica Neue" charset="0"/>
                <a:ea typeface="Helvetica Neue" charset="0"/>
                <a:cs typeface="Helvetica Neue" charset="0"/>
              </a:rPr>
              <a:t>O</a:t>
            </a:r>
            <a:r>
              <a:rPr lang="en-US" sz="2800" dirty="0">
                <a:solidFill>
                  <a:schemeClr val="tx1">
                    <a:lumMod val="65000"/>
                    <a:lumOff val="35000"/>
                  </a:schemeClr>
                </a:solidFill>
                <a:latin typeface="Helvetica Neue" charset="0"/>
                <a:ea typeface="Helvetica Neue" charset="0"/>
                <a:cs typeface="Helvetica Neue" charset="0"/>
              </a:rPr>
              <a:t> Identify </a:t>
            </a:r>
            <a:r>
              <a:rPr lang="en-US" sz="2800" b="1" dirty="0">
                <a:solidFill>
                  <a:schemeClr val="tx1">
                    <a:lumMod val="65000"/>
                    <a:lumOff val="35000"/>
                  </a:schemeClr>
                </a:solidFill>
                <a:latin typeface="Helvetica Neue" charset="0"/>
                <a:ea typeface="Helvetica Neue" charset="0"/>
                <a:cs typeface="Helvetica Neue" charset="0"/>
              </a:rPr>
              <a:t>OPTIONS</a:t>
            </a:r>
            <a:endParaRPr lang="en-US" sz="2800" dirty="0">
              <a:solidFill>
                <a:schemeClr val="tx1">
                  <a:lumMod val="65000"/>
                  <a:lumOff val="35000"/>
                </a:schemeClr>
              </a:solidFill>
              <a:latin typeface="Helvetica Neue" charset="0"/>
              <a:ea typeface="Helvetica Neue" charset="0"/>
              <a:cs typeface="Helvetica Neue" charset="0"/>
            </a:endParaRPr>
          </a:p>
          <a:p>
            <a:pPr marL="342900" lvl="1" indent="-342900">
              <a:buClr>
                <a:srgbClr val="016794"/>
              </a:buClr>
              <a:buFont typeface="Wingdings" charset="2"/>
              <a:buChar char="§"/>
            </a:pPr>
            <a:r>
              <a:rPr lang="en-US" sz="2800" b="1" dirty="0">
                <a:solidFill>
                  <a:schemeClr val="tx1">
                    <a:lumMod val="65000"/>
                    <a:lumOff val="35000"/>
                  </a:schemeClr>
                </a:solidFill>
                <a:latin typeface="Helvetica Neue" charset="0"/>
                <a:ea typeface="Helvetica Neue" charset="0"/>
                <a:cs typeface="Helvetica Neue" charset="0"/>
              </a:rPr>
              <a:t>W</a:t>
            </a:r>
            <a:r>
              <a:rPr lang="en-US" sz="2800" dirty="0">
                <a:solidFill>
                  <a:schemeClr val="tx1">
                    <a:lumMod val="65000"/>
                    <a:lumOff val="35000"/>
                  </a:schemeClr>
                </a:solidFill>
                <a:latin typeface="Helvetica Neue" charset="0"/>
                <a:ea typeface="Helvetica Neue" charset="0"/>
                <a:cs typeface="Helvetica Neue" charset="0"/>
              </a:rPr>
              <a:t> Decide the next steps</a:t>
            </a:r>
          </a:p>
          <a:p>
            <a:pPr marL="0" lvl="1">
              <a:buClr>
                <a:srgbClr val="016794"/>
              </a:buClr>
            </a:pPr>
            <a:r>
              <a:rPr lang="en-US" sz="2800" dirty="0">
                <a:solidFill>
                  <a:schemeClr val="tx1">
                    <a:lumMod val="65000"/>
                    <a:lumOff val="35000"/>
                  </a:schemeClr>
                </a:solidFill>
                <a:latin typeface="Helvetica Neue" charset="0"/>
                <a:ea typeface="Helvetica Neue" charset="0"/>
                <a:cs typeface="Helvetica Neue" charset="0"/>
              </a:rPr>
              <a:t>        that </a:t>
            </a:r>
            <a:r>
              <a:rPr lang="en-US" sz="2800" b="1" dirty="0">
                <a:solidFill>
                  <a:schemeClr val="tx1">
                    <a:lumMod val="65000"/>
                    <a:lumOff val="35000"/>
                  </a:schemeClr>
                </a:solidFill>
                <a:latin typeface="Helvetica Neue" charset="0"/>
                <a:ea typeface="Helvetica Neue" charset="0"/>
                <a:cs typeface="Helvetica Neue" charset="0"/>
              </a:rPr>
              <a:t>WILL</a:t>
            </a:r>
            <a:r>
              <a:rPr lang="en-US" sz="2800" dirty="0">
                <a:solidFill>
                  <a:schemeClr val="tx1">
                    <a:lumMod val="65000"/>
                    <a:lumOff val="35000"/>
                  </a:schemeClr>
                </a:solidFill>
                <a:latin typeface="Helvetica Neue" charset="0"/>
                <a:ea typeface="Helvetica Neue" charset="0"/>
                <a:cs typeface="Helvetica Neue" charset="0"/>
              </a:rPr>
              <a:t> happen</a:t>
            </a:r>
            <a:endParaRPr lang="en-US" sz="2000" dirty="0"/>
          </a:p>
        </p:txBody>
      </p:sp>
    </p:spTree>
    <p:extLst>
      <p:ext uri="{BB962C8B-B14F-4D97-AF65-F5344CB8AC3E}">
        <p14:creationId xmlns:p14="http://schemas.microsoft.com/office/powerpoint/2010/main" val="1801869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990333" y="604620"/>
            <a:ext cx="10515600" cy="1325563"/>
          </a:xfrm>
          <a:prstGeom prst="rect">
            <a:avLst/>
          </a:prstGeom>
        </p:spPr>
        <p:txBody>
          <a:bodyPr lIns="91425" tIns="91425" rIns="91425" bIns="91425" anchor="t" anchorCtr="0">
            <a:noAutofit/>
          </a:bodyPr>
          <a:lstStyle/>
          <a:p>
            <a:r>
              <a:rPr lang="en-US" sz="3200" b="1" dirty="0">
                <a:solidFill>
                  <a:srgbClr val="016794"/>
                </a:solidFill>
                <a:latin typeface="Helvetica Neue" charset="0"/>
                <a:ea typeface="Helvetica Neue" charset="0"/>
                <a:cs typeface="Helvetica Neue" charset="0"/>
              </a:rPr>
              <a:t>KEY LEARNING POINTS</a:t>
            </a:r>
            <a:br>
              <a:rPr lang="en-US" sz="3200" b="1" dirty="0">
                <a:solidFill>
                  <a:srgbClr val="016794"/>
                </a:solidFill>
                <a:latin typeface="Helvetica Neue" charset="0"/>
                <a:ea typeface="Helvetica Neue" charset="0"/>
                <a:cs typeface="Helvetica Neue" charset="0"/>
              </a:rPr>
            </a:br>
            <a:r>
              <a:rPr lang="en-US" sz="3200" b="1" dirty="0">
                <a:solidFill>
                  <a:srgbClr val="016794"/>
                </a:solidFill>
                <a:latin typeface="Helvetica Neue" charset="0"/>
                <a:ea typeface="Helvetica Neue" charset="0"/>
                <a:cs typeface="Helvetica Neue" charset="0"/>
              </a:rPr>
              <a:t>ON COACHING</a:t>
            </a:r>
          </a:p>
        </p:txBody>
      </p:sp>
      <p:sp>
        <p:nvSpPr>
          <p:cNvPr id="3" name="Rectangle 2"/>
          <p:cNvSpPr/>
          <p:nvPr/>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794"/>
              </a:solidFill>
            </a:endParaRPr>
          </a:p>
        </p:txBody>
      </p:sp>
      <p:pic>
        <p:nvPicPr>
          <p:cNvPr id="6" name="Picture 5"/>
          <p:cNvPicPr>
            <a:picLocks noChangeAspect="1"/>
          </p:cNvPicPr>
          <p:nvPr/>
        </p:nvPicPr>
        <p:blipFill rotWithShape="1">
          <a:blip r:embed="rId3">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4" name="TextBox 3"/>
          <p:cNvSpPr txBox="1"/>
          <p:nvPr/>
        </p:nvSpPr>
        <p:spPr>
          <a:xfrm>
            <a:off x="3990333" y="2228076"/>
            <a:ext cx="6941827" cy="3693319"/>
          </a:xfrm>
          <a:prstGeom prst="rect">
            <a:avLst/>
          </a:prstGeom>
          <a:noFill/>
        </p:spPr>
        <p:txBody>
          <a:bodyPr wrap="square" rtlCol="0">
            <a:spAutoFit/>
          </a:bodyPr>
          <a:lstStyle/>
          <a:p>
            <a:pPr marL="342900" indent="-342900">
              <a:buClr>
                <a:srgbClr val="01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Use your active listening and communication skills</a:t>
            </a:r>
          </a:p>
          <a:p>
            <a:pPr marL="342900" indent="-342900">
              <a:buClr>
                <a:srgbClr val="01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Let caseworkers try to find solutions to problems first</a:t>
            </a:r>
          </a:p>
          <a:p>
            <a:pPr marL="342900" indent="-342900">
              <a:buClr>
                <a:srgbClr val="01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Do not pass judgment</a:t>
            </a:r>
          </a:p>
          <a:p>
            <a:pPr marL="342900" indent="-342900">
              <a:buClr>
                <a:srgbClr val="01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Give input and concrete advice when needed</a:t>
            </a:r>
            <a:endParaRPr lang="en-GB" sz="2400" dirty="0">
              <a:solidFill>
                <a:schemeClr val="tx1">
                  <a:lumMod val="65000"/>
                  <a:lumOff val="35000"/>
                </a:schemeClr>
              </a:solidFill>
              <a:latin typeface="Helvetica Neue" charset="0"/>
              <a:ea typeface="Helvetica Neue" charset="0"/>
              <a:cs typeface="Helvetica Neue" charset="0"/>
            </a:endParaRPr>
          </a:p>
          <a:p>
            <a:pPr marL="342900" indent="-342900">
              <a:buClr>
                <a:srgbClr val="01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Offer potential suggestions and alternatives</a:t>
            </a:r>
            <a:endParaRPr lang="en-GB" sz="2400" dirty="0">
              <a:solidFill>
                <a:schemeClr val="tx1">
                  <a:lumMod val="65000"/>
                  <a:lumOff val="35000"/>
                </a:schemeClr>
              </a:solidFill>
              <a:latin typeface="Helvetica Neue" charset="0"/>
              <a:ea typeface="Helvetica Neue" charset="0"/>
              <a:cs typeface="Helvetica Neue" charset="0"/>
            </a:endParaRPr>
          </a:p>
          <a:p>
            <a:pPr marL="342900" indent="-342900">
              <a:buClr>
                <a:srgbClr val="01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Reinforce useful strategies that have worked previously</a:t>
            </a:r>
            <a:endParaRPr lang="en-GB" sz="2400" dirty="0">
              <a:solidFill>
                <a:schemeClr val="tx1">
                  <a:lumMod val="65000"/>
                  <a:lumOff val="35000"/>
                </a:schemeClr>
              </a:solidFill>
              <a:latin typeface="Helvetica Neue" charset="0"/>
              <a:ea typeface="Helvetica Neue" charset="0"/>
              <a:cs typeface="Helvetica Neue" charset="0"/>
            </a:endParaRPr>
          </a:p>
          <a:p>
            <a:endParaRPr lang="en-US" dirty="0"/>
          </a:p>
        </p:txBody>
      </p:sp>
    </p:spTree>
    <p:extLst>
      <p:ext uri="{BB962C8B-B14F-4D97-AF65-F5344CB8AC3E}">
        <p14:creationId xmlns:p14="http://schemas.microsoft.com/office/powerpoint/2010/main" val="2964594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latin typeface="Helvetica Neue Medium" charset="0"/>
                <a:ea typeface="Helvetica Neue Medium" charset="0"/>
                <a:cs typeface="Helvetica Neue Medium" charset="0"/>
              </a:rPr>
              <a:t>QUESTIONS?</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3627898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p:nvSpPr>
        <p:spPr>
          <a:xfrm>
            <a:off x="2647226" y="2615256"/>
            <a:ext cx="6904383" cy="1643270"/>
          </a:xfrm>
          <a:prstGeom prst="rect">
            <a:avLst/>
          </a:prstGeom>
          <a:solidFill>
            <a:srgbClr val="97467D">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hape 211"/>
          <p:cNvSpPr txBox="1">
            <a:spLocks/>
          </p:cNvSpPr>
          <p:nvPr/>
        </p:nvSpPr>
        <p:spPr>
          <a:xfrm>
            <a:off x="1623596" y="2915961"/>
            <a:ext cx="8944803" cy="1236548"/>
          </a:xfrm>
          <a:prstGeom prst="rect">
            <a:avLst/>
          </a:prstGeom>
          <a:noFill/>
          <a:ln>
            <a:noFill/>
          </a:ln>
        </p:spPr>
        <p:txBody>
          <a:bodyPr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151515"/>
              </a:buClr>
              <a:buSzPct val="25000"/>
            </a:pPr>
            <a:r>
              <a:rPr lang="en-US" sz="3600" b="1" dirty="0">
                <a:solidFill>
                  <a:schemeClr val="bg1"/>
                </a:solidFill>
                <a:latin typeface="Helvetica Neue" charset="0"/>
                <a:ea typeface="Helvetica Neue" charset="0"/>
                <a:cs typeface="Helvetica Neue" charset="0"/>
              </a:rPr>
              <a:t>PROVIDING FEEDBACK TO CASEWORKERS</a:t>
            </a:r>
          </a:p>
        </p:txBody>
      </p:sp>
      <p:sp>
        <p:nvSpPr>
          <p:cNvPr id="5" name="TextBox 4"/>
          <p:cNvSpPr txBox="1"/>
          <p:nvPr/>
        </p:nvSpPr>
        <p:spPr>
          <a:xfrm>
            <a:off x="75476" y="56581"/>
            <a:ext cx="5143500" cy="307777"/>
          </a:xfrm>
          <a:prstGeom prst="rect">
            <a:avLst/>
          </a:prstGeom>
          <a:noFill/>
        </p:spPr>
        <p:txBody>
          <a:bodyPr wrap="square" rtlCol="0">
            <a:spAutoFit/>
          </a:bodyPr>
          <a:lstStyle/>
          <a:p>
            <a:r>
              <a:rPr lang="en-US" sz="1400" i="1" dirty="0">
                <a:solidFill>
                  <a:schemeClr val="bg1"/>
                </a:solidFill>
                <a:latin typeface="Helvetica Neue" charset="0"/>
                <a:ea typeface="Helvetica Neue" charset="0"/>
                <a:cs typeface="Helvetica Neue" charset="0"/>
              </a:rPr>
              <a:t>Photo: Peter Biro/The IRC</a:t>
            </a:r>
          </a:p>
        </p:txBody>
      </p:sp>
      <p:sp>
        <p:nvSpPr>
          <p:cNvPr id="6" name="Rectangle 5">
            <a:extLst>
              <a:ext uri="{FF2B5EF4-FFF2-40B4-BE49-F238E27FC236}">
                <a16:creationId xmlns="" xmlns:a16="http://schemas.microsoft.com/office/drawing/2014/main" id="{D445C0A4-AE36-4F47-A7CB-9516BE45BE16}"/>
              </a:ext>
            </a:extLst>
          </p:cNvPr>
          <p:cNvSpPr/>
          <p:nvPr/>
        </p:nvSpPr>
        <p:spPr>
          <a:xfrm>
            <a:off x="8653817" y="6402731"/>
            <a:ext cx="3377848" cy="369332"/>
          </a:xfrm>
          <a:prstGeom prst="rect">
            <a:avLst/>
          </a:prstGeom>
        </p:spPr>
        <p:txBody>
          <a:bodyPr wrap="none">
            <a:spAutoFit/>
          </a:bodyPr>
          <a:lstStyle/>
          <a:p>
            <a:r>
              <a:rPr lang="en-US" i="1" dirty="0">
                <a:solidFill>
                  <a:schemeClr val="bg1"/>
                </a:solidFill>
                <a:latin typeface="Helvetica Neue" charset="0"/>
                <a:ea typeface="Helvetica Neue" charset="0"/>
                <a:cs typeface="Helvetica Neue" charset="0"/>
              </a:rPr>
              <a:t>Photo: Kevin McNulty /The IRC</a:t>
            </a:r>
          </a:p>
        </p:txBody>
      </p:sp>
    </p:spTree>
    <p:extLst>
      <p:ext uri="{BB962C8B-B14F-4D97-AF65-F5344CB8AC3E}">
        <p14:creationId xmlns:p14="http://schemas.microsoft.com/office/powerpoint/2010/main" val="2775652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4" name="Rectangle 3"/>
          <p:cNvSpPr/>
          <p:nvPr/>
        </p:nvSpPr>
        <p:spPr>
          <a:xfrm>
            <a:off x="0" y="0"/>
            <a:ext cx="12192000" cy="1696661"/>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Shape 211"/>
          <p:cNvSpPr txBox="1">
            <a:spLocks noGrp="1"/>
          </p:cNvSpPr>
          <p:nvPr>
            <p:ph type="title"/>
          </p:nvPr>
        </p:nvSpPr>
        <p:spPr>
          <a:xfrm>
            <a:off x="579368" y="302712"/>
            <a:ext cx="9667875" cy="1488721"/>
          </a:xfrm>
          <a:prstGeom prst="rect">
            <a:avLst/>
          </a:prstGeom>
          <a:noFill/>
          <a:ln>
            <a:noFill/>
          </a:ln>
        </p:spPr>
        <p:txBody>
          <a:bodyPr lIns="91425" tIns="45700" rIns="91425" bIns="45700" anchor="t" anchorCtr="0">
            <a:noAutofit/>
          </a:bodyPr>
          <a:lstStyle/>
          <a:p>
            <a:pPr>
              <a:buClr>
                <a:srgbClr val="151515"/>
              </a:buClr>
              <a:buSzPct val="25000"/>
            </a:pPr>
            <a:r>
              <a:rPr lang="en-US" sz="3600" b="1" dirty="0">
                <a:solidFill>
                  <a:schemeClr val="bg1"/>
                </a:solidFill>
                <a:latin typeface="Helvetica Neue" charset="0"/>
                <a:ea typeface="Helvetica Neue" charset="0"/>
                <a:cs typeface="Helvetica Neue" charset="0"/>
              </a:rPr>
              <a:t>WHY IS FEEDBACK </a:t>
            </a:r>
            <a:br>
              <a:rPr lang="en-US" sz="3600" b="1" dirty="0">
                <a:solidFill>
                  <a:schemeClr val="bg1"/>
                </a:solidFill>
                <a:latin typeface="Helvetica Neue" charset="0"/>
                <a:ea typeface="Helvetica Neue" charset="0"/>
                <a:cs typeface="Helvetica Neue" charset="0"/>
              </a:rPr>
            </a:br>
            <a:r>
              <a:rPr lang="en-US" sz="3600" b="1" dirty="0">
                <a:solidFill>
                  <a:schemeClr val="bg1"/>
                </a:solidFill>
                <a:latin typeface="Helvetica Neue" charset="0"/>
                <a:ea typeface="Helvetica Neue" charset="0"/>
                <a:cs typeface="Helvetica Neue" charset="0"/>
              </a:rPr>
              <a:t>IMPORTANT?</a:t>
            </a:r>
            <a:endParaRPr lang="en-US" sz="3600" b="1" u="none" strike="noStrike" cap="none" dirty="0">
              <a:solidFill>
                <a:schemeClr val="bg1"/>
              </a:solidFill>
              <a:latin typeface="Helvetica Neue" charset="0"/>
              <a:ea typeface="Helvetica Neue" charset="0"/>
              <a:cs typeface="Helvetica Neue" charset="0"/>
            </a:endParaRPr>
          </a:p>
        </p:txBody>
      </p:sp>
      <p:sp>
        <p:nvSpPr>
          <p:cNvPr id="6" name="Rectangle 5"/>
          <p:cNvSpPr/>
          <p:nvPr/>
        </p:nvSpPr>
        <p:spPr>
          <a:xfrm>
            <a:off x="579368" y="2094227"/>
            <a:ext cx="10035623" cy="4062651"/>
          </a:xfrm>
          <a:prstGeom prst="rect">
            <a:avLst/>
          </a:prstGeom>
        </p:spPr>
        <p:txBody>
          <a:bodyPr wrap="square" anchor="t">
            <a:spAutoFit/>
          </a:bodyPr>
          <a:lstStyle/>
          <a:p>
            <a:pPr marL="342900" lvl="1" indent="-342900">
              <a:spcBef>
                <a:spcPts val="600"/>
              </a:spcBef>
              <a:buClr>
                <a:srgbClr val="97467D"/>
              </a:buClr>
              <a:buSzPct val="80000"/>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342900" indent="-342900">
              <a:buClr>
                <a:srgbClr val="97467D"/>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The purpose of feedback is to work toward </a:t>
            </a:r>
            <a:r>
              <a:rPr lang="en-US" sz="2400" u="sng" dirty="0">
                <a:solidFill>
                  <a:schemeClr val="tx1">
                    <a:lumMod val="65000"/>
                    <a:lumOff val="35000"/>
                  </a:schemeClr>
                </a:solidFill>
                <a:latin typeface="Helvetica Neue" charset="0"/>
                <a:ea typeface="Helvetica Neue" charset="0"/>
                <a:cs typeface="Helvetica Neue" charset="0"/>
              </a:rPr>
              <a:t>improvement in practice and positive change for children</a:t>
            </a:r>
            <a:endParaRPr lang="en-US" sz="2400" dirty="0">
              <a:solidFill>
                <a:schemeClr val="tx1">
                  <a:lumMod val="65000"/>
                  <a:lumOff val="35000"/>
                </a:schemeClr>
              </a:solidFill>
              <a:latin typeface="Helvetica Neue" charset="0"/>
              <a:ea typeface="Helvetica Neue" charset="0"/>
              <a:cs typeface="Helvetica Neue" charset="0"/>
            </a:endParaRPr>
          </a:p>
          <a:p>
            <a:pPr marL="342900" indent="-342900">
              <a:buClr>
                <a:srgbClr val="97467D"/>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342900" indent="-342900">
              <a:buClr>
                <a:srgbClr val="97467D"/>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Effective feedback increases the likelihood of change as it highlights strengths as well as weaknesses, and clarifies key issues for practice</a:t>
            </a:r>
          </a:p>
          <a:p>
            <a:pPr marL="342900" indent="-342900">
              <a:buClr>
                <a:srgbClr val="97467D"/>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342900" indent="-342900">
              <a:buClr>
                <a:srgbClr val="97467D"/>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It is important to try to build the skills and support a culture where the giving and receiving of feedback is welcomed and practiced on a daily basis</a:t>
            </a:r>
          </a:p>
          <a:p>
            <a:pPr lvl="1"/>
            <a:endParaRPr lang="en-US" sz="1800" dirty="0">
              <a:solidFill>
                <a:schemeClr val="tx1">
                  <a:lumMod val="65000"/>
                  <a:lumOff val="35000"/>
                </a:schemeClr>
              </a:solidFill>
              <a:latin typeface="Helvetica Neue" charset="0"/>
              <a:ea typeface="Helvetica Neue" charset="0"/>
              <a:cs typeface="Helvetica Neue" charset="0"/>
            </a:endParaRPr>
          </a:p>
        </p:txBody>
      </p:sp>
      <p:grpSp>
        <p:nvGrpSpPr>
          <p:cNvPr id="10" name="Group 9"/>
          <p:cNvGrpSpPr/>
          <p:nvPr/>
        </p:nvGrpSpPr>
        <p:grpSpPr>
          <a:xfrm>
            <a:off x="119269" y="-118221"/>
            <a:ext cx="12192001" cy="1814882"/>
            <a:chOff x="-1" y="5043120"/>
            <a:chExt cx="12192001" cy="1814882"/>
          </a:xfrm>
        </p:grpSpPr>
        <p:pic>
          <p:nvPicPr>
            <p:cNvPr id="11" name="Picture 10"/>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2349106" y="2694014"/>
              <a:ext cx="1814881" cy="6513095"/>
            </a:xfrm>
            <a:prstGeom prst="rect">
              <a:avLst/>
            </a:prstGeom>
          </p:spPr>
        </p:pic>
        <p:pic>
          <p:nvPicPr>
            <p:cNvPr id="12" name="Picture 11"/>
            <p:cNvPicPr>
              <a:picLocks noChangeAspect="1"/>
            </p:cNvPicPr>
            <p:nvPr/>
          </p:nvPicPr>
          <p:blipFill rotWithShape="1">
            <a:blip r:embed="rId4">
              <a:alphaModFix amt="20000"/>
              <a:extLst>
                <a:ext uri="{28A0092B-C50C-407E-A947-70E740481C1C}">
                  <a14:useLocalDpi xmlns:a14="http://schemas.microsoft.com/office/drawing/2010/main"/>
                </a:ext>
              </a:extLst>
            </a:blip>
            <a:srcRect/>
            <a:stretch/>
          </p:blipFill>
          <p:spPr>
            <a:xfrm rot="5400000">
              <a:off x="8435259" y="3077813"/>
              <a:ext cx="1791434" cy="5722048"/>
            </a:xfrm>
            <a:prstGeom prst="rect">
              <a:avLst/>
            </a:prstGeom>
          </p:spPr>
        </p:pic>
      </p:grpSp>
    </p:spTree>
    <p:extLst>
      <p:ext uri="{BB962C8B-B14F-4D97-AF65-F5344CB8AC3E}">
        <p14:creationId xmlns:p14="http://schemas.microsoft.com/office/powerpoint/2010/main" val="1880038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4" name="Rectangle 3"/>
          <p:cNvSpPr/>
          <p:nvPr/>
        </p:nvSpPr>
        <p:spPr>
          <a:xfrm>
            <a:off x="0" y="0"/>
            <a:ext cx="12192000" cy="1696661"/>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368" y="2094227"/>
            <a:ext cx="10035623" cy="3693319"/>
          </a:xfrm>
          <a:prstGeom prst="rect">
            <a:avLst/>
          </a:prstGeom>
        </p:spPr>
        <p:txBody>
          <a:bodyPr wrap="square" anchor="t">
            <a:spAutoFit/>
          </a:bodyPr>
          <a:lstStyle/>
          <a:p>
            <a:pPr marL="342900" lvl="1" indent="-342900">
              <a:spcBef>
                <a:spcPts val="600"/>
              </a:spcBef>
              <a:buClr>
                <a:srgbClr val="97467D"/>
              </a:buClr>
              <a:buSzPct val="80000"/>
              <a:buFont typeface="Wingdings" charset="2"/>
              <a:buChar char="§"/>
            </a:pPr>
            <a:endParaRPr lang="en-US" sz="2400" b="1" dirty="0">
              <a:solidFill>
                <a:srgbClr val="97467D"/>
              </a:solidFill>
              <a:latin typeface="Helvetica Neue" charset="0"/>
              <a:ea typeface="Helvetica Neue" charset="0"/>
              <a:cs typeface="Helvetica Neue" charset="0"/>
            </a:endParaRPr>
          </a:p>
          <a:p>
            <a:pPr>
              <a:buClr>
                <a:srgbClr val="97467D"/>
              </a:buClr>
            </a:pPr>
            <a:r>
              <a:rPr lang="en-AU" sz="2400" b="1" dirty="0">
                <a:solidFill>
                  <a:srgbClr val="97467D"/>
                </a:solidFill>
                <a:latin typeface="Helvetica Neue" charset="0"/>
                <a:ea typeface="Helvetica Neue" charset="0"/>
                <a:cs typeface="Helvetica Neue" charset="0"/>
              </a:rPr>
              <a:t>When we have to tell someone something that may be difficult to hear, we may hesitate:</a:t>
            </a:r>
          </a:p>
          <a:p>
            <a:pPr marL="342900" indent="-342900">
              <a:buClr>
                <a:srgbClr val="97467D"/>
              </a:buClr>
              <a:buFont typeface="Wingdings" charset="2"/>
              <a:buChar char="§"/>
            </a:pPr>
            <a:endParaRPr lang="en-GB" sz="2400" dirty="0">
              <a:solidFill>
                <a:schemeClr val="tx1">
                  <a:lumMod val="65000"/>
                  <a:lumOff val="35000"/>
                </a:schemeClr>
              </a:solidFill>
              <a:latin typeface="Helvetica Neue" charset="0"/>
              <a:ea typeface="Helvetica Neue" charset="0"/>
              <a:cs typeface="Helvetica Neue" charset="0"/>
            </a:endParaRPr>
          </a:p>
          <a:p>
            <a:pPr marL="342900" indent="-342900">
              <a:buClr>
                <a:srgbClr val="97467D"/>
              </a:buClr>
              <a:buFont typeface="Wingdings" charset="2"/>
              <a:buChar char="§"/>
            </a:pPr>
            <a:r>
              <a:rPr lang="en-AU" sz="2400" dirty="0">
                <a:solidFill>
                  <a:schemeClr val="tx1">
                    <a:lumMod val="65000"/>
                    <a:lumOff val="35000"/>
                  </a:schemeClr>
                </a:solidFill>
                <a:latin typeface="Helvetica Neue" charset="0"/>
                <a:ea typeface="Helvetica Neue" charset="0"/>
                <a:cs typeface="Helvetica Neue" charset="0"/>
              </a:rPr>
              <a:t>Will they get very upset?</a:t>
            </a:r>
          </a:p>
          <a:p>
            <a:pPr marL="342900" indent="-342900">
              <a:buClr>
                <a:srgbClr val="97467D"/>
              </a:buClr>
              <a:buFont typeface="Wingdings" charset="2"/>
              <a:buChar char="§"/>
            </a:pPr>
            <a:r>
              <a:rPr lang="en-AU" sz="2400" dirty="0">
                <a:solidFill>
                  <a:schemeClr val="tx1">
                    <a:lumMod val="65000"/>
                    <a:lumOff val="35000"/>
                  </a:schemeClr>
                </a:solidFill>
                <a:latin typeface="Helvetica Neue" charset="0"/>
                <a:ea typeface="Helvetica Neue" charset="0"/>
                <a:cs typeface="Helvetica Neue" charset="0"/>
              </a:rPr>
              <a:t>How will we deal with it?</a:t>
            </a:r>
            <a:endParaRPr lang="en-GB" sz="2400" dirty="0">
              <a:solidFill>
                <a:schemeClr val="tx1">
                  <a:lumMod val="65000"/>
                  <a:lumOff val="35000"/>
                </a:schemeClr>
              </a:solidFill>
              <a:latin typeface="Helvetica Neue" charset="0"/>
              <a:ea typeface="Helvetica Neue" charset="0"/>
              <a:cs typeface="Helvetica Neue" charset="0"/>
            </a:endParaRPr>
          </a:p>
          <a:p>
            <a:pPr marL="342900" indent="-342900">
              <a:buClr>
                <a:srgbClr val="97467D"/>
              </a:buClr>
              <a:buFont typeface="Wingdings" charset="2"/>
              <a:buChar char="§"/>
            </a:pPr>
            <a:r>
              <a:rPr lang="en-AU" sz="2400" dirty="0">
                <a:solidFill>
                  <a:schemeClr val="tx1">
                    <a:lumMod val="65000"/>
                    <a:lumOff val="35000"/>
                  </a:schemeClr>
                </a:solidFill>
                <a:latin typeface="Helvetica Neue" charset="0"/>
                <a:ea typeface="Helvetica Neue" charset="0"/>
                <a:cs typeface="Helvetica Neue" charset="0"/>
              </a:rPr>
              <a:t>Will it affect our relationship in future?</a:t>
            </a:r>
            <a:endParaRPr lang="en-GB" sz="2400" dirty="0">
              <a:solidFill>
                <a:schemeClr val="tx1">
                  <a:lumMod val="65000"/>
                  <a:lumOff val="35000"/>
                </a:schemeClr>
              </a:solidFill>
              <a:latin typeface="Helvetica Neue" charset="0"/>
              <a:ea typeface="Helvetica Neue" charset="0"/>
              <a:cs typeface="Helvetica Neue" charset="0"/>
            </a:endParaRPr>
          </a:p>
          <a:p>
            <a:pPr marL="342900" indent="-342900">
              <a:buClr>
                <a:srgbClr val="97467D"/>
              </a:buClr>
              <a:buFont typeface="Wingdings" charset="2"/>
              <a:buChar char="§"/>
            </a:pPr>
            <a:r>
              <a:rPr lang="en-AU" sz="2400" dirty="0">
                <a:solidFill>
                  <a:schemeClr val="tx1">
                    <a:lumMod val="65000"/>
                    <a:lumOff val="35000"/>
                  </a:schemeClr>
                </a:solidFill>
                <a:latin typeface="Helvetica Neue" charset="0"/>
                <a:ea typeface="Helvetica Neue" charset="0"/>
                <a:cs typeface="Helvetica Neue" charset="0"/>
              </a:rPr>
              <a:t>Will they listen to what we say, or will they distort it?</a:t>
            </a:r>
            <a:endParaRPr lang="en-GB" sz="2400" dirty="0">
              <a:solidFill>
                <a:schemeClr val="tx1">
                  <a:lumMod val="65000"/>
                  <a:lumOff val="35000"/>
                </a:schemeClr>
              </a:solidFill>
              <a:latin typeface="Helvetica Neue" charset="0"/>
              <a:ea typeface="Helvetica Neue" charset="0"/>
              <a:cs typeface="Helvetica Neue" charset="0"/>
            </a:endParaRPr>
          </a:p>
          <a:p>
            <a:pPr marL="342900" indent="-342900">
              <a:buClr>
                <a:srgbClr val="97467D"/>
              </a:buClr>
              <a:buFont typeface="Wingdings" charset="2"/>
              <a:buChar char="§"/>
            </a:pPr>
            <a:r>
              <a:rPr lang="en-AU" sz="2400" dirty="0">
                <a:solidFill>
                  <a:schemeClr val="tx1">
                    <a:lumMod val="65000"/>
                    <a:lumOff val="35000"/>
                  </a:schemeClr>
                </a:solidFill>
                <a:latin typeface="Helvetica Neue" charset="0"/>
                <a:ea typeface="Helvetica Neue" charset="0"/>
                <a:cs typeface="Helvetica Neue" charset="0"/>
              </a:rPr>
              <a:t>Will it really affect the way they behave?</a:t>
            </a:r>
            <a:endParaRPr lang="en-GB" sz="2400" dirty="0">
              <a:solidFill>
                <a:schemeClr val="tx1">
                  <a:lumMod val="65000"/>
                  <a:lumOff val="35000"/>
                </a:schemeClr>
              </a:solidFill>
              <a:latin typeface="Helvetica Neue" charset="0"/>
              <a:ea typeface="Helvetica Neue" charset="0"/>
              <a:cs typeface="Helvetica Neue" charset="0"/>
            </a:endParaRPr>
          </a:p>
          <a:p>
            <a:pPr lvl="1"/>
            <a:endParaRPr lang="en-US" sz="1800" dirty="0">
              <a:solidFill>
                <a:schemeClr val="tx1">
                  <a:lumMod val="65000"/>
                  <a:lumOff val="35000"/>
                </a:schemeClr>
              </a:solidFill>
              <a:latin typeface="Helvetica Neue" charset="0"/>
              <a:ea typeface="Helvetica Neue" charset="0"/>
              <a:cs typeface="Helvetica Neue" charset="0"/>
            </a:endParaRPr>
          </a:p>
        </p:txBody>
      </p:sp>
      <p:grpSp>
        <p:nvGrpSpPr>
          <p:cNvPr id="10" name="Group 9"/>
          <p:cNvGrpSpPr/>
          <p:nvPr/>
        </p:nvGrpSpPr>
        <p:grpSpPr>
          <a:xfrm>
            <a:off x="59426" y="-118221"/>
            <a:ext cx="12192001" cy="1814882"/>
            <a:chOff x="-1" y="5043120"/>
            <a:chExt cx="12192001" cy="1814882"/>
          </a:xfrm>
        </p:grpSpPr>
        <p:pic>
          <p:nvPicPr>
            <p:cNvPr id="11" name="Picture 10"/>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2349106" y="2694014"/>
              <a:ext cx="1814881" cy="6513095"/>
            </a:xfrm>
            <a:prstGeom prst="rect">
              <a:avLst/>
            </a:prstGeom>
          </p:spPr>
        </p:pic>
        <p:pic>
          <p:nvPicPr>
            <p:cNvPr id="12" name="Picture 11"/>
            <p:cNvPicPr>
              <a:picLocks noChangeAspect="1"/>
            </p:cNvPicPr>
            <p:nvPr/>
          </p:nvPicPr>
          <p:blipFill rotWithShape="1">
            <a:blip r:embed="rId4">
              <a:alphaModFix amt="20000"/>
              <a:extLst>
                <a:ext uri="{28A0092B-C50C-407E-A947-70E740481C1C}">
                  <a14:useLocalDpi xmlns:a14="http://schemas.microsoft.com/office/drawing/2010/main"/>
                </a:ext>
              </a:extLst>
            </a:blip>
            <a:srcRect/>
            <a:stretch/>
          </p:blipFill>
          <p:spPr>
            <a:xfrm rot="5400000">
              <a:off x="8435259" y="3077813"/>
              <a:ext cx="1791434" cy="5722048"/>
            </a:xfrm>
            <a:prstGeom prst="rect">
              <a:avLst/>
            </a:prstGeom>
          </p:spPr>
        </p:pic>
      </p:grpSp>
      <p:sp>
        <p:nvSpPr>
          <p:cNvPr id="211" name="Shape 211"/>
          <p:cNvSpPr txBox="1">
            <a:spLocks noGrp="1"/>
          </p:cNvSpPr>
          <p:nvPr>
            <p:ph type="title"/>
          </p:nvPr>
        </p:nvSpPr>
        <p:spPr>
          <a:xfrm>
            <a:off x="579368" y="302712"/>
            <a:ext cx="9667875" cy="1488721"/>
          </a:xfrm>
          <a:prstGeom prst="rect">
            <a:avLst/>
          </a:prstGeom>
          <a:noFill/>
          <a:ln>
            <a:noFill/>
          </a:ln>
        </p:spPr>
        <p:txBody>
          <a:bodyPr lIns="91425" tIns="45700" rIns="91425" bIns="45700" anchor="t" anchorCtr="0">
            <a:noAutofit/>
          </a:bodyPr>
          <a:lstStyle/>
          <a:p>
            <a:pPr>
              <a:buClr>
                <a:srgbClr val="151515"/>
              </a:buClr>
              <a:buSzPct val="25000"/>
            </a:pPr>
            <a:r>
              <a:rPr lang="en-US" sz="3600" b="1" dirty="0">
                <a:solidFill>
                  <a:schemeClr val="bg1"/>
                </a:solidFill>
                <a:latin typeface="Helvetica Neue" charset="0"/>
                <a:ea typeface="Helvetica Neue" charset="0"/>
                <a:cs typeface="Helvetica Neue" charset="0"/>
              </a:rPr>
              <a:t>CONCERNS WITH </a:t>
            </a:r>
            <a:br>
              <a:rPr lang="en-US" sz="3600" b="1" dirty="0">
                <a:solidFill>
                  <a:schemeClr val="bg1"/>
                </a:solidFill>
                <a:latin typeface="Helvetica Neue" charset="0"/>
                <a:ea typeface="Helvetica Neue" charset="0"/>
                <a:cs typeface="Helvetica Neue" charset="0"/>
              </a:rPr>
            </a:br>
            <a:r>
              <a:rPr lang="en-US" sz="3600" b="1" dirty="0">
                <a:solidFill>
                  <a:schemeClr val="bg1"/>
                </a:solidFill>
                <a:latin typeface="Helvetica Neue" charset="0"/>
                <a:ea typeface="Helvetica Neue" charset="0"/>
                <a:cs typeface="Helvetica Neue" charset="0"/>
              </a:rPr>
              <a:t>GIVING FEEDBACK</a:t>
            </a:r>
            <a:endParaRPr lang="en-US" sz="3600" b="1" u="none" strike="noStrike" cap="none"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25520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a:ext>
            </a:extLst>
          </a:blip>
          <a:srcRect t="-2"/>
          <a:stretch/>
        </p:blipFill>
        <p:spPr>
          <a:xfrm>
            <a:off x="0" y="14990"/>
            <a:ext cx="4242216" cy="6858000"/>
          </a:xfrm>
          <a:prstGeom prst="rect">
            <a:avLst/>
          </a:prstGeom>
        </p:spPr>
      </p:pic>
      <p:sp>
        <p:nvSpPr>
          <p:cNvPr id="9" name="TextBox 8"/>
          <p:cNvSpPr txBox="1"/>
          <p:nvPr/>
        </p:nvSpPr>
        <p:spPr>
          <a:xfrm>
            <a:off x="5697415" y="4799970"/>
            <a:ext cx="3024554" cy="892552"/>
          </a:xfrm>
          <a:prstGeom prst="rect">
            <a:avLst/>
          </a:prstGeom>
          <a:noFill/>
        </p:spPr>
        <p:txBody>
          <a:bodyPr wrap="square" rtlCol="0">
            <a:spAutoFit/>
          </a:bodyPr>
          <a:lstStyle/>
          <a:p>
            <a:r>
              <a:rPr lang="en-US" sz="2400" b="1" dirty="0" smtClean="0">
                <a:solidFill>
                  <a:srgbClr val="405E79"/>
                </a:solidFill>
                <a:latin typeface="Helvetica Neue" charset="0"/>
                <a:ea typeface="Helvetica Neue" charset="0"/>
                <a:cs typeface="Helvetica Neue" charset="0"/>
              </a:rPr>
              <a:t>THE ALLIANCE</a:t>
            </a:r>
          </a:p>
          <a:p>
            <a:r>
              <a:rPr lang="en-US" sz="1400" b="1" dirty="0" smtClean="0">
                <a:solidFill>
                  <a:srgbClr val="405E79"/>
                </a:solidFill>
                <a:latin typeface="Helvetica Neue" charset="0"/>
                <a:ea typeface="Helvetica Neue" charset="0"/>
                <a:cs typeface="Helvetica Neue" charset="0"/>
              </a:rPr>
              <a:t>FOR CHILD PROTECTION</a:t>
            </a:r>
          </a:p>
          <a:p>
            <a:r>
              <a:rPr lang="en-US" sz="1400" b="1" dirty="0" smtClean="0">
                <a:solidFill>
                  <a:srgbClr val="405E79"/>
                </a:solidFill>
                <a:latin typeface="Helvetica Neue" charset="0"/>
                <a:ea typeface="Helvetica Neue" charset="0"/>
                <a:cs typeface="Helvetica Neue" charset="0"/>
              </a:rPr>
              <a:t>IN HUMANITARIAN ACTION </a:t>
            </a:r>
            <a:endParaRPr lang="en-US" sz="1400" b="1" dirty="0">
              <a:solidFill>
                <a:srgbClr val="405E79"/>
              </a:solidFill>
              <a:latin typeface="Helvetica Neue" charset="0"/>
              <a:ea typeface="Helvetica Neue" charset="0"/>
              <a:cs typeface="Helvetica Neue" charset="0"/>
            </a:endParaRPr>
          </a:p>
        </p:txBody>
      </p:sp>
      <p:cxnSp>
        <p:nvCxnSpPr>
          <p:cNvPr id="10" name="Straight Connector 9"/>
          <p:cNvCxnSpPr/>
          <p:nvPr/>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3" cstate="print">
            <a:extLst>
              <a:ext uri="{28A0092B-C50C-407E-A947-70E740481C1C}">
                <a14:useLocalDpi xmlns:a14="http://schemas.microsoft.com/office/drawing/2010/main"/>
              </a:ext>
            </a:extLst>
          </a:blip>
          <a:stretch>
            <a:fillRect/>
          </a:stretch>
        </p:blipFill>
        <p:spPr>
          <a:xfrm>
            <a:off x="4624754" y="4747846"/>
            <a:ext cx="1072661" cy="1055078"/>
          </a:xfrm>
          <a:prstGeom prst="rect">
            <a:avLst/>
          </a:prstGeom>
        </p:spPr>
      </p:pic>
      <p:pic>
        <p:nvPicPr>
          <p:cNvPr id="6" name="Picture 10" descr="https://lh3.googleusercontent.com/QPo5Epuxx0w-qi65w7bM5AcgqkiJsdJI_IlCDwAcug5Z3ASpnPlre8EK_6J1cpoq84Kl1dqhbiHwD1h7emuToLMCV5h0MZAJpGZnVLHFul6r3lH_WxCcmo6cgLerwv_XQ_bL-EdKjg">
            <a:extLst>
              <a:ext uri="{FF2B5EF4-FFF2-40B4-BE49-F238E27FC236}">
                <a16:creationId xmlns="" xmlns:a16="http://schemas.microsoft.com/office/drawing/2014/main" id="{ABF78664-503F-EA45-A7D8-E210626DD6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59262" y="4448609"/>
            <a:ext cx="4032738" cy="156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753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3504" y="1894315"/>
            <a:ext cx="6202680" cy="4351338"/>
          </a:xfrm>
        </p:spPr>
        <p:txBody>
          <a:bodyPr>
            <a:noAutofit/>
          </a:bodyPr>
          <a:lstStyle/>
          <a:p>
            <a:pPr marL="342900" indent="-342900">
              <a:buClr>
                <a:srgbClr val="016794"/>
              </a:buClr>
              <a:buFont typeface="Wingdings" charset="2"/>
              <a:buChar char="§"/>
            </a:pPr>
            <a:r>
              <a:rPr lang="en-AU" sz="2400" dirty="0">
                <a:solidFill>
                  <a:schemeClr val="tx1">
                    <a:lumMod val="65000"/>
                    <a:lumOff val="35000"/>
                  </a:schemeClr>
                </a:solidFill>
              </a:rPr>
              <a:t>No change in the caseworker</a:t>
            </a:r>
            <a:r>
              <a:rPr lang="ja-JP" altLang="en-AU" sz="2400" dirty="0">
                <a:solidFill>
                  <a:schemeClr val="tx1">
                    <a:lumMod val="65000"/>
                    <a:lumOff val="35000"/>
                  </a:schemeClr>
                </a:solidFill>
              </a:rPr>
              <a:t>’</a:t>
            </a:r>
            <a:r>
              <a:rPr lang="en-AU" sz="2400" dirty="0">
                <a:solidFill>
                  <a:schemeClr val="tx1">
                    <a:lumMod val="65000"/>
                    <a:lumOff val="35000"/>
                  </a:schemeClr>
                </a:solidFill>
              </a:rPr>
              <a:t>s behaviour.</a:t>
            </a:r>
          </a:p>
          <a:p>
            <a:pPr marL="342900" indent="-342900">
              <a:buClr>
                <a:srgbClr val="016794"/>
              </a:buClr>
              <a:buFont typeface="Wingdings" charset="2"/>
              <a:buChar char="§"/>
            </a:pPr>
            <a:r>
              <a:rPr lang="en-AU" sz="2400" dirty="0">
                <a:solidFill>
                  <a:schemeClr val="tx1">
                    <a:lumMod val="65000"/>
                    <a:lumOff val="35000"/>
                  </a:schemeClr>
                </a:solidFill>
              </a:rPr>
              <a:t>The caseworker continuing to be unaware of the issue.</a:t>
            </a:r>
          </a:p>
          <a:p>
            <a:pPr marL="342900" indent="-342900">
              <a:buClr>
                <a:srgbClr val="016794"/>
              </a:buClr>
              <a:buFont typeface="Wingdings" charset="2"/>
              <a:buChar char="§"/>
            </a:pPr>
            <a:r>
              <a:rPr lang="en-AU" sz="2400" dirty="0">
                <a:solidFill>
                  <a:schemeClr val="tx1">
                    <a:lumMod val="65000"/>
                    <a:lumOff val="35000"/>
                  </a:schemeClr>
                </a:solidFill>
              </a:rPr>
              <a:t>A confrontation in the future. </a:t>
            </a:r>
          </a:p>
          <a:p>
            <a:pPr marL="342900" indent="-342900">
              <a:buClr>
                <a:srgbClr val="016794"/>
              </a:buClr>
              <a:buFont typeface="Wingdings" charset="2"/>
              <a:buChar char="§"/>
            </a:pPr>
            <a:r>
              <a:rPr lang="en-AU" sz="2400" dirty="0">
                <a:solidFill>
                  <a:schemeClr val="tx1">
                    <a:lumMod val="65000"/>
                    <a:lumOff val="35000"/>
                  </a:schemeClr>
                </a:solidFill>
              </a:rPr>
              <a:t>Increased tension that can build and ultimately lead to conflict.</a:t>
            </a:r>
          </a:p>
          <a:p>
            <a:pPr marL="342900" indent="-342900">
              <a:buClr>
                <a:srgbClr val="016794"/>
              </a:buClr>
              <a:buFont typeface="Wingdings" charset="2"/>
              <a:buChar char="§"/>
            </a:pPr>
            <a:r>
              <a:rPr lang="en-AU" sz="2400" dirty="0">
                <a:solidFill>
                  <a:schemeClr val="tx1">
                    <a:lumMod val="65000"/>
                    <a:lumOff val="35000"/>
                  </a:schemeClr>
                </a:solidFill>
              </a:rPr>
              <a:t>Problems in the supervisor-caseworker relationship or within the team. </a:t>
            </a:r>
          </a:p>
          <a:p>
            <a:pPr marL="342900" indent="-342900">
              <a:buClr>
                <a:srgbClr val="016794"/>
              </a:buClr>
              <a:buFont typeface="Wingdings" charset="2"/>
              <a:buChar char="§"/>
            </a:pPr>
            <a:r>
              <a:rPr lang="en-AU" sz="2400" dirty="0">
                <a:solidFill>
                  <a:schemeClr val="tx1">
                    <a:lumMod val="65000"/>
                    <a:lumOff val="35000"/>
                  </a:schemeClr>
                </a:solidFill>
              </a:rPr>
              <a:t>Potential harm to children or families (in the most extreme cases).</a:t>
            </a:r>
            <a:endParaRPr lang="en-US" sz="2400" dirty="0">
              <a:solidFill>
                <a:schemeClr val="tx1">
                  <a:lumMod val="65000"/>
                  <a:lumOff val="35000"/>
                </a:schemeClr>
              </a:solidFill>
              <a:latin typeface="Helvetica Neue" charset="0"/>
              <a:ea typeface="Helvetica Neue" charset="0"/>
              <a:cs typeface="Helvetica Neue" charset="0"/>
            </a:endParaRPr>
          </a:p>
        </p:txBody>
      </p:sp>
      <p:sp>
        <p:nvSpPr>
          <p:cNvPr id="5" name="Title 1"/>
          <p:cNvSpPr>
            <a:spLocks noGrp="1"/>
          </p:cNvSpPr>
          <p:nvPr>
            <p:ph type="title"/>
          </p:nvPr>
        </p:nvSpPr>
        <p:spPr>
          <a:xfrm>
            <a:off x="603504" y="156368"/>
            <a:ext cx="6202680" cy="1325563"/>
          </a:xfrm>
        </p:spPr>
        <p:txBody>
          <a:bodyPr>
            <a:normAutofit fontScale="90000"/>
          </a:bodyPr>
          <a:lstStyle/>
          <a:p>
            <a:r>
              <a:rPr lang="en-US" sz="3600" b="1" dirty="0">
                <a:solidFill>
                  <a:srgbClr val="026794"/>
                </a:solidFill>
              </a:rPr>
              <a:t>FAILURE TO GIVE CONSTRUCTIVE FEEDBACK CAN RESULT IN:</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16496" y="0"/>
            <a:ext cx="5175504" cy="6858000"/>
          </a:xfrm>
          <a:prstGeom prst="rect">
            <a:avLst/>
          </a:prstGeom>
        </p:spPr>
      </p:pic>
      <p:sp>
        <p:nvSpPr>
          <p:cNvPr id="8" name="TextBox 7"/>
          <p:cNvSpPr txBox="1"/>
          <p:nvPr/>
        </p:nvSpPr>
        <p:spPr>
          <a:xfrm>
            <a:off x="9730810" y="6400799"/>
            <a:ext cx="5143500" cy="307777"/>
          </a:xfrm>
          <a:prstGeom prst="rect">
            <a:avLst/>
          </a:prstGeom>
          <a:noFill/>
        </p:spPr>
        <p:txBody>
          <a:bodyPr wrap="square" rtlCol="0">
            <a:spAutoFit/>
          </a:bodyPr>
          <a:lstStyle/>
          <a:p>
            <a:r>
              <a:rPr lang="en-US" sz="1400" i="1" dirty="0">
                <a:solidFill>
                  <a:schemeClr val="bg1"/>
                </a:solidFill>
                <a:latin typeface="Helvetica Neue" charset="0"/>
                <a:ea typeface="Helvetica Neue" charset="0"/>
                <a:cs typeface="Helvetica Neue" charset="0"/>
              </a:rPr>
              <a:t>Photo: Kellie Ryan /The IRC</a:t>
            </a:r>
          </a:p>
        </p:txBody>
      </p:sp>
    </p:spTree>
    <p:extLst>
      <p:ext uri="{BB962C8B-B14F-4D97-AF65-F5344CB8AC3E}">
        <p14:creationId xmlns:p14="http://schemas.microsoft.com/office/powerpoint/2010/main" val="2518015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579368" y="473256"/>
            <a:ext cx="9667875" cy="1488721"/>
          </a:xfrm>
          <a:prstGeom prst="rect">
            <a:avLst/>
          </a:prstGeom>
          <a:noFill/>
          <a:ln>
            <a:noFill/>
          </a:ln>
        </p:spPr>
        <p:txBody>
          <a:bodyPr lIns="91425" tIns="45700" rIns="91425" bIns="45700" anchor="t" anchorCtr="0">
            <a:noAutofit/>
          </a:bodyPr>
          <a:lstStyle/>
          <a:p>
            <a:pPr>
              <a:buClr>
                <a:srgbClr val="151515"/>
              </a:buClr>
              <a:buSzPct val="25000"/>
            </a:pPr>
            <a:r>
              <a:rPr lang="en-US" sz="3600" b="1" dirty="0">
                <a:solidFill>
                  <a:srgbClr val="97467D"/>
                </a:solidFill>
                <a:latin typeface="Helvetica Neue" charset="0"/>
                <a:ea typeface="Helvetica Neue" charset="0"/>
                <a:cs typeface="Helvetica Neue" charset="0"/>
              </a:rPr>
              <a:t>FEEDBACK</a:t>
            </a:r>
            <a:endParaRPr lang="en-US" sz="3600" b="1" u="none" strike="noStrike" cap="none" dirty="0">
              <a:solidFill>
                <a:srgbClr val="97467D"/>
              </a:solidFill>
              <a:latin typeface="Helvetica Neue" charset="0"/>
              <a:ea typeface="Helvetica Neue" charset="0"/>
              <a:cs typeface="Helvetica Neue" charset="0"/>
            </a:endParaRPr>
          </a:p>
        </p:txBody>
      </p:sp>
      <p:sp>
        <p:nvSpPr>
          <p:cNvPr id="6" name="Rectangle 5"/>
          <p:cNvSpPr/>
          <p:nvPr/>
        </p:nvSpPr>
        <p:spPr>
          <a:xfrm>
            <a:off x="579368" y="1080305"/>
            <a:ext cx="10035623" cy="5170646"/>
          </a:xfrm>
          <a:prstGeom prst="rect">
            <a:avLst/>
          </a:prstGeom>
        </p:spPr>
        <p:txBody>
          <a:bodyPr wrap="square" anchor="t">
            <a:spAutoFit/>
          </a:bodyPr>
          <a:lstStyle/>
          <a:p>
            <a:pPr marL="342900" lvl="1" indent="-342900">
              <a:spcBef>
                <a:spcPts val="600"/>
              </a:spcBef>
              <a:buClr>
                <a:srgbClr val="97467D"/>
              </a:buClr>
              <a:buSzPct val="80000"/>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0" indent="0">
              <a:defRPr/>
            </a:pPr>
            <a:r>
              <a:rPr lang="en-AU" sz="2400" b="1" dirty="0">
                <a:solidFill>
                  <a:srgbClr val="016794"/>
                </a:solidFill>
                <a:latin typeface="Helvetica Neue" charset="0"/>
                <a:ea typeface="Helvetica Neue" charset="0"/>
                <a:cs typeface="Helvetica Neue" charset="0"/>
              </a:rPr>
              <a:t>Feedback helps caseworkers learn about:</a:t>
            </a:r>
            <a:r>
              <a:rPr lang="en-AU" sz="2400" dirty="0">
                <a:solidFill>
                  <a:schemeClr val="tx1">
                    <a:lumMod val="65000"/>
                    <a:lumOff val="35000"/>
                  </a:schemeClr>
                </a:solidFill>
                <a:latin typeface="Helvetica Neue" charset="0"/>
                <a:ea typeface="Helvetica Neue" charset="0"/>
                <a:cs typeface="Helvetica Neue" charset="0"/>
              </a:rPr>
              <a:t>  </a:t>
            </a:r>
          </a:p>
          <a:p>
            <a:pPr marL="0" indent="0">
              <a:defRPr/>
            </a:pPr>
            <a:endParaRPr lang="en-AU" sz="2400" dirty="0">
              <a:solidFill>
                <a:schemeClr val="tx1">
                  <a:lumMod val="65000"/>
                  <a:lumOff val="35000"/>
                </a:schemeClr>
              </a:solidFill>
              <a:latin typeface="Helvetica Neue" charset="0"/>
              <a:ea typeface="Helvetica Neue" charset="0"/>
              <a:cs typeface="Helvetica Neue" charset="0"/>
            </a:endParaRPr>
          </a:p>
          <a:p>
            <a:pPr marL="342900" indent="-342900">
              <a:buClr>
                <a:srgbClr val="016794"/>
              </a:buClr>
              <a:buFont typeface="Wingdings" charset="2"/>
              <a:buChar char="§"/>
              <a:defRPr/>
            </a:pPr>
            <a:r>
              <a:rPr lang="en-AU" sz="2400" dirty="0">
                <a:solidFill>
                  <a:schemeClr val="tx1">
                    <a:lumMod val="65000"/>
                    <a:lumOff val="35000"/>
                  </a:schemeClr>
                </a:solidFill>
                <a:latin typeface="Helvetica Neue" charset="0"/>
                <a:ea typeface="Helvetica Neue" charset="0"/>
                <a:cs typeface="Helvetica Neue" charset="0"/>
              </a:rPr>
              <a:t>Themselves </a:t>
            </a:r>
          </a:p>
          <a:p>
            <a:pPr marL="342900" indent="-342900">
              <a:buClr>
                <a:srgbClr val="016794"/>
              </a:buClr>
              <a:buFont typeface="Wingdings" charset="2"/>
              <a:buChar char="§"/>
              <a:defRPr/>
            </a:pPr>
            <a:r>
              <a:rPr lang="en-AU" sz="2400" dirty="0">
                <a:solidFill>
                  <a:schemeClr val="tx1">
                    <a:lumMod val="65000"/>
                    <a:lumOff val="35000"/>
                  </a:schemeClr>
                </a:solidFill>
                <a:latin typeface="Helvetica Neue" charset="0"/>
                <a:ea typeface="Helvetica Neue" charset="0"/>
                <a:cs typeface="Helvetica Neue" charset="0"/>
              </a:rPr>
              <a:t>How their behaviour affects others</a:t>
            </a:r>
          </a:p>
          <a:p>
            <a:pPr marL="342900" indent="-342900">
              <a:buClr>
                <a:srgbClr val="016794"/>
              </a:buClr>
              <a:buFont typeface="Wingdings" charset="2"/>
              <a:buChar char="§"/>
              <a:defRPr/>
            </a:pPr>
            <a:r>
              <a:rPr lang="en-AU" sz="2400" dirty="0">
                <a:solidFill>
                  <a:schemeClr val="tx1">
                    <a:lumMod val="65000"/>
                    <a:lumOff val="35000"/>
                  </a:schemeClr>
                </a:solidFill>
                <a:latin typeface="Helvetica Neue" charset="0"/>
                <a:ea typeface="Helvetica Neue" charset="0"/>
                <a:cs typeface="Helvetica Neue" charset="0"/>
              </a:rPr>
              <a:t>The context of their work </a:t>
            </a:r>
          </a:p>
          <a:p>
            <a:pPr marL="342900" indent="-342900">
              <a:buClr>
                <a:srgbClr val="016794"/>
              </a:buClr>
              <a:buFont typeface="Wingdings" charset="2"/>
              <a:buChar char="§"/>
              <a:defRPr/>
            </a:pPr>
            <a:endParaRPr lang="en-AU" sz="2400" dirty="0">
              <a:solidFill>
                <a:schemeClr val="tx1">
                  <a:lumMod val="65000"/>
                  <a:lumOff val="35000"/>
                </a:schemeClr>
              </a:solidFill>
              <a:latin typeface="Helvetica Neue" charset="0"/>
              <a:ea typeface="Helvetica Neue" charset="0"/>
              <a:cs typeface="Helvetica Neue" charset="0"/>
            </a:endParaRPr>
          </a:p>
          <a:p>
            <a:pPr>
              <a:buClr>
                <a:srgbClr val="016794"/>
              </a:buClr>
              <a:defRPr/>
            </a:pPr>
            <a:r>
              <a:rPr lang="en-AU" sz="2400" b="1" dirty="0">
                <a:solidFill>
                  <a:srgbClr val="016794"/>
                </a:solidFill>
                <a:latin typeface="Helvetica Neue" charset="0"/>
                <a:ea typeface="Helvetica Neue" charset="0"/>
                <a:cs typeface="Helvetica Neue" charset="0"/>
              </a:rPr>
              <a:t>Constructive Feedback:</a:t>
            </a:r>
          </a:p>
          <a:p>
            <a:pPr marL="342900" indent="-342900">
              <a:buClr>
                <a:srgbClr val="016794"/>
              </a:buClr>
              <a:buFont typeface="Wingdings" charset="2"/>
              <a:buChar char="§"/>
              <a:defRPr/>
            </a:pPr>
            <a:endParaRPr lang="en-AU" sz="2400" b="1" dirty="0">
              <a:solidFill>
                <a:srgbClr val="016794"/>
              </a:solidFill>
              <a:latin typeface="Helvetica Neue" charset="0"/>
              <a:ea typeface="Helvetica Neue" charset="0"/>
              <a:cs typeface="Helvetica Neue" charset="0"/>
            </a:endParaRPr>
          </a:p>
          <a:p>
            <a:pPr marL="342900" indent="-342900">
              <a:buClr>
                <a:srgbClr val="016794"/>
              </a:buClr>
              <a:buFont typeface="Wingdings" charset="2"/>
              <a:buChar char="§"/>
              <a:defRPr/>
            </a:pPr>
            <a:r>
              <a:rPr lang="en-AU" sz="2400" dirty="0">
                <a:solidFill>
                  <a:schemeClr val="tx1">
                    <a:lumMod val="65000"/>
                    <a:lumOff val="35000"/>
                  </a:schemeClr>
                </a:solidFill>
                <a:latin typeface="Helvetica Neue" charset="0"/>
                <a:ea typeface="Helvetica Neue" charset="0"/>
                <a:cs typeface="Helvetica Neue" charset="0"/>
              </a:rPr>
              <a:t>Increases self-awareness</a:t>
            </a:r>
          </a:p>
          <a:p>
            <a:pPr marL="342900" indent="-342900">
              <a:buClr>
                <a:srgbClr val="016794"/>
              </a:buClr>
              <a:buFont typeface="Wingdings" charset="2"/>
              <a:buChar char="§"/>
              <a:defRPr/>
            </a:pPr>
            <a:r>
              <a:rPr lang="en-AU" sz="2400" dirty="0">
                <a:solidFill>
                  <a:schemeClr val="tx1">
                    <a:lumMod val="65000"/>
                    <a:lumOff val="35000"/>
                  </a:schemeClr>
                </a:solidFill>
                <a:latin typeface="Helvetica Neue" charset="0"/>
                <a:ea typeface="Helvetica Neue" charset="0"/>
                <a:cs typeface="Helvetica Neue" charset="0"/>
              </a:rPr>
              <a:t>Offers options and encourages development </a:t>
            </a:r>
          </a:p>
          <a:p>
            <a:pPr marL="0" indent="0">
              <a:defRPr/>
            </a:pPr>
            <a:endParaRPr lang="en-GB" sz="2400" dirty="0">
              <a:solidFill>
                <a:schemeClr val="tx1">
                  <a:lumMod val="65000"/>
                  <a:lumOff val="35000"/>
                </a:schemeClr>
              </a:solidFill>
              <a:latin typeface="Helvetica Neue" charset="0"/>
              <a:ea typeface="Helvetica Neue" charset="0"/>
              <a:cs typeface="Helvetica Neue" charset="0"/>
            </a:endParaRPr>
          </a:p>
          <a:p>
            <a:pPr marL="0" indent="0">
              <a:defRPr/>
            </a:pPr>
            <a:r>
              <a:rPr lang="en-AU" sz="1600" dirty="0"/>
              <a:t> </a:t>
            </a:r>
            <a:endParaRPr lang="en-GB" sz="1600" dirty="0"/>
          </a:p>
          <a:p>
            <a:pPr lvl="1"/>
            <a:endParaRPr lang="en-US" sz="1800" dirty="0">
              <a:solidFill>
                <a:schemeClr val="tx1">
                  <a:lumMod val="65000"/>
                  <a:lumOff val="35000"/>
                </a:schemeClr>
              </a:solidFill>
              <a:latin typeface="Helvetica Neue" charset="0"/>
              <a:ea typeface="Helvetica Neue" charset="0"/>
              <a:cs typeface="Helvetica Neue" charset="0"/>
            </a:endParaRPr>
          </a:p>
        </p:txBody>
      </p:sp>
      <p:sp>
        <p:nvSpPr>
          <p:cNvPr id="2" name="TextBox 1"/>
          <p:cNvSpPr txBox="1"/>
          <p:nvPr/>
        </p:nvSpPr>
        <p:spPr>
          <a:xfrm>
            <a:off x="702365" y="5552928"/>
            <a:ext cx="6520070" cy="830997"/>
          </a:xfrm>
          <a:prstGeom prst="rect">
            <a:avLst/>
          </a:prstGeom>
          <a:noFill/>
        </p:spPr>
        <p:txBody>
          <a:bodyPr wrap="square" rtlCol="0">
            <a:spAutoFit/>
          </a:bodyPr>
          <a:lstStyle/>
          <a:p>
            <a:r>
              <a:rPr lang="en-GB" sz="2400" b="1" dirty="0">
                <a:solidFill>
                  <a:srgbClr val="016794"/>
                </a:solidFill>
                <a:latin typeface="Helvetica Neue" charset="0"/>
                <a:ea typeface="Helvetica Neue" charset="0"/>
                <a:cs typeface="Helvetica Neue" charset="0"/>
              </a:rPr>
              <a:t>Feedback is a gift! </a:t>
            </a:r>
            <a:r>
              <a:rPr lang="en-AU" sz="2400" b="1" dirty="0">
                <a:solidFill>
                  <a:srgbClr val="016794"/>
                </a:solidFill>
                <a:latin typeface="Helvetica Neue" charset="0"/>
                <a:ea typeface="Helvetica Neue" charset="0"/>
                <a:cs typeface="Helvetica Neue" charset="0"/>
              </a:rPr>
              <a:t>It’s important to learn to give and receive it.</a:t>
            </a:r>
            <a:endParaRPr lang="en-US" sz="2400" b="1" dirty="0">
              <a:solidFill>
                <a:srgbClr val="016794"/>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9987" y="0"/>
            <a:ext cx="4577124" cy="6858000"/>
          </a:xfrm>
          <a:prstGeom prst="rect">
            <a:avLst/>
          </a:prstGeom>
        </p:spPr>
      </p:pic>
      <p:sp>
        <p:nvSpPr>
          <p:cNvPr id="8" name="TextBox 7"/>
          <p:cNvSpPr txBox="1"/>
          <p:nvPr/>
        </p:nvSpPr>
        <p:spPr>
          <a:xfrm>
            <a:off x="9918549" y="6462822"/>
            <a:ext cx="5143500" cy="307777"/>
          </a:xfrm>
          <a:prstGeom prst="rect">
            <a:avLst/>
          </a:prstGeom>
          <a:noFill/>
        </p:spPr>
        <p:txBody>
          <a:bodyPr wrap="square" rtlCol="0">
            <a:spAutoFit/>
          </a:bodyPr>
          <a:lstStyle/>
          <a:p>
            <a:r>
              <a:rPr lang="en-US" sz="1400" i="1" dirty="0">
                <a:solidFill>
                  <a:schemeClr val="bg1"/>
                </a:solidFill>
                <a:latin typeface="Helvetica Neue" charset="0"/>
                <a:ea typeface="Helvetica Neue" charset="0"/>
                <a:cs typeface="Helvetica Neue" charset="0"/>
              </a:rPr>
              <a:t>Photo: Peter Biro/The IRC</a:t>
            </a:r>
          </a:p>
        </p:txBody>
      </p:sp>
    </p:spTree>
    <p:extLst>
      <p:ext uri="{BB962C8B-B14F-4D97-AF65-F5344CB8AC3E}">
        <p14:creationId xmlns:p14="http://schemas.microsoft.com/office/powerpoint/2010/main" val="6186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4568445" y="486675"/>
            <a:ext cx="10515600" cy="1325563"/>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en-US" sz="3600" b="1" u="none" strike="noStrike" cap="none" dirty="0">
                <a:solidFill>
                  <a:srgbClr val="016794"/>
                </a:solidFill>
                <a:latin typeface="Helvetica Neue" charset="0"/>
                <a:ea typeface="Helvetica Neue" charset="0"/>
                <a:cs typeface="Helvetica Neue" charset="0"/>
                <a:sym typeface="Century Gothic"/>
              </a:rPr>
              <a:t>GIVING FEEDBACK</a:t>
            </a:r>
            <a:br>
              <a:rPr lang="en-US" sz="3600" b="1" u="none" strike="noStrike" cap="none" dirty="0">
                <a:solidFill>
                  <a:srgbClr val="016794"/>
                </a:solidFill>
                <a:latin typeface="Helvetica Neue" charset="0"/>
                <a:ea typeface="Helvetica Neue" charset="0"/>
                <a:cs typeface="Helvetica Neue" charset="0"/>
                <a:sym typeface="Century Gothic"/>
              </a:rPr>
            </a:br>
            <a:r>
              <a:rPr lang="en-US" sz="3600" b="1" u="none" strike="noStrike" cap="none" dirty="0">
                <a:solidFill>
                  <a:srgbClr val="016794"/>
                </a:solidFill>
                <a:latin typeface="Helvetica Neue" charset="0"/>
                <a:ea typeface="Helvetica Neue" charset="0"/>
                <a:cs typeface="Helvetica Neue" charset="0"/>
                <a:sym typeface="Century Gothic"/>
              </a:rPr>
              <a:t>ROLEPLAY</a:t>
            </a:r>
          </a:p>
        </p:txBody>
      </p:sp>
      <p:sp>
        <p:nvSpPr>
          <p:cNvPr id="275" name="Shape 275"/>
          <p:cNvSpPr txBox="1">
            <a:spLocks noGrp="1"/>
          </p:cNvSpPr>
          <p:nvPr>
            <p:ph idx="1"/>
          </p:nvPr>
        </p:nvSpPr>
        <p:spPr>
          <a:xfrm>
            <a:off x="4568445" y="1926527"/>
            <a:ext cx="7133225" cy="4571999"/>
          </a:xfrm>
          <a:prstGeom prst="rect">
            <a:avLst/>
          </a:prstGeom>
          <a:noFill/>
          <a:ln>
            <a:noFill/>
          </a:ln>
        </p:spPr>
        <p:txBody>
          <a:bodyPr lIns="91425" tIns="45700" rIns="91425" bIns="45700" anchor="t" anchorCtr="0">
            <a:noAutofit/>
          </a:bodyPr>
          <a:lstStyle/>
          <a:p>
            <a:pPr marL="0" indent="0">
              <a:buNone/>
            </a:pPr>
            <a:r>
              <a:rPr lang="en-GB" sz="1800" b="1" i="1" dirty="0">
                <a:solidFill>
                  <a:srgbClr val="97467D"/>
                </a:solidFill>
                <a:latin typeface="Helvetica Neue" charset="0"/>
                <a:ea typeface="Helvetica Neue" charset="0"/>
                <a:cs typeface="Helvetica Neue" charset="0"/>
              </a:rPr>
              <a:t>(Name) </a:t>
            </a:r>
            <a:r>
              <a:rPr lang="en-GB" sz="1800" i="1" dirty="0">
                <a:solidFill>
                  <a:schemeClr val="tx1">
                    <a:lumMod val="65000"/>
                    <a:lumOff val="35000"/>
                  </a:schemeClr>
                </a:solidFill>
                <a:latin typeface="Helvetica Neue" charset="0"/>
                <a:ea typeface="Helvetica Neue" charset="0"/>
                <a:cs typeface="Helvetica Neue" charset="0"/>
              </a:rPr>
              <a:t>started working as a caseworker with your organization over one year ago. You have seen her grown in her skills as a caseworker and she has been committed to her work with children. A month ago however, two caseworkers left the team and </a:t>
            </a:r>
            <a:r>
              <a:rPr lang="en-GB" sz="1800" b="1" i="1" dirty="0">
                <a:solidFill>
                  <a:srgbClr val="97467D"/>
                </a:solidFill>
                <a:latin typeface="Helvetica Neue" charset="0"/>
                <a:ea typeface="Helvetica Neue" charset="0"/>
                <a:cs typeface="Helvetica Neue" charset="0"/>
              </a:rPr>
              <a:t>(Name) </a:t>
            </a:r>
            <a:r>
              <a:rPr lang="en-GB" sz="1800" i="1" dirty="0">
                <a:solidFill>
                  <a:schemeClr val="tx1">
                    <a:lumMod val="65000"/>
                    <a:lumOff val="35000"/>
                  </a:schemeClr>
                </a:solidFill>
                <a:latin typeface="Helvetica Neue" charset="0"/>
                <a:ea typeface="Helvetica Neue" charset="0"/>
                <a:cs typeface="Helvetica Neue" charset="0"/>
              </a:rPr>
              <a:t>caseload increased significantly. </a:t>
            </a:r>
            <a:endParaRPr lang="en-US" sz="2000" i="1" dirty="0">
              <a:solidFill>
                <a:schemeClr val="tx1">
                  <a:lumMod val="65000"/>
                  <a:lumOff val="35000"/>
                </a:schemeClr>
              </a:solidFill>
              <a:latin typeface="Helvetica Neue" charset="0"/>
              <a:ea typeface="Helvetica Neue" charset="0"/>
              <a:cs typeface="Helvetica Neue" charset="0"/>
            </a:endParaRPr>
          </a:p>
          <a:p>
            <a:pPr marL="0" indent="0">
              <a:buNone/>
            </a:pPr>
            <a:r>
              <a:rPr lang="en-GB" sz="1800" i="1" dirty="0">
                <a:solidFill>
                  <a:schemeClr val="tx1">
                    <a:lumMod val="65000"/>
                    <a:lumOff val="35000"/>
                  </a:schemeClr>
                </a:solidFill>
                <a:latin typeface="Helvetica Neue" charset="0"/>
                <a:ea typeface="Helvetica Neue" charset="0"/>
                <a:cs typeface="Helvetica Neue" charset="0"/>
              </a:rPr>
              <a:t> </a:t>
            </a:r>
            <a:endParaRPr lang="en-US" sz="2000" i="1" dirty="0">
              <a:solidFill>
                <a:schemeClr val="tx1">
                  <a:lumMod val="65000"/>
                  <a:lumOff val="35000"/>
                </a:schemeClr>
              </a:solidFill>
              <a:latin typeface="Helvetica Neue" charset="0"/>
              <a:ea typeface="Helvetica Neue" charset="0"/>
              <a:cs typeface="Helvetica Neue" charset="0"/>
            </a:endParaRPr>
          </a:p>
          <a:p>
            <a:pPr marL="0" indent="0">
              <a:buNone/>
            </a:pPr>
            <a:r>
              <a:rPr lang="en-GB" sz="1800" i="1" dirty="0">
                <a:solidFill>
                  <a:schemeClr val="tx1">
                    <a:lumMod val="65000"/>
                    <a:lumOff val="35000"/>
                  </a:schemeClr>
                </a:solidFill>
                <a:latin typeface="Helvetica Neue" charset="0"/>
                <a:ea typeface="Helvetica Neue" charset="0"/>
                <a:cs typeface="Helvetica Neue" charset="0"/>
              </a:rPr>
              <a:t>Last week, when you asked </a:t>
            </a:r>
            <a:r>
              <a:rPr lang="en-GB" sz="1800" b="1" i="1" dirty="0">
                <a:solidFill>
                  <a:srgbClr val="97467D"/>
                </a:solidFill>
                <a:latin typeface="Helvetica Neue" charset="0"/>
                <a:ea typeface="Helvetica Neue" charset="0"/>
                <a:cs typeface="Helvetica Neue" charset="0"/>
              </a:rPr>
              <a:t>(Name) </a:t>
            </a:r>
            <a:r>
              <a:rPr lang="en-GB" sz="1800" i="1" dirty="0">
                <a:solidFill>
                  <a:schemeClr val="tx1">
                    <a:lumMod val="65000"/>
                    <a:lumOff val="35000"/>
                  </a:schemeClr>
                </a:solidFill>
                <a:latin typeface="Helvetica Neue" charset="0"/>
                <a:ea typeface="Helvetica Neue" charset="0"/>
                <a:cs typeface="Helvetica Neue" charset="0"/>
              </a:rPr>
              <a:t>about a problem with a referral, she snapped at you saying that she does not have the time to figure it out. </a:t>
            </a:r>
            <a:endParaRPr lang="en-US" sz="2000" i="1" dirty="0">
              <a:solidFill>
                <a:schemeClr val="tx1">
                  <a:lumMod val="65000"/>
                  <a:lumOff val="35000"/>
                </a:schemeClr>
              </a:solidFill>
              <a:latin typeface="Helvetica Neue" charset="0"/>
              <a:ea typeface="Helvetica Neue" charset="0"/>
              <a:cs typeface="Helvetica Neue" charset="0"/>
            </a:endParaRPr>
          </a:p>
          <a:p>
            <a:pPr marL="0" indent="0">
              <a:buNone/>
            </a:pPr>
            <a:r>
              <a:rPr lang="en-GB" sz="1800" i="1" dirty="0">
                <a:solidFill>
                  <a:schemeClr val="tx1">
                    <a:lumMod val="65000"/>
                    <a:lumOff val="35000"/>
                  </a:schemeClr>
                </a:solidFill>
                <a:latin typeface="Helvetica Neue" charset="0"/>
                <a:ea typeface="Helvetica Neue" charset="0"/>
                <a:cs typeface="Helvetica Neue" charset="0"/>
              </a:rPr>
              <a:t> </a:t>
            </a:r>
            <a:endParaRPr lang="en-US" sz="2000" i="1" dirty="0">
              <a:solidFill>
                <a:schemeClr val="tx1">
                  <a:lumMod val="65000"/>
                  <a:lumOff val="35000"/>
                </a:schemeClr>
              </a:solidFill>
              <a:latin typeface="Helvetica Neue" charset="0"/>
              <a:ea typeface="Helvetica Neue" charset="0"/>
              <a:cs typeface="Helvetica Neue" charset="0"/>
            </a:endParaRPr>
          </a:p>
          <a:p>
            <a:pPr marL="0" indent="0">
              <a:buNone/>
            </a:pPr>
            <a:r>
              <a:rPr lang="en-GB" sz="1800" i="1" dirty="0">
                <a:solidFill>
                  <a:schemeClr val="tx1">
                    <a:lumMod val="65000"/>
                    <a:lumOff val="35000"/>
                  </a:schemeClr>
                </a:solidFill>
                <a:latin typeface="Helvetica Neue" charset="0"/>
                <a:ea typeface="Helvetica Neue" charset="0"/>
                <a:cs typeface="Helvetica Neue" charset="0"/>
              </a:rPr>
              <a:t>Other caseworkers have been coming to you complaining about </a:t>
            </a:r>
            <a:r>
              <a:rPr lang="en-GB" sz="1800" b="1" i="1" dirty="0">
                <a:solidFill>
                  <a:srgbClr val="97467D"/>
                </a:solidFill>
                <a:latin typeface="Helvetica Neue" charset="0"/>
                <a:ea typeface="Helvetica Neue" charset="0"/>
                <a:cs typeface="Helvetica Neue" charset="0"/>
              </a:rPr>
              <a:t>(Name) </a:t>
            </a:r>
            <a:r>
              <a:rPr lang="en-GB" sz="1800" i="1" dirty="0">
                <a:solidFill>
                  <a:schemeClr val="tx1">
                    <a:lumMod val="65000"/>
                    <a:lumOff val="35000"/>
                  </a:schemeClr>
                </a:solidFill>
                <a:latin typeface="Helvetica Neue" charset="0"/>
                <a:ea typeface="Helvetica Neue" charset="0"/>
                <a:cs typeface="Helvetica Neue" charset="0"/>
              </a:rPr>
              <a:t>saying she has becoming really difficult to work with. You have also noticed that she has been missing a lot of documentation in case files and has missed follow-up sessions with three children. You are concerned about </a:t>
            </a:r>
            <a:r>
              <a:rPr lang="en-GB" sz="1800" b="1" i="1" dirty="0">
                <a:solidFill>
                  <a:srgbClr val="97467D"/>
                </a:solidFill>
                <a:latin typeface="Helvetica Neue" charset="0"/>
                <a:ea typeface="Helvetica Neue" charset="0"/>
                <a:cs typeface="Helvetica Neue" charset="0"/>
              </a:rPr>
              <a:t>(Name) </a:t>
            </a:r>
            <a:r>
              <a:rPr lang="en-GB" sz="1800" i="1" dirty="0">
                <a:solidFill>
                  <a:schemeClr val="tx1">
                    <a:lumMod val="65000"/>
                    <a:lumOff val="35000"/>
                  </a:schemeClr>
                </a:solidFill>
                <a:latin typeface="Helvetica Neue" charset="0"/>
                <a:ea typeface="Helvetica Neue" charset="0"/>
                <a:cs typeface="Helvetica Neue" charset="0"/>
              </a:rPr>
              <a:t>and about the impact it seems to be having on colleagues and children.</a:t>
            </a:r>
            <a:endParaRPr lang="en-US" sz="2000" i="1" dirty="0">
              <a:solidFill>
                <a:schemeClr val="tx1">
                  <a:lumMod val="65000"/>
                  <a:lumOff val="35000"/>
                </a:schemeClr>
              </a:solidFill>
              <a:latin typeface="Helvetica Neue" charset="0"/>
              <a:ea typeface="Helvetica Neue" charset="0"/>
              <a:cs typeface="Helvetica Neue"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01805" y="-30877"/>
            <a:ext cx="1957404" cy="1957404"/>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4310906" cy="6858000"/>
          </a:xfrm>
          <a:prstGeom prst="rect">
            <a:avLst/>
          </a:prstGeom>
        </p:spPr>
      </p:pic>
      <p:sp>
        <p:nvSpPr>
          <p:cNvPr id="7" name="TextBox 6"/>
          <p:cNvSpPr txBox="1"/>
          <p:nvPr/>
        </p:nvSpPr>
        <p:spPr>
          <a:xfrm>
            <a:off x="1739156" y="6498526"/>
            <a:ext cx="5143500" cy="307777"/>
          </a:xfrm>
          <a:prstGeom prst="rect">
            <a:avLst/>
          </a:prstGeom>
          <a:noFill/>
        </p:spPr>
        <p:txBody>
          <a:bodyPr wrap="square" rtlCol="0">
            <a:spAutoFit/>
          </a:bodyPr>
          <a:lstStyle/>
          <a:p>
            <a:r>
              <a:rPr lang="en-US" sz="1400" i="1" dirty="0">
                <a:solidFill>
                  <a:schemeClr val="bg1"/>
                </a:solidFill>
                <a:latin typeface="Helvetica Neue" charset="0"/>
                <a:ea typeface="Helvetica Neue" charset="0"/>
                <a:cs typeface="Helvetica Neue" charset="0"/>
              </a:rPr>
              <a:t>Photo: </a:t>
            </a:r>
            <a:r>
              <a:rPr lang="en-US" sz="1400" i="1" dirty="0" err="1">
                <a:solidFill>
                  <a:schemeClr val="bg1"/>
                </a:solidFill>
                <a:latin typeface="Helvetica Neue" charset="0"/>
                <a:ea typeface="Helvetica Neue" charset="0"/>
                <a:cs typeface="Helvetica Neue" charset="0"/>
              </a:rPr>
              <a:t>Kulsoom</a:t>
            </a:r>
            <a:r>
              <a:rPr lang="en-US" sz="1400" i="1" dirty="0">
                <a:solidFill>
                  <a:schemeClr val="bg1"/>
                </a:solidFill>
                <a:latin typeface="Helvetica Neue" charset="0"/>
                <a:ea typeface="Helvetica Neue" charset="0"/>
                <a:cs typeface="Helvetica Neue" charset="0"/>
              </a:rPr>
              <a:t> Rizvi /The IRC</a:t>
            </a:r>
          </a:p>
        </p:txBody>
      </p:sp>
    </p:spTree>
    <p:extLst>
      <p:ext uri="{BB962C8B-B14F-4D97-AF65-F5344CB8AC3E}">
        <p14:creationId xmlns:p14="http://schemas.microsoft.com/office/powerpoint/2010/main" val="1623103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4" name="Rectangle 3"/>
          <p:cNvSpPr/>
          <p:nvPr/>
        </p:nvSpPr>
        <p:spPr>
          <a:xfrm>
            <a:off x="0" y="0"/>
            <a:ext cx="12192000" cy="1258979"/>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64632" y="1464618"/>
            <a:ext cx="11176794" cy="6093976"/>
          </a:xfrm>
          <a:prstGeom prst="rect">
            <a:avLst/>
          </a:prstGeom>
        </p:spPr>
        <p:txBody>
          <a:bodyPr wrap="square" anchor="t">
            <a:spAutoFit/>
          </a:bodyPr>
          <a:lstStyle/>
          <a:p>
            <a:pPr marL="342900" indent="-342900">
              <a:spcBef>
                <a:spcPts val="600"/>
              </a:spcBef>
              <a:buClr>
                <a:srgbClr val="016794"/>
              </a:buClr>
              <a:buFont typeface="Wingdings" panose="05000000000000000000" pitchFamily="2" charset="2"/>
              <a:buChar char="§"/>
            </a:pPr>
            <a:r>
              <a:rPr lang="en-US" sz="2000" b="1" i="1" dirty="0">
                <a:solidFill>
                  <a:schemeClr val="bg1">
                    <a:lumMod val="65000"/>
                  </a:schemeClr>
                </a:solidFill>
                <a:latin typeface="Helvetica Neue" charset="0"/>
                <a:ea typeface="Helvetica Neue" charset="0"/>
                <a:cs typeface="Helvetica Neue" charset="0"/>
              </a:rPr>
              <a:t>Positive and constructive feedback should be a part of an ongoing supervisor - caseworker relationship</a:t>
            </a:r>
          </a:p>
          <a:p>
            <a:pPr marL="342900" indent="-342900">
              <a:spcBef>
                <a:spcPts val="600"/>
              </a:spcBef>
              <a:buClr>
                <a:srgbClr val="016794"/>
              </a:buClr>
              <a:buFont typeface="Wingdings" panose="05000000000000000000" pitchFamily="2" charset="2"/>
              <a:buChar char="§"/>
            </a:pPr>
            <a:r>
              <a:rPr lang="en-US" sz="2000" dirty="0">
                <a:solidFill>
                  <a:schemeClr val="bg1">
                    <a:lumMod val="65000"/>
                  </a:schemeClr>
                </a:solidFill>
                <a:latin typeface="Helvetica Neue" charset="0"/>
                <a:ea typeface="Helvetica Neue" charset="0"/>
                <a:cs typeface="Helvetica Neue" charset="0"/>
              </a:rPr>
              <a:t>Give feedback </a:t>
            </a:r>
            <a:r>
              <a:rPr lang="en-US" sz="2000" b="1" i="1" dirty="0">
                <a:solidFill>
                  <a:schemeClr val="bg1">
                    <a:lumMod val="65000"/>
                  </a:schemeClr>
                </a:solidFill>
                <a:latin typeface="Helvetica Neue" charset="0"/>
                <a:ea typeface="Helvetica Neue" charset="0"/>
                <a:cs typeface="Helvetica Neue" charset="0"/>
              </a:rPr>
              <a:t>sooner than later</a:t>
            </a:r>
            <a:r>
              <a:rPr lang="en-US" sz="2000" dirty="0">
                <a:solidFill>
                  <a:schemeClr val="bg1">
                    <a:lumMod val="65000"/>
                  </a:schemeClr>
                </a:solidFill>
                <a:latin typeface="Helvetica Neue" charset="0"/>
                <a:ea typeface="Helvetica Neue" charset="0"/>
                <a:cs typeface="Helvetica Neue" charset="0"/>
              </a:rPr>
              <a:t>! Otherwise, issues can build and intensify</a:t>
            </a:r>
            <a:endParaRPr lang="en-US" sz="2000" b="1" dirty="0">
              <a:solidFill>
                <a:schemeClr val="bg1">
                  <a:lumMod val="65000"/>
                </a:schemeClr>
              </a:solidFill>
              <a:latin typeface="Helvetica Neue" charset="0"/>
              <a:ea typeface="Helvetica Neue" charset="0"/>
              <a:cs typeface="Helvetica Neue" charset="0"/>
            </a:endParaRPr>
          </a:p>
          <a:p>
            <a:pPr marL="342900" indent="-342900">
              <a:spcBef>
                <a:spcPts val="600"/>
              </a:spcBef>
              <a:buClr>
                <a:srgbClr val="016794"/>
              </a:buClr>
              <a:buFont typeface="Wingdings" panose="05000000000000000000" pitchFamily="2" charset="2"/>
              <a:buChar char="§"/>
            </a:pPr>
            <a:r>
              <a:rPr lang="en-AU" sz="2000" dirty="0">
                <a:solidFill>
                  <a:schemeClr val="bg1">
                    <a:lumMod val="65000"/>
                  </a:schemeClr>
                </a:solidFill>
                <a:latin typeface="Helvetica Neue" charset="0"/>
                <a:ea typeface="Helvetica Neue" charset="0"/>
                <a:cs typeface="Helvetica Neue" charset="0"/>
              </a:rPr>
              <a:t>Be prepared:</a:t>
            </a:r>
          </a:p>
          <a:p>
            <a:pPr marL="800100" lvl="1" indent="-342900">
              <a:spcBef>
                <a:spcPts val="600"/>
              </a:spcBef>
              <a:buClr>
                <a:srgbClr val="016794"/>
              </a:buClr>
              <a:buFont typeface="Wingdings" panose="05000000000000000000" pitchFamily="2" charset="2"/>
              <a:buChar char="§"/>
            </a:pPr>
            <a:r>
              <a:rPr lang="en-US" sz="2000" dirty="0">
                <a:solidFill>
                  <a:schemeClr val="bg1">
                    <a:lumMod val="65000"/>
                  </a:schemeClr>
                </a:solidFill>
                <a:latin typeface="Helvetica Neue" charset="0"/>
                <a:ea typeface="Helvetica Neue" charset="0"/>
                <a:cs typeface="Helvetica Neue" charset="0"/>
              </a:rPr>
              <a:t>Feedback should be provided in an individual session</a:t>
            </a:r>
          </a:p>
          <a:p>
            <a:pPr marL="800100" lvl="1" indent="-342900">
              <a:spcBef>
                <a:spcPts val="600"/>
              </a:spcBef>
              <a:buClr>
                <a:srgbClr val="016794"/>
              </a:buClr>
              <a:buFont typeface="Wingdings" panose="05000000000000000000" pitchFamily="2" charset="2"/>
              <a:buChar char="§"/>
            </a:pPr>
            <a:r>
              <a:rPr lang="en-AU" sz="2000" dirty="0">
                <a:solidFill>
                  <a:schemeClr val="bg1">
                    <a:lumMod val="65000"/>
                  </a:schemeClr>
                </a:solidFill>
                <a:latin typeface="Helvetica Neue" charset="0"/>
                <a:ea typeface="Helvetica Neue" charset="0"/>
                <a:cs typeface="Helvetica Neue" charset="0"/>
              </a:rPr>
              <a:t>Be clear in advance on what you want to say and select priority areas</a:t>
            </a:r>
            <a:r>
              <a:rPr lang="en-GB" sz="2000" dirty="0">
                <a:solidFill>
                  <a:schemeClr val="bg1">
                    <a:lumMod val="65000"/>
                  </a:schemeClr>
                </a:solidFill>
                <a:latin typeface="Helvetica Neue" charset="0"/>
                <a:ea typeface="Helvetica Neue" charset="0"/>
                <a:cs typeface="Helvetica Neue" charset="0"/>
              </a:rPr>
              <a:t> </a:t>
            </a:r>
            <a:endParaRPr lang="en-US" sz="2000" dirty="0">
              <a:solidFill>
                <a:schemeClr val="bg1">
                  <a:lumMod val="65000"/>
                </a:schemeClr>
              </a:solidFill>
              <a:latin typeface="Helvetica Neue" charset="0"/>
              <a:ea typeface="Helvetica Neue" charset="0"/>
              <a:cs typeface="Helvetica Neue" charset="0"/>
            </a:endParaRPr>
          </a:p>
          <a:p>
            <a:pPr marL="342900" indent="-342900">
              <a:spcBef>
                <a:spcPts val="600"/>
              </a:spcBef>
              <a:buClr>
                <a:srgbClr val="016794"/>
              </a:buClr>
              <a:buFont typeface="Wingdings" panose="05000000000000000000" pitchFamily="2" charset="2"/>
              <a:buChar char="§"/>
            </a:pPr>
            <a:r>
              <a:rPr lang="en-US" sz="2000" dirty="0">
                <a:solidFill>
                  <a:schemeClr val="bg1">
                    <a:lumMod val="65000"/>
                  </a:schemeClr>
                </a:solidFill>
                <a:latin typeface="Helvetica Neue" charset="0"/>
                <a:ea typeface="Helvetica Neue" charset="0"/>
                <a:cs typeface="Helvetica Neue" charset="0"/>
              </a:rPr>
              <a:t>Acknowledge strengths and good work</a:t>
            </a:r>
          </a:p>
          <a:p>
            <a:pPr marL="342900" indent="-342900">
              <a:spcBef>
                <a:spcPts val="600"/>
              </a:spcBef>
              <a:buClr>
                <a:srgbClr val="016794"/>
              </a:buClr>
              <a:buFont typeface="Wingdings" panose="05000000000000000000" pitchFamily="2" charset="2"/>
              <a:buChar char="§"/>
            </a:pPr>
            <a:r>
              <a:rPr lang="en-US" sz="2000" dirty="0">
                <a:solidFill>
                  <a:schemeClr val="bg1">
                    <a:lumMod val="65000"/>
                  </a:schemeClr>
                </a:solidFill>
                <a:latin typeface="Helvetica Neue" charset="0"/>
                <a:ea typeface="Helvetica Neue" charset="0"/>
                <a:cs typeface="Helvetica Neue" charset="0"/>
              </a:rPr>
              <a:t>Be clear and specific: Talk about and describe specific behaviors, giving examples where possible</a:t>
            </a:r>
          </a:p>
          <a:p>
            <a:pPr marL="342900" indent="-342900">
              <a:spcBef>
                <a:spcPts val="600"/>
              </a:spcBef>
              <a:buClr>
                <a:srgbClr val="016794"/>
              </a:buClr>
              <a:buFont typeface="Wingdings" panose="05000000000000000000" pitchFamily="2" charset="2"/>
              <a:buChar char="§"/>
            </a:pPr>
            <a:r>
              <a:rPr lang="en-US" sz="2000" dirty="0">
                <a:solidFill>
                  <a:schemeClr val="bg1">
                    <a:lumMod val="65000"/>
                  </a:schemeClr>
                </a:solidFill>
                <a:latin typeface="Helvetica Neue" charset="0"/>
                <a:ea typeface="Helvetica Neue" charset="0"/>
                <a:cs typeface="Helvetica Neue" charset="0"/>
              </a:rPr>
              <a:t>Don't make assumptions about motives. Always be curious and listen!</a:t>
            </a:r>
          </a:p>
          <a:p>
            <a:pPr marL="342900" indent="-342900">
              <a:spcBef>
                <a:spcPts val="600"/>
              </a:spcBef>
              <a:buClr>
                <a:srgbClr val="016794"/>
              </a:buClr>
              <a:buFont typeface="Wingdings" panose="05000000000000000000" pitchFamily="2" charset="2"/>
              <a:buChar char="§"/>
            </a:pPr>
            <a:r>
              <a:rPr lang="en-US" sz="2000" dirty="0">
                <a:solidFill>
                  <a:schemeClr val="bg1">
                    <a:lumMod val="65000"/>
                  </a:schemeClr>
                </a:solidFill>
                <a:latin typeface="Helvetica Neue" charset="0"/>
                <a:ea typeface="Helvetica Neue" charset="0"/>
                <a:cs typeface="Helvetica Neue" charset="0"/>
              </a:rPr>
              <a:t>When giving constructive feedback, brainstorm together alternatives and leave caseworker with choices or options</a:t>
            </a:r>
          </a:p>
          <a:p>
            <a:pPr marL="342900" indent="-342900">
              <a:spcBef>
                <a:spcPts val="600"/>
              </a:spcBef>
              <a:buClr>
                <a:srgbClr val="016794"/>
              </a:buClr>
              <a:buFont typeface="Wingdings" panose="05000000000000000000" pitchFamily="2" charset="2"/>
              <a:buChar char="§"/>
            </a:pPr>
            <a:r>
              <a:rPr lang="en-US" sz="2000" dirty="0">
                <a:solidFill>
                  <a:schemeClr val="bg1">
                    <a:lumMod val="65000"/>
                  </a:schemeClr>
                </a:solidFill>
                <a:latin typeface="Helvetica Neue" charset="0"/>
                <a:ea typeface="Helvetica Neue" charset="0"/>
                <a:cs typeface="Helvetica Neue" charset="0"/>
              </a:rPr>
              <a:t>Offer strategies or opportunities to improve</a:t>
            </a:r>
          </a:p>
          <a:p>
            <a:pPr marL="342900" indent="-342900">
              <a:spcBef>
                <a:spcPts val="600"/>
              </a:spcBef>
              <a:buClr>
                <a:srgbClr val="016794"/>
              </a:buClr>
              <a:buFont typeface="Wingdings" charset="2"/>
              <a:buChar char="§"/>
            </a:pPr>
            <a:endParaRPr lang="en-US" sz="2000" dirty="0">
              <a:solidFill>
                <a:schemeClr val="tx1">
                  <a:lumMod val="65000"/>
                  <a:lumOff val="35000"/>
                </a:schemeClr>
              </a:solidFill>
              <a:latin typeface="Helvetica Neue" charset="0"/>
              <a:ea typeface="Helvetica Neue" charset="0"/>
              <a:cs typeface="Helvetica Neue" charset="0"/>
            </a:endParaRPr>
          </a:p>
          <a:p>
            <a:pPr marL="0" indent="0">
              <a:defRPr/>
            </a:pPr>
            <a:endParaRPr lang="en-GB" sz="2000" dirty="0">
              <a:solidFill>
                <a:schemeClr val="tx1">
                  <a:lumMod val="65000"/>
                  <a:lumOff val="35000"/>
                </a:schemeClr>
              </a:solidFill>
              <a:latin typeface="Helvetica Neue" charset="0"/>
              <a:ea typeface="Helvetica Neue" charset="0"/>
              <a:cs typeface="Helvetica Neue" charset="0"/>
            </a:endParaRPr>
          </a:p>
          <a:p>
            <a:pPr marL="0" indent="0">
              <a:defRPr/>
            </a:pPr>
            <a:r>
              <a:rPr lang="en-AU" sz="2000" dirty="0"/>
              <a:t> </a:t>
            </a:r>
            <a:endParaRPr lang="en-GB" sz="2000" dirty="0"/>
          </a:p>
          <a:p>
            <a:pPr lvl="1"/>
            <a:endParaRPr lang="en-US" sz="2000" dirty="0">
              <a:solidFill>
                <a:schemeClr val="tx1">
                  <a:lumMod val="65000"/>
                  <a:lumOff val="35000"/>
                </a:schemeClr>
              </a:solidFill>
              <a:latin typeface="Helvetica Neue" charset="0"/>
              <a:ea typeface="Helvetica Neue" charset="0"/>
              <a:cs typeface="Helvetica Neue" charset="0"/>
            </a:endParaRPr>
          </a:p>
        </p:txBody>
      </p:sp>
      <p:grpSp>
        <p:nvGrpSpPr>
          <p:cNvPr id="10" name="Group 9"/>
          <p:cNvGrpSpPr/>
          <p:nvPr/>
        </p:nvGrpSpPr>
        <p:grpSpPr>
          <a:xfrm>
            <a:off x="-325426" y="-766557"/>
            <a:ext cx="12398155" cy="2231175"/>
            <a:chOff x="2107095" y="5043120"/>
            <a:chExt cx="10084905" cy="1814882"/>
          </a:xfrm>
        </p:grpSpPr>
        <p:pic>
          <p:nvPicPr>
            <p:cNvPr id="11" name="Picture 10"/>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4456202" y="2694014"/>
              <a:ext cx="1814881" cy="6513095"/>
            </a:xfrm>
            <a:prstGeom prst="rect">
              <a:avLst/>
            </a:prstGeom>
          </p:spPr>
        </p:pic>
        <p:pic>
          <p:nvPicPr>
            <p:cNvPr id="12" name="Picture 11"/>
            <p:cNvPicPr>
              <a:picLocks noChangeAspect="1"/>
            </p:cNvPicPr>
            <p:nvPr/>
          </p:nvPicPr>
          <p:blipFill rotWithShape="1">
            <a:blip r:embed="rId4">
              <a:alphaModFix amt="20000"/>
              <a:extLst>
                <a:ext uri="{28A0092B-C50C-407E-A947-70E740481C1C}">
                  <a14:useLocalDpi xmlns:a14="http://schemas.microsoft.com/office/drawing/2010/main"/>
                </a:ext>
              </a:extLst>
            </a:blip>
            <a:srcRect/>
            <a:stretch/>
          </p:blipFill>
          <p:spPr>
            <a:xfrm rot="5400000">
              <a:off x="8435259" y="3077813"/>
              <a:ext cx="1791434" cy="5722048"/>
            </a:xfrm>
            <a:prstGeom prst="rect">
              <a:avLst/>
            </a:prstGeom>
          </p:spPr>
        </p:pic>
      </p:grpSp>
      <p:sp>
        <p:nvSpPr>
          <p:cNvPr id="211" name="Shape 211"/>
          <p:cNvSpPr txBox="1">
            <a:spLocks noGrp="1"/>
          </p:cNvSpPr>
          <p:nvPr>
            <p:ph type="title"/>
          </p:nvPr>
        </p:nvSpPr>
        <p:spPr>
          <a:xfrm>
            <a:off x="420342" y="375786"/>
            <a:ext cx="9667875" cy="883194"/>
          </a:xfrm>
          <a:prstGeom prst="rect">
            <a:avLst/>
          </a:prstGeom>
          <a:noFill/>
          <a:ln>
            <a:noFill/>
          </a:ln>
        </p:spPr>
        <p:txBody>
          <a:bodyPr lIns="91425" tIns="45700" rIns="91425" bIns="45700" anchor="t" anchorCtr="0">
            <a:noAutofit/>
          </a:bodyPr>
          <a:lstStyle/>
          <a:p>
            <a:pPr>
              <a:buClr>
                <a:srgbClr val="151515"/>
              </a:buClr>
              <a:buSzPct val="25000"/>
            </a:pPr>
            <a:r>
              <a:rPr lang="en-US" sz="3600" b="1" dirty="0">
                <a:solidFill>
                  <a:schemeClr val="bg1"/>
                </a:solidFill>
                <a:latin typeface="Helvetica Neue" charset="0"/>
                <a:ea typeface="Helvetica Neue" charset="0"/>
                <a:cs typeface="Helvetica Neue" charset="0"/>
              </a:rPr>
              <a:t>FEEDBACK PRINCIPLES</a:t>
            </a:r>
            <a:endParaRPr lang="en-US" sz="3600" b="1" u="none" strike="noStrike" cap="none"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761556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4" name="Rectangle 3"/>
          <p:cNvSpPr/>
          <p:nvPr/>
        </p:nvSpPr>
        <p:spPr>
          <a:xfrm>
            <a:off x="0" y="0"/>
            <a:ext cx="12192000" cy="6858000"/>
          </a:xfrm>
          <a:prstGeom prst="rect">
            <a:avLst/>
          </a:prstGeom>
          <a:solidFill>
            <a:srgbClr val="97467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A2A2B40-2B71-4567-9F3C-DF7AC53635EE}"/>
              </a:ext>
            </a:extLst>
          </p:cNvPr>
          <p:cNvSpPr>
            <a:spLocks noGrp="1"/>
          </p:cNvSpPr>
          <p:nvPr>
            <p:ph type="title"/>
          </p:nvPr>
        </p:nvSpPr>
        <p:spPr>
          <a:xfrm>
            <a:off x="0" y="1796172"/>
            <a:ext cx="12192000" cy="1325563"/>
          </a:xfrm>
        </p:spPr>
        <p:txBody>
          <a:bodyPr>
            <a:normAutofit/>
          </a:bodyPr>
          <a:lstStyle/>
          <a:p>
            <a:pPr algn="ctr"/>
            <a:r>
              <a:rPr lang="en-US" sz="2800" b="1" dirty="0">
                <a:solidFill>
                  <a:schemeClr val="bg1"/>
                </a:solidFill>
                <a:latin typeface="Helvetica Neue" charset="0"/>
                <a:ea typeface="Helvetica Neue" charset="0"/>
                <a:cs typeface="Helvetica Neue" charset="0"/>
              </a:rPr>
              <a:t>KEY LEARNING ON FEEDBACK</a:t>
            </a:r>
          </a:p>
        </p:txBody>
      </p:sp>
      <p:sp>
        <p:nvSpPr>
          <p:cNvPr id="3" name="Text Placeholder 2">
            <a:extLst>
              <a:ext uri="{FF2B5EF4-FFF2-40B4-BE49-F238E27FC236}">
                <a16:creationId xmlns="" xmlns:a16="http://schemas.microsoft.com/office/drawing/2014/main" id="{9DA80749-7392-404C-8289-6BEEA56F2DB2}"/>
              </a:ext>
            </a:extLst>
          </p:cNvPr>
          <p:cNvSpPr>
            <a:spLocks noGrp="1"/>
          </p:cNvSpPr>
          <p:nvPr>
            <p:ph idx="1"/>
          </p:nvPr>
        </p:nvSpPr>
        <p:spPr>
          <a:xfrm>
            <a:off x="838200" y="3233530"/>
            <a:ext cx="10515600" cy="4611705"/>
          </a:xfrm>
        </p:spPr>
        <p:txBody>
          <a:bodyPr>
            <a:normAutofit/>
          </a:bodyPr>
          <a:lstStyle/>
          <a:p>
            <a:pPr marL="0" indent="0" algn="ctr">
              <a:buNone/>
              <a:defRPr/>
            </a:pPr>
            <a:r>
              <a:rPr lang="en-GB" sz="2400" dirty="0">
                <a:solidFill>
                  <a:schemeClr val="bg1"/>
                </a:solidFill>
                <a:latin typeface="Helvetica Neue" charset="0"/>
                <a:ea typeface="Helvetica Neue" charset="0"/>
                <a:cs typeface="Helvetica Neue" charset="0"/>
              </a:rPr>
              <a:t>FEEDBACK IS A GIFT! IT HELPS US</a:t>
            </a:r>
          </a:p>
          <a:p>
            <a:pPr marL="0" indent="0" algn="ctr">
              <a:buNone/>
              <a:defRPr/>
            </a:pPr>
            <a:r>
              <a:rPr lang="en-GB" sz="2400" dirty="0">
                <a:solidFill>
                  <a:schemeClr val="bg1"/>
                </a:solidFill>
                <a:latin typeface="Helvetica Neue" charset="0"/>
                <a:ea typeface="Helvetica Neue" charset="0"/>
                <a:cs typeface="Helvetica Neue" charset="0"/>
              </a:rPr>
              <a:t> LEARN, INCREASES SELF-AWARENESS AND</a:t>
            </a:r>
          </a:p>
          <a:p>
            <a:pPr marL="0" indent="0" algn="ctr">
              <a:buNone/>
              <a:defRPr/>
            </a:pPr>
            <a:r>
              <a:rPr lang="en-GB" sz="2400" dirty="0">
                <a:solidFill>
                  <a:schemeClr val="bg1"/>
                </a:solidFill>
                <a:latin typeface="Helvetica Neue" charset="0"/>
                <a:ea typeface="Helvetica Neue" charset="0"/>
                <a:cs typeface="Helvetica Neue" charset="0"/>
              </a:rPr>
              <a:t> SUPPORTS OUR DEVELOPMENT. </a:t>
            </a:r>
          </a:p>
          <a:p>
            <a:pPr>
              <a:buFont typeface="Wingdings" panose="05000000000000000000" pitchFamily="2" charset="2"/>
              <a:buChar char="ü"/>
              <a:defRPr/>
            </a:pPr>
            <a:endParaRPr lang="en-AU" sz="1800" dirty="0">
              <a:solidFill>
                <a:srgbClr val="151515"/>
              </a:solidFill>
            </a:endParaRPr>
          </a:p>
        </p:txBody>
      </p:sp>
      <p:sp>
        <p:nvSpPr>
          <p:cNvPr id="5" name="Rectangle 4"/>
          <p:cNvSpPr/>
          <p:nvPr/>
        </p:nvSpPr>
        <p:spPr>
          <a:xfrm flipV="1">
            <a:off x="4154424" y="2863637"/>
            <a:ext cx="3883152" cy="146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
        <p:nvSpPr>
          <p:cNvPr id="7" name="Rectangle 6">
            <a:extLst>
              <a:ext uri="{FF2B5EF4-FFF2-40B4-BE49-F238E27FC236}">
                <a16:creationId xmlns="" xmlns:a16="http://schemas.microsoft.com/office/drawing/2014/main" id="{E1EB60DE-B635-44ED-BC30-1583C9847E5F}"/>
              </a:ext>
            </a:extLst>
          </p:cNvPr>
          <p:cNvSpPr/>
          <p:nvPr/>
        </p:nvSpPr>
        <p:spPr>
          <a:xfrm>
            <a:off x="9210618" y="6308158"/>
            <a:ext cx="2864887" cy="369332"/>
          </a:xfrm>
          <a:prstGeom prst="rect">
            <a:avLst/>
          </a:prstGeom>
        </p:spPr>
        <p:txBody>
          <a:bodyPr wrap="none">
            <a:spAutoFit/>
          </a:bodyPr>
          <a:lstStyle/>
          <a:p>
            <a:r>
              <a:rPr lang="en-US" i="1" dirty="0">
                <a:solidFill>
                  <a:schemeClr val="bg1"/>
                </a:solidFill>
                <a:latin typeface="Helvetica Neue" charset="0"/>
                <a:ea typeface="Helvetica Neue" charset="0"/>
                <a:cs typeface="Helvetica Neue" charset="0"/>
              </a:rPr>
              <a:t>Photo: Peter Biro/The IRC</a:t>
            </a:r>
          </a:p>
        </p:txBody>
      </p:sp>
    </p:spTree>
    <p:extLst>
      <p:ext uri="{BB962C8B-B14F-4D97-AF65-F5344CB8AC3E}">
        <p14:creationId xmlns:p14="http://schemas.microsoft.com/office/powerpoint/2010/main" val="3119760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latin typeface="Helvetica Neue Medium" charset="0"/>
                <a:ea typeface="Helvetica Neue Medium" charset="0"/>
                <a:cs typeface="Helvetica Neue Medium" charset="0"/>
              </a:rPr>
              <a:t>QUESTIONS?</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845811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t="-17006"/>
          <a:stretch/>
        </p:blipFill>
        <p:spPr>
          <a:xfrm>
            <a:off x="0" y="475409"/>
            <a:ext cx="12192000" cy="6382591"/>
          </a:xfrm>
          <a:prstGeom prst="rect">
            <a:avLst/>
          </a:prstGeom>
        </p:spPr>
      </p:pic>
      <p:sp>
        <p:nvSpPr>
          <p:cNvPr id="5" name="Shape 267"/>
          <p:cNvSpPr txBox="1">
            <a:spLocks noGrp="1"/>
          </p:cNvSpPr>
          <p:nvPr>
            <p:ph type="title"/>
          </p:nvPr>
        </p:nvSpPr>
        <p:spPr>
          <a:xfrm>
            <a:off x="0" y="475409"/>
            <a:ext cx="12192000" cy="1325563"/>
          </a:xfrm>
          <a:prstGeom prst="rect">
            <a:avLst/>
          </a:prstGeom>
          <a:noFill/>
          <a:ln>
            <a:noFill/>
          </a:ln>
        </p:spPr>
        <p:txBody>
          <a:bodyPr lIns="91425" tIns="45700" rIns="91425" bIns="45700" anchor="t" anchorCtr="0">
            <a:noAutofit/>
          </a:bodyPr>
          <a:lstStyle/>
          <a:p>
            <a:pPr marL="0" marR="0" lvl="0" indent="0" algn="ctr" rtl="0">
              <a:spcBef>
                <a:spcPts val="0"/>
              </a:spcBef>
              <a:buClr>
                <a:srgbClr val="151515"/>
              </a:buClr>
              <a:buSzPct val="25000"/>
              <a:buFont typeface="Century Gothic"/>
              <a:buNone/>
            </a:pPr>
            <a:r>
              <a:rPr lang="en-US" sz="3200" b="1" u="none" strike="noStrike" cap="none" dirty="0">
                <a:solidFill>
                  <a:srgbClr val="97467D"/>
                </a:solidFill>
                <a:latin typeface="Helvetica Neue" charset="0"/>
                <a:ea typeface="Helvetica Neue" charset="0"/>
                <a:cs typeface="Helvetica Neue" charset="0"/>
                <a:sym typeface="Century Gothic"/>
              </a:rPr>
              <a:t>APPLYING CASE MANAGEMENT GUIDING PRINCIPLES</a:t>
            </a:r>
            <a:endParaRPr lang="en-US" sz="3200" b="0" i="0" u="none" strike="noStrike" cap="none" dirty="0">
              <a:solidFill>
                <a:srgbClr val="97467D"/>
              </a:solidFill>
              <a:latin typeface="Century Gothic"/>
              <a:ea typeface="Century Gothic"/>
              <a:cs typeface="Century Gothic"/>
              <a:sym typeface="Century Gothic"/>
            </a:endParaRPr>
          </a:p>
        </p:txBody>
      </p:sp>
      <p:sp>
        <p:nvSpPr>
          <p:cNvPr id="6" name="TextBox 5"/>
          <p:cNvSpPr txBox="1"/>
          <p:nvPr/>
        </p:nvSpPr>
        <p:spPr>
          <a:xfrm>
            <a:off x="336132" y="6432883"/>
            <a:ext cx="5143500" cy="307777"/>
          </a:xfrm>
          <a:prstGeom prst="rect">
            <a:avLst/>
          </a:prstGeom>
          <a:noFill/>
        </p:spPr>
        <p:txBody>
          <a:bodyPr wrap="square" rtlCol="0">
            <a:spAutoFit/>
          </a:bodyPr>
          <a:lstStyle/>
          <a:p>
            <a:r>
              <a:rPr lang="en-US" sz="1400" i="1" dirty="0">
                <a:solidFill>
                  <a:schemeClr val="bg1"/>
                </a:solidFill>
                <a:latin typeface="Helvetica Neue" charset="0"/>
                <a:ea typeface="Helvetica Neue" charset="0"/>
                <a:cs typeface="Helvetica Neue" charset="0"/>
              </a:rPr>
              <a:t>Photo: Donna Morris /The IRC</a:t>
            </a:r>
          </a:p>
        </p:txBody>
      </p:sp>
    </p:spTree>
    <p:extLst>
      <p:ext uri="{BB962C8B-B14F-4D97-AF65-F5344CB8AC3E}">
        <p14:creationId xmlns:p14="http://schemas.microsoft.com/office/powerpoint/2010/main" val="325784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 name="Rectangle 1"/>
          <p:cNvSpPr/>
          <p:nvPr/>
        </p:nvSpPr>
        <p:spPr>
          <a:xfrm>
            <a:off x="4125432" y="0"/>
            <a:ext cx="8066567" cy="6858000"/>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Shape 288"/>
          <p:cNvSpPr txBox="1">
            <a:spLocks noGrp="1"/>
          </p:cNvSpPr>
          <p:nvPr>
            <p:ph type="title"/>
          </p:nvPr>
        </p:nvSpPr>
        <p:spPr>
          <a:xfrm>
            <a:off x="308345" y="680484"/>
            <a:ext cx="4125432" cy="2082381"/>
          </a:xfrm>
          <a:prstGeom prst="rect">
            <a:avLst/>
          </a:prstGeom>
          <a:noFill/>
          <a:ln>
            <a:noFill/>
          </a:ln>
        </p:spPr>
        <p:txBody>
          <a:bodyPr lIns="91425" tIns="45700" rIns="91425" bIns="45700" anchor="t" anchorCtr="0">
            <a:noAutofit/>
          </a:bodyPr>
          <a:lstStyle/>
          <a:p>
            <a:pPr marL="0" marR="0" lvl="0" indent="0" rtl="0">
              <a:spcBef>
                <a:spcPts val="600"/>
              </a:spcBef>
              <a:buClr>
                <a:srgbClr val="151515"/>
              </a:buClr>
              <a:buSzPct val="25000"/>
              <a:buFont typeface="Century Gothic"/>
              <a:buNone/>
            </a:pPr>
            <a:r>
              <a:rPr lang="en-US" sz="3600" b="1" u="none" strike="noStrike" cap="none" dirty="0">
                <a:solidFill>
                  <a:srgbClr val="97467D"/>
                </a:solidFill>
                <a:latin typeface="Helvetica Neue" charset="0"/>
                <a:ea typeface="Helvetica Neue" charset="0"/>
                <a:cs typeface="Helvetica Neue" charset="0"/>
                <a:sym typeface="Century Gothic"/>
              </a:rPr>
              <a:t>SMALL GROUP SUPERVISOR</a:t>
            </a:r>
            <a:br>
              <a:rPr lang="en-US" sz="3600" b="1" u="none" strike="noStrike" cap="none" dirty="0">
                <a:solidFill>
                  <a:srgbClr val="97467D"/>
                </a:solidFill>
                <a:latin typeface="Helvetica Neue" charset="0"/>
                <a:ea typeface="Helvetica Neue" charset="0"/>
                <a:cs typeface="Helvetica Neue" charset="0"/>
                <a:sym typeface="Century Gothic"/>
              </a:rPr>
            </a:br>
            <a:r>
              <a:rPr lang="en-US" sz="3600" b="1" u="none" strike="noStrike" cap="none" dirty="0">
                <a:solidFill>
                  <a:srgbClr val="97467D"/>
                </a:solidFill>
                <a:latin typeface="Helvetica Neue" charset="0"/>
                <a:ea typeface="Helvetica Neue" charset="0"/>
                <a:cs typeface="Helvetica Neue" charset="0"/>
                <a:sym typeface="Century Gothic"/>
              </a:rPr>
              <a:t>SCENARIOS</a:t>
            </a:r>
          </a:p>
        </p:txBody>
      </p:sp>
      <p:sp>
        <p:nvSpPr>
          <p:cNvPr id="5" name="Rectangle 4"/>
          <p:cNvSpPr/>
          <p:nvPr/>
        </p:nvSpPr>
        <p:spPr>
          <a:xfrm>
            <a:off x="427613" y="2277300"/>
            <a:ext cx="2660144" cy="67859"/>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500498" y="811141"/>
            <a:ext cx="7216310" cy="52357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dirty="0">
              <a:solidFill>
                <a:schemeClr val="bg1">
                  <a:lumMod val="10000"/>
                </a:schemeClr>
              </a:solidFill>
            </a:endParaRPr>
          </a:p>
          <a:p>
            <a:pPr marL="0" indent="0">
              <a:buFont typeface="Arial"/>
              <a:buNone/>
            </a:pPr>
            <a:r>
              <a:rPr lang="en-US" sz="2000" b="1" dirty="0">
                <a:solidFill>
                  <a:schemeClr val="bg1"/>
                </a:solidFill>
                <a:latin typeface="Helvetica Neue" charset="0"/>
                <a:ea typeface="Helvetica Neue" charset="0"/>
                <a:cs typeface="Helvetica Neue" charset="0"/>
              </a:rPr>
              <a:t>As a supervisor, consider: </a:t>
            </a:r>
          </a:p>
          <a:p>
            <a:pPr marL="0" indent="0">
              <a:buFont typeface="Arial"/>
              <a:buNone/>
            </a:pPr>
            <a:endParaRPr lang="en-US" sz="2000" b="1" dirty="0">
              <a:solidFill>
                <a:schemeClr val="bg1"/>
              </a:solidFill>
              <a:latin typeface="Helvetica Neue" charset="0"/>
              <a:ea typeface="Helvetica Neue" charset="0"/>
              <a:cs typeface="Helvetica Neue" charset="0"/>
            </a:endParaRPr>
          </a:p>
          <a:p>
            <a:pPr marL="514350" indent="-514350">
              <a:buFont typeface="+mj-lt"/>
              <a:buAutoNum type="arabicPeriod"/>
            </a:pPr>
            <a:r>
              <a:rPr lang="en-US" sz="2000" dirty="0">
                <a:solidFill>
                  <a:schemeClr val="bg1"/>
                </a:solidFill>
                <a:latin typeface="Helvetica Neue" charset="0"/>
                <a:ea typeface="Helvetica Neue" charset="0"/>
                <a:cs typeface="Helvetica Neue" charset="0"/>
              </a:rPr>
              <a:t>Which guiding principle(s) apply to this scenario?</a:t>
            </a:r>
          </a:p>
          <a:p>
            <a:pPr marL="514350" indent="-514350">
              <a:buFont typeface="+mj-lt"/>
              <a:buAutoNum type="arabicPeriod"/>
            </a:pPr>
            <a:endParaRPr lang="en-US" sz="2000" dirty="0">
              <a:solidFill>
                <a:schemeClr val="bg1"/>
              </a:solidFill>
              <a:latin typeface="Helvetica Neue" charset="0"/>
              <a:ea typeface="Helvetica Neue" charset="0"/>
              <a:cs typeface="Helvetica Neue" charset="0"/>
            </a:endParaRPr>
          </a:p>
          <a:p>
            <a:pPr marL="514350" indent="-514350">
              <a:buFont typeface="+mj-lt"/>
              <a:buAutoNum type="arabicPeriod"/>
            </a:pPr>
            <a:r>
              <a:rPr lang="en-US" sz="2000" dirty="0">
                <a:solidFill>
                  <a:schemeClr val="bg1"/>
                </a:solidFill>
                <a:latin typeface="Helvetica Neue" charset="0"/>
                <a:ea typeface="Helvetica Neue" charset="0"/>
                <a:cs typeface="Helvetica Neue" charset="0"/>
              </a:rPr>
              <a:t>How could you respond as a supervisor?</a:t>
            </a:r>
          </a:p>
          <a:p>
            <a:pPr lvl="1">
              <a:buClr>
                <a:schemeClr val="bg1"/>
              </a:buClr>
              <a:buFont typeface="Wingdings" charset="2"/>
              <a:buChar char="§"/>
            </a:pPr>
            <a:r>
              <a:rPr lang="en-US" sz="2000" dirty="0">
                <a:solidFill>
                  <a:schemeClr val="bg1"/>
                </a:solidFill>
                <a:latin typeface="Helvetica Neue" charset="0"/>
                <a:ea typeface="Helvetica Neue" charset="0"/>
                <a:cs typeface="Helvetica Neue" charset="0"/>
              </a:rPr>
              <a:t>How quickly should you respond?</a:t>
            </a:r>
          </a:p>
          <a:p>
            <a:pPr lvl="1">
              <a:buClr>
                <a:schemeClr val="bg1"/>
              </a:buClr>
              <a:buFont typeface="Wingdings" charset="2"/>
              <a:buChar char="§"/>
            </a:pPr>
            <a:r>
              <a:rPr lang="en-US" sz="2000" dirty="0">
                <a:solidFill>
                  <a:schemeClr val="bg1"/>
                </a:solidFill>
                <a:latin typeface="Helvetica Neue" charset="0"/>
                <a:ea typeface="Helvetica Neue" charset="0"/>
                <a:cs typeface="Helvetica Neue" charset="0"/>
              </a:rPr>
              <a:t>What is the appropriate setting (group or individual)? </a:t>
            </a:r>
          </a:p>
          <a:p>
            <a:pPr lvl="1">
              <a:buClr>
                <a:schemeClr val="bg1"/>
              </a:buClr>
              <a:buFont typeface="Wingdings" charset="2"/>
              <a:buChar char="§"/>
            </a:pPr>
            <a:r>
              <a:rPr lang="en-US" sz="2000" dirty="0">
                <a:solidFill>
                  <a:schemeClr val="bg1"/>
                </a:solidFill>
                <a:latin typeface="Helvetica Neue" charset="0"/>
                <a:ea typeface="Helvetica Neue" charset="0"/>
                <a:cs typeface="Helvetica Neue" charset="0"/>
              </a:rPr>
              <a:t>What practice or tools will you apply? </a:t>
            </a:r>
          </a:p>
          <a:p>
            <a:pPr lvl="1">
              <a:buClr>
                <a:schemeClr val="bg1"/>
              </a:buClr>
              <a:buFont typeface="Wingdings" charset="2"/>
              <a:buChar char="§"/>
            </a:pPr>
            <a:r>
              <a:rPr lang="en-US" sz="2000" dirty="0">
                <a:solidFill>
                  <a:schemeClr val="bg1"/>
                </a:solidFill>
                <a:latin typeface="Helvetica Neue" charset="0"/>
                <a:ea typeface="Helvetica Neue" charset="0"/>
                <a:cs typeface="Helvetica Neue" charset="0"/>
              </a:rPr>
              <a:t>What skills might you use?</a:t>
            </a:r>
          </a:p>
          <a:p>
            <a:pPr lvl="2">
              <a:buFont typeface="Arial"/>
              <a:buNone/>
            </a:pPr>
            <a:endParaRPr lang="en-US" sz="2400" dirty="0">
              <a:solidFill>
                <a:srgbClr val="161616"/>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3657" y="5340125"/>
            <a:ext cx="1957404" cy="1957404"/>
          </a:xfrm>
          <a:prstGeom prst="rect">
            <a:avLst/>
          </a:prstGeom>
        </p:spPr>
      </p:pic>
    </p:spTree>
    <p:extLst>
      <p:ext uri="{BB962C8B-B14F-4D97-AF65-F5344CB8AC3E}">
        <p14:creationId xmlns:p14="http://schemas.microsoft.com/office/powerpoint/2010/main" val="2330552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417409" y="498800"/>
            <a:ext cx="10515600" cy="1325563"/>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en-US" sz="3600" b="1" u="none" strike="noStrike" cap="none" dirty="0">
                <a:solidFill>
                  <a:srgbClr val="016794"/>
                </a:solidFill>
                <a:latin typeface="Helvetica Neue" charset="0"/>
                <a:ea typeface="Helvetica Neue" charset="0"/>
                <a:cs typeface="Helvetica Neue" charset="0"/>
                <a:sym typeface="Century Gothic"/>
              </a:rPr>
              <a:t>KEY MESSAGES ABOUT </a:t>
            </a:r>
            <a:br>
              <a:rPr lang="en-US" sz="3600" b="1" u="none" strike="noStrike" cap="none" dirty="0">
                <a:solidFill>
                  <a:srgbClr val="016794"/>
                </a:solidFill>
                <a:latin typeface="Helvetica Neue" charset="0"/>
                <a:ea typeface="Helvetica Neue" charset="0"/>
                <a:cs typeface="Helvetica Neue" charset="0"/>
                <a:sym typeface="Century Gothic"/>
              </a:rPr>
            </a:br>
            <a:r>
              <a:rPr lang="en-US" sz="3600" b="1" u="none" strike="noStrike" cap="none" dirty="0">
                <a:solidFill>
                  <a:srgbClr val="016794"/>
                </a:solidFill>
                <a:latin typeface="Helvetica Neue" charset="0"/>
                <a:ea typeface="Helvetica Neue" charset="0"/>
                <a:cs typeface="Helvetica Neue" charset="0"/>
                <a:sym typeface="Century Gothic"/>
              </a:rPr>
              <a:t>GUDING PRINCIPLES</a:t>
            </a:r>
          </a:p>
        </p:txBody>
      </p:sp>
      <p:cxnSp>
        <p:nvCxnSpPr>
          <p:cNvPr id="8" name="Straight Connector 7"/>
          <p:cNvCxnSpPr/>
          <p:nvPr/>
        </p:nvCxnSpPr>
        <p:spPr>
          <a:xfrm flipV="1">
            <a:off x="627807" y="1824361"/>
            <a:ext cx="10572698" cy="1"/>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52105" y="1778223"/>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552105" y="2662519"/>
            <a:ext cx="8946541" cy="4195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97467D"/>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Supervisors should be confident in applying the </a:t>
            </a:r>
            <a:r>
              <a:rPr lang="en-US" sz="2400" u="sng" dirty="0">
                <a:solidFill>
                  <a:schemeClr val="tx1">
                    <a:lumMod val="65000"/>
                    <a:lumOff val="35000"/>
                  </a:schemeClr>
                </a:solidFill>
                <a:latin typeface="Helvetica Neue" charset="0"/>
                <a:ea typeface="Helvetica Neue" charset="0"/>
                <a:cs typeface="Helvetica Neue" charset="0"/>
              </a:rPr>
              <a:t>guiding principles </a:t>
            </a:r>
            <a:r>
              <a:rPr lang="en-US" sz="2400" dirty="0">
                <a:solidFill>
                  <a:schemeClr val="tx1">
                    <a:lumMod val="65000"/>
                    <a:lumOff val="35000"/>
                  </a:schemeClr>
                </a:solidFill>
                <a:latin typeface="Helvetica Neue" charset="0"/>
                <a:ea typeface="Helvetica Neue" charset="0"/>
                <a:cs typeface="Helvetica Neue" charset="0"/>
              </a:rPr>
              <a:t>and in </a:t>
            </a:r>
            <a:r>
              <a:rPr lang="en-US" sz="2400" u="sng" dirty="0">
                <a:solidFill>
                  <a:schemeClr val="tx1">
                    <a:lumMod val="65000"/>
                    <a:lumOff val="35000"/>
                  </a:schemeClr>
                </a:solidFill>
                <a:latin typeface="Helvetica Neue" charset="0"/>
                <a:ea typeface="Helvetica Neue" charset="0"/>
                <a:cs typeface="Helvetica Neue" charset="0"/>
              </a:rPr>
              <a:t>facilitating conversations</a:t>
            </a:r>
            <a:r>
              <a:rPr lang="en-US" sz="2400" dirty="0">
                <a:solidFill>
                  <a:schemeClr val="tx1">
                    <a:lumMod val="65000"/>
                    <a:lumOff val="35000"/>
                  </a:schemeClr>
                </a:solidFill>
                <a:latin typeface="Helvetica Neue" charset="0"/>
                <a:ea typeface="Helvetica Neue" charset="0"/>
                <a:cs typeface="Helvetica Neue" charset="0"/>
              </a:rPr>
              <a:t> with caseworkers to consider what is in the child’s best interest</a:t>
            </a:r>
          </a:p>
          <a:p>
            <a:pPr>
              <a:buClr>
                <a:srgbClr val="97467D"/>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a:buClr>
                <a:srgbClr val="97467D"/>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Supervisors do not need to know all the answers or solutions -  this is a </a:t>
            </a:r>
            <a:r>
              <a:rPr lang="en-US" sz="2400" u="sng" dirty="0">
                <a:solidFill>
                  <a:schemeClr val="tx1">
                    <a:lumMod val="65000"/>
                    <a:lumOff val="35000"/>
                  </a:schemeClr>
                </a:solidFill>
                <a:latin typeface="Helvetica Neue" charset="0"/>
                <a:ea typeface="Helvetica Neue" charset="0"/>
                <a:cs typeface="Helvetica Neue" charset="0"/>
              </a:rPr>
              <a:t>reflective learning process</a:t>
            </a:r>
            <a:r>
              <a:rPr lang="en-US" sz="2400" dirty="0">
                <a:solidFill>
                  <a:schemeClr val="tx1">
                    <a:lumMod val="65000"/>
                    <a:lumOff val="35000"/>
                  </a:schemeClr>
                </a:solidFill>
                <a:latin typeface="Helvetica Neue" charset="0"/>
                <a:ea typeface="Helvetica Neue" charset="0"/>
                <a:cs typeface="Helvetica Neue" charset="0"/>
              </a:rPr>
              <a:t> and each case presents new challenges and complexities</a:t>
            </a:r>
          </a:p>
        </p:txBody>
      </p:sp>
      <p:grpSp>
        <p:nvGrpSpPr>
          <p:cNvPr id="11" name="Group 10"/>
          <p:cNvGrpSpPr/>
          <p:nvPr/>
        </p:nvGrpSpPr>
        <p:grpSpPr>
          <a:xfrm>
            <a:off x="0" y="5789496"/>
            <a:ext cx="12192000" cy="1068504"/>
            <a:chOff x="0" y="5789499"/>
            <a:chExt cx="12192000" cy="1068504"/>
          </a:xfrm>
        </p:grpSpPr>
        <p:pic>
          <p:nvPicPr>
            <p:cNvPr id="12" name="Picture 11"/>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2587817" y="3201682"/>
              <a:ext cx="1068504" cy="6244138"/>
            </a:xfrm>
            <a:prstGeom prst="rect">
              <a:avLst/>
            </a:prstGeom>
          </p:spPr>
        </p:pic>
        <p:pic>
          <p:nvPicPr>
            <p:cNvPr id="13" name="Picture 12"/>
            <p:cNvPicPr>
              <a:picLocks noChangeAspect="1"/>
            </p:cNvPicPr>
            <p:nvPr/>
          </p:nvPicPr>
          <p:blipFill rotWithShape="1">
            <a:blip r:embed="rId4">
              <a:alphaModFix amt="20000"/>
              <a:extLst>
                <a:ext uri="{28A0092B-C50C-407E-A947-70E740481C1C}">
                  <a14:useLocalDpi xmlns:a14="http://schemas.microsoft.com/office/drawing/2010/main"/>
                </a:ext>
              </a:extLst>
            </a:blip>
            <a:srcRect/>
            <a:stretch/>
          </p:blipFill>
          <p:spPr>
            <a:xfrm rot="5400000">
              <a:off x="8704886" y="3370886"/>
              <a:ext cx="1026366" cy="5947862"/>
            </a:xfrm>
            <a:prstGeom prst="rect">
              <a:avLst/>
            </a:prstGeom>
          </p:spPr>
        </p:pic>
      </p:grpSp>
    </p:spTree>
    <p:extLst>
      <p:ext uri="{BB962C8B-B14F-4D97-AF65-F5344CB8AC3E}">
        <p14:creationId xmlns:p14="http://schemas.microsoft.com/office/powerpoint/2010/main" val="2012571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37"/>
          <p:cNvSpPr txBox="1">
            <a:spLocks/>
          </p:cNvSpPr>
          <p:nvPr/>
        </p:nvSpPr>
        <p:spPr>
          <a:xfrm>
            <a:off x="7713463" y="2863887"/>
            <a:ext cx="5355163" cy="4412973"/>
          </a:xfrm>
          <a:prstGeom prst="rect">
            <a:avLst/>
          </a:prstGeom>
          <a:noFill/>
          <a:ln>
            <a:noFill/>
          </a:ln>
        </p:spPr>
        <p:txBody>
          <a:bodyPr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buClr>
                <a:srgbClr val="151515"/>
              </a:buClr>
              <a:buSzPct val="25000"/>
            </a:pPr>
            <a:r>
              <a:rPr lang="en-US" sz="3600" b="1">
                <a:solidFill>
                  <a:srgbClr val="016794"/>
                </a:solidFill>
                <a:latin typeface="Helvetica Neue" charset="0"/>
                <a:ea typeface="Helvetica Neue" charset="0"/>
                <a:cs typeface="Helvetica Neue" charset="0"/>
                <a:sym typeface="Century Gothic"/>
              </a:rPr>
              <a:t>GROUP </a:t>
            </a:r>
          </a:p>
          <a:p>
            <a:pPr lvl="1">
              <a:buClr>
                <a:srgbClr val="151515"/>
              </a:buClr>
              <a:buSzPct val="25000"/>
            </a:pPr>
            <a:r>
              <a:rPr lang="en-US" sz="3600" b="1" dirty="0">
                <a:solidFill>
                  <a:srgbClr val="016794"/>
                </a:solidFill>
                <a:latin typeface="Helvetica Neue" charset="0"/>
                <a:ea typeface="Helvetica Neue" charset="0"/>
                <a:cs typeface="Helvetica Neue" charset="0"/>
                <a:sym typeface="Century Gothic"/>
              </a:rPr>
              <a:t>FACILITATION</a:t>
            </a:r>
          </a:p>
          <a:p>
            <a:pPr lvl="1">
              <a:buClr>
                <a:srgbClr val="151515"/>
              </a:buClr>
              <a:buSzPct val="25000"/>
            </a:pPr>
            <a:r>
              <a:rPr lang="en-US" sz="3600" b="1" dirty="0">
                <a:solidFill>
                  <a:srgbClr val="016794"/>
                </a:solidFill>
                <a:latin typeface="Helvetica Neue" charset="0"/>
                <a:ea typeface="Helvetica Neue" charset="0"/>
                <a:cs typeface="Helvetica Neue" charset="0"/>
                <a:sym typeface="Century Gothic"/>
              </a:rPr>
              <a:t>SKILLS</a:t>
            </a:r>
          </a:p>
        </p:txBody>
      </p:sp>
      <p:pic>
        <p:nvPicPr>
          <p:cNvPr id="4" name="Picture 3"/>
          <p:cNvPicPr>
            <a:picLocks noChangeAspect="1"/>
          </p:cNvPicPr>
          <p:nvPr/>
        </p:nvPicPr>
        <p:blipFill rotWithShape="1">
          <a:blip r:embed="rId3">
            <a:alphaModFix amt="20000"/>
            <a:extLst>
              <a:ext uri="{28A0092B-C50C-407E-A947-70E740481C1C}">
                <a14:useLocalDpi xmlns:a14="http://schemas.microsoft.com/office/drawing/2010/main"/>
              </a:ext>
            </a:extLst>
          </a:blip>
          <a:srcRect b="-50521"/>
          <a:stretch/>
        </p:blipFill>
        <p:spPr>
          <a:xfrm rot="5400000">
            <a:off x="7226872" y="-3312599"/>
            <a:ext cx="1652529" cy="827772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7043822" cy="6858000"/>
          </a:xfrm>
          <a:prstGeom prst="rect">
            <a:avLst/>
          </a:prstGeom>
        </p:spPr>
      </p:pic>
      <p:sp>
        <p:nvSpPr>
          <p:cNvPr id="6" name="TextBox 5"/>
          <p:cNvSpPr txBox="1"/>
          <p:nvPr/>
        </p:nvSpPr>
        <p:spPr>
          <a:xfrm>
            <a:off x="227816" y="6416841"/>
            <a:ext cx="5143500" cy="307777"/>
          </a:xfrm>
          <a:prstGeom prst="rect">
            <a:avLst/>
          </a:prstGeom>
          <a:noFill/>
        </p:spPr>
        <p:txBody>
          <a:bodyPr wrap="square" rtlCol="0">
            <a:spAutoFit/>
          </a:bodyPr>
          <a:lstStyle/>
          <a:p>
            <a:r>
              <a:rPr lang="en-US" sz="1400" i="1" dirty="0">
                <a:solidFill>
                  <a:schemeClr val="bg1"/>
                </a:solidFill>
                <a:latin typeface="Helvetica Neue" charset="0"/>
                <a:ea typeface="Helvetica Neue" charset="0"/>
                <a:cs typeface="Helvetica Neue" charset="0"/>
              </a:rPr>
              <a:t>Photo: Peter Biro/The IRC</a:t>
            </a:r>
          </a:p>
        </p:txBody>
      </p:sp>
    </p:spTree>
    <p:extLst>
      <p:ext uri="{BB962C8B-B14F-4D97-AF65-F5344CB8AC3E}">
        <p14:creationId xmlns:p14="http://schemas.microsoft.com/office/powerpoint/2010/main" val="3616150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0159" y="340791"/>
            <a:ext cx="10906054" cy="1200329"/>
          </a:xfrm>
          <a:prstGeom prst="rect">
            <a:avLst/>
          </a:prstGeom>
          <a:noFill/>
        </p:spPr>
        <p:txBody>
          <a:bodyPr wrap="square" rtlCol="0">
            <a:spAutoFit/>
          </a:bodyPr>
          <a:lstStyle/>
          <a:p>
            <a:r>
              <a:rPr lang="en-US" sz="3600" b="1" dirty="0">
                <a:solidFill>
                  <a:srgbClr val="026794"/>
                </a:solidFill>
                <a:latin typeface="Helvetica Neue" charset="0"/>
                <a:ea typeface="Helvetica Neue" charset="0"/>
                <a:cs typeface="Helvetica Neue" charset="0"/>
              </a:rPr>
              <a:t>MODULE AIM AND </a:t>
            </a:r>
          </a:p>
          <a:p>
            <a:r>
              <a:rPr lang="en-US" sz="3600" b="1" dirty="0">
                <a:solidFill>
                  <a:srgbClr val="026794"/>
                </a:solidFill>
                <a:latin typeface="Helvetica Neue" charset="0"/>
                <a:ea typeface="Helvetica Neue" charset="0"/>
                <a:cs typeface="Helvetica Neue" charset="0"/>
              </a:rPr>
              <a:t>LEARNING OUTCOMES</a:t>
            </a:r>
          </a:p>
        </p:txBody>
      </p:sp>
      <p:cxnSp>
        <p:nvCxnSpPr>
          <p:cNvPr id="45" name="Straight Connector 44"/>
          <p:cNvCxnSpPr/>
          <p:nvPr/>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158"/>
          <p:cNvSpPr txBox="1">
            <a:spLocks noGrp="1"/>
          </p:cNvSpPr>
          <p:nvPr>
            <p:ph idx="1"/>
          </p:nvPr>
        </p:nvSpPr>
        <p:spPr>
          <a:xfrm>
            <a:off x="656024" y="2072376"/>
            <a:ext cx="9882188" cy="3107148"/>
          </a:xfrm>
          <a:prstGeom prst="rect">
            <a:avLst/>
          </a:prstGeom>
          <a:noFill/>
          <a:ln>
            <a:noFill/>
          </a:ln>
        </p:spPr>
        <p:txBody>
          <a:bodyPr lIns="91425" tIns="45700" rIns="91425" bIns="45700" anchor="t" anchorCtr="0">
            <a:noAutofit/>
          </a:bodyPr>
          <a:lstStyle/>
          <a:p>
            <a:pPr marL="0" indent="0">
              <a:lnSpc>
                <a:spcPct val="90000"/>
              </a:lnSpc>
              <a:spcBef>
                <a:spcPts val="0"/>
              </a:spcBef>
              <a:buNone/>
            </a:pPr>
            <a:r>
              <a:rPr lang="en-US" sz="2400" b="1" u="none" strike="noStrike" cap="none" dirty="0">
                <a:solidFill>
                  <a:srgbClr val="97467D"/>
                </a:solidFill>
                <a:latin typeface="Helvetica Neue" charset="0"/>
                <a:ea typeface="Helvetica Neue" charset="0"/>
                <a:cs typeface="Helvetica Neue" charset="0"/>
                <a:sym typeface="Century Gothic"/>
              </a:rPr>
              <a:t>Aim: </a:t>
            </a:r>
            <a:endParaRPr lang="en-US" sz="2400" b="1" dirty="0">
              <a:solidFill>
                <a:srgbClr val="97467D"/>
              </a:solidFill>
              <a:latin typeface="Helvetica Neue" charset="0"/>
              <a:ea typeface="Helvetica Neue" charset="0"/>
              <a:cs typeface="Helvetica Neue" charset="0"/>
              <a:sym typeface="Century Gothic"/>
            </a:endParaRPr>
          </a:p>
          <a:p>
            <a:pPr marL="0" indent="0">
              <a:spcBef>
                <a:spcPts val="0"/>
              </a:spcBef>
              <a:buNone/>
            </a:pPr>
            <a:r>
              <a:rPr lang="en-US" sz="2400" u="none" strike="noStrike" cap="none" dirty="0">
                <a:solidFill>
                  <a:schemeClr val="tx1">
                    <a:lumMod val="65000"/>
                    <a:lumOff val="35000"/>
                  </a:schemeClr>
                </a:solidFill>
                <a:latin typeface="Helvetica Neue" charset="0"/>
                <a:ea typeface="Helvetica Neue" charset="0"/>
                <a:cs typeface="Helvetica Neue" charset="0"/>
                <a:sym typeface="Century Gothic"/>
              </a:rPr>
              <a:t>To know and apply skills that support the practices of supervision and coaching</a:t>
            </a:r>
            <a:endParaRPr lang="en-US" sz="2400" dirty="0">
              <a:solidFill>
                <a:schemeClr val="tx1">
                  <a:lumMod val="65000"/>
                  <a:lumOff val="35000"/>
                </a:schemeClr>
              </a:solidFill>
              <a:latin typeface="Helvetica Neue" charset="0"/>
              <a:ea typeface="Helvetica Neue" charset="0"/>
              <a:cs typeface="Helvetica Neue" charset="0"/>
            </a:endParaRPr>
          </a:p>
          <a:p>
            <a:pPr marL="0" indent="0">
              <a:lnSpc>
                <a:spcPct val="90000"/>
              </a:lnSpc>
              <a:spcBef>
                <a:spcPts val="0"/>
              </a:spcBef>
              <a:buNone/>
            </a:pPr>
            <a:endParaRPr sz="1800" u="none" strike="noStrike" cap="none" dirty="0">
              <a:solidFill>
                <a:schemeClr val="tx1">
                  <a:lumMod val="65000"/>
                  <a:lumOff val="35000"/>
                </a:schemeClr>
              </a:solidFill>
              <a:latin typeface="Helvetica Neue" charset="0"/>
              <a:ea typeface="Helvetica Neue" charset="0"/>
              <a:cs typeface="Helvetica Neue" charset="0"/>
              <a:sym typeface="Century Gothic"/>
            </a:endParaRPr>
          </a:p>
          <a:p>
            <a:pPr marL="0" marR="0" lvl="0" indent="0" algn="l" rtl="0">
              <a:lnSpc>
                <a:spcPct val="90000"/>
              </a:lnSpc>
              <a:spcBef>
                <a:spcPts val="1000"/>
              </a:spcBef>
              <a:spcAft>
                <a:spcPts val="0"/>
              </a:spcAft>
              <a:buClr>
                <a:srgbClr val="EFEFEF"/>
              </a:buClr>
              <a:buSzPct val="80000"/>
              <a:buNone/>
            </a:pPr>
            <a:r>
              <a:rPr lang="en-US" sz="2400" b="1" u="none" strike="noStrike" cap="none" dirty="0">
                <a:solidFill>
                  <a:srgbClr val="97467D"/>
                </a:solidFill>
                <a:latin typeface="Helvetica Neue" charset="0"/>
                <a:ea typeface="Helvetica Neue" charset="0"/>
                <a:cs typeface="Helvetica Neue" charset="0"/>
                <a:sym typeface="Century Gothic"/>
              </a:rPr>
              <a:t>Learning Outcomes: </a:t>
            </a:r>
          </a:p>
          <a:p>
            <a:pPr lvl="1">
              <a:buClr>
                <a:srgbClr val="97467D"/>
              </a:buClr>
              <a:buFont typeface="Wingdings" charset="2"/>
              <a:buChar char="§"/>
            </a:pPr>
            <a:r>
              <a:rPr lang="en-US" dirty="0">
                <a:solidFill>
                  <a:schemeClr val="tx1">
                    <a:lumMod val="65000"/>
                    <a:lumOff val="35000"/>
                  </a:schemeClr>
                </a:solidFill>
                <a:latin typeface="Helvetica Neue" charset="0"/>
                <a:ea typeface="Helvetica Neue" charset="0"/>
                <a:cs typeface="Helvetica Neue" charset="0"/>
              </a:rPr>
              <a:t>Review the applied competencies of effective supervisors</a:t>
            </a:r>
          </a:p>
          <a:p>
            <a:pPr lvl="1">
              <a:buClr>
                <a:srgbClr val="97467D"/>
              </a:buClr>
              <a:buFont typeface="Wingdings" charset="2"/>
              <a:buChar char="§"/>
            </a:pPr>
            <a:r>
              <a:rPr lang="en-US" dirty="0">
                <a:solidFill>
                  <a:schemeClr val="tx1">
                    <a:lumMod val="65000"/>
                    <a:lumOff val="35000"/>
                  </a:schemeClr>
                </a:solidFill>
                <a:latin typeface="Helvetica Neue" charset="0"/>
                <a:ea typeface="Helvetica Neue" charset="0"/>
                <a:cs typeface="Helvetica Neue" charset="0"/>
              </a:rPr>
              <a:t>Practice coaching using reflective practice and the GROW model</a:t>
            </a:r>
          </a:p>
          <a:p>
            <a:pPr lvl="1">
              <a:buClr>
                <a:srgbClr val="97467D"/>
              </a:buClr>
              <a:buFont typeface="Wingdings" charset="2"/>
              <a:buChar char="§"/>
            </a:pPr>
            <a:r>
              <a:rPr lang="en-US" dirty="0">
                <a:solidFill>
                  <a:schemeClr val="tx1">
                    <a:lumMod val="65000"/>
                    <a:lumOff val="35000"/>
                  </a:schemeClr>
                </a:solidFill>
                <a:latin typeface="Helvetica Neue" charset="0"/>
                <a:ea typeface="Helvetica Neue" charset="0"/>
                <a:cs typeface="Helvetica Neue" charset="0"/>
              </a:rPr>
              <a:t>Practice </a:t>
            </a:r>
            <a:r>
              <a:rPr lang="en-CA" dirty="0">
                <a:solidFill>
                  <a:schemeClr val="tx1">
                    <a:lumMod val="65000"/>
                    <a:lumOff val="35000"/>
                  </a:schemeClr>
                </a:solidFill>
                <a:latin typeface="Helvetica Neue" charset="0"/>
                <a:ea typeface="Helvetica Neue" charset="0"/>
                <a:cs typeface="Helvetica Neue" charset="0"/>
              </a:rPr>
              <a:t>giving</a:t>
            </a:r>
            <a:r>
              <a:rPr lang="en-AU" dirty="0">
                <a:solidFill>
                  <a:schemeClr val="tx1">
                    <a:lumMod val="65000"/>
                    <a:lumOff val="35000"/>
                  </a:schemeClr>
                </a:solidFill>
                <a:latin typeface="Helvetica Neue" charset="0"/>
                <a:ea typeface="Helvetica Neue" charset="0"/>
                <a:cs typeface="Helvetica Neue" charset="0"/>
              </a:rPr>
              <a:t> feedback using effective communication skills</a:t>
            </a:r>
          </a:p>
          <a:p>
            <a:pPr lvl="1">
              <a:buClr>
                <a:srgbClr val="97467D"/>
              </a:buClr>
              <a:buFont typeface="Wingdings" charset="2"/>
              <a:buChar char="§"/>
            </a:pPr>
            <a:r>
              <a:rPr lang="en-US" dirty="0">
                <a:solidFill>
                  <a:schemeClr val="tx1">
                    <a:lumMod val="65000"/>
                    <a:lumOff val="35000"/>
                  </a:schemeClr>
                </a:solidFill>
              </a:rPr>
              <a:t>Apply case management guiding principles in supervision</a:t>
            </a:r>
            <a:endParaRPr lang="en-US" dirty="0">
              <a:solidFill>
                <a:schemeClr val="tx1">
                  <a:lumMod val="65000"/>
                  <a:lumOff val="35000"/>
                </a:schemeClr>
              </a:solidFill>
              <a:latin typeface="Helvetica Neue" charset="0"/>
              <a:ea typeface="Helvetica Neue" charset="0"/>
              <a:cs typeface="Helvetica Neue" charset="0"/>
            </a:endParaRPr>
          </a:p>
          <a:p>
            <a:pPr lvl="1">
              <a:buClr>
                <a:srgbClr val="97467D"/>
              </a:buClr>
              <a:buFont typeface="Wingdings" charset="2"/>
              <a:buChar char="§"/>
            </a:pPr>
            <a:r>
              <a:rPr lang="en-US" dirty="0">
                <a:solidFill>
                  <a:schemeClr val="tx1">
                    <a:lumMod val="65000"/>
                    <a:lumOff val="35000"/>
                  </a:schemeClr>
                </a:solidFill>
                <a:latin typeface="Helvetica Neue" charset="0"/>
                <a:ea typeface="Helvetica Neue" charset="0"/>
                <a:cs typeface="Helvetica Neue" charset="0"/>
              </a:rPr>
              <a:t>Review effective group facilitation skills</a:t>
            </a:r>
          </a:p>
          <a:p>
            <a:pPr indent="-342900">
              <a:lnSpc>
                <a:spcPct val="90000"/>
              </a:lnSpc>
              <a:buFont typeface="Noto Sans Symbols"/>
              <a:buChar char="∙"/>
            </a:pPr>
            <a:endParaRPr lang="en-US" sz="1800" dirty="0">
              <a:solidFill>
                <a:srgbClr val="151515"/>
              </a:solidFill>
              <a:latin typeface="Helvetica Neue" charset="0"/>
              <a:ea typeface="Helvetica Neue" charset="0"/>
              <a:cs typeface="Helvetica Neue" charset="0"/>
            </a:endParaRPr>
          </a:p>
          <a:p>
            <a:pPr indent="-342900">
              <a:lnSpc>
                <a:spcPct val="90000"/>
              </a:lnSpc>
              <a:buFont typeface="Noto Sans Symbols"/>
              <a:buChar char="∙"/>
            </a:pPr>
            <a:endParaRPr lang="en-US" sz="1800" u="none" strike="noStrike" cap="none" dirty="0">
              <a:solidFill>
                <a:srgbClr val="151515"/>
              </a:solidFill>
              <a:latin typeface="Helvetica Neue" charset="0"/>
              <a:ea typeface="Helvetica Neue" charset="0"/>
              <a:cs typeface="Helvetica Neue" charset="0"/>
            </a:endParaRPr>
          </a:p>
          <a:p>
            <a:pPr marL="342900" marR="0" lvl="0" indent="-342900" algn="l" rtl="0">
              <a:lnSpc>
                <a:spcPct val="90000"/>
              </a:lnSpc>
              <a:spcBef>
                <a:spcPts val="1000"/>
              </a:spcBef>
              <a:spcAft>
                <a:spcPts val="0"/>
              </a:spcAft>
              <a:buClr>
                <a:srgbClr val="EFEFEF"/>
              </a:buClr>
              <a:buSzPct val="80000"/>
              <a:buFont typeface="Noto Sans Symbols"/>
              <a:buNone/>
            </a:pPr>
            <a:endParaRPr sz="1800" u="none" strike="noStrike" cap="none" dirty="0">
              <a:solidFill>
                <a:srgbClr val="151515"/>
              </a:solidFill>
              <a:latin typeface="Helvetica Neue" charset="0"/>
              <a:ea typeface="Helvetica Neue" charset="0"/>
              <a:cs typeface="Helvetica Neue" charset="0"/>
              <a:sym typeface="Century Gothic"/>
            </a:endParaRPr>
          </a:p>
          <a:p>
            <a:pPr marL="342900" marR="0" lvl="0" indent="-342900" algn="l" rtl="0">
              <a:lnSpc>
                <a:spcPct val="90000"/>
              </a:lnSpc>
              <a:spcBef>
                <a:spcPts val="1000"/>
              </a:spcBef>
              <a:spcAft>
                <a:spcPts val="0"/>
              </a:spcAft>
              <a:buClr>
                <a:srgbClr val="EFEFEF"/>
              </a:buClr>
              <a:buSzPct val="80000"/>
              <a:buFont typeface="Noto Sans Symbols"/>
              <a:buNone/>
            </a:pPr>
            <a:endParaRPr sz="1800" u="none" strike="noStrike" cap="none" dirty="0">
              <a:solidFill>
                <a:srgbClr val="151515"/>
              </a:solidFill>
              <a:latin typeface="Helvetica Neue" charset="0"/>
              <a:ea typeface="Helvetica Neue" charset="0"/>
              <a:cs typeface="Helvetica Neue" charset="0"/>
              <a:sym typeface="Century Gothic"/>
            </a:endParaRPr>
          </a:p>
        </p:txBody>
      </p:sp>
    </p:spTree>
    <p:extLst>
      <p:ext uri="{BB962C8B-B14F-4D97-AF65-F5344CB8AC3E}">
        <p14:creationId xmlns:p14="http://schemas.microsoft.com/office/powerpoint/2010/main" val="2233839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6" name="Rectangle 5"/>
          <p:cNvSpPr/>
          <p:nvPr/>
        </p:nvSpPr>
        <p:spPr>
          <a:xfrm>
            <a:off x="451227" y="1583425"/>
            <a:ext cx="10326689" cy="830997"/>
          </a:xfrm>
          <a:prstGeom prst="rect">
            <a:avLst/>
          </a:prstGeom>
        </p:spPr>
        <p:txBody>
          <a:bodyPr wrap="square" anchor="t">
            <a:spAutoFit/>
          </a:bodyPr>
          <a:lstStyle/>
          <a:p>
            <a:endParaRPr lang="en-US" sz="2400" dirty="0">
              <a:solidFill>
                <a:srgbClr val="151515"/>
              </a:solidFill>
              <a:latin typeface="Century Gothic"/>
              <a:ea typeface="Century Gothic"/>
            </a:endParaRPr>
          </a:p>
          <a:p>
            <a:pPr marL="342900" indent="-342900">
              <a:buClr>
                <a:srgbClr val="EFEFEF"/>
              </a:buClr>
              <a:buSzPct val="80000"/>
              <a:buFont typeface="Noto Sans Symbols"/>
              <a:buChar char="▶"/>
            </a:pPr>
            <a:endParaRPr lang="en-US" sz="2400" dirty="0">
              <a:solidFill>
                <a:srgbClr val="151515"/>
              </a:solidFill>
              <a:latin typeface="Century Gothic"/>
              <a:ea typeface="Century Gothic"/>
              <a:cs typeface="Century Gothic"/>
            </a:endParaRPr>
          </a:p>
        </p:txBody>
      </p:sp>
      <p:sp>
        <p:nvSpPr>
          <p:cNvPr id="5" name="Rectangle 4"/>
          <p:cNvSpPr/>
          <p:nvPr/>
        </p:nvSpPr>
        <p:spPr>
          <a:xfrm>
            <a:off x="511714" y="246773"/>
            <a:ext cx="5589461" cy="6370975"/>
          </a:xfrm>
          <a:prstGeom prst="rect">
            <a:avLst/>
          </a:prstGeom>
        </p:spPr>
        <p:txBody>
          <a:bodyPr wrap="square" anchor="t">
            <a:spAutoFit/>
          </a:bodyPr>
          <a:lstStyle/>
          <a:p>
            <a:pPr>
              <a:defRPr/>
            </a:pPr>
            <a:r>
              <a:rPr lang="en-GB" sz="2400" b="1" dirty="0">
                <a:solidFill>
                  <a:srgbClr val="016794"/>
                </a:solidFill>
                <a:latin typeface="Helvetica Neue" charset="0"/>
                <a:ea typeface="Helvetica Neue" charset="0"/>
                <a:cs typeface="Helvetica Neue" charset="0"/>
              </a:rPr>
              <a:t>Group facilitation is not an easy task</a:t>
            </a:r>
          </a:p>
          <a:p>
            <a:pPr>
              <a:defRPr/>
            </a:pPr>
            <a:endParaRPr lang="en-GB" sz="2400" b="1" dirty="0">
              <a:solidFill>
                <a:srgbClr val="016794"/>
              </a:solidFill>
              <a:latin typeface="Helvetica Neue" charset="0"/>
              <a:ea typeface="Helvetica Neue" charset="0"/>
              <a:cs typeface="Helvetica Neue" charset="0"/>
            </a:endParaRPr>
          </a:p>
          <a:p>
            <a:pPr>
              <a:defRPr/>
            </a:pPr>
            <a:r>
              <a:rPr lang="en-GB" sz="2400" b="1" dirty="0">
                <a:solidFill>
                  <a:srgbClr val="016794"/>
                </a:solidFill>
                <a:latin typeface="Helvetica Neue" charset="0"/>
                <a:ea typeface="Helvetica Neue" charset="0"/>
                <a:cs typeface="Helvetica Neue" charset="0"/>
              </a:rPr>
              <a:t>Supervisors are responsible for balancing:</a:t>
            </a:r>
          </a:p>
          <a:p>
            <a:pPr>
              <a:defRPr/>
            </a:pPr>
            <a:endParaRPr lang="en-US" sz="2400" dirty="0">
              <a:solidFill>
                <a:schemeClr val="tx1">
                  <a:lumMod val="65000"/>
                  <a:lumOff val="35000"/>
                </a:schemeClr>
              </a:solidFill>
              <a:latin typeface="Helvetica Neue" charset="0"/>
              <a:ea typeface="Helvetica Neue" charset="0"/>
              <a:cs typeface="Helvetica Neue" charset="0"/>
            </a:endParaRPr>
          </a:p>
          <a:p>
            <a:pPr>
              <a:defRPr/>
            </a:pPr>
            <a:r>
              <a:rPr lang="en-GB" sz="2400" b="1" dirty="0">
                <a:solidFill>
                  <a:srgbClr val="97467D"/>
                </a:solidFill>
                <a:latin typeface="Helvetica Neue" charset="0"/>
                <a:ea typeface="Helvetica Neue" charset="0"/>
                <a:cs typeface="Helvetica Neue" charset="0"/>
              </a:rPr>
              <a:t>Content: </a:t>
            </a:r>
          </a:p>
          <a:p>
            <a:pPr marL="342900" indent="-342900">
              <a:buClr>
                <a:srgbClr val="97467D"/>
              </a:buClr>
              <a:buFont typeface="Wingdings" charset="2"/>
              <a:buChar char="§"/>
              <a:defRPr/>
            </a:pPr>
            <a:r>
              <a:rPr lang="en-GB" sz="2400" dirty="0">
                <a:solidFill>
                  <a:schemeClr val="tx1">
                    <a:lumMod val="65000"/>
                    <a:lumOff val="35000"/>
                  </a:schemeClr>
                </a:solidFill>
                <a:latin typeface="Helvetica Neue" charset="0"/>
                <a:ea typeface="Helvetica Neue" charset="0"/>
                <a:cs typeface="Helvetica Neue" charset="0"/>
              </a:rPr>
              <a:t>Agreeing on the goals/priorities of the meeting </a:t>
            </a:r>
          </a:p>
          <a:p>
            <a:pPr marL="342900" indent="-342900">
              <a:buClr>
                <a:srgbClr val="97467D"/>
              </a:buClr>
              <a:buFont typeface="Wingdings" charset="2"/>
              <a:buChar char="§"/>
              <a:defRPr/>
            </a:pPr>
            <a:r>
              <a:rPr lang="en-GB" sz="2400" dirty="0">
                <a:solidFill>
                  <a:schemeClr val="tx1">
                    <a:lumMod val="65000"/>
                    <a:lumOff val="35000"/>
                  </a:schemeClr>
                </a:solidFill>
                <a:latin typeface="Helvetica Neue" charset="0"/>
                <a:ea typeface="Helvetica Neue" charset="0"/>
                <a:cs typeface="Helvetica Neue" charset="0"/>
              </a:rPr>
              <a:t>Tip: use the case management meeting tool</a:t>
            </a:r>
          </a:p>
          <a:p>
            <a:pPr marL="342900" indent="-342900">
              <a:buClr>
                <a:srgbClr val="97467D"/>
              </a:buClr>
              <a:buFont typeface="Wingdings" charset="2"/>
              <a:buChar char="§"/>
              <a:defRPr/>
            </a:pPr>
            <a:endParaRPr lang="en-GB" sz="2400" dirty="0">
              <a:solidFill>
                <a:schemeClr val="tx1">
                  <a:lumMod val="65000"/>
                  <a:lumOff val="35000"/>
                </a:schemeClr>
              </a:solidFill>
              <a:latin typeface="Helvetica Neue" charset="0"/>
              <a:ea typeface="Helvetica Neue" charset="0"/>
              <a:cs typeface="Helvetica Neue" charset="0"/>
            </a:endParaRPr>
          </a:p>
          <a:p>
            <a:pPr>
              <a:defRPr/>
            </a:pPr>
            <a:r>
              <a:rPr lang="en-GB" sz="2400" b="1" dirty="0">
                <a:solidFill>
                  <a:srgbClr val="97467D"/>
                </a:solidFill>
                <a:latin typeface="Helvetica Neue" charset="0"/>
                <a:ea typeface="Helvetica Neue" charset="0"/>
                <a:cs typeface="Helvetica Neue" charset="0"/>
              </a:rPr>
              <a:t>Process:</a:t>
            </a:r>
          </a:p>
          <a:p>
            <a:pPr marL="342900" indent="-342900">
              <a:buClr>
                <a:srgbClr val="97467D"/>
              </a:buClr>
              <a:buFont typeface="Wingdings" charset="2"/>
              <a:buChar char="§"/>
              <a:defRPr/>
            </a:pPr>
            <a:r>
              <a:rPr lang="en-GB" sz="2400" dirty="0">
                <a:solidFill>
                  <a:schemeClr val="tx1">
                    <a:lumMod val="65000"/>
                    <a:lumOff val="35000"/>
                  </a:schemeClr>
                </a:solidFill>
                <a:latin typeface="Helvetica Neue" charset="0"/>
                <a:ea typeface="Helvetica Neue" charset="0"/>
                <a:cs typeface="Helvetica Neue" charset="0"/>
              </a:rPr>
              <a:t>Ensuring productive participation from all the individuals in the room </a:t>
            </a:r>
            <a:endParaRPr lang="en-US" sz="2400" dirty="0">
              <a:solidFill>
                <a:schemeClr val="tx1">
                  <a:lumMod val="65000"/>
                  <a:lumOff val="35000"/>
                </a:schemeClr>
              </a:solidFill>
              <a:latin typeface="Helvetica Neue" charset="0"/>
              <a:ea typeface="Helvetica Neue" charset="0"/>
              <a:cs typeface="Helvetica Neue" charset="0"/>
            </a:endParaRPr>
          </a:p>
          <a:p>
            <a:pPr marL="342900" indent="-342900">
              <a:buClr>
                <a:srgbClr val="97467D"/>
              </a:buClr>
              <a:buFont typeface="Wingdings" charset="2"/>
              <a:buChar char="§"/>
              <a:defRPr/>
            </a:pPr>
            <a:r>
              <a:rPr lang="en-GB" sz="2400" dirty="0">
                <a:solidFill>
                  <a:schemeClr val="tx1">
                    <a:lumMod val="65000"/>
                    <a:lumOff val="35000"/>
                  </a:schemeClr>
                </a:solidFill>
                <a:latin typeface="Helvetica Neue" charset="0"/>
                <a:ea typeface="Helvetica Neue" charset="0"/>
                <a:cs typeface="Helvetica Neue" charset="0"/>
              </a:rPr>
              <a:t>Guiding individuals with different personalities and work styles to a common outcome</a:t>
            </a:r>
            <a:endParaRPr lang="en-US" sz="2400" dirty="0">
              <a:solidFill>
                <a:schemeClr val="tx1">
                  <a:lumMod val="65000"/>
                  <a:lumOff val="35000"/>
                </a:schemeClr>
              </a:solidFill>
              <a:latin typeface="Helvetica Neue" charset="0"/>
              <a:ea typeface="Helvetica Neue" charset="0"/>
              <a:cs typeface="Helvetica Neue" charset="0"/>
            </a:endParaRPr>
          </a:p>
        </p:txBody>
      </p:sp>
      <p:cxnSp>
        <p:nvCxnSpPr>
          <p:cNvPr id="7" name="Straight Connector 6"/>
          <p:cNvCxnSpPr/>
          <p:nvPr/>
        </p:nvCxnSpPr>
        <p:spPr>
          <a:xfrm>
            <a:off x="6101176" y="1962633"/>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itle 3"/>
          <p:cNvSpPr txBox="1">
            <a:spLocks/>
          </p:cNvSpPr>
          <p:nvPr/>
        </p:nvSpPr>
        <p:spPr>
          <a:xfrm>
            <a:off x="6602106" y="969880"/>
            <a:ext cx="4881664" cy="1234502"/>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GB" b="1" dirty="0">
                <a:solidFill>
                  <a:srgbClr val="97467D"/>
                </a:solidFill>
                <a:latin typeface="Helvetica Neue" charset="0"/>
                <a:ea typeface="Helvetica Neue" charset="0"/>
                <a:cs typeface="Helvetica Neue" charset="0"/>
              </a:rPr>
              <a:t>Relationships: </a:t>
            </a:r>
            <a:endParaRPr lang="en-US" b="1" dirty="0">
              <a:solidFill>
                <a:srgbClr val="97467D"/>
              </a:solidFill>
              <a:latin typeface="Helvetica Neue" charset="0"/>
              <a:ea typeface="Helvetica Neue" charset="0"/>
              <a:cs typeface="Helvetica Neue" charset="0"/>
            </a:endParaRPr>
          </a:p>
          <a:p>
            <a:pPr marL="342900" indent="-342900">
              <a:buClr>
                <a:srgbClr val="97467D"/>
              </a:buClr>
              <a:buFont typeface="Wingdings" charset="2"/>
              <a:buChar char="§"/>
              <a:defRPr/>
            </a:pPr>
            <a:r>
              <a:rPr lang="en-GB" dirty="0">
                <a:solidFill>
                  <a:schemeClr val="tx1">
                    <a:lumMod val="65000"/>
                    <a:lumOff val="35000"/>
                  </a:schemeClr>
                </a:solidFill>
                <a:latin typeface="Helvetica Neue" charset="0"/>
                <a:ea typeface="Helvetica Neue" charset="0"/>
                <a:cs typeface="Helvetica Neue" charset="0"/>
              </a:rPr>
              <a:t>How team interacts with each other and the supervisor </a:t>
            </a:r>
            <a:endParaRPr lang="en-US" dirty="0">
              <a:solidFill>
                <a:schemeClr val="tx1">
                  <a:lumMod val="65000"/>
                  <a:lumOff val="35000"/>
                </a:schemeClr>
              </a:solidFill>
              <a:latin typeface="Helvetica Neue" charset="0"/>
              <a:ea typeface="Helvetica Neue" charset="0"/>
              <a:cs typeface="Helvetica Neue" charset="0"/>
            </a:endParaRPr>
          </a:p>
        </p:txBody>
      </p:sp>
      <p:sp>
        <p:nvSpPr>
          <p:cNvPr id="2" name="Triangle 1"/>
          <p:cNvSpPr/>
          <p:nvPr/>
        </p:nvSpPr>
        <p:spPr>
          <a:xfrm>
            <a:off x="7882597" y="3432261"/>
            <a:ext cx="2320683" cy="2000589"/>
          </a:xfrm>
          <a:prstGeom prst="triangle">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59116" y="5446140"/>
            <a:ext cx="5833338" cy="646331"/>
          </a:xfrm>
          <a:prstGeom prst="rect">
            <a:avLst/>
          </a:prstGeom>
          <a:noFill/>
        </p:spPr>
        <p:txBody>
          <a:bodyPr wrap="square" rtlCol="0">
            <a:spAutoFit/>
          </a:bodyPr>
          <a:lstStyle/>
          <a:p>
            <a:r>
              <a:rPr lang="en-GB" sz="1800" b="1" dirty="0">
                <a:solidFill>
                  <a:srgbClr val="97467D"/>
                </a:solidFill>
                <a:latin typeface="Helvetica Neue" charset="0"/>
                <a:ea typeface="Helvetica Neue" charset="0"/>
                <a:cs typeface="Helvetica Neue" charset="0"/>
              </a:rPr>
              <a:t>CONTENT</a:t>
            </a:r>
          </a:p>
          <a:p>
            <a:endParaRPr lang="en-US" sz="1800" dirty="0"/>
          </a:p>
        </p:txBody>
      </p:sp>
      <p:sp>
        <p:nvSpPr>
          <p:cNvPr id="10" name="TextBox 9"/>
          <p:cNvSpPr txBox="1"/>
          <p:nvPr/>
        </p:nvSpPr>
        <p:spPr>
          <a:xfrm>
            <a:off x="9818633" y="5431847"/>
            <a:ext cx="5833338" cy="646331"/>
          </a:xfrm>
          <a:prstGeom prst="rect">
            <a:avLst/>
          </a:prstGeom>
          <a:noFill/>
        </p:spPr>
        <p:txBody>
          <a:bodyPr wrap="square" rtlCol="0">
            <a:spAutoFit/>
          </a:bodyPr>
          <a:lstStyle/>
          <a:p>
            <a:r>
              <a:rPr lang="en-GB" sz="1800" b="1">
                <a:solidFill>
                  <a:srgbClr val="97467D"/>
                </a:solidFill>
                <a:latin typeface="Helvetica Neue" charset="0"/>
                <a:ea typeface="Helvetica Neue" charset="0"/>
                <a:cs typeface="Helvetica Neue" charset="0"/>
              </a:rPr>
              <a:t>PROCESS</a:t>
            </a:r>
            <a:endParaRPr lang="en-GB" sz="1800" b="1" dirty="0">
              <a:solidFill>
                <a:srgbClr val="97467D"/>
              </a:solidFill>
              <a:latin typeface="Helvetica Neue" charset="0"/>
              <a:ea typeface="Helvetica Neue" charset="0"/>
              <a:cs typeface="Helvetica Neue" charset="0"/>
            </a:endParaRPr>
          </a:p>
          <a:p>
            <a:endParaRPr lang="en-US" sz="1800" dirty="0"/>
          </a:p>
        </p:txBody>
      </p:sp>
      <p:sp>
        <p:nvSpPr>
          <p:cNvPr id="11" name="TextBox 10"/>
          <p:cNvSpPr txBox="1"/>
          <p:nvPr/>
        </p:nvSpPr>
        <p:spPr>
          <a:xfrm>
            <a:off x="8115649" y="3027967"/>
            <a:ext cx="5833338" cy="646331"/>
          </a:xfrm>
          <a:prstGeom prst="rect">
            <a:avLst/>
          </a:prstGeom>
          <a:noFill/>
        </p:spPr>
        <p:txBody>
          <a:bodyPr wrap="square" rtlCol="0">
            <a:spAutoFit/>
          </a:bodyPr>
          <a:lstStyle/>
          <a:p>
            <a:r>
              <a:rPr lang="en-GB" sz="1800" b="1" dirty="0">
                <a:solidFill>
                  <a:srgbClr val="97467D"/>
                </a:solidFill>
                <a:latin typeface="Helvetica Neue" charset="0"/>
                <a:ea typeface="Helvetica Neue" charset="0"/>
                <a:cs typeface="Helvetica Neue" charset="0"/>
              </a:rPr>
              <a:t>RELATIONSHIPS</a:t>
            </a:r>
          </a:p>
          <a:p>
            <a:endParaRPr lang="en-US" sz="1800" dirty="0"/>
          </a:p>
        </p:txBody>
      </p:sp>
      <p:cxnSp>
        <p:nvCxnSpPr>
          <p:cNvPr id="12" name="Straight Arrow Connector 11"/>
          <p:cNvCxnSpPr/>
          <p:nvPr/>
        </p:nvCxnSpPr>
        <p:spPr>
          <a:xfrm>
            <a:off x="8529638" y="5643563"/>
            <a:ext cx="1057275" cy="0"/>
          </a:xfrm>
          <a:prstGeom prst="straightConnector1">
            <a:avLst/>
          </a:prstGeom>
          <a:ln w="57150">
            <a:solidFill>
              <a:srgbClr val="97467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620250" y="3857625"/>
            <a:ext cx="491791" cy="933299"/>
          </a:xfrm>
          <a:prstGeom prst="straightConnector1">
            <a:avLst/>
          </a:prstGeom>
          <a:ln w="57150">
            <a:solidFill>
              <a:srgbClr val="97467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957976" y="3871721"/>
            <a:ext cx="571662" cy="924777"/>
          </a:xfrm>
          <a:prstGeom prst="straightConnector1">
            <a:avLst/>
          </a:prstGeom>
          <a:ln w="57150">
            <a:solidFill>
              <a:srgbClr val="97467D"/>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597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7620000" cy="6858000"/>
          </a:xfrm>
          <a:prstGeom prst="rect">
            <a:avLst/>
          </a:prstGeom>
        </p:spPr>
      </p:pic>
      <p:sp>
        <p:nvSpPr>
          <p:cNvPr id="4" name="TextBox 3"/>
          <p:cNvSpPr txBox="1"/>
          <p:nvPr/>
        </p:nvSpPr>
        <p:spPr>
          <a:xfrm>
            <a:off x="107950" y="6416841"/>
            <a:ext cx="5143500" cy="307777"/>
          </a:xfrm>
          <a:prstGeom prst="rect">
            <a:avLst/>
          </a:prstGeom>
          <a:noFill/>
        </p:spPr>
        <p:txBody>
          <a:bodyPr wrap="square" rtlCol="0">
            <a:spAutoFit/>
          </a:bodyPr>
          <a:lstStyle/>
          <a:p>
            <a:r>
              <a:rPr lang="en-US" sz="1400" i="1" dirty="0">
                <a:solidFill>
                  <a:schemeClr val="bg1"/>
                </a:solidFill>
                <a:latin typeface="Helvetica Neue" charset="0"/>
                <a:ea typeface="Helvetica Neue" charset="0"/>
                <a:cs typeface="Helvetica Neue" charset="0"/>
              </a:rPr>
              <a:t>Photo: Peter Biro/The IRC</a:t>
            </a:r>
          </a:p>
        </p:txBody>
      </p:sp>
      <p:sp>
        <p:nvSpPr>
          <p:cNvPr id="6" name="Title 1"/>
          <p:cNvSpPr txBox="1">
            <a:spLocks/>
          </p:cNvSpPr>
          <p:nvPr/>
        </p:nvSpPr>
        <p:spPr>
          <a:xfrm>
            <a:off x="7837714" y="635340"/>
            <a:ext cx="3804159" cy="208555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z="3600" b="1" dirty="0">
                <a:solidFill>
                  <a:srgbClr val="0389C7"/>
                </a:solidFill>
              </a:rPr>
              <a:t>WHAT MAKES A GOOD FACILITATOR? </a:t>
            </a:r>
          </a:p>
        </p:txBody>
      </p:sp>
    </p:spTree>
    <p:extLst>
      <p:ext uri="{BB962C8B-B14F-4D97-AF65-F5344CB8AC3E}">
        <p14:creationId xmlns:p14="http://schemas.microsoft.com/office/powerpoint/2010/main" val="198558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563359" y="1355833"/>
            <a:ext cx="8923110" cy="4508939"/>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57200" indent="-457200">
              <a:buClr>
                <a:srgbClr val="97467D"/>
              </a:buClr>
              <a:buFont typeface="Wingdings" charset="2"/>
              <a:buChar char="§"/>
              <a:defRPr/>
            </a:pPr>
            <a:r>
              <a:rPr lang="en-GB" dirty="0">
                <a:solidFill>
                  <a:schemeClr val="tx1">
                    <a:lumMod val="65000"/>
                    <a:lumOff val="35000"/>
                  </a:schemeClr>
                </a:solidFill>
                <a:latin typeface="Helvetica Neue" charset="0"/>
                <a:ea typeface="Helvetica Neue" charset="0"/>
                <a:cs typeface="Helvetica Neue" charset="0"/>
              </a:rPr>
              <a:t>Create an open, inclusive environment</a:t>
            </a:r>
            <a:endParaRPr lang="en-US" dirty="0">
              <a:solidFill>
                <a:schemeClr val="tx1">
                  <a:lumMod val="65000"/>
                  <a:lumOff val="35000"/>
                </a:schemeClr>
              </a:solidFill>
              <a:latin typeface="Helvetica Neue" charset="0"/>
              <a:ea typeface="Helvetica Neue" charset="0"/>
              <a:cs typeface="Helvetica Neue" charset="0"/>
            </a:endParaRPr>
          </a:p>
          <a:p>
            <a:pPr marL="457200" indent="-457200">
              <a:buClr>
                <a:srgbClr val="97467D"/>
              </a:buClr>
              <a:buFont typeface="Wingdings" charset="2"/>
              <a:buChar char="§"/>
              <a:defRPr/>
            </a:pPr>
            <a:r>
              <a:rPr lang="en-GB" dirty="0">
                <a:solidFill>
                  <a:schemeClr val="tx1">
                    <a:lumMod val="65000"/>
                    <a:lumOff val="35000"/>
                  </a:schemeClr>
                </a:solidFill>
                <a:latin typeface="Helvetica Neue" charset="0"/>
                <a:ea typeface="Helvetica Neue" charset="0"/>
                <a:cs typeface="Helvetica Neue" charset="0"/>
              </a:rPr>
              <a:t>Encourage participation and contributions</a:t>
            </a:r>
          </a:p>
          <a:p>
            <a:pPr marL="457200" indent="-457200">
              <a:buClr>
                <a:srgbClr val="97467D"/>
              </a:buClr>
              <a:buFont typeface="Wingdings" charset="2"/>
              <a:buChar char="§"/>
              <a:defRPr/>
            </a:pPr>
            <a:r>
              <a:rPr lang="en-GB" dirty="0">
                <a:solidFill>
                  <a:schemeClr val="tx1">
                    <a:lumMod val="65000"/>
                    <a:lumOff val="35000"/>
                  </a:schemeClr>
                </a:solidFill>
                <a:latin typeface="Helvetica Neue" charset="0"/>
                <a:ea typeface="Helvetica Neue" charset="0"/>
                <a:cs typeface="Helvetica Neue" charset="0"/>
              </a:rPr>
              <a:t>Be prepared for anything</a:t>
            </a:r>
          </a:p>
          <a:p>
            <a:pPr marL="457200" indent="-457200">
              <a:buClr>
                <a:srgbClr val="97467D"/>
              </a:buClr>
              <a:buFont typeface="Wingdings" charset="2"/>
              <a:buChar char="§"/>
              <a:defRPr/>
            </a:pPr>
            <a:r>
              <a:rPr lang="en-GB" dirty="0">
                <a:solidFill>
                  <a:schemeClr val="tx1">
                    <a:lumMod val="65000"/>
                    <a:lumOff val="35000"/>
                  </a:schemeClr>
                </a:solidFill>
                <a:latin typeface="Helvetica Neue" charset="0"/>
                <a:ea typeface="Helvetica Neue" charset="0"/>
                <a:cs typeface="Helvetica Neue" charset="0"/>
              </a:rPr>
              <a:t>Know who is in the room</a:t>
            </a:r>
          </a:p>
          <a:p>
            <a:pPr marL="457200" indent="-457200">
              <a:buClr>
                <a:srgbClr val="97467D"/>
              </a:buClr>
              <a:buFont typeface="Wingdings" charset="2"/>
              <a:buChar char="§"/>
              <a:defRPr/>
            </a:pPr>
            <a:r>
              <a:rPr lang="en-GB" dirty="0">
                <a:solidFill>
                  <a:schemeClr val="tx1">
                    <a:lumMod val="65000"/>
                    <a:lumOff val="35000"/>
                  </a:schemeClr>
                </a:solidFill>
                <a:latin typeface="Helvetica Neue" charset="0"/>
                <a:ea typeface="Helvetica Neue" charset="0"/>
                <a:cs typeface="Helvetica Neue" charset="0"/>
              </a:rPr>
              <a:t>Set guidelines</a:t>
            </a:r>
          </a:p>
          <a:p>
            <a:pPr marL="457200" indent="-457200">
              <a:buClr>
                <a:srgbClr val="97467D"/>
              </a:buClr>
              <a:buFont typeface="Wingdings" charset="2"/>
              <a:buChar char="§"/>
              <a:defRPr/>
            </a:pPr>
            <a:r>
              <a:rPr lang="en-GB" dirty="0">
                <a:solidFill>
                  <a:schemeClr val="tx1">
                    <a:lumMod val="65000"/>
                    <a:lumOff val="35000"/>
                  </a:schemeClr>
                </a:solidFill>
                <a:latin typeface="Helvetica Neue" charset="0"/>
                <a:ea typeface="Helvetica Neue" charset="0"/>
                <a:cs typeface="Helvetica Neue" charset="0"/>
              </a:rPr>
              <a:t>Give clear instructions</a:t>
            </a:r>
          </a:p>
          <a:p>
            <a:pPr marL="457200" indent="-457200">
              <a:buClr>
                <a:srgbClr val="97467D"/>
              </a:buClr>
              <a:buFont typeface="Wingdings" charset="2"/>
              <a:buChar char="§"/>
              <a:defRPr/>
            </a:pPr>
            <a:r>
              <a:rPr lang="en-GB" dirty="0">
                <a:solidFill>
                  <a:schemeClr val="tx1">
                    <a:lumMod val="65000"/>
                    <a:lumOff val="35000"/>
                  </a:schemeClr>
                </a:solidFill>
                <a:latin typeface="Helvetica Neue" charset="0"/>
                <a:ea typeface="Helvetica Neue" charset="0"/>
                <a:cs typeface="Helvetica Neue" charset="0"/>
              </a:rPr>
              <a:t>Use active listening and clear communication</a:t>
            </a:r>
          </a:p>
          <a:p>
            <a:pPr marL="457200" indent="-457200">
              <a:buClr>
                <a:srgbClr val="97467D"/>
              </a:buClr>
              <a:buFont typeface="Wingdings" charset="2"/>
              <a:buChar char="§"/>
              <a:defRPr/>
            </a:pPr>
            <a:r>
              <a:rPr lang="en-GB" dirty="0">
                <a:solidFill>
                  <a:schemeClr val="tx1">
                    <a:lumMod val="65000"/>
                    <a:lumOff val="35000"/>
                  </a:schemeClr>
                </a:solidFill>
                <a:latin typeface="Helvetica Neue" charset="0"/>
                <a:ea typeface="Helvetica Neue" charset="0"/>
                <a:cs typeface="Helvetica Neue" charset="0"/>
              </a:rPr>
              <a:t>Manage time</a:t>
            </a:r>
          </a:p>
          <a:p>
            <a:pPr marL="457200" indent="-457200">
              <a:buClr>
                <a:srgbClr val="97467D"/>
              </a:buClr>
              <a:buFont typeface="Wingdings" charset="2"/>
              <a:buChar char="§"/>
              <a:defRPr/>
            </a:pPr>
            <a:r>
              <a:rPr lang="en-GB" dirty="0">
                <a:solidFill>
                  <a:schemeClr val="tx1">
                    <a:lumMod val="65000"/>
                    <a:lumOff val="35000"/>
                  </a:schemeClr>
                </a:solidFill>
                <a:latin typeface="Helvetica Neue" charset="0"/>
                <a:ea typeface="Helvetica Neue" charset="0"/>
                <a:cs typeface="Helvetica Neue" charset="0"/>
              </a:rPr>
              <a:t>Pay attention to the rise and fall of energy</a:t>
            </a:r>
          </a:p>
          <a:p>
            <a:pPr marL="457200" indent="-457200">
              <a:buClr>
                <a:srgbClr val="97467D"/>
              </a:buClr>
              <a:buFont typeface="Wingdings" charset="2"/>
              <a:buChar char="§"/>
              <a:defRPr/>
            </a:pPr>
            <a:r>
              <a:rPr lang="en-GB" dirty="0">
                <a:solidFill>
                  <a:schemeClr val="tx1">
                    <a:lumMod val="65000"/>
                    <a:lumOff val="35000"/>
                  </a:schemeClr>
                </a:solidFill>
                <a:latin typeface="Helvetica Neue" charset="0"/>
                <a:ea typeface="Helvetica Neue" charset="0"/>
                <a:cs typeface="Helvetica Neue" charset="0"/>
              </a:rPr>
              <a:t>Be flexible and be able to adapt quickly</a:t>
            </a:r>
          </a:p>
          <a:p>
            <a:pPr marL="457200" indent="-457200">
              <a:buClr>
                <a:srgbClr val="97467D"/>
              </a:buClr>
              <a:buFont typeface="Wingdings" charset="2"/>
              <a:buChar char="§"/>
              <a:defRPr/>
            </a:pPr>
            <a:r>
              <a:rPr lang="en-GB" dirty="0">
                <a:solidFill>
                  <a:schemeClr val="tx1">
                    <a:lumMod val="65000"/>
                    <a:lumOff val="35000"/>
                  </a:schemeClr>
                </a:solidFill>
                <a:latin typeface="Helvetica Neue" charset="0"/>
                <a:ea typeface="Helvetica Neue" charset="0"/>
                <a:cs typeface="Helvetica Neue" charset="0"/>
              </a:rPr>
              <a:t>Be curious</a:t>
            </a:r>
          </a:p>
          <a:p>
            <a:pPr marL="457200" indent="-457200">
              <a:buClr>
                <a:srgbClr val="97467D"/>
              </a:buClr>
              <a:buFont typeface="Wingdings" charset="2"/>
              <a:buChar char="§"/>
              <a:defRPr/>
            </a:pPr>
            <a:r>
              <a:rPr lang="en-GB" dirty="0">
                <a:solidFill>
                  <a:schemeClr val="tx1">
                    <a:lumMod val="65000"/>
                    <a:lumOff val="35000"/>
                  </a:schemeClr>
                </a:solidFill>
                <a:latin typeface="Helvetica Neue" charset="0"/>
                <a:ea typeface="Helvetica Neue" charset="0"/>
                <a:cs typeface="Helvetica Neue" charset="0"/>
              </a:rPr>
              <a:t>Meet basic needs</a:t>
            </a:r>
          </a:p>
        </p:txBody>
      </p:sp>
      <p:sp>
        <p:nvSpPr>
          <p:cNvPr id="3" name="Title 3"/>
          <p:cNvSpPr txBox="1">
            <a:spLocks/>
          </p:cNvSpPr>
          <p:nvPr/>
        </p:nvSpPr>
        <p:spPr>
          <a:xfrm>
            <a:off x="563359" y="0"/>
            <a:ext cx="8223010" cy="1056068"/>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600" b="1" dirty="0">
                <a:solidFill>
                  <a:srgbClr val="016794"/>
                </a:solidFill>
                <a:latin typeface="Helvetica Neue" charset="0"/>
                <a:ea typeface="Helvetica Neue" charset="0"/>
                <a:cs typeface="Helvetica Neue" charset="0"/>
              </a:rPr>
              <a:t>GROUP FACILITATION TIPS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39270" y="0"/>
            <a:ext cx="4452730" cy="6858000"/>
          </a:xfrm>
          <a:prstGeom prst="rect">
            <a:avLst/>
          </a:prstGeom>
        </p:spPr>
      </p:pic>
      <p:sp>
        <p:nvSpPr>
          <p:cNvPr id="5" name="TextBox 4"/>
          <p:cNvSpPr txBox="1"/>
          <p:nvPr/>
        </p:nvSpPr>
        <p:spPr>
          <a:xfrm>
            <a:off x="8952623" y="6416841"/>
            <a:ext cx="5143500" cy="307777"/>
          </a:xfrm>
          <a:prstGeom prst="rect">
            <a:avLst/>
          </a:prstGeom>
          <a:noFill/>
        </p:spPr>
        <p:txBody>
          <a:bodyPr wrap="square" rtlCol="0">
            <a:spAutoFit/>
          </a:bodyPr>
          <a:lstStyle/>
          <a:p>
            <a:r>
              <a:rPr lang="en-US" sz="1400" i="1" dirty="0">
                <a:solidFill>
                  <a:schemeClr val="bg1"/>
                </a:solidFill>
                <a:latin typeface="Helvetica Neue" charset="0"/>
                <a:ea typeface="Helvetica Neue" charset="0"/>
                <a:cs typeface="Helvetica Neue" charset="0"/>
              </a:rPr>
              <a:t>Photo: </a:t>
            </a:r>
            <a:r>
              <a:rPr lang="en-US" sz="1400" i="1" dirty="0" err="1">
                <a:solidFill>
                  <a:schemeClr val="bg1"/>
                </a:solidFill>
                <a:latin typeface="Helvetica Neue" charset="0"/>
                <a:ea typeface="Helvetica Neue" charset="0"/>
                <a:cs typeface="Helvetica Neue" charset="0"/>
              </a:rPr>
              <a:t>Kulsoom</a:t>
            </a:r>
            <a:r>
              <a:rPr lang="en-US" sz="1400" i="1" dirty="0">
                <a:solidFill>
                  <a:schemeClr val="bg1"/>
                </a:solidFill>
                <a:latin typeface="Helvetica Neue" charset="0"/>
                <a:ea typeface="Helvetica Neue" charset="0"/>
                <a:cs typeface="Helvetica Neue" charset="0"/>
              </a:rPr>
              <a:t> Rizvi /The IRC</a:t>
            </a:r>
          </a:p>
        </p:txBody>
      </p:sp>
    </p:spTree>
    <p:extLst>
      <p:ext uri="{BB962C8B-B14F-4D97-AF65-F5344CB8AC3E}">
        <p14:creationId xmlns:p14="http://schemas.microsoft.com/office/powerpoint/2010/main" val="300520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5857460" y="334322"/>
            <a:ext cx="7306361" cy="1325563"/>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en-US" sz="3600" b="1" u="none" strike="noStrike" cap="none" dirty="0">
                <a:solidFill>
                  <a:srgbClr val="97467D"/>
                </a:solidFill>
                <a:latin typeface="Helvetica Neue" charset="0"/>
                <a:ea typeface="Helvetica Neue" charset="0"/>
                <a:cs typeface="Helvetica Neue" charset="0"/>
                <a:sym typeface="Century Gothic"/>
              </a:rPr>
              <a:t>KEY MESSAGES </a:t>
            </a:r>
            <a:br>
              <a:rPr lang="en-US" sz="3600" b="1" u="none" strike="noStrike" cap="none" dirty="0">
                <a:solidFill>
                  <a:srgbClr val="97467D"/>
                </a:solidFill>
                <a:latin typeface="Helvetica Neue" charset="0"/>
                <a:ea typeface="Helvetica Neue" charset="0"/>
                <a:cs typeface="Helvetica Neue" charset="0"/>
                <a:sym typeface="Century Gothic"/>
              </a:rPr>
            </a:br>
            <a:r>
              <a:rPr lang="en-US" sz="3600" b="1" u="none" strike="noStrike" cap="none" dirty="0">
                <a:solidFill>
                  <a:srgbClr val="97467D"/>
                </a:solidFill>
                <a:latin typeface="Helvetica Neue" charset="0"/>
                <a:ea typeface="Helvetica Neue" charset="0"/>
                <a:cs typeface="Helvetica Neue" charset="0"/>
                <a:sym typeface="Century Gothic"/>
              </a:rPr>
              <a:t>ABOUT GROUP</a:t>
            </a:r>
            <a:br>
              <a:rPr lang="en-US" sz="3600" b="1" u="none" strike="noStrike" cap="none" dirty="0">
                <a:solidFill>
                  <a:srgbClr val="97467D"/>
                </a:solidFill>
                <a:latin typeface="Helvetica Neue" charset="0"/>
                <a:ea typeface="Helvetica Neue" charset="0"/>
                <a:cs typeface="Helvetica Neue" charset="0"/>
                <a:sym typeface="Century Gothic"/>
              </a:rPr>
            </a:br>
            <a:r>
              <a:rPr lang="en-US" sz="3600" b="1" u="none" strike="noStrike" cap="none" dirty="0">
                <a:solidFill>
                  <a:srgbClr val="97467D"/>
                </a:solidFill>
                <a:latin typeface="Helvetica Neue" charset="0"/>
                <a:ea typeface="Helvetica Neue" charset="0"/>
                <a:cs typeface="Helvetica Neue" charset="0"/>
                <a:sym typeface="Century Gothic"/>
              </a:rPr>
              <a:t>FACILITATION</a:t>
            </a:r>
            <a:r>
              <a:rPr lang="en-US" sz="4200" b="0" i="0" u="none" strike="noStrike" cap="none" dirty="0">
                <a:solidFill>
                  <a:srgbClr val="97467D"/>
                </a:solidFill>
                <a:latin typeface="Century Gothic"/>
                <a:ea typeface="Century Gothic"/>
                <a:cs typeface="Century Gothic"/>
                <a:sym typeface="Century Gothic"/>
              </a:rPr>
              <a:t> </a:t>
            </a:r>
          </a:p>
        </p:txBody>
      </p:sp>
      <p:sp>
        <p:nvSpPr>
          <p:cNvPr id="10" name="Content Placeholder 2"/>
          <p:cNvSpPr>
            <a:spLocks noGrp="1"/>
          </p:cNvSpPr>
          <p:nvPr>
            <p:ph idx="1"/>
          </p:nvPr>
        </p:nvSpPr>
        <p:spPr>
          <a:xfrm>
            <a:off x="5857460" y="2242983"/>
            <a:ext cx="5393636" cy="4195481"/>
          </a:xfrm>
        </p:spPr>
        <p:txBody>
          <a:bodyPr vert="horz" lIns="91440" tIns="45720" rIns="91440" bIns="45720" rtlCol="0" anchor="t">
            <a:normAutofit lnSpcReduction="10000"/>
          </a:bodyPr>
          <a:lstStyle/>
          <a:p>
            <a:pPr>
              <a:buClr>
                <a:srgbClr val="016794"/>
              </a:buClr>
              <a:buFont typeface="Wingdings" charset="2"/>
              <a:buChar char="§"/>
            </a:pPr>
            <a:r>
              <a:rPr lang="en-US" sz="2400" dirty="0">
                <a:solidFill>
                  <a:schemeClr val="tx1">
                    <a:lumMod val="65000"/>
                    <a:lumOff val="35000"/>
                  </a:schemeClr>
                </a:solidFill>
              </a:rPr>
              <a:t>B</a:t>
            </a:r>
            <a:r>
              <a:rPr lang="en-US" sz="2400" dirty="0">
                <a:solidFill>
                  <a:schemeClr val="tx1">
                    <a:lumMod val="65000"/>
                    <a:lumOff val="35000"/>
                  </a:schemeClr>
                </a:solidFill>
                <a:latin typeface="Helvetica Neue" charset="0"/>
                <a:ea typeface="Helvetica Neue" charset="0"/>
                <a:cs typeface="Helvetica Neue" charset="0"/>
              </a:rPr>
              <a:t>e prepared, anticipate potential challenges </a:t>
            </a:r>
          </a:p>
          <a:p>
            <a:pPr>
              <a:buClr>
                <a:srgbClr val="01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Establish the process (agenda, time frame, ground rules)</a:t>
            </a:r>
          </a:p>
          <a:p>
            <a:pPr>
              <a:buClr>
                <a:srgbClr val="01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Manage the process (ensure equal participation, principles of feedback)</a:t>
            </a:r>
          </a:p>
          <a:p>
            <a:pPr>
              <a:buClr>
                <a:srgbClr val="01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Use active listening and communication skills to summarize, manage different opinions and identify areas of agreement</a:t>
            </a:r>
          </a:p>
          <a:p>
            <a:pPr>
              <a:buClr>
                <a:srgbClr val="016794"/>
              </a:buClr>
              <a:buFont typeface="Wingdings" charset="2"/>
              <a:buChar char="§"/>
            </a:pPr>
            <a:r>
              <a:rPr lang="en-US" sz="2400" dirty="0">
                <a:solidFill>
                  <a:schemeClr val="tx1">
                    <a:lumMod val="65000"/>
                    <a:lumOff val="35000"/>
                  </a:schemeClr>
                </a:solidFill>
                <a:latin typeface="Helvetica Neue" charset="0"/>
                <a:ea typeface="Helvetica Neue" charset="0"/>
                <a:cs typeface="Helvetica Neue" charset="0"/>
              </a:rPr>
              <a:t>Effective facilitation skills can be learned and developed with practice</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a:ext>
            </a:extLst>
          </a:blip>
          <a:srcRect b="-583"/>
          <a:stretch/>
        </p:blipFill>
        <p:spPr>
          <a:xfrm>
            <a:off x="0" y="0"/>
            <a:ext cx="5604615" cy="6922168"/>
          </a:xfrm>
          <a:prstGeom prst="rect">
            <a:avLst/>
          </a:prstGeom>
        </p:spPr>
      </p:pic>
      <p:sp>
        <p:nvSpPr>
          <p:cNvPr id="5" name="TextBox 4"/>
          <p:cNvSpPr txBox="1"/>
          <p:nvPr/>
        </p:nvSpPr>
        <p:spPr>
          <a:xfrm>
            <a:off x="1571374" y="6444044"/>
            <a:ext cx="5143500" cy="307777"/>
          </a:xfrm>
          <a:prstGeom prst="rect">
            <a:avLst/>
          </a:prstGeom>
          <a:noFill/>
        </p:spPr>
        <p:txBody>
          <a:bodyPr wrap="square" rtlCol="0">
            <a:spAutoFit/>
          </a:bodyPr>
          <a:lstStyle/>
          <a:p>
            <a:r>
              <a:rPr lang="en-US" sz="1400" i="1" dirty="0">
                <a:solidFill>
                  <a:schemeClr val="bg1"/>
                </a:solidFill>
                <a:latin typeface="Helvetica Neue" charset="0"/>
                <a:ea typeface="Helvetica Neue" charset="0"/>
                <a:cs typeface="Helvetica Neue" charset="0"/>
              </a:rPr>
              <a:t>Photo: Peter Biro/The IRC</a:t>
            </a:r>
          </a:p>
        </p:txBody>
      </p:sp>
    </p:spTree>
    <p:extLst>
      <p:ext uri="{BB962C8B-B14F-4D97-AF65-F5344CB8AC3E}">
        <p14:creationId xmlns:p14="http://schemas.microsoft.com/office/powerpoint/2010/main" val="542609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latin typeface="Helvetica Neue Medium" charset="0"/>
                <a:ea typeface="Helvetica Neue Medium" charset="0"/>
                <a:cs typeface="Helvetica Neue Medium" charset="0"/>
              </a:rPr>
              <a:t>QUESTIONS?</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4134668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3792281" y="581083"/>
            <a:ext cx="8039658" cy="1325563"/>
          </a:xfrm>
          <a:prstGeom prst="rect">
            <a:avLst/>
          </a:prstGeom>
          <a:noFill/>
          <a:ln>
            <a:noFill/>
          </a:ln>
        </p:spPr>
        <p:txBody>
          <a:bodyPr lIns="91425" tIns="45700" rIns="91425" bIns="45700" anchor="t" anchorCtr="0">
            <a:noAutofit/>
          </a:bodyPr>
          <a:lstStyle/>
          <a:p>
            <a:pPr>
              <a:buClr>
                <a:srgbClr val="002060"/>
              </a:buClr>
              <a:buSzPct val="25000"/>
            </a:pPr>
            <a:r>
              <a:rPr lang="en-US" sz="3600" b="1" dirty="0">
                <a:solidFill>
                  <a:srgbClr val="016794"/>
                </a:solidFill>
                <a:latin typeface="Helvetica Neue" charset="0"/>
                <a:ea typeface="Helvetica Neue" charset="0"/>
                <a:cs typeface="Helvetica Neue" charset="0"/>
              </a:rPr>
              <a:t>REVIEW QUIZ</a:t>
            </a:r>
            <a:endParaRPr lang="en-US" sz="3600" b="1" u="none" strike="noStrike" cap="none" dirty="0">
              <a:solidFill>
                <a:srgbClr val="016794"/>
              </a:solidFill>
              <a:latin typeface="Helvetica Neue" charset="0"/>
              <a:ea typeface="Helvetica Neue" charset="0"/>
              <a:cs typeface="Helvetica Neue" charset="0"/>
              <a:sym typeface="Century Gothic"/>
            </a:endParaRPr>
          </a:p>
        </p:txBody>
      </p:sp>
      <p:sp>
        <p:nvSpPr>
          <p:cNvPr id="329" name="Shape 329"/>
          <p:cNvSpPr txBox="1">
            <a:spLocks noGrp="1"/>
          </p:cNvSpPr>
          <p:nvPr>
            <p:ph idx="1"/>
          </p:nvPr>
        </p:nvSpPr>
        <p:spPr>
          <a:xfrm>
            <a:off x="3919731" y="1649896"/>
            <a:ext cx="7675921" cy="5048460"/>
          </a:xfrm>
          <a:prstGeom prst="rect">
            <a:avLst/>
          </a:prstGeom>
          <a:noFill/>
          <a:ln>
            <a:noFill/>
          </a:ln>
        </p:spPr>
        <p:txBody>
          <a:bodyPr lIns="91425" tIns="45700" rIns="91425" bIns="45700" anchor="t" anchorCtr="0">
            <a:noAutofit/>
          </a:bodyPr>
          <a:lstStyle/>
          <a:p>
            <a:pPr marL="457200" indent="-457200">
              <a:buClr>
                <a:srgbClr val="97467D"/>
              </a:buClr>
              <a:buFont typeface="+mj-lt"/>
              <a:buAutoNum type="arabicPeriod"/>
            </a:pPr>
            <a:r>
              <a:rPr lang="en-US" sz="2400" dirty="0">
                <a:solidFill>
                  <a:schemeClr val="tx1">
                    <a:lumMod val="65000"/>
                    <a:lumOff val="35000"/>
                  </a:schemeClr>
                </a:solidFill>
                <a:latin typeface="Helvetica" panose="020B0604020202020204" pitchFamily="34" charset="0"/>
                <a:cs typeface="Helvetica" panose="020B0604020202020204" pitchFamily="34" charset="0"/>
              </a:rPr>
              <a:t>What are some active listening skills?</a:t>
            </a:r>
          </a:p>
          <a:p>
            <a:pPr marL="457200" indent="-457200">
              <a:buClr>
                <a:srgbClr val="97467D"/>
              </a:buClr>
              <a:buFont typeface="+mj-lt"/>
              <a:buAutoNum type="arabicPeriod"/>
            </a:pPr>
            <a:r>
              <a:rPr lang="en-US" sz="2400" dirty="0">
                <a:solidFill>
                  <a:schemeClr val="tx1">
                    <a:lumMod val="65000"/>
                    <a:lumOff val="35000"/>
                  </a:schemeClr>
                </a:solidFill>
                <a:latin typeface="Helvetica" panose="020B0604020202020204" pitchFamily="34" charset="0"/>
                <a:cs typeface="Helvetica" panose="020B0604020202020204" pitchFamily="34" charset="0"/>
              </a:rPr>
              <a:t>What is the purpose of Reflective Practice?</a:t>
            </a:r>
          </a:p>
          <a:p>
            <a:pPr marL="457200" indent="-457200">
              <a:buClr>
                <a:srgbClr val="97467D"/>
              </a:buClr>
              <a:buFont typeface="+mj-lt"/>
              <a:buAutoNum type="arabicPeriod"/>
            </a:pPr>
            <a:r>
              <a:rPr lang="en-US" sz="2400" dirty="0">
                <a:solidFill>
                  <a:schemeClr val="tx1">
                    <a:lumMod val="65000"/>
                    <a:lumOff val="35000"/>
                  </a:schemeClr>
                </a:solidFill>
                <a:latin typeface="Helvetica" panose="020B0604020202020204" pitchFamily="34" charset="0"/>
                <a:cs typeface="Helvetica" panose="020B0604020202020204" pitchFamily="34" charset="0"/>
              </a:rPr>
              <a:t>What is the GROW model</a:t>
            </a:r>
          </a:p>
          <a:p>
            <a:pPr marL="457200" indent="-457200">
              <a:buClr>
                <a:srgbClr val="97467D"/>
              </a:buClr>
              <a:buFont typeface="+mj-lt"/>
              <a:buAutoNum type="arabicPeriod"/>
            </a:pPr>
            <a:r>
              <a:rPr lang="en-US" sz="2400" dirty="0">
                <a:solidFill>
                  <a:schemeClr val="tx1">
                    <a:lumMod val="65000"/>
                    <a:lumOff val="35000"/>
                  </a:schemeClr>
                </a:solidFill>
                <a:latin typeface="Helvetica" panose="020B0604020202020204" pitchFamily="34" charset="0"/>
                <a:cs typeface="Helvetica" panose="020B0604020202020204" pitchFamily="34" charset="0"/>
              </a:rPr>
              <a:t>Name 5 feedback principles.</a:t>
            </a:r>
          </a:p>
          <a:p>
            <a:pPr marL="457200" indent="-457200">
              <a:buClr>
                <a:srgbClr val="97467D"/>
              </a:buClr>
              <a:buFont typeface="+mj-lt"/>
              <a:buAutoNum type="arabicPeriod"/>
            </a:pPr>
            <a:r>
              <a:rPr lang="en-US" sz="2400" dirty="0">
                <a:solidFill>
                  <a:schemeClr val="tx1">
                    <a:lumMod val="65000"/>
                    <a:lumOff val="35000"/>
                  </a:schemeClr>
                </a:solidFill>
                <a:latin typeface="Helvetica" panose="020B0604020202020204" pitchFamily="34" charset="0"/>
                <a:cs typeface="Helvetica" panose="020B0604020202020204" pitchFamily="34" charset="0"/>
              </a:rPr>
              <a:t>What are some risks associated with not providing constructive feedback?</a:t>
            </a:r>
          </a:p>
          <a:p>
            <a:pPr marL="457200" indent="-457200">
              <a:buClr>
                <a:srgbClr val="97467D"/>
              </a:buClr>
              <a:buFont typeface="+mj-lt"/>
              <a:buAutoNum type="arabicPeriod"/>
            </a:pPr>
            <a:r>
              <a:rPr lang="en-US" sz="2400" dirty="0">
                <a:solidFill>
                  <a:schemeClr val="tx1">
                    <a:lumMod val="65000"/>
                    <a:lumOff val="35000"/>
                  </a:schemeClr>
                </a:solidFill>
                <a:latin typeface="Helvetica" panose="020B0604020202020204" pitchFamily="34" charset="0"/>
                <a:cs typeface="Helvetica" panose="020B0604020202020204" pitchFamily="34" charset="0"/>
              </a:rPr>
              <a:t>Facilitation requires a balance of 3 things; can you name them?</a:t>
            </a:r>
          </a:p>
          <a:p>
            <a:pPr marL="457200" indent="-457200">
              <a:buClr>
                <a:srgbClr val="97467D"/>
              </a:buClr>
              <a:buFont typeface="+mj-lt"/>
              <a:buAutoNum type="arabicPeriod"/>
            </a:pPr>
            <a:endParaRPr lang="en-US" sz="2400" dirty="0">
              <a:solidFill>
                <a:schemeClr val="tx1">
                  <a:lumMod val="65000"/>
                  <a:lumOff val="35000"/>
                </a:schemeClr>
              </a:solidFill>
              <a:latin typeface="Helvetica" panose="020B0604020202020204" pitchFamily="34" charset="0"/>
              <a:cs typeface="Helvetica" panose="020B0604020202020204" pitchFamily="34" charset="0"/>
            </a:endParaRPr>
          </a:p>
          <a:p>
            <a:pPr marL="514350" indent="-514350">
              <a:buClr>
                <a:srgbClr val="97467D"/>
              </a:buClr>
              <a:buFont typeface="+mj-lt"/>
              <a:buAutoNum type="arabicPeriod"/>
            </a:pPr>
            <a:endParaRPr lang="en-US" dirty="0">
              <a:solidFill>
                <a:srgbClr val="D8D8D8"/>
              </a:solidFill>
              <a:latin typeface="Helvetica" panose="020B0604020202020204" pitchFamily="34" charset="0"/>
              <a:cs typeface="Helvetica" panose="020B0604020202020204" pitchFamily="34" charset="0"/>
            </a:endParaRPr>
          </a:p>
          <a:p>
            <a:pPr marL="342900" indent="-457200">
              <a:buClr>
                <a:srgbClr val="97467D"/>
              </a:buClr>
              <a:buFont typeface="+mj-lt"/>
              <a:buAutoNum type="arabicPeriod"/>
            </a:pPr>
            <a:endParaRPr lang="en-US" sz="2400" dirty="0">
              <a:solidFill>
                <a:srgbClr val="151515"/>
              </a:solidFill>
              <a:latin typeface="Helvetica" panose="020B0604020202020204" pitchFamily="34" charset="0"/>
              <a:cs typeface="Helvetica" panose="020B0604020202020204" pitchFamily="34" charset="0"/>
            </a:endParaRPr>
          </a:p>
          <a:p>
            <a:pPr marL="914400" marR="0" lvl="1" indent="-457200" algn="l" rtl="0">
              <a:spcBef>
                <a:spcPts val="1000"/>
              </a:spcBef>
              <a:spcAft>
                <a:spcPts val="0"/>
              </a:spcAft>
              <a:buClr>
                <a:srgbClr val="97467D"/>
              </a:buClr>
              <a:buSzPct val="25000"/>
              <a:buFont typeface="+mj-lt"/>
              <a:buAutoNum type="arabicPeriod"/>
            </a:pPr>
            <a:endParaRPr sz="2200" b="0" i="0" u="none" strike="noStrike" cap="none" dirty="0">
              <a:solidFill>
                <a:srgbClr val="151515"/>
              </a:solidFill>
              <a:latin typeface="Helvetica" panose="020B0604020202020204" pitchFamily="34" charset="0"/>
              <a:ea typeface="Century Gothic"/>
              <a:cs typeface="Helvetica" panose="020B0604020202020204" pitchFamily="34" charset="0"/>
              <a:sym typeface="Century Gothic"/>
            </a:endParaRPr>
          </a:p>
          <a:p>
            <a:pPr marL="457200" marR="0" lvl="0" indent="-457200" algn="l" rtl="0">
              <a:spcBef>
                <a:spcPts val="1000"/>
              </a:spcBef>
              <a:spcAft>
                <a:spcPts val="0"/>
              </a:spcAft>
              <a:buClr>
                <a:srgbClr val="97467D"/>
              </a:buClr>
              <a:buSzPct val="80000"/>
              <a:buFont typeface="+mj-lt"/>
              <a:buAutoNum type="arabicPeriod"/>
            </a:pPr>
            <a:endParaRPr sz="2400" b="0" i="0" u="none" strike="noStrike" cap="none" dirty="0">
              <a:solidFill>
                <a:srgbClr val="151515"/>
              </a:solidFill>
              <a:latin typeface="Helvetica" panose="020B0604020202020204" pitchFamily="34" charset="0"/>
              <a:ea typeface="Century Gothic"/>
              <a:cs typeface="Helvetica" panose="020B0604020202020204" pitchFamily="34" charset="0"/>
              <a:sym typeface="Century Gothic"/>
            </a:endParaRPr>
          </a:p>
          <a:p>
            <a:pPr marL="457200" marR="0" lvl="0" indent="-457200" algn="l" rtl="0">
              <a:spcBef>
                <a:spcPts val="1000"/>
              </a:spcBef>
              <a:spcAft>
                <a:spcPts val="0"/>
              </a:spcAft>
              <a:buClr>
                <a:srgbClr val="97467D"/>
              </a:buClr>
              <a:buSzPct val="25000"/>
              <a:buFont typeface="+mj-lt"/>
              <a:buAutoNum type="arabicPeriod"/>
            </a:pPr>
            <a:endParaRPr sz="2400" b="0" i="0" u="none" strike="noStrike" cap="none" dirty="0">
              <a:solidFill>
                <a:srgbClr val="151515"/>
              </a:solidFill>
              <a:latin typeface="Helvetica" panose="020B0604020202020204" pitchFamily="34" charset="0"/>
              <a:ea typeface="Century Gothic"/>
              <a:cs typeface="Helvetica" panose="020B0604020202020204" pitchFamily="34" charset="0"/>
              <a:sym typeface="Century Gothic"/>
            </a:endParaRPr>
          </a:p>
          <a:p>
            <a:pPr marL="457200" marR="0" lvl="0" indent="-457200" algn="l" rtl="0">
              <a:spcBef>
                <a:spcPts val="1000"/>
              </a:spcBef>
              <a:spcAft>
                <a:spcPts val="0"/>
              </a:spcAft>
              <a:buClr>
                <a:srgbClr val="97467D"/>
              </a:buClr>
              <a:buSzPct val="25000"/>
              <a:buFont typeface="+mj-lt"/>
              <a:buAutoNum type="arabicPeriod"/>
            </a:pPr>
            <a:endParaRPr sz="2400" b="0" i="0" u="none" strike="noStrike" cap="none" dirty="0">
              <a:solidFill>
                <a:srgbClr val="151515"/>
              </a:solidFill>
              <a:latin typeface="Helvetica" panose="020B0604020202020204" pitchFamily="34" charset="0"/>
              <a:ea typeface="Century Gothic"/>
              <a:cs typeface="Helvetica" panose="020B0604020202020204" pitchFamily="34" charset="0"/>
              <a:sym typeface="Century Gothic"/>
            </a:endParaRPr>
          </a:p>
          <a:p>
            <a:pPr marL="457200" marR="0" lvl="0" indent="-457200" algn="l" rtl="0">
              <a:spcBef>
                <a:spcPts val="1000"/>
              </a:spcBef>
              <a:spcAft>
                <a:spcPts val="0"/>
              </a:spcAft>
              <a:buClr>
                <a:srgbClr val="97467D"/>
              </a:buClr>
              <a:buSzPct val="25000"/>
              <a:buFont typeface="+mj-lt"/>
              <a:buAutoNum type="arabicPeriod"/>
            </a:pPr>
            <a:endParaRPr sz="2400" b="0" i="0" u="none" strike="noStrike" cap="none" dirty="0">
              <a:solidFill>
                <a:srgbClr val="151515"/>
              </a:solidFill>
              <a:latin typeface="Helvetica" panose="020B0604020202020204" pitchFamily="34" charset="0"/>
              <a:ea typeface="Century Gothic"/>
              <a:cs typeface="Helvetica" panose="020B0604020202020204" pitchFamily="34" charset="0"/>
              <a:sym typeface="Century Gothic"/>
            </a:endParaRPr>
          </a:p>
          <a:p>
            <a:pPr marL="457200" marR="0" lvl="0" indent="-457200" algn="l" rtl="0">
              <a:spcBef>
                <a:spcPts val="1000"/>
              </a:spcBef>
              <a:spcAft>
                <a:spcPts val="0"/>
              </a:spcAft>
              <a:buClr>
                <a:srgbClr val="97467D"/>
              </a:buClr>
              <a:buSzPct val="25000"/>
              <a:buFont typeface="+mj-lt"/>
              <a:buAutoNum type="arabicPeriod"/>
            </a:pPr>
            <a:endParaRPr sz="2400" b="0" i="0" u="none" strike="noStrike" cap="none" dirty="0">
              <a:solidFill>
                <a:srgbClr val="151515"/>
              </a:solidFill>
              <a:latin typeface="Helvetica" panose="020B0604020202020204" pitchFamily="34" charset="0"/>
              <a:ea typeface="Century Gothic"/>
              <a:cs typeface="Helvetica" panose="020B0604020202020204" pitchFamily="34" charset="0"/>
              <a:sym typeface="Century Gothic"/>
            </a:endParaRPr>
          </a:p>
        </p:txBody>
      </p:sp>
      <p:sp>
        <p:nvSpPr>
          <p:cNvPr id="4" name="Rectangle 3"/>
          <p:cNvSpPr/>
          <p:nvPr/>
        </p:nvSpPr>
        <p:spPr>
          <a:xfrm>
            <a:off x="3919731" y="1205682"/>
            <a:ext cx="2993531" cy="76364"/>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3441032"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a:off x="0" y="0"/>
            <a:ext cx="3441032" cy="6858000"/>
          </a:xfrm>
          <a:prstGeom prst="rect">
            <a:avLst/>
          </a:prstGeom>
        </p:spPr>
      </p:pic>
    </p:spTree>
    <p:extLst>
      <p:ext uri="{BB962C8B-B14F-4D97-AF65-F5344CB8AC3E}">
        <p14:creationId xmlns:p14="http://schemas.microsoft.com/office/powerpoint/2010/main" val="1595012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0159" y="340791"/>
            <a:ext cx="10906054" cy="1200329"/>
          </a:xfrm>
          <a:prstGeom prst="rect">
            <a:avLst/>
          </a:prstGeom>
          <a:noFill/>
        </p:spPr>
        <p:txBody>
          <a:bodyPr wrap="square" rtlCol="0">
            <a:spAutoFit/>
          </a:bodyPr>
          <a:lstStyle/>
          <a:p>
            <a:r>
              <a:rPr lang="en-US" sz="3600" b="1" dirty="0">
                <a:solidFill>
                  <a:srgbClr val="026794"/>
                </a:solidFill>
                <a:latin typeface="Helvetica Neue" charset="0"/>
                <a:ea typeface="Helvetica Neue" charset="0"/>
                <a:cs typeface="Helvetica Neue" charset="0"/>
              </a:rPr>
              <a:t>MODULE AIM AND </a:t>
            </a:r>
          </a:p>
          <a:p>
            <a:r>
              <a:rPr lang="en-US" sz="3600" b="1" dirty="0">
                <a:solidFill>
                  <a:srgbClr val="026794"/>
                </a:solidFill>
                <a:latin typeface="Helvetica Neue" charset="0"/>
                <a:ea typeface="Helvetica Neue" charset="0"/>
                <a:cs typeface="Helvetica Neue" charset="0"/>
              </a:rPr>
              <a:t>LEARNING OUTCOMES</a:t>
            </a:r>
          </a:p>
        </p:txBody>
      </p:sp>
      <p:cxnSp>
        <p:nvCxnSpPr>
          <p:cNvPr id="45" name="Straight Connector 44"/>
          <p:cNvCxnSpPr/>
          <p:nvPr/>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158"/>
          <p:cNvSpPr txBox="1">
            <a:spLocks noGrp="1"/>
          </p:cNvSpPr>
          <p:nvPr>
            <p:ph idx="1"/>
          </p:nvPr>
        </p:nvSpPr>
        <p:spPr>
          <a:xfrm>
            <a:off x="656024" y="2072376"/>
            <a:ext cx="9882188" cy="3107148"/>
          </a:xfrm>
          <a:prstGeom prst="rect">
            <a:avLst/>
          </a:prstGeom>
          <a:noFill/>
          <a:ln>
            <a:noFill/>
          </a:ln>
        </p:spPr>
        <p:txBody>
          <a:bodyPr lIns="91425" tIns="45700" rIns="91425" bIns="45700" anchor="t" anchorCtr="0">
            <a:noAutofit/>
          </a:bodyPr>
          <a:lstStyle/>
          <a:p>
            <a:pPr marL="0" indent="0">
              <a:lnSpc>
                <a:spcPct val="90000"/>
              </a:lnSpc>
              <a:spcBef>
                <a:spcPts val="0"/>
              </a:spcBef>
              <a:buNone/>
            </a:pPr>
            <a:r>
              <a:rPr lang="en-US" sz="2400" b="1" u="none" strike="noStrike" cap="none" dirty="0">
                <a:solidFill>
                  <a:srgbClr val="97467D"/>
                </a:solidFill>
                <a:latin typeface="Helvetica Neue" charset="0"/>
                <a:ea typeface="Helvetica Neue" charset="0"/>
                <a:cs typeface="Helvetica Neue" charset="0"/>
                <a:sym typeface="Century Gothic"/>
              </a:rPr>
              <a:t>Aim: </a:t>
            </a:r>
            <a:endParaRPr lang="en-US" sz="2400" b="1" dirty="0">
              <a:solidFill>
                <a:srgbClr val="97467D"/>
              </a:solidFill>
              <a:latin typeface="Helvetica Neue" charset="0"/>
              <a:ea typeface="Helvetica Neue" charset="0"/>
              <a:cs typeface="Helvetica Neue" charset="0"/>
              <a:sym typeface="Century Gothic"/>
            </a:endParaRPr>
          </a:p>
          <a:p>
            <a:pPr marL="0" indent="0">
              <a:spcBef>
                <a:spcPts val="0"/>
              </a:spcBef>
              <a:buNone/>
            </a:pPr>
            <a:r>
              <a:rPr lang="en-US" sz="2400" u="none" strike="noStrike" cap="none" dirty="0">
                <a:solidFill>
                  <a:schemeClr val="tx1">
                    <a:lumMod val="65000"/>
                    <a:lumOff val="35000"/>
                  </a:schemeClr>
                </a:solidFill>
                <a:latin typeface="Helvetica Neue" charset="0"/>
                <a:ea typeface="Helvetica Neue" charset="0"/>
                <a:cs typeface="Helvetica Neue" charset="0"/>
                <a:sym typeface="Century Gothic"/>
              </a:rPr>
              <a:t>To know and apply skills that support the practices of supervision and coaching.</a:t>
            </a:r>
            <a:endParaRPr lang="en-US" sz="2400" dirty="0">
              <a:solidFill>
                <a:schemeClr val="tx1">
                  <a:lumMod val="65000"/>
                  <a:lumOff val="35000"/>
                </a:schemeClr>
              </a:solidFill>
              <a:latin typeface="Helvetica Neue" charset="0"/>
              <a:ea typeface="Helvetica Neue" charset="0"/>
              <a:cs typeface="Helvetica Neue" charset="0"/>
            </a:endParaRPr>
          </a:p>
          <a:p>
            <a:pPr marL="0" indent="0">
              <a:lnSpc>
                <a:spcPct val="90000"/>
              </a:lnSpc>
              <a:spcBef>
                <a:spcPts val="0"/>
              </a:spcBef>
              <a:buNone/>
            </a:pPr>
            <a:endParaRPr sz="1800" u="none" strike="noStrike" cap="none" dirty="0">
              <a:solidFill>
                <a:schemeClr val="tx1">
                  <a:lumMod val="65000"/>
                  <a:lumOff val="35000"/>
                </a:schemeClr>
              </a:solidFill>
              <a:latin typeface="Helvetica Neue" charset="0"/>
              <a:ea typeface="Helvetica Neue" charset="0"/>
              <a:cs typeface="Helvetica Neue" charset="0"/>
              <a:sym typeface="Century Gothic"/>
            </a:endParaRPr>
          </a:p>
          <a:p>
            <a:pPr marL="0" marR="0" lvl="0" indent="0" algn="l" rtl="0">
              <a:lnSpc>
                <a:spcPct val="90000"/>
              </a:lnSpc>
              <a:spcBef>
                <a:spcPts val="1000"/>
              </a:spcBef>
              <a:spcAft>
                <a:spcPts val="0"/>
              </a:spcAft>
              <a:buClr>
                <a:srgbClr val="EFEFEF"/>
              </a:buClr>
              <a:buSzPct val="80000"/>
              <a:buNone/>
            </a:pPr>
            <a:r>
              <a:rPr lang="en-US" sz="2400" b="1" u="none" strike="noStrike" cap="none" dirty="0">
                <a:solidFill>
                  <a:srgbClr val="97467D"/>
                </a:solidFill>
                <a:latin typeface="Helvetica Neue" charset="0"/>
                <a:ea typeface="Helvetica Neue" charset="0"/>
                <a:cs typeface="Helvetica Neue" charset="0"/>
                <a:sym typeface="Century Gothic"/>
              </a:rPr>
              <a:t>Learning Outcomes: </a:t>
            </a:r>
          </a:p>
          <a:p>
            <a:pPr lvl="1">
              <a:buClr>
                <a:srgbClr val="97467D"/>
              </a:buClr>
              <a:buFont typeface="Wingdings" charset="2"/>
              <a:buChar char="§"/>
            </a:pPr>
            <a:r>
              <a:rPr lang="en-US" dirty="0">
                <a:solidFill>
                  <a:schemeClr val="tx1">
                    <a:lumMod val="65000"/>
                    <a:lumOff val="35000"/>
                  </a:schemeClr>
                </a:solidFill>
                <a:latin typeface="Helvetica Neue" charset="0"/>
                <a:ea typeface="Helvetica Neue" charset="0"/>
                <a:cs typeface="Helvetica Neue" charset="0"/>
              </a:rPr>
              <a:t>Review the applied competencies of effective supervisors.  </a:t>
            </a:r>
          </a:p>
          <a:p>
            <a:pPr lvl="1">
              <a:buClr>
                <a:srgbClr val="97467D"/>
              </a:buClr>
              <a:buFont typeface="Wingdings" charset="2"/>
              <a:buChar char="§"/>
            </a:pPr>
            <a:r>
              <a:rPr lang="en-US" dirty="0">
                <a:solidFill>
                  <a:schemeClr val="tx1">
                    <a:lumMod val="65000"/>
                    <a:lumOff val="35000"/>
                  </a:schemeClr>
                </a:solidFill>
                <a:latin typeface="Helvetica Neue" charset="0"/>
                <a:ea typeface="Helvetica Neue" charset="0"/>
                <a:cs typeface="Helvetica Neue" charset="0"/>
              </a:rPr>
              <a:t>Practice coaching using reflective practice and the GROW model.</a:t>
            </a:r>
          </a:p>
          <a:p>
            <a:pPr lvl="1">
              <a:buClr>
                <a:srgbClr val="97467D"/>
              </a:buClr>
              <a:buFont typeface="Wingdings" charset="2"/>
              <a:buChar char="§"/>
            </a:pPr>
            <a:r>
              <a:rPr lang="en-US" dirty="0">
                <a:solidFill>
                  <a:schemeClr val="tx1">
                    <a:lumMod val="65000"/>
                    <a:lumOff val="35000"/>
                  </a:schemeClr>
                </a:solidFill>
                <a:latin typeface="Helvetica Neue" charset="0"/>
                <a:ea typeface="Helvetica Neue" charset="0"/>
                <a:cs typeface="Helvetica Neue" charset="0"/>
              </a:rPr>
              <a:t>Practice </a:t>
            </a:r>
            <a:r>
              <a:rPr lang="en-CA" dirty="0">
                <a:solidFill>
                  <a:schemeClr val="tx1">
                    <a:lumMod val="65000"/>
                    <a:lumOff val="35000"/>
                  </a:schemeClr>
                </a:solidFill>
                <a:latin typeface="Helvetica Neue" charset="0"/>
                <a:ea typeface="Helvetica Neue" charset="0"/>
                <a:cs typeface="Helvetica Neue" charset="0"/>
              </a:rPr>
              <a:t>giving</a:t>
            </a:r>
            <a:r>
              <a:rPr lang="en-AU" dirty="0">
                <a:solidFill>
                  <a:schemeClr val="tx1">
                    <a:lumMod val="65000"/>
                    <a:lumOff val="35000"/>
                  </a:schemeClr>
                </a:solidFill>
                <a:latin typeface="Helvetica Neue" charset="0"/>
                <a:ea typeface="Helvetica Neue" charset="0"/>
                <a:cs typeface="Helvetica Neue" charset="0"/>
              </a:rPr>
              <a:t> feedback using effective communication skills.</a:t>
            </a:r>
          </a:p>
          <a:p>
            <a:pPr lvl="1">
              <a:buClr>
                <a:srgbClr val="97467D"/>
              </a:buClr>
              <a:buFont typeface="Wingdings" charset="2"/>
              <a:buChar char="§"/>
            </a:pPr>
            <a:r>
              <a:rPr lang="en-US" dirty="0">
                <a:solidFill>
                  <a:schemeClr val="tx1">
                    <a:lumMod val="65000"/>
                    <a:lumOff val="35000"/>
                  </a:schemeClr>
                </a:solidFill>
              </a:rPr>
              <a:t>Apply case management guiding principles in supervision.</a:t>
            </a:r>
            <a:endParaRPr lang="en-US" dirty="0">
              <a:solidFill>
                <a:schemeClr val="tx1">
                  <a:lumMod val="65000"/>
                  <a:lumOff val="35000"/>
                </a:schemeClr>
              </a:solidFill>
              <a:latin typeface="Helvetica Neue" charset="0"/>
              <a:ea typeface="Helvetica Neue" charset="0"/>
              <a:cs typeface="Helvetica Neue" charset="0"/>
            </a:endParaRPr>
          </a:p>
          <a:p>
            <a:pPr lvl="1">
              <a:buClr>
                <a:srgbClr val="97467D"/>
              </a:buClr>
              <a:buFont typeface="Wingdings" charset="2"/>
              <a:buChar char="§"/>
            </a:pPr>
            <a:r>
              <a:rPr lang="en-US" dirty="0">
                <a:solidFill>
                  <a:schemeClr val="tx1">
                    <a:lumMod val="65000"/>
                    <a:lumOff val="35000"/>
                  </a:schemeClr>
                </a:solidFill>
                <a:latin typeface="Helvetica Neue" charset="0"/>
                <a:ea typeface="Helvetica Neue" charset="0"/>
                <a:cs typeface="Helvetica Neue" charset="0"/>
              </a:rPr>
              <a:t>Review effective group facilitation skills.</a:t>
            </a:r>
          </a:p>
          <a:p>
            <a:pPr indent="-342900">
              <a:lnSpc>
                <a:spcPct val="90000"/>
              </a:lnSpc>
              <a:buFont typeface="Noto Sans Symbols"/>
              <a:buChar char="∙"/>
            </a:pPr>
            <a:endParaRPr lang="en-US" sz="1800" dirty="0">
              <a:solidFill>
                <a:srgbClr val="151515"/>
              </a:solidFill>
              <a:latin typeface="Helvetica Neue" charset="0"/>
              <a:ea typeface="Helvetica Neue" charset="0"/>
              <a:cs typeface="Helvetica Neue" charset="0"/>
            </a:endParaRPr>
          </a:p>
          <a:p>
            <a:pPr indent="-342900">
              <a:lnSpc>
                <a:spcPct val="90000"/>
              </a:lnSpc>
              <a:buFont typeface="Noto Sans Symbols"/>
              <a:buChar char="∙"/>
            </a:pPr>
            <a:endParaRPr lang="en-US" sz="1800" u="none" strike="noStrike" cap="none" dirty="0">
              <a:solidFill>
                <a:srgbClr val="151515"/>
              </a:solidFill>
              <a:latin typeface="Helvetica Neue" charset="0"/>
              <a:ea typeface="Helvetica Neue" charset="0"/>
              <a:cs typeface="Helvetica Neue" charset="0"/>
            </a:endParaRPr>
          </a:p>
          <a:p>
            <a:pPr marL="342900" marR="0" lvl="0" indent="-342900" algn="l" rtl="0">
              <a:lnSpc>
                <a:spcPct val="90000"/>
              </a:lnSpc>
              <a:spcBef>
                <a:spcPts val="1000"/>
              </a:spcBef>
              <a:spcAft>
                <a:spcPts val="0"/>
              </a:spcAft>
              <a:buClr>
                <a:srgbClr val="EFEFEF"/>
              </a:buClr>
              <a:buSzPct val="80000"/>
              <a:buFont typeface="Noto Sans Symbols"/>
              <a:buNone/>
            </a:pPr>
            <a:endParaRPr sz="1800" u="none" strike="noStrike" cap="none" dirty="0">
              <a:solidFill>
                <a:srgbClr val="151515"/>
              </a:solidFill>
              <a:latin typeface="Helvetica Neue" charset="0"/>
              <a:ea typeface="Helvetica Neue" charset="0"/>
              <a:cs typeface="Helvetica Neue" charset="0"/>
              <a:sym typeface="Century Gothic"/>
            </a:endParaRPr>
          </a:p>
          <a:p>
            <a:pPr marL="342900" marR="0" lvl="0" indent="-342900" algn="l" rtl="0">
              <a:lnSpc>
                <a:spcPct val="90000"/>
              </a:lnSpc>
              <a:spcBef>
                <a:spcPts val="1000"/>
              </a:spcBef>
              <a:spcAft>
                <a:spcPts val="0"/>
              </a:spcAft>
              <a:buClr>
                <a:srgbClr val="EFEFEF"/>
              </a:buClr>
              <a:buSzPct val="80000"/>
              <a:buFont typeface="Noto Sans Symbols"/>
              <a:buNone/>
            </a:pPr>
            <a:endParaRPr sz="1800" u="none" strike="noStrike" cap="none" dirty="0">
              <a:solidFill>
                <a:srgbClr val="151515"/>
              </a:solidFill>
              <a:latin typeface="Helvetica Neue" charset="0"/>
              <a:ea typeface="Helvetica Neue" charset="0"/>
              <a:cs typeface="Helvetica Neue" charset="0"/>
              <a:sym typeface="Century Gothic"/>
            </a:endParaRPr>
          </a:p>
        </p:txBody>
      </p:sp>
    </p:spTree>
    <p:extLst>
      <p:ext uri="{BB962C8B-B14F-4D97-AF65-F5344CB8AC3E}">
        <p14:creationId xmlns:p14="http://schemas.microsoft.com/office/powerpoint/2010/main" val="795568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41095" y="2837119"/>
            <a:ext cx="8293768" cy="1094802"/>
          </a:xfrm>
          <a:prstGeom prst="rect">
            <a:avLst/>
          </a:prstGeom>
          <a:noFill/>
          <a:ln w="57150">
            <a:solidFill>
              <a:srgbClr val="016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F533CC0D-4951-4D02-BFAE-A33DC30A8909}"/>
              </a:ext>
            </a:extLst>
          </p:cNvPr>
          <p:cNvSpPr txBox="1">
            <a:spLocks/>
          </p:cNvSpPr>
          <p:nvPr/>
        </p:nvSpPr>
        <p:spPr>
          <a:xfrm>
            <a:off x="-8021" y="2662614"/>
            <a:ext cx="12192000" cy="31410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800" b="1" dirty="0">
                <a:solidFill>
                  <a:schemeClr val="bg1"/>
                </a:solidFill>
                <a:latin typeface="Helvetica Neue" charset="0"/>
                <a:ea typeface="Helvetica Neue" charset="0"/>
                <a:cs typeface="Helvetica Neue" charset="0"/>
              </a:rPr>
              <a:t>WHAT ACTIONS TO DEVELOP SUPERVISOR SKILLS WILL </a:t>
            </a:r>
          </a:p>
          <a:p>
            <a:pPr algn="ctr">
              <a:lnSpc>
                <a:spcPct val="100000"/>
              </a:lnSpc>
              <a:spcBef>
                <a:spcPts val="600"/>
              </a:spcBef>
            </a:pPr>
            <a:r>
              <a:rPr lang="en-US" sz="3600" b="1" dirty="0">
                <a:solidFill>
                  <a:schemeClr val="bg1"/>
                </a:solidFill>
                <a:latin typeface="Helvetica Neue" charset="0"/>
                <a:ea typeface="Helvetica Neue" charset="0"/>
                <a:cs typeface="Helvetica Neue" charset="0"/>
              </a:rPr>
              <a:t>YOU ADD TO YOUR ACTION PLAN?</a:t>
            </a:r>
          </a:p>
        </p:txBody>
      </p:sp>
      <p:pic>
        <p:nvPicPr>
          <p:cNvPr id="8" name="Picture 7"/>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5400000">
            <a:off x="4985083" y="-348918"/>
            <a:ext cx="2221833" cy="12192003"/>
          </a:xfrm>
          <a:prstGeom prst="rect">
            <a:avLst/>
          </a:prstGeom>
        </p:spPr>
      </p:pic>
    </p:spTree>
    <p:extLst>
      <p:ext uri="{BB962C8B-B14F-4D97-AF65-F5344CB8AC3E}">
        <p14:creationId xmlns:p14="http://schemas.microsoft.com/office/powerpoint/2010/main" val="1428408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4" name="Text Placeholder 3"/>
          <p:cNvSpPr>
            <a:spLocks noGrp="1"/>
          </p:cNvSpPr>
          <p:nvPr>
            <p:ph type="body" sz="quarter" idx="12"/>
          </p:nvPr>
        </p:nvSpPr>
        <p:spPr>
          <a:xfrm>
            <a:off x="656021" y="1889760"/>
            <a:ext cx="10820015" cy="4757225"/>
          </a:xfrm>
        </p:spPr>
        <p:txBody>
          <a:bodyPr>
            <a:normAutofit fontScale="47500" lnSpcReduction="20000"/>
          </a:bodyPr>
          <a:lstStyle/>
          <a:p>
            <a:r>
              <a:rPr lang="en-US" dirty="0"/>
              <a:t>Alliance for Child Protection in Humanitarian Action. (2014). Inter-agency</a:t>
            </a:r>
            <a:r>
              <a:rPr lang="en-US" i="1" dirty="0"/>
              <a:t> Guidelines for Case Management and Child Protection.</a:t>
            </a:r>
            <a:r>
              <a:rPr lang="en-US" dirty="0"/>
              <a:t> Retrieved 2017, from </a:t>
            </a:r>
            <a:r>
              <a:rPr lang="en-US" dirty="0">
                <a:hlinkClick r:id="rId3"/>
              </a:rPr>
              <a:t>https://resourcecentre.savethechildren.net/library/inter-agency-guidelines-case-management-and-child-protection</a:t>
            </a:r>
            <a:endParaRPr lang="en-US" dirty="0"/>
          </a:p>
          <a:p>
            <a:r>
              <a:rPr lang="en-US" dirty="0"/>
              <a:t>Alliance for Child Protection in Humanitarian Action. (2014). Child Protection Case Management Training Manual for Caseworkers, Supervisors and Managers</a:t>
            </a:r>
            <a:r>
              <a:rPr lang="en-US" i="1" dirty="0"/>
              <a:t>. </a:t>
            </a:r>
            <a:r>
              <a:rPr lang="en-US" dirty="0"/>
              <a:t>Retrieved 2017 from:</a:t>
            </a:r>
            <a:r>
              <a:rPr lang="en-US" i="1" dirty="0"/>
              <a:t>  </a:t>
            </a:r>
            <a:r>
              <a:rPr lang="en-US" u="sng" dirty="0">
                <a:hlinkClick r:id="rId4"/>
              </a:rPr>
              <a:t>https://</a:t>
            </a:r>
            <a:r>
              <a:rPr lang="en-US" u="sng" dirty="0" smtClean="0">
                <a:hlinkClick r:id="rId4"/>
              </a:rPr>
              <a:t>resourcecentre.savethechildren.net/library/ia-case-management-training-package</a:t>
            </a:r>
            <a:endParaRPr lang="en-GB" dirty="0" smtClean="0"/>
          </a:p>
          <a:p>
            <a:r>
              <a:rPr lang="en-GB" dirty="0" err="1" smtClean="0"/>
              <a:t>Goleman</a:t>
            </a:r>
            <a:r>
              <a:rPr lang="en-GB" dirty="0"/>
              <a:t>, D. (1995). </a:t>
            </a:r>
            <a:r>
              <a:rPr lang="en-GB" i="1" dirty="0"/>
              <a:t>Emotional Intelligence. </a:t>
            </a:r>
            <a:r>
              <a:rPr lang="en-GB" dirty="0"/>
              <a:t>London: Bloomsbury.</a:t>
            </a:r>
            <a:endParaRPr lang="en-US" dirty="0"/>
          </a:p>
          <a:p>
            <a:r>
              <a:rPr lang="en-GB" dirty="0" err="1"/>
              <a:t>Kadushin</a:t>
            </a:r>
            <a:r>
              <a:rPr lang="en-GB" dirty="0"/>
              <a:t>, A. and </a:t>
            </a:r>
            <a:r>
              <a:rPr lang="en-GB" dirty="0" err="1"/>
              <a:t>Harkness</a:t>
            </a:r>
            <a:r>
              <a:rPr lang="en-GB" dirty="0"/>
              <a:t>, D. (2002) </a:t>
            </a:r>
            <a:r>
              <a:rPr lang="en-GB" i="1" dirty="0"/>
              <a:t>Supervision in Social Work (4th edition)</a:t>
            </a:r>
            <a:r>
              <a:rPr lang="en-GB" dirty="0"/>
              <a:t> New York: Columbia University Press.</a:t>
            </a:r>
            <a:endParaRPr lang="en-US" dirty="0"/>
          </a:p>
          <a:p>
            <a:r>
              <a:rPr lang="en-GB" dirty="0"/>
              <a:t>Milne, D. (2007) </a:t>
            </a:r>
            <a:r>
              <a:rPr lang="en-GB" i="1" dirty="0"/>
              <a:t>Evidence based Clinical Supervision: Principles and Practice</a:t>
            </a:r>
            <a:r>
              <a:rPr lang="en-GB" dirty="0"/>
              <a:t>. Oxford: Blackwell. Morrison, T. (2005)</a:t>
            </a:r>
            <a:r>
              <a:rPr lang="en-GB" i="1" dirty="0"/>
              <a:t> Staff Supervision in Social Care </a:t>
            </a:r>
            <a:r>
              <a:rPr lang="en-GB" dirty="0"/>
              <a:t>(3</a:t>
            </a:r>
            <a:r>
              <a:rPr lang="en-GB" baseline="30000" dirty="0"/>
              <a:t>rd</a:t>
            </a:r>
            <a:r>
              <a:rPr lang="en-GB" dirty="0"/>
              <a:t> Ed). Brighton:  </a:t>
            </a:r>
            <a:r>
              <a:rPr lang="en-GB" dirty="0" smtClean="0"/>
              <a:t>Pavilion</a:t>
            </a:r>
          </a:p>
          <a:p>
            <a:r>
              <a:rPr lang="en-GB" dirty="0" smtClean="0"/>
              <a:t>Morrison</a:t>
            </a:r>
            <a:r>
              <a:rPr lang="en-GB" dirty="0"/>
              <a:t>, T. (2007) Emotional intelligence, emotion and social work: context, characteristics, complications and contribution.  </a:t>
            </a:r>
            <a:r>
              <a:rPr lang="en-GB" i="1" dirty="0"/>
              <a:t>British Journal of Social Work,</a:t>
            </a:r>
            <a:r>
              <a:rPr lang="en-GB" dirty="0"/>
              <a:t> 37 (2), pp 245–263</a:t>
            </a:r>
            <a:r>
              <a:rPr lang="en-GB" dirty="0" smtClean="0"/>
              <a:t>.</a:t>
            </a:r>
          </a:p>
          <a:p>
            <a:r>
              <a:rPr lang="en-GB" dirty="0" err="1"/>
              <a:t>Parsloe</a:t>
            </a:r>
            <a:r>
              <a:rPr lang="en-GB" dirty="0"/>
              <a:t>, E. (1995). </a:t>
            </a:r>
            <a:r>
              <a:rPr lang="en-GB" i="1" dirty="0"/>
              <a:t>Coaching, Mentoring and Assessing: A practical guide in developing competence.</a:t>
            </a:r>
            <a:r>
              <a:rPr lang="en-GB" dirty="0"/>
              <a:t> London: Nicholls Pubs. </a:t>
            </a:r>
            <a:endParaRPr lang="en-US" dirty="0"/>
          </a:p>
          <a:p>
            <a:r>
              <a:rPr lang="en-GB" dirty="0"/>
              <a:t>Phillips, A. (2013) </a:t>
            </a:r>
            <a:r>
              <a:rPr lang="en-GB" i="1" dirty="0"/>
              <a:t>Developing Assertiveness Skills for Health and Social Care Professionals</a:t>
            </a:r>
            <a:r>
              <a:rPr lang="en-GB" dirty="0"/>
              <a:t>. London: CRC.  </a:t>
            </a:r>
            <a:endParaRPr lang="en-GB" dirty="0" smtClean="0"/>
          </a:p>
          <a:p>
            <a:r>
              <a:rPr lang="en-US" dirty="0"/>
              <a:t>Stevens, I (2015). Practicing Supervision in Child Care and Child Protection Agencies. Retrieved 2016, from </a:t>
            </a:r>
            <a:r>
              <a:rPr lang="en-US" u="sng" dirty="0" smtClean="0">
                <a:hlinkClick r:id="rId5"/>
              </a:rPr>
              <a:t>www.childhub.org</a:t>
            </a:r>
            <a:r>
              <a:rPr lang="en-GB" dirty="0"/>
              <a:t>	</a:t>
            </a:r>
            <a:endParaRPr lang="en-US" dirty="0"/>
          </a:p>
          <a:p>
            <a:r>
              <a:rPr lang="en-GB" dirty="0" err="1"/>
              <a:t>Westergaard</a:t>
            </a:r>
            <a:r>
              <a:rPr lang="en-GB" dirty="0"/>
              <a:t>, J. ‘Getting the most from support and supervision: Attitudes and skills for supervisors and supervisees.’ (pp 57-70). Chapter in Reid, H.L. and </a:t>
            </a:r>
            <a:r>
              <a:rPr lang="en-GB" dirty="0" err="1"/>
              <a:t>Westergaard</a:t>
            </a:r>
            <a:r>
              <a:rPr lang="en-GB" dirty="0"/>
              <a:t>, J. (Eds.) (2006.)</a:t>
            </a:r>
            <a:r>
              <a:rPr lang="en-GB" i="1" dirty="0"/>
              <a:t>Providing Support and Supervision: An Introduction for Professionals Working with Young People</a:t>
            </a:r>
            <a:r>
              <a:rPr lang="en-GB" dirty="0"/>
              <a:t>. London: Routledge. </a:t>
            </a:r>
            <a:endParaRPr lang="en-US" dirty="0"/>
          </a:p>
          <a:p>
            <a:r>
              <a:rPr lang="en-US" dirty="0"/>
              <a:t>Wilkinson, R. (2015). </a:t>
            </a:r>
            <a:r>
              <a:rPr lang="en-US" i="1" dirty="0"/>
              <a:t>Essential Supervisory Skills: The Supervisor's Toolbox 4th Edition.</a:t>
            </a:r>
            <a:r>
              <a:rPr lang="en-US" dirty="0"/>
              <a:t> Retrieved 2017, from https://</a:t>
            </a:r>
            <a:r>
              <a:rPr lang="en-US" dirty="0" smtClean="0"/>
              <a:t>www.tacoma.uw.edu/sites/default/files/sections/HumanResources/documents/supervisors_toolbox_5th_edition.pdf</a:t>
            </a:r>
            <a:endParaRPr lang="en-GB" dirty="0" smtClean="0"/>
          </a:p>
          <a:p>
            <a:r>
              <a:rPr lang="en-GB" dirty="0" err="1" smtClean="0"/>
              <a:t>Wonnacott</a:t>
            </a:r>
            <a:r>
              <a:rPr lang="en-GB" dirty="0"/>
              <a:t>, J. (2012). </a:t>
            </a:r>
            <a:r>
              <a:rPr lang="en-GB" i="1" dirty="0"/>
              <a:t>Mastering Social Work Supervision.</a:t>
            </a:r>
            <a:r>
              <a:rPr lang="en-GB" dirty="0"/>
              <a:t> London: Jessica Kingsley</a:t>
            </a:r>
            <a:r>
              <a:rPr lang="en-GB" dirty="0" smtClean="0"/>
              <a:t>.</a:t>
            </a:r>
            <a:endParaRPr lang="en-US" dirty="0"/>
          </a:p>
        </p:txBody>
      </p:sp>
    </p:spTree>
    <p:extLst>
      <p:ext uri="{BB962C8B-B14F-4D97-AF65-F5344CB8AC3E}">
        <p14:creationId xmlns:p14="http://schemas.microsoft.com/office/powerpoint/2010/main" val="3550464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63"/>
          <p:cNvSpPr txBox="1">
            <a:spLocks noGrp="1"/>
          </p:cNvSpPr>
          <p:nvPr>
            <p:ph type="title"/>
          </p:nvPr>
        </p:nvSpPr>
        <p:spPr>
          <a:xfrm>
            <a:off x="4732165" y="1229560"/>
            <a:ext cx="7604213" cy="1325563"/>
          </a:xfrm>
          <a:prstGeom prst="rect">
            <a:avLst/>
          </a:prstGeom>
          <a:noFill/>
          <a:ln>
            <a:noFill/>
          </a:ln>
        </p:spPr>
        <p:txBody>
          <a:bodyPr lIns="91425" tIns="45700" rIns="91425" bIns="45700" anchor="t" anchorCtr="0">
            <a:noAutofit/>
          </a:bodyPr>
          <a:lstStyle/>
          <a:p>
            <a:pPr marL="0" marR="0" lvl="0" indent="0" algn="l" rtl="0">
              <a:spcBef>
                <a:spcPts val="0"/>
              </a:spcBef>
              <a:buClr>
                <a:srgbClr val="151515"/>
              </a:buClr>
              <a:buSzPct val="25000"/>
              <a:buFont typeface="Century Gothic"/>
              <a:buNone/>
            </a:pPr>
            <a:r>
              <a:rPr lang="en-US" sz="3600" b="1" u="none" strike="noStrike" cap="none" dirty="0">
                <a:solidFill>
                  <a:srgbClr val="97467D"/>
                </a:solidFill>
                <a:latin typeface="Helvetica Neue" charset="0"/>
                <a:ea typeface="Helvetica Neue" charset="0"/>
                <a:cs typeface="Helvetica Neue" charset="0"/>
                <a:sym typeface="Century Gothic"/>
              </a:rPr>
              <a:t>IDEAL SUPERVISOR COMPETENCIES </a:t>
            </a:r>
            <a:r>
              <a:rPr lang="en-US" sz="3600" b="1" dirty="0">
                <a:solidFill>
                  <a:srgbClr val="97467D"/>
                </a:solidFill>
                <a:latin typeface="Helvetica Neue" charset="0"/>
                <a:ea typeface="Helvetica Neue" charset="0"/>
                <a:cs typeface="Helvetica Neue" charset="0"/>
                <a:sym typeface="Century Gothic"/>
              </a:rPr>
              <a:t>EXERCISE</a:t>
            </a:r>
            <a:endParaRPr lang="en-US" sz="3600" b="1" u="none" strike="noStrike" cap="none" dirty="0">
              <a:solidFill>
                <a:srgbClr val="97467D"/>
              </a:solidFill>
              <a:latin typeface="Helvetica Neue" charset="0"/>
              <a:ea typeface="Helvetica Neue" charset="0"/>
              <a:cs typeface="Helvetica Neue" charset="0"/>
              <a:sym typeface="Century Gothic"/>
            </a:endParaRPr>
          </a:p>
        </p:txBody>
      </p:sp>
      <p:sp>
        <p:nvSpPr>
          <p:cNvPr id="7" name="Shape 164"/>
          <p:cNvSpPr txBox="1">
            <a:spLocks noGrp="1"/>
          </p:cNvSpPr>
          <p:nvPr>
            <p:ph sz="half" idx="1"/>
          </p:nvPr>
        </p:nvSpPr>
        <p:spPr>
          <a:xfrm>
            <a:off x="4732165" y="2618651"/>
            <a:ext cx="5357813" cy="435174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EFEFEF"/>
              </a:buClr>
              <a:buSzPct val="80000"/>
              <a:buNone/>
            </a:pPr>
            <a:r>
              <a:rPr lang="en-US" sz="2400" b="1" dirty="0">
                <a:solidFill>
                  <a:srgbClr val="016794"/>
                </a:solidFill>
                <a:latin typeface="Helvetica Neue" charset="0"/>
                <a:ea typeface="Helvetica Neue" charset="0"/>
                <a:cs typeface="Helvetica Neue" charset="0"/>
              </a:rPr>
              <a:t>Optional Activity:</a:t>
            </a:r>
            <a:endParaRPr lang="en-US" sz="2400" b="1" u="none" strike="noStrike" cap="none" dirty="0">
              <a:solidFill>
                <a:srgbClr val="016794"/>
              </a:solidFill>
              <a:latin typeface="Helvetica Neue" charset="0"/>
              <a:ea typeface="Helvetica Neue" charset="0"/>
              <a:cs typeface="Helvetica Neue" charset="0"/>
              <a:sym typeface="Century Gothic"/>
            </a:endParaRPr>
          </a:p>
          <a:p>
            <a:pPr marL="0" marR="0" lvl="0" indent="0" algn="l" rtl="0">
              <a:spcBef>
                <a:spcPts val="0"/>
              </a:spcBef>
              <a:spcAft>
                <a:spcPts val="0"/>
              </a:spcAft>
              <a:buClr>
                <a:srgbClr val="EFEFEF"/>
              </a:buClr>
              <a:buSzPct val="80000"/>
              <a:buNone/>
            </a:pPr>
            <a:endParaRPr lang="en-US" sz="1800" u="none" strike="noStrike" cap="none" dirty="0">
              <a:solidFill>
                <a:schemeClr val="tx1">
                  <a:lumMod val="65000"/>
                  <a:lumOff val="35000"/>
                </a:schemeClr>
              </a:solidFill>
              <a:latin typeface="Helvetica Neue" charset="0"/>
              <a:ea typeface="Helvetica Neue" charset="0"/>
              <a:cs typeface="Helvetica Neue" charset="0"/>
              <a:sym typeface="Century Gothic"/>
            </a:endParaRPr>
          </a:p>
          <a:p>
            <a:pPr marL="0" lvl="0" indent="0">
              <a:spcAft>
                <a:spcPts val="1800"/>
              </a:spcAft>
              <a:buNone/>
            </a:pPr>
            <a:r>
              <a:rPr lang="en-US" sz="2400" dirty="0">
                <a:solidFill>
                  <a:schemeClr val="tx1">
                    <a:lumMod val="65000"/>
                    <a:lumOff val="35000"/>
                  </a:schemeClr>
                </a:solidFill>
                <a:latin typeface="Helvetica Neue" charset="0"/>
                <a:ea typeface="Helvetica Neue" charset="0"/>
                <a:cs typeface="Helvetica Neue" charset="0"/>
              </a:rPr>
              <a:t>Think back to the mentors/coaches we discussed </a:t>
            </a:r>
            <a:r>
              <a:rPr lang="en-US" sz="2400" dirty="0">
                <a:solidFill>
                  <a:schemeClr val="tx1">
                    <a:lumMod val="65000"/>
                    <a:lumOff val="35000"/>
                  </a:schemeClr>
                </a:solidFill>
              </a:rPr>
              <a:t>at</a:t>
            </a:r>
            <a:r>
              <a:rPr lang="en-US" sz="2400" dirty="0">
                <a:solidFill>
                  <a:schemeClr val="tx1">
                    <a:lumMod val="65000"/>
                    <a:lumOff val="35000"/>
                  </a:schemeClr>
                </a:solidFill>
                <a:latin typeface="Helvetica Neue" charset="0"/>
                <a:ea typeface="Helvetica Neue" charset="0"/>
                <a:cs typeface="Helvetica Neue" charset="0"/>
              </a:rPr>
              <a:t> the beginning of the training</a:t>
            </a:r>
            <a:r>
              <a:rPr lang="en-US" sz="2400" dirty="0">
                <a:solidFill>
                  <a:schemeClr val="tx1">
                    <a:lumMod val="65000"/>
                    <a:lumOff val="35000"/>
                  </a:schemeClr>
                </a:solidFill>
              </a:rPr>
              <a:t>…</a:t>
            </a:r>
            <a:endParaRPr lang="en-US" sz="2400" dirty="0">
              <a:solidFill>
                <a:schemeClr val="tx1">
                  <a:lumMod val="65000"/>
                  <a:lumOff val="35000"/>
                </a:schemeClr>
              </a:solidFill>
              <a:latin typeface="Helvetica Neue" charset="0"/>
              <a:ea typeface="Helvetica Neue" charset="0"/>
              <a:cs typeface="Helvetica Neue" charset="0"/>
            </a:endParaRPr>
          </a:p>
          <a:p>
            <a:pPr marL="0" indent="0">
              <a:spcAft>
                <a:spcPts val="1800"/>
              </a:spcAft>
              <a:buClr>
                <a:srgbClr val="EFEFEF"/>
              </a:buClr>
              <a:buNone/>
            </a:pPr>
            <a:r>
              <a:rPr lang="en-US" sz="2400" dirty="0">
                <a:solidFill>
                  <a:schemeClr val="tx1">
                    <a:lumMod val="65000"/>
                    <a:lumOff val="35000"/>
                  </a:schemeClr>
                </a:solidFill>
                <a:latin typeface="Helvetica Neue" charset="0"/>
                <a:ea typeface="Helvetica Neue" charset="0"/>
                <a:cs typeface="Helvetica Neue" charset="0"/>
                <a:sym typeface="Century Gothic"/>
              </a:rPr>
              <a:t>Write words or draw on the supervisor diagram to show what knowledge, skills or behaviors they</a:t>
            </a:r>
            <a:r>
              <a:rPr lang="en-US" sz="2400" dirty="0">
                <a:solidFill>
                  <a:schemeClr val="tx1">
                    <a:lumMod val="65000"/>
                    <a:lumOff val="35000"/>
                  </a:schemeClr>
                </a:solidFill>
                <a:sym typeface="Century Gothic"/>
              </a:rPr>
              <a:t> demonstrated.</a:t>
            </a:r>
            <a:endParaRPr lang="en-US" sz="2400" dirty="0">
              <a:solidFill>
                <a:schemeClr val="tx1">
                  <a:lumMod val="65000"/>
                  <a:lumOff val="35000"/>
                </a:schemeClr>
              </a:solidFill>
              <a:latin typeface="Helvetica Neue" charset="0"/>
              <a:ea typeface="Helvetica Neue" charset="0"/>
              <a:cs typeface="Helvetica Neue" charset="0"/>
            </a:endParaRPr>
          </a:p>
          <a:p>
            <a:pPr marL="742950" marR="0" lvl="1" indent="-285750" algn="l" rtl="0">
              <a:spcBef>
                <a:spcPts val="1000"/>
              </a:spcBef>
              <a:spcAft>
                <a:spcPts val="0"/>
              </a:spcAft>
              <a:buClr>
                <a:srgbClr val="115684"/>
              </a:buClr>
              <a:buSzPct val="79999"/>
              <a:buFont typeface="Noto Sans Symbols"/>
              <a:buChar char="✓"/>
            </a:pPr>
            <a:endParaRPr lang="en-US" sz="1800" u="none" strike="noStrike" cap="none" dirty="0">
              <a:solidFill>
                <a:srgbClr val="151515"/>
              </a:solidFill>
              <a:latin typeface="Helvetica Neue" charset="0"/>
              <a:ea typeface="Helvetica Neue" charset="0"/>
              <a:cs typeface="Helvetica Neue" charset="0"/>
              <a:sym typeface="Century Gothic"/>
            </a:endParaRPr>
          </a:p>
          <a:p>
            <a:pPr marL="342900" marR="0" lvl="0" indent="-342900" algn="l" rtl="0">
              <a:spcBef>
                <a:spcPts val="1000"/>
              </a:spcBef>
              <a:spcAft>
                <a:spcPts val="0"/>
              </a:spcAft>
              <a:buClr>
                <a:srgbClr val="EFEFEF"/>
              </a:buClr>
              <a:buSzPct val="79999"/>
              <a:buFont typeface="Noto Sans Symbols"/>
              <a:buNone/>
            </a:pPr>
            <a:endParaRPr sz="1800" u="none" strike="noStrike" cap="none" dirty="0">
              <a:solidFill>
                <a:srgbClr val="151515"/>
              </a:solidFill>
              <a:latin typeface="Helvetica Neue" charset="0"/>
              <a:ea typeface="Helvetica Neue" charset="0"/>
              <a:cs typeface="Helvetica Neue" charset="0"/>
              <a:sym typeface="Century Gothic"/>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33707" y="51694"/>
            <a:ext cx="2101619" cy="2101619"/>
          </a:xfrm>
          <a:prstGeom prst="rect">
            <a:avLst/>
          </a:prstGeom>
        </p:spPr>
      </p:pic>
      <p:pic>
        <p:nvPicPr>
          <p:cNvPr id="4" name="Picture 3"/>
          <p:cNvPicPr>
            <a:picLocks noChangeAspect="1"/>
          </p:cNvPicPr>
          <p:nvPr/>
        </p:nvPicPr>
        <p:blipFill>
          <a:blip r:embed="rId4"/>
          <a:stretch>
            <a:fillRect/>
          </a:stretch>
        </p:blipFill>
        <p:spPr>
          <a:xfrm>
            <a:off x="806021" y="1090862"/>
            <a:ext cx="1862085" cy="4954671"/>
          </a:xfrm>
          <a:prstGeom prst="rect">
            <a:avLst/>
          </a:prstGeom>
        </p:spPr>
      </p:pic>
      <p:sp>
        <p:nvSpPr>
          <p:cNvPr id="9" name="TextBox 8"/>
          <p:cNvSpPr txBox="1"/>
          <p:nvPr/>
        </p:nvSpPr>
        <p:spPr>
          <a:xfrm>
            <a:off x="2657475" y="3694297"/>
            <a:ext cx="3593431" cy="400110"/>
          </a:xfrm>
          <a:prstGeom prst="rect">
            <a:avLst/>
          </a:prstGeom>
          <a:noFill/>
        </p:spPr>
        <p:txBody>
          <a:bodyPr wrap="square" rtlCol="0">
            <a:spAutoFit/>
          </a:bodyPr>
          <a:lstStyle/>
          <a:p>
            <a:r>
              <a:rPr lang="en-US" sz="2000" b="1" dirty="0">
                <a:solidFill>
                  <a:srgbClr val="97467D"/>
                </a:solidFill>
                <a:latin typeface="Helvetica" charset="0"/>
                <a:ea typeface="Helvetica" charset="0"/>
                <a:cs typeface="Helvetica" charset="0"/>
              </a:rPr>
              <a:t>Skills</a:t>
            </a:r>
          </a:p>
        </p:txBody>
      </p:sp>
      <p:sp>
        <p:nvSpPr>
          <p:cNvPr id="11" name="TextBox 10"/>
          <p:cNvSpPr txBox="1"/>
          <p:nvPr/>
        </p:nvSpPr>
        <p:spPr>
          <a:xfrm>
            <a:off x="930045" y="617108"/>
            <a:ext cx="3593431" cy="400110"/>
          </a:xfrm>
          <a:prstGeom prst="rect">
            <a:avLst/>
          </a:prstGeom>
          <a:noFill/>
        </p:spPr>
        <p:txBody>
          <a:bodyPr wrap="square" rtlCol="0">
            <a:spAutoFit/>
          </a:bodyPr>
          <a:lstStyle/>
          <a:p>
            <a:r>
              <a:rPr lang="en-US" sz="2000" b="1" dirty="0">
                <a:solidFill>
                  <a:srgbClr val="97467D"/>
                </a:solidFill>
                <a:latin typeface="Helvetica" charset="0"/>
                <a:ea typeface="Helvetica" charset="0"/>
                <a:cs typeface="Helvetica" charset="0"/>
              </a:rPr>
              <a:t>Knowledge</a:t>
            </a:r>
          </a:p>
        </p:txBody>
      </p:sp>
      <p:sp>
        <p:nvSpPr>
          <p:cNvPr id="10" name="TextBox 9"/>
          <p:cNvSpPr txBox="1"/>
          <p:nvPr/>
        </p:nvSpPr>
        <p:spPr>
          <a:xfrm>
            <a:off x="2379528" y="1910765"/>
            <a:ext cx="3593431" cy="707886"/>
          </a:xfrm>
          <a:prstGeom prst="rect">
            <a:avLst/>
          </a:prstGeom>
          <a:noFill/>
        </p:spPr>
        <p:txBody>
          <a:bodyPr wrap="square" rtlCol="0">
            <a:spAutoFit/>
          </a:bodyPr>
          <a:lstStyle/>
          <a:p>
            <a:r>
              <a:rPr lang="en-US" sz="2000" b="1" dirty="0">
                <a:solidFill>
                  <a:srgbClr val="97467D"/>
                </a:solidFill>
                <a:latin typeface="Helvetica" charset="0"/>
                <a:ea typeface="Helvetica" charset="0"/>
                <a:cs typeface="Helvetica" charset="0"/>
              </a:rPr>
              <a:t>Attitude</a:t>
            </a:r>
          </a:p>
          <a:p>
            <a:r>
              <a:rPr lang="en-US" sz="2000" b="1" dirty="0">
                <a:solidFill>
                  <a:srgbClr val="97467D"/>
                </a:solidFill>
                <a:latin typeface="Helvetica" charset="0"/>
                <a:ea typeface="Helvetica" charset="0"/>
                <a:cs typeface="Helvetica" charset="0"/>
              </a:rPr>
              <a:t>&amp; Behavior</a:t>
            </a:r>
          </a:p>
        </p:txBody>
      </p:sp>
    </p:spTree>
    <p:extLst>
      <p:ext uri="{BB962C8B-B14F-4D97-AF65-F5344CB8AC3E}">
        <p14:creationId xmlns:p14="http://schemas.microsoft.com/office/powerpoint/2010/main" val="419800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8" name="Shape 211"/>
          <p:cNvSpPr txBox="1">
            <a:spLocks noGrp="1"/>
          </p:cNvSpPr>
          <p:nvPr>
            <p:ph type="title"/>
          </p:nvPr>
        </p:nvSpPr>
        <p:spPr>
          <a:xfrm>
            <a:off x="2390195" y="307680"/>
            <a:ext cx="11005289" cy="3084810"/>
          </a:xfrm>
          <a:prstGeom prst="rect">
            <a:avLst/>
          </a:prstGeom>
          <a:noFill/>
          <a:ln>
            <a:noFill/>
          </a:ln>
        </p:spPr>
        <p:txBody>
          <a:bodyPr lIns="91425" tIns="45700" rIns="91425" bIns="45700" anchor="t" anchorCtr="0">
            <a:noAutofit/>
          </a:bodyPr>
          <a:lstStyle/>
          <a:p>
            <a:pPr>
              <a:buClr>
                <a:srgbClr val="151515"/>
              </a:buClr>
              <a:buSzPct val="25000"/>
            </a:pPr>
            <a:r>
              <a:rPr lang="en-US" sz="3600" b="1" dirty="0">
                <a:solidFill>
                  <a:srgbClr val="016794"/>
                </a:solidFill>
                <a:latin typeface="Helvetica Neue" charset="0"/>
                <a:ea typeface="Helvetica Neue" charset="0"/>
                <a:cs typeface="Helvetica Neue" charset="0"/>
              </a:rPr>
              <a:t>SUPERVISOR</a:t>
            </a:r>
            <a:br>
              <a:rPr lang="en-US" sz="3600" b="1" dirty="0">
                <a:solidFill>
                  <a:srgbClr val="016794"/>
                </a:solidFill>
                <a:latin typeface="Helvetica Neue" charset="0"/>
                <a:ea typeface="Helvetica Neue" charset="0"/>
                <a:cs typeface="Helvetica Neue" charset="0"/>
              </a:rPr>
            </a:br>
            <a:r>
              <a:rPr lang="en-US" sz="3600" b="1" dirty="0">
                <a:solidFill>
                  <a:srgbClr val="016794"/>
                </a:solidFill>
                <a:latin typeface="Helvetica Neue" charset="0"/>
                <a:ea typeface="Helvetica Neue" charset="0"/>
                <a:cs typeface="Helvetica Neue" charset="0"/>
              </a:rPr>
              <a:t>COMPETENCIES</a:t>
            </a:r>
            <a:br>
              <a:rPr lang="en-US" sz="3600" b="1" dirty="0">
                <a:solidFill>
                  <a:srgbClr val="016794"/>
                </a:solidFill>
                <a:latin typeface="Helvetica Neue" charset="0"/>
                <a:ea typeface="Helvetica Neue" charset="0"/>
                <a:cs typeface="Helvetica Neue" charset="0"/>
              </a:rPr>
            </a:br>
            <a:endParaRPr lang="en-US" sz="3600" b="1" u="none" strike="noStrike" cap="none" dirty="0">
              <a:solidFill>
                <a:srgbClr val="016794"/>
              </a:solidFill>
              <a:latin typeface="Helvetica Neue" charset="0"/>
              <a:ea typeface="Helvetica Neue" charset="0"/>
              <a:cs typeface="Helvetica Neue" charset="0"/>
              <a:sym typeface="Century Gothic"/>
            </a:endParaRPr>
          </a:p>
        </p:txBody>
      </p:sp>
      <p:sp>
        <p:nvSpPr>
          <p:cNvPr id="5" name="Rectangle 4"/>
          <p:cNvSpPr/>
          <p:nvPr/>
        </p:nvSpPr>
        <p:spPr>
          <a:xfrm>
            <a:off x="0" y="-1"/>
            <a:ext cx="2237057"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a:off x="-124361" y="3611836"/>
            <a:ext cx="2189869" cy="3246163"/>
          </a:xfrm>
          <a:prstGeom prst="rect">
            <a:avLst/>
          </a:prstGeom>
        </p:spPr>
      </p:pic>
      <p:pic>
        <p:nvPicPr>
          <p:cNvPr id="14" name="Picture 13"/>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rot="10800000">
            <a:off x="-12644" y="0"/>
            <a:ext cx="2189869" cy="3246163"/>
          </a:xfrm>
          <a:prstGeom prst="rect">
            <a:avLst/>
          </a:prstGeom>
        </p:spPr>
      </p:pic>
      <p:sp>
        <p:nvSpPr>
          <p:cNvPr id="11" name="Content Placeholder 2">
            <a:extLst>
              <a:ext uri="{FF2B5EF4-FFF2-40B4-BE49-F238E27FC236}">
                <a16:creationId xmlns="" xmlns:a16="http://schemas.microsoft.com/office/drawing/2014/main" id="{996D7086-52E9-4B6C-81C2-BF93F8CA9CC7}"/>
              </a:ext>
            </a:extLst>
          </p:cNvPr>
          <p:cNvSpPr>
            <a:spLocks noGrp="1"/>
          </p:cNvSpPr>
          <p:nvPr/>
        </p:nvSpPr>
        <p:spPr>
          <a:xfrm>
            <a:off x="7073268" y="813950"/>
            <a:ext cx="4395788" cy="6171755"/>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buClr>
                <a:srgbClr val="97467D"/>
              </a:buClr>
              <a:buSzPct val="100000"/>
              <a:buNone/>
            </a:pPr>
            <a:r>
              <a:rPr lang="en-US" sz="2000" b="1" dirty="0">
                <a:solidFill>
                  <a:srgbClr val="97467D"/>
                </a:solidFill>
                <a:latin typeface="Helvetica Neue" charset="0"/>
                <a:ea typeface="Helvetica Neue" charset="0"/>
                <a:cs typeface="Helvetica Neue" charset="0"/>
              </a:rPr>
              <a:t>Attitudes/Behaviors:</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Highly regarded professional skills and ethics</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Commitment to the team</a:t>
            </a:r>
            <a:endParaRPr lang="en-US" dirty="0">
              <a:solidFill>
                <a:schemeClr val="tx1">
                  <a:lumMod val="65000"/>
                  <a:lumOff val="35000"/>
                </a:schemeClr>
              </a:solidFill>
              <a:latin typeface="Helvetica Neue" charset="0"/>
              <a:ea typeface="Helvetica Neue" charset="0"/>
              <a:cs typeface="Helvetica Neue" charset="0"/>
            </a:endParaRP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Focused on improving results for children</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Present, reliable, responsive and consistent</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Patient and empathetic</a:t>
            </a:r>
          </a:p>
          <a:p>
            <a:pPr marL="0" indent="0">
              <a:buClr>
                <a:srgbClr val="97467D"/>
              </a:buClr>
              <a:buSzPct val="100000"/>
              <a:buNone/>
            </a:pPr>
            <a:r>
              <a:rPr lang="en-US" sz="2000" b="1" dirty="0">
                <a:solidFill>
                  <a:srgbClr val="97467D"/>
                </a:solidFill>
                <a:latin typeface="Helvetica Neue" charset="0"/>
                <a:ea typeface="Helvetica Neue" charset="0"/>
                <a:cs typeface="Helvetica Neue" charset="0"/>
              </a:rPr>
              <a:t>Knowledge:</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Recognizes common concerns/themes among caseworkers</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Knowledge of the functions, practices and skills of supervision</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Case management expertise (at least 2 years of experience)</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Knowledge of the Guiding Principles of case management</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Knowledge of group or team dynamics</a:t>
            </a:r>
            <a:endParaRPr lang="en-US" dirty="0">
              <a:solidFill>
                <a:schemeClr val="tx1">
                  <a:lumMod val="65000"/>
                  <a:lumOff val="35000"/>
                </a:schemeClr>
              </a:solidFill>
              <a:latin typeface="Helvetica Neue" charset="0"/>
              <a:ea typeface="Helvetica Neue" charset="0"/>
              <a:cs typeface="Helvetica Neue" charset="0"/>
            </a:endParaRPr>
          </a:p>
        </p:txBody>
      </p:sp>
      <p:sp>
        <p:nvSpPr>
          <p:cNvPr id="13" name="Content Placeholder 3">
            <a:extLst>
              <a:ext uri="{FF2B5EF4-FFF2-40B4-BE49-F238E27FC236}">
                <a16:creationId xmlns="" xmlns:a16="http://schemas.microsoft.com/office/drawing/2014/main" id="{9613273B-0BFA-4E1F-9203-B0E87E6A60BC}"/>
              </a:ext>
            </a:extLst>
          </p:cNvPr>
          <p:cNvSpPr>
            <a:spLocks noGrp="1"/>
          </p:cNvSpPr>
          <p:nvPr/>
        </p:nvSpPr>
        <p:spPr>
          <a:xfrm>
            <a:off x="2676927" y="1581042"/>
            <a:ext cx="4396341" cy="5440235"/>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buClr>
                <a:srgbClr val="97467D"/>
              </a:buClr>
              <a:buSzPct val="100000"/>
              <a:buNone/>
            </a:pPr>
            <a:r>
              <a:rPr lang="en-US" sz="2000" b="1" dirty="0">
                <a:solidFill>
                  <a:srgbClr val="97467D"/>
                </a:solidFill>
                <a:latin typeface="Helvetica Neue" charset="0"/>
                <a:ea typeface="Helvetica Neue" charset="0"/>
                <a:cs typeface="Helvetica Neue" charset="0"/>
              </a:rPr>
              <a:t>Skills:</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Building trust with team and external actors</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Leadership</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Group facilitation</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Non- judgmental</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Ability to consider multiple perspectives </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Encourages reflective practice</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Identifies and builds upon caseworkers’ strengths  (strengths-based approach)</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Excellent communication and active listening</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Ability to distinguish between the roles of manager vs. supervisor</a:t>
            </a:r>
          </a:p>
          <a:p>
            <a:pPr lvl="1">
              <a:buClr>
                <a:srgbClr val="97467D"/>
              </a:buClr>
              <a:buSzPct val="100000"/>
              <a:buFont typeface="Wingdings" charset="2"/>
              <a:buChar char="§"/>
            </a:pPr>
            <a:r>
              <a:rPr lang="en-US" sz="1400" dirty="0">
                <a:solidFill>
                  <a:schemeClr val="tx1">
                    <a:lumMod val="65000"/>
                    <a:lumOff val="35000"/>
                  </a:schemeClr>
                </a:solidFill>
                <a:latin typeface="Helvetica Neue" charset="0"/>
                <a:ea typeface="Helvetica Neue" charset="0"/>
                <a:cs typeface="Helvetica Neue" charset="0"/>
              </a:rPr>
              <a:t>Ability to manage expectations about what is possible in an individual case </a:t>
            </a:r>
          </a:p>
          <a:p>
            <a:pPr>
              <a:buClr>
                <a:srgbClr val="EFEFEF"/>
              </a:buClr>
            </a:pPr>
            <a:endParaRPr lang="en-US" sz="1400" dirty="0">
              <a:solidFill>
                <a:schemeClr val="tx1">
                  <a:lumMod val="65000"/>
                  <a:lumOff val="3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83778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 y="0"/>
            <a:ext cx="12192002" cy="6858000"/>
          </a:xfrm>
          <a:prstGeom prst="rect">
            <a:avLst/>
          </a:prstGeom>
        </p:spPr>
      </p:pic>
      <p:sp>
        <p:nvSpPr>
          <p:cNvPr id="13" name="Rectangle 12"/>
          <p:cNvSpPr/>
          <p:nvPr/>
        </p:nvSpPr>
        <p:spPr>
          <a:xfrm>
            <a:off x="-1" y="1"/>
            <a:ext cx="12192002" cy="6858000"/>
          </a:xfrm>
          <a:prstGeom prst="rect">
            <a:avLst/>
          </a:prstGeom>
          <a:solidFill>
            <a:srgbClr val="97467D">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Shape 316"/>
          <p:cNvSpPr txBox="1">
            <a:spLocks noGrp="1"/>
          </p:cNvSpPr>
          <p:nvPr>
            <p:ph idx="1"/>
          </p:nvPr>
        </p:nvSpPr>
        <p:spPr>
          <a:xfrm>
            <a:off x="737079" y="2588837"/>
            <a:ext cx="4607021" cy="4928766"/>
          </a:xfrm>
          <a:prstGeom prst="rect">
            <a:avLst/>
          </a:prstGeom>
          <a:noFill/>
          <a:ln>
            <a:noFill/>
          </a:ln>
        </p:spPr>
        <p:txBody>
          <a:bodyPr lIns="91425" tIns="45700" rIns="91425" bIns="45700" anchor="t" anchorCtr="0">
            <a:noAutofit/>
          </a:bodyPr>
          <a:lstStyle/>
          <a:p>
            <a:pPr>
              <a:buClr>
                <a:schemeClr val="bg1"/>
              </a:buClr>
              <a:buFont typeface="Wingdings" charset="2"/>
              <a:buChar char="§"/>
            </a:pPr>
            <a:r>
              <a:rPr lang="en-US" sz="2400" dirty="0">
                <a:solidFill>
                  <a:schemeClr val="bg1"/>
                </a:solidFill>
                <a:latin typeface="Helvetica Neue" charset="0"/>
                <a:ea typeface="Helvetica Neue" charset="0"/>
                <a:cs typeface="Helvetica Neue" charset="0"/>
              </a:rPr>
              <a:t>Active Listening and Communication</a:t>
            </a:r>
          </a:p>
          <a:p>
            <a:pPr>
              <a:buClr>
                <a:schemeClr val="bg1"/>
              </a:buClr>
              <a:buFont typeface="Wingdings" charset="2"/>
              <a:buChar char="§"/>
            </a:pPr>
            <a:r>
              <a:rPr lang="en-US" sz="2400" dirty="0">
                <a:solidFill>
                  <a:schemeClr val="bg1"/>
                </a:solidFill>
              </a:rPr>
              <a:t>Coaching</a:t>
            </a:r>
          </a:p>
          <a:p>
            <a:pPr>
              <a:buClr>
                <a:schemeClr val="bg1"/>
              </a:buClr>
              <a:buFont typeface="Wingdings" charset="2"/>
              <a:buChar char="§"/>
            </a:pPr>
            <a:r>
              <a:rPr lang="en-US" sz="2400" dirty="0">
                <a:solidFill>
                  <a:schemeClr val="bg1"/>
                </a:solidFill>
                <a:latin typeface="Helvetica Neue" charset="0"/>
                <a:ea typeface="Helvetica Neue" charset="0"/>
                <a:cs typeface="Helvetica Neue" charset="0"/>
              </a:rPr>
              <a:t>Giving Feedback </a:t>
            </a:r>
          </a:p>
          <a:p>
            <a:pPr>
              <a:buClr>
                <a:schemeClr val="bg1"/>
              </a:buClr>
              <a:buFont typeface="Wingdings" charset="2"/>
              <a:buChar char="§"/>
            </a:pPr>
            <a:r>
              <a:rPr lang="en-US" sz="2400" dirty="0">
                <a:solidFill>
                  <a:schemeClr val="bg1"/>
                </a:solidFill>
                <a:latin typeface="Helvetica Neue" charset="0"/>
                <a:ea typeface="Helvetica Neue" charset="0"/>
                <a:cs typeface="Helvetica Neue" charset="0"/>
              </a:rPr>
              <a:t>Applying Knowledge of the </a:t>
            </a:r>
            <a:r>
              <a:rPr lang="en-US" sz="2400" dirty="0">
                <a:solidFill>
                  <a:schemeClr val="bg1"/>
                </a:solidFill>
              </a:rPr>
              <a:t>G</a:t>
            </a:r>
            <a:r>
              <a:rPr lang="en-US" sz="2400" dirty="0">
                <a:solidFill>
                  <a:schemeClr val="bg1"/>
                </a:solidFill>
                <a:latin typeface="Helvetica Neue" charset="0"/>
                <a:ea typeface="Helvetica Neue" charset="0"/>
                <a:cs typeface="Helvetica Neue" charset="0"/>
              </a:rPr>
              <a:t>uiding </a:t>
            </a:r>
            <a:r>
              <a:rPr lang="en-US" sz="2400" dirty="0">
                <a:solidFill>
                  <a:schemeClr val="bg1"/>
                </a:solidFill>
              </a:rPr>
              <a:t>P</a:t>
            </a:r>
            <a:r>
              <a:rPr lang="en-US" sz="2400" dirty="0">
                <a:solidFill>
                  <a:schemeClr val="bg1"/>
                </a:solidFill>
                <a:latin typeface="Helvetica Neue" charset="0"/>
                <a:ea typeface="Helvetica Neue" charset="0"/>
                <a:cs typeface="Helvetica Neue" charset="0"/>
              </a:rPr>
              <a:t>rinciples</a:t>
            </a:r>
          </a:p>
          <a:p>
            <a:pPr>
              <a:buClr>
                <a:schemeClr val="bg1"/>
              </a:buClr>
              <a:buFont typeface="Wingdings" charset="2"/>
              <a:buChar char="§"/>
            </a:pPr>
            <a:r>
              <a:rPr lang="en-US" sz="2400" dirty="0">
                <a:solidFill>
                  <a:schemeClr val="bg1"/>
                </a:solidFill>
              </a:rPr>
              <a:t>Facilitation</a:t>
            </a:r>
          </a:p>
        </p:txBody>
      </p:sp>
      <p:sp>
        <p:nvSpPr>
          <p:cNvPr id="315" name="Shape 315"/>
          <p:cNvSpPr txBox="1">
            <a:spLocks noGrp="1"/>
          </p:cNvSpPr>
          <p:nvPr>
            <p:ph type="title"/>
          </p:nvPr>
        </p:nvSpPr>
        <p:spPr>
          <a:xfrm>
            <a:off x="737079" y="524742"/>
            <a:ext cx="10683067" cy="1325563"/>
          </a:xfrm>
          <a:prstGeom prst="rect">
            <a:avLst/>
          </a:prstGeom>
          <a:noFill/>
          <a:ln>
            <a:noFill/>
          </a:ln>
        </p:spPr>
        <p:txBody>
          <a:bodyPr lIns="91425" tIns="45700" rIns="91425" bIns="45700" anchor="t" anchorCtr="0">
            <a:noAutofit/>
          </a:bodyPr>
          <a:lstStyle/>
          <a:p>
            <a:pPr marL="0" marR="0" lvl="0" indent="0" rtl="0">
              <a:spcBef>
                <a:spcPts val="0"/>
              </a:spcBef>
              <a:buClr>
                <a:srgbClr val="151515"/>
              </a:buClr>
              <a:buSzPct val="25000"/>
              <a:buFont typeface="Century Gothic"/>
              <a:buNone/>
            </a:pPr>
            <a:r>
              <a:rPr lang="en-US" sz="3600" b="1" dirty="0">
                <a:solidFill>
                  <a:schemeClr val="bg1"/>
                </a:solidFill>
                <a:latin typeface="Helvetica Neue" charset="0"/>
                <a:ea typeface="Helvetica Neue" charset="0"/>
                <a:cs typeface="Helvetica Neue" charset="0"/>
              </a:rPr>
              <a:t>APPLYING SUPERVISION </a:t>
            </a:r>
            <a:br>
              <a:rPr lang="en-US" sz="3600" b="1" dirty="0">
                <a:solidFill>
                  <a:schemeClr val="bg1"/>
                </a:solidFill>
                <a:latin typeface="Helvetica Neue" charset="0"/>
                <a:ea typeface="Helvetica Neue" charset="0"/>
                <a:cs typeface="Helvetica Neue" charset="0"/>
              </a:rPr>
            </a:br>
            <a:r>
              <a:rPr lang="en-US" sz="3600" b="1" dirty="0">
                <a:solidFill>
                  <a:schemeClr val="bg1"/>
                </a:solidFill>
                <a:latin typeface="Helvetica Neue" charset="0"/>
                <a:ea typeface="Helvetica Neue" charset="0"/>
                <a:cs typeface="Helvetica Neue" charset="0"/>
              </a:rPr>
              <a:t>COMPETENCIES</a:t>
            </a:r>
            <a:endParaRPr lang="en-US" sz="3600" b="1" u="none" strike="noStrike" cap="none" dirty="0">
              <a:solidFill>
                <a:schemeClr val="bg1"/>
              </a:solidFill>
              <a:latin typeface="Helvetica Neue" charset="0"/>
              <a:ea typeface="Helvetica Neue" charset="0"/>
              <a:cs typeface="Helvetica Neue" charset="0"/>
              <a:sym typeface="Century Gothic"/>
            </a:endParaRPr>
          </a:p>
        </p:txBody>
      </p:sp>
      <p:sp>
        <p:nvSpPr>
          <p:cNvPr id="9" name="Rectangle 8"/>
          <p:cNvSpPr/>
          <p:nvPr/>
        </p:nvSpPr>
        <p:spPr>
          <a:xfrm>
            <a:off x="737079" y="1716224"/>
            <a:ext cx="3617259" cy="92275"/>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9EBAFC81-B257-4C2C-8470-7A651FC672D8}"/>
              </a:ext>
            </a:extLst>
          </p:cNvPr>
          <p:cNvSpPr/>
          <p:nvPr/>
        </p:nvSpPr>
        <p:spPr>
          <a:xfrm>
            <a:off x="8950152" y="6387291"/>
            <a:ext cx="3223959" cy="369332"/>
          </a:xfrm>
          <a:prstGeom prst="rect">
            <a:avLst/>
          </a:prstGeom>
        </p:spPr>
        <p:txBody>
          <a:bodyPr wrap="none">
            <a:spAutoFit/>
          </a:bodyPr>
          <a:lstStyle/>
          <a:p>
            <a:r>
              <a:rPr lang="en-US" i="1" dirty="0">
                <a:solidFill>
                  <a:schemeClr val="bg1"/>
                </a:solidFill>
                <a:latin typeface="Helvetica Neue" charset="0"/>
                <a:ea typeface="Helvetica Neue" charset="0"/>
                <a:cs typeface="Helvetica Neue" charset="0"/>
              </a:rPr>
              <a:t>Photo: Selena Marr / The IRC</a:t>
            </a:r>
          </a:p>
        </p:txBody>
      </p:sp>
    </p:spTree>
    <p:extLst>
      <p:ext uri="{BB962C8B-B14F-4D97-AF65-F5344CB8AC3E}">
        <p14:creationId xmlns:p14="http://schemas.microsoft.com/office/powerpoint/2010/main" val="2117206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latin typeface="Helvetica Neue Medium" charset="0"/>
                <a:ea typeface="Helvetica Neue Medium" charset="0"/>
                <a:cs typeface="Helvetica Neue Medium" charset="0"/>
              </a:rPr>
              <a:t>QUESTIONS?</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857351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4051293" y="421740"/>
            <a:ext cx="10515600" cy="1325563"/>
          </a:xfrm>
          <a:prstGeom prst="rect">
            <a:avLst/>
          </a:prstGeom>
        </p:spPr>
        <p:txBody>
          <a:bodyPr lIns="91425" tIns="91425" rIns="91425" bIns="91425" anchor="t" anchorCtr="0">
            <a:noAutofit/>
          </a:bodyPr>
          <a:lstStyle/>
          <a:p>
            <a:r>
              <a:rPr lang="en-US" sz="3200" b="1" dirty="0">
                <a:solidFill>
                  <a:srgbClr val="016794"/>
                </a:solidFill>
                <a:latin typeface="Helvetica Neue" charset="0"/>
                <a:ea typeface="Helvetica Neue" charset="0"/>
                <a:cs typeface="Helvetica Neue" charset="0"/>
              </a:rPr>
              <a:t>ACTIVE LISTENING SKILLS</a:t>
            </a:r>
            <a:br>
              <a:rPr lang="en-US" sz="3200" b="1" dirty="0">
                <a:solidFill>
                  <a:srgbClr val="016794"/>
                </a:solidFill>
                <a:latin typeface="Helvetica Neue" charset="0"/>
                <a:ea typeface="Helvetica Neue" charset="0"/>
                <a:cs typeface="Helvetica Neue" charset="0"/>
              </a:rPr>
            </a:br>
            <a:endParaRPr lang="en-US" sz="3200" b="1" dirty="0">
              <a:solidFill>
                <a:srgbClr val="016794"/>
              </a:solidFill>
              <a:latin typeface="Helvetica Neue" charset="0"/>
              <a:ea typeface="Helvetica Neue" charset="0"/>
              <a:cs typeface="Helvetica Neue" charset="0"/>
            </a:endParaRPr>
          </a:p>
        </p:txBody>
      </p:sp>
      <p:sp>
        <p:nvSpPr>
          <p:cNvPr id="3" name="Rectangle 2"/>
          <p:cNvSpPr/>
          <p:nvPr/>
        </p:nvSpPr>
        <p:spPr>
          <a:xfrm>
            <a:off x="0" y="0"/>
            <a:ext cx="3572540" cy="6858000"/>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794"/>
              </a:solidFill>
            </a:endParaRPr>
          </a:p>
        </p:txBody>
      </p:sp>
      <p:pic>
        <p:nvPicPr>
          <p:cNvPr id="6" name="Picture 5"/>
          <p:cNvPicPr>
            <a:picLocks noChangeAspect="1"/>
          </p:cNvPicPr>
          <p:nvPr/>
        </p:nvPicPr>
        <p:blipFill rotWithShape="1">
          <a:blip r:embed="rId3">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4" name="TextBox 3"/>
          <p:cNvSpPr txBox="1"/>
          <p:nvPr/>
        </p:nvSpPr>
        <p:spPr>
          <a:xfrm>
            <a:off x="4343400" y="1483360"/>
            <a:ext cx="6649720" cy="2585323"/>
          </a:xfrm>
          <a:prstGeom prst="rect">
            <a:avLst/>
          </a:prstGeom>
          <a:noFill/>
        </p:spPr>
        <p:txBody>
          <a:bodyPr wrap="square" rtlCol="0">
            <a:spAutoFit/>
          </a:bodyPr>
          <a:lstStyle/>
          <a:p>
            <a:pPr marL="342900" indent="-342900">
              <a:buClr>
                <a:srgbClr val="97467D"/>
              </a:buClr>
              <a:buFont typeface="Wingdings" charset="2"/>
              <a:buChar char="§"/>
            </a:pPr>
            <a:r>
              <a:rPr lang="en-US" sz="2400" dirty="0">
                <a:latin typeface="Helvetica Neue" charset="0"/>
                <a:ea typeface="Helvetica Neue" charset="0"/>
                <a:cs typeface="Helvetica Neue" charset="0"/>
              </a:rPr>
              <a:t>Body language</a:t>
            </a:r>
          </a:p>
          <a:p>
            <a:pPr marL="342900" indent="-342900">
              <a:buClr>
                <a:srgbClr val="97467D"/>
              </a:buClr>
              <a:buFont typeface="Wingdings" charset="2"/>
              <a:buChar char="§"/>
            </a:pPr>
            <a:r>
              <a:rPr lang="en-US" sz="2400" dirty="0">
                <a:latin typeface="Helvetica Neue" charset="0"/>
                <a:ea typeface="Helvetica Neue" charset="0"/>
                <a:cs typeface="Helvetica Neue" charset="0"/>
              </a:rPr>
              <a:t>Open, closed and why questions</a:t>
            </a:r>
          </a:p>
          <a:p>
            <a:pPr marL="342900" indent="-342900">
              <a:buClr>
                <a:srgbClr val="97467D"/>
              </a:buClr>
              <a:buFont typeface="Wingdings" charset="2"/>
              <a:buChar char="§"/>
            </a:pPr>
            <a:r>
              <a:rPr lang="en-US" sz="2400" dirty="0">
                <a:latin typeface="Helvetica Neue" charset="0"/>
                <a:ea typeface="Helvetica Neue" charset="0"/>
                <a:cs typeface="Helvetica Neue" charset="0"/>
              </a:rPr>
              <a:t>Rephrasing </a:t>
            </a:r>
          </a:p>
          <a:p>
            <a:pPr marL="342900" indent="-342900">
              <a:buClr>
                <a:srgbClr val="97467D"/>
              </a:buClr>
              <a:buFont typeface="Wingdings" charset="2"/>
              <a:buChar char="§"/>
            </a:pPr>
            <a:r>
              <a:rPr lang="en-US" sz="2400" dirty="0">
                <a:latin typeface="Helvetica Neue" charset="0"/>
                <a:ea typeface="Helvetica Neue" charset="0"/>
                <a:cs typeface="Helvetica Neue" charset="0"/>
              </a:rPr>
              <a:t>Reframing</a:t>
            </a:r>
          </a:p>
          <a:p>
            <a:pPr marL="342900" indent="-342900">
              <a:buClr>
                <a:srgbClr val="97467D"/>
              </a:buClr>
              <a:buFont typeface="Wingdings" charset="2"/>
              <a:buChar char="§"/>
            </a:pPr>
            <a:r>
              <a:rPr lang="en-US" sz="2400" dirty="0">
                <a:latin typeface="Helvetica Neue" charset="0"/>
                <a:ea typeface="Helvetica Neue" charset="0"/>
                <a:cs typeface="Helvetica Neue" charset="0"/>
              </a:rPr>
              <a:t>Reflecting back</a:t>
            </a:r>
          </a:p>
          <a:p>
            <a:pPr marL="342900" indent="-342900">
              <a:buClr>
                <a:srgbClr val="97467D"/>
              </a:buClr>
              <a:buFont typeface="Wingdings" charset="2"/>
              <a:buChar char="§"/>
            </a:pPr>
            <a:r>
              <a:rPr lang="en-US" sz="2400" dirty="0">
                <a:latin typeface="Helvetica Neue" charset="0"/>
                <a:ea typeface="Helvetica Neue" charset="0"/>
                <a:cs typeface="Helvetica Neue" charset="0"/>
              </a:rPr>
              <a:t>Summarizing facts</a:t>
            </a:r>
          </a:p>
          <a:p>
            <a:endParaRPr lang="en-US" dirty="0"/>
          </a:p>
        </p:txBody>
      </p:sp>
    </p:spTree>
    <p:extLst>
      <p:ext uri="{BB962C8B-B14F-4D97-AF65-F5344CB8AC3E}">
        <p14:creationId xmlns:p14="http://schemas.microsoft.com/office/powerpoint/2010/main" val="2994605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4051293" y="421740"/>
            <a:ext cx="10515600" cy="1325563"/>
          </a:xfrm>
          <a:prstGeom prst="rect">
            <a:avLst/>
          </a:prstGeom>
        </p:spPr>
        <p:txBody>
          <a:bodyPr lIns="91425" tIns="91425" rIns="91425" bIns="91425" anchor="t" anchorCtr="0">
            <a:noAutofit/>
          </a:bodyPr>
          <a:lstStyle/>
          <a:p>
            <a:r>
              <a:rPr lang="en-US" sz="3200" b="1" dirty="0">
                <a:solidFill>
                  <a:srgbClr val="016794"/>
                </a:solidFill>
                <a:latin typeface="Helvetica Neue" charset="0"/>
                <a:ea typeface="Helvetica Neue" charset="0"/>
                <a:cs typeface="Helvetica Neue" charset="0"/>
              </a:rPr>
              <a:t>COMMUNICATION TIPS</a:t>
            </a:r>
            <a:br>
              <a:rPr lang="en-US" sz="3200" b="1" dirty="0">
                <a:solidFill>
                  <a:srgbClr val="016794"/>
                </a:solidFill>
                <a:latin typeface="Helvetica Neue" charset="0"/>
                <a:ea typeface="Helvetica Neue" charset="0"/>
                <a:cs typeface="Helvetica Neue" charset="0"/>
              </a:rPr>
            </a:br>
            <a:endParaRPr lang="en-US" sz="3200" b="1" dirty="0">
              <a:solidFill>
                <a:srgbClr val="016794"/>
              </a:solidFill>
              <a:latin typeface="Helvetica Neue" charset="0"/>
              <a:ea typeface="Helvetica Neue" charset="0"/>
              <a:cs typeface="Helvetica Neue" charset="0"/>
            </a:endParaRPr>
          </a:p>
        </p:txBody>
      </p:sp>
      <p:sp>
        <p:nvSpPr>
          <p:cNvPr id="3" name="Rectangle 2"/>
          <p:cNvSpPr/>
          <p:nvPr/>
        </p:nvSpPr>
        <p:spPr>
          <a:xfrm>
            <a:off x="0" y="0"/>
            <a:ext cx="3572540" cy="6858000"/>
          </a:xfrm>
          <a:prstGeom prst="rect">
            <a:avLst/>
          </a:prstGeom>
          <a:solidFill>
            <a:srgbClr val="01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6794"/>
              </a:solidFill>
            </a:endParaRPr>
          </a:p>
        </p:txBody>
      </p:sp>
      <p:pic>
        <p:nvPicPr>
          <p:cNvPr id="6" name="Picture 5"/>
          <p:cNvPicPr>
            <a:picLocks noChangeAspect="1"/>
          </p:cNvPicPr>
          <p:nvPr/>
        </p:nvPicPr>
        <p:blipFill rotWithShape="1">
          <a:blip r:embed="rId3">
            <a:alphaModFix amt="20000"/>
            <a:extLst>
              <a:ext uri="{28A0092B-C50C-407E-A947-70E740481C1C}">
                <a14:useLocalDpi xmlns:a14="http://schemas.microsoft.com/office/drawing/2010/main"/>
              </a:ext>
            </a:extLst>
          </a:blip>
          <a:srcRect l="4826" t="9031" r="39371" b="9031"/>
          <a:stretch/>
        </p:blipFill>
        <p:spPr>
          <a:xfrm>
            <a:off x="0" y="0"/>
            <a:ext cx="3572540" cy="6858000"/>
          </a:xfrm>
          <a:prstGeom prst="rect">
            <a:avLst/>
          </a:prstGeom>
        </p:spPr>
      </p:pic>
      <p:sp>
        <p:nvSpPr>
          <p:cNvPr id="4" name="TextBox 3"/>
          <p:cNvSpPr txBox="1"/>
          <p:nvPr/>
        </p:nvSpPr>
        <p:spPr>
          <a:xfrm>
            <a:off x="4267199" y="1246909"/>
            <a:ext cx="7287491" cy="5539978"/>
          </a:xfrm>
          <a:prstGeom prst="rect">
            <a:avLst/>
          </a:prstGeom>
          <a:noFill/>
        </p:spPr>
        <p:txBody>
          <a:bodyPr wrap="square" rtlCol="0">
            <a:spAutoFit/>
          </a:bodyPr>
          <a:lstStyle/>
          <a:p>
            <a:pPr marL="342900" indent="-342900">
              <a:buClr>
                <a:srgbClr val="97467D"/>
              </a:buClr>
              <a:buFont typeface="Wingdings" panose="05000000000000000000" pitchFamily="2" charset="2"/>
              <a:buChar char="§"/>
            </a:pPr>
            <a:r>
              <a:rPr lang="en-US" sz="2400" dirty="0">
                <a:latin typeface="Helvetica" panose="020B0604020202020204" pitchFamily="34" charset="0"/>
                <a:cs typeface="Helvetica" panose="020B0604020202020204" pitchFamily="34" charset="0"/>
              </a:rPr>
              <a:t>Demonstrate empathy for the caseworker’s challenges and concerns</a:t>
            </a:r>
          </a:p>
          <a:p>
            <a:pPr marL="342900" indent="-342900">
              <a:buClr>
                <a:srgbClr val="97467D"/>
              </a:buClr>
              <a:buFont typeface="Wingdings" panose="05000000000000000000" pitchFamily="2" charset="2"/>
              <a:buChar char="§"/>
            </a:pPr>
            <a:r>
              <a:rPr lang="en-US" sz="2400" dirty="0">
                <a:latin typeface="Helvetica" panose="020B0604020202020204" pitchFamily="34" charset="0"/>
                <a:cs typeface="Helvetica" panose="020B0604020202020204" pitchFamily="34" charset="0"/>
              </a:rPr>
              <a:t>Work from a strengths-based perspective, being sure to highlight what you think the caseworker did well and ask her/him what s/he thinks could have been done differently before you share your feedback</a:t>
            </a:r>
          </a:p>
          <a:p>
            <a:pPr marL="342900" indent="-342900">
              <a:buClr>
                <a:srgbClr val="97467D"/>
              </a:buClr>
              <a:buFont typeface="Wingdings" panose="05000000000000000000" pitchFamily="2" charset="2"/>
              <a:buChar char="§"/>
            </a:pPr>
            <a:r>
              <a:rPr lang="en-US" sz="2400" dirty="0">
                <a:latin typeface="Helvetica" panose="020B0604020202020204" pitchFamily="34" charset="0"/>
                <a:cs typeface="Helvetica" panose="020B0604020202020204" pitchFamily="34" charset="0"/>
              </a:rPr>
              <a:t>Seek to empower the caseworker by asking her/him to problem-solve instead of immediately providing solutions</a:t>
            </a:r>
          </a:p>
          <a:p>
            <a:pPr marL="342900" indent="-342900">
              <a:buClr>
                <a:srgbClr val="97467D"/>
              </a:buClr>
              <a:buFont typeface="Wingdings" panose="05000000000000000000" pitchFamily="2" charset="2"/>
              <a:buChar char="§"/>
            </a:pPr>
            <a:r>
              <a:rPr lang="en-US" sz="2400" dirty="0">
                <a:latin typeface="Helvetica" panose="020B0604020202020204" pitchFamily="34" charset="0"/>
                <a:cs typeface="Helvetica" panose="020B0604020202020204" pitchFamily="34" charset="0"/>
              </a:rPr>
              <a:t>Help caseworkers become comfortable with uncertainty</a:t>
            </a:r>
          </a:p>
          <a:p>
            <a:pPr marL="342900" indent="-342900">
              <a:buClr>
                <a:srgbClr val="97467D"/>
              </a:buClr>
              <a:buFont typeface="Wingdings" panose="05000000000000000000" pitchFamily="2" charset="2"/>
              <a:buChar char="§"/>
            </a:pPr>
            <a:r>
              <a:rPr lang="en-US" sz="2400" dirty="0">
                <a:latin typeface="Helvetica" panose="020B0604020202020204" pitchFamily="34" charset="0"/>
                <a:cs typeface="Helvetica" panose="020B0604020202020204" pitchFamily="34" charset="0"/>
              </a:rPr>
              <a:t>Ask the caseworker if s/he would like to hear your thoughts/reflections before sharing them</a:t>
            </a:r>
          </a:p>
          <a:p>
            <a:pPr marL="285750" indent="-285750">
              <a:buClr>
                <a:srgbClr val="97467D"/>
              </a:buClr>
              <a:buFont typeface="Wingdings" panose="05000000000000000000" pitchFamily="2" charset="2"/>
              <a:buChar char="§"/>
            </a:pP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101390248"/>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4916</TotalTime>
  <Words>3631</Words>
  <Application>Microsoft Office PowerPoint</Application>
  <PresentationFormat>Widescreen</PresentationFormat>
  <Paragraphs>653</Paragraphs>
  <Slides>38</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Calibri</vt:lpstr>
      <vt:lpstr>Century Gothic</vt:lpstr>
      <vt:lpstr>Helvetica</vt:lpstr>
      <vt:lpstr>Helvetica Neue</vt:lpstr>
      <vt:lpstr>Helvetica Neue Medium</vt:lpstr>
      <vt:lpstr>Noto Sans Symbols</vt:lpstr>
      <vt:lpstr>Wingdings</vt:lpstr>
      <vt:lpstr>Wingdings 3</vt:lpstr>
      <vt:lpstr>Yu Gothic</vt:lpstr>
      <vt:lpstr>Office Theme</vt:lpstr>
      <vt:lpstr>PowerPoint Presentation</vt:lpstr>
      <vt:lpstr>PowerPoint Presentation</vt:lpstr>
      <vt:lpstr>PowerPoint Presentation</vt:lpstr>
      <vt:lpstr>IDEAL SUPERVISOR COMPETENCIES EXERCISE</vt:lpstr>
      <vt:lpstr>SUPERVISOR COMPETENCIES </vt:lpstr>
      <vt:lpstr>APPLYING SUPERVISION  COMPETENCIES</vt:lpstr>
      <vt:lpstr>PowerPoint Presentation</vt:lpstr>
      <vt:lpstr>ACTIVE LISTENING SKILLS </vt:lpstr>
      <vt:lpstr>COMMUNICATION TIPS </vt:lpstr>
      <vt:lpstr>PowerPoint Presentation</vt:lpstr>
      <vt:lpstr>SUPPORTING CASEWORKERS </vt:lpstr>
      <vt:lpstr>INTRODUCING COACHING METHODS </vt:lpstr>
      <vt:lpstr>REFLECTIVE PRACTICE: </vt:lpstr>
      <vt:lpstr> </vt:lpstr>
      <vt:lpstr>KEY LEARNING POINTS ON COACHING</vt:lpstr>
      <vt:lpstr>PowerPoint Presentation</vt:lpstr>
      <vt:lpstr>PowerPoint Presentation</vt:lpstr>
      <vt:lpstr>WHY IS FEEDBACK  IMPORTANT?</vt:lpstr>
      <vt:lpstr>CONCERNS WITH  GIVING FEEDBACK</vt:lpstr>
      <vt:lpstr>FAILURE TO GIVE CONSTRUCTIVE FEEDBACK CAN RESULT IN:</vt:lpstr>
      <vt:lpstr>FEEDBACK</vt:lpstr>
      <vt:lpstr>GIVING FEEDBACK ROLEPLAY</vt:lpstr>
      <vt:lpstr>FEEDBACK PRINCIPLES</vt:lpstr>
      <vt:lpstr>KEY LEARNING ON FEEDBACK</vt:lpstr>
      <vt:lpstr>PowerPoint Presentation</vt:lpstr>
      <vt:lpstr>APPLYING CASE MANAGEMENT GUIDING PRINCIPLES</vt:lpstr>
      <vt:lpstr>SMALL GROUP SUPERVISOR SCENARIOS</vt:lpstr>
      <vt:lpstr>KEY MESSAGES ABOUT  GUDING PRINCIPLES</vt:lpstr>
      <vt:lpstr>PowerPoint Presentation</vt:lpstr>
      <vt:lpstr>PowerPoint Presentation</vt:lpstr>
      <vt:lpstr>PowerPoint Presentation</vt:lpstr>
      <vt:lpstr>PowerPoint Presentation</vt:lpstr>
      <vt:lpstr>KEY MESSAGES  ABOUT GROUP FACILITATION </vt:lpstr>
      <vt:lpstr>PowerPoint Presentation</vt:lpstr>
      <vt:lpstr>REVIEW QUIZ</vt:lpstr>
      <vt:lpstr>PowerPoint Presentation</vt:lpstr>
      <vt:lpstr>PowerPoint Presentation</vt:lpstr>
      <vt:lpstr>REFERENCES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Colleen Fitzgerald</cp:lastModifiedBy>
  <cp:revision>131</cp:revision>
  <dcterms:created xsi:type="dcterms:W3CDTF">2017-11-22T17:27:49Z</dcterms:created>
  <dcterms:modified xsi:type="dcterms:W3CDTF">2018-07-13T16:19:27Z</dcterms:modified>
</cp:coreProperties>
</file>