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15" r:id="rId2"/>
    <p:sldId id="351" r:id="rId3"/>
    <p:sldId id="317" r:id="rId4"/>
    <p:sldId id="318"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7" r:id="rId27"/>
    <p:sldId id="341" r:id="rId28"/>
    <p:sldId id="342" r:id="rId29"/>
    <p:sldId id="343" r:id="rId30"/>
    <p:sldId id="344" r:id="rId31"/>
    <p:sldId id="345" r:id="rId32"/>
    <p:sldId id="346" r:id="rId33"/>
    <p:sldId id="35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Lee" initials="JL" lastIdx="10" clrIdx="0">
    <p:extLst>
      <p:ext uri="{19B8F6BF-5375-455C-9EA6-DF929625EA0E}">
        <p15:presenceInfo xmlns:p15="http://schemas.microsoft.com/office/powerpoint/2012/main" userId="S-1-5-21-1294360644-1464272073-1233803906-144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67D"/>
    <a:srgbClr val="026794"/>
    <a:srgbClr val="405E79"/>
    <a:srgbClr val="35B2B4"/>
    <a:srgbClr val="95CD7A"/>
    <a:srgbClr val="70995C"/>
    <a:srgbClr val="D5EBCA"/>
    <a:srgbClr val="000000"/>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2" autoAdjust="0"/>
    <p:restoredTop sz="58522" autoAdjust="0"/>
  </p:normalViewPr>
  <p:slideViewPr>
    <p:cSldViewPr snapToGrid="0" snapToObjects="1">
      <p:cViewPr varScale="1">
        <p:scale>
          <a:sx n="40" d="100"/>
          <a:sy n="40" d="100"/>
        </p:scale>
        <p:origin x="158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FF150-DC27-4424-A462-B40A8B5EC447}" type="doc">
      <dgm:prSet loTypeId="urn:microsoft.com/office/officeart/2005/8/layout/hProcess3" loCatId="process" qsTypeId="urn:microsoft.com/office/officeart/2005/8/quickstyle/simple1" qsCatId="simple" csTypeId="urn:microsoft.com/office/officeart/2005/8/colors/accent3_3" csCatId="accent3" phldr="1"/>
      <dgm:spPr/>
    </dgm:pt>
    <dgm:pt modelId="{04738782-457C-4978-A6A4-9CFEB8AEBDD8}">
      <dgm:prSet phldrT="[Text]"/>
      <dgm:spPr/>
      <dgm:t>
        <a:bodyPr/>
        <a:lstStyle/>
        <a:p>
          <a:pPr algn="l"/>
          <a:r>
            <a:rPr lang="en-US" dirty="0">
              <a:solidFill>
                <a:schemeClr val="bg1"/>
              </a:solidFill>
            </a:rPr>
            <a:t>Onboarding a new caseworker</a:t>
          </a:r>
        </a:p>
      </dgm:t>
    </dgm:pt>
    <dgm:pt modelId="{D87D36CA-F2EC-4A9E-895D-F0BC3357300C}" type="parTrans" cxnId="{6E28721D-50AF-4502-98F3-2CF2C377BB59}">
      <dgm:prSet/>
      <dgm:spPr/>
      <dgm:t>
        <a:bodyPr/>
        <a:lstStyle/>
        <a:p>
          <a:endParaRPr lang="en-US">
            <a:solidFill>
              <a:schemeClr val="bg1"/>
            </a:solidFill>
          </a:endParaRPr>
        </a:p>
      </dgm:t>
    </dgm:pt>
    <dgm:pt modelId="{6E4BA67D-FD1B-4B84-BC62-2872F9B5379D}" type="sibTrans" cxnId="{6E28721D-50AF-4502-98F3-2CF2C377BB59}">
      <dgm:prSet/>
      <dgm:spPr/>
      <dgm:t>
        <a:bodyPr/>
        <a:lstStyle/>
        <a:p>
          <a:endParaRPr lang="en-US">
            <a:solidFill>
              <a:schemeClr val="bg1"/>
            </a:solidFill>
          </a:endParaRPr>
        </a:p>
      </dgm:t>
    </dgm:pt>
    <dgm:pt modelId="{B805A154-21A2-4D54-8756-E1A3591A77F2}">
      <dgm:prSet phldrT="[Text]"/>
      <dgm:spPr/>
      <dgm:t>
        <a:bodyPr/>
        <a:lstStyle/>
        <a:p>
          <a:pPr algn="r"/>
          <a:r>
            <a:rPr lang="en-US" dirty="0">
              <a:solidFill>
                <a:schemeClr val="bg1"/>
              </a:solidFill>
            </a:rPr>
            <a:t>Ongoing supervision for an experienced caseworker</a:t>
          </a:r>
        </a:p>
      </dgm:t>
    </dgm:pt>
    <dgm:pt modelId="{54389A68-4546-4C7A-AB5D-7816056B598A}" type="parTrans" cxnId="{FC45D033-6026-4298-8A56-27B869EB6F0A}">
      <dgm:prSet/>
      <dgm:spPr/>
      <dgm:t>
        <a:bodyPr/>
        <a:lstStyle/>
        <a:p>
          <a:endParaRPr lang="en-US">
            <a:solidFill>
              <a:schemeClr val="bg1"/>
            </a:solidFill>
          </a:endParaRPr>
        </a:p>
      </dgm:t>
    </dgm:pt>
    <dgm:pt modelId="{8FC47E4D-4B35-4EA3-B112-62A30C35DF3F}" type="sibTrans" cxnId="{FC45D033-6026-4298-8A56-27B869EB6F0A}">
      <dgm:prSet/>
      <dgm:spPr/>
      <dgm:t>
        <a:bodyPr/>
        <a:lstStyle/>
        <a:p>
          <a:endParaRPr lang="en-US">
            <a:solidFill>
              <a:schemeClr val="bg1"/>
            </a:solidFill>
          </a:endParaRPr>
        </a:p>
      </dgm:t>
    </dgm:pt>
    <dgm:pt modelId="{0929A581-7243-45AC-8295-A0FE22D81059}" type="pres">
      <dgm:prSet presAssocID="{DB5FF150-DC27-4424-A462-B40A8B5EC447}" presName="Name0" presStyleCnt="0">
        <dgm:presLayoutVars>
          <dgm:dir/>
          <dgm:animLvl val="lvl"/>
          <dgm:resizeHandles val="exact"/>
        </dgm:presLayoutVars>
      </dgm:prSet>
      <dgm:spPr/>
    </dgm:pt>
    <dgm:pt modelId="{64E80E13-B695-42B6-AAA6-3E29BA86CD65}" type="pres">
      <dgm:prSet presAssocID="{DB5FF150-DC27-4424-A462-B40A8B5EC447}" presName="dummy" presStyleCnt="0"/>
      <dgm:spPr/>
    </dgm:pt>
    <dgm:pt modelId="{BEFDA03D-9C5D-4C73-AB16-C165FBAEFB81}" type="pres">
      <dgm:prSet presAssocID="{DB5FF150-DC27-4424-A462-B40A8B5EC447}" presName="linH" presStyleCnt="0"/>
      <dgm:spPr/>
    </dgm:pt>
    <dgm:pt modelId="{377AA10C-F5FB-4B6D-BDAC-80DBE8732F20}" type="pres">
      <dgm:prSet presAssocID="{DB5FF150-DC27-4424-A462-B40A8B5EC447}" presName="padding1" presStyleCnt="0"/>
      <dgm:spPr/>
    </dgm:pt>
    <dgm:pt modelId="{2613659F-16BB-4131-872D-C463A9D97908}" type="pres">
      <dgm:prSet presAssocID="{04738782-457C-4978-A6A4-9CFEB8AEBDD8}" presName="linV" presStyleCnt="0"/>
      <dgm:spPr/>
    </dgm:pt>
    <dgm:pt modelId="{0405C107-5334-4167-875F-770C3F584D5A}" type="pres">
      <dgm:prSet presAssocID="{04738782-457C-4978-A6A4-9CFEB8AEBDD8}" presName="spVertical1" presStyleCnt="0"/>
      <dgm:spPr/>
    </dgm:pt>
    <dgm:pt modelId="{EB091D88-4643-403E-A1FA-CF527F247C16}" type="pres">
      <dgm:prSet presAssocID="{04738782-457C-4978-A6A4-9CFEB8AEBDD8}" presName="parTx" presStyleLbl="revTx" presStyleIdx="0" presStyleCnt="2" custScaleY="135939" custLinFactNeighborX="-9770" custLinFactNeighborY="-31641">
        <dgm:presLayoutVars>
          <dgm:chMax val="0"/>
          <dgm:chPref val="0"/>
          <dgm:bulletEnabled val="1"/>
        </dgm:presLayoutVars>
      </dgm:prSet>
      <dgm:spPr/>
      <dgm:t>
        <a:bodyPr/>
        <a:lstStyle/>
        <a:p>
          <a:endParaRPr lang="en-US"/>
        </a:p>
      </dgm:t>
    </dgm:pt>
    <dgm:pt modelId="{882370B9-3FF9-488C-9D26-878B75D72A40}" type="pres">
      <dgm:prSet presAssocID="{04738782-457C-4978-A6A4-9CFEB8AEBDD8}" presName="spVertical2" presStyleCnt="0"/>
      <dgm:spPr/>
    </dgm:pt>
    <dgm:pt modelId="{6C48600C-2826-4644-BEB9-DEB55BC4C408}" type="pres">
      <dgm:prSet presAssocID="{04738782-457C-4978-A6A4-9CFEB8AEBDD8}" presName="spVertical3" presStyleCnt="0"/>
      <dgm:spPr/>
    </dgm:pt>
    <dgm:pt modelId="{A3504FBC-A41C-448A-B4C6-25678A7138FD}" type="pres">
      <dgm:prSet presAssocID="{6E4BA67D-FD1B-4B84-BC62-2872F9B5379D}" presName="space" presStyleCnt="0"/>
      <dgm:spPr/>
    </dgm:pt>
    <dgm:pt modelId="{A77F1F9D-A60E-487D-8184-EA7AE0D452B3}" type="pres">
      <dgm:prSet presAssocID="{B805A154-21A2-4D54-8756-E1A3591A77F2}" presName="linV" presStyleCnt="0"/>
      <dgm:spPr/>
    </dgm:pt>
    <dgm:pt modelId="{1F9F11C5-C28E-4FF5-A71F-3D9B93C8B353}" type="pres">
      <dgm:prSet presAssocID="{B805A154-21A2-4D54-8756-E1A3591A77F2}" presName="spVertical1" presStyleCnt="0"/>
      <dgm:spPr/>
    </dgm:pt>
    <dgm:pt modelId="{6E244DAF-F7F9-4DEE-A544-C14B95635C73}" type="pres">
      <dgm:prSet presAssocID="{B805A154-21A2-4D54-8756-E1A3591A77F2}" presName="parTx" presStyleLbl="revTx" presStyleIdx="1" presStyleCnt="2">
        <dgm:presLayoutVars>
          <dgm:chMax val="0"/>
          <dgm:chPref val="0"/>
          <dgm:bulletEnabled val="1"/>
        </dgm:presLayoutVars>
      </dgm:prSet>
      <dgm:spPr/>
      <dgm:t>
        <a:bodyPr/>
        <a:lstStyle/>
        <a:p>
          <a:endParaRPr lang="en-US"/>
        </a:p>
      </dgm:t>
    </dgm:pt>
    <dgm:pt modelId="{93BD577B-55EB-483E-99D5-8B63C48F6B4B}" type="pres">
      <dgm:prSet presAssocID="{B805A154-21A2-4D54-8756-E1A3591A77F2}" presName="spVertical2" presStyleCnt="0"/>
      <dgm:spPr/>
    </dgm:pt>
    <dgm:pt modelId="{7A68E351-BDBF-4D77-A559-23F540154943}" type="pres">
      <dgm:prSet presAssocID="{B805A154-21A2-4D54-8756-E1A3591A77F2}" presName="spVertical3" presStyleCnt="0"/>
      <dgm:spPr/>
    </dgm:pt>
    <dgm:pt modelId="{BF93DF69-34C2-4A91-AF8E-69DBEA2682EB}" type="pres">
      <dgm:prSet presAssocID="{DB5FF150-DC27-4424-A462-B40A8B5EC447}" presName="padding2" presStyleCnt="0"/>
      <dgm:spPr/>
    </dgm:pt>
    <dgm:pt modelId="{6EFE2D26-92A0-4632-ABCD-C6DE5B3E4BCD}" type="pres">
      <dgm:prSet presAssocID="{DB5FF150-DC27-4424-A462-B40A8B5EC447}" presName="negArrow" presStyleCnt="0"/>
      <dgm:spPr/>
    </dgm:pt>
    <dgm:pt modelId="{08789914-1022-4866-AA13-7C195583784D}" type="pres">
      <dgm:prSet presAssocID="{DB5FF150-DC27-4424-A462-B40A8B5EC447}" presName="backgroundArrow" presStyleLbl="node1" presStyleIdx="0" presStyleCnt="1"/>
      <dgm:spPr/>
    </dgm:pt>
  </dgm:ptLst>
  <dgm:cxnLst>
    <dgm:cxn modelId="{99C32FB7-7D52-4C65-90C5-6D70A411CAAC}" type="presOf" srcId="{B805A154-21A2-4D54-8756-E1A3591A77F2}" destId="{6E244DAF-F7F9-4DEE-A544-C14B95635C73}" srcOrd="0" destOrd="0" presId="urn:microsoft.com/office/officeart/2005/8/layout/hProcess3"/>
    <dgm:cxn modelId="{6E28721D-50AF-4502-98F3-2CF2C377BB59}" srcId="{DB5FF150-DC27-4424-A462-B40A8B5EC447}" destId="{04738782-457C-4978-A6A4-9CFEB8AEBDD8}" srcOrd="0" destOrd="0" parTransId="{D87D36CA-F2EC-4A9E-895D-F0BC3357300C}" sibTransId="{6E4BA67D-FD1B-4B84-BC62-2872F9B5379D}"/>
    <dgm:cxn modelId="{B37BFBEE-361E-47EA-865E-6C29DF6701D2}" type="presOf" srcId="{DB5FF150-DC27-4424-A462-B40A8B5EC447}" destId="{0929A581-7243-45AC-8295-A0FE22D81059}" srcOrd="0" destOrd="0" presId="urn:microsoft.com/office/officeart/2005/8/layout/hProcess3"/>
    <dgm:cxn modelId="{9BB20AB7-0A42-44E3-8F80-CEC1C4B46B1C}" type="presOf" srcId="{04738782-457C-4978-A6A4-9CFEB8AEBDD8}" destId="{EB091D88-4643-403E-A1FA-CF527F247C16}" srcOrd="0" destOrd="0" presId="urn:microsoft.com/office/officeart/2005/8/layout/hProcess3"/>
    <dgm:cxn modelId="{FC45D033-6026-4298-8A56-27B869EB6F0A}" srcId="{DB5FF150-DC27-4424-A462-B40A8B5EC447}" destId="{B805A154-21A2-4D54-8756-E1A3591A77F2}" srcOrd="1" destOrd="0" parTransId="{54389A68-4546-4C7A-AB5D-7816056B598A}" sibTransId="{8FC47E4D-4B35-4EA3-B112-62A30C35DF3F}"/>
    <dgm:cxn modelId="{691129A9-DF6D-4520-ACEA-5265A1CCAB90}" type="presParOf" srcId="{0929A581-7243-45AC-8295-A0FE22D81059}" destId="{64E80E13-B695-42B6-AAA6-3E29BA86CD65}" srcOrd="0" destOrd="0" presId="urn:microsoft.com/office/officeart/2005/8/layout/hProcess3"/>
    <dgm:cxn modelId="{71126A1F-E17F-4212-AC53-99D436C88AFF}" type="presParOf" srcId="{0929A581-7243-45AC-8295-A0FE22D81059}" destId="{BEFDA03D-9C5D-4C73-AB16-C165FBAEFB81}" srcOrd="1" destOrd="0" presId="urn:microsoft.com/office/officeart/2005/8/layout/hProcess3"/>
    <dgm:cxn modelId="{E00C7877-B0C1-4415-BDE5-C678845CA692}" type="presParOf" srcId="{BEFDA03D-9C5D-4C73-AB16-C165FBAEFB81}" destId="{377AA10C-F5FB-4B6D-BDAC-80DBE8732F20}" srcOrd="0" destOrd="0" presId="urn:microsoft.com/office/officeart/2005/8/layout/hProcess3"/>
    <dgm:cxn modelId="{78C696AC-FB64-4D3E-BC6F-551C5CE6947A}" type="presParOf" srcId="{BEFDA03D-9C5D-4C73-AB16-C165FBAEFB81}" destId="{2613659F-16BB-4131-872D-C463A9D97908}" srcOrd="1" destOrd="0" presId="urn:microsoft.com/office/officeart/2005/8/layout/hProcess3"/>
    <dgm:cxn modelId="{280A34BA-38AB-4EDB-B362-15666679D206}" type="presParOf" srcId="{2613659F-16BB-4131-872D-C463A9D97908}" destId="{0405C107-5334-4167-875F-770C3F584D5A}" srcOrd="0" destOrd="0" presId="urn:microsoft.com/office/officeart/2005/8/layout/hProcess3"/>
    <dgm:cxn modelId="{B3243F59-8A12-4E83-A925-213B0E214F66}" type="presParOf" srcId="{2613659F-16BB-4131-872D-C463A9D97908}" destId="{EB091D88-4643-403E-A1FA-CF527F247C16}" srcOrd="1" destOrd="0" presId="urn:microsoft.com/office/officeart/2005/8/layout/hProcess3"/>
    <dgm:cxn modelId="{BFFCEFEB-02F9-4A73-B3DE-0E4E0B9914AC}" type="presParOf" srcId="{2613659F-16BB-4131-872D-C463A9D97908}" destId="{882370B9-3FF9-488C-9D26-878B75D72A40}" srcOrd="2" destOrd="0" presId="urn:microsoft.com/office/officeart/2005/8/layout/hProcess3"/>
    <dgm:cxn modelId="{82E8B0DF-312F-472C-AF38-61B83B4A1268}" type="presParOf" srcId="{2613659F-16BB-4131-872D-C463A9D97908}" destId="{6C48600C-2826-4644-BEB9-DEB55BC4C408}" srcOrd="3" destOrd="0" presId="urn:microsoft.com/office/officeart/2005/8/layout/hProcess3"/>
    <dgm:cxn modelId="{B70BF238-817A-4312-8BE5-C4921B3AC8EE}" type="presParOf" srcId="{BEFDA03D-9C5D-4C73-AB16-C165FBAEFB81}" destId="{A3504FBC-A41C-448A-B4C6-25678A7138FD}" srcOrd="2" destOrd="0" presId="urn:microsoft.com/office/officeart/2005/8/layout/hProcess3"/>
    <dgm:cxn modelId="{E2E17E3E-4DEA-4989-8875-39E31A3DF32D}" type="presParOf" srcId="{BEFDA03D-9C5D-4C73-AB16-C165FBAEFB81}" destId="{A77F1F9D-A60E-487D-8184-EA7AE0D452B3}" srcOrd="3" destOrd="0" presId="urn:microsoft.com/office/officeart/2005/8/layout/hProcess3"/>
    <dgm:cxn modelId="{570C70CA-E4DC-40C1-91B7-2021B878654F}" type="presParOf" srcId="{A77F1F9D-A60E-487D-8184-EA7AE0D452B3}" destId="{1F9F11C5-C28E-4FF5-A71F-3D9B93C8B353}" srcOrd="0" destOrd="0" presId="urn:microsoft.com/office/officeart/2005/8/layout/hProcess3"/>
    <dgm:cxn modelId="{B58509F8-2FC1-41E5-A2AC-DF72642AF0A3}" type="presParOf" srcId="{A77F1F9D-A60E-487D-8184-EA7AE0D452B3}" destId="{6E244DAF-F7F9-4DEE-A544-C14B95635C73}" srcOrd="1" destOrd="0" presId="urn:microsoft.com/office/officeart/2005/8/layout/hProcess3"/>
    <dgm:cxn modelId="{80D715C2-C2B1-4BE0-83B3-91A7A9FE5C6C}" type="presParOf" srcId="{A77F1F9D-A60E-487D-8184-EA7AE0D452B3}" destId="{93BD577B-55EB-483E-99D5-8B63C48F6B4B}" srcOrd="2" destOrd="0" presId="urn:microsoft.com/office/officeart/2005/8/layout/hProcess3"/>
    <dgm:cxn modelId="{81E0E4C5-3FA3-40C0-BF60-337E859827E9}" type="presParOf" srcId="{A77F1F9D-A60E-487D-8184-EA7AE0D452B3}" destId="{7A68E351-BDBF-4D77-A559-23F540154943}" srcOrd="3" destOrd="0" presId="urn:microsoft.com/office/officeart/2005/8/layout/hProcess3"/>
    <dgm:cxn modelId="{F8D4FD09-2420-4FF4-B8F8-DDFA2066E650}" type="presParOf" srcId="{BEFDA03D-9C5D-4C73-AB16-C165FBAEFB81}" destId="{BF93DF69-34C2-4A91-AF8E-69DBEA2682EB}" srcOrd="4" destOrd="0" presId="urn:microsoft.com/office/officeart/2005/8/layout/hProcess3"/>
    <dgm:cxn modelId="{1108C1D3-60B5-47A4-B62B-8E1D7E94E7C1}" type="presParOf" srcId="{BEFDA03D-9C5D-4C73-AB16-C165FBAEFB81}" destId="{6EFE2D26-92A0-4632-ABCD-C6DE5B3E4BCD}" srcOrd="5" destOrd="0" presId="urn:microsoft.com/office/officeart/2005/8/layout/hProcess3"/>
    <dgm:cxn modelId="{DA54FA44-BABE-40BC-882E-2668718B0BC0}" type="presParOf" srcId="{BEFDA03D-9C5D-4C73-AB16-C165FBAEFB81}" destId="{08789914-1022-4866-AA13-7C195583784D}"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7/13/2018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spcBef>
                <a:spcPts val="0"/>
              </a:spcBef>
              <a:buNone/>
            </a:pPr>
            <a:r>
              <a:rPr lang="en-CA" sz="1100" b="0" dirty="0"/>
              <a:t>2 minutes </a:t>
            </a:r>
          </a:p>
          <a:p>
            <a:pPr lvl="0">
              <a:spcBef>
                <a:spcPts val="0"/>
              </a:spcBef>
              <a:buNone/>
            </a:pPr>
            <a:endParaRPr lang="en-CA" sz="1100" b="1" dirty="0"/>
          </a:p>
          <a:p>
            <a:pPr lvl="0">
              <a:spcBef>
                <a:spcPts val="0"/>
              </a:spcBef>
              <a:buNone/>
            </a:pPr>
            <a:r>
              <a:rPr lang="en-CA" sz="1100" b="1" dirty="0"/>
              <a:t>Ask</a:t>
            </a:r>
            <a:r>
              <a:rPr lang="en-CA" sz="1100" b="0" dirty="0"/>
              <a:t>: Are</a:t>
            </a:r>
            <a:r>
              <a:rPr lang="en-CA" sz="1100" b="0" baseline="0" dirty="0"/>
              <a:t> </a:t>
            </a:r>
            <a:r>
              <a:rPr lang="en-CA" sz="1100" baseline="0" dirty="0"/>
              <a:t>there any thoughts, reflections or questions from Module 1 before we move on?</a:t>
            </a:r>
          </a:p>
          <a:p>
            <a:pPr lvl="0">
              <a:spcBef>
                <a:spcPts val="0"/>
              </a:spcBef>
              <a:buNone/>
            </a:pPr>
            <a:endParaRPr lang="en-CA" sz="1100" dirty="0"/>
          </a:p>
          <a:p>
            <a:pPr>
              <a:buNone/>
            </a:pPr>
            <a:r>
              <a:rPr lang="en-CA" sz="1100" b="1" dirty="0"/>
              <a:t>Say:</a:t>
            </a:r>
            <a:r>
              <a:rPr lang="en-CA" sz="1100" dirty="0"/>
              <a:t> In the last session, we primarily focused on understanding the key definition, functions</a:t>
            </a:r>
            <a:r>
              <a:rPr lang="en-CA" sz="1100" baseline="0" dirty="0"/>
              <a:t> and structures of supervision. In this module, we will shift to thinking more about how supervision looks in everyday practice, and we’ll introduce some helpful tools that can be used by supervisors with a case management team. </a:t>
            </a:r>
          </a:p>
          <a:p>
            <a:pPr>
              <a:buNone/>
            </a:pPr>
            <a:endParaRPr lang="en-CA" sz="1100" baseline="0" dirty="0"/>
          </a:p>
          <a:p>
            <a:pPr>
              <a:buNone/>
            </a:pPr>
            <a:r>
              <a:rPr lang="en-CA" sz="1100" b="1" baseline="0" dirty="0"/>
              <a:t>Facilitator’s Note</a:t>
            </a:r>
            <a:r>
              <a:rPr lang="en-CA" sz="1100" baseline="0" dirty="0"/>
              <a:t>: This module summarizes 7 supervision practices that are recommended by the global CMTF to promote good supervision, and ultimately improve outcomes for children. It is important to mention that these practices are not mandatory. It is the responsibility of organizations implementing case management in your country context to determine what practices make the most sense, according to staffing structures, as well as the capacities and availability of supervisors.</a:t>
            </a:r>
            <a:endParaRPr lang="en-CA" sz="1100" dirty="0"/>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a:p>
        </p:txBody>
      </p:sp>
    </p:spTree>
    <p:extLst>
      <p:ext uri="{BB962C8B-B14F-4D97-AF65-F5344CB8AC3E}">
        <p14:creationId xmlns:p14="http://schemas.microsoft.com/office/powerpoint/2010/main" val="328540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Clr>
                <a:schemeClr val="dk1"/>
              </a:buClr>
              <a:buSzPct val="25000"/>
              <a:buNone/>
            </a:pPr>
            <a:r>
              <a:rPr lang="en-US" sz="1100" b="0" dirty="0">
                <a:latin typeface="+mn-lt"/>
              </a:rPr>
              <a:t>15 minutes</a:t>
            </a:r>
          </a:p>
          <a:p>
            <a:pPr>
              <a:buClr>
                <a:schemeClr val="dk1"/>
              </a:buClr>
              <a:buSzPct val="25000"/>
              <a:buNone/>
            </a:pPr>
            <a:endParaRPr lang="en-US" sz="1100" b="0" dirty="0">
              <a:latin typeface="+mn-lt"/>
            </a:endParaRPr>
          </a:p>
          <a:p>
            <a:pPr>
              <a:buClr>
                <a:schemeClr val="dk1"/>
              </a:buClr>
              <a:buSzPct val="25000"/>
              <a:buNone/>
            </a:pPr>
            <a:r>
              <a:rPr lang="en-US" sz="1100" b="1" dirty="0">
                <a:latin typeface="+mn-lt"/>
              </a:rPr>
              <a:t>Say</a:t>
            </a:r>
            <a:r>
              <a:rPr lang="en-US" sz="1100" b="0" dirty="0">
                <a:latin typeface="+mn-lt"/>
              </a:rPr>
              <a:t>: We’re going</a:t>
            </a:r>
            <a:r>
              <a:rPr lang="en-US" sz="1100" b="0" baseline="0" dirty="0">
                <a:latin typeface="+mn-lt"/>
              </a:rPr>
              <a:t> to take some time now to think about how to plan and prepare for Individual Supervision and Case Management Meetings. As you’ll see in both the tools, a suggested agenda is provided, but there are other considerations that should me made in order to adequately prepare as supervisors and caseworkers. </a:t>
            </a:r>
            <a:endParaRPr lang="en-US" sz="1100" b="0" dirty="0">
              <a:latin typeface="+mn-lt"/>
            </a:endParaRPr>
          </a:p>
          <a:p>
            <a:pPr>
              <a:buClr>
                <a:schemeClr val="dk1"/>
              </a:buClr>
              <a:buSzPct val="25000"/>
              <a:buNone/>
            </a:pPr>
            <a:endParaRPr lang="en-US" sz="1100" dirty="0">
              <a:latin typeface="+mn-lt"/>
            </a:endParaRPr>
          </a:p>
          <a:p>
            <a:pPr>
              <a:buNone/>
            </a:pPr>
            <a:r>
              <a:rPr lang="en-US" sz="1100" b="1" dirty="0">
                <a:latin typeface="+mn-lt"/>
              </a:rPr>
              <a:t>Instructions</a:t>
            </a:r>
            <a:r>
              <a:rPr lang="en-US" sz="1100" b="0" i="0" u="none" strike="noStrike" cap="none" dirty="0">
                <a:latin typeface="+mn-lt"/>
                <a:ea typeface="Calibri"/>
                <a:cs typeface="Calibri"/>
                <a:sym typeface="Calibri"/>
              </a:rPr>
              <a:t>: Break the participants up into 4 groups (2 will focus on individual supervision/</a:t>
            </a:r>
            <a:r>
              <a:rPr lang="en-US" sz="1100" b="0" i="0" u="none" strike="noStrike" cap="none" baseline="0" dirty="0">
                <a:latin typeface="+mn-lt"/>
                <a:ea typeface="Calibri"/>
                <a:cs typeface="Calibri"/>
                <a:sym typeface="Calibri"/>
              </a:rPr>
              <a:t> 2 will focus on CM meetings.)</a:t>
            </a:r>
          </a:p>
          <a:p>
            <a:pPr>
              <a:buNone/>
            </a:pPr>
            <a:endParaRPr lang="en-US" sz="1100" b="0" i="0" u="none" strike="noStrike" cap="none" baseline="0" dirty="0">
              <a:latin typeface="+mn-lt"/>
              <a:ea typeface="Calibri"/>
              <a:cs typeface="Calibri"/>
              <a:sym typeface="Calibri"/>
            </a:endParaRPr>
          </a:p>
          <a:p>
            <a:pPr>
              <a:buNone/>
            </a:pPr>
            <a:r>
              <a:rPr lang="en-US" sz="1100" b="0" i="0" u="none" strike="noStrike" cap="none" baseline="0" dirty="0">
                <a:latin typeface="+mn-lt"/>
                <a:ea typeface="Calibri"/>
                <a:cs typeface="Calibri"/>
                <a:sym typeface="Calibri"/>
              </a:rPr>
              <a:t>Give participants 10 minutes to discuss as a group: </a:t>
            </a:r>
          </a:p>
          <a:p>
            <a:pPr marL="800100" lvl="5" indent="-342900">
              <a:buFont typeface="Arial" panose="020B0604020202020204" pitchFamily="34" charset="0"/>
              <a:buChar char="•"/>
            </a:pPr>
            <a:r>
              <a:rPr lang="en-US" sz="1100" dirty="0">
                <a:solidFill>
                  <a:schemeClr val="tx1">
                    <a:lumMod val="65000"/>
                    <a:lumOff val="35000"/>
                  </a:schemeClr>
                </a:solidFill>
                <a:latin typeface="+mn-lt"/>
                <a:ea typeface="Helvetica Neue" charset="0"/>
                <a:cs typeface="Helvetica Neue" charset="0"/>
              </a:rPr>
              <a:t>What preparations should be made by a </a:t>
            </a:r>
            <a:r>
              <a:rPr lang="en-US" sz="1100" b="1" u="sng" dirty="0">
                <a:solidFill>
                  <a:schemeClr val="tx1">
                    <a:lumMod val="65000"/>
                    <a:lumOff val="35000"/>
                  </a:schemeClr>
                </a:solidFill>
                <a:latin typeface="+mn-lt"/>
                <a:ea typeface="Helvetica Neue" charset="0"/>
                <a:cs typeface="Helvetica Neue" charset="0"/>
              </a:rPr>
              <a:t>supervisor</a:t>
            </a:r>
            <a:r>
              <a:rPr lang="en-US" sz="1100" dirty="0">
                <a:solidFill>
                  <a:schemeClr val="tx1">
                    <a:lumMod val="65000"/>
                    <a:lumOff val="35000"/>
                  </a:schemeClr>
                </a:solidFill>
                <a:latin typeface="+mn-lt"/>
                <a:ea typeface="Helvetica Neue" charset="0"/>
                <a:cs typeface="Helvetica Neue" charset="0"/>
              </a:rPr>
              <a:t> in order to facilitate a successful meeting?</a:t>
            </a:r>
          </a:p>
          <a:p>
            <a:pPr marL="800100" lvl="4" indent="-342900">
              <a:lnSpc>
                <a:spcPct val="150000"/>
              </a:lnSpc>
              <a:buFont typeface="Arial" panose="020B0604020202020204" pitchFamily="34" charset="0"/>
              <a:buChar char="•"/>
            </a:pPr>
            <a:r>
              <a:rPr lang="en-US" sz="1100" dirty="0">
                <a:solidFill>
                  <a:schemeClr val="tx1">
                    <a:lumMod val="65000"/>
                    <a:lumOff val="35000"/>
                  </a:schemeClr>
                </a:solidFill>
                <a:latin typeface="+mn-lt"/>
                <a:ea typeface="Helvetica Neue" charset="0"/>
                <a:cs typeface="Helvetica Neue" charset="0"/>
              </a:rPr>
              <a:t>How should </a:t>
            </a:r>
            <a:r>
              <a:rPr lang="en-US" sz="1100" b="1" u="sng" dirty="0">
                <a:solidFill>
                  <a:schemeClr val="tx1">
                    <a:lumMod val="65000"/>
                    <a:lumOff val="35000"/>
                  </a:schemeClr>
                </a:solidFill>
                <a:latin typeface="+mn-lt"/>
                <a:ea typeface="Helvetica Neue" charset="0"/>
                <a:cs typeface="Helvetica Neue" charset="0"/>
              </a:rPr>
              <a:t>caseworkers</a:t>
            </a:r>
            <a:r>
              <a:rPr lang="en-US" sz="1100" dirty="0">
                <a:solidFill>
                  <a:schemeClr val="tx1">
                    <a:lumMod val="65000"/>
                    <a:lumOff val="35000"/>
                  </a:schemeClr>
                </a:solidFill>
                <a:latin typeface="+mn-lt"/>
                <a:ea typeface="Helvetica Neue" charset="0"/>
                <a:cs typeface="Helvetica Neue" charset="0"/>
              </a:rPr>
              <a:t> be expected to prepare?</a:t>
            </a:r>
          </a:p>
          <a:p>
            <a:pPr marL="800100" lvl="4" indent="-342900">
              <a:lnSpc>
                <a:spcPct val="150000"/>
              </a:lnSpc>
              <a:buFont typeface="Arial" panose="020B0604020202020204" pitchFamily="34" charset="0"/>
              <a:buChar char="•"/>
            </a:pPr>
            <a:r>
              <a:rPr lang="en-US" sz="1100" dirty="0">
                <a:solidFill>
                  <a:schemeClr val="tx1">
                    <a:lumMod val="65000"/>
                    <a:lumOff val="35000"/>
                  </a:schemeClr>
                </a:solidFill>
                <a:latin typeface="+mn-lt"/>
                <a:ea typeface="Helvetica Neue" charset="0"/>
                <a:cs typeface="Helvetica Neue" charset="0"/>
              </a:rPr>
              <a:t>What are some key </a:t>
            </a:r>
            <a:r>
              <a:rPr lang="en-US" sz="1100" b="1" u="sng" dirty="0">
                <a:solidFill>
                  <a:schemeClr val="tx1">
                    <a:lumMod val="65000"/>
                    <a:lumOff val="35000"/>
                  </a:schemeClr>
                </a:solidFill>
                <a:latin typeface="+mn-lt"/>
                <a:ea typeface="Helvetica Neue" charset="0"/>
                <a:cs typeface="Helvetica Neue" charset="0"/>
              </a:rPr>
              <a:t>tips</a:t>
            </a:r>
            <a:r>
              <a:rPr lang="en-US" sz="1100" dirty="0">
                <a:solidFill>
                  <a:schemeClr val="tx1">
                    <a:lumMod val="65000"/>
                    <a:lumOff val="35000"/>
                  </a:schemeClr>
                </a:solidFill>
                <a:latin typeface="+mn-lt"/>
                <a:ea typeface="Helvetica Neue" charset="0"/>
                <a:cs typeface="Helvetica Neue" charset="0"/>
              </a:rPr>
              <a:t> for supervisors when leading the meeting?</a:t>
            </a:r>
          </a:p>
          <a:p>
            <a:pPr>
              <a:buNone/>
            </a:pPr>
            <a:endParaRPr lang="en-US" sz="1100" b="0" i="0" u="none" strike="noStrike" cap="none" dirty="0">
              <a:latin typeface="+mn-lt"/>
              <a:ea typeface="Calibri"/>
              <a:cs typeface="Calibri"/>
              <a:sym typeface="Calibri"/>
            </a:endParaRPr>
          </a:p>
          <a:p>
            <a:pPr>
              <a:buNone/>
            </a:pPr>
            <a:r>
              <a:rPr lang="en-US" sz="1100" dirty="0">
                <a:latin typeface="+mn-lt"/>
              </a:rPr>
              <a:t>After 10 minutes,</a:t>
            </a:r>
            <a:r>
              <a:rPr lang="en-US" sz="1100" baseline="0" dirty="0">
                <a:latin typeface="+mn-lt"/>
              </a:rPr>
              <a:t> ask the group to present back and discuss in plenary. </a:t>
            </a:r>
            <a:endParaRPr lang="en-US" sz="1100" dirty="0">
              <a:latin typeface="+mn-lt"/>
            </a:endParaRPr>
          </a:p>
          <a:p>
            <a:pPr algn="l">
              <a:buFontTx/>
              <a:buNone/>
            </a:pPr>
            <a:endParaRPr lang="en-US" sz="1100" b="1" dirty="0">
              <a:solidFill>
                <a:schemeClr val="tx1">
                  <a:lumMod val="65000"/>
                  <a:lumOff val="35000"/>
                </a:schemeClr>
              </a:solidFill>
              <a:latin typeface="+mn-lt"/>
              <a:ea typeface="Helvetica Neue" charset="0"/>
              <a:cs typeface="Helvetica Neue" charset="0"/>
            </a:endParaRPr>
          </a:p>
          <a:p>
            <a:pPr algn="l">
              <a:buFontTx/>
              <a:buNone/>
            </a:pPr>
            <a:r>
              <a:rPr lang="en-US" sz="1100" b="1" dirty="0">
                <a:solidFill>
                  <a:schemeClr val="tx1">
                    <a:lumMod val="65000"/>
                    <a:lumOff val="35000"/>
                  </a:schemeClr>
                </a:solidFill>
                <a:latin typeface="+mn-lt"/>
                <a:ea typeface="Helvetica Neue" charset="0"/>
                <a:cs typeface="Helvetica Neue" charset="0"/>
              </a:rPr>
              <a:t>Key Messages: </a:t>
            </a:r>
          </a:p>
          <a:p>
            <a:pPr marL="171450" indent="-171450" algn="l">
              <a:buFont typeface="Arial" panose="020B0604020202020204" pitchFamily="34" charset="0"/>
              <a:buChar char="•"/>
            </a:pPr>
            <a:r>
              <a:rPr lang="en-US" sz="1100" b="0" dirty="0">
                <a:solidFill>
                  <a:schemeClr val="tx1">
                    <a:lumMod val="65000"/>
                    <a:lumOff val="35000"/>
                  </a:schemeClr>
                </a:solidFill>
                <a:latin typeface="+mn-lt"/>
                <a:ea typeface="Helvetica Neue" charset="0"/>
                <a:cs typeface="Helvetica Neue" charset="0"/>
              </a:rPr>
              <a:t>Supervisor</a:t>
            </a:r>
            <a:r>
              <a:rPr lang="en-US" sz="1100" b="0" baseline="0" dirty="0">
                <a:solidFill>
                  <a:schemeClr val="tx1">
                    <a:lumMod val="65000"/>
                    <a:lumOff val="35000"/>
                  </a:schemeClr>
                </a:solidFill>
                <a:latin typeface="+mn-lt"/>
                <a:ea typeface="Helvetica Neue" charset="0"/>
                <a:cs typeface="Helvetica Neue" charset="0"/>
              </a:rPr>
              <a:t>s and caseworkers have responsibilities in preparing and contributing to individual supervision and CM meetings.</a:t>
            </a:r>
          </a:p>
          <a:p>
            <a:pPr marL="171450" indent="-171450" algn="l">
              <a:buFont typeface="Arial" panose="020B0604020202020204" pitchFamily="34" charset="0"/>
              <a:buChar char="•"/>
            </a:pPr>
            <a:r>
              <a:rPr lang="en-US" sz="1100" b="0" baseline="0" dirty="0">
                <a:solidFill>
                  <a:schemeClr val="tx1">
                    <a:lumMod val="65000"/>
                    <a:lumOff val="35000"/>
                  </a:schemeClr>
                </a:solidFill>
                <a:latin typeface="+mn-lt"/>
                <a:ea typeface="Helvetica Neue" charset="0"/>
                <a:cs typeface="Helvetica Neue" charset="0"/>
              </a:rPr>
              <a:t>As a Supervisor, it is important to determine what should be discussed in an individual session vs. a CM meeting. </a:t>
            </a:r>
            <a:endParaRPr lang="en-US" sz="1100" b="0" dirty="0">
              <a:solidFill>
                <a:schemeClr val="tx1">
                  <a:lumMod val="65000"/>
                  <a:lumOff val="35000"/>
                </a:schemeClr>
              </a:solidFill>
              <a:latin typeface="+mn-lt"/>
              <a:ea typeface="Helvetica Neue" charset="0"/>
              <a:cs typeface="Helvetica Neue"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n-lt"/>
              </a:rPr>
              <a:t>Distribute</a:t>
            </a:r>
            <a:r>
              <a:rPr lang="en-US" sz="1100" dirty="0">
                <a:latin typeface="+mn-lt"/>
              </a:rPr>
              <a:t>:</a:t>
            </a:r>
            <a:r>
              <a:rPr lang="en-US" sz="1100" baseline="0" dirty="0">
                <a:latin typeface="+mn-lt"/>
              </a:rPr>
              <a:t> 2.3 Roles in Supervision Handout</a:t>
            </a:r>
            <a:endParaRPr lang="en-US" sz="1100" dirty="0">
              <a:latin typeface="+mn-lt"/>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a:p>
        </p:txBody>
      </p:sp>
    </p:spTree>
    <p:extLst>
      <p:ext uri="{BB962C8B-B14F-4D97-AF65-F5344CB8AC3E}">
        <p14:creationId xmlns:p14="http://schemas.microsoft.com/office/powerpoint/2010/main" val="112277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Check</a:t>
            </a:r>
            <a:r>
              <a:rPr lang="en-AU" baseline="0" dirty="0"/>
              <a:t> with the participants to see if they have any questions or comments before moving on. </a:t>
            </a:r>
            <a:endParaRPr lang="en-AU" dirty="0"/>
          </a:p>
          <a:p>
            <a:pPr>
              <a:buNone/>
            </a:pPr>
            <a:endParaRPr lang="en-AU"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12</a:t>
            </a:fld>
            <a:endParaRPr lang="en-AU" dirty="0"/>
          </a:p>
        </p:txBody>
      </p:sp>
    </p:spTree>
    <p:extLst>
      <p:ext uri="{BB962C8B-B14F-4D97-AF65-F5344CB8AC3E}">
        <p14:creationId xmlns:p14="http://schemas.microsoft.com/office/powerpoint/2010/main" val="81161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a:buClr>
                <a:schemeClr val="dk1"/>
              </a:buClr>
              <a:buSzPct val="25000"/>
              <a:buNone/>
            </a:pPr>
            <a:r>
              <a:rPr lang="en-US" sz="1100" b="0" dirty="0"/>
              <a:t>10 minutes</a:t>
            </a:r>
          </a:p>
          <a:p>
            <a:pPr>
              <a:buClr>
                <a:schemeClr val="dk1"/>
              </a:buClr>
              <a:buSzPct val="25000"/>
              <a:buNone/>
            </a:pPr>
            <a:endParaRPr lang="en-US" sz="1100" b="1" dirty="0"/>
          </a:p>
          <a:p>
            <a:pPr>
              <a:buClr>
                <a:schemeClr val="dk1"/>
              </a:buClr>
              <a:buSzPct val="25000"/>
              <a:buNone/>
            </a:pPr>
            <a:r>
              <a:rPr lang="en-US" sz="1100" b="1" dirty="0"/>
              <a:t>Say: </a:t>
            </a:r>
            <a:r>
              <a:rPr lang="en-US" sz="1100" b="0" dirty="0"/>
              <a:t>the next tool</a:t>
            </a:r>
            <a:r>
              <a:rPr lang="en-US" sz="1100" b="0" baseline="0" dirty="0"/>
              <a:t> is the Caseworker Capacity Assessment tool. It explores 3 main areas of caseworker competencies; Attitudes, Knowledge and Skills. The main idea behind the tool is to explore the areas that a caseworker is already confident in, and where s/he might need more capacity building and coaching. </a:t>
            </a:r>
          </a:p>
          <a:p>
            <a:pPr marL="0" marR="0" lvl="0" indent="0" algn="l" defTabSz="914400" rtl="0" eaLnBrk="1" fontAlgn="auto" latinLnBrk="0" hangingPunct="1">
              <a:lnSpc>
                <a:spcPct val="100000"/>
              </a:lnSpc>
              <a:spcBef>
                <a:spcPts val="0"/>
              </a:spcBef>
              <a:spcAft>
                <a:spcPts val="0"/>
              </a:spcAft>
              <a:buClr>
                <a:schemeClr val="dk1"/>
              </a:buClr>
              <a:buSzPct val="25000"/>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ct val="25000"/>
              <a:buFontTx/>
              <a:buNone/>
              <a:tabLst/>
              <a:defRPr/>
            </a:pPr>
            <a:r>
              <a:rPr lang="en-US" sz="1100" kern="1200" dirty="0">
                <a:solidFill>
                  <a:schemeClr val="tx1"/>
                </a:solidFill>
                <a:effectLst/>
                <a:latin typeface="+mn-lt"/>
                <a:ea typeface="+mn-ea"/>
                <a:cs typeface="+mn-cs"/>
              </a:rPr>
              <a:t>It is suggested that this tool is used</a:t>
            </a:r>
            <a:r>
              <a:rPr lang="en-US" sz="1100" kern="1200" baseline="0" dirty="0">
                <a:solidFill>
                  <a:schemeClr val="tx1"/>
                </a:solidFill>
                <a:effectLst/>
                <a:latin typeface="+mn-lt"/>
                <a:ea typeface="+mn-ea"/>
                <a:cs typeface="+mn-cs"/>
              </a:rPr>
              <a:t> upon recruiting a new caseworker. A supervisor can use this tool in the initial Individual Supervision sessions with a caseworker to understand her or his strengths and areas for development. </a:t>
            </a:r>
            <a:endParaRPr lang="en-US" sz="1100" b="0" baseline="0" dirty="0"/>
          </a:p>
          <a:p>
            <a:pPr>
              <a:buClr>
                <a:schemeClr val="dk1"/>
              </a:buClr>
              <a:buSzPct val="25000"/>
              <a:buNone/>
            </a:pPr>
            <a:endParaRPr lang="en-US" sz="1100" b="1" dirty="0"/>
          </a:p>
          <a:p>
            <a:pPr>
              <a:buNone/>
            </a:pPr>
            <a:r>
              <a:rPr lang="en-US" sz="1100" b="1" i="0" u="none" strike="noStrike" cap="none" dirty="0">
                <a:latin typeface="+mn-lt"/>
                <a:ea typeface="Calibri"/>
                <a:cs typeface="Calibri"/>
                <a:sym typeface="Calibri"/>
              </a:rPr>
              <a:t>Distribute</a:t>
            </a:r>
            <a:r>
              <a:rPr lang="en-US" sz="1100" dirty="0"/>
              <a:t>: 2.4 Caseworker</a:t>
            </a:r>
            <a:r>
              <a:rPr lang="en-US" sz="1100" baseline="0" dirty="0"/>
              <a:t> Capacity Assessment </a:t>
            </a:r>
            <a:r>
              <a:rPr lang="en-US" sz="1100" dirty="0"/>
              <a:t>tool and give participants time to review</a:t>
            </a:r>
          </a:p>
          <a:p>
            <a:pPr>
              <a:buNone/>
            </a:pPr>
            <a:endParaRPr lang="en-US" sz="1100" dirty="0"/>
          </a:p>
          <a:p>
            <a:pPr>
              <a:buNone/>
            </a:pPr>
            <a:r>
              <a:rPr lang="en-US" sz="1100" b="1" dirty="0"/>
              <a:t>Facilitator’s notes</a:t>
            </a:r>
            <a:r>
              <a:rPr lang="en-US" sz="1100" dirty="0"/>
              <a:t>: </a:t>
            </a:r>
          </a:p>
          <a:p>
            <a:pPr marL="171450" indent="-171450">
              <a:buFont typeface="Arial" panose="020B0604020202020204" pitchFamily="34" charset="0"/>
              <a:buChar char="•"/>
            </a:pPr>
            <a:r>
              <a:rPr lang="en-US" sz="1100" dirty="0"/>
              <a:t>This tool is quite long and might require multiple sessions to complete. Organizations</a:t>
            </a:r>
            <a:r>
              <a:rPr lang="en-US" sz="1100" baseline="0" dirty="0"/>
              <a:t> and s</a:t>
            </a:r>
            <a:r>
              <a:rPr lang="en-US" sz="1100" dirty="0"/>
              <a:t>upervisors can determine if they want to prioritize certain sections at different phases of capacity building.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Assessing attitudes is a very difficult thing, at the same time, the attitudes of a case worker are really important. The tool provides for a suggestion on how to assess a caseworker’s attitudes but it also recognizes the challenges of doing so.</a:t>
            </a:r>
            <a:endParaRPr lang="en-US" sz="1100" dirty="0"/>
          </a:p>
          <a:p>
            <a:pPr marL="171450" indent="-171450">
              <a:buFont typeface="Arial" panose="020B0604020202020204" pitchFamily="34" charset="0"/>
              <a:buChar char="•"/>
            </a:pPr>
            <a:r>
              <a:rPr lang="en-US" sz="1100" dirty="0"/>
              <a:t>The</a:t>
            </a:r>
            <a:r>
              <a:rPr lang="en-US" sz="1100" baseline="0" dirty="0"/>
              <a:t> capacity assessment can compliment what is already available within your organization; certain questions can also be used as a pre-/post-test for trainings. </a:t>
            </a:r>
            <a:endParaRPr lang="en-US"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100" dirty="0"/>
          </a:p>
          <a:p>
            <a:pPr>
              <a:buNone/>
            </a:pPr>
            <a:r>
              <a:rPr lang="en-US" sz="1100" b="1" dirty="0"/>
              <a:t>Key messages:</a:t>
            </a:r>
            <a:r>
              <a:rPr lang="en-US" sz="1100" dirty="0"/>
              <a:t> </a:t>
            </a:r>
          </a:p>
          <a:p>
            <a:pPr marL="171450" indent="-171450">
              <a:buFont typeface="Arial" panose="020B0604020202020204" pitchFamily="34" charset="0"/>
              <a:buChar char="•"/>
            </a:pPr>
            <a:r>
              <a:rPr lang="en-US" sz="1100" dirty="0"/>
              <a:t>Capacity building is never completed. Child protection work requires us to constantly refresh our knowledge, adapt our skills and acknowledge our own strengths and challenges.</a:t>
            </a:r>
          </a:p>
          <a:p>
            <a:pPr>
              <a:buClr>
                <a:schemeClr val="dk1"/>
              </a:buClr>
              <a:buSzPct val="25000"/>
              <a:buNone/>
            </a:pPr>
            <a:endParaRPr lang="en-US" sz="1100" b="0" i="0" u="none" strike="noStrike" cap="none" dirty="0">
              <a:latin typeface="Calibri"/>
              <a:ea typeface="Calibri"/>
              <a:cs typeface="Calibri"/>
            </a:endParaRPr>
          </a:p>
        </p:txBody>
      </p:sp>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214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dirty="0">
                <a:solidFill>
                  <a:schemeClr val="dk1"/>
                </a:solidFill>
                <a:latin typeface="+mn-lt"/>
                <a:ea typeface="Calibri"/>
                <a:cs typeface="Calibri"/>
                <a:sym typeface="Calibri"/>
              </a:rPr>
              <a:t>20 minutes </a:t>
            </a:r>
          </a:p>
          <a:p>
            <a:pPr marL="0" marR="0" lvl="0" indent="0" algn="l" rtl="0">
              <a:lnSpc>
                <a:spcPct val="100000"/>
              </a:lnSpc>
              <a:spcBef>
                <a:spcPts val="0"/>
              </a:spcBef>
              <a:spcAft>
                <a:spcPts val="0"/>
              </a:spcAft>
              <a:buClr>
                <a:schemeClr val="dk1"/>
              </a:buClr>
              <a:buSzPct val="25000"/>
              <a:buFont typeface="Calibri"/>
              <a:buNone/>
            </a:pPr>
            <a:endParaRPr lang="en-US" sz="11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00" b="1" i="0" u="none" strike="noStrike" cap="none" dirty="0">
                <a:solidFill>
                  <a:schemeClr val="dk1"/>
                </a:solidFill>
                <a:latin typeface="+mn-lt"/>
                <a:ea typeface="Calibri"/>
                <a:cs typeface="Calibri"/>
                <a:sym typeface="Calibri"/>
              </a:rPr>
              <a:t>Say</a:t>
            </a:r>
            <a:r>
              <a:rPr lang="en-US" sz="1100" b="0" i="0" u="none" strike="noStrike" cap="none" dirty="0">
                <a:solidFill>
                  <a:schemeClr val="dk1"/>
                </a:solidFill>
                <a:latin typeface="+mn-lt"/>
                <a:ea typeface="Calibri"/>
                <a:cs typeface="Calibri"/>
                <a:sym typeface="Calibri"/>
              </a:rPr>
              <a:t>: Sinc</a:t>
            </a:r>
            <a:r>
              <a:rPr lang="en-US" sz="1100" b="0" i="0" u="none" strike="noStrike" cap="none" baseline="0" dirty="0">
                <a:solidFill>
                  <a:schemeClr val="dk1"/>
                </a:solidFill>
                <a:latin typeface="+mn-lt"/>
                <a:ea typeface="Calibri"/>
                <a:cs typeface="Calibri"/>
                <a:sym typeface="Calibri"/>
              </a:rPr>
              <a:t>e this quite a long and complicated tool, we’re going to take a bit more time to review it in pairs.</a:t>
            </a:r>
          </a:p>
          <a:p>
            <a:pPr marL="0" marR="0" lvl="0" indent="0" algn="l" rtl="0">
              <a:lnSpc>
                <a:spcPct val="100000"/>
              </a:lnSpc>
              <a:spcBef>
                <a:spcPts val="0"/>
              </a:spcBef>
              <a:spcAft>
                <a:spcPts val="0"/>
              </a:spcAft>
              <a:buClr>
                <a:schemeClr val="dk1"/>
              </a:buClr>
              <a:buSzPct val="25000"/>
              <a:buFont typeface="Calibri"/>
              <a:buNone/>
            </a:pPr>
            <a:endParaRPr lang="en-US" sz="1100" b="0" i="0" u="none" strike="noStrike" cap="none" baseline="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00" b="1" i="0" u="none" strike="noStrike" cap="none" dirty="0">
                <a:solidFill>
                  <a:schemeClr val="dk1"/>
                </a:solidFill>
                <a:latin typeface="+mn-lt"/>
                <a:ea typeface="Calibri"/>
                <a:cs typeface="Calibri"/>
                <a:sym typeface="Calibri"/>
              </a:rPr>
              <a:t>Instructions</a:t>
            </a:r>
            <a:r>
              <a:rPr lang="en-US" sz="1100" b="0" i="0" u="none" strike="noStrike" cap="none" dirty="0">
                <a:solidFill>
                  <a:schemeClr val="dk1"/>
                </a:solidFill>
                <a:latin typeface="+mn-lt"/>
                <a:ea typeface="Calibri"/>
                <a:cs typeface="Calibri"/>
                <a:sym typeface="Calibri"/>
              </a:rPr>
              <a:t>: Invite participants to work in pairs</a:t>
            </a:r>
            <a:r>
              <a:rPr lang="en-US" sz="1100" b="0" i="0" u="none" strike="noStrike" cap="none" baseline="0" dirty="0">
                <a:solidFill>
                  <a:schemeClr val="dk1"/>
                </a:solidFill>
                <a:latin typeface="+mn-lt"/>
                <a:ea typeface="Calibri"/>
                <a:cs typeface="Calibri"/>
                <a:sym typeface="Calibri"/>
              </a:rPr>
              <a:t> on different sections of the capacity assessment tool. </a:t>
            </a:r>
            <a:endParaRPr lang="en-US" sz="11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100" b="0" i="0" u="none" strike="noStrike" cap="none" baseline="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baseline="0" dirty="0">
                <a:solidFill>
                  <a:schemeClr val="dk1"/>
                </a:solidFill>
                <a:latin typeface="+mn-lt"/>
                <a:ea typeface="Calibri"/>
                <a:cs typeface="Calibri"/>
                <a:sym typeface="Calibri"/>
              </a:rPr>
              <a:t>Ask them to consider with their partner: </a:t>
            </a:r>
          </a:p>
          <a:p>
            <a:pPr marL="285750" lvl="1" indent="-285750">
              <a:spcBef>
                <a:spcPts val="1000"/>
              </a:spcBef>
              <a:buClr>
                <a:srgbClr val="97467D"/>
              </a:buClr>
              <a:buSzPct val="100000"/>
              <a:buFont typeface="Wingdings" charset="2"/>
              <a:buChar char="§"/>
            </a:pPr>
            <a:r>
              <a:rPr lang="en-US" sz="1100" dirty="0">
                <a:solidFill>
                  <a:schemeClr val="tx1">
                    <a:lumMod val="65000"/>
                    <a:lumOff val="35000"/>
                  </a:schemeClr>
                </a:solidFill>
                <a:latin typeface="+mn-lt"/>
                <a:ea typeface="Helvetica Neue" charset="0"/>
                <a:cs typeface="Helvetica Neue" charset="0"/>
              </a:rPr>
              <a:t>What are some ways that you can help caseworkers feel comfortable with this assessment?</a:t>
            </a:r>
          </a:p>
          <a:p>
            <a:pPr marL="285750" lvl="1" indent="-285750">
              <a:spcBef>
                <a:spcPts val="1000"/>
              </a:spcBef>
              <a:buClr>
                <a:srgbClr val="97467D"/>
              </a:buClr>
              <a:buSzPct val="100000"/>
              <a:buFont typeface="Wingdings" charset="2"/>
              <a:buChar char="§"/>
            </a:pPr>
            <a:r>
              <a:rPr lang="en-US" sz="1100" dirty="0">
                <a:solidFill>
                  <a:schemeClr val="tx1">
                    <a:lumMod val="65000"/>
                    <a:lumOff val="35000"/>
                  </a:schemeClr>
                </a:solidFill>
                <a:latin typeface="+mn-lt"/>
                <a:ea typeface="Helvetica Neue" charset="0"/>
                <a:cs typeface="Helvetica Neue" charset="0"/>
              </a:rPr>
              <a:t>How would you develop a capacity building plan following the completion of the assessment</a:t>
            </a:r>
            <a:endParaRPr lang="en-US" sz="1100" b="0" i="0" u="none" strike="noStrike" cap="none" baseline="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100" b="0" i="0" u="none" strike="noStrike" cap="none" baseline="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baseline="0" dirty="0">
                <a:solidFill>
                  <a:schemeClr val="dk1"/>
                </a:solidFill>
                <a:latin typeface="+mn-lt"/>
                <a:ea typeface="Calibri"/>
                <a:cs typeface="Calibri"/>
                <a:sym typeface="Calibri"/>
              </a:rPr>
              <a:t>After 10 minutes, invite the pairs to return to the large group and review in plenary. </a:t>
            </a:r>
          </a:p>
          <a:p>
            <a:pPr marL="0" marR="0" lvl="0" indent="0" algn="l" rtl="0">
              <a:lnSpc>
                <a:spcPct val="100000"/>
              </a:lnSpc>
              <a:spcBef>
                <a:spcPts val="0"/>
              </a:spcBef>
              <a:spcAft>
                <a:spcPts val="0"/>
              </a:spcAft>
              <a:buClr>
                <a:schemeClr val="dk1"/>
              </a:buClr>
              <a:buSzPct val="25000"/>
              <a:buFont typeface="Calibri"/>
              <a:buNone/>
            </a:pPr>
            <a:endParaRPr lang="en-US" sz="1100" b="0" i="0" u="none" strike="noStrike" cap="none" baseline="0" dirty="0">
              <a:solidFill>
                <a:schemeClr val="dk1"/>
              </a:solidFill>
              <a:latin typeface="+mn-lt"/>
              <a:ea typeface="Calibri"/>
              <a:cs typeface="Calibri"/>
              <a:sym typeface="Calibri"/>
            </a:endParaRPr>
          </a:p>
          <a:p>
            <a:pPr>
              <a:buNone/>
            </a:pPr>
            <a:r>
              <a:rPr lang="en-US" sz="1100" b="1" dirty="0"/>
              <a:t>Key messages:</a:t>
            </a:r>
            <a:r>
              <a:rPr lang="en-US" sz="1100" dirty="0"/>
              <a:t> </a:t>
            </a:r>
          </a:p>
          <a:p>
            <a:pPr marL="171450" indent="-171450">
              <a:buFont typeface="Arial" panose="020B0604020202020204" pitchFamily="34" charset="0"/>
              <a:buChar char="•"/>
            </a:pPr>
            <a:r>
              <a:rPr lang="en-US" sz="1100" b="0" i="0" u="none" strike="noStrike" cap="none" baseline="0" dirty="0">
                <a:solidFill>
                  <a:schemeClr val="tx1"/>
                </a:solidFill>
                <a:latin typeface="+mn-lt"/>
                <a:ea typeface="+mn-ea"/>
                <a:cs typeface="+mn-cs"/>
                <a:sym typeface="Calibri"/>
              </a:rPr>
              <a:t>It is best to use this tool collaboratively between the caseworker and supervisor, and building a </a:t>
            </a:r>
            <a:r>
              <a:rPr lang="en-US" sz="1100" b="1" i="0" u="sng" strike="noStrike" cap="none" baseline="0" dirty="0">
                <a:solidFill>
                  <a:schemeClr val="tx1"/>
                </a:solidFill>
                <a:latin typeface="+mn-lt"/>
                <a:ea typeface="+mn-ea"/>
                <a:cs typeface="+mn-cs"/>
                <a:sym typeface="Calibri"/>
              </a:rPr>
              <a:t>safe and trusting </a:t>
            </a:r>
            <a:r>
              <a:rPr lang="en-US" sz="1100" b="0" i="0" u="none" strike="noStrike" cap="none" baseline="0" dirty="0">
                <a:solidFill>
                  <a:schemeClr val="tx1"/>
                </a:solidFill>
                <a:latin typeface="+mn-lt"/>
                <a:ea typeface="+mn-ea"/>
                <a:cs typeface="+mn-cs"/>
                <a:sym typeface="Calibri"/>
              </a:rPr>
              <a:t>relationship is essential! </a:t>
            </a:r>
            <a:endParaRPr lang="en-US" sz="1100" b="0" i="0" u="none" strike="noStrike" cap="none" baseline="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baseline="0"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765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a:t>Check</a:t>
            </a:r>
            <a:r>
              <a:rPr lang="en-AU" sz="1100" baseline="0" dirty="0"/>
              <a:t> with the participants to see if they have any questions or comments before moving on. </a:t>
            </a:r>
            <a:endParaRPr lang="en-AU" sz="1100" dirty="0"/>
          </a:p>
          <a:p>
            <a:pPr>
              <a:buNone/>
            </a:pPr>
            <a:endParaRPr lang="en-AU" sz="1100"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15</a:t>
            </a:fld>
            <a:endParaRPr lang="en-AU" dirty="0"/>
          </a:p>
        </p:txBody>
      </p:sp>
    </p:spTree>
    <p:extLst>
      <p:ext uri="{BB962C8B-B14F-4D97-AF65-F5344CB8AC3E}">
        <p14:creationId xmlns:p14="http://schemas.microsoft.com/office/powerpoint/2010/main" val="62902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buClr>
                <a:schemeClr val="dk1"/>
              </a:buClr>
              <a:buSzPct val="25000"/>
              <a:buNone/>
            </a:pPr>
            <a:r>
              <a:rPr lang="en-US" sz="1100" b="0" dirty="0"/>
              <a:t>5 minutes</a:t>
            </a:r>
          </a:p>
          <a:p>
            <a:pPr>
              <a:buNone/>
            </a:pPr>
            <a:endParaRPr lang="en-US" sz="1100" dirty="0"/>
          </a:p>
          <a:p>
            <a:pPr>
              <a:buNone/>
            </a:pPr>
            <a:r>
              <a:rPr lang="en-US" sz="1100" b="1" dirty="0"/>
              <a:t>Say</a:t>
            </a:r>
            <a:r>
              <a:rPr lang="en-US" sz="1100" dirty="0"/>
              <a:t>: Shadowing is a common practice for new caseworker</a:t>
            </a:r>
            <a:r>
              <a:rPr lang="en-US" sz="1100" baseline="0" dirty="0"/>
              <a:t>s. I</a:t>
            </a:r>
            <a:r>
              <a:rPr lang="en-US" sz="1100" kern="1200" dirty="0">
                <a:solidFill>
                  <a:schemeClr val="tx1"/>
                </a:solidFill>
                <a:effectLst/>
                <a:latin typeface="+mn-lt"/>
                <a:ea typeface="+mn-ea"/>
                <a:cs typeface="+mn-cs"/>
              </a:rPr>
              <a:t>t is used to show caseworkers </a:t>
            </a:r>
            <a:r>
              <a:rPr lang="en-US" sz="1100" b="1" i="1" kern="1200" dirty="0">
                <a:solidFill>
                  <a:schemeClr val="tx1"/>
                </a:solidFill>
                <a:effectLst/>
                <a:latin typeface="+mn-lt"/>
                <a:ea typeface="+mn-ea"/>
                <a:cs typeface="+mn-cs"/>
              </a:rPr>
              <a:t>how</a:t>
            </a:r>
            <a:r>
              <a:rPr lang="en-US" sz="1100" kern="1200" dirty="0">
                <a:solidFill>
                  <a:schemeClr val="tx1"/>
                </a:solidFill>
                <a:effectLst/>
                <a:latin typeface="+mn-lt"/>
                <a:ea typeface="+mn-ea"/>
                <a:cs typeface="+mn-cs"/>
              </a:rPr>
              <a:t> to engage with children and families, particularly caseworkers who are new or inexperienced.  During a shadowing visit, a senior caseworker or supervisor conducts an interview/meeting with a child (and/or caregiver) as though the caseworker is not present. The caseworker is a neutral observer during this contact for the purposes of learning and development. </a:t>
            </a:r>
          </a:p>
          <a:p>
            <a:pPr>
              <a:buNone/>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cap="none" dirty="0">
                <a:latin typeface="+mn-lt"/>
                <a:ea typeface="Calibri"/>
                <a:cs typeface="Calibri"/>
                <a:sym typeface="Calibri"/>
              </a:rPr>
              <a:t>Distribute</a:t>
            </a:r>
            <a:r>
              <a:rPr lang="en-US" sz="1100" b="0" i="0" u="none" strike="noStrike" cap="none" dirty="0">
                <a:latin typeface="+mn-lt"/>
                <a:ea typeface="Calibri"/>
                <a:cs typeface="Calibri"/>
                <a:sym typeface="Calibri"/>
              </a:rPr>
              <a:t>: 2.5 Shadowing</a:t>
            </a:r>
            <a:r>
              <a:rPr lang="en-US" sz="1100" b="0" i="0" u="none" strike="noStrike" cap="none" baseline="0" dirty="0">
                <a:latin typeface="+mn-lt"/>
                <a:ea typeface="Calibri"/>
                <a:cs typeface="Calibri"/>
                <a:sym typeface="Calibri"/>
              </a:rPr>
              <a:t> T</a:t>
            </a:r>
            <a:r>
              <a:rPr lang="en-US" sz="1100" b="0" i="0" u="none" strike="noStrike" cap="none" dirty="0">
                <a:latin typeface="+mn-lt"/>
                <a:ea typeface="Calibri"/>
                <a:cs typeface="Calibri"/>
                <a:sym typeface="Calibri"/>
              </a:rPr>
              <a:t>ool to the participants and review it together. </a:t>
            </a:r>
          </a:p>
          <a:p>
            <a:pPr>
              <a:buNone/>
            </a:pPr>
            <a:endParaRPr lang="en-US" sz="1100" b="1" kern="1200" dirty="0">
              <a:solidFill>
                <a:schemeClr val="tx1"/>
              </a:solidFill>
              <a:effectLst/>
              <a:latin typeface="+mn-lt"/>
              <a:ea typeface="+mn-ea"/>
              <a:cs typeface="+mn-cs"/>
            </a:endParaRPr>
          </a:p>
          <a:p>
            <a:pPr>
              <a:buNone/>
            </a:pPr>
            <a:r>
              <a:rPr lang="en-US" sz="1100" b="1" kern="1200" dirty="0">
                <a:solidFill>
                  <a:schemeClr val="tx1"/>
                </a:solidFill>
                <a:effectLst/>
                <a:latin typeface="+mn-lt"/>
                <a:ea typeface="+mn-ea"/>
                <a:cs typeface="+mn-cs"/>
              </a:rPr>
              <a:t>Say: </a:t>
            </a:r>
            <a:r>
              <a:rPr lang="en-US" sz="1100" b="0" kern="1200" dirty="0">
                <a:solidFill>
                  <a:schemeClr val="tx1"/>
                </a:solidFill>
                <a:effectLst/>
                <a:latin typeface="+mn-lt"/>
                <a:ea typeface="+mn-ea"/>
                <a:cs typeface="+mn-cs"/>
              </a:rPr>
              <a:t>Unlike</a:t>
            </a:r>
            <a:r>
              <a:rPr lang="en-US" sz="1100" b="0" kern="1200" baseline="0" dirty="0">
                <a:solidFill>
                  <a:schemeClr val="tx1"/>
                </a:solidFill>
                <a:effectLst/>
                <a:latin typeface="+mn-lt"/>
                <a:ea typeface="+mn-ea"/>
                <a:cs typeface="+mn-cs"/>
              </a:rPr>
              <a:t> the other tools, the Shadowing Tool is meant to be used by the caseworker. The caseworker should use the tool to note and reflect on </a:t>
            </a:r>
            <a:r>
              <a:rPr lang="en-US" sz="1100" kern="1200" dirty="0">
                <a:solidFill>
                  <a:schemeClr val="tx1"/>
                </a:solidFill>
                <a:effectLst/>
                <a:latin typeface="+mn-lt"/>
                <a:ea typeface="+mn-ea"/>
                <a:cs typeface="+mn-cs"/>
              </a:rPr>
              <a:t>the interactions between the senior caseworker/supervisor and the child/ family. </a:t>
            </a:r>
          </a:p>
          <a:p>
            <a:pPr>
              <a:buNone/>
            </a:pPr>
            <a:endParaRPr lang="en-US" sz="1100" kern="1200" dirty="0">
              <a:solidFill>
                <a:schemeClr val="tx1"/>
              </a:solidFill>
              <a:effectLst/>
              <a:latin typeface="+mn-lt"/>
              <a:ea typeface="+mn-ea"/>
              <a:cs typeface="+mn-cs"/>
            </a:endParaRPr>
          </a:p>
          <a:p>
            <a:pPr>
              <a:buNone/>
            </a:pPr>
            <a:r>
              <a:rPr lang="en-US" sz="1100" kern="1200" dirty="0">
                <a:solidFill>
                  <a:schemeClr val="tx1"/>
                </a:solidFill>
                <a:effectLst/>
                <a:latin typeface="+mn-lt"/>
                <a:ea typeface="+mn-ea"/>
                <a:cs typeface="+mn-cs"/>
              </a:rPr>
              <a:t>Reflections and discussions of shadowing sessions should occur in individual supervision sessions</a:t>
            </a:r>
            <a:endParaRPr lang="en-US" sz="1100" b="1" kern="1200" dirty="0">
              <a:solidFill>
                <a:schemeClr val="tx1"/>
              </a:solidFill>
              <a:effectLst/>
              <a:latin typeface="+mn-lt"/>
              <a:ea typeface="+mn-ea"/>
              <a:cs typeface="+mn-cs"/>
            </a:endParaRPr>
          </a:p>
          <a:p>
            <a:pPr>
              <a:buNone/>
            </a:pPr>
            <a:endParaRPr lang="en-US" sz="1100" dirty="0"/>
          </a:p>
          <a:p>
            <a:pPr>
              <a:buNone/>
            </a:pPr>
            <a:r>
              <a:rPr lang="en-US" sz="1100" b="1" dirty="0"/>
              <a:t>Key messages:</a:t>
            </a:r>
            <a:r>
              <a:rPr lang="en-US" sz="1100" dirty="0"/>
              <a:t> </a:t>
            </a:r>
          </a:p>
          <a:p>
            <a:pPr marL="171450" indent="-171450">
              <a:buFont typeface="Arial" panose="020B0604020202020204" pitchFamily="34" charset="0"/>
              <a:buChar char="•"/>
            </a:pPr>
            <a:r>
              <a:rPr lang="en-US" sz="1100" dirty="0"/>
              <a:t>One of the best ways new caseworkers learn is</a:t>
            </a:r>
            <a:r>
              <a:rPr lang="en-US" sz="1100" baseline="0" dirty="0"/>
              <a:t> by </a:t>
            </a:r>
            <a:r>
              <a:rPr lang="en-US" sz="1100" b="1" baseline="0" dirty="0"/>
              <a:t>seeing</a:t>
            </a:r>
            <a:r>
              <a:rPr lang="en-US" sz="1100" baseline="0" dirty="0"/>
              <a:t> how our work looks like in daily interactions with children and caregivers. </a:t>
            </a:r>
          </a:p>
          <a:p>
            <a:pPr marL="171450" indent="-171450">
              <a:buFont typeface="Arial" panose="020B0604020202020204" pitchFamily="34" charset="0"/>
              <a:buChar char="•"/>
            </a:pPr>
            <a:r>
              <a:rPr lang="en-US" sz="1100" baseline="0" dirty="0"/>
              <a:t>It is important that the person that the new caseworker is shadowing is experienced and qualified. Ensure everyone involved understands the purpose of shadowing.</a:t>
            </a:r>
          </a:p>
          <a:p>
            <a:pPr marL="171450" indent="-171450">
              <a:buFont typeface="Arial" panose="020B0604020202020204" pitchFamily="34" charset="0"/>
              <a:buChar char="•"/>
            </a:pPr>
            <a:r>
              <a:rPr lang="en-US" sz="1100" baseline="0" dirty="0"/>
              <a:t>Trust between new caseworker and senior caseworker/supervisor is important before shadowing takes place.</a:t>
            </a:r>
          </a:p>
          <a:p>
            <a:pPr marL="171450" indent="-171450">
              <a:buFont typeface="Arial" panose="020B0604020202020204" pitchFamily="34" charset="0"/>
              <a:buChar char="•"/>
            </a:pPr>
            <a:r>
              <a:rPr lang="en-US" sz="1100" b="1" baseline="0" dirty="0"/>
              <a:t>Preparation is necessary; consent of the child and caregiver(s) is essential. </a:t>
            </a:r>
            <a:endParaRPr lang="en-US" sz="1100" b="1" dirty="0"/>
          </a:p>
          <a:p>
            <a:pPr>
              <a:buClr>
                <a:schemeClr val="dk1"/>
              </a:buClr>
              <a:buSzPct val="25000"/>
              <a:buNone/>
            </a:pPr>
            <a:endParaRPr lang="en-US" b="1" i="0" u="none" strike="noStrike" cap="none" dirty="0">
              <a:latin typeface="Calibri"/>
              <a:ea typeface="Calibri"/>
              <a:cs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16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buSzPct val="25000"/>
              <a:buNone/>
            </a:pPr>
            <a:r>
              <a:rPr lang="en-US" sz="1100" dirty="0"/>
              <a:t>10 minutes</a:t>
            </a:r>
          </a:p>
          <a:p>
            <a:pPr>
              <a:buSzPct val="25000"/>
              <a:buNone/>
            </a:pPr>
            <a:endParaRPr lang="en-US" sz="1100" dirty="0"/>
          </a:p>
          <a:p>
            <a:pPr>
              <a:buNone/>
            </a:pPr>
            <a:r>
              <a:rPr lang="en-US" sz="1100" b="1" dirty="0"/>
              <a:t>Say</a:t>
            </a:r>
            <a:r>
              <a:rPr lang="en-US" sz="1100" dirty="0"/>
              <a:t>: Observation</a:t>
            </a:r>
            <a:r>
              <a:rPr lang="en-US" sz="1100" baseline="0" dirty="0"/>
              <a:t> is a similar practice to shadowing; but the roles are changed. During an observation, the caseworker leads the interaction and the supervisor takes on the responsibility of watching the caseworker’s interaction with a child/family. </a:t>
            </a:r>
            <a:endParaRPr lang="en-US" sz="1100" dirty="0"/>
          </a:p>
          <a:p>
            <a:pPr>
              <a:buNone/>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cap="none" dirty="0">
                <a:latin typeface="+mn-lt"/>
                <a:ea typeface="Calibri"/>
                <a:cs typeface="Calibri"/>
                <a:sym typeface="Calibri"/>
              </a:rPr>
              <a:t>Distribute</a:t>
            </a:r>
            <a:r>
              <a:rPr lang="en-US" sz="1100" b="0" i="0" u="none" strike="noStrike" cap="none" dirty="0">
                <a:latin typeface="+mn-lt"/>
                <a:ea typeface="Calibri"/>
                <a:cs typeface="Calibri"/>
                <a:sym typeface="Calibri"/>
              </a:rPr>
              <a:t>: 2.6 Observation Tool to the participants and review it together. </a:t>
            </a:r>
          </a:p>
          <a:p>
            <a:pPr>
              <a:buNone/>
            </a:pPr>
            <a:endParaRPr lang="en-US" sz="1100" b="1" kern="1200" dirty="0">
              <a:solidFill>
                <a:schemeClr val="tx1"/>
              </a:solidFill>
              <a:effectLst/>
              <a:latin typeface="+mn-lt"/>
              <a:ea typeface="+mn-ea"/>
              <a:cs typeface="+mn-cs"/>
            </a:endParaRPr>
          </a:p>
          <a:p>
            <a:pPr>
              <a:buNone/>
            </a:pPr>
            <a:r>
              <a:rPr lang="en-US" sz="1100" b="1" dirty="0"/>
              <a:t>Say</a:t>
            </a:r>
            <a:r>
              <a:rPr lang="en-US" sz="1100" dirty="0"/>
              <a:t>: The</a:t>
            </a:r>
            <a:r>
              <a:rPr lang="en-US" sz="1100" baseline="0" dirty="0"/>
              <a:t> sections of this tool are the same as the shadowing tool. It is the supervisor who takes notes and makes observations this time. </a:t>
            </a:r>
            <a:endParaRPr lang="en-US" sz="1100" dirty="0"/>
          </a:p>
          <a:p>
            <a:pPr>
              <a:buNone/>
            </a:pPr>
            <a:endParaRPr lang="en-US" sz="1100" dirty="0"/>
          </a:p>
          <a:p>
            <a:pPr>
              <a:buNone/>
            </a:pPr>
            <a:r>
              <a:rPr lang="en-US" sz="1100" b="1" dirty="0"/>
              <a:t>Key messages:</a:t>
            </a:r>
          </a:p>
          <a:p>
            <a:pPr marL="171450" indent="-171450">
              <a:buFont typeface="Arial" panose="020B0604020202020204" pitchFamily="34" charset="0"/>
              <a:buChar char="•"/>
            </a:pPr>
            <a:r>
              <a:rPr lang="en-US" sz="1100" dirty="0"/>
              <a:t>Not an</a:t>
            </a:r>
            <a:r>
              <a:rPr lang="en-US" sz="1100" baseline="0" dirty="0"/>
              <a:t> “audit” of the caseworker, but to recognize strengths and areas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Preparation is necessary; consent of the child and caregiver(s) is essential. </a:t>
            </a:r>
            <a:endParaRPr lang="en-US" sz="1100" baseline="0" dirty="0"/>
          </a:p>
          <a:p>
            <a:pPr marL="171450" indent="-171450">
              <a:buFont typeface="Arial" panose="020B0604020202020204" pitchFamily="34" charset="0"/>
              <a:buChar char="•"/>
            </a:pPr>
            <a:r>
              <a:rPr lang="en-US" sz="1100" baseline="0" dirty="0"/>
              <a:t>Trust between caseworker and supervisor is important to make observations effective. </a:t>
            </a:r>
            <a:endParaRPr lang="en-US" sz="1100" dirty="0"/>
          </a:p>
          <a:p>
            <a:pPr marL="171450" indent="-171450">
              <a:buFont typeface="Arial" panose="020B0604020202020204" pitchFamily="34" charset="0"/>
              <a:buChar char="•"/>
            </a:pPr>
            <a:r>
              <a:rPr lang="en-US" sz="1100" dirty="0"/>
              <a:t>A supervisor should only ever interrupt a session if a case management guidin</a:t>
            </a:r>
            <a:r>
              <a:rPr lang="en-US" sz="1100" baseline="0" dirty="0"/>
              <a:t>g principle </a:t>
            </a:r>
            <a:r>
              <a:rPr lang="en-US" sz="1100" dirty="0"/>
              <a:t>is being violated or if the caseworker explicitly asks for support or feedback.</a:t>
            </a:r>
          </a:p>
          <a:p>
            <a:pPr>
              <a:buSzPct val="25000"/>
              <a:buNone/>
            </a:pPr>
            <a:endParaRPr lang="en-US" sz="1100" dirty="0"/>
          </a:p>
        </p:txBody>
      </p:sp>
      <p:sp>
        <p:nvSpPr>
          <p:cNvPr id="265" name="Shape 2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6034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Tx/>
              <a:buNone/>
              <a:tabLst/>
              <a:defRPr/>
            </a:pPr>
            <a:r>
              <a:rPr lang="en-US" sz="1100" b="0" dirty="0">
                <a:latin typeface="+mn-lt"/>
              </a:rPr>
              <a:t>70 minutes </a:t>
            </a:r>
          </a:p>
          <a:p>
            <a:pPr marL="0" marR="0" lvl="0" indent="0" algn="l" defTabSz="914400" rtl="0" eaLnBrk="1" fontAlgn="auto" latinLnBrk="0" hangingPunct="1">
              <a:lnSpc>
                <a:spcPct val="100000"/>
              </a:lnSpc>
              <a:spcBef>
                <a:spcPts val="0"/>
              </a:spcBef>
              <a:spcAft>
                <a:spcPts val="0"/>
              </a:spcAft>
              <a:buClr>
                <a:schemeClr val="dk1"/>
              </a:buClr>
              <a:buSzPct val="25000"/>
              <a:buFontTx/>
              <a:buNone/>
              <a:tabLst/>
              <a:defRPr/>
            </a:pPr>
            <a:endParaRPr lang="en-US" sz="1100" b="1" dirty="0">
              <a:latin typeface="+mn-lt"/>
            </a:endParaRPr>
          </a:p>
          <a:p>
            <a:pPr>
              <a:buClr>
                <a:schemeClr val="dk1"/>
              </a:buClr>
              <a:buSzPct val="25000"/>
              <a:buNone/>
            </a:pPr>
            <a:r>
              <a:rPr lang="en-US" sz="1100" b="1" dirty="0">
                <a:latin typeface="+mn-lt"/>
              </a:rPr>
              <a:t>Say:</a:t>
            </a:r>
            <a:r>
              <a:rPr lang="en-US" sz="1100" b="0" baseline="0" dirty="0">
                <a:latin typeface="+mn-lt"/>
              </a:rPr>
              <a:t> now we’ll take the opportunity to practice using the Observation Tool.</a:t>
            </a:r>
          </a:p>
          <a:p>
            <a:pPr>
              <a:buClr>
                <a:schemeClr val="dk1"/>
              </a:buClr>
              <a:buSzPct val="25000"/>
              <a:buNone/>
            </a:pPr>
            <a:endParaRPr lang="en-US" sz="1100" b="0" baseline="0" dirty="0">
              <a:latin typeface="+mn-lt"/>
            </a:endParaRPr>
          </a:p>
          <a:p>
            <a:pPr>
              <a:buClr>
                <a:schemeClr val="dk1"/>
              </a:buClr>
              <a:buSzPct val="25000"/>
              <a:buNone/>
            </a:pPr>
            <a:r>
              <a:rPr lang="en-US" sz="1100" b="1" i="0" u="none" strike="noStrike" cap="none" dirty="0">
                <a:latin typeface="+mn-lt"/>
                <a:ea typeface="Calibri"/>
                <a:cs typeface="Calibri"/>
                <a:sym typeface="Calibri"/>
              </a:rPr>
              <a:t>Distribute</a:t>
            </a:r>
            <a:r>
              <a:rPr lang="en-US" sz="1100" b="0" baseline="0" dirty="0">
                <a:latin typeface="+mn-lt"/>
              </a:rPr>
              <a:t>: 2.7 Observation Tool Role Play Handout</a:t>
            </a:r>
          </a:p>
          <a:p>
            <a:pPr>
              <a:buClr>
                <a:schemeClr val="dk1"/>
              </a:buClr>
              <a:buSzPct val="25000"/>
              <a:buNone/>
            </a:pPr>
            <a:endParaRPr lang="en-US" sz="1100" b="1" dirty="0">
              <a:latin typeface="+mn-lt"/>
            </a:endParaRPr>
          </a:p>
          <a:p>
            <a:pPr marL="228600" indent="-228600">
              <a:buClr>
                <a:schemeClr val="dk1"/>
              </a:buClr>
              <a:buSzPct val="100000"/>
              <a:buFont typeface="Calibri"/>
              <a:buAutoNum type="arabicPeriod"/>
            </a:pPr>
            <a:r>
              <a:rPr lang="en-US" sz="1100" b="0" i="0" u="none" strike="noStrike" cap="none" dirty="0">
                <a:latin typeface="+mn-lt"/>
                <a:ea typeface="Calibri"/>
                <a:cs typeface="Calibri"/>
                <a:sym typeface="Calibri"/>
              </a:rPr>
              <a:t>Break up participants into teams of three (roles of CW, Supervisor and Child) to practice role-playing the scenario.</a:t>
            </a:r>
            <a:r>
              <a:rPr lang="en-US" sz="1100" b="0" i="0" u="none" strike="noStrike" cap="none" baseline="0" dirty="0">
                <a:latin typeface="+mn-lt"/>
                <a:ea typeface="Calibri"/>
                <a:cs typeface="Calibri"/>
                <a:sym typeface="Calibri"/>
              </a:rPr>
              <a:t> The caseworker will be visiting the child with the supervisor (who should be making notes using the Observation Tool.) Give 15 minutes for the groups to role-play. </a:t>
            </a:r>
            <a:r>
              <a:rPr lang="en-US" sz="1100" dirty="0">
                <a:latin typeface="+mn-lt"/>
              </a:rPr>
              <a:t> </a:t>
            </a:r>
            <a:endParaRPr lang="en-US" sz="1100" b="0" i="0" u="none" strike="noStrike" cap="none" dirty="0">
              <a:latin typeface="+mn-lt"/>
              <a:ea typeface="Calibri"/>
              <a:cs typeface="Calibri"/>
            </a:endParaRPr>
          </a:p>
          <a:p>
            <a:pPr marL="228600" indent="-228600">
              <a:buClr>
                <a:schemeClr val="dk1"/>
              </a:buClr>
              <a:buSzPct val="100000"/>
              <a:buFont typeface="Calibri"/>
              <a:buAutoNum type="arabicPeriod"/>
            </a:pPr>
            <a:r>
              <a:rPr lang="en-US" sz="1100" b="0" i="0" u="none" strike="noStrike" cap="none" dirty="0">
                <a:latin typeface="+mn-lt"/>
                <a:ea typeface="Calibri"/>
                <a:cs typeface="Calibri"/>
                <a:sym typeface="Calibri"/>
              </a:rPr>
              <a:t>Bring the participants back and ask one team to volunteer to role-play for the large group</a:t>
            </a:r>
            <a:r>
              <a:rPr lang="en-US" sz="1100" dirty="0">
                <a:latin typeface="+mn-lt"/>
              </a:rPr>
              <a:t> (10 minutes). </a:t>
            </a:r>
            <a:endParaRPr lang="en-US" sz="1100" b="0" i="0" u="none" strike="noStrike" cap="none" dirty="0">
              <a:latin typeface="+mn-lt"/>
              <a:ea typeface="Calibri"/>
              <a:cs typeface="Calibri"/>
            </a:endParaRPr>
          </a:p>
          <a:p>
            <a:pPr marL="685800" marR="0" lvl="1" indent="-228600" algn="l" rtl="0">
              <a:lnSpc>
                <a:spcPct val="100000"/>
              </a:lnSpc>
              <a:spcBef>
                <a:spcPts val="0"/>
              </a:spcBef>
              <a:spcAft>
                <a:spcPts val="0"/>
              </a:spcAft>
              <a:buClr>
                <a:schemeClr val="dk1"/>
              </a:buClr>
              <a:buSzPct val="100000"/>
              <a:buFont typeface="Arial"/>
              <a:buChar char="•"/>
            </a:pPr>
            <a:r>
              <a:rPr lang="en-US" sz="1100" b="0" i="0" u="none" strike="noStrike" cap="none" dirty="0">
                <a:solidFill>
                  <a:schemeClr val="dk1"/>
                </a:solidFill>
                <a:latin typeface="+mn-lt"/>
                <a:ea typeface="Calibri"/>
                <a:cs typeface="Calibri"/>
                <a:sym typeface="Calibri"/>
              </a:rPr>
              <a:t>As the facilitator, be sure to create a safe space for role-plays in front of the large group!</a:t>
            </a:r>
          </a:p>
          <a:p>
            <a:pPr marL="685800" marR="0" lvl="1" indent="-228600" algn="l" rtl="0">
              <a:lnSpc>
                <a:spcPct val="100000"/>
              </a:lnSpc>
              <a:spcBef>
                <a:spcPts val="0"/>
              </a:spcBef>
              <a:spcAft>
                <a:spcPts val="0"/>
              </a:spcAft>
              <a:buClr>
                <a:schemeClr val="dk1"/>
              </a:buClr>
              <a:buSzPct val="100000"/>
              <a:buFont typeface="Arial"/>
              <a:buChar char="•"/>
            </a:pPr>
            <a:r>
              <a:rPr lang="en-US" sz="1100" b="0" i="0" u="none" strike="noStrike" cap="none" dirty="0">
                <a:solidFill>
                  <a:schemeClr val="dk1"/>
                </a:solidFill>
                <a:latin typeface="+mn-lt"/>
                <a:ea typeface="Calibri"/>
                <a:cs typeface="Calibri"/>
                <a:sym typeface="Calibri"/>
              </a:rPr>
              <a:t>Emphasize that this is a difficult case study, and we are all here to learn together </a:t>
            </a:r>
          </a:p>
          <a:p>
            <a:pPr marL="685800" lvl="1" indent="-228600">
              <a:buClr>
                <a:schemeClr val="dk1"/>
              </a:buClr>
              <a:buSzPct val="100000"/>
              <a:buFont typeface="Arial"/>
              <a:buChar char="•"/>
            </a:pPr>
            <a:r>
              <a:rPr lang="en-US" sz="1100" dirty="0">
                <a:latin typeface="+mn-lt"/>
              </a:rPr>
              <a:t>(15 minutes) After</a:t>
            </a:r>
            <a:r>
              <a:rPr lang="en-US" sz="1100" b="0" i="0" u="none" strike="noStrike" cap="none" dirty="0">
                <a:latin typeface="+mn-lt"/>
                <a:ea typeface="Calibri"/>
                <a:cs typeface="Calibri"/>
                <a:sym typeface="Calibri"/>
              </a:rPr>
              <a:t> the role-play, first ask the “caseworker” to express how s/he felt, followed by the child and supervisor. Allow time for the rest of the group to comment</a:t>
            </a:r>
            <a:r>
              <a:rPr lang="en-US" sz="1100" b="0" i="0" u="none" strike="noStrike" cap="none" baseline="0" dirty="0">
                <a:latin typeface="+mn-lt"/>
                <a:ea typeface="Calibri"/>
                <a:cs typeface="Calibri"/>
                <a:sym typeface="Calibri"/>
              </a:rPr>
              <a:t> on what they thought </a:t>
            </a:r>
            <a:r>
              <a:rPr lang="en-US" sz="1100" b="1" i="0" u="none" strike="noStrike" cap="none" baseline="0" dirty="0">
                <a:latin typeface="+mn-lt"/>
                <a:ea typeface="Calibri"/>
                <a:cs typeface="Calibri"/>
                <a:sym typeface="Calibri"/>
              </a:rPr>
              <a:t>went well</a:t>
            </a:r>
            <a:r>
              <a:rPr lang="en-US" sz="1100" b="0" i="0" u="none" strike="noStrike" cap="none" baseline="0" dirty="0">
                <a:latin typeface="+mn-lt"/>
                <a:ea typeface="Calibri"/>
                <a:cs typeface="Calibri"/>
                <a:sym typeface="Calibri"/>
              </a:rPr>
              <a:t>; and what they </a:t>
            </a:r>
            <a:r>
              <a:rPr lang="en-US" sz="1100" b="1" i="0" u="none" strike="noStrike" cap="none" baseline="0" dirty="0">
                <a:latin typeface="+mn-lt"/>
                <a:ea typeface="Calibri"/>
                <a:cs typeface="Calibri"/>
                <a:sym typeface="Calibri"/>
              </a:rPr>
              <a:t>might suggest to do differently the next time</a:t>
            </a:r>
            <a:r>
              <a:rPr lang="en-US" sz="1100" b="0" i="0" u="none" strike="noStrike" cap="none" baseline="0" dirty="0">
                <a:latin typeface="+mn-lt"/>
                <a:ea typeface="Calibri"/>
                <a:cs typeface="Calibri"/>
                <a:sym typeface="Calibri"/>
              </a:rPr>
              <a:t>, as well as room for </a:t>
            </a:r>
            <a:r>
              <a:rPr lang="en-US" sz="1100" b="0" i="0" u="none" strike="noStrike" cap="none" dirty="0">
                <a:latin typeface="+mn-lt"/>
                <a:ea typeface="Calibri"/>
                <a:cs typeface="Calibri"/>
                <a:sym typeface="Calibri"/>
              </a:rPr>
              <a:t>asking questions.  As the facilitator,</a:t>
            </a:r>
            <a:r>
              <a:rPr lang="en-US" sz="1100" b="0" i="0" u="none" strike="noStrike" cap="none" baseline="0" dirty="0">
                <a:latin typeface="+mn-lt"/>
                <a:ea typeface="Calibri"/>
                <a:cs typeface="Calibri"/>
                <a:sym typeface="Calibri"/>
              </a:rPr>
              <a:t> ensure that </a:t>
            </a:r>
            <a:r>
              <a:rPr lang="en-US" sz="1100" b="0" i="0" u="none" strike="noStrike" cap="none" dirty="0">
                <a:latin typeface="+mn-lt"/>
                <a:ea typeface="Calibri"/>
                <a:cs typeface="Calibri"/>
                <a:sym typeface="Calibri"/>
              </a:rPr>
              <a:t>positive and constructive feedback is offered.</a:t>
            </a:r>
            <a:r>
              <a:rPr lang="en-US" sz="1100" dirty="0">
                <a:latin typeface="+mn-lt"/>
              </a:rPr>
              <a:t> </a:t>
            </a:r>
            <a:endParaRPr lang="en-US" sz="1100" b="0" i="0" u="none" strike="noStrike" cap="none" dirty="0">
              <a:latin typeface="+mn-lt"/>
              <a:ea typeface="Calibri"/>
              <a:cs typeface="Calibri"/>
            </a:endParaRPr>
          </a:p>
          <a:p>
            <a:pPr marL="228600" indent="-228600">
              <a:buClr>
                <a:schemeClr val="dk1"/>
              </a:buClr>
              <a:buSzPct val="100000"/>
              <a:buFont typeface="Calibri"/>
              <a:buAutoNum type="arabicPeriod"/>
            </a:pPr>
            <a:r>
              <a:rPr lang="en-US" sz="1100" b="0" i="0" u="none" strike="noStrike" cap="none" dirty="0">
                <a:latin typeface="+mn-lt"/>
                <a:ea typeface="Calibri"/>
                <a:cs typeface="Calibri"/>
                <a:sym typeface="Calibri"/>
              </a:rPr>
              <a:t>Ask participants to return to their teams of 3. Now, the next phase will occur in which an individual supervision session is taking place and the supervisor will discuss the observation with the caseworker (the “child” can observe.)</a:t>
            </a:r>
            <a:r>
              <a:rPr lang="en-US" sz="1100" dirty="0">
                <a:latin typeface="+mn-lt"/>
              </a:rPr>
              <a:t> </a:t>
            </a:r>
            <a:r>
              <a:rPr lang="en-US" sz="1100" b="0" i="0" u="none" strike="noStrike" cap="none" dirty="0">
                <a:latin typeface="+mn-lt"/>
                <a:ea typeface="Calibri"/>
                <a:cs typeface="Calibri"/>
                <a:sym typeface="Calibri"/>
              </a:rPr>
              <a:t> </a:t>
            </a:r>
            <a:r>
              <a:rPr lang="en-US" sz="1100" b="1" i="0" u="none" strike="noStrike" cap="none" dirty="0">
                <a:latin typeface="+mn-lt"/>
                <a:ea typeface="Calibri"/>
                <a:cs typeface="Calibri"/>
                <a:sym typeface="Calibri"/>
              </a:rPr>
              <a:t>**Tip: for the “supervisor,” be sure to allow time for the caseworker to reflect and ask questions before giving feedback</a:t>
            </a:r>
            <a:r>
              <a:rPr lang="en-US" sz="1100" b="0" i="0" u="none" strike="noStrike" cap="none" dirty="0">
                <a:latin typeface="+mn-lt"/>
                <a:ea typeface="Calibri"/>
                <a:cs typeface="Calibri"/>
                <a:sym typeface="Calibri"/>
              </a:rPr>
              <a:t>! </a:t>
            </a:r>
            <a:r>
              <a:rPr lang="en-US" sz="1100" dirty="0">
                <a:latin typeface="+mn-lt"/>
              </a:rPr>
              <a:t>Provide 15 minutes for the role play.</a:t>
            </a:r>
            <a:endParaRPr lang="en-US" sz="1100" b="0" i="0" u="none" strike="noStrike" cap="none" dirty="0">
              <a:latin typeface="+mn-lt"/>
              <a:ea typeface="Calibri"/>
              <a:cs typeface="Calibri"/>
            </a:endParaRPr>
          </a:p>
          <a:p>
            <a:pPr marL="228600" indent="-228600">
              <a:buClr>
                <a:schemeClr val="dk1"/>
              </a:buClr>
              <a:buSzPct val="100000"/>
              <a:buFont typeface="Calibri"/>
              <a:buAutoNum type="arabicPeriod"/>
            </a:pPr>
            <a:r>
              <a:rPr lang="en-US" sz="1100" b="0" i="0" u="none" strike="noStrike" cap="none" dirty="0">
                <a:latin typeface="+mn-lt"/>
                <a:ea typeface="Calibri"/>
                <a:cs typeface="Calibri"/>
                <a:sym typeface="Calibri"/>
              </a:rPr>
              <a:t>Bring the participants back and ask a different team to volunteer to role-play for the large group</a:t>
            </a:r>
            <a:r>
              <a:rPr lang="en-US" sz="1100" dirty="0">
                <a:latin typeface="+mn-lt"/>
              </a:rPr>
              <a:t> (10 minutes). </a:t>
            </a:r>
            <a:endParaRPr lang="en-US" sz="1100" b="0" i="0" u="none" strike="noStrike" cap="none" dirty="0">
              <a:latin typeface="+mn-lt"/>
              <a:ea typeface="Calibri"/>
              <a:cs typeface="Calibri"/>
            </a:endParaRPr>
          </a:p>
          <a:p>
            <a:pPr marL="685800" marR="0" lvl="1" indent="-228600" algn="l" rtl="0">
              <a:lnSpc>
                <a:spcPct val="100000"/>
              </a:lnSpc>
              <a:spcBef>
                <a:spcPts val="0"/>
              </a:spcBef>
              <a:spcAft>
                <a:spcPts val="0"/>
              </a:spcAft>
              <a:buClr>
                <a:schemeClr val="dk1"/>
              </a:buClr>
              <a:buSzPct val="100000"/>
              <a:buFont typeface="Arial"/>
              <a:buChar char="•"/>
            </a:pPr>
            <a:r>
              <a:rPr lang="en-US" sz="1100" b="0" i="0" u="none" strike="noStrike" cap="none" dirty="0">
                <a:solidFill>
                  <a:schemeClr val="dk1"/>
                </a:solidFill>
                <a:latin typeface="+mn-lt"/>
                <a:ea typeface="Calibri"/>
                <a:cs typeface="Calibri"/>
                <a:sym typeface="Calibri"/>
              </a:rPr>
              <a:t>(15 minutes)</a:t>
            </a:r>
            <a:r>
              <a:rPr lang="en-US" sz="1100" b="0" i="0" u="none" strike="noStrike" cap="none" baseline="0" dirty="0">
                <a:solidFill>
                  <a:schemeClr val="dk1"/>
                </a:solidFill>
                <a:latin typeface="+mn-lt"/>
                <a:ea typeface="Calibri"/>
                <a:cs typeface="Calibri"/>
                <a:sym typeface="Calibri"/>
              </a:rPr>
              <a:t> </a:t>
            </a:r>
            <a:r>
              <a:rPr lang="en-US" sz="1100" b="0" i="0" u="none" strike="noStrike" cap="none" dirty="0">
                <a:solidFill>
                  <a:schemeClr val="dk1"/>
                </a:solidFill>
                <a:latin typeface="+mn-lt"/>
                <a:ea typeface="Calibri"/>
                <a:cs typeface="Calibri"/>
                <a:sym typeface="Calibri"/>
              </a:rPr>
              <a:t>After the role-play, ask the “supervisor” to express first how s/he felt, followed by the caseworker and child. </a:t>
            </a:r>
          </a:p>
          <a:p>
            <a:pPr marL="685800" lvl="1" indent="-228600">
              <a:buClr>
                <a:schemeClr val="dk1"/>
              </a:buClr>
              <a:buSzPct val="100000"/>
              <a:buFont typeface="Arial"/>
              <a:buChar char="•"/>
            </a:pPr>
            <a:r>
              <a:rPr lang="en-US" sz="1100" b="0" i="0" u="none" strike="noStrike" cap="none" dirty="0">
                <a:latin typeface="+mn-lt"/>
                <a:ea typeface="Calibri"/>
                <a:cs typeface="Calibri"/>
                <a:sym typeface="Calibri"/>
              </a:rPr>
              <a:t>If appropriate, the facilitator can also step in to model how feedback should be provided.</a:t>
            </a:r>
            <a:r>
              <a:rPr lang="en-US" sz="1100" dirty="0">
                <a:latin typeface="+mn-lt"/>
              </a:rPr>
              <a:t> </a:t>
            </a:r>
          </a:p>
          <a:p>
            <a:pPr marL="685800" lvl="1" indent="-228600">
              <a:buClr>
                <a:schemeClr val="dk1"/>
              </a:buClr>
              <a:buSzPct val="100000"/>
              <a:buFont typeface="Arial"/>
              <a:buChar char="•"/>
            </a:pPr>
            <a:r>
              <a:rPr lang="en-US" sz="1100" dirty="0">
                <a:latin typeface="+mn-lt"/>
              </a:rPr>
              <a:t>Provide time for the rest of the participants </a:t>
            </a:r>
            <a:r>
              <a:rPr lang="en-US" sz="1100" b="0" i="0" u="none" strike="noStrike" cap="none" dirty="0">
                <a:latin typeface="+mn-lt"/>
                <a:ea typeface="Calibri"/>
                <a:cs typeface="Calibri"/>
                <a:sym typeface="Calibri"/>
              </a:rPr>
              <a:t>comment</a:t>
            </a:r>
            <a:r>
              <a:rPr lang="en-US" sz="1100" b="0" i="0" u="none" strike="noStrike" cap="none" baseline="0" dirty="0">
                <a:latin typeface="+mn-lt"/>
                <a:ea typeface="Calibri"/>
                <a:cs typeface="Calibri"/>
                <a:sym typeface="Calibri"/>
              </a:rPr>
              <a:t> on what they thought </a:t>
            </a:r>
            <a:r>
              <a:rPr lang="en-US" sz="1100" b="1" i="0" u="none" strike="noStrike" cap="none" baseline="0" dirty="0">
                <a:latin typeface="+mn-lt"/>
                <a:ea typeface="Calibri"/>
                <a:cs typeface="Calibri"/>
                <a:sym typeface="Calibri"/>
              </a:rPr>
              <a:t>went well</a:t>
            </a:r>
            <a:r>
              <a:rPr lang="en-US" sz="1100" b="0" i="0" u="none" strike="noStrike" cap="none" baseline="0" dirty="0">
                <a:latin typeface="+mn-lt"/>
                <a:ea typeface="Calibri"/>
                <a:cs typeface="Calibri"/>
                <a:sym typeface="Calibri"/>
              </a:rPr>
              <a:t>; and what they </a:t>
            </a:r>
            <a:r>
              <a:rPr lang="en-US" sz="1100" b="1" i="0" u="none" strike="noStrike" cap="none" baseline="0" dirty="0">
                <a:latin typeface="+mn-lt"/>
                <a:ea typeface="Calibri"/>
                <a:cs typeface="Calibri"/>
                <a:sym typeface="Calibri"/>
              </a:rPr>
              <a:t>might suggest to do differently the next time</a:t>
            </a:r>
            <a:r>
              <a:rPr lang="en-US" sz="1100" b="0" i="0" u="none" strike="noStrike" cap="none" baseline="0" dirty="0">
                <a:latin typeface="+mn-lt"/>
                <a:ea typeface="Calibri"/>
                <a:cs typeface="Calibri"/>
                <a:sym typeface="Calibri"/>
              </a:rPr>
              <a:t>, as well as room for </a:t>
            </a:r>
            <a:r>
              <a:rPr lang="en-US" sz="1100" b="0" i="0" u="none" strike="noStrike" cap="none" dirty="0">
                <a:latin typeface="+mn-lt"/>
                <a:ea typeface="Calibri"/>
                <a:cs typeface="Calibri"/>
                <a:sym typeface="Calibri"/>
              </a:rPr>
              <a:t>asking questions</a:t>
            </a:r>
            <a:r>
              <a:rPr lang="en-US" sz="1100" dirty="0">
                <a:latin typeface="+mn-lt"/>
              </a:rPr>
              <a:t>. Ensure the rules for giving feedback are followed.</a:t>
            </a:r>
            <a:endParaRPr lang="en-US" sz="1100" b="0" i="0" u="none" strike="noStrike" cap="none" dirty="0">
              <a:latin typeface="+mn-lt"/>
              <a:ea typeface="Calibri"/>
              <a:cs typeface="Calibri"/>
            </a:endParaRPr>
          </a:p>
          <a:p>
            <a:pPr marL="228600" marR="0" lvl="0" indent="-228600" algn="l" rtl="0">
              <a:lnSpc>
                <a:spcPct val="100000"/>
              </a:lnSpc>
              <a:spcBef>
                <a:spcPts val="0"/>
              </a:spcBef>
              <a:spcAft>
                <a:spcPts val="0"/>
              </a:spcAft>
              <a:buClr>
                <a:schemeClr val="dk1"/>
              </a:buClr>
              <a:buSzPct val="100000"/>
              <a:buFont typeface="Arial"/>
              <a:buNone/>
            </a:pPr>
            <a:endParaRPr lang="en-US" sz="1100" b="0" i="0" u="none" strike="noStrike" cap="none" dirty="0">
              <a:solidFill>
                <a:schemeClr val="dk1"/>
              </a:solidFill>
              <a:latin typeface="+mn-lt"/>
              <a:ea typeface="Calibri"/>
              <a:cs typeface="Calibri"/>
              <a:sym typeface="Calibri"/>
            </a:endParaRPr>
          </a:p>
          <a:p>
            <a:pPr marL="228600" marR="0" lvl="0" indent="-228600" algn="l" rtl="0">
              <a:lnSpc>
                <a:spcPct val="100000"/>
              </a:lnSpc>
              <a:spcBef>
                <a:spcPts val="0"/>
              </a:spcBef>
              <a:spcAft>
                <a:spcPts val="0"/>
              </a:spcAft>
              <a:buClr>
                <a:schemeClr val="dk1"/>
              </a:buClr>
              <a:buSzPct val="100000"/>
              <a:buFont typeface="Arial"/>
              <a:buNone/>
            </a:pPr>
            <a:r>
              <a:rPr lang="en-US" sz="1100" b="1" i="0" u="none" strike="noStrike" cap="none" dirty="0">
                <a:solidFill>
                  <a:schemeClr val="dk1"/>
                </a:solidFill>
                <a:latin typeface="+mn-lt"/>
                <a:ea typeface="Calibri"/>
                <a:cs typeface="Calibri"/>
                <a:sym typeface="Calibri"/>
              </a:rPr>
              <a:t>Facilitator’s Note</a:t>
            </a:r>
            <a:r>
              <a:rPr lang="en-US" sz="1100" b="0" i="0" u="none" strike="noStrike" cap="none" dirty="0">
                <a:solidFill>
                  <a:schemeClr val="dk1"/>
                </a:solidFill>
                <a:latin typeface="+mn-lt"/>
                <a:ea typeface="Calibri"/>
                <a:cs typeface="Calibri"/>
                <a:sym typeface="Calibri"/>
              </a:rPr>
              <a:t>: </a:t>
            </a:r>
          </a:p>
          <a:p>
            <a:pPr marL="228600" marR="0" lvl="0" indent="-228600" algn="l" rtl="0">
              <a:lnSpc>
                <a:spcPct val="100000"/>
              </a:lnSpc>
              <a:spcBef>
                <a:spcPts val="0"/>
              </a:spcBef>
              <a:spcAft>
                <a:spcPts val="0"/>
              </a:spcAft>
              <a:buClr>
                <a:schemeClr val="dk1"/>
              </a:buClr>
              <a:buSzPct val="100000"/>
              <a:buFont typeface="Arial"/>
              <a:buNone/>
            </a:pPr>
            <a:r>
              <a:rPr lang="en-US" sz="1100" b="0" i="0" u="none" strike="noStrike" cap="none" dirty="0">
                <a:solidFill>
                  <a:schemeClr val="dk1"/>
                </a:solidFill>
                <a:latin typeface="+mn-lt"/>
                <a:ea typeface="Calibri"/>
                <a:cs typeface="Calibri"/>
                <a:sym typeface="Calibri"/>
              </a:rPr>
              <a:t>*Be sure that you ask groups to </a:t>
            </a:r>
            <a:r>
              <a:rPr lang="en-US" sz="1100" b="1" i="0" u="none" strike="noStrike" cap="none" dirty="0">
                <a:solidFill>
                  <a:schemeClr val="dk1"/>
                </a:solidFill>
                <a:latin typeface="+mn-lt"/>
                <a:ea typeface="Calibri"/>
                <a:cs typeface="Calibri"/>
                <a:sym typeface="Calibri"/>
              </a:rPr>
              <a:t>volunteer</a:t>
            </a:r>
            <a:r>
              <a:rPr lang="en-US" sz="1100" b="0" i="0" u="none" strike="noStrike" cap="none" dirty="0">
                <a:solidFill>
                  <a:schemeClr val="dk1"/>
                </a:solidFill>
                <a:latin typeface="+mn-lt"/>
                <a:ea typeface="Calibri"/>
                <a:cs typeface="Calibri"/>
                <a:sym typeface="Calibri"/>
              </a:rPr>
              <a:t> to role-play</a:t>
            </a:r>
            <a:r>
              <a:rPr lang="en-US" sz="1100" b="0" i="0" u="none" strike="noStrike" cap="none" baseline="0" dirty="0">
                <a:solidFill>
                  <a:schemeClr val="dk1"/>
                </a:solidFill>
                <a:latin typeface="+mn-lt"/>
                <a:ea typeface="Calibri"/>
                <a:cs typeface="Calibri"/>
                <a:sym typeface="Calibri"/>
              </a:rPr>
              <a:t> in front of their colleagues! No one should ever be forced to role-play in front of a group if they are uncomfortable.</a:t>
            </a:r>
          </a:p>
          <a:p>
            <a:pPr marL="228600" marR="0" lvl="0" indent="-228600" algn="l" rtl="0">
              <a:lnSpc>
                <a:spcPct val="100000"/>
              </a:lnSpc>
              <a:spcBef>
                <a:spcPts val="0"/>
              </a:spcBef>
              <a:spcAft>
                <a:spcPts val="0"/>
              </a:spcAft>
              <a:buClr>
                <a:schemeClr val="dk1"/>
              </a:buClr>
              <a:buSzPct val="100000"/>
              <a:buFont typeface="Arial"/>
              <a:buNone/>
            </a:pPr>
            <a:r>
              <a:rPr lang="en-US" sz="1100" b="0" i="0" u="none" strike="noStrike" cap="none" baseline="0" dirty="0">
                <a:solidFill>
                  <a:schemeClr val="dk1"/>
                </a:solidFill>
                <a:latin typeface="+mn-lt"/>
                <a:ea typeface="Calibri"/>
                <a:cs typeface="Calibri"/>
                <a:sym typeface="Calibri"/>
              </a:rPr>
              <a:t>Make sure that you stress that the supervisor should use the Observation Tool as a reference/reminder. The focus of the interaction should be on the child and caseworker; the Observation Tool is simply a guide.</a:t>
            </a:r>
            <a:endParaRPr sz="1100" b="0" i="0" u="none" strike="noStrike" cap="none" dirty="0">
              <a:solidFill>
                <a:schemeClr val="dk1"/>
              </a:solidFill>
              <a:latin typeface="+mn-lt"/>
              <a:ea typeface="Calibri"/>
              <a:cs typeface="Calibri"/>
              <a:sym typeface="Calibri"/>
            </a:endParaRPr>
          </a:p>
          <a:p>
            <a:pPr marL="457200" marR="0" lvl="1" indent="0" algn="l" rtl="0">
              <a:lnSpc>
                <a:spcPct val="100000"/>
              </a:lnSpc>
              <a:spcBef>
                <a:spcPts val="0"/>
              </a:spcBef>
              <a:spcAft>
                <a:spcPts val="0"/>
              </a:spcAft>
              <a:buClr>
                <a:schemeClr val="dk1"/>
              </a:buClr>
              <a:buSzPct val="25000"/>
              <a:buFont typeface="Arial"/>
              <a:buNone/>
            </a:pPr>
            <a:endParaRPr sz="1100" b="0" i="0" u="none" strike="noStrike" cap="none" dirty="0">
              <a:solidFill>
                <a:schemeClr val="dk1"/>
              </a:solidFill>
              <a:latin typeface="+mn-lt"/>
              <a:ea typeface="Calibri"/>
              <a:cs typeface="Calibri"/>
              <a:sym typeface="Calibri"/>
            </a:endParaRPr>
          </a:p>
        </p:txBody>
      </p:sp>
      <p:sp>
        <p:nvSpPr>
          <p:cNvPr id="272" name="Shape 2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528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a:t>Check</a:t>
            </a:r>
            <a:r>
              <a:rPr lang="en-AU" sz="1100" baseline="0" dirty="0"/>
              <a:t> with the participants to see if they have any questions or comments before moving on. </a:t>
            </a:r>
            <a:endParaRPr lang="en-AU" sz="1100" dirty="0"/>
          </a:p>
          <a:p>
            <a:pPr>
              <a:buNone/>
            </a:pPr>
            <a:endParaRPr lang="en-AU" sz="1100"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19</a:t>
            </a:fld>
            <a:endParaRPr lang="en-AU" dirty="0"/>
          </a:p>
        </p:txBody>
      </p:sp>
    </p:spTree>
    <p:extLst>
      <p:ext uri="{BB962C8B-B14F-4D97-AF65-F5344CB8AC3E}">
        <p14:creationId xmlns:p14="http://schemas.microsoft.com/office/powerpoint/2010/main" val="2327515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299" name="Shape 29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buClr>
                <a:schemeClr val="dk1"/>
              </a:buClr>
              <a:buSzPct val="25000"/>
              <a:buNone/>
            </a:pPr>
            <a:r>
              <a:rPr lang="en-US" sz="1100" b="0" dirty="0"/>
              <a:t>5 minutes</a:t>
            </a:r>
          </a:p>
          <a:p>
            <a:pPr>
              <a:buClr>
                <a:schemeClr val="dk1"/>
              </a:buClr>
              <a:buSzPct val="25000"/>
              <a:buNone/>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Say</a:t>
            </a:r>
            <a:r>
              <a:rPr lang="en-US" sz="1100" b="1" i="0" u="none" strike="noStrike" cap="none" dirty="0">
                <a:latin typeface="+mn-lt"/>
                <a:ea typeface="Calibri"/>
                <a:cs typeface="Calibri"/>
                <a:sym typeface="Calibri"/>
              </a:rPr>
              <a:t>:</a:t>
            </a:r>
            <a:r>
              <a:rPr lang="en-US" sz="1100" b="0" i="0" u="none" strike="noStrike" cap="none" dirty="0">
                <a:latin typeface="+mn-lt"/>
                <a:ea typeface="Calibri"/>
                <a:cs typeface="Calibri"/>
                <a:sym typeface="Calibri"/>
              </a:rPr>
              <a:t> The</a:t>
            </a:r>
            <a:r>
              <a:rPr lang="en-US" sz="1100" b="0" i="0" u="none" strike="noStrike" cap="none" baseline="0" dirty="0">
                <a:latin typeface="+mn-lt"/>
                <a:ea typeface="Calibri"/>
                <a:cs typeface="Calibri"/>
                <a:sym typeface="Calibri"/>
              </a:rPr>
              <a:t> next supervision practice is called a Case File Review. Many supervisors in several contexts are already doing this regularly (some call it an audit.) The tool created by the global CMTF is called the Case File Checklist, and it is meant to be used </a:t>
            </a:r>
            <a:r>
              <a:rPr lang="en-US" sz="1100" kern="1200" dirty="0">
                <a:solidFill>
                  <a:schemeClr val="tx1"/>
                </a:solidFill>
                <a:effectLst/>
                <a:latin typeface="+mn-lt"/>
                <a:ea typeface="+mn-ea"/>
                <a:cs typeface="+mn-cs"/>
              </a:rPr>
              <a:t>as a guide for supervisors to review a single child protection case. This tool is part of the regular coaching and feedback should be provided in individual supervision sessions. </a:t>
            </a:r>
          </a:p>
          <a:p>
            <a:pPr>
              <a:buNone/>
            </a:pPr>
            <a:r>
              <a:rPr lang="en-US" sz="1100" b="0" i="0" u="none" strike="noStrike" cap="none" baseline="0" dirty="0">
                <a:latin typeface="+mn-lt"/>
                <a:ea typeface="Calibri"/>
                <a:cs typeface="Calibri"/>
                <a:sym typeface="Calibri"/>
              </a:rPr>
              <a:t> </a:t>
            </a:r>
            <a:endParaRPr lang="en-US" sz="1100" b="1" dirty="0"/>
          </a:p>
          <a:p>
            <a:pPr>
              <a:buNone/>
            </a:pPr>
            <a:r>
              <a:rPr lang="en-US" sz="1100" b="1" i="0" u="none" strike="noStrike" cap="none" dirty="0">
                <a:latin typeface="+mn-lt"/>
                <a:ea typeface="Calibri"/>
                <a:cs typeface="Calibri"/>
                <a:sym typeface="Calibri"/>
              </a:rPr>
              <a:t>Distribute</a:t>
            </a:r>
            <a:r>
              <a:rPr lang="en-US" sz="1100" dirty="0"/>
              <a:t>: 2.8 Case File Checklist tool and review with participants </a:t>
            </a:r>
          </a:p>
          <a:p>
            <a:pPr>
              <a:buNone/>
            </a:pPr>
            <a:endParaRPr lang="en-US" sz="1100" dirty="0"/>
          </a:p>
          <a:p>
            <a:pPr>
              <a:buNone/>
            </a:pPr>
            <a:r>
              <a:rPr lang="en-US" sz="1100" b="1" dirty="0"/>
              <a:t>Key Message</a:t>
            </a:r>
            <a:r>
              <a:rPr lang="en-US" sz="1100" dirty="0"/>
              <a:t>: A</a:t>
            </a:r>
            <a:r>
              <a:rPr lang="en-US" sz="1100" baseline="0" dirty="0"/>
              <a:t> </a:t>
            </a:r>
            <a:r>
              <a:rPr lang="en-US" sz="1100" dirty="0"/>
              <a:t>case file</a:t>
            </a:r>
            <a:r>
              <a:rPr lang="en-US" sz="1100" baseline="0" dirty="0"/>
              <a:t> review is an</a:t>
            </a:r>
            <a:r>
              <a:rPr lang="en-US" sz="1100" dirty="0"/>
              <a:t> opportunity to monitor the quality of the caseworker's documentation; but also an </a:t>
            </a:r>
            <a:r>
              <a:rPr lang="en-US" sz="1100" b="1" dirty="0"/>
              <a:t>important way of understanding if caseworkers need support and capacity building</a:t>
            </a:r>
            <a:r>
              <a:rPr lang="en-US" sz="1100" dirty="0"/>
              <a:t>. </a:t>
            </a:r>
          </a:p>
          <a:p>
            <a:pPr marL="0" marR="0" lvl="0" indent="0" algn="l" rtl="0">
              <a:lnSpc>
                <a:spcPct val="100000"/>
              </a:lnSpc>
              <a:spcBef>
                <a:spcPts val="0"/>
              </a:spcBef>
              <a:spcAft>
                <a:spcPts val="0"/>
              </a:spcAft>
              <a:buClr>
                <a:schemeClr val="dk1"/>
              </a:buClr>
              <a:buSzPct val="25000"/>
              <a:buFont typeface="Calibri"/>
              <a:buNone/>
            </a:pPr>
            <a:endParaRPr lang="en-US" sz="1100" b="0" i="0" u="none" strike="noStrike" cap="none" dirty="0">
              <a:solidFill>
                <a:schemeClr val="dk1"/>
              </a:solidFill>
              <a:latin typeface="Calibri"/>
              <a:ea typeface="Calibri"/>
              <a:cs typeface="Calibri"/>
              <a:sym typeface="Calibri"/>
            </a:endParaRPr>
          </a:p>
        </p:txBody>
      </p:sp>
      <p:sp>
        <p:nvSpPr>
          <p:cNvPr id="300" name="Shape 30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20</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17049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spcBef>
                <a:spcPts val="0"/>
              </a:spcBef>
              <a:buNone/>
            </a:pPr>
            <a:r>
              <a:rPr lang="en-CA" sz="1100" b="0" dirty="0"/>
              <a:t>3 minutes</a:t>
            </a:r>
          </a:p>
          <a:p>
            <a:pPr lvl="0">
              <a:spcBef>
                <a:spcPts val="0"/>
              </a:spcBef>
              <a:buNone/>
            </a:pPr>
            <a:endParaRPr lang="en-CA" sz="1100" b="0" dirty="0"/>
          </a:p>
          <a:p>
            <a:pPr lvl="0">
              <a:spcBef>
                <a:spcPts val="0"/>
              </a:spcBef>
              <a:buNone/>
            </a:pPr>
            <a:r>
              <a:rPr lang="en-CA" sz="1100" b="1" dirty="0"/>
              <a:t>Review</a:t>
            </a:r>
            <a:r>
              <a:rPr lang="en-CA" sz="1100" b="0" dirty="0"/>
              <a:t> the aim and outcomes</a:t>
            </a:r>
            <a:r>
              <a:rPr lang="en-CA" sz="1100" b="0" baseline="0" dirty="0"/>
              <a:t> outlined on the slide</a:t>
            </a:r>
          </a:p>
          <a:p>
            <a:pPr lvl="0">
              <a:spcBef>
                <a:spcPts val="0"/>
              </a:spcBef>
              <a:buNone/>
            </a:pPr>
            <a:endParaRPr lang="en-CA" sz="1100" b="0" dirty="0"/>
          </a:p>
          <a:p>
            <a:pPr>
              <a:buNone/>
            </a:pPr>
            <a:r>
              <a:rPr lang="en-CA" sz="1100" b="1" dirty="0"/>
              <a:t>Say:</a:t>
            </a:r>
            <a:r>
              <a:rPr lang="en-CA" sz="1100" b="1" baseline="0" dirty="0"/>
              <a:t> </a:t>
            </a:r>
            <a:r>
              <a:rPr lang="en-CA" sz="1100" dirty="0"/>
              <a:t>In this module</a:t>
            </a:r>
            <a:r>
              <a:rPr lang="en-CA" sz="1100" baseline="0" dirty="0"/>
              <a:t> w</a:t>
            </a:r>
            <a:r>
              <a:rPr lang="en-CA" sz="1100" dirty="0"/>
              <a:t>e will look at the 2</a:t>
            </a:r>
            <a:r>
              <a:rPr lang="en-CA" sz="1100" baseline="0" dirty="0"/>
              <a:t> </a:t>
            </a:r>
            <a:r>
              <a:rPr lang="en-CA" sz="1100" dirty="0"/>
              <a:t>settings of supervision and 7 formal practices and </a:t>
            </a:r>
            <a:r>
              <a:rPr lang="en-CA" sz="1100" baseline="0" dirty="0"/>
              <a:t>take a look at their corresponding tools</a:t>
            </a:r>
          </a:p>
          <a:p>
            <a:pPr>
              <a:buNone/>
            </a:pPr>
            <a:endParaRPr lang="en-CA" sz="1100" baseline="0" dirty="0"/>
          </a:p>
          <a:p>
            <a:pPr>
              <a:buNone/>
            </a:pPr>
            <a:r>
              <a:rPr lang="en-CA" sz="1100" baseline="0" dirty="0"/>
              <a:t>We will </a:t>
            </a:r>
            <a:r>
              <a:rPr lang="en-CA" sz="1100" dirty="0"/>
              <a:t>look at</a:t>
            </a:r>
            <a:r>
              <a:rPr lang="en-CA" sz="1100" baseline="0" dirty="0"/>
              <a:t> the </a:t>
            </a:r>
            <a:r>
              <a:rPr lang="en-CA" sz="1100" dirty="0"/>
              <a:t>definitions, frequency or duration, purpose and some guidance for</a:t>
            </a:r>
            <a:r>
              <a:rPr lang="en-CA" sz="1100" baseline="0" dirty="0"/>
              <a:t> each supervision </a:t>
            </a:r>
            <a:r>
              <a:rPr lang="en-CA" sz="1100" dirty="0"/>
              <a:t>practice</a:t>
            </a:r>
            <a:r>
              <a:rPr lang="en-CA" sz="1100" baseline="0" dirty="0"/>
              <a:t>. We will </a:t>
            </a:r>
            <a:r>
              <a:rPr lang="en-CA" sz="1100" dirty="0"/>
              <a:t>share some tools developed</a:t>
            </a:r>
            <a:r>
              <a:rPr lang="en-CA" sz="1100" baseline="0" dirty="0"/>
              <a:t> </a:t>
            </a:r>
            <a:r>
              <a:rPr lang="en-CA" sz="1100" dirty="0"/>
              <a:t>to support and document each practice</a:t>
            </a:r>
            <a:r>
              <a:rPr lang="en-CA" sz="1100" baseline="0" dirty="0"/>
              <a:t>. And, we will have time to experience and observe applying the practices and tools in some role play </a:t>
            </a:r>
            <a:r>
              <a:rPr lang="en-CA" sz="1100" dirty="0"/>
              <a:t>and scenario activities</a:t>
            </a:r>
            <a:r>
              <a:rPr lang="en-CA" sz="1100" baseline="0" dirty="0"/>
              <a:t>.</a:t>
            </a:r>
            <a:r>
              <a:rPr lang="en-CA" sz="1100" dirty="0"/>
              <a:t> </a:t>
            </a:r>
          </a:p>
          <a:p>
            <a:pPr lvl="0">
              <a:spcBef>
                <a:spcPts val="0"/>
              </a:spcBef>
              <a:buNone/>
            </a:pPr>
            <a:endParaRPr lang="en-CA" sz="1100" baseline="0" dirty="0"/>
          </a:p>
          <a:p>
            <a:pPr>
              <a:buNone/>
            </a:pPr>
            <a:r>
              <a:rPr lang="en-CA" sz="1100" b="1" dirty="0"/>
              <a:t>Ask: </a:t>
            </a:r>
            <a:r>
              <a:rPr lang="en-CA" sz="1100" dirty="0"/>
              <a:t>Are</a:t>
            </a:r>
            <a:r>
              <a:rPr lang="en-CA" sz="1100" baseline="0" dirty="0"/>
              <a:t> there any questions before we begin?</a:t>
            </a:r>
            <a:endParaRPr lang="en-CA"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a:p>
        </p:txBody>
      </p:sp>
    </p:spTree>
    <p:extLst>
      <p:ext uri="{BB962C8B-B14F-4D97-AF65-F5344CB8AC3E}">
        <p14:creationId xmlns:p14="http://schemas.microsoft.com/office/powerpoint/2010/main" val="3843518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buClr>
                <a:schemeClr val="dk1"/>
              </a:buClr>
              <a:buSzPct val="25000"/>
              <a:buNone/>
            </a:pPr>
            <a:endParaRPr lang="en-US" sz="1100" b="0" dirty="0">
              <a:latin typeface="+mn-lt"/>
            </a:endParaRPr>
          </a:p>
          <a:p>
            <a:pPr>
              <a:buClr>
                <a:schemeClr val="dk1"/>
              </a:buClr>
              <a:buSzPct val="25000"/>
              <a:buNone/>
            </a:pPr>
            <a:r>
              <a:rPr lang="en-US" sz="1100" b="0" dirty="0">
                <a:latin typeface="+mn-lt"/>
              </a:rPr>
              <a:t>25 minutes </a:t>
            </a:r>
          </a:p>
          <a:p>
            <a:pPr>
              <a:buClr>
                <a:schemeClr val="dk1"/>
              </a:buClr>
              <a:buSzPct val="25000"/>
              <a:buNone/>
            </a:pPr>
            <a:endParaRPr lang="en-US" sz="1100" b="1" dirty="0">
              <a:latin typeface="+mn-lt"/>
            </a:endParaRPr>
          </a:p>
          <a:p>
            <a:pPr>
              <a:buClr>
                <a:schemeClr val="dk1"/>
              </a:buClr>
              <a:buSzPct val="25000"/>
              <a:buNone/>
            </a:pPr>
            <a:r>
              <a:rPr lang="en-US" sz="1100" b="1" dirty="0">
                <a:latin typeface="+mn-lt"/>
              </a:rPr>
              <a:t>Say: </a:t>
            </a:r>
            <a:r>
              <a:rPr lang="en-US" sz="1100" b="0" dirty="0">
                <a:latin typeface="+mn-lt"/>
              </a:rPr>
              <a:t>Now, we will </a:t>
            </a:r>
            <a:r>
              <a:rPr lang="en-US" sz="1100" b="0" baseline="0" dirty="0">
                <a:latin typeface="+mn-lt"/>
              </a:rPr>
              <a:t>take some time to practice reviewing a fake case with the Checklist Tool</a:t>
            </a:r>
            <a:endParaRPr lang="en-US" sz="1100" b="1" dirty="0">
              <a:latin typeface="+mn-lt"/>
            </a:endParaRPr>
          </a:p>
          <a:p>
            <a:pPr>
              <a:buClr>
                <a:schemeClr val="dk1"/>
              </a:buClr>
              <a:buSzPct val="25000"/>
              <a:buNone/>
            </a:pPr>
            <a:endParaRPr lang="en-US" sz="1100" b="1" dirty="0">
              <a:latin typeface="+mn-lt"/>
            </a:endParaRPr>
          </a:p>
          <a:p>
            <a:pPr>
              <a:buClr>
                <a:schemeClr val="dk1"/>
              </a:buClr>
              <a:buSzPct val="25000"/>
              <a:buNone/>
            </a:pPr>
            <a:r>
              <a:rPr lang="en-US" sz="1100" b="1" dirty="0">
                <a:latin typeface="+mn-lt"/>
              </a:rPr>
              <a:t>Instructions</a:t>
            </a:r>
            <a:r>
              <a:rPr lang="en-US" sz="1100" b="0" i="0" u="none" strike="noStrike" cap="none" dirty="0">
                <a:latin typeface="+mn-lt"/>
                <a:ea typeface="Calibri"/>
                <a:cs typeface="Calibri"/>
                <a:sym typeface="Calibri"/>
              </a:rPr>
              <a:t>:</a:t>
            </a:r>
            <a:r>
              <a:rPr lang="en-US" sz="1100" dirty="0">
                <a:latin typeface="+mn-lt"/>
              </a:rPr>
              <a:t> (15 minutes in groups; 10 minutes plenary debrief)</a:t>
            </a:r>
            <a:endParaRPr lang="en-US" sz="1100" b="0" i="0" u="none" strike="noStrike" cap="none" dirty="0">
              <a:latin typeface="+mn-lt"/>
              <a:ea typeface="Calibri"/>
              <a:cs typeface="Calibri"/>
              <a:sym typeface="Calibri"/>
            </a:endParaRPr>
          </a:p>
          <a:p>
            <a:pPr marL="228600" marR="0" lvl="0" indent="-228600" algn="l" rtl="0">
              <a:lnSpc>
                <a:spcPct val="100000"/>
              </a:lnSpc>
              <a:spcBef>
                <a:spcPts val="0"/>
              </a:spcBef>
              <a:spcAft>
                <a:spcPts val="0"/>
              </a:spcAft>
              <a:buClr>
                <a:schemeClr val="dk1"/>
              </a:buClr>
              <a:buSzPct val="100000"/>
              <a:buFont typeface="Calibri"/>
              <a:buAutoNum type="arabicPeriod"/>
            </a:pPr>
            <a:r>
              <a:rPr lang="en-US" sz="1100" b="0" i="0" u="none" strike="noStrike" cap="none" dirty="0">
                <a:solidFill>
                  <a:schemeClr val="dk1"/>
                </a:solidFill>
                <a:latin typeface="+mn-lt"/>
                <a:ea typeface="Calibri"/>
                <a:cs typeface="Calibri"/>
                <a:sym typeface="Calibri"/>
              </a:rPr>
              <a:t>Keep the same teams/groups of 3 from the earlier exercise</a:t>
            </a:r>
          </a:p>
          <a:p>
            <a:pPr marL="228600" marR="0" lvl="0" indent="-228600" algn="l" rtl="0">
              <a:lnSpc>
                <a:spcPct val="100000"/>
              </a:lnSpc>
              <a:spcBef>
                <a:spcPts val="0"/>
              </a:spcBef>
              <a:spcAft>
                <a:spcPts val="0"/>
              </a:spcAft>
              <a:buClr>
                <a:schemeClr val="dk1"/>
              </a:buClr>
              <a:buSzPct val="100000"/>
              <a:buFont typeface="Calibri"/>
              <a:buAutoNum type="arabicPeriod"/>
            </a:pPr>
            <a:r>
              <a:rPr lang="en-US" sz="1100" b="0" i="0" u="none" strike="noStrike" cap="none" dirty="0">
                <a:solidFill>
                  <a:schemeClr val="dk1"/>
                </a:solidFill>
                <a:latin typeface="+mn-lt"/>
                <a:ea typeface="Calibri"/>
                <a:cs typeface="Calibri"/>
                <a:sym typeface="Calibri"/>
              </a:rPr>
              <a:t>Distribute *FAKE* case files that have been prepared prior to the training. </a:t>
            </a:r>
          </a:p>
          <a:p>
            <a:pPr marL="228600" marR="0" lvl="0" indent="-228600" algn="l" rtl="0">
              <a:lnSpc>
                <a:spcPct val="100000"/>
              </a:lnSpc>
              <a:spcBef>
                <a:spcPts val="0"/>
              </a:spcBef>
              <a:spcAft>
                <a:spcPts val="0"/>
              </a:spcAft>
              <a:buClr>
                <a:schemeClr val="dk1"/>
              </a:buClr>
              <a:buSzPct val="100000"/>
              <a:buFont typeface="Calibri"/>
              <a:buAutoNum type="arabicPeriod"/>
            </a:pPr>
            <a:r>
              <a:rPr lang="en-US" sz="1100" b="0" i="0" u="none" strike="noStrike" cap="none" dirty="0">
                <a:solidFill>
                  <a:schemeClr val="dk1"/>
                </a:solidFill>
                <a:latin typeface="+mn-lt"/>
                <a:ea typeface="Calibri"/>
                <a:cs typeface="Calibri"/>
                <a:sym typeface="Calibri"/>
              </a:rPr>
              <a:t>Bring the participants back and facilitate a discussion regarding the quality of the case file</a:t>
            </a:r>
            <a:r>
              <a:rPr lang="en-US" sz="1100" b="0" i="0" u="none" strike="noStrike" cap="none" baseline="0" dirty="0">
                <a:solidFill>
                  <a:schemeClr val="dk1"/>
                </a:solidFill>
                <a:latin typeface="+mn-lt"/>
                <a:ea typeface="Calibri"/>
                <a:cs typeface="Calibri"/>
                <a:sym typeface="Calibri"/>
              </a:rPr>
              <a:t> including the following questions: </a:t>
            </a:r>
          </a:p>
          <a:p>
            <a:pPr marL="742950" lvl="2" indent="-285750">
              <a:spcBef>
                <a:spcPts val="1000"/>
              </a:spcBef>
              <a:buClr>
                <a:srgbClr val="97467D"/>
              </a:buClr>
              <a:buSzPct val="100000"/>
              <a:buFont typeface="Wingdings" charset="2"/>
              <a:buChar char="§"/>
            </a:pPr>
            <a:r>
              <a:rPr lang="en-US" sz="1100" dirty="0">
                <a:solidFill>
                  <a:schemeClr val="tx1">
                    <a:lumMod val="65000"/>
                    <a:lumOff val="35000"/>
                  </a:schemeClr>
                </a:solidFill>
                <a:latin typeface="+mn-lt"/>
                <a:ea typeface="Helvetica Neue" charset="0"/>
                <a:cs typeface="Helvetica Neue" charset="0"/>
              </a:rPr>
              <a:t>What concerns/questions would you have for this case?</a:t>
            </a:r>
          </a:p>
          <a:p>
            <a:pPr marL="742950" lvl="2" indent="-285750">
              <a:spcBef>
                <a:spcPts val="1000"/>
              </a:spcBef>
              <a:buClr>
                <a:srgbClr val="97467D"/>
              </a:buClr>
              <a:buSzPct val="100000"/>
              <a:buFont typeface="Wingdings" charset="2"/>
              <a:buChar char="§"/>
            </a:pPr>
            <a:r>
              <a:rPr lang="en-US" sz="1100" dirty="0">
                <a:solidFill>
                  <a:schemeClr val="tx1">
                    <a:lumMod val="65000"/>
                    <a:lumOff val="35000"/>
                  </a:schemeClr>
                </a:solidFill>
                <a:latin typeface="+mn-lt"/>
                <a:ea typeface="Helvetica Neue" charset="0"/>
                <a:cs typeface="Helvetica Neue" charset="0"/>
              </a:rPr>
              <a:t>What feedback and/or actions would you recommend for the caseworker?</a:t>
            </a:r>
          </a:p>
          <a:p>
            <a:pPr marL="228600" marR="0" lvl="0" indent="-228600" algn="l" rtl="0">
              <a:lnSpc>
                <a:spcPct val="100000"/>
              </a:lnSpc>
              <a:spcBef>
                <a:spcPts val="0"/>
              </a:spcBef>
              <a:spcAft>
                <a:spcPts val="0"/>
              </a:spcAft>
              <a:buClr>
                <a:schemeClr val="dk1"/>
              </a:buClr>
              <a:buSzPct val="100000"/>
              <a:buFont typeface="Calibri"/>
              <a:buAutoNum type="arabicPeriod"/>
            </a:pPr>
            <a:endParaRPr lang="en-US" sz="11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100" b="0" i="0" u="none" strike="noStrike" cap="none" dirty="0">
              <a:solidFill>
                <a:schemeClr val="dk1"/>
              </a:solidFill>
              <a:latin typeface="+mn-lt"/>
              <a:ea typeface="Calibri"/>
              <a:cs typeface="Calibri"/>
              <a:sym typeface="Calibri"/>
            </a:endParaRPr>
          </a:p>
        </p:txBody>
      </p:sp>
      <p:sp>
        <p:nvSpPr>
          <p:cNvPr id="305" name="Shape 3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1792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a:t>Check</a:t>
            </a:r>
            <a:r>
              <a:rPr lang="en-AU" sz="1100" baseline="0" dirty="0"/>
              <a:t> with the participants to see if they have any questions or comments before moving on. </a:t>
            </a:r>
            <a:endParaRPr lang="en-AU" sz="1100" dirty="0"/>
          </a:p>
          <a:p>
            <a:pPr>
              <a:buNone/>
            </a:pPr>
            <a:endParaRPr lang="en-AU" sz="1100"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22</a:t>
            </a:fld>
            <a:endParaRPr lang="en-AU" dirty="0"/>
          </a:p>
        </p:txBody>
      </p:sp>
    </p:spTree>
    <p:extLst>
      <p:ext uri="{BB962C8B-B14F-4D97-AF65-F5344CB8AC3E}">
        <p14:creationId xmlns:p14="http://schemas.microsoft.com/office/powerpoint/2010/main" val="3113995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buSzPct val="25000"/>
              <a:buNone/>
            </a:pPr>
            <a:r>
              <a:rPr lang="en-US" sz="1100" dirty="0"/>
              <a:t>5 minutes</a:t>
            </a:r>
          </a:p>
          <a:p>
            <a:pPr>
              <a:buSzPct val="25000"/>
              <a:buNone/>
            </a:pPr>
            <a:endParaRPr lang="en-US" sz="1100" dirty="0"/>
          </a:p>
          <a:p>
            <a:pPr>
              <a:buSzPct val="25000"/>
              <a:buNone/>
            </a:pPr>
            <a:r>
              <a:rPr lang="en-US" sz="1100" b="1" dirty="0"/>
              <a:t>Say</a:t>
            </a:r>
            <a:r>
              <a:rPr lang="en-US" sz="1100" dirty="0"/>
              <a:t>: We</a:t>
            </a:r>
            <a:r>
              <a:rPr lang="en-US" sz="1100" baseline="0" dirty="0"/>
              <a:t> have finally reached our last supervision practice - Case Discussions! </a:t>
            </a:r>
          </a:p>
          <a:p>
            <a:pPr>
              <a:buSzPct val="25000"/>
              <a:buNone/>
            </a:pPr>
            <a:endParaRPr lang="en-US" sz="1100" baseline="0" dirty="0"/>
          </a:p>
          <a:p>
            <a:r>
              <a:rPr lang="en-US" sz="1100" kern="1200" dirty="0">
                <a:solidFill>
                  <a:schemeClr val="tx1"/>
                </a:solidFill>
                <a:effectLst/>
                <a:latin typeface="+mn-lt"/>
                <a:ea typeface="+mn-ea"/>
                <a:cs typeface="+mn-cs"/>
              </a:rPr>
              <a:t>A case discussion is a supervision practice to help a caseworker process and analyze a case, explore potential options and determine ways forward. Case discussions can be used as a learning opportunity to reflect on how guiding principles were applied and how difficult situations were managed.</a:t>
            </a:r>
          </a:p>
          <a:p>
            <a:r>
              <a:rPr lang="en-US" sz="1100" kern="1200" dirty="0">
                <a:solidFill>
                  <a:schemeClr val="tx1"/>
                </a:solidFill>
                <a:effectLst/>
                <a:latin typeface="+mn-lt"/>
                <a:ea typeface="+mn-ea"/>
                <a:cs typeface="+mn-cs"/>
              </a:rPr>
              <a:t> </a:t>
            </a:r>
          </a:p>
          <a:p>
            <a:r>
              <a:rPr lang="en-US" sz="1100" b="1" kern="1200" dirty="0">
                <a:solidFill>
                  <a:schemeClr val="tx1"/>
                </a:solidFill>
                <a:effectLst/>
                <a:latin typeface="+mn-lt"/>
                <a:ea typeface="+mn-ea"/>
                <a:cs typeface="+mn-cs"/>
              </a:rPr>
              <a:t>Say:</a:t>
            </a:r>
            <a:r>
              <a:rPr lang="en-US" sz="1100" b="1"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The Case Discussion Guidance Tool should be used by a supervisor to facilitate a collaborative dialogue during an individual or group supervision session. </a:t>
            </a:r>
          </a:p>
          <a:p>
            <a:r>
              <a:rPr lang="en-US" sz="11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a:buNone/>
            </a:pPr>
            <a:r>
              <a:rPr lang="en-US" sz="1100" b="1" i="0" u="none" strike="noStrike" cap="none" dirty="0">
                <a:latin typeface="+mn-lt"/>
                <a:ea typeface="Calibri"/>
                <a:cs typeface="Calibri"/>
                <a:sym typeface="Calibri"/>
              </a:rPr>
              <a:t>Distribute</a:t>
            </a:r>
            <a:r>
              <a:rPr lang="en-US" sz="1100" dirty="0"/>
              <a:t>: 2.9</a:t>
            </a:r>
            <a:r>
              <a:rPr lang="en-US" sz="1100" baseline="0" dirty="0"/>
              <a:t> Case Discussion Tool </a:t>
            </a:r>
            <a:r>
              <a:rPr lang="en-US" sz="1100" dirty="0"/>
              <a:t>and review</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p:txBody>
      </p:sp>
      <p:sp>
        <p:nvSpPr>
          <p:cNvPr id="286" name="Shape 2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2132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2" name="Shape 2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buClr>
                <a:schemeClr val="dk1"/>
              </a:buClr>
              <a:buSzPct val="25000"/>
              <a:buNone/>
            </a:pPr>
            <a:r>
              <a:rPr lang="en-US" sz="1100" b="0" dirty="0">
                <a:latin typeface="+mn-lt"/>
              </a:rPr>
              <a:t>20 minutes</a:t>
            </a:r>
          </a:p>
          <a:p>
            <a:pPr>
              <a:buClr>
                <a:schemeClr val="dk1"/>
              </a:buClr>
              <a:buSzPct val="25000"/>
              <a:buNone/>
            </a:pPr>
            <a:endParaRPr lang="en-US" sz="1100" b="1" dirty="0">
              <a:latin typeface="+mn-lt"/>
            </a:endParaRPr>
          </a:p>
          <a:p>
            <a:pPr>
              <a:buClr>
                <a:schemeClr val="dk1"/>
              </a:buClr>
              <a:buSzPct val="25000"/>
              <a:buNone/>
            </a:pPr>
            <a:r>
              <a:rPr lang="en-US" sz="1100" b="1" dirty="0">
                <a:latin typeface="+mn-lt"/>
              </a:rPr>
              <a:t>Instructions</a:t>
            </a:r>
            <a:r>
              <a:rPr lang="en-US" sz="1100" b="0" i="0" u="none" strike="noStrike" cap="none" dirty="0">
                <a:latin typeface="+mn-lt"/>
                <a:ea typeface="Calibri"/>
                <a:cs typeface="Calibri"/>
                <a:sym typeface="Calibri"/>
              </a:rPr>
              <a:t>:</a:t>
            </a:r>
            <a:r>
              <a:rPr lang="en-US" sz="1100" dirty="0">
                <a:latin typeface="+mn-lt"/>
              </a:rPr>
              <a:t> (10 minutes in groups; 10 minutes plenary debrief)</a:t>
            </a:r>
            <a:endParaRPr lang="en-US" sz="1100" b="0" i="0" u="none" strike="noStrike" cap="none" dirty="0">
              <a:latin typeface="+mn-lt"/>
              <a:ea typeface="Calibri"/>
              <a:cs typeface="Calibri"/>
              <a:sym typeface="Calibri"/>
            </a:endParaRPr>
          </a:p>
          <a:p>
            <a:pPr marL="228600" marR="0" lvl="0" indent="-228600" algn="l" rtl="0">
              <a:lnSpc>
                <a:spcPct val="100000"/>
              </a:lnSpc>
              <a:spcBef>
                <a:spcPts val="0"/>
              </a:spcBef>
              <a:spcAft>
                <a:spcPts val="0"/>
              </a:spcAft>
              <a:buClr>
                <a:schemeClr val="dk1"/>
              </a:buClr>
              <a:buSzPct val="100000"/>
              <a:buFont typeface="Calibri"/>
              <a:buAutoNum type="arabicPeriod"/>
            </a:pPr>
            <a:r>
              <a:rPr lang="en-US" sz="1100" b="0" i="0" u="none" strike="noStrike" cap="none" dirty="0">
                <a:solidFill>
                  <a:schemeClr val="dk1"/>
                </a:solidFill>
                <a:latin typeface="+mn-lt"/>
                <a:ea typeface="Calibri"/>
                <a:cs typeface="Calibri"/>
                <a:sym typeface="Calibri"/>
              </a:rPr>
              <a:t>Keep the same teams from the earlier exercise</a:t>
            </a:r>
          </a:p>
          <a:p>
            <a:pPr marL="228600" marR="0" lvl="0" indent="-228600" algn="l" rtl="0">
              <a:lnSpc>
                <a:spcPct val="100000"/>
              </a:lnSpc>
              <a:spcBef>
                <a:spcPts val="0"/>
              </a:spcBef>
              <a:spcAft>
                <a:spcPts val="0"/>
              </a:spcAft>
              <a:buClr>
                <a:schemeClr val="dk1"/>
              </a:buClr>
              <a:buSzPct val="100000"/>
              <a:buFont typeface="Calibri"/>
              <a:buAutoNum type="arabicPeriod"/>
            </a:pPr>
            <a:r>
              <a:rPr lang="en-US" sz="1100" b="0" i="0" u="none" strike="noStrike" cap="none" dirty="0">
                <a:solidFill>
                  <a:schemeClr val="dk1"/>
                </a:solidFill>
                <a:latin typeface="+mn-lt"/>
                <a:ea typeface="Calibri"/>
                <a:cs typeface="Calibri"/>
                <a:sym typeface="Calibri"/>
              </a:rPr>
              <a:t>The teams will role-play using the Case Discussion Tool in a CM meeting using the same case study that</a:t>
            </a:r>
            <a:r>
              <a:rPr lang="en-US" sz="1100" b="0" i="0" u="none" strike="noStrike" cap="none" baseline="0" dirty="0">
                <a:solidFill>
                  <a:schemeClr val="dk1"/>
                </a:solidFill>
                <a:latin typeface="+mn-lt"/>
                <a:ea typeface="Calibri"/>
                <a:cs typeface="Calibri"/>
                <a:sym typeface="Calibri"/>
              </a:rPr>
              <a:t> was used during the Observation activity</a:t>
            </a:r>
            <a:endParaRPr lang="en-US" sz="1100" b="0" i="0" u="none" strike="noStrike" cap="none" dirty="0">
              <a:solidFill>
                <a:schemeClr val="dk1"/>
              </a:solidFill>
              <a:latin typeface="+mn-lt"/>
              <a:ea typeface="Calibri"/>
              <a:cs typeface="Calibri"/>
              <a:sym typeface="Calibri"/>
            </a:endParaRPr>
          </a:p>
          <a:p>
            <a:pPr marL="228600" indent="-228600">
              <a:buClr>
                <a:schemeClr val="dk1"/>
              </a:buClr>
              <a:buSzPct val="100000"/>
              <a:buFont typeface="Calibri"/>
              <a:buAutoNum type="arabicPeriod"/>
            </a:pPr>
            <a:r>
              <a:rPr lang="en-US" sz="1100" b="0" i="0" u="none" strike="noStrike" cap="none" dirty="0">
                <a:latin typeface="+mn-lt"/>
                <a:ea typeface="Calibri"/>
                <a:cs typeface="Calibri"/>
                <a:sym typeface="Calibri"/>
              </a:rPr>
              <a:t>Bring the participants back and facilitate a discussion regarding the case</a:t>
            </a:r>
            <a:r>
              <a:rPr lang="en-US" sz="1100" dirty="0">
                <a:latin typeface="+mn-lt"/>
              </a:rPr>
              <a:t> discussion</a:t>
            </a:r>
            <a:r>
              <a:rPr lang="en-US" sz="1100" b="0" i="0" u="none" strike="noStrike" cap="none" dirty="0">
                <a:latin typeface="+mn-lt"/>
                <a:ea typeface="Calibri"/>
                <a:cs typeface="Calibri"/>
                <a:sym typeface="Calibri"/>
              </a:rPr>
              <a:t> tool and what options were discussed within their team</a:t>
            </a:r>
            <a:endParaRPr lang="en-US" sz="1100" b="0" i="0" u="none" strike="noStrike" cap="none" dirty="0">
              <a:latin typeface="+mn-lt"/>
              <a:ea typeface="Calibri"/>
              <a:cs typeface="Calibri"/>
            </a:endParaRPr>
          </a:p>
          <a:p>
            <a:pPr marL="0" marR="0" lvl="0" indent="0" algn="l" rtl="0">
              <a:lnSpc>
                <a:spcPct val="100000"/>
              </a:lnSpc>
              <a:spcBef>
                <a:spcPts val="0"/>
              </a:spcBef>
              <a:spcAft>
                <a:spcPts val="0"/>
              </a:spcAft>
              <a:buClr>
                <a:schemeClr val="dk1"/>
              </a:buClr>
              <a:buSzPct val="25000"/>
              <a:buFont typeface="Calibri"/>
              <a:buNone/>
            </a:pPr>
            <a:endParaRPr sz="1100" b="0" i="0" u="none" strike="noStrike" cap="none" dirty="0">
              <a:solidFill>
                <a:schemeClr val="dk1"/>
              </a:solidFill>
              <a:latin typeface="+mn-lt"/>
              <a:ea typeface="Calibri"/>
              <a:cs typeface="Calibri"/>
              <a:sym typeface="Calibri"/>
            </a:endParaRPr>
          </a:p>
        </p:txBody>
      </p:sp>
      <p:sp>
        <p:nvSpPr>
          <p:cNvPr id="293" name="Shape 29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8800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a:t>Check</a:t>
            </a:r>
            <a:r>
              <a:rPr lang="en-AU" sz="1100" baseline="0" dirty="0"/>
              <a:t> with the participants to see if they have any questions or comments before moving on. </a:t>
            </a:r>
            <a:endParaRPr lang="en-AU" sz="1100" dirty="0"/>
          </a:p>
          <a:p>
            <a:pPr>
              <a:buNone/>
            </a:pPr>
            <a:endParaRPr lang="en-AU" sz="1100"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25</a:t>
            </a:fld>
            <a:endParaRPr lang="en-AU" dirty="0"/>
          </a:p>
        </p:txBody>
      </p:sp>
    </p:spTree>
    <p:extLst>
      <p:ext uri="{BB962C8B-B14F-4D97-AF65-F5344CB8AC3E}">
        <p14:creationId xmlns:p14="http://schemas.microsoft.com/office/powerpoint/2010/main" val="624017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100" dirty="0"/>
              <a:t>10 minutes</a:t>
            </a:r>
          </a:p>
          <a:p>
            <a:pPr>
              <a:buNone/>
            </a:pPr>
            <a:endParaRPr lang="en-US" sz="1100" dirty="0"/>
          </a:p>
          <a:p>
            <a:pPr>
              <a:buNone/>
            </a:pPr>
            <a:r>
              <a:rPr lang="en-US" sz="1100" b="1" dirty="0"/>
              <a:t>Say</a:t>
            </a:r>
            <a:r>
              <a:rPr lang="en-US" sz="1100" dirty="0"/>
              <a:t>:</a:t>
            </a:r>
            <a:r>
              <a:rPr lang="en-US" sz="1100" baseline="0" dirty="0"/>
              <a:t> We are now going to consider the supervision process for </a:t>
            </a:r>
            <a:r>
              <a:rPr lang="en-US" sz="1100" b="1" baseline="0" dirty="0"/>
              <a:t>an individual caseworker</a:t>
            </a:r>
            <a:r>
              <a:rPr lang="en-US" sz="1100" b="0" baseline="0" dirty="0"/>
              <a:t>,</a:t>
            </a:r>
            <a:r>
              <a:rPr lang="en-US" sz="1100" baseline="0" dirty="0"/>
              <a:t> from the moment that they are hired, through the onboarding process and as they become more experienced. </a:t>
            </a:r>
          </a:p>
          <a:p>
            <a:endParaRPr lang="en-US" sz="1100" dirty="0"/>
          </a:p>
          <a:p>
            <a:r>
              <a:rPr lang="en-US" sz="1100" b="1" dirty="0"/>
              <a:t>Instructions</a:t>
            </a:r>
            <a:r>
              <a:rPr lang="en-US" sz="1100" dirty="0"/>
              <a:t>: Distribute 1</a:t>
            </a:r>
            <a:r>
              <a:rPr lang="en-US" sz="1100" baseline="0" dirty="0"/>
              <a:t> activity card to each participant (there should be 19 cards total.) Ask them to physically order themselves from the moment of onboarding through ongoing supervision. Encourage them to do this quickly! They only have 10 minutes.</a:t>
            </a:r>
          </a:p>
          <a:p>
            <a:endParaRPr lang="en-US" sz="1100" baseline="0" dirty="0"/>
          </a:p>
          <a:p>
            <a:r>
              <a:rPr lang="en-US" sz="1100" baseline="0" dirty="0"/>
              <a:t>Once 10 minutes are up, ask the group to read aloud (one-by-one) the order that they are in. </a:t>
            </a:r>
          </a:p>
          <a:p>
            <a:endParaRPr lang="en-US" sz="1100" baseline="0" dirty="0"/>
          </a:p>
        </p:txBody>
      </p:sp>
      <p:sp>
        <p:nvSpPr>
          <p:cNvPr id="4" name="Slide Number Placeholder 3"/>
          <p:cNvSpPr>
            <a:spLocks noGrp="1"/>
          </p:cNvSpPr>
          <p:nvPr>
            <p:ph type="sldNum" sz="quarter" idx="10"/>
          </p:nvPr>
        </p:nvSpPr>
        <p:spPr/>
        <p:txBody>
          <a:bodyPr/>
          <a:lstStyle/>
          <a:p>
            <a:fld id="{780767AD-8186-5647-9165-A19B63BA7F43}" type="slidenum">
              <a:rPr lang="en-US" smtClean="0"/>
              <a:t>26</a:t>
            </a:fld>
            <a:endParaRPr lang="en-US"/>
          </a:p>
        </p:txBody>
      </p:sp>
    </p:spTree>
    <p:extLst>
      <p:ext uri="{BB962C8B-B14F-4D97-AF65-F5344CB8AC3E}">
        <p14:creationId xmlns:p14="http://schemas.microsoft.com/office/powerpoint/2010/main" val="1747877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None/>
            </a:pPr>
            <a:r>
              <a:rPr lang="en-US" sz="1100" dirty="0"/>
              <a:t>10 minutes review</a:t>
            </a:r>
          </a:p>
          <a:p>
            <a:pPr>
              <a:buNone/>
            </a:pPr>
            <a:endParaRPr lang="en-US" sz="1100" dirty="0"/>
          </a:p>
          <a:p>
            <a:pPr>
              <a:buNone/>
            </a:pPr>
            <a:r>
              <a:rPr lang="en-US" sz="1100" b="1" dirty="0"/>
              <a:t>Instructions</a:t>
            </a:r>
            <a:r>
              <a:rPr lang="en-US" sz="1100" dirty="0"/>
              <a:t>: After</a:t>
            </a:r>
            <a:r>
              <a:rPr lang="en-US" sz="1100" baseline="0" dirty="0"/>
              <a:t> the participants have organized themselves in order, show them this slide with a suggested supervision process. </a:t>
            </a:r>
          </a:p>
          <a:p>
            <a:pPr>
              <a:buNone/>
            </a:pPr>
            <a:endParaRPr lang="en-US" sz="1100" baseline="0" dirty="0"/>
          </a:p>
          <a:p>
            <a:pPr>
              <a:buNone/>
            </a:pPr>
            <a:r>
              <a:rPr lang="en-US" sz="1100" b="1" baseline="0" dirty="0"/>
              <a:t>Ask</a:t>
            </a:r>
            <a:r>
              <a:rPr lang="en-US" sz="1100" baseline="0" dirty="0"/>
              <a:t>: How did you do with your supervision process compared to this slide?</a:t>
            </a:r>
          </a:p>
          <a:p>
            <a:pPr>
              <a:buNone/>
            </a:pPr>
            <a:endParaRPr lang="en-US" sz="1100" baseline="0" dirty="0"/>
          </a:p>
          <a:p>
            <a:pPr>
              <a:buNone/>
            </a:pPr>
            <a:r>
              <a:rPr lang="en-US" sz="1100" baseline="0" dirty="0"/>
              <a:t>Check if there are any questions and discuss the logic of the Supervision Process.</a:t>
            </a:r>
          </a:p>
          <a:p>
            <a:pPr>
              <a:buNone/>
            </a:pPr>
            <a:endParaRPr lang="en-US" sz="1100" baseline="0" dirty="0"/>
          </a:p>
          <a:p>
            <a:pPr>
              <a:buNone/>
            </a:pPr>
            <a:r>
              <a:rPr lang="en-US" sz="1100" b="1" i="0" u="none" strike="noStrike" cap="none" dirty="0">
                <a:latin typeface="+mn-lt"/>
                <a:ea typeface="Calibri"/>
                <a:cs typeface="Calibri"/>
                <a:sym typeface="Calibri"/>
              </a:rPr>
              <a:t>Distribute: </a:t>
            </a:r>
            <a:r>
              <a:rPr lang="en-US" sz="1100" b="0" i="0" u="none" strike="noStrike" cap="none" dirty="0">
                <a:latin typeface="+mn-lt"/>
                <a:ea typeface="Calibri"/>
                <a:cs typeface="Calibri"/>
                <a:sym typeface="Calibri"/>
              </a:rPr>
              <a:t>2.10 Supervision Process</a:t>
            </a:r>
            <a:endParaRPr lang="en-US" sz="110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772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None/>
            </a:pPr>
            <a:r>
              <a:rPr lang="en-US" sz="1100" b="0" dirty="0"/>
              <a:t>25 minutes</a:t>
            </a:r>
          </a:p>
          <a:p>
            <a:pPr>
              <a:buNone/>
            </a:pPr>
            <a:endParaRPr lang="en-US" sz="1100" b="0" dirty="0"/>
          </a:p>
          <a:p>
            <a:pPr>
              <a:buNone/>
            </a:pPr>
            <a:r>
              <a:rPr lang="en-US" sz="1100" b="1" dirty="0"/>
              <a:t>Say: </a:t>
            </a:r>
            <a:r>
              <a:rPr lang="en-US" sz="1100" b="0" dirty="0"/>
              <a:t>we just thought about</a:t>
            </a:r>
            <a:r>
              <a:rPr lang="en-US" sz="1100" b="0" baseline="0" dirty="0"/>
              <a:t> the Supervision process for an individual caseworker. Now we are going to shift and consider what Supervision might look like for a case management team. The goal of this activity is for Supervisors to think about how they would organize the supervision of their team on a monthly basis.</a:t>
            </a:r>
          </a:p>
          <a:p>
            <a:pPr>
              <a:buNone/>
            </a:pPr>
            <a:endParaRPr lang="en-US" sz="1100" b="1" dirty="0"/>
          </a:p>
          <a:p>
            <a:pPr>
              <a:buNone/>
            </a:pPr>
            <a:r>
              <a:rPr lang="en-US" sz="1100" b="1" dirty="0"/>
              <a:t>Instructions: </a:t>
            </a:r>
          </a:p>
          <a:p>
            <a:pPr>
              <a:buNone/>
            </a:pPr>
            <a:endParaRPr lang="en-US" sz="1100" b="0" dirty="0"/>
          </a:p>
          <a:p>
            <a:pPr>
              <a:buNone/>
            </a:pPr>
            <a:r>
              <a:rPr lang="en-US" sz="1100" b="0" dirty="0"/>
              <a:t>Option 1: Break</a:t>
            </a:r>
            <a:r>
              <a:rPr lang="en-US" sz="1100" b="0" baseline="0" dirty="0"/>
              <a:t> up participants into groups of 5-6 </a:t>
            </a:r>
          </a:p>
          <a:p>
            <a:pPr>
              <a:buNone/>
            </a:pPr>
            <a:r>
              <a:rPr lang="en-US" sz="1100" b="0" dirty="0"/>
              <a:t>Each group should receive a </a:t>
            </a:r>
            <a:r>
              <a:rPr lang="en-US" sz="1100" b="0" baseline="0" dirty="0"/>
              <a:t>blank calendar on flip chart paper and a set of </a:t>
            </a:r>
            <a:r>
              <a:rPr lang="en-US" sz="1100" b="0" dirty="0"/>
              <a:t>pre-made supervision "building block“ cards.</a:t>
            </a:r>
            <a:r>
              <a:rPr lang="en-US" sz="1100" b="0" baseline="0" dirty="0"/>
              <a:t> </a:t>
            </a:r>
            <a:r>
              <a:rPr lang="en-US" sz="1100" b="0" dirty="0"/>
              <a:t>Their task</a:t>
            </a:r>
            <a:r>
              <a:rPr lang="en-US" sz="1100" b="0" baseline="0" dirty="0"/>
              <a:t> is to design a </a:t>
            </a:r>
            <a:r>
              <a:rPr lang="en-US" sz="1100" b="0" dirty="0"/>
              <a:t>supervision calendar</a:t>
            </a:r>
            <a:r>
              <a:rPr lang="en-US" sz="1100" b="0" baseline="0" dirty="0"/>
              <a:t> that allows the Supervisor to apply all Supervision practices</a:t>
            </a:r>
            <a:r>
              <a:rPr lang="en-US" sz="1100" b="0" dirty="0"/>
              <a:t> to the sample "team." They can make their own cards if the ones provided don't meet their needs.</a:t>
            </a:r>
          </a:p>
          <a:p>
            <a:pPr>
              <a:buNone/>
            </a:pPr>
            <a:endParaRPr lang="en-US" sz="1100" dirty="0"/>
          </a:p>
          <a:p>
            <a:pPr>
              <a:buNone/>
            </a:pPr>
            <a:r>
              <a:rPr lang="en-US" sz="1100" dirty="0"/>
              <a:t>Option 2: Invite</a:t>
            </a:r>
            <a:r>
              <a:rPr lang="en-US" sz="1100" baseline="0" dirty="0"/>
              <a:t> participants to individually create their own calendars according to the teams of caseworkers that they are supervising.</a:t>
            </a:r>
            <a:endParaRPr lang="en-US" sz="1100" dirty="0"/>
          </a:p>
          <a:p>
            <a:pPr>
              <a:buNone/>
            </a:pPr>
            <a:endParaRPr lang="en-US" sz="1100" dirty="0"/>
          </a:p>
          <a:p>
            <a:pPr>
              <a:buNone/>
            </a:pPr>
            <a:r>
              <a:rPr lang="en-US" sz="1100" b="1" dirty="0"/>
              <a:t>Tips</a:t>
            </a:r>
            <a:r>
              <a:rPr lang="en-US" sz="1100" dirty="0"/>
              <a:t>: </a:t>
            </a:r>
          </a:p>
          <a:p>
            <a:pPr>
              <a:buNone/>
            </a:pPr>
            <a:r>
              <a:rPr lang="en-US" sz="1100" dirty="0"/>
              <a:t>Encourage the small groups to think</a:t>
            </a:r>
            <a:r>
              <a:rPr lang="en-US" sz="1100" baseline="0" dirty="0"/>
              <a:t> about:</a:t>
            </a:r>
          </a:p>
          <a:p>
            <a:pPr marL="171450" indent="-171450">
              <a:buFont typeface="Arial" panose="020B0604020202020204" pitchFamily="34" charset="0"/>
              <a:buChar char="•"/>
            </a:pPr>
            <a:r>
              <a:rPr lang="en-US" sz="1100" baseline="0" dirty="0"/>
              <a:t>The time that should be allocated to each practice </a:t>
            </a:r>
          </a:p>
          <a:p>
            <a:pPr marL="171450" indent="-171450">
              <a:buFont typeface="Arial" panose="020B0604020202020204" pitchFamily="34" charset="0"/>
              <a:buChar char="•"/>
            </a:pPr>
            <a:r>
              <a:rPr lang="en-US" sz="1100" baseline="0" dirty="0"/>
              <a:t>The supervisors “field days” vs. “office days”</a:t>
            </a:r>
          </a:p>
          <a:p>
            <a:pPr marL="171450" indent="-171450">
              <a:buFont typeface="Arial" panose="020B0604020202020204" pitchFamily="34" charset="0"/>
              <a:buChar char="•"/>
            </a:pPr>
            <a:r>
              <a:rPr lang="en-US" sz="1100" baseline="0" dirty="0"/>
              <a:t>Can any of these practices take place simultaneously? </a:t>
            </a:r>
            <a:endParaRPr lang="en-US" sz="110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8453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buClr>
                <a:schemeClr val="dk1"/>
              </a:buClr>
              <a:buSzPct val="25000"/>
              <a:buNone/>
            </a:pPr>
            <a:r>
              <a:rPr lang="en-US" sz="1100" b="0" dirty="0">
                <a:latin typeface="+mn-lt"/>
              </a:rPr>
              <a:t>10 minutes </a:t>
            </a:r>
          </a:p>
          <a:p>
            <a:pPr>
              <a:buClr>
                <a:schemeClr val="dk1"/>
              </a:buClr>
              <a:buSzPct val="25000"/>
              <a:buNone/>
            </a:pPr>
            <a:endParaRPr lang="en-US" sz="1100" b="0" dirty="0">
              <a:latin typeface="+mn-lt"/>
            </a:endParaRPr>
          </a:p>
          <a:p>
            <a:pPr>
              <a:buClr>
                <a:schemeClr val="dk1"/>
              </a:buClr>
              <a:buSzPct val="25000"/>
              <a:buNone/>
            </a:pPr>
            <a:r>
              <a:rPr lang="en-US" sz="1100" b="1" dirty="0">
                <a:latin typeface="+mn-lt"/>
              </a:rPr>
              <a:t>Say</a:t>
            </a:r>
            <a:r>
              <a:rPr lang="en-US" sz="1100" b="0" dirty="0">
                <a:latin typeface="+mn-lt"/>
              </a:rPr>
              <a:t>: We </a:t>
            </a:r>
            <a:r>
              <a:rPr lang="en-US" sz="1100" b="0" i="0" u="none" strike="noStrike" cap="none" dirty="0">
                <a:solidFill>
                  <a:schemeClr val="dk1"/>
                </a:solidFill>
                <a:latin typeface="+mn-lt"/>
                <a:ea typeface="Calibri"/>
                <a:cs typeface="Calibri"/>
                <a:sym typeface="Calibri"/>
              </a:rPr>
              <a:t>have reviewed many supervision practices and tools today- this can be a bit overwhelming! Our</a:t>
            </a:r>
            <a:r>
              <a:rPr lang="en-US" sz="1100" b="0" i="0" u="none" strike="noStrike" cap="none" baseline="0" dirty="0">
                <a:solidFill>
                  <a:schemeClr val="dk1"/>
                </a:solidFill>
                <a:latin typeface="+mn-lt"/>
                <a:ea typeface="Calibri"/>
                <a:cs typeface="Calibri"/>
                <a:sym typeface="Calibri"/>
              </a:rPr>
              <a:t> final activity is for you; as supervisors to think about what supervision practices you’d like to commit to. What do you want to prioritize? What is the frequency you’d like to commit to?</a:t>
            </a:r>
            <a:endParaRPr lang="en-US" sz="1100" b="0" i="0" u="none" strike="noStrike" cap="none" dirty="0">
              <a:solidFill>
                <a:schemeClr val="dk1"/>
              </a:solidFill>
              <a:latin typeface="+mn-lt"/>
              <a:ea typeface="Calibri"/>
              <a:cs typeface="Calibri"/>
              <a:sym typeface="Calibri"/>
            </a:endParaRPr>
          </a:p>
          <a:p>
            <a:pPr>
              <a:buClr>
                <a:schemeClr val="dk1"/>
              </a:buClr>
              <a:buSzPct val="25000"/>
              <a:buNone/>
            </a:pPr>
            <a:endParaRPr lang="en-US" sz="1100" b="0" dirty="0">
              <a:latin typeface="+mn-lt"/>
            </a:endParaRPr>
          </a:p>
          <a:p>
            <a:pPr>
              <a:buClr>
                <a:schemeClr val="dk1"/>
              </a:buClr>
              <a:buSzPct val="25000"/>
              <a:buNone/>
            </a:pPr>
            <a:r>
              <a:rPr lang="en-US" sz="1100" b="1" i="0" u="none" strike="noStrike" cap="none" dirty="0">
                <a:latin typeface="+mn-lt"/>
                <a:ea typeface="Calibri"/>
                <a:cs typeface="Calibri"/>
                <a:sym typeface="Calibri"/>
              </a:rPr>
              <a:t>Distribute</a:t>
            </a:r>
            <a:r>
              <a:rPr lang="en-US" sz="1100" b="0" i="0" u="none" strike="noStrike" cap="none" dirty="0">
                <a:latin typeface="+mn-lt"/>
                <a:ea typeface="Calibri"/>
                <a:cs typeface="Calibri"/>
                <a:sym typeface="Calibri"/>
              </a:rPr>
              <a:t>: 2.11 Putting it together handout to participants. Give them 10 minutes to fill</a:t>
            </a:r>
            <a:r>
              <a:rPr lang="en-US" sz="1100" b="0" i="0" u="none" strike="noStrike" cap="none" baseline="0" dirty="0">
                <a:latin typeface="+mn-lt"/>
                <a:ea typeface="Calibri"/>
                <a:cs typeface="Calibri"/>
                <a:sym typeface="Calibri"/>
              </a:rPr>
              <a:t> in the handout and check if there are any questions. </a:t>
            </a:r>
            <a:endParaRPr lang="en-US" sz="1100" b="0" i="0" u="none" strike="noStrike" cap="none" dirty="0">
              <a:latin typeface="+mn-lt"/>
              <a:ea typeface="Calibri"/>
              <a:cs typeface="Calibri"/>
              <a:sym typeface="Calibri"/>
            </a:endParaRPr>
          </a:p>
          <a:p>
            <a:pPr>
              <a:buSzPct val="25000"/>
              <a:buNone/>
            </a:pPr>
            <a:endParaRPr lang="en-US"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CA" sz="1200" b="1" baseline="0" dirty="0"/>
              <a:t>Facilitator’s Note</a:t>
            </a:r>
            <a:r>
              <a:rPr lang="en-CA" sz="1200" baseline="0" dirty="0"/>
              <a:t>: As mentioned in the beginning, these practices </a:t>
            </a:r>
            <a:r>
              <a:rPr lang="en-CA" sz="1200" b="1" baseline="0" dirty="0"/>
              <a:t>are not mandatory</a:t>
            </a:r>
            <a:r>
              <a:rPr lang="en-CA" sz="1200" baseline="0" dirty="0"/>
              <a:t>. It is the responsibility of organizations implementing case management in your country context to determine what practices make the most sense, according to staffing structures, as well as the capacities and availability of supervisors.</a:t>
            </a:r>
            <a:endParaRPr lang="en-CA" sz="1200" dirty="0"/>
          </a:p>
          <a:p>
            <a:pPr>
              <a:buSzPct val="25000"/>
              <a:buNone/>
            </a:pPr>
            <a:endParaRPr lang="en-US" b="1" dirty="0"/>
          </a:p>
        </p:txBody>
      </p:sp>
      <p:sp>
        <p:nvSpPr>
          <p:cNvPr id="320" name="Shape 32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4247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buNone/>
            </a:pPr>
            <a:r>
              <a:rPr lang="en-CA" sz="1100" dirty="0"/>
              <a:t>10 minutes</a:t>
            </a:r>
          </a:p>
          <a:p>
            <a:pPr>
              <a:buNone/>
            </a:pPr>
            <a:endParaRPr lang="en-CA" sz="1100" dirty="0"/>
          </a:p>
          <a:p>
            <a:pPr>
              <a:buNone/>
            </a:pPr>
            <a:r>
              <a:rPr lang="en-CA" sz="1100" b="1" dirty="0"/>
              <a:t>Say</a:t>
            </a:r>
            <a:r>
              <a:rPr lang="en-CA" sz="1100" dirty="0"/>
              <a:t>: now</a:t>
            </a:r>
            <a:r>
              <a:rPr lang="en-CA" sz="1100" baseline="0" dirty="0"/>
              <a:t> we’re going to have an opportunity to review what we discussed in the second module</a:t>
            </a:r>
            <a:endParaRPr lang="en-CA" sz="1100" dirty="0"/>
          </a:p>
          <a:p>
            <a:pPr>
              <a:buNone/>
            </a:pPr>
            <a:endParaRPr lang="en-US" sz="1100" dirty="0"/>
          </a:p>
          <a:p>
            <a:pPr>
              <a:buNone/>
            </a:pPr>
            <a:r>
              <a:rPr lang="en-CA" sz="1100" b="1" dirty="0"/>
              <a:t>Facilitator's note</a:t>
            </a:r>
            <a:r>
              <a:rPr lang="en-CA" sz="1100" dirty="0"/>
              <a:t>: Try</a:t>
            </a:r>
            <a:r>
              <a:rPr lang="en-CA" sz="1100" baseline="0" dirty="0"/>
              <a:t> to make this activity a fun competition! Give some prizes/ candy at the end to motivate participants.</a:t>
            </a:r>
          </a:p>
          <a:p>
            <a:pPr>
              <a:buNone/>
            </a:pPr>
            <a:endParaRPr lang="en-CA" sz="1100" dirty="0"/>
          </a:p>
          <a:p>
            <a:pPr>
              <a:buNone/>
            </a:pPr>
            <a:r>
              <a:rPr lang="en-CA" sz="1100" dirty="0"/>
              <a:t>Always be encouraging when delivering a plenary quiz. Never say an answer is wrong. If necessary, say something like: what we are looking for here is an answer that reflects...  Give prizes to everyone who tries even if their answer isn't </a:t>
            </a:r>
            <a:r>
              <a:rPr lang="en-CA" sz="1100" b="1" dirty="0"/>
              <a:t>complete</a:t>
            </a:r>
            <a:r>
              <a:rPr lang="en-CA" sz="1100" dirty="0"/>
              <a:t>. </a:t>
            </a:r>
          </a:p>
          <a:p>
            <a:pPr>
              <a:buNone/>
            </a:pPr>
            <a:endParaRPr lang="en-CA" sz="1100" dirty="0"/>
          </a:p>
          <a:p>
            <a:pPr>
              <a:buNone/>
            </a:pPr>
            <a:r>
              <a:rPr lang="en-CA" sz="1100" b="1" dirty="0"/>
              <a:t>Answers</a:t>
            </a:r>
            <a:r>
              <a:rPr lang="en-CA" sz="1100" dirty="0"/>
              <a:t>: </a:t>
            </a:r>
          </a:p>
          <a:p>
            <a:pPr marL="342900" indent="-342900">
              <a:lnSpc>
                <a:spcPct val="100000"/>
              </a:lnSpc>
              <a:spcBef>
                <a:spcPts val="600"/>
              </a:spcBef>
              <a:buClr>
                <a:srgbClr val="97467D"/>
              </a:buClr>
              <a:buFont typeface="+mj-lt"/>
              <a:buAutoNum type="arabicPeriod"/>
            </a:pPr>
            <a:r>
              <a:rPr lang="en-US" sz="1100" dirty="0">
                <a:solidFill>
                  <a:schemeClr val="tx1">
                    <a:lumMod val="65000"/>
                    <a:lumOff val="35000"/>
                  </a:schemeClr>
                </a:solidFill>
              </a:rPr>
              <a:t>One on one and group</a:t>
            </a:r>
          </a:p>
          <a:p>
            <a:pPr marL="342900" indent="-342900">
              <a:lnSpc>
                <a:spcPct val="100000"/>
              </a:lnSpc>
              <a:spcBef>
                <a:spcPts val="600"/>
              </a:spcBef>
              <a:buClr>
                <a:srgbClr val="97467D"/>
              </a:buClr>
              <a:buFont typeface="+mj-lt"/>
              <a:buAutoNum type="arabicPeriod"/>
            </a:pPr>
            <a:r>
              <a:rPr lang="en-US" sz="1100" dirty="0">
                <a:solidFill>
                  <a:schemeClr val="tx1">
                    <a:lumMod val="65000"/>
                    <a:lumOff val="35000"/>
                  </a:schemeClr>
                </a:solidFill>
              </a:rPr>
              <a:t>Supervision Practices</a:t>
            </a:r>
            <a:r>
              <a:rPr lang="en-US" sz="1100" baseline="0" dirty="0">
                <a:solidFill>
                  <a:schemeClr val="tx1">
                    <a:lumMod val="65000"/>
                    <a:lumOff val="35000"/>
                  </a:schemeClr>
                </a:solidFill>
              </a:rPr>
              <a:t>:</a:t>
            </a:r>
            <a:endParaRPr lang="en-US" sz="1100" dirty="0">
              <a:solidFill>
                <a:schemeClr val="tx1">
                  <a:lumMod val="65000"/>
                  <a:lumOff val="35000"/>
                </a:schemeClr>
              </a:solidFill>
            </a:endParaRPr>
          </a:p>
          <a:p>
            <a:pPr marL="628650" lvl="1" indent="-171450" rtl="0" eaLnBrk="1" fontAlgn="t" latinLnBrk="0" hangingPunct="1">
              <a:buFont typeface="Arial" panose="020B0604020202020204" pitchFamily="34" charset="0"/>
              <a:buChar char="•"/>
            </a:pPr>
            <a:r>
              <a:rPr lang="en-US" sz="1100" b="0" i="0" u="none" strike="noStrike" kern="1200" dirty="0">
                <a:solidFill>
                  <a:schemeClr val="tx1"/>
                </a:solidFill>
                <a:effectLst/>
                <a:latin typeface="+mn-lt"/>
                <a:ea typeface="+mn-ea"/>
                <a:cs typeface="+mn-cs"/>
              </a:rPr>
              <a:t>Individual Supervision</a:t>
            </a:r>
            <a:r>
              <a:rPr lang="en-US" sz="1100" b="0" i="0" u="none" strike="noStrike" kern="1200" baseline="0" dirty="0">
                <a:solidFill>
                  <a:schemeClr val="tx1"/>
                </a:solidFill>
                <a:effectLst/>
                <a:latin typeface="+mn-lt"/>
                <a:ea typeface="+mn-ea"/>
                <a:cs typeface="+mn-cs"/>
              </a:rPr>
              <a:t> </a:t>
            </a:r>
            <a:r>
              <a:rPr lang="en-US" sz="1100" b="0" i="0" u="none" strike="noStrike" kern="1200" dirty="0">
                <a:solidFill>
                  <a:schemeClr val="tx1"/>
                </a:solidFill>
                <a:effectLst/>
                <a:latin typeface="+mn-lt"/>
                <a:ea typeface="+mn-ea"/>
                <a:cs typeface="+mn-cs"/>
              </a:rPr>
              <a:t>Session</a:t>
            </a:r>
          </a:p>
          <a:p>
            <a:pPr marL="628650" lvl="1" indent="-171450" rtl="0" eaLnBrk="1" fontAlgn="t" latinLnBrk="0" hangingPunct="1">
              <a:buFont typeface="Arial" panose="020B0604020202020204" pitchFamily="34" charset="0"/>
              <a:buChar char="•"/>
            </a:pPr>
            <a:r>
              <a:rPr lang="en-US" sz="1100" b="0" i="0" u="none" strike="noStrike" kern="1200" dirty="0">
                <a:solidFill>
                  <a:schemeClr val="tx1"/>
                </a:solidFill>
                <a:effectLst/>
                <a:latin typeface="+mn-lt"/>
                <a:ea typeface="+mn-ea"/>
                <a:cs typeface="+mn-cs"/>
              </a:rPr>
              <a:t>Case Management Meeting</a:t>
            </a:r>
          </a:p>
          <a:p>
            <a:pPr marL="628650" lvl="1" indent="-171450" rtl="0" eaLnBrk="1" fontAlgn="t" latinLnBrk="0" hangingPunct="1">
              <a:buFont typeface="Arial" panose="020B0604020202020204" pitchFamily="34" charset="0"/>
              <a:buChar char="•"/>
            </a:pPr>
            <a:r>
              <a:rPr lang="en-US" sz="1100" b="0" i="0" u="none" strike="noStrike" kern="1200" dirty="0">
                <a:solidFill>
                  <a:schemeClr val="tx1"/>
                </a:solidFill>
                <a:effectLst/>
                <a:latin typeface="+mn-lt"/>
                <a:ea typeface="+mn-ea"/>
                <a:cs typeface="+mn-cs"/>
              </a:rPr>
              <a:t>Capacity Assessment</a:t>
            </a:r>
          </a:p>
          <a:p>
            <a:pPr marL="628650" lvl="1" indent="-171450" rtl="0" eaLnBrk="1" fontAlgn="t" latinLnBrk="0" hangingPunct="1">
              <a:buFont typeface="Arial" panose="020B0604020202020204" pitchFamily="34" charset="0"/>
              <a:buChar char="•"/>
            </a:pPr>
            <a:r>
              <a:rPr lang="en-US" sz="1100" b="0" i="0" u="none" strike="noStrike" kern="1200" dirty="0">
                <a:solidFill>
                  <a:schemeClr val="tx1"/>
                </a:solidFill>
                <a:effectLst/>
                <a:latin typeface="+mn-lt"/>
                <a:ea typeface="+mn-ea"/>
                <a:cs typeface="+mn-cs"/>
              </a:rPr>
              <a:t>Shadowing</a:t>
            </a:r>
          </a:p>
          <a:p>
            <a:pPr marL="628650" lvl="1" indent="-171450" rtl="0" eaLnBrk="1" fontAlgn="t" latinLnBrk="0" hangingPunct="1">
              <a:buFont typeface="Arial" panose="020B0604020202020204" pitchFamily="34" charset="0"/>
              <a:buChar char="•"/>
            </a:pPr>
            <a:r>
              <a:rPr lang="en-US" sz="1100" b="0" i="0" u="none" strike="noStrike" kern="1200" dirty="0">
                <a:solidFill>
                  <a:schemeClr val="tx1"/>
                </a:solidFill>
                <a:effectLst/>
                <a:latin typeface="+mn-lt"/>
                <a:ea typeface="+mn-ea"/>
                <a:cs typeface="+mn-cs"/>
              </a:rPr>
              <a:t>Observation</a:t>
            </a:r>
          </a:p>
          <a:p>
            <a:pPr marL="628650" lvl="1" indent="-171450" rtl="0" eaLnBrk="1" fontAlgn="t" latinLnBrk="0" hangingPunct="1">
              <a:buFont typeface="Arial" panose="020B0604020202020204" pitchFamily="34" charset="0"/>
              <a:buChar char="•"/>
            </a:pPr>
            <a:r>
              <a:rPr lang="en-US" sz="1100" b="0" i="0" u="none" strike="noStrike" kern="1200" dirty="0">
                <a:solidFill>
                  <a:schemeClr val="tx1"/>
                </a:solidFill>
                <a:effectLst/>
                <a:latin typeface="+mn-lt"/>
                <a:ea typeface="+mn-ea"/>
                <a:cs typeface="+mn-cs"/>
              </a:rPr>
              <a:t>Case File Review</a:t>
            </a:r>
          </a:p>
          <a:p>
            <a:pPr marL="628650" lvl="1" indent="-171450" rtl="0" eaLnBrk="1" fontAlgn="t" latinLnBrk="0" hangingPunct="1">
              <a:buFont typeface="Arial" panose="020B0604020202020204" pitchFamily="34" charset="0"/>
              <a:buChar char="•"/>
            </a:pPr>
            <a:r>
              <a:rPr lang="en-US" sz="1100" b="0" i="0" u="none" strike="noStrike" kern="1200" dirty="0">
                <a:solidFill>
                  <a:schemeClr val="tx1"/>
                </a:solidFill>
                <a:effectLst/>
                <a:latin typeface="+mn-lt"/>
                <a:ea typeface="+mn-ea"/>
                <a:cs typeface="+mn-cs"/>
              </a:rPr>
              <a:t>Case Discussion</a:t>
            </a:r>
          </a:p>
          <a:p>
            <a:pPr marL="457200" lvl="1" indent="0" rtl="0" eaLnBrk="1" fontAlgn="t" latinLnBrk="0" hangingPunct="1">
              <a:buFont typeface="Arial" panose="020B0604020202020204" pitchFamily="34" charset="0"/>
              <a:buNone/>
            </a:pPr>
            <a:endParaRPr lang="en-US" sz="1100" dirty="0">
              <a:solidFill>
                <a:schemeClr val="tx1">
                  <a:lumMod val="65000"/>
                  <a:lumOff val="35000"/>
                </a:schemeClr>
              </a:solidFill>
            </a:endParaRPr>
          </a:p>
          <a:p>
            <a:pPr marL="0" lvl="0" indent="0" rtl="0" eaLnBrk="1" fontAlgn="t" latinLnBrk="0" hangingPunct="1">
              <a:buFont typeface="Arial" panose="020B0604020202020204" pitchFamily="34" charset="0"/>
              <a:buNone/>
            </a:pPr>
            <a:r>
              <a:rPr lang="en-US" sz="1100" dirty="0">
                <a:solidFill>
                  <a:schemeClr val="tx1">
                    <a:lumMod val="65000"/>
                    <a:lumOff val="35000"/>
                  </a:schemeClr>
                </a:solidFill>
              </a:rPr>
              <a:t>3. </a:t>
            </a:r>
            <a:r>
              <a:rPr lang="en-US" sz="1100" b="1" dirty="0">
                <a:solidFill>
                  <a:schemeClr val="tx1">
                    <a:lumMod val="65000"/>
                    <a:lumOff val="35000"/>
                  </a:schemeClr>
                </a:solidFill>
              </a:rPr>
              <a:t>Shadowing</a:t>
            </a:r>
            <a:r>
              <a:rPr lang="en-US" sz="1100" dirty="0">
                <a:solidFill>
                  <a:schemeClr val="tx1">
                    <a:lumMod val="65000"/>
                    <a:lumOff val="35000"/>
                  </a:schemeClr>
                </a:solidFill>
              </a:rPr>
              <a:t>:</a:t>
            </a:r>
            <a:r>
              <a:rPr lang="en-US" sz="1100" baseline="0" dirty="0">
                <a:solidFill>
                  <a:schemeClr val="tx1">
                    <a:lumMod val="65000"/>
                    <a:lumOff val="35000"/>
                  </a:schemeClr>
                </a:solidFill>
              </a:rPr>
              <a:t> new caseworker observes a senior caseworker or the supervisor. (The tool is for the caseworker to complete)</a:t>
            </a:r>
          </a:p>
          <a:p>
            <a:pPr marL="0" marR="0" lvl="0" indent="0" algn="l" defTabSz="914400" rtl="0" eaLnBrk="1" fontAlgn="auto" latinLnBrk="0" hangingPunct="1">
              <a:lnSpc>
                <a:spcPct val="100000"/>
              </a:lnSpc>
              <a:spcBef>
                <a:spcPts val="600"/>
              </a:spcBef>
              <a:spcAft>
                <a:spcPts val="0"/>
              </a:spcAft>
              <a:buClr>
                <a:srgbClr val="97467D"/>
              </a:buClr>
              <a:buSzTx/>
              <a:buFont typeface="+mj-lt"/>
              <a:buNone/>
              <a:tabLst/>
              <a:defRPr/>
            </a:pPr>
            <a:r>
              <a:rPr lang="en-US" sz="1100" b="1" baseline="0" dirty="0">
                <a:solidFill>
                  <a:schemeClr val="tx1">
                    <a:lumMod val="65000"/>
                    <a:lumOff val="35000"/>
                  </a:schemeClr>
                </a:solidFill>
              </a:rPr>
              <a:t>Observation</a:t>
            </a:r>
            <a:r>
              <a:rPr lang="en-US" sz="1100" baseline="0" dirty="0">
                <a:solidFill>
                  <a:schemeClr val="tx1">
                    <a:lumMod val="65000"/>
                    <a:lumOff val="35000"/>
                  </a:schemeClr>
                </a:solidFill>
              </a:rPr>
              <a:t>: the supervisor observes the caseworker. (The tool is for the supervisor to complete in order to provide feedback and support the development of the caseworker’s skills)</a:t>
            </a:r>
          </a:p>
          <a:p>
            <a:pPr marL="0" marR="0" lvl="0" indent="0" algn="l" defTabSz="914400" rtl="0" eaLnBrk="1" fontAlgn="auto" latinLnBrk="0" hangingPunct="1">
              <a:lnSpc>
                <a:spcPct val="100000"/>
              </a:lnSpc>
              <a:spcBef>
                <a:spcPts val="600"/>
              </a:spcBef>
              <a:spcAft>
                <a:spcPts val="0"/>
              </a:spcAft>
              <a:buClr>
                <a:srgbClr val="97467D"/>
              </a:buClr>
              <a:buSzTx/>
              <a:buFont typeface="+mj-lt"/>
              <a:buNone/>
              <a:tabLst/>
              <a:defRPr/>
            </a:pPr>
            <a:endParaRPr lang="en-US" sz="1100" baseline="0" dirty="0">
              <a:solidFill>
                <a:schemeClr val="tx1">
                  <a:lumMod val="65000"/>
                  <a:lumOff val="35000"/>
                </a:schemeClr>
              </a:solidFill>
            </a:endParaRPr>
          </a:p>
          <a:p>
            <a:pPr marL="0" indent="0">
              <a:lnSpc>
                <a:spcPct val="100000"/>
              </a:lnSpc>
              <a:spcBef>
                <a:spcPts val="600"/>
              </a:spcBef>
              <a:buClr>
                <a:srgbClr val="97467D"/>
              </a:buClr>
              <a:buFont typeface="+mj-lt"/>
              <a:buNone/>
            </a:pPr>
            <a:r>
              <a:rPr lang="en-US" sz="1100" dirty="0">
                <a:solidFill>
                  <a:schemeClr val="tx1">
                    <a:lumMod val="65000"/>
                    <a:lumOff val="35000"/>
                  </a:schemeClr>
                </a:solidFill>
              </a:rPr>
              <a:t>4. After</a:t>
            </a:r>
            <a:r>
              <a:rPr lang="en-US" sz="1100" baseline="0" dirty="0">
                <a:solidFill>
                  <a:schemeClr val="tx1">
                    <a:lumMod val="65000"/>
                    <a:lumOff val="35000"/>
                  </a:schemeClr>
                </a:solidFill>
              </a:rPr>
              <a:t> the recruitment of a new caseworker. The Capacity Assessment tool should be completed in the initial Individual Supervision Sessions. </a:t>
            </a:r>
            <a:endParaRPr lang="en-US" sz="1100" dirty="0">
              <a:solidFill>
                <a:schemeClr val="tx1">
                  <a:lumMod val="65000"/>
                  <a:lumOff val="35000"/>
                </a:schemeClr>
              </a:solidFill>
            </a:endParaRPr>
          </a:p>
          <a:p>
            <a:pPr marL="342900" indent="-342900">
              <a:lnSpc>
                <a:spcPct val="100000"/>
              </a:lnSpc>
              <a:spcBef>
                <a:spcPts val="600"/>
              </a:spcBef>
              <a:buClr>
                <a:srgbClr val="97467D"/>
              </a:buClr>
              <a:buFont typeface="+mj-lt"/>
              <a:buAutoNum type="arabicPeriod"/>
            </a:pPr>
            <a:endParaRPr lang="en-US" sz="11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rPr>
              <a:t>5. </a:t>
            </a:r>
            <a:r>
              <a:rPr lang="en-US" sz="1100" b="1" kern="1200" dirty="0">
                <a:solidFill>
                  <a:schemeClr val="tx1"/>
                </a:solidFill>
                <a:effectLst/>
                <a:latin typeface="+mn-lt"/>
                <a:ea typeface="+mn-ea"/>
                <a:cs typeface="+mn-cs"/>
              </a:rPr>
              <a:t>Supervisor Role</a:t>
            </a:r>
            <a:r>
              <a:rPr lang="en-US" sz="11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Prepares for supervision sessions in advance including anticipating issues, creating an agenda, etc.</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Develops a safe space for the caseworker(s) to speak about their work in their own way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Gives useful, insightful feedback and supports the caseworker(s) to explore and clarify their thinking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Shares information, knowledge and skills appropriately.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Challenges practice which is considered unethical or risky, as well as personal and professional blind spots.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Manages the time and structure.</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Reviews and updates Capacity Building plan(s) during individual sessions and, when appropriate, during case management meetings.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Ensures everyone is given space to participate in case management meetings. </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Caseworker Role: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Comes prepared and actively participates in the supervision sessions to support reflective learning.</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Identifies practice issues which they need help in, and what supervision practice is useful to them.</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Is open to feedback and seeks clarification if needed. Proactively engages to seek solutions.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Develops a level of trust in supervision to share their work issues.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Use supervision to identify learning and development needs.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 Use individual sessions and case management meetings to review and reflect on current work load.​</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Identifies what supervision practice is useful to them/their colleagues.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Respects and supports the other caseworkers; respects confidentiality. </a:t>
            </a:r>
          </a:p>
          <a:p>
            <a:endParaRPr lang="en-US" sz="1100" kern="1200" dirty="0">
              <a:solidFill>
                <a:schemeClr val="tx1"/>
              </a:solidFill>
              <a:effectLst/>
              <a:latin typeface="+mn-lt"/>
              <a:ea typeface="+mn-ea"/>
              <a:cs typeface="+mn-cs"/>
            </a:endParaRPr>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56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118745" lvl="0" algn="l">
              <a:buNone/>
            </a:pPr>
            <a:r>
              <a:rPr lang="en-US" sz="1100" b="0" dirty="0"/>
              <a:t>5</a:t>
            </a:r>
            <a:r>
              <a:rPr lang="en-US" sz="1100" b="0" baseline="0" dirty="0"/>
              <a:t> </a:t>
            </a:r>
            <a:r>
              <a:rPr lang="en-US" sz="1100" b="0" dirty="0"/>
              <a:t>minutes</a:t>
            </a:r>
          </a:p>
          <a:p>
            <a:pPr marL="118745" lvl="0" algn="l">
              <a:buNone/>
            </a:pPr>
            <a:endParaRPr lang="en-US" sz="1100" b="1" dirty="0"/>
          </a:p>
          <a:p>
            <a:pPr marL="118745" lvl="0" algn="l">
              <a:buNone/>
            </a:pPr>
            <a:r>
              <a:rPr lang="en-US" sz="1100" b="1" dirty="0"/>
              <a:t>Say: </a:t>
            </a:r>
            <a:r>
              <a:rPr lang="en-US" sz="1100" b="0" dirty="0"/>
              <a:t>Supervision occurs within two key settings: one-on-one and group</a:t>
            </a:r>
          </a:p>
          <a:p>
            <a:pPr marL="118745" lvl="0" algn="l">
              <a:buNone/>
            </a:pPr>
            <a:endParaRPr lang="en-US" sz="1100" b="1" dirty="0"/>
          </a:p>
          <a:p>
            <a:pPr marL="118745" lvl="0" algn="l">
              <a:buNone/>
            </a:pPr>
            <a:r>
              <a:rPr lang="en-US" sz="1100" b="1" dirty="0"/>
              <a:t>Key message:</a:t>
            </a:r>
            <a:r>
              <a:rPr lang="en-US" sz="1100" dirty="0"/>
              <a:t> The most essential and the most impactful supervision practice is the relationship that develops between a supervisor and a caseworker and is nurtured by consistent, regular scheduled </a:t>
            </a:r>
            <a:r>
              <a:rPr lang="en-US" sz="1100" b="1" dirty="0"/>
              <a:t>one-on-one</a:t>
            </a:r>
            <a:r>
              <a:rPr lang="en-US" sz="1100" baseline="0" dirty="0"/>
              <a:t> </a:t>
            </a:r>
            <a:r>
              <a:rPr lang="en-US" sz="1100" dirty="0"/>
              <a:t>sessions. </a:t>
            </a: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47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SzPct val="25000"/>
              <a:buNone/>
              <a:defRPr/>
            </a:pPr>
            <a:r>
              <a:rPr lang="en-US" sz="1100" dirty="0">
                <a:latin typeface="+mn-lt"/>
              </a:rPr>
              <a:t>5 minutes</a:t>
            </a:r>
          </a:p>
          <a:p>
            <a:pPr>
              <a:buSzPct val="25000"/>
              <a:buNone/>
              <a:defRPr/>
            </a:pPr>
            <a:endParaRPr lang="en-US" sz="1100" dirty="0">
              <a:latin typeface="+mn-lt"/>
            </a:endParaRPr>
          </a:p>
          <a:p>
            <a:pPr>
              <a:buNone/>
              <a:defRPr/>
            </a:pPr>
            <a:r>
              <a:rPr lang="en-US" sz="1100" b="1" dirty="0">
                <a:latin typeface="+mn-lt"/>
              </a:rPr>
              <a:t>Review</a:t>
            </a:r>
            <a:r>
              <a:rPr lang="en-US" sz="1100" dirty="0">
                <a:latin typeface="+mn-lt"/>
              </a:rPr>
              <a:t> the learning goals we had at the beginning of the module. </a:t>
            </a:r>
          </a:p>
          <a:p>
            <a:pPr>
              <a:buNone/>
              <a:defRPr/>
            </a:pPr>
            <a:endParaRPr lang="en-US" sz="1100" dirty="0">
              <a:latin typeface="+mn-lt"/>
            </a:endParaRPr>
          </a:p>
          <a:p>
            <a:pPr>
              <a:buNone/>
              <a:defRPr/>
            </a:pPr>
            <a:r>
              <a:rPr lang="en-US" sz="1100" b="1" dirty="0">
                <a:latin typeface="+mn-lt"/>
              </a:rPr>
              <a:t>Ask</a:t>
            </a:r>
            <a:r>
              <a:rPr lang="en-US" sz="1100" dirty="0">
                <a:latin typeface="+mn-lt"/>
              </a:rPr>
              <a:t> if we covered them or if anyone has remaining questions about any of the points.</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100" b="0" i="0" u="none" strike="noStrike" cap="none" baseline="0" dirty="0">
              <a:solidFill>
                <a:schemeClr val="bg1">
                  <a:lumMod val="10000"/>
                </a:schemeClr>
              </a:solidFill>
              <a:latin typeface="+mn-lt"/>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31</a:t>
            </a:fld>
            <a:endParaRPr lang="en-US"/>
          </a:p>
        </p:txBody>
      </p:sp>
    </p:spTree>
    <p:extLst>
      <p:ext uri="{BB962C8B-B14F-4D97-AF65-F5344CB8AC3E}">
        <p14:creationId xmlns:p14="http://schemas.microsoft.com/office/powerpoint/2010/main" val="1557808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None/>
            </a:pPr>
            <a:r>
              <a:rPr lang="en-US" sz="1100" dirty="0"/>
              <a:t>10 minutes</a:t>
            </a:r>
          </a:p>
          <a:p>
            <a:pPr>
              <a:buNone/>
            </a:pPr>
            <a:endParaRPr lang="en-US" sz="1100" dirty="0"/>
          </a:p>
          <a:p>
            <a:pPr>
              <a:buNone/>
            </a:pPr>
            <a:r>
              <a:rPr lang="en-US" sz="1100" b="1" dirty="0"/>
              <a:t>Instructions</a:t>
            </a:r>
            <a:r>
              <a:rPr lang="en-US" sz="1100" dirty="0"/>
              <a:t>: invite participants to</a:t>
            </a:r>
            <a:r>
              <a:rPr lang="en-US" sz="1100" baseline="0" dirty="0"/>
              <a:t> add to their </a:t>
            </a:r>
            <a:r>
              <a:rPr lang="en-US" sz="1100" dirty="0"/>
              <a:t>Supervisor’s Action Plan from</a:t>
            </a:r>
            <a:r>
              <a:rPr lang="en-US" sz="1100" baseline="0" dirty="0"/>
              <a:t> this module</a:t>
            </a:r>
            <a:r>
              <a:rPr lang="en-US" sz="1100" dirty="0"/>
              <a:t>. </a:t>
            </a:r>
          </a:p>
          <a:p>
            <a:pPr>
              <a:buNone/>
            </a:pP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32</a:t>
            </a:fld>
            <a:endParaRPr lang="en-US"/>
          </a:p>
        </p:txBody>
      </p:sp>
    </p:spTree>
    <p:extLst>
      <p:ext uri="{BB962C8B-B14F-4D97-AF65-F5344CB8AC3E}">
        <p14:creationId xmlns:p14="http://schemas.microsoft.com/office/powerpoint/2010/main" val="352265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None/>
            </a:pPr>
            <a:r>
              <a:rPr lang="en-US" sz="1100" b="0" dirty="0"/>
              <a:t>5 minutes</a:t>
            </a:r>
          </a:p>
          <a:p>
            <a:pPr>
              <a:buNone/>
            </a:pPr>
            <a:endParaRPr lang="en-US" sz="1100" b="1" dirty="0"/>
          </a:p>
          <a:p>
            <a:pPr>
              <a:buNone/>
            </a:pPr>
            <a:r>
              <a:rPr lang="en-US" sz="1100" b="1" dirty="0"/>
              <a:t>Say</a:t>
            </a:r>
            <a:r>
              <a:rPr lang="en-US" sz="1100" b="1" u="none" dirty="0"/>
              <a:t>: </a:t>
            </a:r>
            <a:r>
              <a:rPr lang="en-US" sz="1100" b="0" u="none" dirty="0"/>
              <a:t>Here are some key points about</a:t>
            </a:r>
            <a:r>
              <a:rPr lang="en-US" sz="1100" b="0" u="none" baseline="0" dirty="0"/>
              <a:t> supervision from the CM Guidelines. </a:t>
            </a:r>
            <a:r>
              <a:rPr lang="en-US" sz="1100" b="0" u="none" dirty="0"/>
              <a:t>We </a:t>
            </a:r>
            <a:r>
              <a:rPr lang="en-US" sz="1100" u="none" dirty="0"/>
              <a:t>have already covered</a:t>
            </a:r>
            <a:r>
              <a:rPr lang="en-US" sz="1100" u="none" baseline="0" dirty="0"/>
              <a:t> many of these points on this slide</a:t>
            </a:r>
            <a:r>
              <a:rPr lang="en-US" sz="1100" dirty="0"/>
              <a:t> in Module 1</a:t>
            </a:r>
            <a:r>
              <a:rPr lang="en-US" sz="1100" u="none" baseline="0" dirty="0"/>
              <a:t>; </a:t>
            </a:r>
            <a:r>
              <a:rPr lang="en-US" sz="1100" dirty="0"/>
              <a:t>we are</a:t>
            </a:r>
            <a:r>
              <a:rPr lang="en-US" sz="1100" u="none" baseline="0" dirty="0"/>
              <a:t> </a:t>
            </a:r>
            <a:r>
              <a:rPr lang="en-US" sz="1100" dirty="0"/>
              <a:t>reviewing it now to frame our discussion on practices</a:t>
            </a:r>
            <a:endParaRPr lang="en-US" sz="1100" u="none" baseline="0" dirty="0"/>
          </a:p>
          <a:p>
            <a:pPr>
              <a:buNone/>
            </a:pPr>
            <a:endParaRPr lang="en-US" sz="1100" dirty="0"/>
          </a:p>
          <a:p>
            <a:pPr>
              <a:buNone/>
            </a:pPr>
            <a:r>
              <a:rPr lang="en-US" sz="1100" b="1" u="none" baseline="0" dirty="0"/>
              <a:t>Review:</a:t>
            </a:r>
            <a:r>
              <a:rPr lang="en-US" sz="1100" u="none" baseline="0" dirty="0"/>
              <a:t> each point and check for understanding</a:t>
            </a:r>
            <a:endParaRPr lang="en-US" sz="1100" dirty="0"/>
          </a:p>
          <a:p>
            <a:pPr>
              <a:buNone/>
            </a:pPr>
            <a:endParaRPr lang="en-US" sz="1100" b="1" dirty="0"/>
          </a:p>
          <a:p>
            <a:pPr>
              <a:buNone/>
            </a:pPr>
            <a:r>
              <a:rPr lang="en-US" sz="1100" b="1" dirty="0"/>
              <a:t>Explain:</a:t>
            </a:r>
            <a:r>
              <a:rPr lang="en-US" sz="1100" dirty="0"/>
              <a:t> that this module will look at specific practice tools to achieve these points</a:t>
            </a:r>
            <a:endParaRPr lang="en-US" sz="1100" u="none" dirty="0"/>
          </a:p>
          <a:p>
            <a:pPr lvl="0">
              <a:spcBef>
                <a:spcPts val="0"/>
              </a:spcBef>
              <a:buNone/>
            </a:pPr>
            <a:endParaRPr lang="en-US" sz="1100" u="sng" dirty="0"/>
          </a:p>
          <a:p>
            <a:pPr>
              <a:buNone/>
            </a:pPr>
            <a:r>
              <a:rPr lang="en-US" sz="1100" b="1" dirty="0"/>
              <a:t>Key messages:</a:t>
            </a:r>
          </a:p>
          <a:p>
            <a:pPr marL="171450" indent="-171450">
              <a:buFont typeface="Arial" panose="020B0604020202020204" pitchFamily="34" charset="0"/>
              <a:buChar char="•"/>
            </a:pPr>
            <a:r>
              <a:rPr lang="en-US" sz="1100" dirty="0"/>
              <a:t>Supervision is</a:t>
            </a:r>
            <a:r>
              <a:rPr lang="en-US" sz="1100" u="none" baseline="0" dirty="0"/>
              <a:t> focused on improving outcomes for children</a:t>
            </a:r>
          </a:p>
          <a:p>
            <a:pPr marL="171450" lvl="0" indent="-171450">
              <a:spcBef>
                <a:spcPts val="0"/>
              </a:spcBef>
              <a:buFont typeface="Arial" panose="020B0604020202020204" pitchFamily="34" charset="0"/>
              <a:buChar char="•"/>
            </a:pPr>
            <a:r>
              <a:rPr lang="en-US" sz="1100" u="none" baseline="0" dirty="0"/>
              <a:t>Supervisors take on the responsibility for supporting and increasing the quality of the the work of the whole team both through individual and through group practices. (</a:t>
            </a:r>
            <a:r>
              <a:rPr lang="en-US" sz="1100" dirty="0"/>
              <a:t>Think</a:t>
            </a:r>
            <a:r>
              <a:rPr lang="en-US" sz="1100" u="none" baseline="0" dirty="0"/>
              <a:t> again of the metaphor of a sports team and a coach)</a:t>
            </a:r>
          </a:p>
          <a:p>
            <a:pPr marL="171450" indent="-171450">
              <a:buFont typeface="Arial" panose="020B0604020202020204" pitchFamily="34" charset="0"/>
              <a:buChar char="•"/>
            </a:pPr>
            <a:r>
              <a:rPr lang="en-US" sz="1100" u="none" baseline="0" dirty="0"/>
              <a:t>Confidentiality </a:t>
            </a:r>
            <a:r>
              <a:rPr lang="en-US" sz="1100" dirty="0"/>
              <a:t>in the caseworker-supervisor relationship </a:t>
            </a:r>
            <a:r>
              <a:rPr lang="en-US" sz="1100" u="none" baseline="0" dirty="0"/>
              <a:t>is key</a:t>
            </a:r>
            <a:endParaRPr lang="en-US" sz="1100" u="none" dirty="0"/>
          </a:p>
          <a:p>
            <a:pPr lvl="0">
              <a:spcBef>
                <a:spcPts val="0"/>
              </a:spcBef>
              <a:buNone/>
            </a:pPr>
            <a:endParaRPr lang="en-US" sz="1100" u="sng"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a:p>
        </p:txBody>
      </p:sp>
    </p:spTree>
    <p:extLst>
      <p:ext uri="{BB962C8B-B14F-4D97-AF65-F5344CB8AC3E}">
        <p14:creationId xmlns:p14="http://schemas.microsoft.com/office/powerpoint/2010/main" val="212621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118745">
              <a:buNone/>
            </a:pPr>
            <a:r>
              <a:rPr lang="en-US" sz="1100" b="0" dirty="0"/>
              <a:t>5 minutes</a:t>
            </a:r>
          </a:p>
          <a:p>
            <a:pPr marL="118745">
              <a:buNone/>
            </a:pPr>
            <a:endParaRPr lang="en-US" sz="1100" b="0" dirty="0"/>
          </a:p>
          <a:p>
            <a:pPr marL="118745">
              <a:buNone/>
            </a:pPr>
            <a:r>
              <a:rPr lang="en-US" sz="1100" b="1" dirty="0"/>
              <a:t>Say</a:t>
            </a:r>
            <a:r>
              <a:rPr lang="en-US" sz="1100" b="0" dirty="0"/>
              <a:t>: We</a:t>
            </a:r>
            <a:r>
              <a:rPr lang="en-US" sz="1100" b="0" baseline="0" dirty="0"/>
              <a:t> are focusing on planned, formal and structured supervision practices through this training, but it is important to mention that sometimes supervision can be ad-hoc. This is a reality with the nature of CP work in humanitarian settings; there are often urgent situations that arise that we cannot plan for</a:t>
            </a:r>
            <a:endParaRPr lang="en-US" sz="1100" b="0" dirty="0"/>
          </a:p>
          <a:p>
            <a:pPr marL="118745">
              <a:buNone/>
            </a:pPr>
            <a:endParaRPr lang="en-US" sz="1100" b="1" dirty="0"/>
          </a:p>
          <a:p>
            <a:pPr marL="118745" marR="0" lvl="0" indent="0" algn="l" defTabSz="914400" rtl="0" eaLnBrk="1" fontAlgn="auto" latinLnBrk="0" hangingPunct="1">
              <a:lnSpc>
                <a:spcPct val="100000"/>
              </a:lnSpc>
              <a:spcBef>
                <a:spcPts val="0"/>
              </a:spcBef>
              <a:spcAft>
                <a:spcPts val="0"/>
              </a:spcAft>
              <a:buClrTx/>
              <a:buSzTx/>
              <a:buFontTx/>
              <a:buNone/>
              <a:tabLst/>
              <a:defRPr/>
            </a:pPr>
            <a:r>
              <a:rPr lang="en-US" sz="1100" b="1" dirty="0"/>
              <a:t>Review</a:t>
            </a:r>
            <a:r>
              <a:rPr lang="en-US" sz="1100" b="1" baseline="0" dirty="0"/>
              <a:t>: </a:t>
            </a:r>
            <a:r>
              <a:rPr lang="en-US" sz="1100" u="none" baseline="0" dirty="0"/>
              <a:t>each point and check for understanding</a:t>
            </a:r>
            <a:endParaRPr lang="en-US" sz="1100" dirty="0"/>
          </a:p>
          <a:p>
            <a:pPr marL="118745">
              <a:buNone/>
            </a:pPr>
            <a:endParaRPr lang="en-US" sz="1100" dirty="0"/>
          </a:p>
          <a:p>
            <a:pPr>
              <a:buNone/>
            </a:pPr>
            <a:endParaRPr lang="en-US" dirty="0"/>
          </a:p>
        </p:txBody>
      </p:sp>
      <p:sp>
        <p:nvSpPr>
          <p:cNvPr id="313" name="Shape 3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25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a:buNone/>
            </a:pPr>
            <a:r>
              <a:rPr lang="en-US" b="0" dirty="0"/>
              <a:t>10 minutes</a:t>
            </a:r>
          </a:p>
          <a:p>
            <a:pPr lvl="0">
              <a:spcBef>
                <a:spcPts val="0"/>
              </a:spcBef>
              <a:buNone/>
            </a:pPr>
            <a:endParaRPr lang="en-US" baseline="0" dirty="0"/>
          </a:p>
          <a:p>
            <a:pPr>
              <a:buNone/>
            </a:pPr>
            <a:r>
              <a:rPr lang="en-US" b="1" dirty="0"/>
              <a:t>Say:</a:t>
            </a:r>
            <a:r>
              <a:rPr lang="en-US" dirty="0"/>
              <a:t> As we mentioned, supervision can occur in One-on-One or Group settings. We are going to present 7 practices, and their corresponding tools, that can be used in the 2 settings</a:t>
            </a:r>
            <a:r>
              <a:rPr lang="en-US" baseline="0" dirty="0"/>
              <a:t> of supervision</a:t>
            </a:r>
            <a:r>
              <a:rPr lang="en-US" dirty="0"/>
              <a:t>. This chart shows which setting is appropriate to which practice. Note that a case discussion can be applied in either group or individual settings.</a:t>
            </a:r>
          </a:p>
          <a:p>
            <a:pPr>
              <a:buNone/>
            </a:pPr>
            <a:endParaRPr lang="en-US" dirty="0"/>
          </a:p>
          <a:p>
            <a:pPr>
              <a:buNone/>
            </a:pPr>
            <a:r>
              <a:rPr lang="en-US" b="1" dirty="0"/>
              <a:t>Ask</a:t>
            </a:r>
            <a:r>
              <a:rPr lang="en-US" dirty="0"/>
              <a:t>: Are</a:t>
            </a:r>
            <a:r>
              <a:rPr lang="en-US" baseline="0" dirty="0"/>
              <a:t> any of these practices being used regularly within your organization? </a:t>
            </a:r>
          </a:p>
          <a:p>
            <a:pPr>
              <a:buNone/>
            </a:pPr>
            <a:endParaRPr lang="en-US" dirty="0"/>
          </a:p>
          <a:p>
            <a:pPr>
              <a:buNone/>
            </a:pPr>
            <a:r>
              <a:rPr lang="en-US" b="1" dirty="0"/>
              <a:t>Review</a:t>
            </a:r>
            <a:r>
              <a:rPr lang="en-US" dirty="0"/>
              <a:t> the table and ensure everyone understands what the chart is describing</a:t>
            </a:r>
          </a:p>
          <a:p>
            <a:pPr>
              <a:buNone/>
            </a:pPr>
            <a:endParaRPr lang="en-US" dirty="0"/>
          </a:p>
          <a:p>
            <a:pPr>
              <a:buNone/>
            </a:pPr>
            <a:endParaRPr lang="en-US" b="1" dirty="0"/>
          </a:p>
        </p:txBody>
      </p:sp>
      <p:sp>
        <p:nvSpPr>
          <p:cNvPr id="168" name="Shape 16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22143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buSzPct val="25000"/>
              <a:buNone/>
            </a:pPr>
            <a:r>
              <a:rPr lang="en-US" sz="1100" b="0" dirty="0">
                <a:latin typeface="+mn-lt"/>
              </a:rPr>
              <a:t>10 minutes</a:t>
            </a:r>
          </a:p>
          <a:p>
            <a:pPr>
              <a:buSzPct val="25000"/>
              <a:buNone/>
            </a:pPr>
            <a:endParaRPr lang="en-US" sz="1100" dirty="0">
              <a:latin typeface="+mn-lt"/>
            </a:endParaRPr>
          </a:p>
          <a:p>
            <a:pPr>
              <a:buSzPct val="25000"/>
              <a:buNone/>
            </a:pPr>
            <a:r>
              <a:rPr lang="en-US" sz="1100" b="1" dirty="0">
                <a:latin typeface="+mn-lt"/>
              </a:rPr>
              <a:t>Say</a:t>
            </a:r>
            <a:r>
              <a:rPr lang="en-US" sz="1100" dirty="0">
                <a:latin typeface="+mn-lt"/>
              </a:rPr>
              <a:t>: the first practice is the one that is considered a priority</a:t>
            </a:r>
            <a:r>
              <a:rPr lang="en-US" sz="1100" baseline="0" dirty="0">
                <a:latin typeface="+mn-lt"/>
              </a:rPr>
              <a:t> within the IA CM Guidelines - individual supervision. This practice focuses on the importance of the caseworker- supervisor relationship and should address all 3 functions of supervision. </a:t>
            </a:r>
          </a:p>
          <a:p>
            <a:pPr>
              <a:buSzPct val="25000"/>
              <a:buNone/>
            </a:pPr>
            <a:endParaRPr lang="en-US" sz="1100" dirty="0">
              <a:latin typeface="+mn-lt"/>
            </a:endParaRPr>
          </a:p>
          <a:p>
            <a:pPr>
              <a:buNone/>
            </a:pPr>
            <a:r>
              <a:rPr lang="en-US" sz="1100" b="1" i="0" u="none" strike="noStrike" cap="none" dirty="0">
                <a:latin typeface="+mn-lt"/>
                <a:ea typeface="Calibri"/>
                <a:cs typeface="Calibri"/>
                <a:sym typeface="Calibri"/>
              </a:rPr>
              <a:t>Distribute:</a:t>
            </a:r>
            <a:r>
              <a:rPr lang="en-US" sz="1100" b="0" i="0" u="none" strike="noStrike" cap="none" dirty="0">
                <a:latin typeface="+mn-lt"/>
                <a:ea typeface="Calibri"/>
                <a:cs typeface="Calibri"/>
                <a:sym typeface="Calibri"/>
              </a:rPr>
              <a:t> 2.1 Individual Supervision Record to the participants and review it together</a:t>
            </a:r>
          </a:p>
          <a:p>
            <a:pPr>
              <a:buNone/>
            </a:pPr>
            <a:endParaRPr lang="en-US" sz="1100" b="0" i="0" u="none" strike="noStrike" cap="none" dirty="0">
              <a:latin typeface="+mn-lt"/>
              <a:ea typeface="Calibri"/>
              <a:cs typeface="Calibri"/>
              <a:sym typeface="Calibri"/>
            </a:endParaRPr>
          </a:p>
          <a:p>
            <a:pPr>
              <a:buNone/>
            </a:pPr>
            <a:r>
              <a:rPr lang="en-US" sz="1100" b="1" i="0" u="none" strike="noStrike" cap="none" dirty="0">
                <a:latin typeface="+mn-lt"/>
                <a:ea typeface="Calibri"/>
                <a:cs typeface="Calibri"/>
                <a:sym typeface="Calibri"/>
              </a:rPr>
              <a:t>Facilitator’s Notes</a:t>
            </a:r>
            <a:r>
              <a:rPr lang="en-US" sz="1100" b="0" i="0" u="none" strike="noStrike" cap="none" dirty="0">
                <a:latin typeface="+mn-lt"/>
                <a:ea typeface="Calibri"/>
                <a:cs typeface="Calibri"/>
                <a:sym typeface="Calibri"/>
              </a:rPr>
              <a:t>: </a:t>
            </a:r>
          </a:p>
          <a:p>
            <a:pPr>
              <a:buNone/>
            </a:pPr>
            <a:r>
              <a:rPr lang="en-US" sz="1100" b="0" i="0" u="none" strike="noStrike" cap="none" dirty="0">
                <a:latin typeface="+mn-lt"/>
                <a:ea typeface="Calibri"/>
                <a:cs typeface="Calibri"/>
                <a:sym typeface="Calibri"/>
              </a:rPr>
              <a:t>It</a:t>
            </a:r>
            <a:r>
              <a:rPr lang="en-US" sz="1100" b="0" i="0" u="none" strike="noStrike" cap="none" baseline="0" dirty="0">
                <a:latin typeface="+mn-lt"/>
                <a:ea typeface="Calibri"/>
                <a:cs typeface="Calibri"/>
                <a:sym typeface="Calibri"/>
              </a:rPr>
              <a:t> might be helpful to explain to the participants that all 7 tools are structured in the same way:</a:t>
            </a:r>
          </a:p>
          <a:p>
            <a:pPr marL="0" indent="0">
              <a:buFont typeface="Arial" panose="020B0604020202020204" pitchFamily="34" charset="0"/>
              <a:buNone/>
            </a:pPr>
            <a:r>
              <a:rPr lang="en-US" sz="1100" b="0" i="0" u="none" strike="noStrike" cap="none" baseline="0" dirty="0">
                <a:latin typeface="+mn-lt"/>
                <a:ea typeface="Calibri"/>
                <a:cs typeface="Calibri"/>
                <a:sym typeface="Calibri"/>
              </a:rPr>
              <a:t>1. General Summary that includes </a:t>
            </a:r>
          </a:p>
          <a:p>
            <a:pPr marL="628650" lvl="1" indent="-171450">
              <a:buFont typeface="Arial" panose="020B0604020202020204" pitchFamily="34" charset="0"/>
              <a:buChar char="•"/>
            </a:pPr>
            <a:r>
              <a:rPr lang="en-US" sz="1100" b="0" i="0" u="none" strike="noStrike" cap="none" baseline="0" dirty="0">
                <a:latin typeface="+mn-lt"/>
                <a:ea typeface="Calibri"/>
                <a:cs typeface="Calibri"/>
                <a:sym typeface="Calibri"/>
              </a:rPr>
              <a:t>Definition</a:t>
            </a:r>
          </a:p>
          <a:p>
            <a:pPr marL="628650" lvl="1" indent="-171450">
              <a:buFont typeface="Arial" panose="020B0604020202020204" pitchFamily="34" charset="0"/>
              <a:buChar char="•"/>
            </a:pPr>
            <a:r>
              <a:rPr lang="en-US" sz="1100" b="0" i="0" u="none" strike="noStrike" cap="none" baseline="0" dirty="0">
                <a:latin typeface="+mn-lt"/>
                <a:ea typeface="Calibri"/>
                <a:cs typeface="Calibri"/>
                <a:sym typeface="Calibri"/>
              </a:rPr>
              <a:t>Purpose of the tool</a:t>
            </a:r>
          </a:p>
          <a:p>
            <a:pPr marL="628650" lvl="1" indent="-171450">
              <a:buFont typeface="Arial" panose="020B0604020202020204" pitchFamily="34" charset="0"/>
              <a:buChar char="•"/>
            </a:pPr>
            <a:r>
              <a:rPr lang="en-US" sz="1100" b="0" i="0" u="none" strike="noStrike" cap="none" baseline="0" dirty="0">
                <a:latin typeface="+mn-lt"/>
                <a:ea typeface="Calibri"/>
                <a:cs typeface="Calibri"/>
                <a:sym typeface="Calibri"/>
              </a:rPr>
              <a:t>Frequency/duration</a:t>
            </a:r>
          </a:p>
          <a:p>
            <a:pPr marL="628650" lvl="1" indent="-171450">
              <a:buFont typeface="Arial" panose="020B0604020202020204" pitchFamily="34" charset="0"/>
              <a:buChar char="•"/>
            </a:pPr>
            <a:r>
              <a:rPr lang="en-US" sz="1100" b="0" i="0" u="none" strike="noStrike" cap="none" baseline="0" dirty="0">
                <a:latin typeface="+mn-lt"/>
                <a:ea typeface="Calibri"/>
                <a:cs typeface="Calibri"/>
                <a:sym typeface="Calibri"/>
              </a:rPr>
              <a:t>Guidance</a:t>
            </a:r>
          </a:p>
          <a:p>
            <a:pPr marL="0" indent="0">
              <a:buFont typeface="Arial" panose="020B0604020202020204" pitchFamily="34" charset="0"/>
              <a:buNone/>
            </a:pPr>
            <a:r>
              <a:rPr lang="en-US" sz="1100" b="0" i="0" u="none" strike="noStrike" cap="none" baseline="0" dirty="0">
                <a:latin typeface="+mn-lt"/>
                <a:ea typeface="Calibri"/>
                <a:cs typeface="Calibri"/>
                <a:sym typeface="Calibri"/>
              </a:rPr>
              <a:t>2. The actual tool to be used in daily supervision practice (many of them provide a section for the supervisor to track progress, take notes and plan actions to be taken with the caseworker.)</a:t>
            </a:r>
            <a:endParaRPr lang="en-US" sz="1100" b="0" i="0" u="none" strike="noStrike" cap="none" dirty="0">
              <a:latin typeface="+mn-lt"/>
              <a:ea typeface="Calibri"/>
              <a:cs typeface="Calibri"/>
              <a:sym typeface="Calibri"/>
            </a:endParaRPr>
          </a:p>
          <a:p>
            <a:pPr>
              <a:buNone/>
            </a:pPr>
            <a:endParaRPr lang="en-US" sz="1100" b="0" i="0" u="none" strike="noStrike" cap="none" dirty="0">
              <a:latin typeface="+mn-lt"/>
              <a:ea typeface="Calibri"/>
              <a:cs typeface="Calibri"/>
              <a:sym typeface="Calibri"/>
            </a:endParaRPr>
          </a:p>
          <a:p>
            <a:pPr>
              <a:buNone/>
            </a:pPr>
            <a:r>
              <a:rPr lang="en-US" sz="1100" b="0" i="0" u="none" strike="noStrike" cap="none" dirty="0">
                <a:latin typeface="+mn-lt"/>
                <a:ea typeface="Calibri"/>
                <a:cs typeface="Calibri"/>
                <a:sym typeface="Calibri"/>
              </a:rPr>
              <a:t>The Individual Supervision Record refers to other supervision practices,</a:t>
            </a:r>
            <a:r>
              <a:rPr lang="en-US" sz="1100" b="0" i="0" u="none" strike="noStrike" cap="none" baseline="0" dirty="0">
                <a:latin typeface="+mn-lt"/>
                <a:ea typeface="Calibri"/>
                <a:cs typeface="Calibri"/>
                <a:sym typeface="Calibri"/>
              </a:rPr>
              <a:t> in order that a supervisor can keep track of the other activities that took place from the last meeting with the caseworker. Participants might have some questions on this and explain that it will become more clear as the other tools are presented. </a:t>
            </a:r>
            <a:endParaRPr lang="en-US" sz="1100" b="0" i="0" u="none" strike="noStrike" cap="none" dirty="0">
              <a:latin typeface="+mn-lt"/>
              <a:ea typeface="Calibri"/>
              <a:cs typeface="Calibri"/>
              <a:sym typeface="Calibri"/>
            </a:endParaRPr>
          </a:p>
          <a:p>
            <a:pPr>
              <a:buNone/>
            </a:pPr>
            <a:endParaRPr lang="en-US" sz="1100" dirty="0">
              <a:latin typeface="+mn-lt"/>
            </a:endParaRPr>
          </a:p>
          <a:p>
            <a:pPr marL="0" marR="0" lvl="0" indent="0" algn="l" rtl="0">
              <a:spcBef>
                <a:spcPts val="0"/>
              </a:spcBef>
              <a:buSzPct val="25000"/>
              <a:buNone/>
            </a:pPr>
            <a:r>
              <a:rPr lang="en-US" sz="1100" b="0" i="0" u="none" strike="noStrike" cap="none" dirty="0">
                <a:solidFill>
                  <a:schemeClr val="dk1"/>
                </a:solidFill>
                <a:latin typeface="+mn-lt"/>
                <a:ea typeface="Calibri"/>
                <a:cs typeface="Calibri"/>
                <a:sym typeface="Calibri"/>
              </a:rPr>
              <a:t> </a:t>
            </a:r>
            <a:endParaRPr lang="en-US" sz="1100" dirty="0">
              <a:latin typeface="+mn-lt"/>
            </a:endParaRPr>
          </a:p>
          <a:p>
            <a:pPr marL="0" marR="0" lvl="0" indent="0" algn="l" rtl="0">
              <a:spcBef>
                <a:spcPts val="0"/>
              </a:spcBef>
              <a:buSzPct val="25000"/>
              <a:buNone/>
            </a:pPr>
            <a:endParaRPr sz="1100" dirty="0">
              <a:latin typeface="+mn-lt"/>
            </a:endParaRPr>
          </a:p>
        </p:txBody>
      </p:sp>
      <p:sp>
        <p:nvSpPr>
          <p:cNvPr id="209" name="Shape 2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422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None/>
            </a:pPr>
            <a:r>
              <a:rPr lang="en-AU" sz="1100" dirty="0"/>
              <a:t>Check</a:t>
            </a:r>
            <a:r>
              <a:rPr lang="en-AU" sz="1100" baseline="0" dirty="0"/>
              <a:t> with the participants to see if they have any questions or comments before moving on. </a:t>
            </a:r>
            <a:endParaRPr lang="en-AU" sz="1100" dirty="0"/>
          </a:p>
        </p:txBody>
      </p:sp>
      <p:sp>
        <p:nvSpPr>
          <p:cNvPr id="4" name="Slide Number Placeholder 3"/>
          <p:cNvSpPr>
            <a:spLocks noGrp="1"/>
          </p:cNvSpPr>
          <p:nvPr>
            <p:ph type="sldNum" sz="quarter" idx="10"/>
          </p:nvPr>
        </p:nvSpPr>
        <p:spPr/>
        <p:txBody>
          <a:bodyPr/>
          <a:lstStyle/>
          <a:p>
            <a:pPr>
              <a:defRPr/>
            </a:pPr>
            <a:fld id="{979D4E14-44A8-44A2-99FA-AEAE3A5C4EF3}" type="slidenum">
              <a:rPr lang="en-AU" smtClean="0"/>
              <a:pPr>
                <a:defRPr/>
              </a:pPr>
              <a:t>9</a:t>
            </a:fld>
            <a:endParaRPr lang="en-AU" dirty="0"/>
          </a:p>
        </p:txBody>
      </p:sp>
    </p:spTree>
    <p:extLst>
      <p:ext uri="{BB962C8B-B14F-4D97-AF65-F5344CB8AC3E}">
        <p14:creationId xmlns:p14="http://schemas.microsoft.com/office/powerpoint/2010/main" val="305847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buSzPct val="25000"/>
              <a:buNone/>
            </a:pPr>
            <a:r>
              <a:rPr lang="en-US" sz="1100" b="0" dirty="0">
                <a:latin typeface="+mn-lt"/>
              </a:rPr>
              <a:t>10 minutes</a:t>
            </a:r>
          </a:p>
          <a:p>
            <a:pPr>
              <a:buSzPct val="25000"/>
              <a:buNone/>
            </a:pPr>
            <a:endParaRPr lang="en-US" sz="1100" dirty="0">
              <a:latin typeface="+mn-lt"/>
            </a:endParaRPr>
          </a:p>
          <a:p>
            <a:pPr>
              <a:buNone/>
            </a:pPr>
            <a:r>
              <a:rPr lang="en-US" sz="1100" b="1" dirty="0">
                <a:latin typeface="+mn-lt"/>
              </a:rPr>
              <a:t>Say</a:t>
            </a:r>
            <a:r>
              <a:rPr lang="en-US" sz="1100" b="1" i="0" u="none" strike="noStrike" cap="none" dirty="0">
                <a:latin typeface="+mn-lt"/>
                <a:ea typeface="Calibri"/>
                <a:cs typeface="Calibri"/>
                <a:sym typeface="Calibri"/>
              </a:rPr>
              <a:t>:</a:t>
            </a:r>
            <a:r>
              <a:rPr lang="en-US" sz="1100" b="0" i="0" u="none" strike="noStrike" cap="none" dirty="0">
                <a:latin typeface="+mn-lt"/>
                <a:ea typeface="Calibri"/>
                <a:cs typeface="Calibri"/>
                <a:sym typeface="Calibri"/>
              </a:rPr>
              <a:t> The</a:t>
            </a:r>
            <a:r>
              <a:rPr lang="en-US" sz="1100" b="0" i="0" u="none" strike="noStrike" cap="none" baseline="0" dirty="0">
                <a:latin typeface="+mn-lt"/>
                <a:ea typeface="Calibri"/>
                <a:cs typeface="Calibri"/>
                <a:sym typeface="Calibri"/>
              </a:rPr>
              <a:t> aim of </a:t>
            </a:r>
            <a:r>
              <a:rPr lang="en-US" sz="1100" dirty="0">
                <a:latin typeface="+mn-lt"/>
              </a:rPr>
              <a:t>a</a:t>
            </a:r>
            <a:r>
              <a:rPr lang="en-US" sz="1100" b="0" i="0" u="none" strike="noStrike" cap="none" baseline="0" dirty="0">
                <a:latin typeface="+mn-lt"/>
                <a:ea typeface="Calibri"/>
                <a:cs typeface="Calibri"/>
                <a:sym typeface="Calibri"/>
              </a:rPr>
              <a:t> </a:t>
            </a:r>
            <a:r>
              <a:rPr lang="en-US" sz="1100" dirty="0">
                <a:latin typeface="+mn-lt"/>
              </a:rPr>
              <a:t>case management meeting </a:t>
            </a:r>
            <a:r>
              <a:rPr lang="en-US" sz="1100" b="0" i="0" u="none" strike="noStrike" cap="none" baseline="0" dirty="0">
                <a:latin typeface="+mn-lt"/>
                <a:ea typeface="Calibri"/>
                <a:cs typeface="Calibri"/>
                <a:sym typeface="Calibri"/>
              </a:rPr>
              <a:t>is very similar to that of individual supervision. </a:t>
            </a:r>
            <a:r>
              <a:rPr lang="en-US" sz="1100" dirty="0">
                <a:latin typeface="+mn-lt"/>
              </a:rPr>
              <a:t>This is a</a:t>
            </a:r>
            <a:r>
              <a:rPr lang="en-US" sz="1100" b="0" i="0" u="none" strike="noStrike" cap="none" baseline="0" dirty="0">
                <a:latin typeface="+mn-lt"/>
                <a:ea typeface="Calibri"/>
                <a:cs typeface="Calibri"/>
                <a:sym typeface="Calibri"/>
              </a:rPr>
              <a:t> </a:t>
            </a:r>
            <a:r>
              <a:rPr lang="en-US" sz="1100" dirty="0">
                <a:latin typeface="+mn-lt"/>
              </a:rPr>
              <a:t>platform for meeting</a:t>
            </a:r>
            <a:r>
              <a:rPr lang="en-US" sz="1100" b="0" i="0" u="none" strike="noStrike" cap="none" baseline="0" dirty="0">
                <a:latin typeface="+mn-lt"/>
                <a:ea typeface="Calibri"/>
                <a:cs typeface="Calibri"/>
                <a:sym typeface="Calibri"/>
              </a:rPr>
              <a:t> all three functions of</a:t>
            </a:r>
            <a:r>
              <a:rPr lang="en-US" sz="1100" dirty="0">
                <a:latin typeface="+mn-lt"/>
              </a:rPr>
              <a:t> </a:t>
            </a:r>
            <a:r>
              <a:rPr lang="en-US" sz="1100" b="0" i="0" u="none" strike="noStrike" cap="none" baseline="0" dirty="0">
                <a:latin typeface="+mn-lt"/>
                <a:ea typeface="Calibri"/>
                <a:cs typeface="Calibri"/>
                <a:sym typeface="Calibri"/>
              </a:rPr>
              <a:t>supervision</a:t>
            </a:r>
            <a:r>
              <a:rPr lang="en-US" sz="1100" dirty="0">
                <a:latin typeface="+mn-lt"/>
              </a:rPr>
              <a:t>.</a:t>
            </a:r>
            <a:r>
              <a:rPr lang="en-US" sz="1100" b="0" i="0" u="none" strike="noStrike" cap="none" baseline="0" dirty="0">
                <a:latin typeface="+mn-lt"/>
                <a:ea typeface="Calibri"/>
                <a:cs typeface="Calibri"/>
                <a:sym typeface="Calibri"/>
              </a:rPr>
              <a:t> </a:t>
            </a:r>
            <a:r>
              <a:rPr lang="en-US" sz="1100" dirty="0">
                <a:latin typeface="+mn-lt"/>
              </a:rPr>
              <a:t>Naturally</a:t>
            </a:r>
            <a:r>
              <a:rPr lang="en-US" sz="1100" b="0" i="0" u="none" strike="noStrike" cap="none" baseline="0" dirty="0">
                <a:latin typeface="+mn-lt"/>
                <a:ea typeface="Calibri"/>
                <a:cs typeface="Calibri"/>
                <a:sym typeface="Calibri"/>
              </a:rPr>
              <a:t> less time is given to each individual </a:t>
            </a:r>
            <a:r>
              <a:rPr lang="en-US" sz="1100" dirty="0">
                <a:latin typeface="+mn-lt"/>
              </a:rPr>
              <a:t>caseworker </a:t>
            </a:r>
            <a:r>
              <a:rPr lang="en-US" sz="1100" b="0" i="0" u="none" strike="noStrike" cap="none" baseline="0" dirty="0">
                <a:latin typeface="+mn-lt"/>
                <a:ea typeface="Calibri"/>
                <a:cs typeface="Calibri"/>
                <a:sym typeface="Calibri"/>
              </a:rPr>
              <a:t>compared to an individual session</a:t>
            </a:r>
            <a:r>
              <a:rPr lang="en-US" sz="1100" dirty="0">
                <a:latin typeface="+mn-lt"/>
              </a:rPr>
              <a:t>.</a:t>
            </a:r>
            <a:r>
              <a:rPr lang="en-US" sz="1100" b="0" i="0" u="none" strike="noStrike" cap="none" baseline="0" dirty="0">
                <a:latin typeface="+mn-lt"/>
                <a:ea typeface="Calibri"/>
                <a:cs typeface="Calibri"/>
                <a:sym typeface="Calibri"/>
              </a:rPr>
              <a:t> Nevertheless, the group sessions are critical for </a:t>
            </a:r>
            <a:r>
              <a:rPr lang="en-US" sz="1100" dirty="0">
                <a:latin typeface="+mn-lt"/>
              </a:rPr>
              <a:t>case file review/case review,</a:t>
            </a:r>
            <a:r>
              <a:rPr lang="en-US" sz="1100" baseline="0" dirty="0">
                <a:latin typeface="+mn-lt"/>
              </a:rPr>
              <a:t> </a:t>
            </a:r>
            <a:r>
              <a:rPr lang="en-US" sz="1100" dirty="0">
                <a:latin typeface="+mn-lt"/>
              </a:rPr>
              <a:t>professional development, self-reflection/ self-awareness, personal wellbeing, etc.  </a:t>
            </a:r>
          </a:p>
          <a:p>
            <a:pPr>
              <a:buNone/>
            </a:pPr>
            <a:endParaRPr lang="en-US" sz="1100" dirty="0">
              <a:latin typeface="+mn-lt"/>
            </a:endParaRPr>
          </a:p>
          <a:p>
            <a:r>
              <a:rPr lang="en-US" sz="1100" b="1" dirty="0">
                <a:latin typeface="+mn-lt"/>
              </a:rPr>
              <a:t>Say</a:t>
            </a:r>
            <a:r>
              <a:rPr lang="en-US" sz="1100" dirty="0">
                <a:latin typeface="+mn-lt"/>
              </a:rPr>
              <a:t>: </a:t>
            </a:r>
            <a:r>
              <a:rPr lang="en-US" sz="1100" kern="1200" dirty="0">
                <a:solidFill>
                  <a:schemeClr val="tx1"/>
                </a:solidFill>
                <a:effectLst/>
                <a:latin typeface="+mn-lt"/>
                <a:ea typeface="+mn-ea"/>
                <a:cs typeface="+mn-cs"/>
              </a:rPr>
              <a:t>It is recommended that once a month the supervisor organize an extended meeting (for an additional hour, up to half of the day) to focus on skill development or staff care and well-being.</a:t>
            </a:r>
          </a:p>
          <a:p>
            <a:pPr marL="0" marR="0" lvl="0" indent="0" algn="l" rtl="0">
              <a:spcBef>
                <a:spcPts val="0"/>
              </a:spcBef>
              <a:buSzPct val="25000"/>
              <a:buNone/>
            </a:pP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100" b="1" i="0" u="none" strike="noStrike" cap="none" dirty="0">
                <a:latin typeface="+mn-lt"/>
                <a:ea typeface="Calibri"/>
                <a:cs typeface="Calibri"/>
                <a:sym typeface="Calibri"/>
              </a:rPr>
              <a:t>Distribute</a:t>
            </a:r>
            <a:r>
              <a:rPr lang="en-US" sz="1100" b="0" i="0" u="none" strike="noStrike" cap="none" dirty="0">
                <a:latin typeface="+mn-lt"/>
                <a:ea typeface="Calibri"/>
                <a:cs typeface="Calibri"/>
                <a:sym typeface="Calibri"/>
              </a:rPr>
              <a:t>: 2.2 CM Meeting Record tool to the participants and review it together</a:t>
            </a:r>
          </a:p>
          <a:p>
            <a:pPr marL="0" marR="0" lvl="0" indent="0" algn="l" rtl="0">
              <a:spcBef>
                <a:spcPts val="0"/>
              </a:spcBef>
              <a:buSzPct val="25000"/>
              <a:buNone/>
            </a:pPr>
            <a:endParaRPr sz="1100" dirty="0">
              <a:latin typeface="+mn-lt"/>
            </a:endParaRPr>
          </a:p>
        </p:txBody>
      </p:sp>
      <p:sp>
        <p:nvSpPr>
          <p:cNvPr id="209" name="Shape 2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5230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a:ext>
              </a:extLst>
            </a:blip>
            <a:srcRect/>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1082AD-E264-2B40-B793-F300E8284C01}" type="slidenum">
              <a:rPr lang="en-US" smtClean="0"/>
              <a:t>‹#›</a:t>
            </a:fld>
            <a:endParaRPr lang="en-US"/>
          </a:p>
        </p:txBody>
      </p:sp>
    </p:spTree>
    <p:extLst>
      <p:ext uri="{BB962C8B-B14F-4D97-AF65-F5344CB8AC3E}">
        <p14:creationId xmlns:p14="http://schemas.microsoft.com/office/powerpoint/2010/main" val="20473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ctr" rtl="0">
              <a:spcBef>
                <a:spcPts val="0"/>
              </a:spcBef>
              <a:buSzPct val="25000"/>
              <a:buNone/>
            </a:pPr>
            <a:fld id="{00000000-1234-1234-1234-123412341234}" type="slidenum">
              <a:rPr lang="en-US" sz="2800" b="0" i="0" u="none" strike="noStrike" cap="none" smtClean="0">
                <a:solidFill>
                  <a:srgbClr val="E3E3E3"/>
                </a:solidFill>
                <a:latin typeface="Century Gothic"/>
                <a:ea typeface="Century Gothic"/>
                <a:cs typeface="Century Gothic"/>
                <a:sym typeface="Century Gothic"/>
              </a:rPr>
              <a:t>‹#›</a:t>
            </a:fld>
            <a:endParaRPr lang="en-US" sz="2800" b="0" i="0" u="none" strike="noStrike" cap="none">
              <a:solidFill>
                <a:srgbClr val="E3E3E3"/>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9859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t="-2"/>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7/13/2018</a:t>
            </a:fld>
            <a:endParaRPr lang="en-US"/>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 id="2147483685" r:id="rId31"/>
    <p:sldLayoutId id="2147483686" r:id="rId32"/>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1.xml"/><Relationship Id="rId5" Type="http://schemas.openxmlformats.org/officeDocument/2006/relationships/image" Target="../media/image14.emf"/><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28.emf"/><Relationship Id="rId5" Type="http://schemas.openxmlformats.org/officeDocument/2006/relationships/image" Target="../media/image26.emf"/><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28.emf"/><Relationship Id="rId5" Type="http://schemas.openxmlformats.org/officeDocument/2006/relationships/image" Target="../media/image26.emf"/><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1.xml"/><Relationship Id="rId5" Type="http://schemas.openxmlformats.org/officeDocument/2006/relationships/image" Target="../media/image31.emf"/><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hyperlink" Target="https://resourcecentre.savethechildren.net/library/ia-case-management-training-package" TargetMode="External"/><Relationship Id="rId2" Type="http://schemas.openxmlformats.org/officeDocument/2006/relationships/hyperlink" Target="https://resourcecentre.savethechildren.net/library/inter-agency-guidelines-case-management-and-child-protection" TargetMode="External"/><Relationship Id="rId1" Type="http://schemas.openxmlformats.org/officeDocument/2006/relationships/slideLayout" Target="../slideLayouts/slideLayout11.xml"/><Relationship Id="rId5" Type="http://schemas.openxmlformats.org/officeDocument/2006/relationships/hyperlink" Target="https://urldefense.proofpoint.com/v2/url?u=http-3A__www.childhub.org_&amp;d=DwMGaQ&amp;c=0u3nQZwm2He4OdaqbWh55g&amp;r=UD-j3PDVC4C0ZjEQd93CqMhN_4QXTk1S-zXq8mLUW5k&amp;m=CASmsukoXcWqoQsCB7mUsb0TrK6A6pIyVQZUKdUCHBk&amp;s=Qz-7deUKVR3TcgVoLVZ39zshbJlBCGpmyjcL8w95kMY&amp;e=" TargetMode="External"/><Relationship Id="rId4" Type="http://schemas.openxmlformats.org/officeDocument/2006/relationships/hyperlink" Target="http://www.skillsforcare.org.uk/Document-library/Finding-and-keeping-workers/Supervision/Providing-Effective-Supervision.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14.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p:cNvSpPr/>
          <p:nvPr/>
        </p:nvSpPr>
        <p:spPr>
          <a:xfrm>
            <a:off x="0" y="-29028"/>
            <a:ext cx="12192000" cy="6887028"/>
          </a:xfrm>
          <a:prstGeom prst="rect">
            <a:avLst/>
          </a:prstGeom>
          <a:solidFill>
            <a:srgbClr val="02679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16272" y="3360576"/>
            <a:ext cx="2657856" cy="136845"/>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
        <p:nvSpPr>
          <p:cNvPr id="4" name="TextBox 3"/>
          <p:cNvSpPr txBox="1"/>
          <p:nvPr/>
        </p:nvSpPr>
        <p:spPr>
          <a:xfrm>
            <a:off x="0" y="2804923"/>
            <a:ext cx="12192000" cy="1384995"/>
          </a:xfrm>
          <a:prstGeom prst="rect">
            <a:avLst/>
          </a:prstGeom>
          <a:noFill/>
        </p:spPr>
        <p:txBody>
          <a:bodyPr wrap="square" rtlCol="0">
            <a:spAutoFit/>
          </a:bodyPr>
          <a:lstStyle/>
          <a:p>
            <a:pPr algn="ctr"/>
            <a:r>
              <a:rPr lang="en-US" sz="2800" b="1" dirty="0">
                <a:solidFill>
                  <a:srgbClr val="FFFFFF"/>
                </a:solidFill>
                <a:latin typeface="Helvetica Neue" charset="0"/>
                <a:ea typeface="Helvetica Neue" charset="0"/>
                <a:cs typeface="Helvetica Neue" charset="0"/>
              </a:rPr>
              <a:t>MODULE 2</a:t>
            </a:r>
          </a:p>
          <a:p>
            <a:pPr algn="ctr"/>
            <a:endParaRPr lang="en-US" dirty="0">
              <a:solidFill>
                <a:srgbClr val="FFFFFF"/>
              </a:solidFill>
              <a:latin typeface="Helvetica Neue" charset="0"/>
              <a:ea typeface="Helvetica Neue" charset="0"/>
              <a:cs typeface="Helvetica Neue" charset="0"/>
            </a:endParaRPr>
          </a:p>
          <a:p>
            <a:pPr algn="ctr"/>
            <a:endParaRPr lang="en-US" dirty="0">
              <a:solidFill>
                <a:srgbClr val="FFFFFF"/>
              </a:solidFill>
              <a:latin typeface="Helvetica Neue" charset="0"/>
              <a:ea typeface="Helvetica Neue" charset="0"/>
              <a:cs typeface="Helvetica Neue" charset="0"/>
            </a:endParaRPr>
          </a:p>
          <a:p>
            <a:pPr algn="ctr"/>
            <a:r>
              <a:rPr lang="en-US" sz="2800" dirty="0">
                <a:solidFill>
                  <a:srgbClr val="FFFFFF"/>
                </a:solidFill>
                <a:latin typeface="Helvetica Neue" charset="0"/>
                <a:ea typeface="Helvetica Neue" charset="0"/>
                <a:cs typeface="Helvetica Neue" charset="0"/>
              </a:rPr>
              <a:t>SUPERVISION AND COACHING PRACTICES AND TOOLS</a:t>
            </a:r>
          </a:p>
        </p:txBody>
      </p:sp>
      <p:sp>
        <p:nvSpPr>
          <p:cNvPr id="5" name="Rectangle 4">
            <a:extLst>
              <a:ext uri="{FF2B5EF4-FFF2-40B4-BE49-F238E27FC236}">
                <a16:creationId xmlns:a16="http://schemas.microsoft.com/office/drawing/2014/main" xmlns="" id="{16B639EE-460B-4442-9260-81213C3AE31A}"/>
              </a:ext>
            </a:extLst>
          </p:cNvPr>
          <p:cNvSpPr/>
          <p:nvPr/>
        </p:nvSpPr>
        <p:spPr>
          <a:xfrm>
            <a:off x="9171760" y="6398660"/>
            <a:ext cx="3070071" cy="369332"/>
          </a:xfrm>
          <a:prstGeom prst="rect">
            <a:avLst/>
          </a:prstGeom>
        </p:spPr>
        <p:txBody>
          <a:bodyPr wrap="none">
            <a:spAutoFit/>
          </a:bodyPr>
          <a:lstStyle/>
          <a:p>
            <a:r>
              <a:rPr lang="en-US" i="1" dirty="0">
                <a:solidFill>
                  <a:schemeClr val="bg1"/>
                </a:solidFill>
                <a:latin typeface="Helvetica Neue" charset="0"/>
                <a:ea typeface="Helvetica Neue" charset="0"/>
                <a:cs typeface="Helvetica Neue" charset="0"/>
              </a:rPr>
              <a:t>Photo: Kellie Ryan /The IRC</a:t>
            </a:r>
          </a:p>
        </p:txBody>
      </p:sp>
      <p:pic>
        <p:nvPicPr>
          <p:cNvPr id="9" name="Picture 8">
            <a:extLst>
              <a:ext uri="{FF2B5EF4-FFF2-40B4-BE49-F238E27FC236}">
                <a16:creationId xmlns:a16="http://schemas.microsoft.com/office/drawing/2014/main" xmlns="" id="{3249EADF-1822-1045-9E69-D686AF92CFA9}"/>
              </a:ext>
            </a:extLst>
          </p:cNvPr>
          <p:cNvPicPr>
            <a:picLocks noChangeAspect="1"/>
          </p:cNvPicPr>
          <p:nvPr/>
        </p:nvPicPr>
        <p:blipFill>
          <a:blip r:embed="rId4"/>
          <a:stretch>
            <a:fillRect/>
          </a:stretch>
        </p:blipFill>
        <p:spPr>
          <a:xfrm>
            <a:off x="296562" y="6018682"/>
            <a:ext cx="2375403" cy="658051"/>
          </a:xfrm>
          <a:prstGeom prst="rect">
            <a:avLst/>
          </a:prstGeom>
        </p:spPr>
      </p:pic>
      <p:pic>
        <p:nvPicPr>
          <p:cNvPr id="10" name="Picture 9">
            <a:extLst>
              <a:ext uri="{FF2B5EF4-FFF2-40B4-BE49-F238E27FC236}">
                <a16:creationId xmlns:a16="http://schemas.microsoft.com/office/drawing/2014/main" xmlns="" id="{B1ABF958-E972-AC44-BE38-A086FA43DC84}"/>
              </a:ext>
            </a:extLst>
          </p:cNvPr>
          <p:cNvPicPr>
            <a:picLocks noChangeAspect="1"/>
          </p:cNvPicPr>
          <p:nvPr/>
        </p:nvPicPr>
        <p:blipFill>
          <a:blip r:embed="rId5"/>
          <a:stretch>
            <a:fillRect/>
          </a:stretch>
        </p:blipFill>
        <p:spPr>
          <a:xfrm>
            <a:off x="2909164" y="5985598"/>
            <a:ext cx="2231246" cy="664912"/>
          </a:xfrm>
          <a:prstGeom prst="rect">
            <a:avLst/>
          </a:prstGeom>
        </p:spPr>
      </p:pic>
    </p:spTree>
    <p:extLst>
      <p:ext uri="{BB962C8B-B14F-4D97-AF65-F5344CB8AC3E}">
        <p14:creationId xmlns:p14="http://schemas.microsoft.com/office/powerpoint/2010/main" val="383235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4" name="Rectangle 3"/>
          <p:cNvSpPr/>
          <p:nvPr/>
        </p:nvSpPr>
        <p:spPr>
          <a:xfrm>
            <a:off x="0" y="0"/>
            <a:ext cx="12192000" cy="1696661"/>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Shape 211"/>
          <p:cNvSpPr txBox="1">
            <a:spLocks noGrp="1"/>
          </p:cNvSpPr>
          <p:nvPr>
            <p:ph type="title"/>
          </p:nvPr>
        </p:nvSpPr>
        <p:spPr>
          <a:xfrm>
            <a:off x="2098308" y="409438"/>
            <a:ext cx="9667875" cy="818075"/>
          </a:xfrm>
          <a:prstGeom prst="rect">
            <a:avLst/>
          </a:prstGeom>
          <a:noFill/>
          <a:ln>
            <a:noFill/>
          </a:ln>
        </p:spPr>
        <p:txBody>
          <a:bodyPr lIns="91425" tIns="45700" rIns="91425" bIns="45700" anchor="t" anchorCtr="0">
            <a:noAutofit/>
          </a:bodyPr>
          <a:lstStyle/>
          <a:p>
            <a:pPr>
              <a:buClr>
                <a:srgbClr val="151515"/>
              </a:buClr>
              <a:buSzPct val="25000"/>
            </a:pPr>
            <a:r>
              <a:rPr lang="en-US" sz="3600" b="1" dirty="0">
                <a:solidFill>
                  <a:schemeClr val="bg1"/>
                </a:solidFill>
                <a:latin typeface="Helvetica Neue" charset="0"/>
                <a:ea typeface="Helvetica Neue" charset="0"/>
                <a:cs typeface="Helvetica Neue" charset="0"/>
              </a:rPr>
              <a:t>CASE MANAGEMENT </a:t>
            </a:r>
            <a:br>
              <a:rPr lang="en-US" sz="3600" b="1" dirty="0">
                <a:solidFill>
                  <a:schemeClr val="bg1"/>
                </a:solidFill>
                <a:latin typeface="Helvetica Neue" charset="0"/>
                <a:ea typeface="Helvetica Neue" charset="0"/>
                <a:cs typeface="Helvetica Neue" charset="0"/>
              </a:rPr>
            </a:br>
            <a:r>
              <a:rPr lang="en-US" sz="3600" b="1" dirty="0">
                <a:solidFill>
                  <a:schemeClr val="bg1"/>
                </a:solidFill>
                <a:latin typeface="Helvetica Neue" charset="0"/>
                <a:ea typeface="Helvetica Neue" charset="0"/>
                <a:cs typeface="Helvetica Neue" charset="0"/>
              </a:rPr>
              <a:t>MEETINGS</a:t>
            </a:r>
            <a:endParaRPr lang="en-US" sz="3600" b="1" u="none" strike="noStrike" cap="none" dirty="0">
              <a:solidFill>
                <a:schemeClr val="bg1"/>
              </a:solidFill>
              <a:latin typeface="Helvetica Neue" charset="0"/>
              <a:ea typeface="Helvetica Neue" charset="0"/>
              <a:cs typeface="Helvetica Neue" charset="0"/>
            </a:endParaRPr>
          </a:p>
        </p:txBody>
      </p:sp>
      <p:sp>
        <p:nvSpPr>
          <p:cNvPr id="6" name="Rectangle 5"/>
          <p:cNvSpPr/>
          <p:nvPr/>
        </p:nvSpPr>
        <p:spPr>
          <a:xfrm>
            <a:off x="628650" y="2937674"/>
            <a:ext cx="3412998" cy="3954929"/>
          </a:xfrm>
          <a:prstGeom prst="rect">
            <a:avLst/>
          </a:prstGeom>
        </p:spPr>
        <p:txBody>
          <a:bodyPr wrap="square" anchor="t">
            <a:spAutoFit/>
          </a:bodyPr>
          <a:lstStyle/>
          <a:p>
            <a:pPr lvl="1">
              <a:spcBef>
                <a:spcPts val="600"/>
              </a:spcBef>
            </a:pPr>
            <a:endParaRPr lang="en-US" sz="2000" dirty="0">
              <a:solidFill>
                <a:schemeClr val="tx1">
                  <a:lumMod val="65000"/>
                  <a:lumOff val="35000"/>
                </a:schemeClr>
              </a:solidFill>
              <a:latin typeface="Helvetica Neue" charset="0"/>
              <a:ea typeface="Helvetica Neue" charset="0"/>
              <a:cs typeface="Helvetica Neue" charset="0"/>
              <a:sym typeface="Century Gothic"/>
            </a:endParaRPr>
          </a:p>
          <a:p>
            <a:pPr lvl="1">
              <a:spcBef>
                <a:spcPts val="600"/>
              </a:spcBef>
            </a:pPr>
            <a:r>
              <a:rPr lang="en-US" sz="2400" b="1" dirty="0">
                <a:solidFill>
                  <a:srgbClr val="97467D"/>
                </a:solidFill>
                <a:latin typeface="Helvetica Neue" charset="0"/>
                <a:ea typeface="Helvetica Neue" charset="0"/>
                <a:cs typeface="Helvetica Neue" charset="0"/>
                <a:sym typeface="Century Gothic"/>
              </a:rPr>
              <a:t>Purpose: </a:t>
            </a:r>
          </a:p>
          <a:p>
            <a:pPr lvl="1">
              <a:spcBef>
                <a:spcPts val="600"/>
              </a:spcBef>
            </a:pPr>
            <a:r>
              <a:rPr lang="en-US" sz="2000" dirty="0">
                <a:solidFill>
                  <a:schemeClr val="tx1">
                    <a:lumMod val="65000"/>
                    <a:lumOff val="35000"/>
                  </a:schemeClr>
                </a:solidFill>
                <a:latin typeface="Helvetica Neue" charset="0"/>
                <a:ea typeface="Helvetica Neue" charset="0"/>
                <a:cs typeface="Helvetica Neue" charset="0"/>
                <a:sym typeface="Century Gothic"/>
              </a:rPr>
              <a:t>Provide all three functions of technical supervision</a:t>
            </a:r>
            <a:endParaRPr lang="en-US" sz="2000" dirty="0">
              <a:solidFill>
                <a:schemeClr val="tx1">
                  <a:lumMod val="65000"/>
                  <a:lumOff val="35000"/>
                </a:schemeClr>
              </a:solidFill>
              <a:latin typeface="Helvetica Neue" charset="0"/>
              <a:ea typeface="Helvetica Neue" charset="0"/>
              <a:cs typeface="Helvetica Neue" charset="0"/>
            </a:endParaRPr>
          </a:p>
          <a:p>
            <a:pPr lvl="1">
              <a:spcBef>
                <a:spcPts val="600"/>
              </a:spcBef>
            </a:pPr>
            <a:endParaRPr lang="en-US" sz="2000" dirty="0">
              <a:solidFill>
                <a:schemeClr val="tx1">
                  <a:lumMod val="65000"/>
                  <a:lumOff val="35000"/>
                </a:schemeClr>
              </a:solidFill>
              <a:latin typeface="Helvetica Neue" charset="0"/>
              <a:ea typeface="Helvetica Neue" charset="0"/>
              <a:cs typeface="Helvetica Neue" charset="0"/>
            </a:endParaRPr>
          </a:p>
          <a:p>
            <a:pPr lvl="1">
              <a:spcBef>
                <a:spcPts val="600"/>
              </a:spcBef>
            </a:pPr>
            <a:r>
              <a:rPr lang="en-US" sz="2400" b="1" dirty="0">
                <a:solidFill>
                  <a:srgbClr val="97467D"/>
                </a:solidFill>
                <a:latin typeface="Helvetica Neue" charset="0"/>
                <a:ea typeface="Helvetica Neue" charset="0"/>
                <a:cs typeface="Helvetica Neue" charset="0"/>
              </a:rPr>
              <a:t>Frequency: </a:t>
            </a:r>
          </a:p>
          <a:p>
            <a:pPr lvl="1">
              <a:spcBef>
                <a:spcPts val="600"/>
              </a:spcBef>
            </a:pPr>
            <a:r>
              <a:rPr lang="en-US" sz="2000" dirty="0">
                <a:solidFill>
                  <a:schemeClr val="tx1">
                    <a:lumMod val="65000"/>
                    <a:lumOff val="35000"/>
                  </a:schemeClr>
                </a:solidFill>
                <a:latin typeface="Helvetica Neue" charset="0"/>
                <a:ea typeface="Helvetica Neue" charset="0"/>
                <a:cs typeface="Helvetica Neue" charset="0"/>
              </a:rPr>
              <a:t>Every 1-2 weeks at the same time for 60-90 minutes</a:t>
            </a:r>
          </a:p>
          <a:p>
            <a:pPr lvl="1"/>
            <a:endParaRPr lang="en-US" sz="1800" dirty="0">
              <a:solidFill>
                <a:schemeClr val="tx1">
                  <a:lumMod val="65000"/>
                  <a:lumOff val="35000"/>
                </a:schemeClr>
              </a:solidFill>
              <a:latin typeface="Helvetica Neue" charset="0"/>
              <a:ea typeface="Helvetica Neue" charset="0"/>
              <a:cs typeface="Helvetica Neue" charset="0"/>
            </a:endParaRPr>
          </a:p>
        </p:txBody>
      </p:sp>
      <p:sp>
        <p:nvSpPr>
          <p:cNvPr id="2" name="TextBox 1"/>
          <p:cNvSpPr txBox="1"/>
          <p:nvPr/>
        </p:nvSpPr>
        <p:spPr>
          <a:xfrm>
            <a:off x="4905262" y="3218729"/>
            <a:ext cx="6488162" cy="3293209"/>
          </a:xfrm>
          <a:prstGeom prst="rect">
            <a:avLst/>
          </a:prstGeom>
          <a:noFill/>
        </p:spPr>
        <p:txBody>
          <a:bodyPr wrap="square" rtlCol="0">
            <a:spAutoFit/>
          </a:bodyPr>
          <a:lstStyle/>
          <a:p>
            <a:pPr lvl="1">
              <a:spcBef>
                <a:spcPts val="600"/>
              </a:spcBef>
            </a:pPr>
            <a:r>
              <a:rPr lang="en-US" sz="2400" b="1" dirty="0">
                <a:solidFill>
                  <a:srgbClr val="97467D"/>
                </a:solidFill>
                <a:latin typeface="Helvetica Neue" charset="0"/>
                <a:ea typeface="Helvetica Neue" charset="0"/>
                <a:cs typeface="Helvetica Neue" charset="0"/>
              </a:rPr>
              <a:t>Guidance: </a:t>
            </a:r>
          </a:p>
          <a:p>
            <a:pPr lvl="1">
              <a:spcBef>
                <a:spcPts val="600"/>
              </a:spcBef>
            </a:pPr>
            <a:r>
              <a:rPr lang="en-US" sz="2000" dirty="0">
                <a:solidFill>
                  <a:schemeClr val="tx1">
                    <a:lumMod val="65000"/>
                    <a:lumOff val="35000"/>
                  </a:schemeClr>
                </a:solidFill>
                <a:latin typeface="Helvetica Neue" charset="0"/>
                <a:ea typeface="Helvetica Neue" charset="0"/>
                <a:cs typeface="Helvetica Neue" charset="0"/>
              </a:rPr>
              <a:t>CM meetings should be collaborative, private opportunities to </a:t>
            </a:r>
            <a:r>
              <a:rPr lang="en-US" sz="2000" dirty="0">
                <a:solidFill>
                  <a:schemeClr val="tx1">
                    <a:lumMod val="65000"/>
                    <a:lumOff val="35000"/>
                  </a:schemeClr>
                </a:solidFill>
                <a:latin typeface="Helvetica Neue" charset="0"/>
                <a:ea typeface="Helvetica Neue" charset="0"/>
                <a:cs typeface="Helvetica Neue" charset="0"/>
                <a:sym typeface="Century Gothic"/>
              </a:rPr>
              <a:t>identify and address</a:t>
            </a:r>
            <a:r>
              <a:rPr lang="en-US" sz="2000" dirty="0">
                <a:solidFill>
                  <a:schemeClr val="tx1">
                    <a:lumMod val="65000"/>
                    <a:lumOff val="35000"/>
                  </a:schemeClr>
                </a:solidFill>
                <a:latin typeface="Helvetica Neue" charset="0"/>
                <a:ea typeface="Helvetica Neue" charset="0"/>
                <a:cs typeface="Helvetica Neue" charset="0"/>
              </a:rPr>
              <a:t> professional development and learning needs and facilitate</a:t>
            </a:r>
            <a:r>
              <a:rPr lang="en-US" sz="2000" dirty="0">
                <a:solidFill>
                  <a:schemeClr val="tx1">
                    <a:lumMod val="65000"/>
                    <a:lumOff val="35000"/>
                  </a:schemeClr>
                </a:solidFill>
                <a:latin typeface="Helvetica Neue" charset="0"/>
                <a:ea typeface="Helvetica Neue" charset="0"/>
                <a:cs typeface="Helvetica Neue" charset="0"/>
                <a:sym typeface="Century Gothic"/>
              </a:rPr>
              <a:t> an exchange </a:t>
            </a:r>
            <a:r>
              <a:rPr lang="en-US" sz="2000" dirty="0">
                <a:solidFill>
                  <a:schemeClr val="tx1">
                    <a:lumMod val="65000"/>
                    <a:lumOff val="35000"/>
                  </a:schemeClr>
                </a:solidFill>
                <a:latin typeface="Helvetica Neue" charset="0"/>
                <a:ea typeface="Helvetica Neue" charset="0"/>
                <a:cs typeface="Helvetica Neue" charset="0"/>
              </a:rPr>
              <a:t>among team members</a:t>
            </a:r>
          </a:p>
          <a:p>
            <a:pPr lvl="1">
              <a:spcBef>
                <a:spcPts val="600"/>
              </a:spcBef>
            </a:pPr>
            <a:endParaRPr lang="en-US" sz="2000" dirty="0">
              <a:solidFill>
                <a:schemeClr val="tx1">
                  <a:lumMod val="65000"/>
                  <a:lumOff val="35000"/>
                </a:schemeClr>
              </a:solidFill>
              <a:latin typeface="Helvetica Neue" charset="0"/>
              <a:ea typeface="Helvetica Neue" charset="0"/>
              <a:cs typeface="Helvetica Neue" charset="0"/>
            </a:endParaRPr>
          </a:p>
          <a:p>
            <a:pPr lvl="1">
              <a:spcBef>
                <a:spcPts val="600"/>
              </a:spcBef>
            </a:pPr>
            <a:r>
              <a:rPr lang="en-US" sz="2400" b="1" dirty="0">
                <a:solidFill>
                  <a:srgbClr val="97467D"/>
                </a:solidFill>
                <a:latin typeface="Helvetica Neue" charset="0"/>
                <a:ea typeface="Helvetica Neue" charset="0"/>
                <a:cs typeface="Helvetica Neue" charset="0"/>
              </a:rPr>
              <a:t>Tool: </a:t>
            </a:r>
          </a:p>
          <a:p>
            <a:pPr lvl="1">
              <a:spcBef>
                <a:spcPts val="600"/>
              </a:spcBef>
            </a:pPr>
            <a:r>
              <a:rPr lang="en-US" sz="2000" dirty="0">
                <a:solidFill>
                  <a:schemeClr val="tx1">
                    <a:lumMod val="65000"/>
                    <a:lumOff val="35000"/>
                  </a:schemeClr>
                </a:solidFill>
                <a:latin typeface="Helvetica Neue" charset="0"/>
                <a:ea typeface="Helvetica Neue" charset="0"/>
                <a:cs typeface="Helvetica Neue" charset="0"/>
              </a:rPr>
              <a:t>Case Management Meeting Record</a:t>
            </a:r>
          </a:p>
          <a:p>
            <a:endParaRPr lang="en-US" sz="2000" dirty="0"/>
          </a:p>
        </p:txBody>
      </p:sp>
      <p:cxnSp>
        <p:nvCxnSpPr>
          <p:cNvPr id="7" name="Straight Connector 6"/>
          <p:cNvCxnSpPr/>
          <p:nvPr/>
        </p:nvCxnSpPr>
        <p:spPr>
          <a:xfrm>
            <a:off x="4298957" y="3654933"/>
            <a:ext cx="0" cy="2420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 y="-39194"/>
            <a:ext cx="12192001" cy="1814882"/>
            <a:chOff x="-1" y="5043120"/>
            <a:chExt cx="12192001" cy="1814882"/>
          </a:xfrm>
        </p:grpSpPr>
        <p:pic>
          <p:nvPicPr>
            <p:cNvPr id="11" name="Picture 10"/>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2349106" y="2694014"/>
              <a:ext cx="1814881" cy="6513095"/>
            </a:xfrm>
            <a:prstGeom prst="rect">
              <a:avLst/>
            </a:prstGeom>
          </p:spPr>
        </p:pic>
        <p:pic>
          <p:nvPicPr>
            <p:cNvPr id="12" name="Picture 11"/>
            <p:cNvPicPr>
              <a:picLocks noChangeAspect="1"/>
            </p:cNvPicPr>
            <p:nvPr/>
          </p:nvPicPr>
          <p:blipFill rotWithShape="1">
            <a:blip r:embed="rId4">
              <a:alphaModFix amt="20000"/>
              <a:extLst>
                <a:ext uri="{28A0092B-C50C-407E-A947-70E740481C1C}">
                  <a14:useLocalDpi xmlns:a14="http://schemas.microsoft.com/office/drawing/2010/main"/>
                </a:ext>
              </a:extLst>
            </a:blip>
            <a:srcRect/>
            <a:stretch/>
          </p:blipFill>
          <p:spPr>
            <a:xfrm rot="5400000">
              <a:off x="8435259" y="3077813"/>
              <a:ext cx="1791434" cy="5722048"/>
            </a:xfrm>
            <a:prstGeom prst="rect">
              <a:avLst/>
            </a:prstGeom>
          </p:spPr>
        </p:pic>
      </p:grpSp>
      <p:sp>
        <p:nvSpPr>
          <p:cNvPr id="3" name="TextBox 2"/>
          <p:cNvSpPr txBox="1"/>
          <p:nvPr/>
        </p:nvSpPr>
        <p:spPr>
          <a:xfrm>
            <a:off x="628650" y="1699292"/>
            <a:ext cx="9619488" cy="1508105"/>
          </a:xfrm>
          <a:prstGeom prst="rect">
            <a:avLst/>
          </a:prstGeom>
          <a:noFill/>
        </p:spPr>
        <p:txBody>
          <a:bodyPr wrap="square" rtlCol="0">
            <a:spAutoFit/>
          </a:bodyPr>
          <a:lstStyle/>
          <a:p>
            <a:pPr lvl="1">
              <a:spcBef>
                <a:spcPts val="600"/>
              </a:spcBef>
              <a:buSzPct val="80000"/>
            </a:pPr>
            <a:endParaRPr lang="en-US" sz="2000" dirty="0">
              <a:solidFill>
                <a:schemeClr val="tx1">
                  <a:lumMod val="65000"/>
                  <a:lumOff val="35000"/>
                </a:schemeClr>
              </a:solidFill>
              <a:latin typeface="Helvetica Neue" charset="0"/>
              <a:ea typeface="Helvetica Neue" charset="0"/>
              <a:cs typeface="Helvetica Neue" charset="0"/>
            </a:endParaRPr>
          </a:p>
          <a:p>
            <a:pPr lvl="1">
              <a:spcBef>
                <a:spcPts val="600"/>
              </a:spcBef>
            </a:pPr>
            <a:r>
              <a:rPr lang="en-US" sz="2400" b="1" dirty="0">
                <a:solidFill>
                  <a:srgbClr val="97467D"/>
                </a:solidFill>
                <a:latin typeface="Helvetica Neue" charset="0"/>
                <a:ea typeface="Helvetica Neue" charset="0"/>
                <a:cs typeface="Helvetica Neue" charset="0"/>
                <a:sym typeface="Century Gothic"/>
              </a:rPr>
              <a:t>Definition: </a:t>
            </a:r>
          </a:p>
          <a:p>
            <a:pPr lvl="1">
              <a:spcBef>
                <a:spcPts val="600"/>
              </a:spcBef>
            </a:pPr>
            <a:r>
              <a:rPr lang="en-US" sz="2000" dirty="0">
                <a:solidFill>
                  <a:schemeClr val="tx1">
                    <a:lumMod val="65000"/>
                    <a:lumOff val="35000"/>
                  </a:schemeClr>
                </a:solidFill>
                <a:latin typeface="Helvetica Neue" charset="0"/>
                <a:ea typeface="Helvetica Neue" charset="0"/>
                <a:cs typeface="Helvetica Neue" charset="0"/>
                <a:sym typeface="Century Gothic"/>
              </a:rPr>
              <a:t>Regular sessions between the Supervisor and the Team</a:t>
            </a:r>
            <a:endParaRPr lang="en-US" sz="2000" dirty="0">
              <a:solidFill>
                <a:schemeClr val="tx1">
                  <a:lumMod val="65000"/>
                  <a:lumOff val="35000"/>
                </a:schemeClr>
              </a:solidFill>
              <a:latin typeface="Helvetica Neue" charset="0"/>
              <a:ea typeface="Helvetica Neue" charset="0"/>
              <a:cs typeface="Helvetica Neue" charset="0"/>
            </a:endParaRPr>
          </a:p>
          <a:p>
            <a:endParaRPr lang="en-US" dirty="0"/>
          </a:p>
        </p:txBody>
      </p:sp>
      <p:pic>
        <p:nvPicPr>
          <p:cNvPr id="8" name="Picture 7"/>
          <p:cNvPicPr>
            <a:picLocks noChangeAspect="1"/>
          </p:cNvPicPr>
          <p:nvPr/>
        </p:nvPicPr>
        <p:blipFill>
          <a:blip r:embed="rId5"/>
          <a:stretch>
            <a:fillRect/>
          </a:stretch>
        </p:blipFill>
        <p:spPr>
          <a:xfrm>
            <a:off x="10570846" y="5486400"/>
            <a:ext cx="1054282" cy="894854"/>
          </a:xfrm>
          <a:prstGeom prst="rect">
            <a:avLst/>
          </a:prstGeom>
        </p:spPr>
      </p:pic>
      <p:pic>
        <p:nvPicPr>
          <p:cNvPr id="5" name="Picture 4"/>
          <p:cNvPicPr>
            <a:picLocks noChangeAspect="1"/>
          </p:cNvPicPr>
          <p:nvPr/>
        </p:nvPicPr>
        <p:blipFill>
          <a:blip r:embed="rId6"/>
          <a:stretch>
            <a:fillRect/>
          </a:stretch>
        </p:blipFill>
        <p:spPr>
          <a:xfrm>
            <a:off x="628650" y="537307"/>
            <a:ext cx="815833" cy="791600"/>
          </a:xfrm>
          <a:prstGeom prst="rect">
            <a:avLst/>
          </a:prstGeom>
        </p:spPr>
      </p:pic>
    </p:spTree>
    <p:extLst>
      <p:ext uri="{BB962C8B-B14F-4D97-AF65-F5344CB8AC3E}">
        <p14:creationId xmlns:p14="http://schemas.microsoft.com/office/powerpoint/2010/main" val="219379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81001"/>
            <a:ext cx="12192000" cy="1121398"/>
          </a:xfrm>
        </p:spPr>
        <p:txBody>
          <a:bodyPr>
            <a:normAutofit/>
          </a:bodyPr>
          <a:lstStyle/>
          <a:p>
            <a:pPr algn="ctr"/>
            <a:r>
              <a:rPr lang="en-US" sz="3600" b="1" dirty="0">
                <a:solidFill>
                  <a:srgbClr val="026794"/>
                </a:solidFill>
                <a:latin typeface="Helvetica Neue" charset="0"/>
                <a:ea typeface="Helvetica Neue" charset="0"/>
                <a:cs typeface="Helvetica Neue" charset="0"/>
              </a:rPr>
              <a:t>PLANNING FOR SUPERVISION MEETINGS</a:t>
            </a:r>
          </a:p>
        </p:txBody>
      </p:sp>
      <p:sp>
        <p:nvSpPr>
          <p:cNvPr id="6" name="TextBox 5"/>
          <p:cNvSpPr txBox="1"/>
          <p:nvPr/>
        </p:nvSpPr>
        <p:spPr>
          <a:xfrm>
            <a:off x="647700" y="1905000"/>
            <a:ext cx="10858500" cy="4708981"/>
          </a:xfrm>
          <a:prstGeom prst="rect">
            <a:avLst/>
          </a:prstGeom>
          <a:noFill/>
        </p:spPr>
        <p:txBody>
          <a:bodyPr wrap="square" rtlCol="0">
            <a:spAutoFit/>
          </a:bodyPr>
          <a:lstStyle/>
          <a:p>
            <a:pPr>
              <a:lnSpc>
                <a:spcPct val="150000"/>
              </a:lnSpc>
            </a:pPr>
            <a:r>
              <a:rPr lang="en-US" sz="2400" dirty="0">
                <a:solidFill>
                  <a:schemeClr val="tx1">
                    <a:lumMod val="65000"/>
                    <a:lumOff val="35000"/>
                  </a:schemeClr>
                </a:solidFill>
                <a:latin typeface="Helvetica Neue" charset="0"/>
                <a:ea typeface="Helvetica Neue" charset="0"/>
                <a:cs typeface="Helvetica Neue" charset="0"/>
              </a:rPr>
              <a:t>In small groups, review the tools:  </a:t>
            </a:r>
          </a:p>
          <a:p>
            <a:pPr marL="457200" lvl="2" indent="-457200">
              <a:lnSpc>
                <a:spcPct val="150000"/>
              </a:lnSpc>
              <a:buFont typeface="Arial" panose="020B0604020202020204" pitchFamily="34" charset="0"/>
              <a:buChar char="•"/>
            </a:pPr>
            <a:r>
              <a:rPr lang="en-US" sz="2400" dirty="0">
                <a:solidFill>
                  <a:schemeClr val="tx1">
                    <a:lumMod val="65000"/>
                    <a:lumOff val="35000"/>
                  </a:schemeClr>
                </a:solidFill>
                <a:latin typeface="Helvetica Neue" charset="0"/>
                <a:ea typeface="Helvetica Neue" charset="0"/>
                <a:cs typeface="Helvetica Neue" charset="0"/>
              </a:rPr>
              <a:t>2 groups: Individual Supervision Record</a:t>
            </a:r>
          </a:p>
          <a:p>
            <a:pPr marL="457200" lvl="2" indent="-457200">
              <a:lnSpc>
                <a:spcPct val="150000"/>
              </a:lnSpc>
              <a:buFont typeface="Arial" panose="020B0604020202020204" pitchFamily="34" charset="0"/>
              <a:buChar char="•"/>
            </a:pPr>
            <a:r>
              <a:rPr lang="en-US" sz="2400" dirty="0">
                <a:solidFill>
                  <a:schemeClr val="tx1">
                    <a:lumMod val="65000"/>
                    <a:lumOff val="35000"/>
                  </a:schemeClr>
                </a:solidFill>
                <a:latin typeface="Helvetica Neue" charset="0"/>
                <a:ea typeface="Helvetica Neue" charset="0"/>
                <a:cs typeface="Helvetica Neue" charset="0"/>
              </a:rPr>
              <a:t>2 groups: Case Management Meetings</a:t>
            </a:r>
          </a:p>
          <a:p>
            <a:pPr>
              <a:lnSpc>
                <a:spcPct val="150000"/>
              </a:lnSpc>
            </a:pPr>
            <a:r>
              <a:rPr lang="en-US" sz="2400" dirty="0">
                <a:solidFill>
                  <a:schemeClr val="tx1">
                    <a:lumMod val="65000"/>
                    <a:lumOff val="35000"/>
                  </a:schemeClr>
                </a:solidFill>
                <a:latin typeface="Helvetica Neue" charset="0"/>
                <a:ea typeface="Helvetica Neue" charset="0"/>
                <a:cs typeface="Helvetica Neue" charset="0"/>
              </a:rPr>
              <a:t>Discuss as a group: </a:t>
            </a:r>
          </a:p>
          <a:p>
            <a:pPr marL="342900" lvl="4" indent="-342900">
              <a:buFont typeface="Arial" panose="020B0604020202020204" pitchFamily="34" charset="0"/>
              <a:buChar char="•"/>
            </a:pPr>
            <a:r>
              <a:rPr lang="en-US" sz="2400" dirty="0">
                <a:solidFill>
                  <a:schemeClr val="tx1">
                    <a:lumMod val="65000"/>
                    <a:lumOff val="35000"/>
                  </a:schemeClr>
                </a:solidFill>
                <a:latin typeface="Helvetica Neue" charset="0"/>
                <a:ea typeface="Helvetica Neue" charset="0"/>
                <a:cs typeface="Helvetica Neue" charset="0"/>
              </a:rPr>
              <a:t>What preparations should be made by a </a:t>
            </a:r>
            <a:r>
              <a:rPr lang="en-US" sz="2400" b="1" u="sng" dirty="0">
                <a:solidFill>
                  <a:schemeClr val="tx1">
                    <a:lumMod val="65000"/>
                    <a:lumOff val="35000"/>
                  </a:schemeClr>
                </a:solidFill>
                <a:latin typeface="Helvetica Neue" charset="0"/>
                <a:ea typeface="Helvetica Neue" charset="0"/>
                <a:cs typeface="Helvetica Neue" charset="0"/>
              </a:rPr>
              <a:t>supervisor</a:t>
            </a:r>
            <a:r>
              <a:rPr lang="en-US" sz="2400" dirty="0">
                <a:solidFill>
                  <a:schemeClr val="tx1">
                    <a:lumMod val="65000"/>
                    <a:lumOff val="35000"/>
                  </a:schemeClr>
                </a:solidFill>
                <a:latin typeface="Helvetica Neue" charset="0"/>
                <a:ea typeface="Helvetica Neue" charset="0"/>
                <a:cs typeface="Helvetica Neue" charset="0"/>
              </a:rPr>
              <a:t> in order to facilitate a successful meeting?</a:t>
            </a:r>
          </a:p>
          <a:p>
            <a:pPr marL="342900" lvl="3" indent="-342900">
              <a:lnSpc>
                <a:spcPct val="150000"/>
              </a:lnSpc>
              <a:buFont typeface="Arial" panose="020B0604020202020204" pitchFamily="34" charset="0"/>
              <a:buChar char="•"/>
            </a:pPr>
            <a:r>
              <a:rPr lang="en-US" sz="2400" dirty="0">
                <a:solidFill>
                  <a:schemeClr val="tx1">
                    <a:lumMod val="65000"/>
                    <a:lumOff val="35000"/>
                  </a:schemeClr>
                </a:solidFill>
                <a:latin typeface="Helvetica Neue" charset="0"/>
                <a:ea typeface="Helvetica Neue" charset="0"/>
                <a:cs typeface="Helvetica Neue" charset="0"/>
              </a:rPr>
              <a:t>How should </a:t>
            </a:r>
            <a:r>
              <a:rPr lang="en-US" sz="2400" b="1" u="sng" dirty="0">
                <a:solidFill>
                  <a:schemeClr val="tx1">
                    <a:lumMod val="65000"/>
                    <a:lumOff val="35000"/>
                  </a:schemeClr>
                </a:solidFill>
                <a:latin typeface="Helvetica Neue" charset="0"/>
                <a:ea typeface="Helvetica Neue" charset="0"/>
                <a:cs typeface="Helvetica Neue" charset="0"/>
              </a:rPr>
              <a:t>caseworkers</a:t>
            </a:r>
            <a:r>
              <a:rPr lang="en-US" sz="2400" dirty="0">
                <a:solidFill>
                  <a:schemeClr val="tx1">
                    <a:lumMod val="65000"/>
                    <a:lumOff val="35000"/>
                  </a:schemeClr>
                </a:solidFill>
                <a:latin typeface="Helvetica Neue" charset="0"/>
                <a:ea typeface="Helvetica Neue" charset="0"/>
                <a:cs typeface="Helvetica Neue" charset="0"/>
              </a:rPr>
              <a:t> be expected to prepare?</a:t>
            </a:r>
          </a:p>
          <a:p>
            <a:pPr marL="342900" lvl="3" indent="-342900">
              <a:lnSpc>
                <a:spcPct val="150000"/>
              </a:lnSpc>
              <a:buFont typeface="Arial" panose="020B0604020202020204" pitchFamily="34" charset="0"/>
              <a:buChar char="•"/>
            </a:pPr>
            <a:r>
              <a:rPr lang="en-US" sz="2400" dirty="0">
                <a:solidFill>
                  <a:schemeClr val="tx1">
                    <a:lumMod val="65000"/>
                    <a:lumOff val="35000"/>
                  </a:schemeClr>
                </a:solidFill>
                <a:latin typeface="Helvetica Neue" charset="0"/>
                <a:ea typeface="Helvetica Neue" charset="0"/>
                <a:cs typeface="Helvetica Neue" charset="0"/>
              </a:rPr>
              <a:t>What are some key </a:t>
            </a:r>
            <a:r>
              <a:rPr lang="en-US" sz="2400" b="1" u="sng" dirty="0">
                <a:solidFill>
                  <a:schemeClr val="tx1">
                    <a:lumMod val="65000"/>
                    <a:lumOff val="35000"/>
                  </a:schemeClr>
                </a:solidFill>
                <a:latin typeface="Helvetica Neue" charset="0"/>
                <a:ea typeface="Helvetica Neue" charset="0"/>
                <a:cs typeface="Helvetica Neue" charset="0"/>
              </a:rPr>
              <a:t>tips</a:t>
            </a:r>
            <a:r>
              <a:rPr lang="en-US" sz="2400" dirty="0">
                <a:solidFill>
                  <a:schemeClr val="tx1">
                    <a:lumMod val="65000"/>
                    <a:lumOff val="35000"/>
                  </a:schemeClr>
                </a:solidFill>
                <a:latin typeface="Helvetica Neue" charset="0"/>
                <a:ea typeface="Helvetica Neue" charset="0"/>
                <a:cs typeface="Helvetica Neue" charset="0"/>
              </a:rPr>
              <a:t> for supervisors when leading the meeting?</a:t>
            </a:r>
          </a:p>
          <a:p>
            <a:pPr marL="342900" indent="-342900">
              <a:lnSpc>
                <a:spcPct val="150000"/>
              </a:lnSpc>
              <a:buFont typeface="Arial" panose="020B0604020202020204" pitchFamily="34" charset="0"/>
              <a:buChar char="•"/>
            </a:pPr>
            <a:endParaRPr lang="en-US" sz="2400" dirty="0">
              <a:solidFill>
                <a:schemeClr val="tx1">
                  <a:lumMod val="65000"/>
                  <a:lumOff val="35000"/>
                </a:schemeClr>
              </a:solidFill>
              <a:latin typeface="Helvetica Neue" charset="0"/>
              <a:ea typeface="Helvetica Neue" charset="0"/>
              <a:cs typeface="Helvetica Neue"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51135" y="5468472"/>
            <a:ext cx="2340865" cy="2340865"/>
          </a:xfrm>
          <a:prstGeom prst="rect">
            <a:avLst/>
          </a:prstGeom>
        </p:spPr>
      </p:pic>
      <p:cxnSp>
        <p:nvCxnSpPr>
          <p:cNvPr id="8" name="Straight Connector 7"/>
          <p:cNvCxnSpPr/>
          <p:nvPr/>
        </p:nvCxnSpPr>
        <p:spPr>
          <a:xfrm>
            <a:off x="2014725" y="1510648"/>
            <a:ext cx="8430768" cy="0"/>
          </a:xfrm>
          <a:prstGeom prst="line">
            <a:avLst/>
          </a:prstGeom>
          <a:ln>
            <a:solidFill>
              <a:srgbClr val="0267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01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99105" y="2286000"/>
            <a:ext cx="7059295" cy="202996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6896" y="1700187"/>
            <a:ext cx="2121407" cy="2286597"/>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5538" y="3792968"/>
            <a:ext cx="2085213" cy="239632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590802" y="1533504"/>
            <a:ext cx="2816606" cy="3457627"/>
          </a:xfrm>
          <a:prstGeom prst="rect">
            <a:avLst/>
          </a:prstGeom>
        </p:spPr>
      </p:pic>
      <p:sp>
        <p:nvSpPr>
          <p:cNvPr id="8" name="Title 1"/>
          <p:cNvSpPr txBox="1">
            <a:spLocks/>
          </p:cNvSpPr>
          <p:nvPr/>
        </p:nvSpPr>
        <p:spPr>
          <a:xfrm>
            <a:off x="987550" y="2926705"/>
            <a:ext cx="121920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Helvetica Neue Medium" charset="0"/>
                <a:ea typeface="Helvetica Neue Medium" charset="0"/>
                <a:cs typeface="Helvetica Neue Medium" charset="0"/>
              </a:rPr>
              <a:t>QUESTIONS?</a:t>
            </a:r>
          </a:p>
          <a:p>
            <a:endParaRPr lang="en-US" b="1" dirty="0">
              <a:solidFill>
                <a:schemeClr val="bg1">
                  <a:lumMod val="95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327929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539935" y="392526"/>
            <a:ext cx="10859505" cy="4412973"/>
          </a:xfrm>
          <a:prstGeom prst="rect">
            <a:avLst/>
          </a:prstGeom>
          <a:noFill/>
          <a:ln>
            <a:noFill/>
          </a:ln>
        </p:spPr>
        <p:txBody>
          <a:bodyPr lIns="91425" tIns="45700" rIns="91425" bIns="45700" anchor="t" anchorCtr="0">
            <a:noAutofit/>
          </a:bodyPr>
          <a:lstStyle/>
          <a:p>
            <a:pPr lvl="1">
              <a:buClr>
                <a:srgbClr val="151515"/>
              </a:buClr>
              <a:buSzPct val="25000"/>
            </a:pPr>
            <a:r>
              <a:rPr lang="en-US" sz="3600" b="1" u="none" strike="noStrike" cap="none" dirty="0">
                <a:solidFill>
                  <a:srgbClr val="016794"/>
                </a:solidFill>
                <a:latin typeface="Helvetica Neue" charset="0"/>
                <a:ea typeface="Helvetica Neue" charset="0"/>
                <a:cs typeface="Helvetica Neue" charset="0"/>
                <a:sym typeface="Century Gothic"/>
              </a:rPr>
              <a:t>CASEWORKER CAPACITY</a:t>
            </a:r>
            <a:r>
              <a:rPr lang="en-US" dirty="0">
                <a:solidFill>
                  <a:schemeClr val="tx1"/>
                </a:solidFill>
              </a:rPr>
              <a:t/>
            </a:r>
            <a:br>
              <a:rPr lang="en-US" dirty="0">
                <a:solidFill>
                  <a:schemeClr val="tx1"/>
                </a:solidFill>
              </a:rPr>
            </a:br>
            <a:r>
              <a:rPr lang="en-US" sz="3600" b="1" u="none" strike="noStrike" cap="none" dirty="0">
                <a:solidFill>
                  <a:srgbClr val="016794"/>
                </a:solidFill>
                <a:latin typeface="Helvetica Neue" charset="0"/>
                <a:ea typeface="Helvetica Neue" charset="0"/>
                <a:cs typeface="Helvetica Neue" charset="0"/>
                <a:sym typeface="Century Gothic"/>
              </a:rPr>
              <a:t>ASSESSMENT </a:t>
            </a:r>
            <a:endParaRPr lang="en-US" sz="3600" b="1" u="none" strike="noStrike" cap="none" dirty="0">
              <a:solidFill>
                <a:srgbClr val="016794"/>
              </a:solidFill>
              <a:latin typeface="Helvetica Neue" charset="0"/>
              <a:ea typeface="Helvetica Neue" charset="0"/>
              <a:cs typeface="Helvetica Neue" charset="0"/>
            </a:endParaRPr>
          </a:p>
        </p:txBody>
      </p:sp>
      <p:sp>
        <p:nvSpPr>
          <p:cNvPr id="6" name="Rectangle 5"/>
          <p:cNvSpPr/>
          <p:nvPr/>
        </p:nvSpPr>
        <p:spPr>
          <a:xfrm>
            <a:off x="451227" y="1583425"/>
            <a:ext cx="10326689" cy="830997"/>
          </a:xfrm>
          <a:prstGeom prst="rect">
            <a:avLst/>
          </a:prstGeom>
        </p:spPr>
        <p:txBody>
          <a:bodyPr wrap="square" anchor="t">
            <a:spAutoFit/>
          </a:bodyPr>
          <a:lstStyle/>
          <a:p>
            <a:endParaRPr lang="en-US" sz="2400" dirty="0">
              <a:solidFill>
                <a:srgbClr val="151515"/>
              </a:solidFill>
              <a:latin typeface="Century Gothic"/>
              <a:ea typeface="Century Gothic"/>
            </a:endParaRPr>
          </a:p>
          <a:p>
            <a:pPr marL="342900" indent="-342900">
              <a:buClr>
                <a:srgbClr val="EFEFEF"/>
              </a:buClr>
              <a:buSzPct val="80000"/>
              <a:buFont typeface="Noto Sans Symbols"/>
              <a:buChar char="▶"/>
            </a:pPr>
            <a:endParaRPr lang="en-US" sz="2400" dirty="0">
              <a:solidFill>
                <a:srgbClr val="151515"/>
              </a:solidFill>
              <a:latin typeface="Century Gothic"/>
              <a:ea typeface="Century Gothic"/>
              <a:cs typeface="Century Gothic"/>
            </a:endParaRPr>
          </a:p>
        </p:txBody>
      </p:sp>
      <p:sp>
        <p:nvSpPr>
          <p:cNvPr id="5" name="Rectangle 4"/>
          <p:cNvSpPr/>
          <p:nvPr/>
        </p:nvSpPr>
        <p:spPr>
          <a:xfrm>
            <a:off x="205472" y="2908493"/>
            <a:ext cx="5844209" cy="3724096"/>
          </a:xfrm>
          <a:prstGeom prst="rect">
            <a:avLst/>
          </a:prstGeom>
        </p:spPr>
        <p:txBody>
          <a:bodyPr wrap="square" anchor="t">
            <a:spAutoFit/>
          </a:bodyPr>
          <a:lstStyle/>
          <a:p>
            <a:pPr marL="342900">
              <a:spcBef>
                <a:spcPts val="600"/>
              </a:spcBef>
              <a:buClr>
                <a:srgbClr val="EFEFEF"/>
              </a:buClr>
              <a:buSzPct val="80000"/>
            </a:pPr>
            <a:endParaRPr lang="en-US" sz="2000" dirty="0">
              <a:solidFill>
                <a:schemeClr val="tx1">
                  <a:lumMod val="65000"/>
                  <a:lumOff val="35000"/>
                </a:schemeClr>
              </a:solidFill>
              <a:latin typeface="Helvetica Neue" charset="0"/>
              <a:ea typeface="Helvetica Neue" charset="0"/>
              <a:cs typeface="Helvetica Neue" charset="0"/>
            </a:endParaRPr>
          </a:p>
          <a:p>
            <a:pPr marL="342900">
              <a:spcBef>
                <a:spcPts val="600"/>
              </a:spcBef>
              <a:buClr>
                <a:srgbClr val="EFEFEF"/>
              </a:buClr>
              <a:buSzPct val="80000"/>
            </a:pPr>
            <a:r>
              <a:rPr lang="en-US" sz="2400" b="1" dirty="0">
                <a:solidFill>
                  <a:srgbClr val="97467D"/>
                </a:solidFill>
                <a:latin typeface="Helvetica Neue" charset="0"/>
                <a:ea typeface="Helvetica Neue" charset="0"/>
                <a:cs typeface="Helvetica Neue" charset="0"/>
              </a:rPr>
              <a:t>Purpose: </a:t>
            </a:r>
          </a:p>
          <a:p>
            <a:pPr marL="342900">
              <a:spcBef>
                <a:spcPts val="600"/>
              </a:spcBef>
              <a:buClr>
                <a:srgbClr val="EFEFEF"/>
              </a:buClr>
              <a:buSzPct val="80000"/>
            </a:pPr>
            <a:r>
              <a:rPr lang="en-US" sz="2000" dirty="0">
                <a:solidFill>
                  <a:schemeClr val="tx1">
                    <a:lumMod val="65000"/>
                    <a:lumOff val="35000"/>
                  </a:schemeClr>
                </a:solidFill>
                <a:latin typeface="Helvetica Neue" charset="0"/>
                <a:ea typeface="Helvetica Neue" charset="0"/>
                <a:cs typeface="Helvetica Neue" charset="0"/>
              </a:rPr>
              <a:t>Identify and acknowledge strengths and address development needs on individual as well as team levels</a:t>
            </a:r>
          </a:p>
          <a:p>
            <a:pPr marL="342900">
              <a:spcBef>
                <a:spcPts val="600"/>
              </a:spcBef>
              <a:buClr>
                <a:srgbClr val="EFEFEF"/>
              </a:buClr>
              <a:buSzPct val="80000"/>
            </a:pPr>
            <a:endParaRPr lang="en-US" sz="2000" dirty="0">
              <a:solidFill>
                <a:schemeClr val="tx1">
                  <a:lumMod val="65000"/>
                  <a:lumOff val="35000"/>
                </a:schemeClr>
              </a:solidFill>
              <a:latin typeface="Helvetica Neue" charset="0"/>
              <a:ea typeface="Helvetica Neue" charset="0"/>
              <a:cs typeface="Helvetica Neue" charset="0"/>
            </a:endParaRPr>
          </a:p>
          <a:p>
            <a:pPr marL="342900">
              <a:spcBef>
                <a:spcPts val="600"/>
              </a:spcBef>
              <a:buClr>
                <a:srgbClr val="EFEFEF"/>
              </a:buClr>
              <a:buSzPct val="80000"/>
            </a:pPr>
            <a:r>
              <a:rPr lang="en-US" sz="2400" b="1" dirty="0">
                <a:solidFill>
                  <a:srgbClr val="97467D"/>
                </a:solidFill>
                <a:latin typeface="Helvetica Neue" charset="0"/>
                <a:ea typeface="Helvetica Neue" charset="0"/>
                <a:cs typeface="Helvetica Neue" charset="0"/>
              </a:rPr>
              <a:t>Frequency:</a:t>
            </a:r>
          </a:p>
          <a:p>
            <a:pPr marL="342900">
              <a:spcBef>
                <a:spcPts val="600"/>
              </a:spcBef>
              <a:buClr>
                <a:srgbClr val="EFEFEF"/>
              </a:buClr>
              <a:buSzPct val="80000"/>
            </a:pPr>
            <a:r>
              <a:rPr lang="en-US" sz="2000" dirty="0">
                <a:solidFill>
                  <a:schemeClr val="tx1">
                    <a:lumMod val="65000"/>
                    <a:lumOff val="35000"/>
                  </a:schemeClr>
                </a:solidFill>
                <a:latin typeface="Helvetica Neue" charset="0"/>
                <a:ea typeface="Helvetica Neue" charset="0"/>
                <a:cs typeface="Helvetica Neue" charset="0"/>
              </a:rPr>
              <a:t>Upon recruitment and reviewed at least every 3-6 months</a:t>
            </a:r>
          </a:p>
          <a:p>
            <a:pPr marL="342900">
              <a:spcBef>
                <a:spcPts val="600"/>
              </a:spcBef>
              <a:buClr>
                <a:srgbClr val="EFEFEF"/>
              </a:buClr>
              <a:buSzPct val="80000"/>
            </a:pPr>
            <a:endParaRPr lang="en-US" sz="1800" dirty="0">
              <a:solidFill>
                <a:schemeClr val="tx1">
                  <a:lumMod val="65000"/>
                  <a:lumOff val="35000"/>
                </a:schemeClr>
              </a:solidFill>
              <a:latin typeface="Helvetica Neue" charset="0"/>
              <a:ea typeface="Helvetica Neue" charset="0"/>
              <a:cs typeface="Helvetica Neue" charset="0"/>
            </a:endParaRPr>
          </a:p>
        </p:txBody>
      </p:sp>
      <p:sp>
        <p:nvSpPr>
          <p:cNvPr id="2" name="TextBox 1"/>
          <p:cNvSpPr txBox="1"/>
          <p:nvPr/>
        </p:nvSpPr>
        <p:spPr>
          <a:xfrm>
            <a:off x="6236146" y="2569094"/>
            <a:ext cx="5669342" cy="3693319"/>
          </a:xfrm>
          <a:prstGeom prst="rect">
            <a:avLst/>
          </a:prstGeom>
          <a:noFill/>
        </p:spPr>
        <p:txBody>
          <a:bodyPr wrap="square" rtlCol="0" anchor="t">
            <a:spAutoFit/>
          </a:bodyPr>
          <a:lstStyle/>
          <a:p>
            <a:pPr marL="342900">
              <a:spcBef>
                <a:spcPts val="600"/>
              </a:spcBef>
              <a:buClr>
                <a:srgbClr val="EFEFEF"/>
              </a:buClr>
              <a:buSzPct val="80000"/>
            </a:pPr>
            <a:endParaRPr lang="en-US" sz="1800" dirty="0">
              <a:solidFill>
                <a:schemeClr val="tx1">
                  <a:lumMod val="65000"/>
                  <a:lumOff val="35000"/>
                </a:schemeClr>
              </a:solidFill>
              <a:latin typeface="Helvetica Neue" charset="0"/>
              <a:ea typeface="Helvetica Neue" charset="0"/>
              <a:cs typeface="Helvetica Neue" charset="0"/>
            </a:endParaRPr>
          </a:p>
          <a:p>
            <a:pPr marL="342900">
              <a:spcBef>
                <a:spcPts val="600"/>
              </a:spcBef>
              <a:buClr>
                <a:srgbClr val="EFEFEF"/>
              </a:buClr>
              <a:buSzPct val="80000"/>
            </a:pPr>
            <a:endParaRPr lang="en-US" sz="1800" dirty="0">
              <a:solidFill>
                <a:schemeClr val="tx1">
                  <a:lumMod val="65000"/>
                  <a:lumOff val="35000"/>
                </a:schemeClr>
              </a:solidFill>
              <a:latin typeface="Helvetica Neue" charset="0"/>
              <a:ea typeface="Helvetica Neue" charset="0"/>
              <a:cs typeface="Helvetica Neue" charset="0"/>
            </a:endParaRPr>
          </a:p>
          <a:p>
            <a:pPr marL="342900">
              <a:spcBef>
                <a:spcPts val="600"/>
              </a:spcBef>
              <a:buClr>
                <a:srgbClr val="EFEFEF"/>
              </a:buClr>
              <a:buSzPct val="80000"/>
            </a:pPr>
            <a:r>
              <a:rPr lang="en-US" sz="2400" b="1" dirty="0">
                <a:solidFill>
                  <a:srgbClr val="97467D"/>
                </a:solidFill>
                <a:latin typeface="Helvetica Neue" charset="0"/>
                <a:ea typeface="Helvetica Neue" charset="0"/>
                <a:cs typeface="Helvetica Neue" charset="0"/>
              </a:rPr>
              <a:t>Guidance: </a:t>
            </a:r>
          </a:p>
          <a:p>
            <a:pPr marL="342900">
              <a:spcBef>
                <a:spcPts val="600"/>
              </a:spcBef>
              <a:buClr>
                <a:srgbClr val="EFEFEF"/>
              </a:buClr>
              <a:buSzPct val="80000"/>
            </a:pPr>
            <a:r>
              <a:rPr lang="en-US" sz="2000" dirty="0">
                <a:solidFill>
                  <a:schemeClr val="tx1">
                    <a:lumMod val="65000"/>
                    <a:lumOff val="35000"/>
                  </a:schemeClr>
                </a:solidFill>
                <a:latin typeface="Helvetica Neue" charset="0"/>
                <a:ea typeface="Helvetica Neue" charset="0"/>
                <a:cs typeface="Helvetica Neue" charset="0"/>
              </a:rPr>
              <a:t>This is intended to be a private but collaborative and supportive process leading to a capacity building plan</a:t>
            </a:r>
          </a:p>
          <a:p>
            <a:pPr marL="342900">
              <a:spcBef>
                <a:spcPts val="600"/>
              </a:spcBef>
              <a:buClr>
                <a:srgbClr val="EFEFEF"/>
              </a:buClr>
              <a:buSzPct val="80000"/>
            </a:pPr>
            <a:endParaRPr lang="en-US" sz="2000" dirty="0">
              <a:solidFill>
                <a:schemeClr val="tx1">
                  <a:lumMod val="65000"/>
                  <a:lumOff val="35000"/>
                </a:schemeClr>
              </a:solidFill>
              <a:latin typeface="Helvetica Neue" charset="0"/>
              <a:ea typeface="Helvetica Neue" charset="0"/>
              <a:cs typeface="Helvetica Neue" charset="0"/>
            </a:endParaRPr>
          </a:p>
          <a:p>
            <a:pPr marL="342900">
              <a:spcBef>
                <a:spcPts val="600"/>
              </a:spcBef>
              <a:buClr>
                <a:srgbClr val="EFEFEF"/>
              </a:buClr>
              <a:buSzPct val="80000"/>
            </a:pPr>
            <a:r>
              <a:rPr lang="en-US" sz="2400" b="1" dirty="0">
                <a:solidFill>
                  <a:srgbClr val="97467D"/>
                </a:solidFill>
                <a:latin typeface="Helvetica Neue" charset="0"/>
                <a:ea typeface="Helvetica Neue" charset="0"/>
                <a:cs typeface="Helvetica Neue" charset="0"/>
              </a:rPr>
              <a:t>Tool: </a:t>
            </a:r>
          </a:p>
          <a:p>
            <a:pPr marL="342900">
              <a:spcBef>
                <a:spcPts val="600"/>
              </a:spcBef>
              <a:buClr>
                <a:srgbClr val="EFEFEF"/>
              </a:buClr>
              <a:buSzPct val="80000"/>
            </a:pPr>
            <a:r>
              <a:rPr lang="en-US" sz="2000" dirty="0">
                <a:solidFill>
                  <a:schemeClr val="tx1">
                    <a:lumMod val="65000"/>
                    <a:lumOff val="35000"/>
                  </a:schemeClr>
                </a:solidFill>
                <a:latin typeface="Helvetica Neue" charset="0"/>
                <a:ea typeface="Helvetica Neue" charset="0"/>
                <a:cs typeface="Helvetica Neue" charset="0"/>
              </a:rPr>
              <a:t>Caseworker Capacity Assessment </a:t>
            </a:r>
          </a:p>
          <a:p>
            <a:endParaRPr lang="en-US" sz="2000" dirty="0"/>
          </a:p>
        </p:txBody>
      </p:sp>
      <p:cxnSp>
        <p:nvCxnSpPr>
          <p:cNvPr id="7" name="Straight Connector 6"/>
          <p:cNvCxnSpPr/>
          <p:nvPr/>
        </p:nvCxnSpPr>
        <p:spPr>
          <a:xfrm>
            <a:off x="6236146" y="3241872"/>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3">
            <a:alphaModFix amt="20000"/>
            <a:extLst>
              <a:ext uri="{28A0092B-C50C-407E-A947-70E740481C1C}">
                <a14:useLocalDpi xmlns:a14="http://schemas.microsoft.com/office/drawing/2010/main"/>
              </a:ext>
            </a:extLst>
          </a:blip>
          <a:srcRect b="-50521"/>
          <a:stretch/>
        </p:blipFill>
        <p:spPr>
          <a:xfrm rot="5400000">
            <a:off x="7031380" y="-3443026"/>
            <a:ext cx="1717594" cy="8603646"/>
          </a:xfrm>
          <a:prstGeom prst="rect">
            <a:avLst/>
          </a:prstGeom>
        </p:spPr>
      </p:pic>
      <p:sp>
        <p:nvSpPr>
          <p:cNvPr id="3" name="TextBox 2"/>
          <p:cNvSpPr txBox="1"/>
          <p:nvPr/>
        </p:nvSpPr>
        <p:spPr>
          <a:xfrm>
            <a:off x="218232" y="1872266"/>
            <a:ext cx="9588928" cy="1431161"/>
          </a:xfrm>
          <a:prstGeom prst="rect">
            <a:avLst/>
          </a:prstGeom>
          <a:noFill/>
        </p:spPr>
        <p:txBody>
          <a:bodyPr wrap="square" rtlCol="0">
            <a:spAutoFit/>
          </a:bodyPr>
          <a:lstStyle/>
          <a:p>
            <a:pPr marL="342900">
              <a:spcBef>
                <a:spcPts val="600"/>
              </a:spcBef>
              <a:buClr>
                <a:srgbClr val="EFEFEF"/>
              </a:buClr>
              <a:buSzPct val="80000"/>
            </a:pPr>
            <a:r>
              <a:rPr lang="en-US" sz="2400" b="1" dirty="0">
                <a:solidFill>
                  <a:srgbClr val="97467D"/>
                </a:solidFill>
                <a:latin typeface="Helvetica Neue" charset="0"/>
                <a:ea typeface="Helvetica Neue" charset="0"/>
                <a:cs typeface="Helvetica Neue" charset="0"/>
              </a:rPr>
              <a:t>Definition: </a:t>
            </a:r>
          </a:p>
          <a:p>
            <a:pPr marL="342900">
              <a:spcBef>
                <a:spcPts val="600"/>
              </a:spcBef>
              <a:buClr>
                <a:srgbClr val="EFEFEF"/>
              </a:buClr>
              <a:buSzPct val="80000"/>
            </a:pPr>
            <a:r>
              <a:rPr lang="en-US" sz="2000" dirty="0">
                <a:solidFill>
                  <a:schemeClr val="tx1">
                    <a:lumMod val="65000"/>
                    <a:lumOff val="35000"/>
                  </a:schemeClr>
                </a:solidFill>
                <a:latin typeface="Helvetica Neue" charset="0"/>
                <a:ea typeface="Helvetica Neue" charset="0"/>
                <a:cs typeface="Helvetica Neue" charset="0"/>
              </a:rPr>
              <a:t>Examines a caseworker’s skills, attitudes, and knowledge to perform effectively in the role</a:t>
            </a:r>
          </a:p>
          <a:p>
            <a:endParaRPr lang="en-US" dirty="0"/>
          </a:p>
        </p:txBody>
      </p:sp>
      <p:pic>
        <p:nvPicPr>
          <p:cNvPr id="10" name="Picture 9"/>
          <p:cNvPicPr>
            <a:picLocks noChangeAspect="1"/>
          </p:cNvPicPr>
          <p:nvPr/>
        </p:nvPicPr>
        <p:blipFill>
          <a:blip r:embed="rId4"/>
          <a:stretch>
            <a:fillRect/>
          </a:stretch>
        </p:blipFill>
        <p:spPr>
          <a:xfrm>
            <a:off x="10557150" y="500154"/>
            <a:ext cx="1095314" cy="717285"/>
          </a:xfrm>
          <a:prstGeom prst="rect">
            <a:avLst/>
          </a:prstGeom>
        </p:spPr>
      </p:pic>
    </p:spTree>
    <p:extLst>
      <p:ext uri="{BB962C8B-B14F-4D97-AF65-F5344CB8AC3E}">
        <p14:creationId xmlns:p14="http://schemas.microsoft.com/office/powerpoint/2010/main" val="95703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30740" y="436372"/>
            <a:ext cx="12547081" cy="1325563"/>
          </a:xfrm>
          <a:prstGeom prst="rect">
            <a:avLst/>
          </a:prstGeom>
          <a:noFill/>
          <a:ln>
            <a:noFill/>
          </a:ln>
        </p:spPr>
        <p:txBody>
          <a:bodyPr lIns="91425" tIns="45700" rIns="91425" bIns="45700" anchor="t" anchorCtr="0">
            <a:noAutofit/>
          </a:bodyPr>
          <a:lstStyle/>
          <a:p>
            <a:pPr marL="0" marR="0" lvl="0" indent="0" algn="l" rtl="0">
              <a:spcBef>
                <a:spcPts val="0"/>
              </a:spcBef>
              <a:buClr>
                <a:srgbClr val="151515"/>
              </a:buClr>
              <a:buSzPct val="25000"/>
              <a:buFont typeface="Century Gothic"/>
              <a:buNone/>
            </a:pPr>
            <a:r>
              <a:rPr lang="en-US" sz="3600" b="1" u="none" strike="noStrike" cap="none" dirty="0">
                <a:solidFill>
                  <a:srgbClr val="016794"/>
                </a:solidFill>
                <a:latin typeface="Helvetica Neue" charset="0"/>
                <a:ea typeface="Helvetica Neue" charset="0"/>
                <a:cs typeface="Helvetica Neue" charset="0"/>
                <a:sym typeface="Century Gothic"/>
              </a:rPr>
              <a:t>USING THE </a:t>
            </a:r>
            <a:r>
              <a:rPr lang="en-US" sz="3600" b="1" dirty="0">
                <a:solidFill>
                  <a:srgbClr val="016794"/>
                </a:solidFill>
                <a:latin typeface="Helvetica Neue" charset="0"/>
                <a:ea typeface="Helvetica Neue" charset="0"/>
                <a:cs typeface="Helvetica Neue" charset="0"/>
                <a:sym typeface="Century Gothic"/>
              </a:rPr>
              <a:t>CASEWORKER</a:t>
            </a:r>
            <a:r>
              <a:rPr lang="en-US" sz="3600" b="1" u="none" strike="noStrike" cap="none" dirty="0">
                <a:solidFill>
                  <a:srgbClr val="016794"/>
                </a:solidFill>
                <a:latin typeface="Helvetica Neue" charset="0"/>
                <a:ea typeface="Helvetica Neue" charset="0"/>
                <a:cs typeface="Helvetica Neue" charset="0"/>
                <a:sym typeface="Century Gothic"/>
              </a:rPr>
              <a:t/>
            </a:r>
            <a:br>
              <a:rPr lang="en-US" sz="3600" b="1" u="none" strike="noStrike" cap="none" dirty="0">
                <a:solidFill>
                  <a:srgbClr val="016794"/>
                </a:solidFill>
                <a:latin typeface="Helvetica Neue" charset="0"/>
                <a:ea typeface="Helvetica Neue" charset="0"/>
                <a:cs typeface="Helvetica Neue" charset="0"/>
                <a:sym typeface="Century Gothic"/>
              </a:rPr>
            </a:br>
            <a:r>
              <a:rPr lang="en-US" sz="3600" b="1" u="none" strike="noStrike" cap="none" dirty="0">
                <a:solidFill>
                  <a:srgbClr val="016794"/>
                </a:solidFill>
                <a:latin typeface="Helvetica Neue" charset="0"/>
                <a:ea typeface="Helvetica Neue" charset="0"/>
                <a:cs typeface="Helvetica Neue" charset="0"/>
                <a:sym typeface="Century Gothic"/>
              </a:rPr>
              <a:t>CAPACITY ASSESSMENT TOOL</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95147" y="-97638"/>
            <a:ext cx="2928262" cy="29282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519644" y="1634752"/>
            <a:ext cx="4672356" cy="5223248"/>
          </a:xfrm>
          <a:prstGeom prst="rect">
            <a:avLst/>
          </a:prstGeom>
        </p:spPr>
      </p:pic>
      <p:sp>
        <p:nvSpPr>
          <p:cNvPr id="6" name="TextBox 5"/>
          <p:cNvSpPr txBox="1"/>
          <p:nvPr/>
        </p:nvSpPr>
        <p:spPr>
          <a:xfrm>
            <a:off x="9768005" y="6421628"/>
            <a:ext cx="3002011" cy="307777"/>
          </a:xfrm>
          <a:prstGeom prst="rect">
            <a:avLst/>
          </a:prstGeom>
          <a:noFill/>
        </p:spPr>
        <p:txBody>
          <a:bodyPr wrap="square" rtlCol="0">
            <a:spAutoFit/>
          </a:bodyPr>
          <a:lstStyle/>
          <a:p>
            <a:r>
              <a:rPr lang="en-US" sz="1400" i="1" dirty="0">
                <a:solidFill>
                  <a:schemeClr val="bg1"/>
                </a:solidFill>
                <a:latin typeface="Helvetica Neue" charset="0"/>
                <a:ea typeface="Helvetica Neue" charset="0"/>
                <a:cs typeface="Helvetica Neue" charset="0"/>
              </a:rPr>
              <a:t>Photo: Kellie Ryan /The IRC</a:t>
            </a:r>
          </a:p>
        </p:txBody>
      </p:sp>
      <p:sp>
        <p:nvSpPr>
          <p:cNvPr id="4" name="Rectangle 3"/>
          <p:cNvSpPr/>
          <p:nvPr/>
        </p:nvSpPr>
        <p:spPr>
          <a:xfrm>
            <a:off x="486383" y="1761933"/>
            <a:ext cx="6375322" cy="1231106"/>
          </a:xfrm>
          <a:prstGeom prst="rect">
            <a:avLst/>
          </a:prstGeom>
        </p:spPr>
        <p:txBody>
          <a:bodyPr wrap="square">
            <a:spAutoFit/>
          </a:bodyPr>
          <a:lstStyle/>
          <a:p>
            <a:pPr lvl="0">
              <a:spcBef>
                <a:spcPts val="600"/>
              </a:spcBef>
              <a:buClr>
                <a:srgbClr val="97467D"/>
              </a:buClr>
              <a:buSzPct val="100000"/>
            </a:pPr>
            <a:r>
              <a:rPr lang="en-US" sz="2400" b="1" dirty="0">
                <a:solidFill>
                  <a:srgbClr val="97467D"/>
                </a:solidFill>
                <a:latin typeface="Helvetica Neue" charset="0"/>
                <a:ea typeface="Helvetica Neue" charset="0"/>
                <a:cs typeface="Helvetica Neue" charset="0"/>
                <a:sym typeface="Century Gothic"/>
              </a:rPr>
              <a:t>In pairs: </a:t>
            </a:r>
          </a:p>
          <a:p>
            <a:pPr marL="342900" lvl="0" indent="-342900">
              <a:spcBef>
                <a:spcPts val="600"/>
              </a:spcBef>
              <a:buClr>
                <a:srgbClr val="97467D"/>
              </a:buClr>
              <a:buSzPct val="100000"/>
              <a:buFont typeface="Arial" panose="020B0604020202020204" pitchFamily="34" charset="0"/>
              <a:buChar char="•"/>
            </a:pPr>
            <a:r>
              <a:rPr lang="en-US" sz="2000" dirty="0">
                <a:solidFill>
                  <a:schemeClr val="tx1">
                    <a:lumMod val="65000"/>
                    <a:lumOff val="35000"/>
                  </a:schemeClr>
                </a:solidFill>
                <a:latin typeface="Helvetica Neue" charset="0"/>
                <a:ea typeface="Helvetica Neue" charset="0"/>
                <a:cs typeface="Helvetica Neue" charset="0"/>
              </a:rPr>
              <a:t>Take 15 minutes to review the tool</a:t>
            </a:r>
          </a:p>
          <a:p>
            <a:pPr lvl="0">
              <a:spcBef>
                <a:spcPts val="600"/>
              </a:spcBef>
              <a:buClr>
                <a:srgbClr val="97467D"/>
              </a:buClr>
              <a:buSzPct val="100000"/>
            </a:pPr>
            <a:endParaRPr lang="en-US" sz="2000" dirty="0">
              <a:solidFill>
                <a:schemeClr val="tx1">
                  <a:lumMod val="65000"/>
                  <a:lumOff val="35000"/>
                </a:schemeClr>
              </a:solidFill>
              <a:latin typeface="Helvetica Neue" charset="0"/>
              <a:ea typeface="Helvetica Neue" charset="0"/>
              <a:cs typeface="Helvetica Neue" charset="0"/>
            </a:endParaRPr>
          </a:p>
        </p:txBody>
      </p:sp>
      <p:sp>
        <p:nvSpPr>
          <p:cNvPr id="7" name="Rectangle 6"/>
          <p:cNvSpPr/>
          <p:nvPr/>
        </p:nvSpPr>
        <p:spPr>
          <a:xfrm>
            <a:off x="486383" y="2830624"/>
            <a:ext cx="6455245" cy="1949252"/>
          </a:xfrm>
          <a:prstGeom prst="rect">
            <a:avLst/>
          </a:prstGeom>
        </p:spPr>
        <p:txBody>
          <a:bodyPr wrap="square">
            <a:spAutoFit/>
          </a:bodyPr>
          <a:lstStyle/>
          <a:p>
            <a:pPr lvl="0">
              <a:spcBef>
                <a:spcPts val="1000"/>
              </a:spcBef>
              <a:buClr>
                <a:srgbClr val="EFEFEF"/>
              </a:buClr>
              <a:buSzPct val="80000"/>
            </a:pPr>
            <a:r>
              <a:rPr lang="en-US" sz="2400" b="1" dirty="0">
                <a:solidFill>
                  <a:srgbClr val="97467D"/>
                </a:solidFill>
                <a:latin typeface="Helvetica Neue" charset="0"/>
                <a:ea typeface="Helvetica Neue" charset="0"/>
                <a:cs typeface="Helvetica Neue" charset="0"/>
                <a:sym typeface="Century Gothic"/>
              </a:rPr>
              <a:t>Questions for supervisors:</a:t>
            </a:r>
          </a:p>
          <a:p>
            <a:pPr marL="285750" lvl="1" indent="-285750">
              <a:spcBef>
                <a:spcPts val="10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What are some ways that you can help caseworkers feel comfortable with this assessment?</a:t>
            </a:r>
          </a:p>
          <a:p>
            <a:pPr marL="285750" lvl="1" indent="-285750">
              <a:spcBef>
                <a:spcPts val="10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How would you develop a capacity building plan following the completion of the assessment?</a:t>
            </a:r>
          </a:p>
        </p:txBody>
      </p:sp>
    </p:spTree>
    <p:extLst>
      <p:ext uri="{BB962C8B-B14F-4D97-AF65-F5344CB8AC3E}">
        <p14:creationId xmlns:p14="http://schemas.microsoft.com/office/powerpoint/2010/main" val="347301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99105" y="2286000"/>
            <a:ext cx="7059295" cy="202996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6896" y="1700187"/>
            <a:ext cx="2121407" cy="2286597"/>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5538" y="3792968"/>
            <a:ext cx="2085213" cy="239632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590802" y="1533504"/>
            <a:ext cx="2816606" cy="3457627"/>
          </a:xfrm>
          <a:prstGeom prst="rect">
            <a:avLst/>
          </a:prstGeom>
        </p:spPr>
      </p:pic>
      <p:sp>
        <p:nvSpPr>
          <p:cNvPr id="8" name="Title 1"/>
          <p:cNvSpPr txBox="1">
            <a:spLocks/>
          </p:cNvSpPr>
          <p:nvPr/>
        </p:nvSpPr>
        <p:spPr>
          <a:xfrm>
            <a:off x="987550" y="2926705"/>
            <a:ext cx="121920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Helvetica Neue Medium" charset="0"/>
                <a:ea typeface="Helvetica Neue Medium" charset="0"/>
                <a:cs typeface="Helvetica Neue Medium" charset="0"/>
              </a:rPr>
              <a:t>QUESTIONS?</a:t>
            </a:r>
          </a:p>
          <a:p>
            <a:endParaRPr lang="en-US" b="1" dirty="0">
              <a:solidFill>
                <a:schemeClr val="bg1">
                  <a:lumMod val="95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2199232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679028" y="300317"/>
            <a:ext cx="10515600" cy="1325563"/>
          </a:xfrm>
          <a:prstGeom prst="rect">
            <a:avLst/>
          </a:prstGeom>
          <a:noFill/>
          <a:ln>
            <a:noFill/>
          </a:ln>
        </p:spPr>
        <p:txBody>
          <a:bodyPr lIns="91425" tIns="45700" rIns="91425" bIns="45700" anchor="t" anchorCtr="0">
            <a:noAutofit/>
          </a:bodyPr>
          <a:lstStyle/>
          <a:p>
            <a:pPr marL="0" marR="0" lvl="0" indent="0" algn="l" rtl="0">
              <a:spcBef>
                <a:spcPts val="0"/>
              </a:spcBef>
              <a:buClr>
                <a:srgbClr val="151515"/>
              </a:buClr>
              <a:buSzPct val="25000"/>
              <a:buFont typeface="Century Gothic"/>
              <a:buNone/>
            </a:pPr>
            <a:r>
              <a:rPr lang="en-US" sz="3600" b="1" u="none" strike="noStrike" cap="none" dirty="0">
                <a:solidFill>
                  <a:srgbClr val="016794"/>
                </a:solidFill>
                <a:latin typeface="Helvetica Neue" charset="0"/>
                <a:ea typeface="Helvetica Neue" charset="0"/>
                <a:cs typeface="Helvetica Neue" charset="0"/>
                <a:sym typeface="Century Gothic"/>
              </a:rPr>
              <a:t>SHADOWING</a:t>
            </a:r>
            <a:r>
              <a:rPr lang="en-US" sz="3600" b="1" u="none" strike="noStrike" cap="none" dirty="0">
                <a:solidFill>
                  <a:srgbClr val="97467D"/>
                </a:solidFill>
                <a:latin typeface="Helvetica Neue" charset="0"/>
                <a:ea typeface="Helvetica Neue" charset="0"/>
                <a:cs typeface="Helvetica Neue" charset="0"/>
                <a:sym typeface="Century Gothic"/>
              </a:rPr>
              <a:t> </a:t>
            </a:r>
            <a:r>
              <a:rPr lang="en-US" sz="4200" b="0" i="0" u="none" strike="noStrike" cap="none" dirty="0">
                <a:solidFill>
                  <a:srgbClr val="151515"/>
                </a:solidFill>
                <a:latin typeface="Century Gothic"/>
                <a:ea typeface="Century Gothic"/>
                <a:cs typeface="Century Gothic"/>
                <a:sym typeface="Century Gothic"/>
              </a:rPr>
              <a:t>  </a:t>
            </a:r>
          </a:p>
        </p:txBody>
      </p:sp>
      <p:sp>
        <p:nvSpPr>
          <p:cNvPr id="2" name="Rectangle 1"/>
          <p:cNvSpPr/>
          <p:nvPr/>
        </p:nvSpPr>
        <p:spPr>
          <a:xfrm>
            <a:off x="6013708" y="2135413"/>
            <a:ext cx="5488174" cy="5509200"/>
          </a:xfrm>
          <a:prstGeom prst="rect">
            <a:avLst/>
          </a:prstGeom>
        </p:spPr>
        <p:txBody>
          <a:bodyPr wrap="square" anchor="t">
            <a:spAutoFit/>
          </a:bodyPr>
          <a:lstStyle/>
          <a:p>
            <a:pPr>
              <a:spcBef>
                <a:spcPts val="600"/>
              </a:spcBef>
              <a:buClr>
                <a:srgbClr val="EFEFEF"/>
              </a:buClr>
              <a:buSzPct val="80000"/>
            </a:pPr>
            <a:endParaRPr lang="en-US" sz="2000" dirty="0">
              <a:solidFill>
                <a:schemeClr val="tx1">
                  <a:lumMod val="65000"/>
                  <a:lumOff val="35000"/>
                </a:schemeClr>
              </a:solidFill>
              <a:latin typeface="Helvetica Neue" charset="0"/>
              <a:ea typeface="Helvetica Neue" charset="0"/>
              <a:cs typeface="Helvetica Neue" charset="0"/>
            </a:endParaRPr>
          </a:p>
          <a:p>
            <a:pPr>
              <a:spcBef>
                <a:spcPts val="600"/>
              </a:spcBef>
              <a:buClr>
                <a:srgbClr val="EFEFEF"/>
              </a:buClr>
              <a:buSzPct val="80000"/>
            </a:pPr>
            <a:r>
              <a:rPr lang="en-US" sz="2400" b="1" dirty="0">
                <a:solidFill>
                  <a:srgbClr val="97467D"/>
                </a:solidFill>
                <a:latin typeface="Helvetica Neue" charset="0"/>
                <a:ea typeface="Helvetica Neue" charset="0"/>
                <a:cs typeface="Helvetica Neue" charset="0"/>
              </a:rPr>
              <a:t>Guidance: </a:t>
            </a:r>
          </a:p>
          <a:p>
            <a:pPr marL="285750" lvl="8" indent="-285750">
              <a:spcBef>
                <a:spcPts val="6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Consent of the child and caregiver is necessary</a:t>
            </a:r>
          </a:p>
          <a:p>
            <a:pPr marL="285750" lvl="7" indent="-285750">
              <a:spcBef>
                <a:spcPts val="6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Supervisor and senior caseworker should decide on appropriate cases for shadowing visits based on criteria</a:t>
            </a:r>
          </a:p>
          <a:p>
            <a:pPr marL="285750" lvl="7" indent="-285750">
              <a:spcBef>
                <a:spcPts val="6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After the session, the caseworker has a formal opportunity to reflect on and ask questions about what they observed</a:t>
            </a:r>
            <a:endParaRPr lang="en-US" sz="2400" b="1" dirty="0">
              <a:solidFill>
                <a:srgbClr val="97467D"/>
              </a:solidFill>
              <a:latin typeface="Helvetica Neue" charset="0"/>
              <a:ea typeface="Helvetica Neue" charset="0"/>
              <a:cs typeface="Helvetica Neue" charset="0"/>
            </a:endParaRPr>
          </a:p>
          <a:p>
            <a:pPr marL="0" lvl="7">
              <a:spcBef>
                <a:spcPts val="600"/>
              </a:spcBef>
              <a:buClr>
                <a:srgbClr val="97467D"/>
              </a:buClr>
              <a:buSzPct val="100000"/>
            </a:pPr>
            <a:r>
              <a:rPr lang="en-US" sz="2400" b="1" dirty="0">
                <a:solidFill>
                  <a:srgbClr val="97467D"/>
                </a:solidFill>
                <a:latin typeface="Helvetica Neue" charset="0"/>
                <a:ea typeface="Helvetica Neue" charset="0"/>
                <a:cs typeface="Helvetica Neue" charset="0"/>
              </a:rPr>
              <a:t>Tool: </a:t>
            </a:r>
          </a:p>
          <a:p>
            <a:pPr marL="0" lvl="7">
              <a:spcBef>
                <a:spcPts val="600"/>
              </a:spcBef>
              <a:buClr>
                <a:srgbClr val="97467D"/>
              </a:buClr>
              <a:buSzPct val="100000"/>
            </a:pPr>
            <a:r>
              <a:rPr lang="en-US" sz="2000" dirty="0">
                <a:solidFill>
                  <a:schemeClr val="tx1">
                    <a:lumMod val="65000"/>
                    <a:lumOff val="35000"/>
                  </a:schemeClr>
                </a:solidFill>
                <a:latin typeface="Helvetica Neue" charset="0"/>
                <a:ea typeface="Helvetica Neue" charset="0"/>
                <a:cs typeface="Helvetica Neue" charset="0"/>
              </a:rPr>
              <a:t>Shadowing Tool</a:t>
            </a:r>
          </a:p>
          <a:p>
            <a:pPr marL="342900" lvl="1" indent="-342900">
              <a:buClr>
                <a:srgbClr val="EFEFEF"/>
              </a:buClr>
              <a:buSzPct val="80000"/>
              <a:buFont typeface="Noto Sans Symbols"/>
              <a:buChar char="▶"/>
            </a:pPr>
            <a:endParaRPr lang="en-US" sz="1800" dirty="0">
              <a:solidFill>
                <a:srgbClr val="151515"/>
              </a:solidFill>
              <a:latin typeface="Helvetica Neue" charset="0"/>
              <a:ea typeface="Helvetica Neue" charset="0"/>
              <a:cs typeface="Helvetica Neue" charset="0"/>
            </a:endParaRPr>
          </a:p>
          <a:p>
            <a:pPr marL="342900" indent="-342900">
              <a:buClr>
                <a:srgbClr val="EFEFEF"/>
              </a:buClr>
              <a:buSzPct val="80000"/>
              <a:buFont typeface="Noto Sans Symbols"/>
              <a:buChar char="▶"/>
            </a:pPr>
            <a:endParaRPr lang="en-US" sz="2800" dirty="0">
              <a:solidFill>
                <a:srgbClr val="151515"/>
              </a:solidFill>
              <a:latin typeface="Century Gothic"/>
              <a:ea typeface="Century Gothic"/>
              <a:cs typeface="Century Gothic"/>
            </a:endParaRPr>
          </a:p>
          <a:p>
            <a:pPr>
              <a:buClr>
                <a:srgbClr val="EFEFEF"/>
              </a:buClr>
              <a:buSzPct val="80000"/>
            </a:pPr>
            <a:endParaRPr lang="en-US" sz="2800" dirty="0">
              <a:solidFill>
                <a:srgbClr val="151515"/>
              </a:solidFill>
              <a:latin typeface="Century Gothic"/>
              <a:ea typeface="Century Gothic"/>
              <a:cs typeface="Century Gothic"/>
            </a:endParaRPr>
          </a:p>
        </p:txBody>
      </p:sp>
      <p:sp>
        <p:nvSpPr>
          <p:cNvPr id="4" name="TextBox 3"/>
          <p:cNvSpPr txBox="1"/>
          <p:nvPr/>
        </p:nvSpPr>
        <p:spPr>
          <a:xfrm>
            <a:off x="679028" y="2448419"/>
            <a:ext cx="4629908" cy="3616375"/>
          </a:xfrm>
          <a:prstGeom prst="rect">
            <a:avLst/>
          </a:prstGeom>
          <a:noFill/>
        </p:spPr>
        <p:txBody>
          <a:bodyPr wrap="square" rtlCol="0">
            <a:spAutoFit/>
          </a:bodyPr>
          <a:lstStyle/>
          <a:p>
            <a:pPr>
              <a:spcBef>
                <a:spcPts val="600"/>
              </a:spcBef>
              <a:buClr>
                <a:srgbClr val="EFEFEF"/>
              </a:buClr>
              <a:buSzPct val="80000"/>
            </a:pPr>
            <a:r>
              <a:rPr lang="en-US" sz="2400" b="1" dirty="0">
                <a:solidFill>
                  <a:srgbClr val="97467D"/>
                </a:solidFill>
                <a:latin typeface="Helvetica Neue" charset="0"/>
                <a:ea typeface="Helvetica Neue" charset="0"/>
                <a:cs typeface="Helvetica Neue" charset="0"/>
              </a:rPr>
              <a:t>Purpose: </a:t>
            </a:r>
          </a:p>
          <a:p>
            <a:pPr>
              <a:spcBef>
                <a:spcPts val="600"/>
              </a:spcBef>
              <a:buClr>
                <a:srgbClr val="EFEFEF"/>
              </a:buClr>
              <a:buSzPct val="80000"/>
            </a:pPr>
            <a:r>
              <a:rPr lang="en-US" sz="2000" dirty="0">
                <a:solidFill>
                  <a:schemeClr val="tx1">
                    <a:lumMod val="65000"/>
                    <a:lumOff val="35000"/>
                  </a:schemeClr>
                </a:solidFill>
                <a:latin typeface="Helvetica Neue" charset="0"/>
                <a:ea typeface="Helvetica Neue" charset="0"/>
                <a:cs typeface="Helvetica Neue" charset="0"/>
              </a:rPr>
              <a:t>To meet the caseworker’s learning and development needs by modeling good practice</a:t>
            </a:r>
          </a:p>
          <a:p>
            <a:pPr>
              <a:spcBef>
                <a:spcPts val="600"/>
              </a:spcBef>
              <a:buClr>
                <a:srgbClr val="EFEFEF"/>
              </a:buClr>
              <a:buSzPct val="80000"/>
            </a:pPr>
            <a:endParaRPr lang="en-US" sz="2000" dirty="0">
              <a:solidFill>
                <a:schemeClr val="tx1">
                  <a:lumMod val="65000"/>
                  <a:lumOff val="35000"/>
                </a:schemeClr>
              </a:solidFill>
              <a:latin typeface="Helvetica Neue" charset="0"/>
              <a:ea typeface="Helvetica Neue" charset="0"/>
              <a:cs typeface="Helvetica Neue" charset="0"/>
            </a:endParaRPr>
          </a:p>
          <a:p>
            <a:pPr>
              <a:spcBef>
                <a:spcPts val="600"/>
              </a:spcBef>
              <a:buClr>
                <a:srgbClr val="EFEFEF"/>
              </a:buClr>
              <a:buSzPct val="80000"/>
            </a:pPr>
            <a:r>
              <a:rPr lang="en-US" sz="2400" b="1" dirty="0">
                <a:solidFill>
                  <a:srgbClr val="97467D"/>
                </a:solidFill>
                <a:latin typeface="Helvetica Neue" charset="0"/>
                <a:ea typeface="Helvetica Neue" charset="0"/>
                <a:cs typeface="Helvetica Neue" charset="0"/>
              </a:rPr>
              <a:t>Frequency: </a:t>
            </a:r>
          </a:p>
          <a:p>
            <a:pPr>
              <a:spcBef>
                <a:spcPts val="600"/>
              </a:spcBef>
              <a:buClr>
                <a:srgbClr val="EFEFEF"/>
              </a:buClr>
              <a:buSzPct val="80000"/>
            </a:pPr>
            <a:r>
              <a:rPr lang="en-US" sz="2000" dirty="0">
                <a:solidFill>
                  <a:schemeClr val="tx1">
                    <a:lumMod val="65000"/>
                    <a:lumOff val="35000"/>
                  </a:schemeClr>
                </a:solidFill>
                <a:latin typeface="Helvetica Neue" charset="0"/>
                <a:ea typeface="Helvetica Neue" charset="0"/>
                <a:cs typeface="Helvetica Neue" charset="0"/>
              </a:rPr>
              <a:t>5-10 shadowing visits during the first 1-2 months of employment</a:t>
            </a:r>
          </a:p>
          <a:p>
            <a:pPr>
              <a:spcBef>
                <a:spcPts val="600"/>
              </a:spcBef>
              <a:buClr>
                <a:srgbClr val="EFEFEF"/>
              </a:buClr>
              <a:buSzPct val="80000"/>
            </a:pPr>
            <a:endParaRPr lang="en-US" sz="1800" dirty="0">
              <a:solidFill>
                <a:schemeClr val="tx1">
                  <a:lumMod val="65000"/>
                  <a:lumOff val="35000"/>
                </a:schemeClr>
              </a:solidFill>
              <a:latin typeface="Helvetica Neue" charset="0"/>
              <a:ea typeface="Helvetica Neue" charset="0"/>
              <a:cs typeface="Helvetica Neue" charset="0"/>
            </a:endParaRPr>
          </a:p>
          <a:p>
            <a:endParaRPr lang="en-US" dirty="0"/>
          </a:p>
        </p:txBody>
      </p:sp>
      <p:pic>
        <p:nvPicPr>
          <p:cNvPr id="3" name="Picture 2"/>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16200000">
            <a:off x="1677020" y="3869777"/>
            <a:ext cx="1311201" cy="4665242"/>
          </a:xfrm>
          <a:prstGeom prst="rect">
            <a:avLst/>
          </a:prstGeom>
        </p:spPr>
      </p:pic>
      <p:pic>
        <p:nvPicPr>
          <p:cNvPr id="5" name="Picture 4"/>
          <p:cNvPicPr>
            <a:picLocks noChangeAspect="1"/>
          </p:cNvPicPr>
          <p:nvPr/>
        </p:nvPicPr>
        <p:blipFill>
          <a:blip r:embed="rId4"/>
          <a:stretch>
            <a:fillRect/>
          </a:stretch>
        </p:blipFill>
        <p:spPr>
          <a:xfrm>
            <a:off x="10643616" y="5546797"/>
            <a:ext cx="986457" cy="835587"/>
          </a:xfrm>
          <a:prstGeom prst="rect">
            <a:avLst/>
          </a:prstGeom>
        </p:spPr>
      </p:pic>
      <p:sp>
        <p:nvSpPr>
          <p:cNvPr id="6" name="TextBox 5"/>
          <p:cNvSpPr txBox="1"/>
          <p:nvPr/>
        </p:nvSpPr>
        <p:spPr>
          <a:xfrm>
            <a:off x="679028" y="790852"/>
            <a:ext cx="11116732" cy="1815882"/>
          </a:xfrm>
          <a:prstGeom prst="rect">
            <a:avLst/>
          </a:prstGeom>
          <a:noFill/>
        </p:spPr>
        <p:txBody>
          <a:bodyPr wrap="square" rtlCol="0">
            <a:spAutoFit/>
          </a:bodyPr>
          <a:lstStyle/>
          <a:p>
            <a:pPr lvl="0">
              <a:spcBef>
                <a:spcPts val="600"/>
              </a:spcBef>
              <a:buClr>
                <a:srgbClr val="EFEFEF"/>
              </a:buClr>
              <a:buSzPct val="80000"/>
            </a:pPr>
            <a:endParaRPr lang="en-US" sz="2000" dirty="0">
              <a:solidFill>
                <a:schemeClr val="tx1">
                  <a:lumMod val="65000"/>
                  <a:lumOff val="35000"/>
                </a:schemeClr>
              </a:solidFill>
              <a:latin typeface="Helvetica Neue" charset="0"/>
              <a:ea typeface="Helvetica Neue" charset="0"/>
              <a:cs typeface="Helvetica Neue" charset="0"/>
            </a:endParaRPr>
          </a:p>
          <a:p>
            <a:pPr>
              <a:spcBef>
                <a:spcPts val="600"/>
              </a:spcBef>
              <a:buClr>
                <a:srgbClr val="EFEFEF"/>
              </a:buClr>
              <a:buSzPct val="80000"/>
            </a:pPr>
            <a:r>
              <a:rPr lang="en-US" sz="2400" b="1" dirty="0">
                <a:solidFill>
                  <a:srgbClr val="97467D"/>
                </a:solidFill>
                <a:latin typeface="Helvetica Neue" charset="0"/>
                <a:ea typeface="Helvetica Neue" charset="0"/>
                <a:cs typeface="Helvetica Neue" charset="0"/>
                <a:sym typeface="Century Gothic"/>
              </a:rPr>
              <a:t>Definition: </a:t>
            </a:r>
          </a:p>
          <a:p>
            <a:pPr>
              <a:spcBef>
                <a:spcPts val="600"/>
              </a:spcBef>
              <a:buClr>
                <a:srgbClr val="EFEFEF"/>
              </a:buClr>
              <a:buSzPct val="80000"/>
            </a:pPr>
            <a:r>
              <a:rPr lang="en-US" sz="2000" dirty="0">
                <a:solidFill>
                  <a:schemeClr val="tx1">
                    <a:lumMod val="65000"/>
                    <a:lumOff val="35000"/>
                  </a:schemeClr>
                </a:solidFill>
                <a:latin typeface="Helvetica Neue" charset="0"/>
                <a:ea typeface="Helvetica Neue" charset="0"/>
                <a:cs typeface="Helvetica Neue" charset="0"/>
              </a:rPr>
              <a:t>A caseworker attends a face-to-face interaction between a senior caseworker and a child/ caregiver</a:t>
            </a:r>
          </a:p>
          <a:p>
            <a:endParaRPr lang="en-US" dirty="0"/>
          </a:p>
        </p:txBody>
      </p:sp>
      <p:cxnSp>
        <p:nvCxnSpPr>
          <p:cNvPr id="10" name="Straight Connector 9"/>
          <p:cNvCxnSpPr/>
          <p:nvPr/>
        </p:nvCxnSpPr>
        <p:spPr>
          <a:xfrm>
            <a:off x="5626608" y="2507469"/>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stretch>
            <a:fillRect/>
          </a:stretch>
        </p:blipFill>
        <p:spPr>
          <a:xfrm>
            <a:off x="10495539" y="300317"/>
            <a:ext cx="1134534" cy="742969"/>
          </a:xfrm>
          <a:prstGeom prst="rect">
            <a:avLst/>
          </a:prstGeom>
        </p:spPr>
      </p:pic>
    </p:spTree>
    <p:extLst>
      <p:ext uri="{BB962C8B-B14F-4D97-AF65-F5344CB8AC3E}">
        <p14:creationId xmlns:p14="http://schemas.microsoft.com/office/powerpoint/2010/main" val="272430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7" name="Rectangle 6"/>
          <p:cNvSpPr/>
          <p:nvPr/>
        </p:nvSpPr>
        <p:spPr>
          <a:xfrm>
            <a:off x="632428" y="2235140"/>
            <a:ext cx="5141976" cy="4062651"/>
          </a:xfrm>
          <a:prstGeom prst="rect">
            <a:avLst/>
          </a:prstGeom>
        </p:spPr>
        <p:txBody>
          <a:bodyPr wrap="square" anchor="t">
            <a:spAutoFit/>
          </a:bodyPr>
          <a:lstStyle/>
          <a:p>
            <a:pPr>
              <a:spcBef>
                <a:spcPts val="600"/>
              </a:spcBef>
              <a:buClr>
                <a:srgbClr val="EFEFEF"/>
              </a:buClr>
              <a:buSzPct val="80000"/>
            </a:pPr>
            <a:endParaRPr lang="en-US" sz="2000" dirty="0">
              <a:solidFill>
                <a:schemeClr val="tx1">
                  <a:lumMod val="65000"/>
                  <a:lumOff val="35000"/>
                </a:schemeClr>
              </a:solidFill>
              <a:latin typeface="Helvetica Neue" charset="0"/>
              <a:ea typeface="Helvetica Neue" charset="0"/>
              <a:cs typeface="Helvetica Neue" charset="0"/>
            </a:endParaRPr>
          </a:p>
          <a:p>
            <a:pPr>
              <a:spcBef>
                <a:spcPts val="600"/>
              </a:spcBef>
              <a:buClr>
                <a:srgbClr val="EFEFEF"/>
              </a:buClr>
              <a:buSzPct val="80000"/>
            </a:pPr>
            <a:r>
              <a:rPr lang="en-US" sz="2400" b="1" dirty="0">
                <a:solidFill>
                  <a:srgbClr val="016794"/>
                </a:solidFill>
                <a:latin typeface="Helvetica Neue" charset="0"/>
                <a:ea typeface="Helvetica Neue" charset="0"/>
                <a:cs typeface="Helvetica Neue" charset="0"/>
                <a:sym typeface="Century Gothic"/>
              </a:rPr>
              <a:t>Purpose: </a:t>
            </a:r>
          </a:p>
          <a:p>
            <a:pPr>
              <a:spcBef>
                <a:spcPts val="600"/>
              </a:spcBef>
              <a:buClr>
                <a:srgbClr val="EFEFEF"/>
              </a:buClr>
              <a:buSzPct val="80000"/>
            </a:pPr>
            <a:r>
              <a:rPr lang="en-US" sz="2000" dirty="0">
                <a:solidFill>
                  <a:schemeClr val="tx1">
                    <a:lumMod val="65000"/>
                    <a:lumOff val="35000"/>
                  </a:schemeClr>
                </a:solidFill>
                <a:latin typeface="Helvetica Neue" charset="0"/>
                <a:ea typeface="Helvetica Neue" charset="0"/>
                <a:cs typeface="Helvetica Neue" charset="0"/>
                <a:sym typeface="Century Gothic"/>
              </a:rPr>
              <a:t>Observe caseworker’s skills in order to provide feedback in individual sessions</a:t>
            </a:r>
          </a:p>
          <a:p>
            <a:pPr>
              <a:spcBef>
                <a:spcPts val="600"/>
              </a:spcBef>
              <a:buClr>
                <a:srgbClr val="EFEFEF"/>
              </a:buClr>
              <a:buSzPct val="80000"/>
            </a:pPr>
            <a:endParaRPr lang="en-US" sz="2000" dirty="0">
              <a:solidFill>
                <a:schemeClr val="tx1">
                  <a:lumMod val="65000"/>
                  <a:lumOff val="35000"/>
                </a:schemeClr>
              </a:solidFill>
              <a:latin typeface="Helvetica Neue" charset="0"/>
              <a:ea typeface="Helvetica Neue" charset="0"/>
              <a:cs typeface="Helvetica Neue" charset="0"/>
            </a:endParaRPr>
          </a:p>
          <a:p>
            <a:pPr>
              <a:spcBef>
                <a:spcPts val="600"/>
              </a:spcBef>
              <a:buClr>
                <a:srgbClr val="EFEFEF"/>
              </a:buClr>
              <a:buSzPct val="80000"/>
            </a:pPr>
            <a:r>
              <a:rPr lang="en-US" sz="2400" b="1" dirty="0">
                <a:solidFill>
                  <a:srgbClr val="016794"/>
                </a:solidFill>
                <a:latin typeface="Helvetica Neue" charset="0"/>
                <a:ea typeface="Helvetica Neue" charset="0"/>
                <a:cs typeface="Helvetica Neue" charset="0"/>
                <a:sym typeface="Century Gothic"/>
              </a:rPr>
              <a:t>Frequency:</a:t>
            </a:r>
          </a:p>
          <a:p>
            <a:pPr marL="285750" indent="-285750">
              <a:spcBef>
                <a:spcPts val="6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sym typeface="Century Gothic"/>
              </a:rPr>
              <a:t>Every 2 weeks as a caseworker develops skills and confidence</a:t>
            </a:r>
          </a:p>
          <a:p>
            <a:pPr marL="285750" indent="-285750">
              <a:spcBef>
                <a:spcPts val="6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sym typeface="Century Gothic"/>
              </a:rPr>
              <a:t>At least every 2 months for experienced caseworkers</a:t>
            </a:r>
          </a:p>
          <a:p>
            <a:pPr>
              <a:buClr>
                <a:srgbClr val="EFEFEF"/>
              </a:buClr>
              <a:buSzPct val="80000"/>
            </a:pPr>
            <a:endParaRPr lang="en-US" sz="2000" dirty="0">
              <a:solidFill>
                <a:schemeClr val="tx1">
                  <a:lumMod val="65000"/>
                  <a:lumOff val="35000"/>
                </a:schemeClr>
              </a:solidFill>
              <a:latin typeface="Helvetica Neue" charset="0"/>
              <a:ea typeface="Helvetica Neue" charset="0"/>
              <a:cs typeface="Helvetica Neue" charset="0"/>
            </a:endParaRPr>
          </a:p>
        </p:txBody>
      </p:sp>
      <p:sp>
        <p:nvSpPr>
          <p:cNvPr id="3" name="TextBox 2"/>
          <p:cNvSpPr txBox="1"/>
          <p:nvPr/>
        </p:nvSpPr>
        <p:spPr>
          <a:xfrm>
            <a:off x="6495256" y="2644845"/>
            <a:ext cx="5177664" cy="4570482"/>
          </a:xfrm>
          <a:prstGeom prst="rect">
            <a:avLst/>
          </a:prstGeom>
          <a:noFill/>
        </p:spPr>
        <p:txBody>
          <a:bodyPr wrap="square" rtlCol="0">
            <a:spAutoFit/>
          </a:bodyPr>
          <a:lstStyle/>
          <a:p>
            <a:pPr>
              <a:spcBef>
                <a:spcPts val="600"/>
              </a:spcBef>
              <a:buClr>
                <a:srgbClr val="EFEFEF"/>
              </a:buClr>
              <a:buSzPct val="80000"/>
            </a:pPr>
            <a:r>
              <a:rPr lang="en-US" sz="2400" b="1" dirty="0">
                <a:solidFill>
                  <a:srgbClr val="016794"/>
                </a:solidFill>
                <a:latin typeface="Helvetica Neue" charset="0"/>
                <a:ea typeface="Helvetica Neue" charset="0"/>
                <a:cs typeface="Helvetica Neue" charset="0"/>
              </a:rPr>
              <a:t>Guidance:</a:t>
            </a:r>
          </a:p>
          <a:p>
            <a:pPr marL="285750" lvl="5" indent="-285750">
              <a:spcBef>
                <a:spcPts val="6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Consent of the child and caregiver is necessary</a:t>
            </a:r>
          </a:p>
          <a:p>
            <a:pPr marL="285750" lvl="4" indent="-285750">
              <a:spcBef>
                <a:spcPts val="600"/>
              </a:spcBef>
              <a:buClr>
                <a:srgbClr val="97467D"/>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Supervisor and caseworker should decide on appropriate cases for observation visits based on criteria</a:t>
            </a:r>
          </a:p>
          <a:p>
            <a:pPr lvl="4">
              <a:spcBef>
                <a:spcPts val="600"/>
              </a:spcBef>
              <a:buClr>
                <a:srgbClr val="97467D"/>
              </a:buClr>
            </a:pPr>
            <a:endParaRPr lang="en-US" sz="2400" b="1" dirty="0">
              <a:solidFill>
                <a:srgbClr val="016794"/>
              </a:solidFill>
              <a:latin typeface="Helvetica Neue" charset="0"/>
              <a:ea typeface="Helvetica Neue" charset="0"/>
              <a:cs typeface="Helvetica Neue" charset="0"/>
            </a:endParaRPr>
          </a:p>
          <a:p>
            <a:pPr>
              <a:spcBef>
                <a:spcPts val="600"/>
              </a:spcBef>
              <a:buClr>
                <a:srgbClr val="97467D"/>
              </a:buClr>
            </a:pPr>
            <a:r>
              <a:rPr lang="en-US" sz="2400" b="1" dirty="0">
                <a:solidFill>
                  <a:srgbClr val="016794"/>
                </a:solidFill>
                <a:latin typeface="Helvetica Neue" charset="0"/>
                <a:ea typeface="Helvetica Neue" charset="0"/>
                <a:cs typeface="Helvetica Neue" charset="0"/>
              </a:rPr>
              <a:t>Tool: </a:t>
            </a:r>
          </a:p>
          <a:p>
            <a:pPr>
              <a:spcBef>
                <a:spcPts val="600"/>
              </a:spcBef>
            </a:pPr>
            <a:r>
              <a:rPr lang="en-US" sz="2000" dirty="0">
                <a:solidFill>
                  <a:schemeClr val="tx1">
                    <a:lumMod val="65000"/>
                    <a:lumOff val="35000"/>
                  </a:schemeClr>
                </a:solidFill>
                <a:latin typeface="Helvetica Neue" charset="0"/>
                <a:ea typeface="Helvetica Neue" charset="0"/>
                <a:cs typeface="Helvetica Neue" charset="0"/>
              </a:rPr>
              <a:t>Observation Tool</a:t>
            </a:r>
          </a:p>
          <a:p>
            <a:pPr marL="457200" indent="-457200">
              <a:buClr>
                <a:srgbClr val="EFEFEF"/>
              </a:buClr>
              <a:buSzPct val="80000"/>
              <a:buFont typeface="Wingdings"/>
              <a:buChar char="ü"/>
            </a:pPr>
            <a:endParaRPr lang="en-US" sz="2800" dirty="0">
              <a:solidFill>
                <a:srgbClr val="151515"/>
              </a:solidFill>
              <a:latin typeface="Century Gothic"/>
            </a:endParaRPr>
          </a:p>
          <a:p>
            <a:pPr marL="457200" indent="-457200">
              <a:buClr>
                <a:srgbClr val="EFEFEF"/>
              </a:buClr>
              <a:buSzPct val="80000"/>
              <a:buFont typeface="Wingdings"/>
              <a:buChar char="ü"/>
            </a:pPr>
            <a:endParaRPr lang="en-US" sz="2800" dirty="0">
              <a:solidFill>
                <a:srgbClr val="151515"/>
              </a:solidFill>
              <a:latin typeface="Century Gothic"/>
            </a:endParaRPr>
          </a:p>
          <a:p>
            <a:endParaRPr lang="en-US" dirty="0"/>
          </a:p>
        </p:txBody>
      </p:sp>
      <p:cxnSp>
        <p:nvCxnSpPr>
          <p:cNvPr id="8" name="Straight Connector 7"/>
          <p:cNvCxnSpPr/>
          <p:nvPr/>
        </p:nvCxnSpPr>
        <p:spPr>
          <a:xfrm>
            <a:off x="6083808" y="2779302"/>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192" y="0"/>
            <a:ext cx="12204192" cy="1298968"/>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Shape 267"/>
          <p:cNvSpPr txBox="1">
            <a:spLocks noGrp="1"/>
          </p:cNvSpPr>
          <p:nvPr>
            <p:ph type="title"/>
          </p:nvPr>
        </p:nvSpPr>
        <p:spPr>
          <a:xfrm>
            <a:off x="591312" y="312340"/>
            <a:ext cx="10515600" cy="1325563"/>
          </a:xfrm>
          <a:prstGeom prst="rect">
            <a:avLst/>
          </a:prstGeom>
          <a:noFill/>
          <a:ln>
            <a:noFill/>
          </a:ln>
        </p:spPr>
        <p:txBody>
          <a:bodyPr lIns="91425" tIns="45700" rIns="91425" bIns="45700" anchor="t" anchorCtr="0">
            <a:noAutofit/>
          </a:bodyPr>
          <a:lstStyle/>
          <a:p>
            <a:pPr marL="0" marR="0" lvl="0" indent="0" algn="l" rtl="0">
              <a:spcBef>
                <a:spcPts val="0"/>
              </a:spcBef>
              <a:buClr>
                <a:srgbClr val="151515"/>
              </a:buClr>
              <a:buSzPct val="25000"/>
              <a:buFont typeface="Century Gothic"/>
              <a:buNone/>
            </a:pPr>
            <a:r>
              <a:rPr lang="en-US" sz="3600" b="1" u="none" strike="noStrike" cap="none" dirty="0">
                <a:solidFill>
                  <a:schemeClr val="bg1"/>
                </a:solidFill>
                <a:latin typeface="Helvetica Neue" charset="0"/>
                <a:ea typeface="Helvetica Neue" charset="0"/>
                <a:cs typeface="Helvetica Neue" charset="0"/>
                <a:sym typeface="Century Gothic"/>
              </a:rPr>
              <a:t>OBSERVATION</a:t>
            </a:r>
            <a:r>
              <a:rPr lang="en-US" sz="4200" b="0" i="0" u="none" strike="noStrike" cap="none" dirty="0">
                <a:solidFill>
                  <a:srgbClr val="97467D"/>
                </a:solidFill>
                <a:latin typeface="Century Gothic"/>
                <a:ea typeface="Century Gothic"/>
                <a:cs typeface="Century Gothic"/>
                <a:sym typeface="Century Gothic"/>
              </a:rPr>
              <a:t> </a:t>
            </a:r>
          </a:p>
        </p:txBody>
      </p:sp>
      <p:grpSp>
        <p:nvGrpSpPr>
          <p:cNvPr id="10" name="Group 9"/>
          <p:cNvGrpSpPr/>
          <p:nvPr/>
        </p:nvGrpSpPr>
        <p:grpSpPr>
          <a:xfrm>
            <a:off x="-211837" y="-559409"/>
            <a:ext cx="12591289" cy="1814882"/>
            <a:chOff x="-1" y="5043120"/>
            <a:chExt cx="12192001" cy="1814882"/>
          </a:xfrm>
        </p:grpSpPr>
        <p:pic>
          <p:nvPicPr>
            <p:cNvPr id="11" name="Picture 10"/>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2349106" y="2694014"/>
              <a:ext cx="1814881" cy="6513095"/>
            </a:xfrm>
            <a:prstGeom prst="rect">
              <a:avLst/>
            </a:prstGeom>
          </p:spPr>
        </p:pic>
        <p:pic>
          <p:nvPicPr>
            <p:cNvPr id="12" name="Picture 11"/>
            <p:cNvPicPr>
              <a:picLocks noChangeAspect="1"/>
            </p:cNvPicPr>
            <p:nvPr/>
          </p:nvPicPr>
          <p:blipFill rotWithShape="1">
            <a:blip r:embed="rId4">
              <a:alphaModFix amt="20000"/>
              <a:extLst>
                <a:ext uri="{28A0092B-C50C-407E-A947-70E740481C1C}">
                  <a14:useLocalDpi xmlns:a14="http://schemas.microsoft.com/office/drawing/2010/main"/>
                </a:ext>
              </a:extLst>
            </a:blip>
            <a:srcRect/>
            <a:stretch/>
          </p:blipFill>
          <p:spPr>
            <a:xfrm rot="5400000">
              <a:off x="8435259" y="3077813"/>
              <a:ext cx="1791434" cy="5722048"/>
            </a:xfrm>
            <a:prstGeom prst="rect">
              <a:avLst/>
            </a:prstGeom>
          </p:spPr>
        </p:pic>
      </p:grpSp>
      <p:sp>
        <p:nvSpPr>
          <p:cNvPr id="2" name="TextBox 1"/>
          <p:cNvSpPr txBox="1"/>
          <p:nvPr/>
        </p:nvSpPr>
        <p:spPr>
          <a:xfrm>
            <a:off x="653796" y="1219078"/>
            <a:ext cx="10570464" cy="1415772"/>
          </a:xfrm>
          <a:prstGeom prst="rect">
            <a:avLst/>
          </a:prstGeom>
          <a:noFill/>
        </p:spPr>
        <p:txBody>
          <a:bodyPr wrap="square" rtlCol="0">
            <a:spAutoFit/>
          </a:bodyPr>
          <a:lstStyle/>
          <a:p>
            <a:pPr lvl="0">
              <a:spcBef>
                <a:spcPts val="600"/>
              </a:spcBef>
              <a:buClr>
                <a:srgbClr val="EFEFEF"/>
              </a:buClr>
              <a:buSzPct val="80000"/>
            </a:pPr>
            <a:endParaRPr lang="en-US" sz="1200" dirty="0">
              <a:solidFill>
                <a:schemeClr val="tx1">
                  <a:lumMod val="65000"/>
                  <a:lumOff val="35000"/>
                </a:schemeClr>
              </a:solidFill>
              <a:latin typeface="Helvetica Neue" charset="0"/>
              <a:ea typeface="Helvetica Neue" charset="0"/>
              <a:cs typeface="Helvetica Neue" charset="0"/>
            </a:endParaRPr>
          </a:p>
          <a:p>
            <a:pPr>
              <a:spcBef>
                <a:spcPts val="600"/>
              </a:spcBef>
              <a:buClr>
                <a:srgbClr val="EFEFEF"/>
              </a:buClr>
              <a:buSzPct val="80000"/>
            </a:pPr>
            <a:r>
              <a:rPr lang="en-US" sz="2400" b="1" dirty="0">
                <a:solidFill>
                  <a:srgbClr val="016794"/>
                </a:solidFill>
                <a:latin typeface="Helvetica Neue" charset="0"/>
                <a:ea typeface="Helvetica Neue" charset="0"/>
                <a:cs typeface="Helvetica Neue" charset="0"/>
                <a:sym typeface="Century Gothic"/>
              </a:rPr>
              <a:t>Definition:</a:t>
            </a:r>
            <a:r>
              <a:rPr lang="en-US" sz="2000" b="1" dirty="0">
                <a:solidFill>
                  <a:srgbClr val="016794"/>
                </a:solidFill>
                <a:latin typeface="Helvetica Neue" charset="0"/>
                <a:ea typeface="Helvetica Neue" charset="0"/>
                <a:cs typeface="Helvetica Neue" charset="0"/>
              </a:rPr>
              <a:t> </a:t>
            </a:r>
          </a:p>
          <a:p>
            <a:pPr>
              <a:spcBef>
                <a:spcPts val="600"/>
              </a:spcBef>
              <a:buClr>
                <a:srgbClr val="EFEFEF"/>
              </a:buClr>
              <a:buSzPct val="80000"/>
            </a:pPr>
            <a:r>
              <a:rPr lang="en-US" sz="2000" dirty="0">
                <a:solidFill>
                  <a:schemeClr val="tx1">
                    <a:lumMod val="65000"/>
                    <a:lumOff val="35000"/>
                  </a:schemeClr>
                </a:solidFill>
                <a:latin typeface="Helvetica Neue" charset="0"/>
                <a:ea typeface="Helvetica Neue" charset="0"/>
                <a:cs typeface="Helvetica Neue" charset="0"/>
              </a:rPr>
              <a:t>Supervisor attends a face-to-face interaction between a caseworker and a child/caregiver</a:t>
            </a:r>
          </a:p>
          <a:p>
            <a:endParaRPr lang="en-US" sz="2000" dirty="0"/>
          </a:p>
        </p:txBody>
      </p:sp>
      <p:pic>
        <p:nvPicPr>
          <p:cNvPr id="14" name="Picture 13"/>
          <p:cNvPicPr>
            <a:picLocks noChangeAspect="1"/>
          </p:cNvPicPr>
          <p:nvPr/>
        </p:nvPicPr>
        <p:blipFill>
          <a:blip r:embed="rId5"/>
          <a:stretch>
            <a:fillRect/>
          </a:stretch>
        </p:blipFill>
        <p:spPr>
          <a:xfrm>
            <a:off x="10643616" y="5546797"/>
            <a:ext cx="986457" cy="835587"/>
          </a:xfrm>
          <a:prstGeom prst="rect">
            <a:avLst/>
          </a:prstGeom>
        </p:spPr>
      </p:pic>
      <p:pic>
        <p:nvPicPr>
          <p:cNvPr id="5" name="Picture 4"/>
          <p:cNvPicPr>
            <a:picLocks noChangeAspect="1"/>
          </p:cNvPicPr>
          <p:nvPr/>
        </p:nvPicPr>
        <p:blipFill>
          <a:blip r:embed="rId6"/>
          <a:stretch>
            <a:fillRect/>
          </a:stretch>
        </p:blipFill>
        <p:spPr>
          <a:xfrm>
            <a:off x="10581894" y="257525"/>
            <a:ext cx="1048179" cy="686418"/>
          </a:xfrm>
          <a:prstGeom prst="rect">
            <a:avLst/>
          </a:prstGeom>
        </p:spPr>
      </p:pic>
    </p:spTree>
    <p:extLst>
      <p:ext uri="{BB962C8B-B14F-4D97-AF65-F5344CB8AC3E}">
        <p14:creationId xmlns:p14="http://schemas.microsoft.com/office/powerpoint/2010/main" val="415154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2362221" y="436372"/>
            <a:ext cx="10515600" cy="1325563"/>
          </a:xfrm>
          <a:prstGeom prst="rect">
            <a:avLst/>
          </a:prstGeom>
          <a:noFill/>
          <a:ln>
            <a:noFill/>
          </a:ln>
        </p:spPr>
        <p:txBody>
          <a:bodyPr lIns="91425" tIns="45700" rIns="91425" bIns="45700" anchor="t" anchorCtr="0">
            <a:noAutofit/>
          </a:bodyPr>
          <a:lstStyle/>
          <a:p>
            <a:pPr marL="0" marR="0" lvl="0" indent="0" algn="l" rtl="0">
              <a:spcBef>
                <a:spcPts val="0"/>
              </a:spcBef>
              <a:buClr>
                <a:srgbClr val="151515"/>
              </a:buClr>
              <a:buSzPct val="25000"/>
              <a:buFont typeface="Century Gothic"/>
              <a:buNone/>
            </a:pPr>
            <a:r>
              <a:rPr lang="en-US" sz="3600" b="1" u="none" strike="noStrike" cap="none" dirty="0">
                <a:solidFill>
                  <a:srgbClr val="016794"/>
                </a:solidFill>
                <a:latin typeface="Helvetica Neue" charset="0"/>
                <a:ea typeface="Helvetica Neue" charset="0"/>
                <a:cs typeface="Helvetica Neue" charset="0"/>
                <a:sym typeface="Century Gothic"/>
              </a:rPr>
              <a:t>USING THE </a:t>
            </a:r>
            <a:br>
              <a:rPr lang="en-US" sz="3600" b="1" u="none" strike="noStrike" cap="none" dirty="0">
                <a:solidFill>
                  <a:srgbClr val="016794"/>
                </a:solidFill>
                <a:latin typeface="Helvetica Neue" charset="0"/>
                <a:ea typeface="Helvetica Neue" charset="0"/>
                <a:cs typeface="Helvetica Neue" charset="0"/>
                <a:sym typeface="Century Gothic"/>
              </a:rPr>
            </a:br>
            <a:r>
              <a:rPr lang="en-US" sz="3600" b="1" u="none" strike="noStrike" cap="none" dirty="0">
                <a:solidFill>
                  <a:srgbClr val="016794"/>
                </a:solidFill>
                <a:latin typeface="Helvetica Neue" charset="0"/>
                <a:ea typeface="Helvetica Neue" charset="0"/>
                <a:cs typeface="Helvetica Neue" charset="0"/>
                <a:sym typeface="Century Gothic"/>
              </a:rPr>
              <a:t>OBSERVATION TOOL</a:t>
            </a:r>
          </a:p>
        </p:txBody>
      </p:sp>
      <p:sp>
        <p:nvSpPr>
          <p:cNvPr id="275" name="Shape 275"/>
          <p:cNvSpPr txBox="1">
            <a:spLocks noGrp="1"/>
          </p:cNvSpPr>
          <p:nvPr>
            <p:ph idx="1"/>
          </p:nvPr>
        </p:nvSpPr>
        <p:spPr>
          <a:xfrm>
            <a:off x="2362221" y="1619574"/>
            <a:ext cx="9501993" cy="4571999"/>
          </a:xfrm>
          <a:prstGeom prst="rect">
            <a:avLst/>
          </a:prstGeom>
          <a:noFill/>
          <a:ln>
            <a:noFill/>
          </a:ln>
        </p:spPr>
        <p:txBody>
          <a:bodyPr lIns="91425" tIns="45700" rIns="91425" bIns="45700" anchor="t" anchorCtr="0">
            <a:noAutofit/>
          </a:bodyPr>
          <a:lstStyle/>
          <a:p>
            <a:pPr marL="0" marR="0" lvl="0" indent="0" algn="l" rtl="0">
              <a:lnSpc>
                <a:spcPct val="100000"/>
              </a:lnSpc>
              <a:spcBef>
                <a:spcPts val="600"/>
              </a:spcBef>
              <a:spcAft>
                <a:spcPts val="0"/>
              </a:spcAft>
              <a:buClr>
                <a:srgbClr val="EFEFEF"/>
              </a:buClr>
              <a:buSzPct val="25000"/>
              <a:buNone/>
            </a:pPr>
            <a:r>
              <a:rPr lang="en-US" sz="2400" b="1" strike="noStrike" cap="none" dirty="0">
                <a:solidFill>
                  <a:srgbClr val="97467D"/>
                </a:solidFill>
                <a:latin typeface="Helvetica Neue" charset="0"/>
                <a:ea typeface="Helvetica Neue" charset="0"/>
                <a:cs typeface="Helvetica Neue" charset="0"/>
                <a:sym typeface="Century Gothic"/>
              </a:rPr>
              <a:t>Part One: Observation</a:t>
            </a:r>
          </a:p>
          <a:p>
            <a:pPr marR="0" lvl="0" algn="l" rtl="0">
              <a:lnSpc>
                <a:spcPct val="100000"/>
              </a:lnSpc>
              <a:spcBef>
                <a:spcPts val="600"/>
              </a:spcBef>
              <a:spcAft>
                <a:spcPts val="0"/>
              </a:spcAft>
              <a:buClr>
                <a:srgbClr val="97467D"/>
              </a:buClr>
              <a:buSzPct val="100000"/>
              <a:buFont typeface="Wingdings" charset="2"/>
              <a:buChar char="§"/>
            </a:pP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Scenario: The caseworker and supervisor are visiting the child at home</a:t>
            </a:r>
            <a:endParaRPr lang="en-US" sz="2000" u="none" strike="noStrike" cap="none" dirty="0">
              <a:solidFill>
                <a:schemeClr val="tx1">
                  <a:lumMod val="65000"/>
                  <a:lumOff val="35000"/>
                </a:schemeClr>
              </a:solidFill>
              <a:latin typeface="Helvetica Neue" charset="0"/>
              <a:ea typeface="Helvetica Neue" charset="0"/>
              <a:cs typeface="Helvetica Neue" charset="0"/>
            </a:endParaRPr>
          </a:p>
          <a:p>
            <a:pPr marR="0" lvl="0" algn="l" rtl="0">
              <a:lnSpc>
                <a:spcPct val="100000"/>
              </a:lnSpc>
              <a:spcBef>
                <a:spcPts val="600"/>
              </a:spcBef>
              <a:spcAft>
                <a:spcPts val="0"/>
              </a:spcAft>
              <a:buClr>
                <a:srgbClr val="97467D"/>
              </a:buClr>
              <a:buSzPct val="100000"/>
              <a:buFont typeface="Wingdings" charset="2"/>
              <a:buChar char="§"/>
            </a:pP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Three roles: Child, caseworker, </a:t>
            </a:r>
            <a:r>
              <a:rPr lang="en-US" sz="2000" dirty="0">
                <a:solidFill>
                  <a:schemeClr val="tx1">
                    <a:lumMod val="65000"/>
                    <a:lumOff val="35000"/>
                  </a:schemeClr>
                </a:solidFill>
                <a:latin typeface="Helvetica Neue" charset="0"/>
                <a:ea typeface="Helvetica Neue" charset="0"/>
                <a:cs typeface="Helvetica Neue" charset="0"/>
                <a:sym typeface="Century Gothic"/>
              </a:rPr>
              <a:t>and </a:t>
            </a: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supervisor</a:t>
            </a:r>
            <a:endParaRPr lang="en-US" sz="2000" u="none" strike="noStrike" cap="none" dirty="0">
              <a:solidFill>
                <a:schemeClr val="tx1">
                  <a:lumMod val="65000"/>
                  <a:lumOff val="35000"/>
                </a:schemeClr>
              </a:solidFill>
              <a:latin typeface="Helvetica Neue" charset="0"/>
              <a:ea typeface="Helvetica Neue" charset="0"/>
              <a:cs typeface="Helvetica Neue" charset="0"/>
            </a:endParaRPr>
          </a:p>
          <a:p>
            <a:pPr>
              <a:lnSpc>
                <a:spcPct val="100000"/>
              </a:lnSpc>
              <a:spcBef>
                <a:spcPts val="6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15 minutes</a:t>
            </a:r>
            <a:endParaRPr lang="en-US" sz="2000" u="none" strike="noStrike" cap="none" dirty="0">
              <a:solidFill>
                <a:schemeClr val="tx1">
                  <a:lumMod val="65000"/>
                  <a:lumOff val="35000"/>
                </a:schemeClr>
              </a:solidFill>
              <a:latin typeface="Helvetica Neue" charset="0"/>
              <a:ea typeface="Helvetica Neue" charset="0"/>
              <a:cs typeface="Helvetica Neue" charset="0"/>
            </a:endParaRPr>
          </a:p>
          <a:p>
            <a:pPr marL="0" indent="0">
              <a:lnSpc>
                <a:spcPct val="100000"/>
              </a:lnSpc>
              <a:spcBef>
                <a:spcPts val="600"/>
              </a:spcBef>
              <a:buSzPct val="80166"/>
              <a:buNone/>
            </a:pPr>
            <a:endParaRPr lang="en-US" sz="2000" dirty="0">
              <a:solidFill>
                <a:schemeClr val="tx1">
                  <a:lumMod val="65000"/>
                  <a:lumOff val="35000"/>
                </a:schemeClr>
              </a:solidFill>
              <a:latin typeface="Helvetica Neue" charset="0"/>
              <a:ea typeface="Helvetica Neue" charset="0"/>
              <a:cs typeface="Helvetica Neue" charset="0"/>
            </a:endParaRPr>
          </a:p>
          <a:p>
            <a:pPr marL="0" marR="0" lvl="0" indent="0" algn="l" rtl="0">
              <a:lnSpc>
                <a:spcPct val="100000"/>
              </a:lnSpc>
              <a:spcBef>
                <a:spcPts val="600"/>
              </a:spcBef>
              <a:spcAft>
                <a:spcPts val="0"/>
              </a:spcAft>
              <a:buClr>
                <a:srgbClr val="EFEFEF"/>
              </a:buClr>
              <a:buSzPct val="25000"/>
              <a:buNone/>
            </a:pPr>
            <a:r>
              <a:rPr lang="en-US" sz="2400" b="1" strike="noStrike" cap="none" dirty="0">
                <a:solidFill>
                  <a:srgbClr val="97467D"/>
                </a:solidFill>
                <a:latin typeface="Helvetica Neue" charset="0"/>
                <a:ea typeface="Helvetica Neue" charset="0"/>
                <a:cs typeface="Helvetica Neue" charset="0"/>
                <a:sym typeface="Century Gothic"/>
              </a:rPr>
              <a:t>Part Two: Providing feedback  </a:t>
            </a:r>
          </a:p>
          <a:p>
            <a:pPr marR="0" lvl="0" algn="l" rtl="0">
              <a:lnSpc>
                <a:spcPct val="100000"/>
              </a:lnSpc>
              <a:spcBef>
                <a:spcPts val="600"/>
              </a:spcBef>
              <a:spcAft>
                <a:spcPts val="0"/>
              </a:spcAft>
              <a:buClr>
                <a:srgbClr val="97467D"/>
              </a:buClr>
              <a:buSzPct val="100000"/>
              <a:buFont typeface="Wingdings" charset="2"/>
              <a:buChar char="§"/>
            </a:pP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Remain in the same roles</a:t>
            </a:r>
          </a:p>
          <a:p>
            <a:pPr marR="0" lvl="0" algn="l" rtl="0">
              <a:lnSpc>
                <a:spcPct val="100000"/>
              </a:lnSpc>
              <a:spcBef>
                <a:spcPts val="600"/>
              </a:spcBef>
              <a:spcAft>
                <a:spcPts val="0"/>
              </a:spcAft>
              <a:buClr>
                <a:srgbClr val="97467D"/>
              </a:buClr>
              <a:buSzPct val="100000"/>
              <a:buFont typeface="Wingdings" charset="2"/>
              <a:buChar char="§"/>
            </a:pP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Scenario: The caseworker and technical supervisor are now in an individual supervision session. It is time for the caseworker to reflect on the session and for the technical supervisor to provide feedback from the observation. The person who played a child is now taking the role as observer (and may give feedback to the “supervisor”). </a:t>
            </a:r>
            <a:endParaRPr lang="en-US" sz="2000" u="none" strike="noStrike" cap="none" dirty="0">
              <a:solidFill>
                <a:schemeClr val="tx1">
                  <a:lumMod val="65000"/>
                  <a:lumOff val="35000"/>
                </a:schemeClr>
              </a:solidFill>
              <a:latin typeface="Helvetica Neue" charset="0"/>
              <a:ea typeface="Helvetica Neue" charset="0"/>
              <a:cs typeface="Helvetica Neue" charset="0"/>
            </a:endParaRPr>
          </a:p>
          <a:p>
            <a:pPr>
              <a:lnSpc>
                <a:spcPct val="100000"/>
              </a:lnSpc>
              <a:spcBef>
                <a:spcPts val="6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15 minutes</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27485" y="378968"/>
            <a:ext cx="1957404" cy="1957404"/>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0"/>
            <a:ext cx="2048256" cy="6858000"/>
          </a:xfrm>
          <a:prstGeom prst="rect">
            <a:avLst/>
          </a:prstGeom>
        </p:spPr>
      </p:pic>
      <p:sp>
        <p:nvSpPr>
          <p:cNvPr id="6" name="TextBox 5"/>
          <p:cNvSpPr txBox="1"/>
          <p:nvPr/>
        </p:nvSpPr>
        <p:spPr>
          <a:xfrm>
            <a:off x="2194560" y="6436077"/>
            <a:ext cx="5143500" cy="307777"/>
          </a:xfrm>
          <a:prstGeom prst="rect">
            <a:avLst/>
          </a:prstGeom>
          <a:noFill/>
        </p:spPr>
        <p:txBody>
          <a:bodyPr wrap="square" rtlCol="0">
            <a:spAutoFit/>
          </a:bodyPr>
          <a:lstStyle/>
          <a:p>
            <a:r>
              <a:rPr lang="en-US" sz="1400" i="1" dirty="0">
                <a:solidFill>
                  <a:schemeClr val="tx1">
                    <a:lumMod val="65000"/>
                    <a:lumOff val="35000"/>
                  </a:schemeClr>
                </a:solidFill>
                <a:latin typeface="Helvetica Neue" charset="0"/>
                <a:ea typeface="Helvetica Neue" charset="0"/>
                <a:cs typeface="Helvetica Neue" charset="0"/>
              </a:rPr>
              <a:t>Photo: Peter Biro/The IRC</a:t>
            </a:r>
          </a:p>
        </p:txBody>
      </p:sp>
    </p:spTree>
    <p:extLst>
      <p:ext uri="{BB962C8B-B14F-4D97-AF65-F5344CB8AC3E}">
        <p14:creationId xmlns:p14="http://schemas.microsoft.com/office/powerpoint/2010/main" val="1937637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99105" y="2286000"/>
            <a:ext cx="7059295" cy="202996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6896" y="1700187"/>
            <a:ext cx="2121407" cy="2286597"/>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5538" y="3792968"/>
            <a:ext cx="2085213" cy="2396326"/>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590802" y="1533504"/>
            <a:ext cx="2816606" cy="3457627"/>
          </a:xfrm>
          <a:prstGeom prst="rect">
            <a:avLst/>
          </a:prstGeom>
        </p:spPr>
      </p:pic>
      <p:sp>
        <p:nvSpPr>
          <p:cNvPr id="8" name="Title 1"/>
          <p:cNvSpPr txBox="1">
            <a:spLocks/>
          </p:cNvSpPr>
          <p:nvPr/>
        </p:nvSpPr>
        <p:spPr>
          <a:xfrm>
            <a:off x="987550" y="2926705"/>
            <a:ext cx="121920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Helvetica Neue Medium" charset="0"/>
                <a:ea typeface="Helvetica Neue Medium" charset="0"/>
                <a:cs typeface="Helvetica Neue Medium" charset="0"/>
              </a:rPr>
              <a:t>QUESTIONS?</a:t>
            </a:r>
          </a:p>
          <a:p>
            <a:endParaRPr lang="en-US" b="1" dirty="0">
              <a:solidFill>
                <a:schemeClr val="bg1">
                  <a:lumMod val="95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1052228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a:ext>
            </a:extLst>
          </a:blip>
          <a:srcRect t="-2"/>
          <a:stretch/>
        </p:blipFill>
        <p:spPr>
          <a:xfrm>
            <a:off x="0" y="14990"/>
            <a:ext cx="4242216" cy="6858000"/>
          </a:xfrm>
          <a:prstGeom prst="rect">
            <a:avLst/>
          </a:prstGeom>
        </p:spPr>
      </p:pic>
      <p:sp>
        <p:nvSpPr>
          <p:cNvPr id="9" name="TextBox 8"/>
          <p:cNvSpPr txBox="1"/>
          <p:nvPr/>
        </p:nvSpPr>
        <p:spPr>
          <a:xfrm>
            <a:off x="5697415" y="4799970"/>
            <a:ext cx="3024554" cy="892552"/>
          </a:xfrm>
          <a:prstGeom prst="rect">
            <a:avLst/>
          </a:prstGeom>
          <a:noFill/>
        </p:spPr>
        <p:txBody>
          <a:bodyPr wrap="square" rtlCol="0">
            <a:spAutoFit/>
          </a:bodyPr>
          <a:lstStyle/>
          <a:p>
            <a:r>
              <a:rPr lang="en-US" sz="2400" b="1" dirty="0" smtClean="0">
                <a:solidFill>
                  <a:srgbClr val="405E79"/>
                </a:solidFill>
                <a:latin typeface="Helvetica Neue" charset="0"/>
                <a:ea typeface="Helvetica Neue" charset="0"/>
                <a:cs typeface="Helvetica Neue" charset="0"/>
              </a:rPr>
              <a:t>THE ALLIANCE</a:t>
            </a:r>
          </a:p>
          <a:p>
            <a:r>
              <a:rPr lang="en-US" sz="1400" b="1" dirty="0" smtClean="0">
                <a:solidFill>
                  <a:srgbClr val="405E79"/>
                </a:solidFill>
                <a:latin typeface="Helvetica Neue" charset="0"/>
                <a:ea typeface="Helvetica Neue" charset="0"/>
                <a:cs typeface="Helvetica Neue" charset="0"/>
              </a:rPr>
              <a:t>FOR CHILD PROTECTION</a:t>
            </a:r>
          </a:p>
          <a:p>
            <a:r>
              <a:rPr lang="en-US" sz="1400" b="1" dirty="0" smtClean="0">
                <a:solidFill>
                  <a:srgbClr val="405E79"/>
                </a:solidFill>
                <a:latin typeface="Helvetica Neue" charset="0"/>
                <a:ea typeface="Helvetica Neue" charset="0"/>
                <a:cs typeface="Helvetica Neue" charset="0"/>
              </a:rPr>
              <a:t>IN HUMANITARIAN ACTION </a:t>
            </a:r>
            <a:endParaRPr lang="en-US" sz="1400" b="1" dirty="0">
              <a:solidFill>
                <a:srgbClr val="405E79"/>
              </a:solidFill>
              <a:latin typeface="Helvetica Neue" charset="0"/>
              <a:ea typeface="Helvetica Neue" charset="0"/>
              <a:cs typeface="Helvetica Neue" charset="0"/>
            </a:endParaRPr>
          </a:p>
        </p:txBody>
      </p:sp>
      <p:cxnSp>
        <p:nvCxnSpPr>
          <p:cNvPr id="10" name="Straight Connector 9"/>
          <p:cNvCxnSpPr/>
          <p:nvPr/>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3" cstate="print">
            <a:extLst>
              <a:ext uri="{28A0092B-C50C-407E-A947-70E740481C1C}">
                <a14:useLocalDpi xmlns:a14="http://schemas.microsoft.com/office/drawing/2010/main"/>
              </a:ext>
            </a:extLst>
          </a:blip>
          <a:stretch>
            <a:fillRect/>
          </a:stretch>
        </p:blipFill>
        <p:spPr>
          <a:xfrm>
            <a:off x="4624754" y="4747846"/>
            <a:ext cx="1072661" cy="1055078"/>
          </a:xfrm>
          <a:prstGeom prst="rect">
            <a:avLst/>
          </a:prstGeom>
        </p:spPr>
      </p:pic>
      <p:pic>
        <p:nvPicPr>
          <p:cNvPr id="6" name="Picture 10" descr="https://lh3.googleusercontent.com/QPo5Epuxx0w-qi65w7bM5AcgqkiJsdJI_IlCDwAcug5Z3ASpnPlre8EK_6J1cpoq84Kl1dqhbiHwD1h7emuToLMCV5h0MZAJpGZnVLHFul6r3lH_WxCcmo6cgLerwv_XQ_bL-EdKjg">
            <a:extLst>
              <a:ext uri="{FF2B5EF4-FFF2-40B4-BE49-F238E27FC236}">
                <a16:creationId xmlns:a16="http://schemas.microsoft.com/office/drawing/2014/main" xmlns="" id="{ABF78664-503F-EA45-A7D8-E210626DD6C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59262" y="4448609"/>
            <a:ext cx="4032738" cy="156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211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Shape 303"/>
          <p:cNvSpPr txBox="1">
            <a:spLocks noGrp="1"/>
          </p:cNvSpPr>
          <p:nvPr>
            <p:ph idx="1"/>
          </p:nvPr>
        </p:nvSpPr>
        <p:spPr>
          <a:xfrm>
            <a:off x="727725" y="2861168"/>
            <a:ext cx="5672328" cy="6206427"/>
          </a:xfrm>
          <a:prstGeom prst="rect">
            <a:avLst/>
          </a:prstGeom>
          <a:noFill/>
          <a:ln>
            <a:noFill/>
          </a:ln>
        </p:spPr>
        <p:txBody>
          <a:bodyPr lIns="91425" tIns="45700" rIns="91425" bIns="45700" anchor="t" anchorCtr="0">
            <a:noAutofit/>
          </a:bodyPr>
          <a:lstStyle/>
          <a:p>
            <a:pPr marL="0" indent="0">
              <a:lnSpc>
                <a:spcPct val="100000"/>
              </a:lnSpc>
              <a:spcBef>
                <a:spcPts val="600"/>
              </a:spcBef>
              <a:buNone/>
            </a:pPr>
            <a:endParaRPr lang="en-US" sz="2000" dirty="0">
              <a:solidFill>
                <a:schemeClr val="tx1">
                  <a:lumMod val="65000"/>
                  <a:lumOff val="35000"/>
                </a:schemeClr>
              </a:solidFill>
              <a:latin typeface="Helvetica Neue" charset="0"/>
              <a:ea typeface="Helvetica Neue" charset="0"/>
              <a:cs typeface="Helvetica Neue" charset="0"/>
            </a:endParaRPr>
          </a:p>
          <a:p>
            <a:pPr marL="0" indent="0">
              <a:lnSpc>
                <a:spcPct val="100000"/>
              </a:lnSpc>
              <a:spcBef>
                <a:spcPts val="600"/>
              </a:spcBef>
              <a:buNone/>
            </a:pPr>
            <a:r>
              <a:rPr lang="en-US" sz="2400" b="1" dirty="0">
                <a:solidFill>
                  <a:srgbClr val="97467D"/>
                </a:solidFill>
                <a:latin typeface="Helvetica Neue" charset="0"/>
                <a:ea typeface="Helvetica Neue" charset="0"/>
                <a:cs typeface="Helvetica Neue" charset="0"/>
              </a:rPr>
              <a:t>Purpose: </a:t>
            </a:r>
          </a:p>
          <a:p>
            <a:pPr marL="0" indent="0">
              <a:lnSpc>
                <a:spcPct val="100000"/>
              </a:lnSpc>
              <a:spcBef>
                <a:spcPts val="600"/>
              </a:spcBef>
              <a:buNone/>
            </a:pPr>
            <a:r>
              <a:rPr lang="en-US" sz="2000" dirty="0">
                <a:solidFill>
                  <a:schemeClr val="tx1">
                    <a:lumMod val="65000"/>
                    <a:lumOff val="35000"/>
                  </a:schemeClr>
                </a:solidFill>
                <a:latin typeface="Helvetica Neue" charset="0"/>
                <a:ea typeface="Helvetica Neue" charset="0"/>
                <a:cs typeface="Helvetica Neue" charset="0"/>
              </a:rPr>
              <a:t>To</a:t>
            </a: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 </a:t>
            </a:r>
            <a:r>
              <a:rPr lang="en-US" sz="2000" dirty="0">
                <a:solidFill>
                  <a:schemeClr val="tx1">
                    <a:lumMod val="65000"/>
                    <a:lumOff val="35000"/>
                  </a:schemeClr>
                </a:solidFill>
                <a:latin typeface="Helvetica Neue" charset="0"/>
                <a:ea typeface="Helvetica Neue" charset="0"/>
                <a:cs typeface="Helvetica Neue" charset="0"/>
              </a:rPr>
              <a:t>meet administrative/accountability function. and identify any learning or development needs related to process</a:t>
            </a:r>
          </a:p>
          <a:p>
            <a:pPr marL="0" indent="0">
              <a:lnSpc>
                <a:spcPct val="100000"/>
              </a:lnSpc>
              <a:spcBef>
                <a:spcPts val="600"/>
              </a:spcBef>
              <a:buNone/>
            </a:pPr>
            <a:endParaRPr lang="en-US" sz="2000" dirty="0">
              <a:solidFill>
                <a:schemeClr val="tx1">
                  <a:lumMod val="65000"/>
                  <a:lumOff val="35000"/>
                </a:schemeClr>
              </a:solidFill>
              <a:latin typeface="Helvetica Neue" charset="0"/>
              <a:ea typeface="Helvetica Neue" charset="0"/>
              <a:cs typeface="Helvetica Neue" charset="0"/>
            </a:endParaRPr>
          </a:p>
          <a:p>
            <a:pPr marL="0" indent="0">
              <a:lnSpc>
                <a:spcPct val="100000"/>
              </a:lnSpc>
              <a:spcBef>
                <a:spcPts val="600"/>
              </a:spcBef>
              <a:buNone/>
            </a:pPr>
            <a:r>
              <a:rPr lang="en-US" sz="2400" b="1" dirty="0">
                <a:solidFill>
                  <a:srgbClr val="97467D"/>
                </a:solidFill>
                <a:latin typeface="Helvetica Neue" charset="0"/>
                <a:ea typeface="Helvetica Neue" charset="0"/>
                <a:cs typeface="Helvetica Neue" charset="0"/>
              </a:rPr>
              <a:t>Frequency: </a:t>
            </a:r>
          </a:p>
          <a:p>
            <a:pPr marL="0" indent="0">
              <a:lnSpc>
                <a:spcPct val="100000"/>
              </a:lnSpc>
              <a:spcBef>
                <a:spcPts val="600"/>
              </a:spcBef>
              <a:buNone/>
            </a:pPr>
            <a:r>
              <a:rPr lang="en-US" sz="2000" dirty="0">
                <a:solidFill>
                  <a:schemeClr val="tx1">
                    <a:lumMod val="65000"/>
                    <a:lumOff val="35000"/>
                  </a:schemeClr>
                </a:solidFill>
                <a:latin typeface="Helvetica Neue" charset="0"/>
                <a:ea typeface="Helvetica Neue" charset="0"/>
                <a:cs typeface="Helvetica Neue" charset="0"/>
              </a:rPr>
              <a:t>A supervisor should review 2-5 files for each caseworker on  monthly basis</a:t>
            </a:r>
          </a:p>
        </p:txBody>
      </p:sp>
      <p:sp>
        <p:nvSpPr>
          <p:cNvPr id="2" name="Rectangle 1"/>
          <p:cNvSpPr/>
          <p:nvPr/>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34664" y="2715728"/>
            <a:ext cx="4498848" cy="4262705"/>
          </a:xfrm>
          <a:prstGeom prst="rect">
            <a:avLst/>
          </a:prstGeom>
          <a:noFill/>
        </p:spPr>
        <p:txBody>
          <a:bodyPr wrap="square" rtlCol="0">
            <a:spAutoFit/>
          </a:bodyPr>
          <a:lstStyle/>
          <a:p>
            <a:pPr>
              <a:spcBef>
                <a:spcPts val="600"/>
              </a:spcBef>
            </a:pPr>
            <a:r>
              <a:rPr lang="en-US" sz="2400" b="1" dirty="0">
                <a:solidFill>
                  <a:srgbClr val="97467D"/>
                </a:solidFill>
                <a:latin typeface="Helvetica Neue" charset="0"/>
                <a:ea typeface="Helvetica Neue" charset="0"/>
                <a:cs typeface="Helvetica Neue" charset="0"/>
              </a:rPr>
              <a:t>Guidance: </a:t>
            </a:r>
          </a:p>
          <a:p>
            <a:pPr marL="285750" indent="-285750">
              <a:spcBef>
                <a:spcPts val="600"/>
              </a:spcBef>
              <a:buClr>
                <a:srgbClr val="97467D"/>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Review files at any stage of the case management process including closed files</a:t>
            </a:r>
          </a:p>
          <a:p>
            <a:pPr marL="285750" indent="-285750">
              <a:spcBef>
                <a:spcPts val="600"/>
              </a:spcBef>
              <a:buClr>
                <a:srgbClr val="97467D"/>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Flag any issues for feedback and review</a:t>
            </a:r>
          </a:p>
          <a:p>
            <a:pPr marL="285750" indent="-285750">
              <a:spcBef>
                <a:spcPts val="600"/>
              </a:spcBef>
              <a:buClr>
                <a:srgbClr val="97467D"/>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Note any trends across the team and address during supervision sessions</a:t>
            </a:r>
          </a:p>
          <a:p>
            <a:pPr>
              <a:spcBef>
                <a:spcPts val="600"/>
              </a:spcBef>
            </a:pPr>
            <a:r>
              <a:rPr lang="en-US" sz="2400" b="1" dirty="0">
                <a:solidFill>
                  <a:srgbClr val="97467D"/>
                </a:solidFill>
                <a:latin typeface="Helvetica Neue" charset="0"/>
                <a:ea typeface="Helvetica Neue" charset="0"/>
                <a:cs typeface="Helvetica Neue" charset="0"/>
              </a:rPr>
              <a:t>Tool: </a:t>
            </a:r>
          </a:p>
          <a:p>
            <a:pPr>
              <a:spcBef>
                <a:spcPts val="600"/>
              </a:spcBef>
            </a:pPr>
            <a:r>
              <a:rPr lang="en-US" sz="2000" dirty="0">
                <a:solidFill>
                  <a:schemeClr val="tx1">
                    <a:lumMod val="65000"/>
                    <a:lumOff val="35000"/>
                  </a:schemeClr>
                </a:solidFill>
                <a:latin typeface="Helvetica Neue" charset="0"/>
                <a:ea typeface="Helvetica Neue" charset="0"/>
                <a:cs typeface="Helvetica Neue" charset="0"/>
              </a:rPr>
              <a:t>Case File Checklist</a:t>
            </a:r>
          </a:p>
          <a:p>
            <a:endParaRPr lang="en-US" dirty="0"/>
          </a:p>
        </p:txBody>
      </p:sp>
      <p:sp>
        <p:nvSpPr>
          <p:cNvPr id="302" name="Shape 302"/>
          <p:cNvSpPr txBox="1">
            <a:spLocks noGrp="1"/>
          </p:cNvSpPr>
          <p:nvPr>
            <p:ph type="title"/>
          </p:nvPr>
        </p:nvSpPr>
        <p:spPr>
          <a:xfrm>
            <a:off x="838200" y="580803"/>
            <a:ext cx="10515600" cy="1325563"/>
          </a:xfrm>
          <a:prstGeom prst="rect">
            <a:avLst/>
          </a:prstGeom>
          <a:noFill/>
          <a:ln>
            <a:noFill/>
          </a:ln>
        </p:spPr>
        <p:txBody>
          <a:bodyPr lIns="91425" tIns="45700" rIns="91425" bIns="45700" anchor="t" anchorCtr="0">
            <a:noAutofit/>
          </a:bodyPr>
          <a:lstStyle/>
          <a:p>
            <a:pPr marL="0" marR="0" lvl="0" indent="0" algn="l" rtl="0">
              <a:spcBef>
                <a:spcPts val="0"/>
              </a:spcBef>
              <a:buClr>
                <a:srgbClr val="151515"/>
              </a:buClr>
              <a:buSzPct val="25000"/>
              <a:buFont typeface="Century Gothic"/>
              <a:buNone/>
            </a:pPr>
            <a:r>
              <a:rPr lang="en-US" sz="3600" b="1" u="none" strike="noStrike" cap="none" dirty="0">
                <a:solidFill>
                  <a:schemeClr val="bg1"/>
                </a:solidFill>
                <a:latin typeface="Helvetica Neue" charset="0"/>
                <a:ea typeface="Helvetica Neue" charset="0"/>
                <a:cs typeface="Helvetica Neue" charset="0"/>
                <a:sym typeface="Century Gothic"/>
              </a:rPr>
              <a:t>CASE FILE </a:t>
            </a:r>
            <a:r>
              <a:rPr lang="en-US" sz="3600" b="1" dirty="0">
                <a:solidFill>
                  <a:schemeClr val="bg1"/>
                </a:solidFill>
                <a:latin typeface="Helvetica Neue" charset="0"/>
                <a:ea typeface="Helvetica Neue" charset="0"/>
                <a:cs typeface="Helvetica Neue" charset="0"/>
              </a:rPr>
              <a:t>REVIEW</a:t>
            </a:r>
            <a:endParaRPr lang="en-US" sz="3600" b="1" u="none" strike="noStrike" cap="none" dirty="0">
              <a:solidFill>
                <a:schemeClr val="bg1"/>
              </a:solidFill>
              <a:latin typeface="Helvetica Neue" charset="0"/>
              <a:ea typeface="Helvetica Neue" charset="0"/>
              <a:cs typeface="Helvetica Neue" charset="0"/>
              <a:sym typeface="Century Gothic"/>
            </a:endParaRPr>
          </a:p>
        </p:txBody>
      </p:sp>
      <p:cxnSp>
        <p:nvCxnSpPr>
          <p:cNvPr id="6" name="Straight Connector 5"/>
          <p:cNvCxnSpPr/>
          <p:nvPr/>
        </p:nvCxnSpPr>
        <p:spPr>
          <a:xfrm>
            <a:off x="6400053"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6889" y="-365667"/>
            <a:ext cx="12609577" cy="1814882"/>
            <a:chOff x="-1" y="5043120"/>
            <a:chExt cx="12192001" cy="1814882"/>
          </a:xfrm>
        </p:grpSpPr>
        <p:pic>
          <p:nvPicPr>
            <p:cNvPr id="8" name="Picture 7"/>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2349106" y="2694014"/>
              <a:ext cx="1814881" cy="6513095"/>
            </a:xfrm>
            <a:prstGeom prst="rect">
              <a:avLst/>
            </a:prstGeom>
          </p:spPr>
        </p:pic>
        <p:pic>
          <p:nvPicPr>
            <p:cNvPr id="9" name="Picture 8"/>
            <p:cNvPicPr>
              <a:picLocks noChangeAspect="1"/>
            </p:cNvPicPr>
            <p:nvPr/>
          </p:nvPicPr>
          <p:blipFill rotWithShape="1">
            <a:blip r:embed="rId4">
              <a:alphaModFix amt="20000"/>
              <a:extLst>
                <a:ext uri="{28A0092B-C50C-407E-A947-70E740481C1C}">
                  <a14:useLocalDpi xmlns:a14="http://schemas.microsoft.com/office/drawing/2010/main"/>
                </a:ext>
              </a:extLst>
            </a:blip>
            <a:srcRect/>
            <a:stretch/>
          </p:blipFill>
          <p:spPr>
            <a:xfrm rot="5400000">
              <a:off x="8435259" y="3077813"/>
              <a:ext cx="1791434" cy="5722048"/>
            </a:xfrm>
            <a:prstGeom prst="rect">
              <a:avLst/>
            </a:prstGeom>
          </p:spPr>
        </p:pic>
      </p:grpSp>
      <p:sp>
        <p:nvSpPr>
          <p:cNvPr id="4" name="TextBox 3"/>
          <p:cNvSpPr txBox="1"/>
          <p:nvPr/>
        </p:nvSpPr>
        <p:spPr>
          <a:xfrm>
            <a:off x="752856" y="1808822"/>
            <a:ext cx="10600944" cy="1431161"/>
          </a:xfrm>
          <a:prstGeom prst="rect">
            <a:avLst/>
          </a:prstGeom>
          <a:noFill/>
        </p:spPr>
        <p:txBody>
          <a:bodyPr wrap="square" rtlCol="0">
            <a:spAutoFit/>
          </a:bodyPr>
          <a:lstStyle/>
          <a:p>
            <a:pPr>
              <a:spcBef>
                <a:spcPts val="600"/>
              </a:spcBef>
            </a:pPr>
            <a:r>
              <a:rPr lang="en-US" sz="2400" b="1" dirty="0">
                <a:solidFill>
                  <a:srgbClr val="97467D"/>
                </a:solidFill>
                <a:latin typeface="Helvetica Neue" charset="0"/>
                <a:ea typeface="Helvetica Neue" charset="0"/>
                <a:cs typeface="Helvetica Neue" charset="0"/>
              </a:rPr>
              <a:t>Definition: </a:t>
            </a:r>
          </a:p>
          <a:p>
            <a:pPr>
              <a:spcBef>
                <a:spcPts val="600"/>
              </a:spcBef>
            </a:pPr>
            <a:r>
              <a:rPr lang="en-US" sz="2000" dirty="0">
                <a:solidFill>
                  <a:schemeClr val="tx1">
                    <a:lumMod val="65000"/>
                    <a:lumOff val="35000"/>
                  </a:schemeClr>
                </a:solidFill>
                <a:latin typeface="Helvetica Neue" charset="0"/>
                <a:ea typeface="Helvetica Neue" charset="0"/>
                <a:cs typeface="Helvetica Neue" charset="0"/>
              </a:rPr>
              <a:t>Supervisor verifies a case file is being managed properly and that documentation and record-keeping meets standards</a:t>
            </a:r>
            <a:endParaRPr lang="en-US" dirty="0">
              <a:solidFill>
                <a:schemeClr val="tx1">
                  <a:lumMod val="65000"/>
                  <a:lumOff val="35000"/>
                </a:schemeClr>
              </a:solidFill>
              <a:latin typeface="Helvetica Neue" charset="0"/>
              <a:ea typeface="Helvetica Neue" charset="0"/>
              <a:cs typeface="Helvetica Neue" charset="0"/>
            </a:endParaRPr>
          </a:p>
          <a:p>
            <a:endParaRPr lang="en-US" dirty="0"/>
          </a:p>
        </p:txBody>
      </p:sp>
      <p:pic>
        <p:nvPicPr>
          <p:cNvPr id="12" name="Picture 11"/>
          <p:cNvPicPr>
            <a:picLocks noChangeAspect="1"/>
          </p:cNvPicPr>
          <p:nvPr/>
        </p:nvPicPr>
        <p:blipFill>
          <a:blip r:embed="rId5"/>
          <a:stretch>
            <a:fillRect/>
          </a:stretch>
        </p:blipFill>
        <p:spPr>
          <a:xfrm>
            <a:off x="11060793" y="5887888"/>
            <a:ext cx="986457" cy="835587"/>
          </a:xfrm>
          <a:prstGeom prst="rect">
            <a:avLst/>
          </a:prstGeom>
        </p:spPr>
      </p:pic>
      <p:pic>
        <p:nvPicPr>
          <p:cNvPr id="5" name="Picture 4"/>
          <p:cNvPicPr>
            <a:picLocks noChangeAspect="1"/>
          </p:cNvPicPr>
          <p:nvPr/>
        </p:nvPicPr>
        <p:blipFill>
          <a:blip r:embed="rId6"/>
          <a:stretch>
            <a:fillRect/>
          </a:stretch>
        </p:blipFill>
        <p:spPr>
          <a:xfrm>
            <a:off x="10600960" y="526675"/>
            <a:ext cx="999729" cy="654690"/>
          </a:xfrm>
          <a:prstGeom prst="rect">
            <a:avLst/>
          </a:prstGeom>
        </p:spPr>
      </p:pic>
    </p:spTree>
    <p:extLst>
      <p:ext uri="{BB962C8B-B14F-4D97-AF65-F5344CB8AC3E}">
        <p14:creationId xmlns:p14="http://schemas.microsoft.com/office/powerpoint/2010/main" val="113261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17409" y="498800"/>
            <a:ext cx="10515600" cy="1325563"/>
          </a:xfrm>
          <a:prstGeom prst="rect">
            <a:avLst/>
          </a:prstGeom>
          <a:noFill/>
          <a:ln>
            <a:noFill/>
          </a:ln>
        </p:spPr>
        <p:txBody>
          <a:bodyPr lIns="91425" tIns="45700" rIns="91425" bIns="45700" anchor="t" anchorCtr="0">
            <a:noAutofit/>
          </a:bodyPr>
          <a:lstStyle/>
          <a:p>
            <a:pPr marL="0" marR="0" lvl="0" indent="0" algn="l" rtl="0">
              <a:spcBef>
                <a:spcPts val="0"/>
              </a:spcBef>
              <a:buClr>
                <a:srgbClr val="151515"/>
              </a:buClr>
              <a:buSzPct val="25000"/>
              <a:buFont typeface="Century Gothic"/>
              <a:buNone/>
            </a:pPr>
            <a:r>
              <a:rPr lang="en-US" sz="3600" b="1" u="none" strike="noStrike" cap="none" dirty="0">
                <a:solidFill>
                  <a:srgbClr val="016794"/>
                </a:solidFill>
                <a:latin typeface="Helvetica Neue" charset="0"/>
                <a:ea typeface="Helvetica Neue" charset="0"/>
                <a:cs typeface="Helvetica Neue" charset="0"/>
                <a:sym typeface="Century Gothic"/>
              </a:rPr>
              <a:t>USING THE CASE</a:t>
            </a:r>
            <a:r>
              <a:rPr lang="en-US" sz="3600" b="1" dirty="0">
                <a:solidFill>
                  <a:srgbClr val="016794"/>
                </a:solidFill>
                <a:latin typeface="Helvetica Neue" charset="0"/>
                <a:ea typeface="Helvetica Neue" charset="0"/>
                <a:cs typeface="Helvetica Neue" charset="0"/>
              </a:rPr>
              <a:t> FILE</a:t>
            </a:r>
            <a:br>
              <a:rPr lang="en-US" sz="3600" b="1" dirty="0">
                <a:solidFill>
                  <a:srgbClr val="016794"/>
                </a:solidFill>
                <a:latin typeface="Helvetica Neue" charset="0"/>
                <a:ea typeface="Helvetica Neue" charset="0"/>
                <a:cs typeface="Helvetica Neue" charset="0"/>
              </a:rPr>
            </a:br>
            <a:r>
              <a:rPr lang="en-US" sz="3600" b="1" u="none" strike="noStrike" cap="none" dirty="0">
                <a:solidFill>
                  <a:srgbClr val="016794"/>
                </a:solidFill>
                <a:latin typeface="Helvetica Neue" charset="0"/>
                <a:ea typeface="Helvetica Neue" charset="0"/>
                <a:cs typeface="Helvetica Neue" charset="0"/>
                <a:sym typeface="Century Gothic"/>
              </a:rPr>
              <a:t>CHECKLIST </a:t>
            </a:r>
            <a:r>
              <a:rPr lang="en-US" sz="3600" b="1" dirty="0">
                <a:solidFill>
                  <a:srgbClr val="016794"/>
                </a:solidFill>
                <a:latin typeface="Helvetica Neue" charset="0"/>
                <a:ea typeface="Helvetica Neue" charset="0"/>
                <a:cs typeface="Helvetica Neue" charset="0"/>
              </a:rPr>
              <a:t>T</a:t>
            </a:r>
            <a:r>
              <a:rPr lang="en-US" sz="3600" b="1" u="none" strike="noStrike" cap="none" dirty="0">
                <a:solidFill>
                  <a:srgbClr val="016794"/>
                </a:solidFill>
                <a:latin typeface="Helvetica Neue" charset="0"/>
                <a:ea typeface="Helvetica Neue" charset="0"/>
                <a:cs typeface="Helvetica Neue" charset="0"/>
                <a:sym typeface="Century Gothic"/>
              </a:rPr>
              <a:t>OOL</a:t>
            </a:r>
          </a:p>
        </p:txBody>
      </p:sp>
      <p:sp>
        <p:nvSpPr>
          <p:cNvPr id="308" name="Shape 308"/>
          <p:cNvSpPr txBox="1">
            <a:spLocks noGrp="1"/>
          </p:cNvSpPr>
          <p:nvPr>
            <p:ph idx="1"/>
          </p:nvPr>
        </p:nvSpPr>
        <p:spPr>
          <a:xfrm>
            <a:off x="4379879" y="2289593"/>
            <a:ext cx="6553130" cy="4056343"/>
          </a:xfrm>
          <a:prstGeom prst="rect">
            <a:avLst/>
          </a:prstGeom>
          <a:noFill/>
          <a:ln>
            <a:noFill/>
          </a:ln>
        </p:spPr>
        <p:txBody>
          <a:bodyPr lIns="91425" tIns="45700" rIns="91425" bIns="45700" anchor="t" anchorCtr="0">
            <a:noAutofit/>
          </a:bodyPr>
          <a:lstStyle/>
          <a:p>
            <a:pPr marL="342900" marR="0" lvl="0" indent="-342900" rtl="0">
              <a:lnSpc>
                <a:spcPct val="100000"/>
              </a:lnSpc>
              <a:spcBef>
                <a:spcPts val="600"/>
              </a:spcBef>
              <a:spcAft>
                <a:spcPts val="0"/>
              </a:spcAft>
              <a:buClr>
                <a:srgbClr val="97467D"/>
              </a:buClr>
              <a:buSzPct val="100000"/>
              <a:buFont typeface="+mj-lt"/>
              <a:buAutoNum type="arabicPeriod"/>
            </a:pPr>
            <a:r>
              <a:rPr lang="en-US" sz="2000" dirty="0">
                <a:solidFill>
                  <a:schemeClr val="tx1">
                    <a:lumMod val="65000"/>
                    <a:lumOff val="35000"/>
                  </a:schemeClr>
                </a:solidFill>
                <a:latin typeface="Helvetica Neue" charset="0"/>
                <a:ea typeface="Helvetica Neue" charset="0"/>
                <a:cs typeface="Helvetica Neue" charset="0"/>
              </a:rPr>
              <a:t>Review an example case file together with your team/group using the checklist tool</a:t>
            </a:r>
          </a:p>
          <a:p>
            <a:pPr marL="342900" marR="0" lvl="0" indent="-342900" rtl="0">
              <a:lnSpc>
                <a:spcPct val="100000"/>
              </a:lnSpc>
              <a:spcBef>
                <a:spcPts val="600"/>
              </a:spcBef>
              <a:spcAft>
                <a:spcPts val="0"/>
              </a:spcAft>
              <a:buClr>
                <a:srgbClr val="97467D"/>
              </a:buClr>
              <a:buSzPct val="100000"/>
              <a:buFont typeface="+mj-lt"/>
              <a:buAutoNum type="arabicPeriod"/>
            </a:pPr>
            <a:endParaRPr lang="en-US" sz="2000" dirty="0">
              <a:solidFill>
                <a:schemeClr val="tx1">
                  <a:lumMod val="65000"/>
                  <a:lumOff val="35000"/>
                </a:schemeClr>
              </a:solidFill>
              <a:latin typeface="Helvetica Neue" charset="0"/>
              <a:ea typeface="Helvetica Neue" charset="0"/>
              <a:cs typeface="Helvetica Neue" charset="0"/>
            </a:endParaRPr>
          </a:p>
          <a:p>
            <a:pPr marL="342900" marR="0" lvl="0" indent="-342900" rtl="0">
              <a:lnSpc>
                <a:spcPct val="100000"/>
              </a:lnSpc>
              <a:spcBef>
                <a:spcPts val="600"/>
              </a:spcBef>
              <a:spcAft>
                <a:spcPts val="0"/>
              </a:spcAft>
              <a:buClr>
                <a:srgbClr val="97467D"/>
              </a:buClr>
              <a:buSzPct val="100000"/>
              <a:buFont typeface="+mj-lt"/>
              <a:buAutoNum type="arabicPeriod"/>
            </a:pPr>
            <a:r>
              <a:rPr lang="en-US" sz="2000" dirty="0">
                <a:solidFill>
                  <a:schemeClr val="tx1">
                    <a:lumMod val="65000"/>
                    <a:lumOff val="35000"/>
                  </a:schemeClr>
                </a:solidFill>
                <a:latin typeface="Helvetica Neue" charset="0"/>
                <a:ea typeface="Helvetica Neue" charset="0"/>
                <a:cs typeface="Helvetica Neue" charset="0"/>
              </a:rPr>
              <a:t>Discuss with your team/group what observations can be made about the documentation</a:t>
            </a:r>
          </a:p>
        </p:txBody>
      </p:sp>
      <p:sp>
        <p:nvSpPr>
          <p:cNvPr id="2" name="Rectangle 1"/>
          <p:cNvSpPr/>
          <p:nvPr/>
        </p:nvSpPr>
        <p:spPr>
          <a:xfrm>
            <a:off x="4379879" y="4396684"/>
            <a:ext cx="6553130" cy="1949252"/>
          </a:xfrm>
          <a:prstGeom prst="rect">
            <a:avLst/>
          </a:prstGeom>
        </p:spPr>
        <p:txBody>
          <a:bodyPr wrap="square">
            <a:spAutoFit/>
          </a:bodyPr>
          <a:lstStyle/>
          <a:p>
            <a:pPr lvl="0">
              <a:spcBef>
                <a:spcPts val="1000"/>
              </a:spcBef>
              <a:buClr>
                <a:srgbClr val="EFEFEF"/>
              </a:buClr>
              <a:buSzPct val="80000"/>
            </a:pPr>
            <a:r>
              <a:rPr lang="en-US" sz="2400" b="1" dirty="0">
                <a:solidFill>
                  <a:srgbClr val="97467D"/>
                </a:solidFill>
                <a:latin typeface="Helvetica Neue" charset="0"/>
                <a:ea typeface="Helvetica Neue" charset="0"/>
                <a:cs typeface="Helvetica Neue" charset="0"/>
                <a:sym typeface="Century Gothic"/>
              </a:rPr>
              <a:t>As supervisors:</a:t>
            </a:r>
          </a:p>
          <a:p>
            <a:pPr marL="285750" lvl="1" indent="-285750">
              <a:spcBef>
                <a:spcPts val="10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What concerns/questions would you have for this case?</a:t>
            </a:r>
          </a:p>
          <a:p>
            <a:pPr marL="285750" lvl="1" indent="-285750">
              <a:spcBef>
                <a:spcPts val="1000"/>
              </a:spcBef>
              <a:buClr>
                <a:srgbClr val="97467D"/>
              </a:buClr>
              <a:buSzPct val="10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What feedback and/or actions would you recommend for the caseworker?</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7807" y="3324075"/>
            <a:ext cx="2835859" cy="2835859"/>
          </a:xfrm>
          <a:prstGeom prst="rect">
            <a:avLst/>
          </a:prstGeom>
        </p:spPr>
      </p:pic>
      <p:cxnSp>
        <p:nvCxnSpPr>
          <p:cNvPr id="8" name="Straight Connector 7"/>
          <p:cNvCxnSpPr/>
          <p:nvPr/>
        </p:nvCxnSpPr>
        <p:spPr>
          <a:xfrm flipV="1">
            <a:off x="627807" y="1824361"/>
            <a:ext cx="10572698" cy="1"/>
          </a:xfrm>
          <a:prstGeom prst="line">
            <a:avLst/>
          </a:prstGeom>
          <a:ln>
            <a:solidFill>
              <a:srgbClr val="026794"/>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52105" y="1778223"/>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3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99105" y="2286000"/>
            <a:ext cx="7059295" cy="202996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6896" y="1700187"/>
            <a:ext cx="2121407" cy="2286597"/>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5538" y="3792968"/>
            <a:ext cx="2085213" cy="239632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590802" y="1533504"/>
            <a:ext cx="2816606" cy="3457627"/>
          </a:xfrm>
          <a:prstGeom prst="rect">
            <a:avLst/>
          </a:prstGeom>
        </p:spPr>
      </p:pic>
      <p:sp>
        <p:nvSpPr>
          <p:cNvPr id="8" name="Title 1"/>
          <p:cNvSpPr txBox="1">
            <a:spLocks/>
          </p:cNvSpPr>
          <p:nvPr/>
        </p:nvSpPr>
        <p:spPr>
          <a:xfrm>
            <a:off x="987550" y="2926705"/>
            <a:ext cx="121920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Helvetica Neue Medium" charset="0"/>
                <a:ea typeface="Helvetica Neue Medium" charset="0"/>
                <a:cs typeface="Helvetica Neue Medium" charset="0"/>
              </a:rPr>
              <a:t>QUESTIONS?</a:t>
            </a:r>
          </a:p>
          <a:p>
            <a:endParaRPr lang="en-US" b="1" dirty="0">
              <a:solidFill>
                <a:schemeClr val="bg1">
                  <a:lumMod val="95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212165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 name="Rectangle 1"/>
          <p:cNvSpPr/>
          <p:nvPr/>
        </p:nvSpPr>
        <p:spPr>
          <a:xfrm>
            <a:off x="3671778" y="0"/>
            <a:ext cx="8973311" cy="6858000"/>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Shape 288"/>
          <p:cNvSpPr txBox="1">
            <a:spLocks noGrp="1"/>
          </p:cNvSpPr>
          <p:nvPr>
            <p:ph type="title"/>
          </p:nvPr>
        </p:nvSpPr>
        <p:spPr>
          <a:xfrm>
            <a:off x="232630" y="2539763"/>
            <a:ext cx="4125432" cy="1325563"/>
          </a:xfrm>
          <a:prstGeom prst="rect">
            <a:avLst/>
          </a:prstGeom>
          <a:noFill/>
          <a:ln>
            <a:noFill/>
          </a:ln>
        </p:spPr>
        <p:txBody>
          <a:bodyPr lIns="91425" tIns="45700" rIns="91425" bIns="45700" anchor="t" anchorCtr="0">
            <a:noAutofit/>
          </a:bodyPr>
          <a:lstStyle/>
          <a:p>
            <a:pPr marL="0" marR="0" lvl="0" indent="0" rtl="0">
              <a:spcBef>
                <a:spcPts val="600"/>
              </a:spcBef>
              <a:buClr>
                <a:srgbClr val="151515"/>
              </a:buClr>
              <a:buSzPct val="25000"/>
              <a:buFont typeface="Century Gothic"/>
              <a:buNone/>
            </a:pPr>
            <a:r>
              <a:rPr lang="en-US" sz="3600" b="1" u="none" strike="noStrike" cap="none" dirty="0">
                <a:solidFill>
                  <a:srgbClr val="97467D"/>
                </a:solidFill>
                <a:latin typeface="Helvetica Neue" charset="0"/>
                <a:ea typeface="Helvetica Neue" charset="0"/>
                <a:cs typeface="Helvetica Neue" charset="0"/>
                <a:sym typeface="Century Gothic"/>
              </a:rPr>
              <a:t>CASE </a:t>
            </a:r>
            <a:br>
              <a:rPr lang="en-US" sz="3600" b="1" u="none" strike="noStrike" cap="none" dirty="0">
                <a:solidFill>
                  <a:srgbClr val="97467D"/>
                </a:solidFill>
                <a:latin typeface="Helvetica Neue" charset="0"/>
                <a:ea typeface="Helvetica Neue" charset="0"/>
                <a:cs typeface="Helvetica Neue" charset="0"/>
                <a:sym typeface="Century Gothic"/>
              </a:rPr>
            </a:br>
            <a:r>
              <a:rPr lang="en-US" sz="3600" b="1" u="none" strike="noStrike" cap="none" dirty="0">
                <a:solidFill>
                  <a:srgbClr val="97467D"/>
                </a:solidFill>
                <a:latin typeface="Helvetica Neue" charset="0"/>
                <a:ea typeface="Helvetica Neue" charset="0"/>
                <a:cs typeface="Helvetica Neue" charset="0"/>
                <a:sym typeface="Century Gothic"/>
              </a:rPr>
              <a:t>DISCUSSIONS</a:t>
            </a:r>
          </a:p>
        </p:txBody>
      </p:sp>
      <p:sp>
        <p:nvSpPr>
          <p:cNvPr id="289" name="Shape 289"/>
          <p:cNvSpPr txBox="1">
            <a:spLocks noGrp="1"/>
          </p:cNvSpPr>
          <p:nvPr>
            <p:ph idx="1"/>
          </p:nvPr>
        </p:nvSpPr>
        <p:spPr>
          <a:xfrm>
            <a:off x="4000525" y="375275"/>
            <a:ext cx="8414213" cy="7324133"/>
          </a:xfrm>
          <a:prstGeom prst="rect">
            <a:avLst/>
          </a:prstGeom>
          <a:noFill/>
          <a:ln>
            <a:noFill/>
          </a:ln>
        </p:spPr>
        <p:txBody>
          <a:bodyPr lIns="91425" tIns="45700" rIns="91425" bIns="45700" anchor="t" anchorCtr="0">
            <a:noAutofit/>
          </a:bodyPr>
          <a:lstStyle/>
          <a:p>
            <a:pPr marL="0" indent="0">
              <a:lnSpc>
                <a:spcPct val="100000"/>
              </a:lnSpc>
              <a:spcBef>
                <a:spcPts val="600"/>
              </a:spcBef>
              <a:buSzPct val="79999"/>
              <a:buNone/>
            </a:pPr>
            <a:r>
              <a:rPr lang="en-US" sz="2000" b="1" dirty="0">
                <a:solidFill>
                  <a:schemeClr val="bg1"/>
                </a:solidFill>
                <a:latin typeface="Helvetica Neue" charset="0"/>
                <a:ea typeface="Helvetica Neue" charset="0"/>
                <a:cs typeface="Helvetica Neue" charset="0"/>
              </a:rPr>
              <a:t>Definition: </a:t>
            </a:r>
          </a:p>
          <a:p>
            <a:pPr marL="0" indent="0">
              <a:lnSpc>
                <a:spcPct val="100000"/>
              </a:lnSpc>
              <a:spcBef>
                <a:spcPts val="600"/>
              </a:spcBef>
              <a:buSzPct val="79999"/>
              <a:buNone/>
            </a:pPr>
            <a:r>
              <a:rPr lang="en-US" sz="2000" dirty="0">
                <a:solidFill>
                  <a:schemeClr val="bg1"/>
                </a:solidFill>
                <a:latin typeface="Helvetica Neue" charset="0"/>
                <a:ea typeface="Helvetica Neue" charset="0"/>
                <a:cs typeface="Helvetica Neue" charset="0"/>
              </a:rPr>
              <a:t>An in-depth discussion of a case in order to reflect, process, analyze, explore options and determine ways forward</a:t>
            </a:r>
          </a:p>
          <a:p>
            <a:pPr marL="0" indent="0">
              <a:lnSpc>
                <a:spcPct val="100000"/>
              </a:lnSpc>
              <a:spcBef>
                <a:spcPts val="600"/>
              </a:spcBef>
              <a:buSzPct val="79999"/>
              <a:buNone/>
            </a:pPr>
            <a:endParaRPr lang="en-US" sz="2000" dirty="0">
              <a:solidFill>
                <a:schemeClr val="bg1"/>
              </a:solidFill>
              <a:latin typeface="Helvetica Neue" charset="0"/>
              <a:ea typeface="Helvetica Neue" charset="0"/>
              <a:cs typeface="Helvetica Neue" charset="0"/>
            </a:endParaRPr>
          </a:p>
          <a:p>
            <a:pPr marL="0" indent="0">
              <a:lnSpc>
                <a:spcPct val="100000"/>
              </a:lnSpc>
              <a:spcBef>
                <a:spcPts val="600"/>
              </a:spcBef>
              <a:buNone/>
            </a:pPr>
            <a:r>
              <a:rPr lang="en-US" sz="2000" b="1" dirty="0">
                <a:solidFill>
                  <a:schemeClr val="bg1"/>
                </a:solidFill>
                <a:latin typeface="Helvetica Neue" charset="0"/>
                <a:ea typeface="Helvetica Neue" charset="0"/>
                <a:cs typeface="Helvetica Neue" charset="0"/>
              </a:rPr>
              <a:t>Purpose: </a:t>
            </a:r>
          </a:p>
          <a:p>
            <a:pPr marL="0" indent="0">
              <a:lnSpc>
                <a:spcPct val="100000"/>
              </a:lnSpc>
              <a:spcBef>
                <a:spcPts val="600"/>
              </a:spcBef>
              <a:buNone/>
            </a:pPr>
            <a:r>
              <a:rPr lang="en-US" sz="2000" dirty="0">
                <a:solidFill>
                  <a:schemeClr val="bg1"/>
                </a:solidFill>
                <a:latin typeface="Helvetica Neue" charset="0"/>
                <a:ea typeface="Helvetica Neue" charset="0"/>
                <a:cs typeface="Helvetica Neue" charset="0"/>
              </a:rPr>
              <a:t>To support caseworkers with challenging or complex cases</a:t>
            </a:r>
          </a:p>
          <a:p>
            <a:pPr marL="0" indent="0">
              <a:lnSpc>
                <a:spcPct val="100000"/>
              </a:lnSpc>
              <a:spcBef>
                <a:spcPts val="600"/>
              </a:spcBef>
              <a:buNone/>
            </a:pPr>
            <a:endParaRPr lang="en-US" sz="2000" dirty="0">
              <a:solidFill>
                <a:schemeClr val="bg1"/>
              </a:solidFill>
              <a:latin typeface="Helvetica Neue" charset="0"/>
              <a:ea typeface="Helvetica Neue" charset="0"/>
              <a:cs typeface="Helvetica Neue" charset="0"/>
            </a:endParaRPr>
          </a:p>
          <a:p>
            <a:pPr marL="0" indent="0">
              <a:lnSpc>
                <a:spcPct val="100000"/>
              </a:lnSpc>
              <a:spcBef>
                <a:spcPts val="600"/>
              </a:spcBef>
              <a:buNone/>
            </a:pPr>
            <a:r>
              <a:rPr lang="en-US" sz="2000" b="1" dirty="0">
                <a:solidFill>
                  <a:schemeClr val="bg1"/>
                </a:solidFill>
                <a:latin typeface="Helvetica Neue" charset="0"/>
                <a:ea typeface="Helvetica Neue" charset="0"/>
                <a:cs typeface="Helvetica Neue" charset="0"/>
              </a:rPr>
              <a:t>Frequency: </a:t>
            </a:r>
          </a:p>
          <a:p>
            <a:pPr marL="0" indent="0">
              <a:lnSpc>
                <a:spcPct val="100000"/>
              </a:lnSpc>
              <a:spcBef>
                <a:spcPts val="600"/>
              </a:spcBef>
              <a:buNone/>
            </a:pPr>
            <a:r>
              <a:rPr lang="en-US" sz="2000" dirty="0">
                <a:solidFill>
                  <a:schemeClr val="bg1"/>
                </a:solidFill>
                <a:latin typeface="Helvetica Neue" charset="0"/>
                <a:ea typeface="Helvetica Neue" charset="0"/>
                <a:cs typeface="Helvetica Neue" charset="0"/>
              </a:rPr>
              <a:t>Based on needs and agency standards</a:t>
            </a:r>
          </a:p>
          <a:p>
            <a:pPr marL="0" indent="0">
              <a:lnSpc>
                <a:spcPct val="100000"/>
              </a:lnSpc>
              <a:spcBef>
                <a:spcPts val="600"/>
              </a:spcBef>
              <a:buNone/>
            </a:pPr>
            <a:endParaRPr lang="en-US" sz="2000" dirty="0">
              <a:solidFill>
                <a:schemeClr val="bg1"/>
              </a:solidFill>
              <a:latin typeface="Helvetica Neue" charset="0"/>
              <a:ea typeface="Helvetica Neue" charset="0"/>
              <a:cs typeface="Helvetica Neue" charset="0"/>
            </a:endParaRPr>
          </a:p>
          <a:p>
            <a:pPr marL="0" indent="0">
              <a:lnSpc>
                <a:spcPct val="100000"/>
              </a:lnSpc>
              <a:spcBef>
                <a:spcPts val="600"/>
              </a:spcBef>
              <a:buNone/>
            </a:pPr>
            <a:r>
              <a:rPr lang="en-US" sz="2000" b="1" dirty="0">
                <a:solidFill>
                  <a:schemeClr val="bg1"/>
                </a:solidFill>
                <a:latin typeface="Helvetica Neue" charset="0"/>
                <a:ea typeface="Helvetica Neue" charset="0"/>
                <a:cs typeface="Helvetica Neue" charset="0"/>
              </a:rPr>
              <a:t>Guidance: </a:t>
            </a:r>
          </a:p>
          <a:p>
            <a:pPr marL="0" indent="0">
              <a:lnSpc>
                <a:spcPct val="100000"/>
              </a:lnSpc>
              <a:spcBef>
                <a:spcPts val="600"/>
              </a:spcBef>
              <a:buNone/>
            </a:pPr>
            <a:r>
              <a:rPr lang="en-US" sz="2000" dirty="0">
                <a:solidFill>
                  <a:schemeClr val="bg1"/>
                </a:solidFill>
                <a:latin typeface="Helvetica Neue" charset="0"/>
                <a:ea typeface="Helvetica Neue" charset="0"/>
                <a:cs typeface="Helvetica Neue" charset="0"/>
              </a:rPr>
              <a:t>Can be discussed at either individual sessions or case management meetings – with preparation. Reference the guiding principles</a:t>
            </a:r>
          </a:p>
          <a:p>
            <a:pPr marL="0" indent="0">
              <a:lnSpc>
                <a:spcPct val="100000"/>
              </a:lnSpc>
              <a:spcBef>
                <a:spcPts val="600"/>
              </a:spcBef>
              <a:buNone/>
            </a:pPr>
            <a:endParaRPr lang="en-US" sz="2000" dirty="0">
              <a:solidFill>
                <a:schemeClr val="bg1"/>
              </a:solidFill>
              <a:latin typeface="Helvetica Neue" charset="0"/>
              <a:ea typeface="Helvetica Neue" charset="0"/>
              <a:cs typeface="Helvetica Neue" charset="0"/>
            </a:endParaRPr>
          </a:p>
          <a:p>
            <a:pPr marL="0" indent="0">
              <a:lnSpc>
                <a:spcPct val="100000"/>
              </a:lnSpc>
              <a:spcBef>
                <a:spcPts val="600"/>
              </a:spcBef>
              <a:buNone/>
            </a:pPr>
            <a:r>
              <a:rPr lang="en-US" sz="2000" b="1" dirty="0">
                <a:solidFill>
                  <a:schemeClr val="bg1"/>
                </a:solidFill>
                <a:latin typeface="Helvetica Neue" charset="0"/>
                <a:ea typeface="Helvetica Neue" charset="0"/>
                <a:cs typeface="Helvetica Neue" charset="0"/>
              </a:rPr>
              <a:t>Tool: </a:t>
            </a:r>
          </a:p>
          <a:p>
            <a:pPr marL="0" indent="0">
              <a:lnSpc>
                <a:spcPct val="100000"/>
              </a:lnSpc>
              <a:spcBef>
                <a:spcPts val="600"/>
              </a:spcBef>
              <a:buNone/>
            </a:pPr>
            <a:r>
              <a:rPr lang="en-US" sz="2000" dirty="0">
                <a:solidFill>
                  <a:schemeClr val="bg1"/>
                </a:solidFill>
                <a:latin typeface="Helvetica Neue" charset="0"/>
                <a:ea typeface="Helvetica Neue" charset="0"/>
                <a:cs typeface="Helvetica Neue" charset="0"/>
              </a:rPr>
              <a:t>Case Discussion Tool</a:t>
            </a:r>
          </a:p>
        </p:txBody>
      </p:sp>
      <p:sp>
        <p:nvSpPr>
          <p:cNvPr id="5" name="Rectangle 4"/>
          <p:cNvSpPr/>
          <p:nvPr/>
        </p:nvSpPr>
        <p:spPr>
          <a:xfrm>
            <a:off x="232630" y="3646386"/>
            <a:ext cx="3163604" cy="80702"/>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02846" y="4421153"/>
            <a:ext cx="806217" cy="527965"/>
          </a:xfrm>
          <a:prstGeom prst="rect">
            <a:avLst/>
          </a:prstGeom>
        </p:spPr>
      </p:pic>
      <p:pic>
        <p:nvPicPr>
          <p:cNvPr id="8" name="Picture 7"/>
          <p:cNvPicPr>
            <a:picLocks noChangeAspect="1"/>
          </p:cNvPicPr>
          <p:nvPr/>
        </p:nvPicPr>
        <p:blipFill>
          <a:blip r:embed="rId4"/>
          <a:stretch>
            <a:fillRect/>
          </a:stretch>
        </p:blipFill>
        <p:spPr>
          <a:xfrm>
            <a:off x="1985255" y="4302223"/>
            <a:ext cx="690228" cy="669726"/>
          </a:xfrm>
          <a:prstGeom prst="rect">
            <a:avLst/>
          </a:prstGeom>
        </p:spPr>
      </p:pic>
    </p:spTree>
    <p:extLst>
      <p:ext uri="{BB962C8B-B14F-4D97-AF65-F5344CB8AC3E}">
        <p14:creationId xmlns:p14="http://schemas.microsoft.com/office/powerpoint/2010/main" val="796426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4652" y="4549774"/>
            <a:ext cx="3040447" cy="3040447"/>
          </a:xfrm>
          <a:prstGeom prst="rect">
            <a:avLst/>
          </a:prstGeom>
        </p:spPr>
      </p:pic>
      <p:sp>
        <p:nvSpPr>
          <p:cNvPr id="6" name="Rectangle 5"/>
          <p:cNvSpPr/>
          <p:nvPr/>
        </p:nvSpPr>
        <p:spPr>
          <a:xfrm>
            <a:off x="0" y="0"/>
            <a:ext cx="8066567"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Shape 296"/>
          <p:cNvSpPr txBox="1">
            <a:spLocks noGrp="1"/>
          </p:cNvSpPr>
          <p:nvPr>
            <p:ph idx="1"/>
          </p:nvPr>
        </p:nvSpPr>
        <p:spPr>
          <a:xfrm>
            <a:off x="2036336" y="2229084"/>
            <a:ext cx="4835396" cy="4641381"/>
          </a:xfrm>
          <a:prstGeom prst="rect">
            <a:avLst/>
          </a:prstGeom>
          <a:noFill/>
          <a:ln>
            <a:noFill/>
          </a:ln>
        </p:spPr>
        <p:txBody>
          <a:bodyPr lIns="91425" tIns="45700" rIns="91425" bIns="45700" anchor="t" anchorCtr="0">
            <a:noAutofit/>
          </a:bodyPr>
          <a:lstStyle/>
          <a:p>
            <a:pPr marL="0" marR="0" lvl="0" indent="0" algn="l" rtl="0">
              <a:lnSpc>
                <a:spcPct val="100000"/>
              </a:lnSpc>
              <a:spcBef>
                <a:spcPts val="600"/>
              </a:spcBef>
              <a:spcAft>
                <a:spcPts val="0"/>
              </a:spcAft>
              <a:buClr>
                <a:srgbClr val="EFEFEF"/>
              </a:buClr>
              <a:buSzPct val="80000"/>
              <a:buNone/>
            </a:pPr>
            <a:r>
              <a:rPr lang="en-US" sz="2400" u="none" strike="noStrike" cap="none" dirty="0">
                <a:solidFill>
                  <a:schemeClr val="bg1"/>
                </a:solidFill>
                <a:latin typeface="Helvetica Neue" charset="0"/>
                <a:ea typeface="Helvetica Neue" charset="0"/>
                <a:cs typeface="Helvetica Neue" charset="0"/>
                <a:sym typeface="Century Gothic"/>
              </a:rPr>
              <a:t>Review the case together with your group using the Case Discussion Tool</a:t>
            </a:r>
          </a:p>
          <a:p>
            <a:pPr marL="0" marR="0" lvl="0" indent="0" algn="l" rtl="0">
              <a:lnSpc>
                <a:spcPct val="150000"/>
              </a:lnSpc>
              <a:spcBef>
                <a:spcPts val="600"/>
              </a:spcBef>
              <a:spcAft>
                <a:spcPts val="0"/>
              </a:spcAft>
              <a:buClr>
                <a:srgbClr val="EFEFEF"/>
              </a:buClr>
              <a:buSzPct val="80000"/>
              <a:buNone/>
            </a:pPr>
            <a:endParaRPr lang="en-US" sz="2400" u="none" strike="noStrike" cap="none" dirty="0">
              <a:solidFill>
                <a:schemeClr val="bg1"/>
              </a:solidFill>
              <a:latin typeface="Helvetica Neue" charset="0"/>
              <a:ea typeface="Helvetica Neue" charset="0"/>
              <a:cs typeface="Helvetica Neue" charset="0"/>
              <a:sym typeface="Century Gothic"/>
            </a:endParaRPr>
          </a:p>
          <a:p>
            <a:pPr marL="0" marR="0" lvl="0" indent="0" algn="l" rtl="0">
              <a:lnSpc>
                <a:spcPct val="100000"/>
              </a:lnSpc>
              <a:spcBef>
                <a:spcPts val="600"/>
              </a:spcBef>
              <a:spcAft>
                <a:spcPts val="0"/>
              </a:spcAft>
              <a:buClr>
                <a:srgbClr val="EFEFEF"/>
              </a:buClr>
              <a:buSzPct val="80000"/>
              <a:buNone/>
            </a:pPr>
            <a:r>
              <a:rPr lang="en-US" sz="2400" u="none" strike="noStrike" cap="none" dirty="0">
                <a:solidFill>
                  <a:schemeClr val="bg1"/>
                </a:solidFill>
                <a:latin typeface="Helvetica Neue" charset="0"/>
                <a:ea typeface="Helvetica Neue" charset="0"/>
                <a:cs typeface="Helvetica Neue" charset="0"/>
                <a:sym typeface="Century Gothic"/>
              </a:rPr>
              <a:t>Discuss with your group what the options are for the case and what next steps or follow up would be recommended</a:t>
            </a:r>
          </a:p>
          <a:p>
            <a:pPr marL="342900" marR="0" lvl="0" indent="-342900" algn="l" rtl="0">
              <a:spcBef>
                <a:spcPts val="1000"/>
              </a:spcBef>
              <a:spcAft>
                <a:spcPts val="0"/>
              </a:spcAft>
              <a:buClr>
                <a:srgbClr val="EFEFEF"/>
              </a:buClr>
              <a:buSzPct val="80000"/>
              <a:buFont typeface="Noto Sans Symbols"/>
              <a:buNone/>
            </a:pPr>
            <a:endParaRPr sz="1800" u="none" strike="noStrike" cap="none" dirty="0">
              <a:solidFill>
                <a:srgbClr val="151515"/>
              </a:solidFill>
              <a:latin typeface="Helvetica Neue" charset="0"/>
              <a:ea typeface="Helvetica Neue" charset="0"/>
              <a:cs typeface="Helvetica Neue" charset="0"/>
              <a:sym typeface="Century Gothic"/>
            </a:endParaRPr>
          </a:p>
        </p:txBody>
      </p:sp>
      <p:sp>
        <p:nvSpPr>
          <p:cNvPr id="295" name="Shape 295"/>
          <p:cNvSpPr txBox="1">
            <a:spLocks noGrp="1"/>
          </p:cNvSpPr>
          <p:nvPr>
            <p:ph type="title"/>
          </p:nvPr>
        </p:nvSpPr>
        <p:spPr>
          <a:xfrm>
            <a:off x="708805" y="435087"/>
            <a:ext cx="10515600" cy="1325563"/>
          </a:xfrm>
          <a:prstGeom prst="rect">
            <a:avLst/>
          </a:prstGeom>
          <a:noFill/>
          <a:ln>
            <a:noFill/>
          </a:ln>
        </p:spPr>
        <p:txBody>
          <a:bodyPr lIns="91425" tIns="45700" rIns="91425" bIns="45700" anchor="t" anchorCtr="0">
            <a:noAutofit/>
          </a:bodyPr>
          <a:lstStyle/>
          <a:p>
            <a:pPr marL="0" marR="0" lvl="0" indent="0" algn="l" rtl="0">
              <a:spcBef>
                <a:spcPts val="0"/>
              </a:spcBef>
              <a:buClr>
                <a:srgbClr val="151515"/>
              </a:buClr>
              <a:buSzPct val="25000"/>
              <a:buFont typeface="Century Gothic"/>
              <a:buNone/>
            </a:pPr>
            <a:r>
              <a:rPr lang="en-US" sz="3600" b="1" i="0" u="none" strike="noStrike" cap="none" dirty="0">
                <a:solidFill>
                  <a:schemeClr val="bg1"/>
                </a:solidFill>
                <a:latin typeface="Helvetica Neue" charset="0"/>
                <a:ea typeface="Helvetica Neue" charset="0"/>
                <a:cs typeface="Helvetica Neue" charset="0"/>
                <a:sym typeface="Century Gothic"/>
              </a:rPr>
              <a:t>USING THE CASE </a:t>
            </a:r>
            <a:br>
              <a:rPr lang="en-US" sz="3600" b="1" i="0" u="none" strike="noStrike" cap="none" dirty="0">
                <a:solidFill>
                  <a:schemeClr val="bg1"/>
                </a:solidFill>
                <a:latin typeface="Helvetica Neue" charset="0"/>
                <a:ea typeface="Helvetica Neue" charset="0"/>
                <a:cs typeface="Helvetica Neue" charset="0"/>
                <a:sym typeface="Century Gothic"/>
              </a:rPr>
            </a:br>
            <a:r>
              <a:rPr lang="en-US" sz="3600" b="1" i="0" u="none" strike="noStrike" cap="none" dirty="0">
                <a:solidFill>
                  <a:schemeClr val="bg1"/>
                </a:solidFill>
                <a:latin typeface="Helvetica Neue" charset="0"/>
                <a:ea typeface="Helvetica Neue" charset="0"/>
                <a:cs typeface="Helvetica Neue" charset="0"/>
                <a:sym typeface="Century Gothic"/>
              </a:rPr>
              <a:t>DISCUSSION TOOL</a:t>
            </a:r>
          </a:p>
        </p:txBody>
      </p:sp>
      <p:sp>
        <p:nvSpPr>
          <p:cNvPr id="4" name="Rectangle 3"/>
          <p:cNvSpPr/>
          <p:nvPr/>
        </p:nvSpPr>
        <p:spPr>
          <a:xfrm>
            <a:off x="864252" y="2323752"/>
            <a:ext cx="981512" cy="948261"/>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28027" y="2323752"/>
            <a:ext cx="1847088" cy="923330"/>
          </a:xfrm>
          <a:prstGeom prst="rect">
            <a:avLst/>
          </a:prstGeom>
          <a:noFill/>
        </p:spPr>
        <p:txBody>
          <a:bodyPr wrap="square" rtlCol="0">
            <a:spAutoFit/>
          </a:bodyPr>
          <a:lstStyle/>
          <a:p>
            <a:r>
              <a:rPr lang="en-US" sz="5400" b="1" dirty="0">
                <a:solidFill>
                  <a:schemeClr val="bg1"/>
                </a:solidFill>
                <a:latin typeface="Helvetica Neue" charset="0"/>
                <a:ea typeface="Helvetica Neue" charset="0"/>
                <a:cs typeface="Helvetica Neue" charset="0"/>
              </a:rPr>
              <a:t>1.</a:t>
            </a:r>
          </a:p>
        </p:txBody>
      </p:sp>
      <p:sp>
        <p:nvSpPr>
          <p:cNvPr id="10" name="Rectangle 9"/>
          <p:cNvSpPr/>
          <p:nvPr/>
        </p:nvSpPr>
        <p:spPr>
          <a:xfrm>
            <a:off x="854410" y="4163286"/>
            <a:ext cx="981512" cy="948261"/>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8027" y="4138355"/>
            <a:ext cx="1847088" cy="923330"/>
          </a:xfrm>
          <a:prstGeom prst="rect">
            <a:avLst/>
          </a:prstGeom>
          <a:noFill/>
        </p:spPr>
        <p:txBody>
          <a:bodyPr wrap="square" rtlCol="0">
            <a:spAutoFit/>
          </a:bodyPr>
          <a:lstStyle/>
          <a:p>
            <a:r>
              <a:rPr lang="en-US" sz="5400" b="1" dirty="0">
                <a:solidFill>
                  <a:schemeClr val="bg1"/>
                </a:solidFill>
                <a:latin typeface="Helvetica Neue" charset="0"/>
                <a:ea typeface="Helvetica Neue" charset="0"/>
                <a:cs typeface="Helvetica Neue" charset="0"/>
              </a:rPr>
              <a:t>2.</a:t>
            </a:r>
          </a:p>
        </p:txBody>
      </p:sp>
    </p:spTree>
    <p:extLst>
      <p:ext uri="{BB962C8B-B14F-4D97-AF65-F5344CB8AC3E}">
        <p14:creationId xmlns:p14="http://schemas.microsoft.com/office/powerpoint/2010/main" val="1814019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99105" y="2286000"/>
            <a:ext cx="7059295" cy="202996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6896" y="1700187"/>
            <a:ext cx="2121407" cy="2286597"/>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5538" y="3792968"/>
            <a:ext cx="2085213" cy="2396326"/>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590802" y="1533504"/>
            <a:ext cx="2816606" cy="3457627"/>
          </a:xfrm>
          <a:prstGeom prst="rect">
            <a:avLst/>
          </a:prstGeom>
        </p:spPr>
      </p:pic>
      <p:sp>
        <p:nvSpPr>
          <p:cNvPr id="8" name="Title 1"/>
          <p:cNvSpPr txBox="1">
            <a:spLocks/>
          </p:cNvSpPr>
          <p:nvPr/>
        </p:nvSpPr>
        <p:spPr>
          <a:xfrm>
            <a:off x="987550" y="2926705"/>
            <a:ext cx="121920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Helvetica Neue Medium" charset="0"/>
                <a:ea typeface="Helvetica Neue Medium" charset="0"/>
                <a:cs typeface="Helvetica Neue Medium" charset="0"/>
              </a:rPr>
              <a:t>QUESTIONS?</a:t>
            </a:r>
          </a:p>
          <a:p>
            <a:endParaRPr lang="en-US" b="1" dirty="0">
              <a:solidFill>
                <a:schemeClr val="bg1">
                  <a:lumMod val="95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2488506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97467D"/>
                </a:solidFill>
              </a:rPr>
              <a:t>THE SUPERVISION PROCESS ACTIVITY </a:t>
            </a:r>
          </a:p>
        </p:txBody>
      </p:sp>
      <p:sp>
        <p:nvSpPr>
          <p:cNvPr id="3" name="Text Placeholder 2"/>
          <p:cNvSpPr>
            <a:spLocks noGrp="1"/>
          </p:cNvSpPr>
          <p:nvPr>
            <p:ph type="body" sz="quarter" idx="12"/>
          </p:nvPr>
        </p:nvSpPr>
        <p:spPr>
          <a:xfrm>
            <a:off x="4100513" y="1800225"/>
            <a:ext cx="7300912" cy="3743325"/>
          </a:xfrm>
        </p:spPr>
        <p:txBody>
          <a:bodyPr/>
          <a:lstStyle/>
          <a:p>
            <a:pPr marL="0" indent="0">
              <a:buNone/>
            </a:pPr>
            <a:r>
              <a:rPr lang="en-US" sz="2400" b="1" dirty="0"/>
              <a:t>Instructions</a:t>
            </a:r>
            <a:r>
              <a:rPr lang="en-US" sz="2400" dirty="0"/>
              <a:t>: As a group, organize yourselves according to the supervision process for </a:t>
            </a:r>
            <a:r>
              <a:rPr lang="en-US" sz="2400" b="1" dirty="0"/>
              <a:t>an individual caseworker</a:t>
            </a:r>
            <a:r>
              <a:rPr lang="en-US" sz="2400" dirty="0"/>
              <a:t>, from the moment that they are hired, through the onboarding process and as they become more experienced</a:t>
            </a:r>
            <a:r>
              <a:rPr lang="en-US" dirty="0"/>
              <a:t>. </a:t>
            </a:r>
          </a:p>
          <a:p>
            <a:pPr marL="0" indent="0">
              <a:buNone/>
            </a:pPr>
            <a:r>
              <a:rPr lang="en-US" dirty="0"/>
              <a:t> </a:t>
            </a:r>
          </a:p>
        </p:txBody>
      </p:sp>
      <p:graphicFrame>
        <p:nvGraphicFramePr>
          <p:cNvPr id="5" name="Diagram 4"/>
          <p:cNvGraphicFramePr/>
          <p:nvPr>
            <p:extLst>
              <p:ext uri="{D42A27DB-BD31-4B8C-83A1-F6EECF244321}">
                <p14:modId xmlns:p14="http://schemas.microsoft.com/office/powerpoint/2010/main" val="932449293"/>
              </p:ext>
            </p:extLst>
          </p:nvPr>
        </p:nvGraphicFramePr>
        <p:xfrm>
          <a:off x="4400550" y="3829049"/>
          <a:ext cx="7000875" cy="2343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2060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749"/>
            <a:ext cx="12192000" cy="6852004"/>
          </a:xfrm>
          <a:prstGeom prst="rect">
            <a:avLst/>
          </a:prstGeom>
        </p:spPr>
      </p:pic>
      <p:sp>
        <p:nvSpPr>
          <p:cNvPr id="2" name="Title 1">
            <a:extLst>
              <a:ext uri="{FF2B5EF4-FFF2-40B4-BE49-F238E27FC236}">
                <a16:creationId xmlns:a16="http://schemas.microsoft.com/office/drawing/2014/main" xmlns="" id="{5A2A2B40-2B71-4567-9F3C-DF7AC53635EE}"/>
              </a:ext>
            </a:extLst>
          </p:cNvPr>
          <p:cNvSpPr>
            <a:spLocks noGrp="1"/>
          </p:cNvSpPr>
          <p:nvPr>
            <p:ph type="title"/>
          </p:nvPr>
        </p:nvSpPr>
        <p:spPr>
          <a:xfrm>
            <a:off x="838200" y="207264"/>
            <a:ext cx="10515600" cy="1325563"/>
          </a:xfrm>
        </p:spPr>
        <p:txBody>
          <a:bodyPr>
            <a:normAutofit/>
          </a:bodyPr>
          <a:lstStyle/>
          <a:p>
            <a:pPr algn="ctr"/>
            <a:r>
              <a:rPr lang="en-US" sz="3200" b="1" dirty="0">
                <a:solidFill>
                  <a:schemeClr val="bg1"/>
                </a:solidFill>
                <a:latin typeface="Helvetica Neue" charset="0"/>
                <a:ea typeface="Helvetica Neue" charset="0"/>
                <a:cs typeface="Helvetica Neue" charset="0"/>
              </a:rPr>
              <a:t>THE SUPERVISION PROCESS</a:t>
            </a:r>
          </a:p>
        </p:txBody>
      </p:sp>
      <p:sp>
        <p:nvSpPr>
          <p:cNvPr id="9" name="TextBox 8"/>
          <p:cNvSpPr txBox="1"/>
          <p:nvPr/>
        </p:nvSpPr>
        <p:spPr>
          <a:xfrm>
            <a:off x="587829" y="3669392"/>
            <a:ext cx="1257300" cy="523220"/>
          </a:xfrm>
          <a:prstGeom prst="rect">
            <a:avLst/>
          </a:prstGeom>
          <a:noFill/>
        </p:spPr>
        <p:txBody>
          <a:bodyPr wrap="square" rtlCol="0" anchor="ctr">
            <a:spAutoFit/>
          </a:bodyPr>
          <a:lstStyle/>
          <a:p>
            <a:pPr lvl="0" algn="ctr"/>
            <a:r>
              <a:rPr lang="en-US" sz="1400" b="1" dirty="0">
                <a:solidFill>
                  <a:schemeClr val="bg1"/>
                </a:solidFill>
                <a:latin typeface="Helvetica Neue" charset="0"/>
                <a:ea typeface="Helvetica Neue" charset="0"/>
                <a:cs typeface="Helvetica Neue" charset="0"/>
              </a:rPr>
              <a:t>Individual Supervision </a:t>
            </a:r>
          </a:p>
        </p:txBody>
      </p:sp>
      <p:sp>
        <p:nvSpPr>
          <p:cNvPr id="10" name="TextBox 9"/>
          <p:cNvSpPr txBox="1"/>
          <p:nvPr/>
        </p:nvSpPr>
        <p:spPr>
          <a:xfrm>
            <a:off x="2030867" y="3561670"/>
            <a:ext cx="1314452" cy="738664"/>
          </a:xfrm>
          <a:prstGeom prst="rect">
            <a:avLst/>
          </a:prstGeom>
          <a:noFill/>
        </p:spPr>
        <p:txBody>
          <a:bodyPr wrap="square" rtlCol="0" anchor="ctr">
            <a:spAutoFit/>
          </a:bodyPr>
          <a:lstStyle/>
          <a:p>
            <a:pPr lvl="0" algn="ctr"/>
            <a:r>
              <a:rPr lang="en-US" sz="1400" b="1" dirty="0">
                <a:solidFill>
                  <a:schemeClr val="bg1"/>
                </a:solidFill>
                <a:latin typeface="Helvetica Neue" charset="0"/>
                <a:ea typeface="Helvetica Neue" charset="0"/>
                <a:cs typeface="Helvetica Neue" charset="0"/>
              </a:rPr>
              <a:t>Case Management Meeting</a:t>
            </a:r>
          </a:p>
        </p:txBody>
      </p:sp>
      <p:sp>
        <p:nvSpPr>
          <p:cNvPr id="11" name="TextBox 10"/>
          <p:cNvSpPr txBox="1"/>
          <p:nvPr/>
        </p:nvSpPr>
        <p:spPr>
          <a:xfrm>
            <a:off x="3473906" y="3669392"/>
            <a:ext cx="1257300" cy="523220"/>
          </a:xfrm>
          <a:prstGeom prst="rect">
            <a:avLst/>
          </a:prstGeom>
          <a:noFill/>
        </p:spPr>
        <p:txBody>
          <a:bodyPr wrap="square" rtlCol="0" anchor="ctr">
            <a:spAutoFit/>
          </a:bodyPr>
          <a:lstStyle/>
          <a:p>
            <a:pPr lvl="0" algn="ctr"/>
            <a:r>
              <a:rPr lang="en-US" sz="1400" b="1" dirty="0">
                <a:solidFill>
                  <a:schemeClr val="bg1"/>
                </a:solidFill>
                <a:latin typeface="Helvetica Neue" charset="0"/>
                <a:ea typeface="Helvetica Neue" charset="0"/>
                <a:cs typeface="Helvetica Neue" charset="0"/>
              </a:rPr>
              <a:t>Individual Supervision </a:t>
            </a:r>
          </a:p>
        </p:txBody>
      </p:sp>
      <p:sp>
        <p:nvSpPr>
          <p:cNvPr id="12" name="TextBox 11"/>
          <p:cNvSpPr txBox="1"/>
          <p:nvPr/>
        </p:nvSpPr>
        <p:spPr>
          <a:xfrm>
            <a:off x="4859792" y="3561670"/>
            <a:ext cx="1385887" cy="738664"/>
          </a:xfrm>
          <a:prstGeom prst="rect">
            <a:avLst/>
          </a:prstGeom>
          <a:noFill/>
        </p:spPr>
        <p:txBody>
          <a:bodyPr wrap="square" rtlCol="0" anchor="ctr">
            <a:spAutoFit/>
          </a:bodyPr>
          <a:lstStyle/>
          <a:p>
            <a:pPr lvl="0" algn="ctr"/>
            <a:r>
              <a:rPr lang="en-US" sz="1400" b="1" dirty="0">
                <a:solidFill>
                  <a:schemeClr val="bg1"/>
                </a:solidFill>
                <a:latin typeface="Helvetica Neue" charset="0"/>
                <a:ea typeface="Helvetica Neue" charset="0"/>
                <a:cs typeface="Helvetica Neue" charset="0"/>
              </a:rPr>
              <a:t>Case Management Meeting</a:t>
            </a:r>
          </a:p>
        </p:txBody>
      </p:sp>
      <p:sp>
        <p:nvSpPr>
          <p:cNvPr id="13" name="TextBox 12"/>
          <p:cNvSpPr txBox="1"/>
          <p:nvPr/>
        </p:nvSpPr>
        <p:spPr>
          <a:xfrm>
            <a:off x="6245680" y="3669392"/>
            <a:ext cx="1257300" cy="523220"/>
          </a:xfrm>
          <a:prstGeom prst="rect">
            <a:avLst/>
          </a:prstGeom>
          <a:noFill/>
        </p:spPr>
        <p:txBody>
          <a:bodyPr wrap="square" rtlCol="0" anchor="ctr">
            <a:spAutoFit/>
          </a:bodyPr>
          <a:lstStyle/>
          <a:p>
            <a:pPr lvl="0" algn="ctr"/>
            <a:r>
              <a:rPr lang="en-US" sz="1400" b="1" dirty="0">
                <a:solidFill>
                  <a:schemeClr val="bg1"/>
                </a:solidFill>
                <a:latin typeface="Helvetica Neue" charset="0"/>
                <a:ea typeface="Helvetica Neue" charset="0"/>
                <a:cs typeface="Helvetica Neue" charset="0"/>
              </a:rPr>
              <a:t>Individual Supervision </a:t>
            </a:r>
          </a:p>
        </p:txBody>
      </p:sp>
      <p:sp>
        <p:nvSpPr>
          <p:cNvPr id="14" name="TextBox 13"/>
          <p:cNvSpPr txBox="1"/>
          <p:nvPr/>
        </p:nvSpPr>
        <p:spPr>
          <a:xfrm>
            <a:off x="7631566" y="3561670"/>
            <a:ext cx="1400175" cy="738664"/>
          </a:xfrm>
          <a:prstGeom prst="rect">
            <a:avLst/>
          </a:prstGeom>
          <a:noFill/>
        </p:spPr>
        <p:txBody>
          <a:bodyPr wrap="square" rtlCol="0" anchor="ctr">
            <a:spAutoFit/>
          </a:bodyPr>
          <a:lstStyle/>
          <a:p>
            <a:pPr lvl="0" algn="ctr"/>
            <a:r>
              <a:rPr lang="en-US" sz="1400" b="1" dirty="0">
                <a:solidFill>
                  <a:schemeClr val="bg1"/>
                </a:solidFill>
                <a:latin typeface="Helvetica Neue" charset="0"/>
                <a:ea typeface="Helvetica Neue" charset="0"/>
                <a:cs typeface="Helvetica Neue" charset="0"/>
              </a:rPr>
              <a:t>Case Management Meeting</a:t>
            </a:r>
          </a:p>
        </p:txBody>
      </p:sp>
      <p:sp>
        <p:nvSpPr>
          <p:cNvPr id="15" name="TextBox 14"/>
          <p:cNvSpPr txBox="1"/>
          <p:nvPr/>
        </p:nvSpPr>
        <p:spPr>
          <a:xfrm>
            <a:off x="9046030" y="3669392"/>
            <a:ext cx="1257300" cy="523220"/>
          </a:xfrm>
          <a:prstGeom prst="rect">
            <a:avLst/>
          </a:prstGeom>
          <a:noFill/>
        </p:spPr>
        <p:txBody>
          <a:bodyPr wrap="square" rtlCol="0" anchor="ctr">
            <a:spAutoFit/>
          </a:bodyPr>
          <a:lstStyle/>
          <a:p>
            <a:pPr lvl="0" algn="ctr"/>
            <a:r>
              <a:rPr lang="en-US" sz="1400" b="1" dirty="0">
                <a:solidFill>
                  <a:schemeClr val="bg1"/>
                </a:solidFill>
                <a:latin typeface="Helvetica Neue" charset="0"/>
                <a:ea typeface="Helvetica Neue" charset="0"/>
                <a:cs typeface="Helvetica Neue" charset="0"/>
              </a:rPr>
              <a:t>Individual Supervision </a:t>
            </a:r>
          </a:p>
        </p:txBody>
      </p:sp>
      <p:sp>
        <p:nvSpPr>
          <p:cNvPr id="16" name="TextBox 15"/>
          <p:cNvSpPr txBox="1"/>
          <p:nvPr/>
        </p:nvSpPr>
        <p:spPr>
          <a:xfrm>
            <a:off x="10431916" y="3561670"/>
            <a:ext cx="1369557" cy="738664"/>
          </a:xfrm>
          <a:prstGeom prst="rect">
            <a:avLst/>
          </a:prstGeom>
          <a:noFill/>
        </p:spPr>
        <p:txBody>
          <a:bodyPr wrap="square" rtlCol="0" anchor="ctr">
            <a:spAutoFit/>
          </a:bodyPr>
          <a:lstStyle/>
          <a:p>
            <a:pPr lvl="0" algn="ctr"/>
            <a:r>
              <a:rPr lang="en-US" sz="1400" b="1" dirty="0">
                <a:solidFill>
                  <a:schemeClr val="bg1"/>
                </a:solidFill>
                <a:latin typeface="Helvetica Neue" charset="0"/>
                <a:ea typeface="Helvetica Neue" charset="0"/>
                <a:cs typeface="Helvetica Neue" charset="0"/>
              </a:rPr>
              <a:t>Case Management Meeting</a:t>
            </a:r>
          </a:p>
        </p:txBody>
      </p:sp>
      <p:sp>
        <p:nvSpPr>
          <p:cNvPr id="17" name="TextBox 16"/>
          <p:cNvSpPr txBox="1"/>
          <p:nvPr/>
        </p:nvSpPr>
        <p:spPr>
          <a:xfrm>
            <a:off x="587829" y="2764875"/>
            <a:ext cx="1507671" cy="646331"/>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Capacity Assessment</a:t>
            </a:r>
          </a:p>
        </p:txBody>
      </p:sp>
      <p:sp>
        <p:nvSpPr>
          <p:cNvPr id="18" name="TextBox 17"/>
          <p:cNvSpPr txBox="1"/>
          <p:nvPr/>
        </p:nvSpPr>
        <p:spPr>
          <a:xfrm>
            <a:off x="2667900" y="2903375"/>
            <a:ext cx="1413235" cy="369332"/>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Shadowing</a:t>
            </a:r>
          </a:p>
        </p:txBody>
      </p:sp>
      <p:sp>
        <p:nvSpPr>
          <p:cNvPr id="19" name="TextBox 18"/>
          <p:cNvSpPr txBox="1"/>
          <p:nvPr/>
        </p:nvSpPr>
        <p:spPr>
          <a:xfrm>
            <a:off x="4636145" y="2903375"/>
            <a:ext cx="1462903" cy="369332"/>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Observation</a:t>
            </a:r>
          </a:p>
        </p:txBody>
      </p:sp>
      <p:sp>
        <p:nvSpPr>
          <p:cNvPr id="20" name="TextBox 19"/>
          <p:cNvSpPr txBox="1"/>
          <p:nvPr/>
        </p:nvSpPr>
        <p:spPr>
          <a:xfrm>
            <a:off x="6416177" y="2764877"/>
            <a:ext cx="1462903" cy="646331"/>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Case Discussions</a:t>
            </a:r>
          </a:p>
        </p:txBody>
      </p:sp>
      <p:sp>
        <p:nvSpPr>
          <p:cNvPr id="21" name="TextBox 20"/>
          <p:cNvSpPr txBox="1"/>
          <p:nvPr/>
        </p:nvSpPr>
        <p:spPr>
          <a:xfrm>
            <a:off x="8401812" y="2764876"/>
            <a:ext cx="1502936" cy="646331"/>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Capacity Assessment</a:t>
            </a:r>
          </a:p>
        </p:txBody>
      </p:sp>
      <p:sp>
        <p:nvSpPr>
          <p:cNvPr id="22" name="TextBox 21"/>
          <p:cNvSpPr txBox="1"/>
          <p:nvPr/>
        </p:nvSpPr>
        <p:spPr>
          <a:xfrm>
            <a:off x="10419724" y="2764876"/>
            <a:ext cx="1257300" cy="646331"/>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Case File Review</a:t>
            </a:r>
          </a:p>
        </p:txBody>
      </p:sp>
      <p:sp>
        <p:nvSpPr>
          <p:cNvPr id="29" name="TextBox 28"/>
          <p:cNvSpPr txBox="1"/>
          <p:nvPr/>
        </p:nvSpPr>
        <p:spPr>
          <a:xfrm>
            <a:off x="1410601" y="5762697"/>
            <a:ext cx="1257300" cy="307777"/>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CM Training</a:t>
            </a:r>
          </a:p>
        </p:txBody>
      </p:sp>
      <p:sp>
        <p:nvSpPr>
          <p:cNvPr id="30" name="TextBox 29"/>
          <p:cNvSpPr txBox="1"/>
          <p:nvPr/>
        </p:nvSpPr>
        <p:spPr>
          <a:xfrm>
            <a:off x="3473906" y="5654975"/>
            <a:ext cx="1257300" cy="523220"/>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Initial Low-Risk Cases</a:t>
            </a:r>
          </a:p>
        </p:txBody>
      </p:sp>
      <p:sp>
        <p:nvSpPr>
          <p:cNvPr id="31" name="TextBox 30"/>
          <p:cNvSpPr txBox="1"/>
          <p:nvPr/>
        </p:nvSpPr>
        <p:spPr>
          <a:xfrm>
            <a:off x="5522162" y="5654976"/>
            <a:ext cx="1257300" cy="523220"/>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Increase caseload</a:t>
            </a:r>
          </a:p>
        </p:txBody>
      </p:sp>
      <p:sp>
        <p:nvSpPr>
          <p:cNvPr id="32" name="TextBox 31"/>
          <p:cNvSpPr txBox="1"/>
          <p:nvPr/>
        </p:nvSpPr>
        <p:spPr>
          <a:xfrm>
            <a:off x="7482078" y="5593420"/>
            <a:ext cx="1257300" cy="646331"/>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Case File Review</a:t>
            </a:r>
          </a:p>
        </p:txBody>
      </p:sp>
      <p:sp>
        <p:nvSpPr>
          <p:cNvPr id="33" name="TextBox 32"/>
          <p:cNvSpPr txBox="1"/>
          <p:nvPr/>
        </p:nvSpPr>
        <p:spPr>
          <a:xfrm>
            <a:off x="9566909" y="5731919"/>
            <a:ext cx="1503167" cy="369332"/>
          </a:xfrm>
          <a:prstGeom prst="rect">
            <a:avLst/>
          </a:prstGeom>
          <a:noFill/>
        </p:spPr>
        <p:txBody>
          <a:bodyPr wrap="square" rtlCol="0" anchor="ctr">
            <a:spAutoFit/>
          </a:bodyPr>
          <a:lstStyle/>
          <a:p>
            <a:pPr algn="ctr"/>
            <a:r>
              <a:rPr lang="en-US" dirty="0">
                <a:solidFill>
                  <a:schemeClr val="accent6">
                    <a:lumMod val="40000"/>
                    <a:lumOff val="60000"/>
                  </a:schemeClr>
                </a:solidFill>
                <a:latin typeface="Helvetica Neue" charset="0"/>
                <a:ea typeface="Helvetica Neue" charset="0"/>
                <a:cs typeface="Helvetica Neue" charset="0"/>
              </a:rPr>
              <a:t>Observation</a:t>
            </a:r>
          </a:p>
        </p:txBody>
      </p:sp>
      <p:sp>
        <p:nvSpPr>
          <p:cNvPr id="34" name="TextBox 33"/>
          <p:cNvSpPr txBox="1"/>
          <p:nvPr/>
        </p:nvSpPr>
        <p:spPr>
          <a:xfrm>
            <a:off x="3345319" y="1391418"/>
            <a:ext cx="2785110" cy="369332"/>
          </a:xfrm>
          <a:prstGeom prst="rect">
            <a:avLst/>
          </a:prstGeom>
          <a:noFill/>
        </p:spPr>
        <p:txBody>
          <a:bodyPr wrap="square" rtlCol="0" anchor="ctr">
            <a:spAutoFit/>
          </a:bodyPr>
          <a:lstStyle/>
          <a:p>
            <a:pPr algn="ctr"/>
            <a:r>
              <a:rPr lang="en-US" sz="1800" dirty="0">
                <a:solidFill>
                  <a:schemeClr val="bg1"/>
                </a:solidFill>
                <a:latin typeface="Helvetica Neue" charset="0"/>
                <a:ea typeface="Helvetica Neue" charset="0"/>
                <a:cs typeface="Helvetica Neue" charset="0"/>
              </a:rPr>
              <a:t>ONBOARDING</a:t>
            </a:r>
          </a:p>
        </p:txBody>
      </p:sp>
      <p:sp>
        <p:nvSpPr>
          <p:cNvPr id="35" name="TextBox 34"/>
          <p:cNvSpPr txBox="1"/>
          <p:nvPr/>
        </p:nvSpPr>
        <p:spPr>
          <a:xfrm>
            <a:off x="6207961" y="1391418"/>
            <a:ext cx="2785110" cy="369332"/>
          </a:xfrm>
          <a:prstGeom prst="rect">
            <a:avLst/>
          </a:prstGeom>
          <a:noFill/>
        </p:spPr>
        <p:txBody>
          <a:bodyPr wrap="square" rtlCol="0" anchor="ctr">
            <a:spAutoFit/>
          </a:bodyPr>
          <a:lstStyle/>
          <a:p>
            <a:pPr algn="ctr"/>
            <a:r>
              <a:rPr lang="en-US" sz="1800" dirty="0">
                <a:solidFill>
                  <a:schemeClr val="bg1"/>
                </a:solidFill>
                <a:latin typeface="Helvetica Neue" charset="0"/>
                <a:ea typeface="Helvetica Neue" charset="0"/>
                <a:cs typeface="Helvetica Neue" charset="0"/>
              </a:rPr>
              <a:t>ONGOING</a:t>
            </a:r>
          </a:p>
        </p:txBody>
      </p:sp>
    </p:spTree>
    <p:extLst>
      <p:ext uri="{BB962C8B-B14F-4D97-AF65-F5344CB8AC3E}">
        <p14:creationId xmlns:p14="http://schemas.microsoft.com/office/powerpoint/2010/main" val="237469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948" y="304506"/>
            <a:ext cx="10515600" cy="1325563"/>
          </a:xfrm>
        </p:spPr>
        <p:txBody>
          <a:bodyPr>
            <a:normAutofit fontScale="90000"/>
          </a:bodyPr>
          <a:lstStyle/>
          <a:p>
            <a:r>
              <a:rPr lang="en-US" sz="3600" b="1" dirty="0">
                <a:solidFill>
                  <a:srgbClr val="016794"/>
                </a:solidFill>
                <a:latin typeface="Helvetica Neue" charset="0"/>
                <a:ea typeface="Helvetica Neue" charset="0"/>
                <a:cs typeface="Helvetica Neue" charset="0"/>
              </a:rPr>
              <a:t>DESIGN A </a:t>
            </a:r>
            <a:br>
              <a:rPr lang="en-US" sz="3600" b="1" dirty="0">
                <a:solidFill>
                  <a:srgbClr val="016794"/>
                </a:solidFill>
                <a:latin typeface="Helvetica Neue" charset="0"/>
                <a:ea typeface="Helvetica Neue" charset="0"/>
                <a:cs typeface="Helvetica Neue" charset="0"/>
              </a:rPr>
            </a:br>
            <a:r>
              <a:rPr lang="en-US" sz="3600" b="1" dirty="0">
                <a:solidFill>
                  <a:srgbClr val="016794"/>
                </a:solidFill>
                <a:latin typeface="Helvetica Neue" charset="0"/>
                <a:ea typeface="Helvetica Neue" charset="0"/>
                <a:cs typeface="Helvetica Neue" charset="0"/>
              </a:rPr>
              <a:t>SUPERVISION</a:t>
            </a:r>
            <a:br>
              <a:rPr lang="en-US" sz="3600" b="1" dirty="0">
                <a:solidFill>
                  <a:srgbClr val="016794"/>
                </a:solidFill>
                <a:latin typeface="Helvetica Neue" charset="0"/>
                <a:ea typeface="Helvetica Neue" charset="0"/>
                <a:cs typeface="Helvetica Neue" charset="0"/>
              </a:rPr>
            </a:br>
            <a:r>
              <a:rPr lang="en-US" sz="3600" b="1" dirty="0">
                <a:solidFill>
                  <a:srgbClr val="016794"/>
                </a:solidFill>
                <a:latin typeface="Helvetica Neue" charset="0"/>
                <a:ea typeface="Helvetica Neue" charset="0"/>
                <a:cs typeface="Helvetica Neue" charset="0"/>
              </a:rPr>
              <a:t>CALENDAR</a:t>
            </a:r>
            <a:r>
              <a:rPr lang="en-US" dirty="0">
                <a:solidFill>
                  <a:schemeClr val="tx1"/>
                </a:solidFill>
              </a:rPr>
              <a:t/>
            </a:r>
            <a:br>
              <a:rPr lang="en-US" dirty="0">
                <a:solidFill>
                  <a:schemeClr val="tx1"/>
                </a:solidFill>
              </a:rPr>
            </a:br>
            <a:endParaRPr lang="en-US" sz="1800" i="1" dirty="0">
              <a:solidFill>
                <a:schemeClr val="bg1">
                  <a:lumMod val="10000"/>
                </a:schemeClr>
              </a:solidFill>
            </a:endParaRPr>
          </a:p>
        </p:txBody>
      </p:sp>
      <p:sp>
        <p:nvSpPr>
          <p:cNvPr id="3" name="Text Placeholder 2"/>
          <p:cNvSpPr>
            <a:spLocks noGrp="1"/>
          </p:cNvSpPr>
          <p:nvPr>
            <p:ph idx="1"/>
          </p:nvPr>
        </p:nvSpPr>
        <p:spPr>
          <a:xfrm>
            <a:off x="5313949" y="1812758"/>
            <a:ext cx="5311380" cy="4473155"/>
          </a:xfrm>
        </p:spPr>
        <p:txBody>
          <a:bodyPr>
            <a:normAutofit/>
          </a:bodyPr>
          <a:lstStyle/>
          <a:p>
            <a:pPr marL="0" indent="0">
              <a:buNone/>
            </a:pPr>
            <a:r>
              <a:rPr lang="en-US" sz="2400" b="1" dirty="0">
                <a:solidFill>
                  <a:srgbClr val="97467D"/>
                </a:solidFill>
                <a:latin typeface="Helvetica Neue" charset="0"/>
                <a:ea typeface="Helvetica Neue" charset="0"/>
                <a:cs typeface="Helvetica Neue" charset="0"/>
              </a:rPr>
              <a:t>Exercise: </a:t>
            </a:r>
          </a:p>
          <a:p>
            <a:pPr>
              <a:buClr>
                <a:srgbClr val="97467D"/>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Draft a monthly supervision calendar for 1 Supervisor and 6 caseworkers</a:t>
            </a:r>
          </a:p>
          <a:p>
            <a:pPr lvl="1">
              <a:buClr>
                <a:srgbClr val="97467D"/>
              </a:buClr>
              <a:buFont typeface="Wingdings" charset="2"/>
              <a:buChar char="§"/>
            </a:pPr>
            <a:r>
              <a:rPr lang="en-US" sz="1600" dirty="0">
                <a:solidFill>
                  <a:schemeClr val="tx1">
                    <a:lumMod val="65000"/>
                    <a:lumOff val="35000"/>
                  </a:schemeClr>
                </a:solidFill>
                <a:latin typeface="Helvetica Neue" charset="0"/>
                <a:ea typeface="Helvetica Neue" charset="0"/>
                <a:cs typeface="Helvetica Neue" charset="0"/>
              </a:rPr>
              <a:t>New hire: CW1 </a:t>
            </a:r>
          </a:p>
          <a:p>
            <a:pPr lvl="1">
              <a:buClr>
                <a:srgbClr val="97467D"/>
              </a:buClr>
              <a:buFont typeface="Wingdings" charset="2"/>
              <a:buChar char="§"/>
            </a:pPr>
            <a:r>
              <a:rPr lang="en-US" sz="1600" dirty="0">
                <a:solidFill>
                  <a:schemeClr val="tx1">
                    <a:lumMod val="65000"/>
                    <a:lumOff val="35000"/>
                  </a:schemeClr>
                </a:solidFill>
                <a:latin typeface="Helvetica Neue" charset="0"/>
                <a:ea typeface="Helvetica Neue" charset="0"/>
                <a:cs typeface="Helvetica Neue" charset="0"/>
              </a:rPr>
              <a:t>Junior caseworkers: CW2, CW3, CW4</a:t>
            </a:r>
          </a:p>
          <a:p>
            <a:pPr lvl="1">
              <a:buClr>
                <a:srgbClr val="97467D"/>
              </a:buClr>
              <a:buFont typeface="Wingdings" charset="2"/>
              <a:buChar char="§"/>
            </a:pPr>
            <a:r>
              <a:rPr lang="en-US" sz="1600" dirty="0">
                <a:solidFill>
                  <a:schemeClr val="tx1">
                    <a:lumMod val="65000"/>
                    <a:lumOff val="35000"/>
                  </a:schemeClr>
                </a:solidFill>
                <a:latin typeface="Helvetica Neue" charset="0"/>
                <a:ea typeface="Helvetica Neue" charset="0"/>
                <a:cs typeface="Helvetica Neue" charset="0"/>
              </a:rPr>
              <a:t>Senior caseworkers: CW5, CW6</a:t>
            </a:r>
          </a:p>
        </p:txBody>
      </p:sp>
      <p:sp>
        <p:nvSpPr>
          <p:cNvPr id="4" name="TextBox 3"/>
          <p:cNvSpPr txBox="1"/>
          <p:nvPr/>
        </p:nvSpPr>
        <p:spPr>
          <a:xfrm>
            <a:off x="5486400" y="3810000"/>
            <a:ext cx="5632704" cy="2846933"/>
          </a:xfrm>
          <a:prstGeom prst="rect">
            <a:avLst/>
          </a:prstGeom>
          <a:noFill/>
        </p:spPr>
        <p:txBody>
          <a:bodyPr wrap="square" rtlCol="0">
            <a:spAutoFit/>
          </a:bodyPr>
          <a:lstStyle/>
          <a:p>
            <a:pPr>
              <a:spcBef>
                <a:spcPts val="600"/>
              </a:spcBef>
              <a:buClr>
                <a:srgbClr val="97467D"/>
              </a:buClr>
              <a:buFont typeface="Wingdings" charset="2"/>
              <a:buChar char="§"/>
            </a:pPr>
            <a:r>
              <a:rPr lang="en-US" sz="1800" dirty="0">
                <a:solidFill>
                  <a:schemeClr val="tx1">
                    <a:lumMod val="65000"/>
                    <a:lumOff val="35000"/>
                  </a:schemeClr>
                </a:solidFill>
                <a:latin typeface="Helvetica Neue" charset="0"/>
                <a:ea typeface="Helvetica Neue" charset="0"/>
                <a:cs typeface="Helvetica Neue" charset="0"/>
              </a:rPr>
              <a:t> Blank calendar</a:t>
            </a:r>
          </a:p>
          <a:p>
            <a:pPr>
              <a:spcBef>
                <a:spcPts val="600"/>
              </a:spcBef>
              <a:buClr>
                <a:srgbClr val="97467D"/>
              </a:buClr>
              <a:buFont typeface="Wingdings" charset="2"/>
              <a:buChar char="§"/>
            </a:pPr>
            <a:r>
              <a:rPr lang="en-US" sz="1800" dirty="0">
                <a:solidFill>
                  <a:schemeClr val="tx1">
                    <a:lumMod val="65000"/>
                    <a:lumOff val="35000"/>
                  </a:schemeClr>
                </a:solidFill>
                <a:latin typeface="Helvetica Neue" charset="0"/>
                <a:ea typeface="Helvetica Neue" charset="0"/>
                <a:cs typeface="Helvetica Neue" charset="0"/>
              </a:rPr>
              <a:t> Capacity Assessment card x 1</a:t>
            </a:r>
          </a:p>
          <a:p>
            <a:pPr>
              <a:spcBef>
                <a:spcPts val="600"/>
              </a:spcBef>
              <a:buClr>
                <a:srgbClr val="97467D"/>
              </a:buClr>
              <a:buFont typeface="Wingdings" charset="2"/>
              <a:buChar char="§"/>
            </a:pPr>
            <a:r>
              <a:rPr lang="en-US" sz="1800" dirty="0">
                <a:solidFill>
                  <a:schemeClr val="tx1">
                    <a:lumMod val="65000"/>
                    <a:lumOff val="35000"/>
                  </a:schemeClr>
                </a:solidFill>
                <a:latin typeface="Helvetica Neue" charset="0"/>
                <a:ea typeface="Helvetica Neue" charset="0"/>
                <a:cs typeface="Helvetica Neue" charset="0"/>
              </a:rPr>
              <a:t> Shadowing cards x 3</a:t>
            </a:r>
          </a:p>
          <a:p>
            <a:pPr>
              <a:spcBef>
                <a:spcPts val="600"/>
              </a:spcBef>
              <a:buClr>
                <a:srgbClr val="97467D"/>
              </a:buClr>
              <a:buFont typeface="Wingdings" charset="2"/>
              <a:buChar char="§"/>
            </a:pPr>
            <a:r>
              <a:rPr lang="en-US" sz="1800" dirty="0">
                <a:solidFill>
                  <a:schemeClr val="tx1">
                    <a:lumMod val="65000"/>
                    <a:lumOff val="35000"/>
                  </a:schemeClr>
                </a:solidFill>
                <a:latin typeface="Helvetica Neue" charset="0"/>
                <a:ea typeface="Helvetica Neue" charset="0"/>
                <a:cs typeface="Helvetica Neue" charset="0"/>
              </a:rPr>
              <a:t> Observation cards x 2</a:t>
            </a:r>
          </a:p>
          <a:p>
            <a:pPr>
              <a:spcBef>
                <a:spcPts val="600"/>
              </a:spcBef>
              <a:buClr>
                <a:srgbClr val="97467D"/>
              </a:buClr>
              <a:buFont typeface="Wingdings" charset="2"/>
              <a:buChar char="§"/>
            </a:pPr>
            <a:r>
              <a:rPr lang="en-US" sz="1800" dirty="0">
                <a:solidFill>
                  <a:schemeClr val="tx1">
                    <a:lumMod val="65000"/>
                    <a:lumOff val="35000"/>
                  </a:schemeClr>
                </a:solidFill>
                <a:latin typeface="Helvetica Neue" charset="0"/>
                <a:ea typeface="Helvetica Neue" charset="0"/>
                <a:cs typeface="Helvetica Neue" charset="0"/>
              </a:rPr>
              <a:t> Case File Review cards x 4</a:t>
            </a:r>
          </a:p>
          <a:p>
            <a:pPr>
              <a:spcBef>
                <a:spcPts val="600"/>
              </a:spcBef>
              <a:buClr>
                <a:srgbClr val="97467D"/>
              </a:buClr>
              <a:buFont typeface="Wingdings" charset="2"/>
              <a:buChar char="§"/>
            </a:pPr>
            <a:r>
              <a:rPr lang="en-US" sz="1800" dirty="0">
                <a:solidFill>
                  <a:schemeClr val="tx1">
                    <a:lumMod val="65000"/>
                    <a:lumOff val="35000"/>
                  </a:schemeClr>
                </a:solidFill>
                <a:latin typeface="Helvetica Neue" charset="0"/>
                <a:ea typeface="Helvetica Neue" charset="0"/>
                <a:cs typeface="Helvetica Neue" charset="0"/>
              </a:rPr>
              <a:t> Individual Supervision cards x 24</a:t>
            </a:r>
          </a:p>
          <a:p>
            <a:pPr>
              <a:spcBef>
                <a:spcPts val="600"/>
              </a:spcBef>
              <a:buClr>
                <a:srgbClr val="97467D"/>
              </a:buClr>
              <a:buFont typeface="Wingdings" charset="2"/>
              <a:buChar char="§"/>
            </a:pPr>
            <a:r>
              <a:rPr lang="en-US" sz="1800" dirty="0">
                <a:solidFill>
                  <a:schemeClr val="tx1">
                    <a:lumMod val="65000"/>
                    <a:lumOff val="35000"/>
                  </a:schemeClr>
                </a:solidFill>
                <a:latin typeface="Helvetica Neue" charset="0"/>
                <a:ea typeface="Helvetica Neue" charset="0"/>
                <a:cs typeface="Helvetica Neue" charset="0"/>
              </a:rPr>
              <a:t> Case Management meeting cards x 4</a:t>
            </a:r>
          </a:p>
          <a:p>
            <a:pPr>
              <a:spcBef>
                <a:spcPts val="600"/>
              </a:spcBef>
              <a:buClr>
                <a:srgbClr val="97467D"/>
              </a:buClr>
              <a:buFont typeface="Wingdings" charset="2"/>
              <a:buChar char="§"/>
            </a:pPr>
            <a:r>
              <a:rPr lang="en-US" sz="1800" dirty="0">
                <a:solidFill>
                  <a:schemeClr val="tx1">
                    <a:lumMod val="65000"/>
                    <a:lumOff val="35000"/>
                  </a:schemeClr>
                </a:solidFill>
                <a:latin typeface="Helvetica Neue" charset="0"/>
                <a:ea typeface="Helvetica Neue" charset="0"/>
                <a:cs typeface="Helvetica Neue" charset="0"/>
              </a:rPr>
              <a:t> Case Discussion cards x 2</a:t>
            </a:r>
          </a:p>
        </p:txBody>
      </p:sp>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b="-239"/>
          <a:stretch/>
        </p:blipFill>
        <p:spPr>
          <a:xfrm>
            <a:off x="-1" y="0"/>
            <a:ext cx="5062545" cy="68743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37924" y="0"/>
            <a:ext cx="2323164" cy="2323164"/>
          </a:xfrm>
          <a:prstGeom prst="rect">
            <a:avLst/>
          </a:prstGeom>
        </p:spPr>
      </p:pic>
    </p:spTree>
    <p:extLst>
      <p:ext uri="{BB962C8B-B14F-4D97-AF65-F5344CB8AC3E}">
        <p14:creationId xmlns:p14="http://schemas.microsoft.com/office/powerpoint/2010/main" val="3848516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2260707" y="801243"/>
            <a:ext cx="10515600" cy="1325563"/>
          </a:xfrm>
          <a:prstGeom prst="rect">
            <a:avLst/>
          </a:prstGeom>
          <a:noFill/>
          <a:ln>
            <a:noFill/>
          </a:ln>
        </p:spPr>
        <p:txBody>
          <a:bodyPr lIns="91425" tIns="45700" rIns="91425" bIns="45700" anchor="t" anchorCtr="0">
            <a:noAutofit/>
          </a:bodyPr>
          <a:lstStyle/>
          <a:p>
            <a:pPr marL="0" marR="0" lvl="0" indent="0" algn="l" rtl="0">
              <a:spcBef>
                <a:spcPts val="0"/>
              </a:spcBef>
              <a:buClr>
                <a:srgbClr val="151515"/>
              </a:buClr>
              <a:buSzPct val="25000"/>
              <a:buFont typeface="Century Gothic"/>
              <a:buNone/>
            </a:pPr>
            <a:r>
              <a:rPr lang="en-US" sz="3600" b="1" u="none" strike="noStrike" cap="none" dirty="0">
                <a:solidFill>
                  <a:srgbClr val="016794"/>
                </a:solidFill>
                <a:latin typeface="Helvetica Neue" charset="0"/>
                <a:ea typeface="Helvetica Neue" charset="0"/>
                <a:cs typeface="Helvetica Neue" charset="0"/>
                <a:sym typeface="Century Gothic"/>
              </a:rPr>
              <a:t>PUTTING IT TOGETHER</a:t>
            </a:r>
          </a:p>
        </p:txBody>
      </p:sp>
      <p:graphicFrame>
        <p:nvGraphicFramePr>
          <p:cNvPr id="323" name="Shape 323"/>
          <p:cNvGraphicFramePr/>
          <p:nvPr>
            <p:extLst>
              <p:ext uri="{D42A27DB-BD31-4B8C-83A1-F6EECF244321}">
                <p14:modId xmlns:p14="http://schemas.microsoft.com/office/powerpoint/2010/main" val="332291508"/>
              </p:ext>
            </p:extLst>
          </p:nvPr>
        </p:nvGraphicFramePr>
        <p:xfrm>
          <a:off x="2260707" y="1619074"/>
          <a:ext cx="9405523" cy="5064604"/>
        </p:xfrm>
        <a:graphic>
          <a:graphicData uri="http://schemas.openxmlformats.org/drawingml/2006/table">
            <a:tbl>
              <a:tblPr firstRow="1" bandRow="1">
                <a:noFill/>
              </a:tblPr>
              <a:tblGrid>
                <a:gridCol w="1592936">
                  <a:extLst>
                    <a:ext uri="{9D8B030D-6E8A-4147-A177-3AD203B41FA5}">
                      <a16:colId xmlns:a16="http://schemas.microsoft.com/office/drawing/2014/main" xmlns="" val="20000"/>
                    </a:ext>
                  </a:extLst>
                </a:gridCol>
                <a:gridCol w="3918757">
                  <a:extLst>
                    <a:ext uri="{9D8B030D-6E8A-4147-A177-3AD203B41FA5}">
                      <a16:colId xmlns:a16="http://schemas.microsoft.com/office/drawing/2014/main" xmlns="" val="375612860"/>
                    </a:ext>
                  </a:extLst>
                </a:gridCol>
                <a:gridCol w="3893830">
                  <a:extLst>
                    <a:ext uri="{9D8B030D-6E8A-4147-A177-3AD203B41FA5}">
                      <a16:colId xmlns:a16="http://schemas.microsoft.com/office/drawing/2014/main" xmlns="" val="20001"/>
                    </a:ext>
                  </a:extLst>
                </a:gridCol>
              </a:tblGrid>
              <a:tr h="1408028">
                <a:tc>
                  <a:txBody>
                    <a:bodyPr/>
                    <a:lstStyle/>
                    <a:p>
                      <a:pPr marL="0" marR="0" lvl="0" indent="0" algn="l" rtl="0">
                        <a:spcBef>
                          <a:spcPts val="600"/>
                        </a:spcBef>
                        <a:buSzPct val="25000"/>
                        <a:buNone/>
                      </a:pPr>
                      <a:r>
                        <a:rPr lang="en-US" sz="1800" b="1" i="0" dirty="0">
                          <a:solidFill>
                            <a:schemeClr val="bg1"/>
                          </a:solidFill>
                          <a:latin typeface="Helvetica Neue" charset="0"/>
                          <a:ea typeface="Helvetica Neue" charset="0"/>
                          <a:cs typeface="Helvetica Neue" charset="0"/>
                        </a:rPr>
                        <a:t>Setting</a:t>
                      </a:r>
                      <a:endParaRPr sz="1800" b="1" i="0" dirty="0">
                        <a:solidFill>
                          <a:schemeClr val="bg1"/>
                        </a:solidFill>
                        <a:latin typeface="Helvetica Neue" charset="0"/>
                        <a:ea typeface="Helvetica Neue" charset="0"/>
                        <a:cs typeface="Helvetica Neue" charset="0"/>
                      </a:endParaRPr>
                    </a:p>
                  </a:txBody>
                  <a:tcPr marL="163574" marR="0" marT="163574" marB="163574">
                    <a:solidFill>
                      <a:srgbClr val="97467D"/>
                    </a:solidFill>
                  </a:tcPr>
                </a:tc>
                <a:tc>
                  <a:txBody>
                    <a:bodyPr/>
                    <a:lstStyle/>
                    <a:p>
                      <a:pPr lvl="0" algn="l">
                        <a:spcBef>
                          <a:spcPts val="600"/>
                        </a:spcBef>
                        <a:buNone/>
                      </a:pPr>
                      <a:r>
                        <a:rPr lang="en-US" sz="1800" b="1" i="0" u="none" strike="noStrike" noProof="0" dirty="0">
                          <a:solidFill>
                            <a:schemeClr val="bg1"/>
                          </a:solidFill>
                          <a:latin typeface="Helvetica Neue" charset="0"/>
                          <a:ea typeface="Helvetica Neue" charset="0"/>
                          <a:cs typeface="Helvetica Neue" charset="0"/>
                        </a:rPr>
                        <a:t>Practices</a:t>
                      </a:r>
                    </a:p>
                  </a:txBody>
                  <a:tcPr marL="163574" marR="0" marT="163574" marB="163574">
                    <a:solidFill>
                      <a:srgbClr val="97467D"/>
                    </a:solidFill>
                  </a:tcPr>
                </a:tc>
                <a:tc>
                  <a:txBody>
                    <a:bodyPr/>
                    <a:lstStyle/>
                    <a:p>
                      <a:pPr lvl="0" algn="l">
                        <a:spcBef>
                          <a:spcPts val="600"/>
                        </a:spcBef>
                        <a:buNone/>
                      </a:pPr>
                      <a:r>
                        <a:rPr lang="en-US" sz="1800" b="1" i="0" u="none" strike="noStrike" noProof="0" dirty="0">
                          <a:solidFill>
                            <a:schemeClr val="bg1"/>
                          </a:solidFill>
                          <a:latin typeface="Helvetica Neue" charset="0"/>
                          <a:ea typeface="Helvetica Neue" charset="0"/>
                          <a:cs typeface="Helvetica Neue" charset="0"/>
                        </a:rPr>
                        <a:t>Frequency and Notes</a:t>
                      </a:r>
                      <a:endParaRPr lang="en-US" sz="1800" b="1" i="0" dirty="0">
                        <a:solidFill>
                          <a:schemeClr val="bg1"/>
                        </a:solidFill>
                        <a:latin typeface="Helvetica Neue" charset="0"/>
                        <a:ea typeface="Helvetica Neue" charset="0"/>
                        <a:cs typeface="Helvetica Neue" charset="0"/>
                      </a:endParaRPr>
                    </a:p>
                  </a:txBody>
                  <a:tcPr marL="163574" marR="0" marT="163574" marB="163574">
                    <a:solidFill>
                      <a:srgbClr val="97467D"/>
                    </a:solidFill>
                  </a:tcPr>
                </a:tc>
                <a:extLst>
                  <a:ext uri="{0D108BD9-81ED-4DB2-BD59-A6C34878D82A}">
                    <a16:rowId xmlns:a16="http://schemas.microsoft.com/office/drawing/2014/main" xmlns="" val="10000"/>
                  </a:ext>
                </a:extLst>
              </a:tr>
              <a:tr h="2303672">
                <a:tc>
                  <a:txBody>
                    <a:bodyPr/>
                    <a:lstStyle/>
                    <a:p>
                      <a:pPr marL="0" marR="0" lvl="0" indent="0" algn="l" rtl="0">
                        <a:spcBef>
                          <a:spcPts val="600"/>
                        </a:spcBef>
                        <a:buSzPct val="25000"/>
                        <a:buNone/>
                      </a:pPr>
                      <a:r>
                        <a:rPr lang="en-US" sz="1800" b="1" i="0" dirty="0">
                          <a:solidFill>
                            <a:schemeClr val="tx1">
                              <a:lumMod val="75000"/>
                            </a:schemeClr>
                          </a:solidFill>
                          <a:latin typeface="Helvetica Neue" charset="0"/>
                          <a:ea typeface="Helvetica Neue" charset="0"/>
                          <a:cs typeface="Helvetica Neue" charset="0"/>
                        </a:rPr>
                        <a:t>One-on-One</a:t>
                      </a:r>
                    </a:p>
                    <a:p>
                      <a:pPr marL="0" marR="0" lvl="0" indent="0" algn="l">
                        <a:spcBef>
                          <a:spcPts val="600"/>
                        </a:spcBef>
                        <a:buNone/>
                      </a:pPr>
                      <a:endParaRPr lang="en-US" sz="1800" b="1" i="0" dirty="0">
                        <a:solidFill>
                          <a:schemeClr val="tx1">
                            <a:lumMod val="75000"/>
                          </a:schemeClr>
                        </a:solidFill>
                        <a:latin typeface="Helvetica Neue" charset="0"/>
                        <a:ea typeface="Helvetica Neue" charset="0"/>
                        <a:cs typeface="Helvetica Neue" charset="0"/>
                      </a:endParaRPr>
                    </a:p>
                    <a:p>
                      <a:pPr marL="0" marR="0" lvl="0" indent="0" algn="l" rtl="0">
                        <a:spcBef>
                          <a:spcPts val="600"/>
                        </a:spcBef>
                        <a:buSzPct val="25000"/>
                        <a:buNone/>
                      </a:pPr>
                      <a:endParaRPr lang="en-US" sz="1800" b="1" i="0" dirty="0">
                        <a:solidFill>
                          <a:schemeClr val="tx1">
                            <a:lumMod val="75000"/>
                          </a:schemeClr>
                        </a:solidFill>
                        <a:latin typeface="Helvetica Neue" charset="0"/>
                        <a:ea typeface="Helvetica Neue" charset="0"/>
                        <a:cs typeface="Helvetica Neue" charset="0"/>
                      </a:endParaRPr>
                    </a:p>
                  </a:txBody>
                  <a:tcPr marL="163574" marR="81796" marT="163574" marB="163574">
                    <a:solidFill>
                      <a:srgbClr val="D4BCCA"/>
                    </a:solidFill>
                  </a:tcPr>
                </a:tc>
                <a:tc>
                  <a:txBody>
                    <a:bodyPr/>
                    <a:lstStyle/>
                    <a:p>
                      <a:pPr lvl="0" algn="l">
                        <a:spcBef>
                          <a:spcPts val="600"/>
                        </a:spcBef>
                        <a:buNone/>
                      </a:pPr>
                      <a:r>
                        <a:rPr lang="en-US" sz="1800" b="1" i="0" dirty="0">
                          <a:solidFill>
                            <a:schemeClr val="tx1">
                              <a:lumMod val="75000"/>
                            </a:schemeClr>
                          </a:solidFill>
                          <a:latin typeface="Helvetica Neue" charset="0"/>
                          <a:ea typeface="Helvetica Neue" charset="0"/>
                          <a:cs typeface="Helvetica Neue" charset="0"/>
                        </a:rPr>
                        <a:t>1. Individual</a:t>
                      </a:r>
                    </a:p>
                    <a:p>
                      <a:pPr lvl="0" algn="l">
                        <a:spcBef>
                          <a:spcPts val="600"/>
                        </a:spcBef>
                        <a:buNone/>
                      </a:pPr>
                      <a:r>
                        <a:rPr lang="en-US" sz="1800" b="1" i="0" dirty="0">
                          <a:solidFill>
                            <a:schemeClr val="tx1">
                              <a:lumMod val="75000"/>
                            </a:schemeClr>
                          </a:solidFill>
                          <a:latin typeface="Helvetica Neue" charset="0"/>
                          <a:ea typeface="Helvetica Neue" charset="0"/>
                          <a:cs typeface="Helvetica Neue" charset="0"/>
                        </a:rPr>
                        <a:t>2. CM</a:t>
                      </a:r>
                      <a:r>
                        <a:rPr lang="en-US" sz="1800" b="1" i="0" baseline="0" dirty="0">
                          <a:solidFill>
                            <a:schemeClr val="tx1">
                              <a:lumMod val="75000"/>
                            </a:schemeClr>
                          </a:solidFill>
                          <a:latin typeface="Helvetica Neue" charset="0"/>
                          <a:ea typeface="Helvetica Neue" charset="0"/>
                          <a:cs typeface="Helvetica Neue" charset="0"/>
                        </a:rPr>
                        <a:t> </a:t>
                      </a:r>
                      <a:r>
                        <a:rPr lang="en-US" sz="1800" b="1" i="0" dirty="0">
                          <a:solidFill>
                            <a:schemeClr val="tx1">
                              <a:lumMod val="75000"/>
                            </a:schemeClr>
                          </a:solidFill>
                          <a:latin typeface="Helvetica Neue" charset="0"/>
                          <a:ea typeface="Helvetica Neue" charset="0"/>
                          <a:cs typeface="Helvetica Neue" charset="0"/>
                        </a:rPr>
                        <a:t>Capacity Assessment </a:t>
                      </a:r>
                    </a:p>
                    <a:p>
                      <a:pPr lvl="0" algn="l">
                        <a:spcBef>
                          <a:spcPts val="600"/>
                        </a:spcBef>
                        <a:buNone/>
                      </a:pPr>
                      <a:r>
                        <a:rPr lang="en-US" sz="1800" b="1" i="0" dirty="0">
                          <a:solidFill>
                            <a:schemeClr val="tx1">
                              <a:lumMod val="75000"/>
                            </a:schemeClr>
                          </a:solidFill>
                          <a:latin typeface="Helvetica Neue" charset="0"/>
                          <a:ea typeface="Helvetica Neue" charset="0"/>
                          <a:cs typeface="Helvetica Neue" charset="0"/>
                        </a:rPr>
                        <a:t>2. Shadowing </a:t>
                      </a:r>
                    </a:p>
                    <a:p>
                      <a:pPr lvl="0" algn="l">
                        <a:spcBef>
                          <a:spcPts val="600"/>
                        </a:spcBef>
                        <a:buNone/>
                      </a:pPr>
                      <a:r>
                        <a:rPr lang="en-US" sz="1800" b="1" i="0" dirty="0">
                          <a:solidFill>
                            <a:schemeClr val="tx1">
                              <a:lumMod val="75000"/>
                            </a:schemeClr>
                          </a:solidFill>
                          <a:latin typeface="Helvetica Neue" charset="0"/>
                          <a:ea typeface="Helvetica Neue" charset="0"/>
                          <a:cs typeface="Helvetica Neue" charset="0"/>
                        </a:rPr>
                        <a:t>3. Observation</a:t>
                      </a:r>
                    </a:p>
                    <a:p>
                      <a:pPr lvl="0" algn="l">
                        <a:spcBef>
                          <a:spcPts val="600"/>
                        </a:spcBef>
                        <a:buNone/>
                      </a:pPr>
                      <a:r>
                        <a:rPr lang="en-US" sz="1800" b="1" i="0" dirty="0">
                          <a:solidFill>
                            <a:schemeClr val="tx1">
                              <a:lumMod val="75000"/>
                            </a:schemeClr>
                          </a:solidFill>
                          <a:latin typeface="Helvetica Neue" charset="0"/>
                          <a:ea typeface="Helvetica Neue" charset="0"/>
                          <a:cs typeface="Helvetica Neue" charset="0"/>
                        </a:rPr>
                        <a:t>4. Case File Review (</a:t>
                      </a:r>
                      <a:r>
                        <a:rPr lang="en-US" sz="1800" b="1" i="0" baseline="0" dirty="0">
                          <a:solidFill>
                            <a:schemeClr val="tx1">
                              <a:lumMod val="75000"/>
                            </a:schemeClr>
                          </a:solidFill>
                          <a:latin typeface="Helvetica Neue" charset="0"/>
                          <a:ea typeface="Helvetica Neue" charset="0"/>
                          <a:cs typeface="Helvetica Neue" charset="0"/>
                        </a:rPr>
                        <a:t>check list)</a:t>
                      </a:r>
                      <a:endParaRPr lang="en-US" sz="1800" b="1" i="0" dirty="0">
                        <a:solidFill>
                          <a:schemeClr val="tx1">
                            <a:lumMod val="75000"/>
                          </a:schemeClr>
                        </a:solidFill>
                        <a:latin typeface="Helvetica Neue" charset="0"/>
                        <a:ea typeface="Helvetica Neue" charset="0"/>
                        <a:cs typeface="Helvetica Neue" charset="0"/>
                      </a:endParaRPr>
                    </a:p>
                    <a:p>
                      <a:pPr lvl="0" algn="l">
                        <a:spcBef>
                          <a:spcPts val="600"/>
                        </a:spcBef>
                        <a:buNone/>
                      </a:pPr>
                      <a:r>
                        <a:rPr lang="en-US" sz="1800" b="1" i="0" dirty="0">
                          <a:solidFill>
                            <a:schemeClr val="tx1">
                              <a:lumMod val="75000"/>
                            </a:schemeClr>
                          </a:solidFill>
                          <a:latin typeface="Helvetica Neue" charset="0"/>
                          <a:ea typeface="Helvetica Neue" charset="0"/>
                          <a:cs typeface="Helvetica Neue" charset="0"/>
                        </a:rPr>
                        <a:t>5. Case Discussion</a:t>
                      </a:r>
                    </a:p>
                  </a:txBody>
                  <a:tcPr marL="163574" marR="81796" marT="163574" marB="163574">
                    <a:solidFill>
                      <a:srgbClr val="D4BCCA"/>
                    </a:solidFill>
                  </a:tcPr>
                </a:tc>
                <a:tc>
                  <a:txBody>
                    <a:bodyPr/>
                    <a:lstStyle/>
                    <a:p>
                      <a:pPr marL="0" marR="0" lvl="0" indent="0" algn="l">
                        <a:spcBef>
                          <a:spcPts val="600"/>
                        </a:spcBef>
                        <a:buNone/>
                      </a:pPr>
                      <a:endParaRPr lang="en-US" sz="1800" b="0" i="0" dirty="0">
                        <a:solidFill>
                          <a:srgbClr val="151515"/>
                        </a:solidFill>
                        <a:latin typeface="Helvetica Neue" charset="0"/>
                        <a:ea typeface="Helvetica Neue" charset="0"/>
                        <a:cs typeface="Helvetica Neue" charset="0"/>
                      </a:endParaRPr>
                    </a:p>
                  </a:txBody>
                  <a:tcPr marL="81796" marR="81796" marT="40898" marB="40898">
                    <a:solidFill>
                      <a:srgbClr val="D4BCCA"/>
                    </a:solidFill>
                  </a:tcPr>
                </a:tc>
                <a:extLst>
                  <a:ext uri="{0D108BD9-81ED-4DB2-BD59-A6C34878D82A}">
                    <a16:rowId xmlns:a16="http://schemas.microsoft.com/office/drawing/2014/main" xmlns="" val="10001"/>
                  </a:ext>
                </a:extLst>
              </a:tr>
              <a:tr h="1281332">
                <a:tc>
                  <a:txBody>
                    <a:bodyPr/>
                    <a:lstStyle/>
                    <a:p>
                      <a:pPr marL="0" marR="0" lvl="0" indent="0" algn="l" rtl="0">
                        <a:spcBef>
                          <a:spcPts val="600"/>
                        </a:spcBef>
                        <a:buSzPct val="25000"/>
                        <a:buNone/>
                      </a:pPr>
                      <a:r>
                        <a:rPr lang="en-US" sz="1800" b="1" i="0" dirty="0">
                          <a:solidFill>
                            <a:schemeClr val="tx1">
                              <a:lumMod val="75000"/>
                            </a:schemeClr>
                          </a:solidFill>
                          <a:latin typeface="Helvetica Neue" charset="0"/>
                          <a:ea typeface="Helvetica Neue" charset="0"/>
                          <a:cs typeface="Helvetica Neue" charset="0"/>
                        </a:rPr>
                        <a:t>Group</a:t>
                      </a:r>
                    </a:p>
                    <a:p>
                      <a:pPr marL="0" marR="0" lvl="0" indent="0" algn="l" rtl="0">
                        <a:spcBef>
                          <a:spcPts val="600"/>
                        </a:spcBef>
                        <a:buSzPct val="25000"/>
                        <a:buNone/>
                      </a:pPr>
                      <a:endParaRPr lang="en-US" sz="1800" b="1" i="0" dirty="0">
                        <a:solidFill>
                          <a:schemeClr val="tx1">
                            <a:lumMod val="75000"/>
                          </a:schemeClr>
                        </a:solidFill>
                        <a:latin typeface="Helvetica Neue" charset="0"/>
                        <a:ea typeface="Helvetica Neue" charset="0"/>
                        <a:cs typeface="Helvetica Neue" charset="0"/>
                      </a:endParaRPr>
                    </a:p>
                  </a:txBody>
                  <a:tcPr marL="163574" marR="81796" marT="163574" marB="163574">
                    <a:solidFill>
                      <a:srgbClr val="E3D3DB"/>
                    </a:solidFill>
                  </a:tcPr>
                </a:tc>
                <a:tc>
                  <a:txBody>
                    <a:bodyPr/>
                    <a:lstStyle/>
                    <a:p>
                      <a:pPr lvl="0" algn="l">
                        <a:spcBef>
                          <a:spcPts val="600"/>
                        </a:spcBef>
                        <a:buNone/>
                      </a:pPr>
                      <a:r>
                        <a:rPr lang="en-US" sz="1800" b="1" i="0" dirty="0">
                          <a:solidFill>
                            <a:schemeClr val="tx1">
                              <a:lumMod val="75000"/>
                            </a:schemeClr>
                          </a:solidFill>
                          <a:latin typeface="Helvetica Neue" charset="0"/>
                          <a:ea typeface="Helvetica Neue" charset="0"/>
                          <a:cs typeface="Helvetica Neue" charset="0"/>
                        </a:rPr>
                        <a:t>6. Case Management Meeting </a:t>
                      </a:r>
                    </a:p>
                    <a:p>
                      <a:pPr lvl="0" algn="l">
                        <a:spcBef>
                          <a:spcPts val="600"/>
                        </a:spcBef>
                        <a:buNone/>
                      </a:pPr>
                      <a:r>
                        <a:rPr lang="en-US" sz="1800" b="1" i="0" dirty="0">
                          <a:solidFill>
                            <a:schemeClr val="tx1">
                              <a:lumMod val="75000"/>
                            </a:schemeClr>
                          </a:solidFill>
                          <a:latin typeface="Helvetica Neue" charset="0"/>
                          <a:ea typeface="Helvetica Neue" charset="0"/>
                          <a:cs typeface="Helvetica Neue" charset="0"/>
                        </a:rPr>
                        <a:t>7. Case Discussion</a:t>
                      </a:r>
                    </a:p>
                    <a:p>
                      <a:pPr lvl="0" algn="l">
                        <a:spcBef>
                          <a:spcPts val="600"/>
                        </a:spcBef>
                        <a:buNone/>
                      </a:pPr>
                      <a:endParaRPr sz="1800" b="1" i="0" dirty="0">
                        <a:solidFill>
                          <a:schemeClr val="tx1">
                            <a:lumMod val="75000"/>
                          </a:schemeClr>
                        </a:solidFill>
                        <a:latin typeface="Helvetica Neue" charset="0"/>
                        <a:ea typeface="Helvetica Neue" charset="0"/>
                        <a:cs typeface="Helvetica Neue" charset="0"/>
                      </a:endParaRPr>
                    </a:p>
                  </a:txBody>
                  <a:tcPr marL="163574" marR="81796" marT="163574" marB="163574">
                    <a:solidFill>
                      <a:srgbClr val="E3D3DB"/>
                    </a:solidFill>
                  </a:tcPr>
                </a:tc>
                <a:tc>
                  <a:txBody>
                    <a:bodyPr/>
                    <a:lstStyle/>
                    <a:p>
                      <a:pPr marL="0" marR="0" lvl="0" indent="0" algn="l" rtl="0">
                        <a:spcBef>
                          <a:spcPts val="600"/>
                        </a:spcBef>
                        <a:buSzPct val="25000"/>
                        <a:buNone/>
                      </a:pPr>
                      <a:endParaRPr sz="1800" b="0" i="0" dirty="0">
                        <a:solidFill>
                          <a:srgbClr val="151515"/>
                        </a:solidFill>
                        <a:latin typeface="Helvetica Neue" charset="0"/>
                        <a:ea typeface="Helvetica Neue" charset="0"/>
                        <a:cs typeface="Helvetica Neue" charset="0"/>
                      </a:endParaRPr>
                    </a:p>
                  </a:txBody>
                  <a:tcPr marL="81796" marR="81796" marT="40898" marB="40898">
                    <a:solidFill>
                      <a:srgbClr val="E3D3DB"/>
                    </a:solidFill>
                  </a:tcPr>
                </a:tc>
                <a:extLst>
                  <a:ext uri="{0D108BD9-81ED-4DB2-BD59-A6C34878D82A}">
                    <a16:rowId xmlns:a16="http://schemas.microsoft.com/office/drawing/2014/main" xmlns="" val="10002"/>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43066" y="146304"/>
            <a:ext cx="2323164" cy="2323164"/>
          </a:xfrm>
          <a:prstGeom prst="rect">
            <a:avLst/>
          </a:prstGeom>
        </p:spPr>
      </p:pic>
      <p:pic>
        <p:nvPicPr>
          <p:cNvPr id="2" name="Picture 1"/>
          <p:cNvPicPr>
            <a:picLocks noChangeAspect="1"/>
          </p:cNvPicPr>
          <p:nvPr/>
        </p:nvPicPr>
        <p:blipFill>
          <a:blip r:embed="rId4"/>
          <a:stretch>
            <a:fillRect/>
          </a:stretch>
        </p:blipFill>
        <p:spPr>
          <a:xfrm>
            <a:off x="616099" y="3451283"/>
            <a:ext cx="1069061" cy="700093"/>
          </a:xfrm>
          <a:prstGeom prst="rect">
            <a:avLst/>
          </a:prstGeom>
        </p:spPr>
      </p:pic>
      <p:pic>
        <p:nvPicPr>
          <p:cNvPr id="3" name="Picture 2"/>
          <p:cNvPicPr>
            <a:picLocks noChangeAspect="1"/>
          </p:cNvPicPr>
          <p:nvPr/>
        </p:nvPicPr>
        <p:blipFill>
          <a:blip r:embed="rId5"/>
          <a:stretch>
            <a:fillRect/>
          </a:stretch>
        </p:blipFill>
        <p:spPr>
          <a:xfrm>
            <a:off x="731003" y="5413248"/>
            <a:ext cx="839252" cy="814324"/>
          </a:xfrm>
          <a:prstGeom prst="rect">
            <a:avLst/>
          </a:prstGeom>
        </p:spPr>
      </p:pic>
    </p:spTree>
    <p:extLst>
      <p:ext uri="{BB962C8B-B14F-4D97-AF65-F5344CB8AC3E}">
        <p14:creationId xmlns:p14="http://schemas.microsoft.com/office/powerpoint/2010/main" val="244943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159" y="340791"/>
            <a:ext cx="10906054" cy="1200329"/>
          </a:xfrm>
          <a:prstGeom prst="rect">
            <a:avLst/>
          </a:prstGeom>
          <a:noFill/>
        </p:spPr>
        <p:txBody>
          <a:bodyPr wrap="square" rtlCol="0">
            <a:spAutoFit/>
          </a:bodyPr>
          <a:lstStyle/>
          <a:p>
            <a:r>
              <a:rPr lang="en-US" sz="3600" b="1" dirty="0">
                <a:solidFill>
                  <a:srgbClr val="026794"/>
                </a:solidFill>
                <a:latin typeface="Helvetica Neue" charset="0"/>
                <a:ea typeface="Helvetica Neue" charset="0"/>
                <a:cs typeface="Helvetica Neue" charset="0"/>
              </a:rPr>
              <a:t>MODULE AIM AND </a:t>
            </a:r>
          </a:p>
          <a:p>
            <a:r>
              <a:rPr lang="en-US" sz="3600" b="1" dirty="0">
                <a:solidFill>
                  <a:srgbClr val="026794"/>
                </a:solidFill>
                <a:latin typeface="Helvetica Neue" charset="0"/>
                <a:ea typeface="Helvetica Neue" charset="0"/>
                <a:cs typeface="Helvetica Neue" charset="0"/>
              </a:rPr>
              <a:t>LEARNING OUTCOMES</a:t>
            </a:r>
          </a:p>
        </p:txBody>
      </p:sp>
      <p:cxnSp>
        <p:nvCxnSpPr>
          <p:cNvPr id="45" name="Straight Connector 44"/>
          <p:cNvCxnSpPr/>
          <p:nvPr/>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158"/>
          <p:cNvSpPr txBox="1">
            <a:spLocks noGrp="1"/>
          </p:cNvSpPr>
          <p:nvPr>
            <p:ph idx="1"/>
          </p:nvPr>
        </p:nvSpPr>
        <p:spPr>
          <a:xfrm>
            <a:off x="656023" y="2221231"/>
            <a:ext cx="10820189" cy="3775531"/>
          </a:xfrm>
          <a:prstGeom prst="rect">
            <a:avLst/>
          </a:prstGeom>
          <a:noFill/>
          <a:ln>
            <a:noFill/>
          </a:ln>
        </p:spPr>
        <p:txBody>
          <a:bodyPr lIns="91425" tIns="45700" rIns="91425" bIns="45700" anchor="t" anchorCtr="0">
            <a:noAutofit/>
          </a:bodyPr>
          <a:lstStyle/>
          <a:p>
            <a:pPr marL="0" indent="0">
              <a:lnSpc>
                <a:spcPct val="90000"/>
              </a:lnSpc>
              <a:spcBef>
                <a:spcPts val="0"/>
              </a:spcBef>
              <a:buNone/>
            </a:pPr>
            <a:r>
              <a:rPr lang="en-US" sz="2400" b="1" u="none" strike="noStrike" cap="none" dirty="0">
                <a:solidFill>
                  <a:srgbClr val="97467D"/>
                </a:solidFill>
                <a:latin typeface="Helvetica Neue" charset="0"/>
                <a:ea typeface="Helvetica Neue" charset="0"/>
                <a:cs typeface="Helvetica Neue" charset="0"/>
                <a:sym typeface="Century Gothic"/>
              </a:rPr>
              <a:t>Aim: </a:t>
            </a:r>
            <a:endParaRPr lang="en-US" sz="2000" b="1" dirty="0">
              <a:solidFill>
                <a:srgbClr val="97467D"/>
              </a:solidFill>
              <a:latin typeface="Helvetica Neue" charset="0"/>
              <a:ea typeface="Helvetica Neue" charset="0"/>
              <a:cs typeface="Helvetica Neue" charset="0"/>
              <a:sym typeface="Century Gothic"/>
            </a:endParaRPr>
          </a:p>
          <a:p>
            <a:pPr marL="0" indent="0">
              <a:lnSpc>
                <a:spcPct val="90000"/>
              </a:lnSpc>
              <a:spcBef>
                <a:spcPts val="0"/>
              </a:spcBef>
              <a:buNone/>
            </a:pP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To examine the key practices of </a:t>
            </a:r>
            <a:r>
              <a:rPr lang="en-US" sz="2000" dirty="0">
                <a:solidFill>
                  <a:schemeClr val="tx1">
                    <a:lumMod val="65000"/>
                    <a:lumOff val="35000"/>
                  </a:schemeClr>
                </a:solidFill>
                <a:latin typeface="Helvetica Neue" charset="0"/>
                <a:ea typeface="Helvetica Neue" charset="0"/>
                <a:cs typeface="Helvetica Neue" charset="0"/>
              </a:rPr>
              <a:t>supervision and coaching</a:t>
            </a:r>
          </a:p>
          <a:p>
            <a:pPr marL="0" indent="0">
              <a:lnSpc>
                <a:spcPct val="90000"/>
              </a:lnSpc>
              <a:spcBef>
                <a:spcPts val="0"/>
              </a:spcBef>
              <a:buNone/>
            </a:pPr>
            <a:endParaRPr sz="2000" u="none" strike="noStrike" cap="none" dirty="0">
              <a:solidFill>
                <a:schemeClr val="tx1">
                  <a:lumMod val="65000"/>
                  <a:lumOff val="35000"/>
                </a:schemeClr>
              </a:solidFill>
              <a:latin typeface="Helvetica Neue" charset="0"/>
              <a:ea typeface="Helvetica Neue" charset="0"/>
              <a:cs typeface="Helvetica Neue" charset="0"/>
              <a:sym typeface="Century Gothic"/>
            </a:endParaRPr>
          </a:p>
          <a:p>
            <a:pPr marL="0" marR="0" lvl="0" indent="0" algn="l" rtl="0">
              <a:lnSpc>
                <a:spcPct val="90000"/>
              </a:lnSpc>
              <a:spcBef>
                <a:spcPts val="1000"/>
              </a:spcBef>
              <a:spcAft>
                <a:spcPts val="0"/>
              </a:spcAft>
              <a:buClr>
                <a:srgbClr val="EFEFEF"/>
              </a:buClr>
              <a:buSzPct val="80000"/>
              <a:buNone/>
            </a:pPr>
            <a:r>
              <a:rPr lang="en-US" sz="2400" b="1" u="none" strike="noStrike" cap="none" dirty="0">
                <a:solidFill>
                  <a:srgbClr val="97467D"/>
                </a:solidFill>
                <a:latin typeface="Helvetica Neue" charset="0"/>
                <a:ea typeface="Helvetica Neue" charset="0"/>
                <a:cs typeface="Helvetica Neue" charset="0"/>
                <a:sym typeface="Century Gothic"/>
              </a:rPr>
              <a:t>Learning Outcomes: </a:t>
            </a:r>
          </a:p>
          <a:p>
            <a:pPr marR="0" lvl="0" algn="l" rtl="0">
              <a:lnSpc>
                <a:spcPct val="90000"/>
              </a:lnSpc>
              <a:spcBef>
                <a:spcPts val="1000"/>
              </a:spcBef>
              <a:spcAft>
                <a:spcPts val="0"/>
              </a:spcAft>
              <a:buClr>
                <a:srgbClr val="97467D"/>
              </a:buClr>
              <a:buSzPct val="8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Know the different </a:t>
            </a: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supervision and </a:t>
            </a:r>
            <a:r>
              <a:rPr lang="en-US" sz="2000" dirty="0">
                <a:solidFill>
                  <a:schemeClr val="tx1">
                    <a:lumMod val="65000"/>
                    <a:lumOff val="35000"/>
                  </a:schemeClr>
                </a:solidFill>
                <a:latin typeface="Helvetica Neue" charset="0"/>
                <a:ea typeface="Helvetica Neue" charset="0"/>
                <a:cs typeface="Helvetica Neue" charset="0"/>
              </a:rPr>
              <a:t>co</a:t>
            </a: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aching practices that can be </a:t>
            </a:r>
            <a:r>
              <a:rPr lang="en-US" sz="2000" dirty="0">
                <a:solidFill>
                  <a:schemeClr val="tx1">
                    <a:lumMod val="65000"/>
                    <a:lumOff val="35000"/>
                  </a:schemeClr>
                </a:solidFill>
                <a:latin typeface="Helvetica Neue" charset="0"/>
                <a:ea typeface="Helvetica Neue" charset="0"/>
                <a:cs typeface="Helvetica Neue" charset="0"/>
              </a:rPr>
              <a:t>performed</a:t>
            </a: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 in one-on-one, group, </a:t>
            </a:r>
            <a:r>
              <a:rPr lang="en-US" sz="2000" dirty="0">
                <a:solidFill>
                  <a:schemeClr val="tx1">
                    <a:lumMod val="65000"/>
                    <a:lumOff val="35000"/>
                  </a:schemeClr>
                </a:solidFill>
                <a:latin typeface="Helvetica Neue" charset="0"/>
                <a:ea typeface="Helvetica Neue" charset="0"/>
                <a:cs typeface="Helvetica Neue" charset="0"/>
              </a:rPr>
              <a:t>or</a:t>
            </a: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 both </a:t>
            </a:r>
            <a:r>
              <a:rPr lang="en-US" sz="2000" dirty="0">
                <a:solidFill>
                  <a:schemeClr val="tx1">
                    <a:lumMod val="65000"/>
                    <a:lumOff val="35000"/>
                  </a:schemeClr>
                </a:solidFill>
                <a:latin typeface="Helvetica Neue" charset="0"/>
                <a:ea typeface="Helvetica Neue" charset="0"/>
                <a:cs typeface="Helvetica Neue" charset="0"/>
              </a:rPr>
              <a:t>settings</a:t>
            </a:r>
            <a:endParaRPr lang="en-US" sz="2000" u="none" strike="noStrike" cap="none" dirty="0">
              <a:solidFill>
                <a:schemeClr val="tx1">
                  <a:lumMod val="65000"/>
                  <a:lumOff val="35000"/>
                </a:schemeClr>
              </a:solidFill>
              <a:latin typeface="Helvetica Neue" charset="0"/>
              <a:ea typeface="Helvetica Neue" charset="0"/>
              <a:cs typeface="Helvetica Neue" charset="0"/>
            </a:endParaRPr>
          </a:p>
          <a:p>
            <a:pPr>
              <a:lnSpc>
                <a:spcPct val="90000"/>
              </a:lnSpc>
              <a:buClr>
                <a:srgbClr val="97467D"/>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Know </a:t>
            </a: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the </a:t>
            </a:r>
            <a:r>
              <a:rPr lang="en-US" sz="2000" dirty="0">
                <a:solidFill>
                  <a:schemeClr val="tx1">
                    <a:lumMod val="65000"/>
                    <a:lumOff val="35000"/>
                  </a:schemeClr>
                </a:solidFill>
                <a:latin typeface="Helvetica Neue" charset="0"/>
                <a:ea typeface="Helvetica Neue" charset="0"/>
                <a:cs typeface="Helvetica Neue" charset="0"/>
              </a:rPr>
              <a:t>purposes</a:t>
            </a: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 </a:t>
            </a:r>
            <a:r>
              <a:rPr lang="en-US" sz="2000" dirty="0">
                <a:solidFill>
                  <a:schemeClr val="tx1">
                    <a:lumMod val="65000"/>
                    <a:lumOff val="35000"/>
                  </a:schemeClr>
                </a:solidFill>
                <a:latin typeface="Helvetica Neue" charset="0"/>
                <a:ea typeface="Helvetica Neue" charset="0"/>
                <a:cs typeface="Helvetica Neue" charset="0"/>
              </a:rPr>
              <a:t>associated with the</a:t>
            </a: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 different practices</a:t>
            </a:r>
            <a:endParaRPr lang="en-US" sz="2000" dirty="0">
              <a:solidFill>
                <a:schemeClr val="tx1">
                  <a:lumMod val="65000"/>
                  <a:lumOff val="35000"/>
                </a:schemeClr>
              </a:solidFill>
              <a:latin typeface="Helvetica Neue" charset="0"/>
              <a:ea typeface="Helvetica Neue" charset="0"/>
              <a:cs typeface="Helvetica Neue" charset="0"/>
            </a:endParaRPr>
          </a:p>
          <a:p>
            <a:pPr>
              <a:lnSpc>
                <a:spcPct val="90000"/>
              </a:lnSpc>
              <a:buClr>
                <a:srgbClr val="97467D"/>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Know the duration and frequency for each practice</a:t>
            </a:r>
          </a:p>
          <a:p>
            <a:pPr>
              <a:lnSpc>
                <a:spcPct val="90000"/>
              </a:lnSpc>
              <a:buClr>
                <a:srgbClr val="97467D"/>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Understand the guidance associated with each practice and how to utilize practice tools</a:t>
            </a:r>
          </a:p>
          <a:p>
            <a:pPr indent="-342900">
              <a:lnSpc>
                <a:spcPct val="90000"/>
              </a:lnSpc>
              <a:buFont typeface="Noto Sans Symbols"/>
              <a:buChar char="∙"/>
            </a:pPr>
            <a:endParaRPr lang="en-US" sz="1800" dirty="0">
              <a:solidFill>
                <a:srgbClr val="151515"/>
              </a:solidFill>
              <a:latin typeface="Helvetica Neue" charset="0"/>
              <a:ea typeface="Helvetica Neue" charset="0"/>
              <a:cs typeface="Helvetica Neue" charset="0"/>
            </a:endParaRPr>
          </a:p>
          <a:p>
            <a:pPr indent="-342900">
              <a:lnSpc>
                <a:spcPct val="90000"/>
              </a:lnSpc>
              <a:buFont typeface="Noto Sans Symbols"/>
              <a:buChar char="∙"/>
            </a:pPr>
            <a:endParaRPr lang="en-US" sz="1800" u="none" strike="noStrike" cap="none" dirty="0">
              <a:solidFill>
                <a:srgbClr val="151515"/>
              </a:solidFill>
              <a:latin typeface="Helvetica Neue" charset="0"/>
              <a:ea typeface="Helvetica Neue" charset="0"/>
              <a:cs typeface="Helvetica Neue" charset="0"/>
            </a:endParaRPr>
          </a:p>
          <a:p>
            <a:pPr marL="342900" marR="0" lvl="0" indent="-342900" algn="l" rtl="0">
              <a:lnSpc>
                <a:spcPct val="90000"/>
              </a:lnSpc>
              <a:spcBef>
                <a:spcPts val="1000"/>
              </a:spcBef>
              <a:spcAft>
                <a:spcPts val="0"/>
              </a:spcAft>
              <a:buClr>
                <a:srgbClr val="EFEFEF"/>
              </a:buClr>
              <a:buSzPct val="80000"/>
              <a:buFont typeface="Noto Sans Symbols"/>
              <a:buNone/>
            </a:pPr>
            <a:endParaRPr sz="1800" u="none" strike="noStrike" cap="none" dirty="0">
              <a:solidFill>
                <a:srgbClr val="151515"/>
              </a:solidFill>
              <a:latin typeface="Helvetica Neue" charset="0"/>
              <a:ea typeface="Helvetica Neue" charset="0"/>
              <a:cs typeface="Helvetica Neue" charset="0"/>
              <a:sym typeface="Century Gothic"/>
            </a:endParaRPr>
          </a:p>
          <a:p>
            <a:pPr marL="342900" marR="0" lvl="0" indent="-342900" algn="l" rtl="0">
              <a:lnSpc>
                <a:spcPct val="90000"/>
              </a:lnSpc>
              <a:spcBef>
                <a:spcPts val="1000"/>
              </a:spcBef>
              <a:spcAft>
                <a:spcPts val="0"/>
              </a:spcAft>
              <a:buClr>
                <a:srgbClr val="EFEFEF"/>
              </a:buClr>
              <a:buSzPct val="80000"/>
              <a:buFont typeface="Noto Sans Symbols"/>
              <a:buNone/>
            </a:pPr>
            <a:endParaRPr sz="1800" u="none" strike="noStrike" cap="none" dirty="0">
              <a:solidFill>
                <a:srgbClr val="151515"/>
              </a:solidFill>
              <a:latin typeface="Helvetica Neue" charset="0"/>
              <a:ea typeface="Helvetica Neue" charset="0"/>
              <a:cs typeface="Helvetica Neue" charset="0"/>
              <a:sym typeface="Century Gothic"/>
            </a:endParaRPr>
          </a:p>
        </p:txBody>
      </p:sp>
    </p:spTree>
    <p:extLst>
      <p:ext uri="{BB962C8B-B14F-4D97-AF65-F5344CB8AC3E}">
        <p14:creationId xmlns:p14="http://schemas.microsoft.com/office/powerpoint/2010/main" val="3678957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792281" y="581083"/>
            <a:ext cx="8039658" cy="1325563"/>
          </a:xfrm>
          <a:prstGeom prst="rect">
            <a:avLst/>
          </a:prstGeom>
          <a:noFill/>
          <a:ln>
            <a:noFill/>
          </a:ln>
        </p:spPr>
        <p:txBody>
          <a:bodyPr lIns="91425" tIns="45700" rIns="91425" bIns="45700" anchor="t" anchorCtr="0">
            <a:noAutofit/>
          </a:bodyPr>
          <a:lstStyle/>
          <a:p>
            <a:pPr>
              <a:buClr>
                <a:srgbClr val="002060"/>
              </a:buClr>
              <a:buSzPct val="25000"/>
            </a:pPr>
            <a:r>
              <a:rPr lang="en-US" sz="3600" b="1" dirty="0">
                <a:solidFill>
                  <a:srgbClr val="016794"/>
                </a:solidFill>
                <a:latin typeface="Helvetica Neue" charset="0"/>
                <a:ea typeface="Helvetica Neue" charset="0"/>
                <a:cs typeface="Helvetica Neue" charset="0"/>
              </a:rPr>
              <a:t>REVIEW QUIZ</a:t>
            </a:r>
            <a:endParaRPr lang="en-US" sz="3600" b="1" u="none" strike="noStrike" cap="none" dirty="0">
              <a:solidFill>
                <a:srgbClr val="016794"/>
              </a:solidFill>
              <a:latin typeface="Helvetica Neue" charset="0"/>
              <a:ea typeface="Helvetica Neue" charset="0"/>
              <a:cs typeface="Helvetica Neue" charset="0"/>
              <a:sym typeface="Century Gothic"/>
            </a:endParaRPr>
          </a:p>
        </p:txBody>
      </p:sp>
      <p:sp>
        <p:nvSpPr>
          <p:cNvPr id="329" name="Shape 329"/>
          <p:cNvSpPr txBox="1">
            <a:spLocks noGrp="1"/>
          </p:cNvSpPr>
          <p:nvPr>
            <p:ph idx="1"/>
          </p:nvPr>
        </p:nvSpPr>
        <p:spPr>
          <a:xfrm>
            <a:off x="3792281" y="1606379"/>
            <a:ext cx="8039658" cy="4841920"/>
          </a:xfrm>
          <a:prstGeom prst="rect">
            <a:avLst/>
          </a:prstGeom>
          <a:noFill/>
          <a:ln>
            <a:noFill/>
          </a:ln>
        </p:spPr>
        <p:txBody>
          <a:bodyPr lIns="91425" tIns="45700" rIns="91425" bIns="45700" anchor="t" anchorCtr="0">
            <a:noAutofit/>
          </a:bodyPr>
          <a:lstStyle/>
          <a:p>
            <a:pPr marL="342900" indent="-342900">
              <a:lnSpc>
                <a:spcPct val="100000"/>
              </a:lnSpc>
              <a:spcBef>
                <a:spcPts val="600"/>
              </a:spcBef>
              <a:buClr>
                <a:srgbClr val="97467D"/>
              </a:buClr>
              <a:buFont typeface="+mj-lt"/>
              <a:buAutoNum type="arabicPeriod"/>
            </a:pPr>
            <a:r>
              <a:rPr lang="en-US" sz="2400" dirty="0">
                <a:solidFill>
                  <a:schemeClr val="tx1">
                    <a:lumMod val="65000"/>
                    <a:lumOff val="35000"/>
                  </a:schemeClr>
                </a:solidFill>
              </a:rPr>
              <a:t>What are the two settings for supervision?</a:t>
            </a:r>
          </a:p>
          <a:p>
            <a:pPr marL="342900" indent="-342900">
              <a:lnSpc>
                <a:spcPct val="100000"/>
              </a:lnSpc>
              <a:spcBef>
                <a:spcPts val="600"/>
              </a:spcBef>
              <a:buClr>
                <a:srgbClr val="97467D"/>
              </a:buClr>
              <a:buFont typeface="+mj-lt"/>
              <a:buAutoNum type="arabicPeriod"/>
            </a:pPr>
            <a:endParaRPr lang="en-US" sz="2400" dirty="0">
              <a:solidFill>
                <a:schemeClr val="tx1">
                  <a:lumMod val="65000"/>
                  <a:lumOff val="35000"/>
                </a:schemeClr>
              </a:solidFill>
            </a:endParaRPr>
          </a:p>
          <a:p>
            <a:pPr marL="342900" indent="-342900">
              <a:lnSpc>
                <a:spcPct val="100000"/>
              </a:lnSpc>
              <a:spcBef>
                <a:spcPts val="600"/>
              </a:spcBef>
              <a:buClr>
                <a:srgbClr val="97467D"/>
              </a:buClr>
              <a:buFont typeface="+mj-lt"/>
              <a:buAutoNum type="arabicPeriod"/>
            </a:pPr>
            <a:r>
              <a:rPr lang="en-US" sz="2400" dirty="0">
                <a:solidFill>
                  <a:schemeClr val="tx1">
                    <a:lumMod val="65000"/>
                    <a:lumOff val="35000"/>
                  </a:schemeClr>
                </a:solidFill>
              </a:rPr>
              <a:t>What are the 7 different practices of supervision?</a:t>
            </a:r>
          </a:p>
          <a:p>
            <a:pPr marL="342900" indent="-342900">
              <a:lnSpc>
                <a:spcPct val="100000"/>
              </a:lnSpc>
              <a:spcBef>
                <a:spcPts val="600"/>
              </a:spcBef>
              <a:buClr>
                <a:srgbClr val="97467D"/>
              </a:buClr>
              <a:buFont typeface="+mj-lt"/>
              <a:buAutoNum type="arabicPeriod"/>
            </a:pPr>
            <a:endParaRPr lang="en-US" sz="2400" dirty="0">
              <a:solidFill>
                <a:schemeClr val="tx1">
                  <a:lumMod val="65000"/>
                  <a:lumOff val="35000"/>
                </a:schemeClr>
              </a:solidFill>
            </a:endParaRPr>
          </a:p>
          <a:p>
            <a:pPr marL="342900" indent="-342900">
              <a:lnSpc>
                <a:spcPct val="100000"/>
              </a:lnSpc>
              <a:spcBef>
                <a:spcPts val="600"/>
              </a:spcBef>
              <a:buClr>
                <a:srgbClr val="97467D"/>
              </a:buClr>
              <a:buFont typeface="+mj-lt"/>
              <a:buAutoNum type="arabicPeriod"/>
            </a:pPr>
            <a:r>
              <a:rPr lang="en-US" sz="2400" dirty="0">
                <a:solidFill>
                  <a:schemeClr val="tx1">
                    <a:lumMod val="65000"/>
                    <a:lumOff val="35000"/>
                  </a:schemeClr>
                </a:solidFill>
              </a:rPr>
              <a:t>What is the difference between the Shadowing and Observation tools?</a:t>
            </a:r>
          </a:p>
          <a:p>
            <a:pPr marL="342900" indent="-342900">
              <a:lnSpc>
                <a:spcPct val="100000"/>
              </a:lnSpc>
              <a:spcBef>
                <a:spcPts val="600"/>
              </a:spcBef>
              <a:buClr>
                <a:srgbClr val="97467D"/>
              </a:buClr>
              <a:buFont typeface="+mj-lt"/>
              <a:buAutoNum type="arabicPeriod"/>
            </a:pPr>
            <a:endParaRPr lang="en-US" sz="2400" dirty="0">
              <a:solidFill>
                <a:schemeClr val="tx1">
                  <a:lumMod val="65000"/>
                  <a:lumOff val="35000"/>
                </a:schemeClr>
              </a:solidFill>
            </a:endParaRPr>
          </a:p>
          <a:p>
            <a:pPr marL="342900" indent="-342900">
              <a:lnSpc>
                <a:spcPct val="100000"/>
              </a:lnSpc>
              <a:spcBef>
                <a:spcPts val="600"/>
              </a:spcBef>
              <a:buClr>
                <a:srgbClr val="97467D"/>
              </a:buClr>
              <a:buFont typeface="+mj-lt"/>
              <a:buAutoNum type="arabicPeriod"/>
            </a:pPr>
            <a:r>
              <a:rPr lang="en-US" sz="2400" dirty="0">
                <a:solidFill>
                  <a:schemeClr val="tx1">
                    <a:lumMod val="65000"/>
                    <a:lumOff val="35000"/>
                  </a:schemeClr>
                </a:solidFill>
              </a:rPr>
              <a:t>When should a caseworker Capacity Assessment be completed? </a:t>
            </a:r>
          </a:p>
          <a:p>
            <a:pPr marL="342900" indent="-342900">
              <a:lnSpc>
                <a:spcPct val="100000"/>
              </a:lnSpc>
              <a:spcBef>
                <a:spcPts val="600"/>
              </a:spcBef>
              <a:buClr>
                <a:srgbClr val="97467D"/>
              </a:buClr>
              <a:buFont typeface="+mj-lt"/>
              <a:buAutoNum type="arabicPeriod"/>
            </a:pPr>
            <a:endParaRPr lang="en-US" sz="2400" dirty="0">
              <a:solidFill>
                <a:schemeClr val="tx1">
                  <a:lumMod val="65000"/>
                  <a:lumOff val="35000"/>
                </a:schemeClr>
              </a:solidFill>
            </a:endParaRPr>
          </a:p>
          <a:p>
            <a:pPr marL="342900" indent="-342900">
              <a:lnSpc>
                <a:spcPct val="100000"/>
              </a:lnSpc>
              <a:spcBef>
                <a:spcPts val="600"/>
              </a:spcBef>
              <a:buClr>
                <a:srgbClr val="97467D"/>
              </a:buClr>
              <a:buFont typeface="+mj-lt"/>
              <a:buAutoNum type="arabicPeriod"/>
            </a:pPr>
            <a:r>
              <a:rPr lang="en-US" sz="2400" dirty="0">
                <a:solidFill>
                  <a:schemeClr val="tx1">
                    <a:lumMod val="65000"/>
                    <a:lumOff val="35000"/>
                  </a:schemeClr>
                </a:solidFill>
              </a:rPr>
              <a:t>What are the roles of a caseworker and a supervisor in an Individual Supervision Session?</a:t>
            </a:r>
          </a:p>
          <a:p>
            <a:pPr marL="342900" indent="-342900">
              <a:lnSpc>
                <a:spcPct val="100000"/>
              </a:lnSpc>
              <a:spcBef>
                <a:spcPts val="600"/>
              </a:spcBef>
              <a:buClr>
                <a:srgbClr val="97467D"/>
              </a:buClr>
              <a:buFont typeface="+mj-lt"/>
              <a:buAutoNum type="arabicPeriod"/>
            </a:pPr>
            <a:endParaRPr lang="en-US" sz="2400" dirty="0">
              <a:solidFill>
                <a:schemeClr val="tx1">
                  <a:lumMod val="65000"/>
                  <a:lumOff val="35000"/>
                </a:schemeClr>
              </a:solidFill>
            </a:endParaRPr>
          </a:p>
          <a:p>
            <a:pPr marL="0" indent="0">
              <a:buNone/>
            </a:pPr>
            <a:endParaRPr lang="en-US" sz="2400" dirty="0">
              <a:solidFill>
                <a:srgbClr val="D8D8D8"/>
              </a:solidFill>
            </a:endParaRPr>
          </a:p>
          <a:p>
            <a:pPr indent="-342900"/>
            <a:endParaRPr lang="en-US" sz="2400" dirty="0">
              <a:solidFill>
                <a:srgbClr val="151515"/>
              </a:solidFill>
            </a:endParaRPr>
          </a:p>
          <a:p>
            <a:pPr marL="457200" marR="0" lvl="1" indent="0" algn="l" rtl="0">
              <a:spcBef>
                <a:spcPts val="1000"/>
              </a:spcBef>
              <a:spcAft>
                <a:spcPts val="0"/>
              </a:spcAft>
              <a:buClr>
                <a:srgbClr val="EFEFEF"/>
              </a:buClr>
              <a:buSzPct val="25000"/>
              <a:buFont typeface="Noto Sans Symbols"/>
              <a:buNone/>
            </a:pPr>
            <a:endParaRPr b="0" i="0" u="none" strike="noStrike" cap="none" dirty="0">
              <a:solidFill>
                <a:srgbClr val="151515"/>
              </a:solidFill>
              <a:latin typeface="Century Gothic"/>
              <a:ea typeface="Century Gothic"/>
              <a:cs typeface="Century Gothic"/>
              <a:sym typeface="Century Gothic"/>
            </a:endParaRPr>
          </a:p>
          <a:p>
            <a:pPr marL="342900" marR="0" lvl="0" indent="-342900" algn="l" rtl="0">
              <a:spcBef>
                <a:spcPts val="1000"/>
              </a:spcBef>
              <a:spcAft>
                <a:spcPts val="0"/>
              </a:spcAft>
              <a:buClr>
                <a:srgbClr val="EFEFEF"/>
              </a:buClr>
              <a:buSzPct val="80000"/>
              <a:buFont typeface="Noto Sans Symbols"/>
              <a:buNone/>
            </a:pPr>
            <a:endParaRPr sz="2400" b="0" i="0" u="none" strike="noStrike" cap="none" dirty="0">
              <a:solidFill>
                <a:srgbClr val="151515"/>
              </a:solidFill>
              <a:latin typeface="Century Gothic"/>
              <a:ea typeface="Century Gothic"/>
              <a:cs typeface="Century Gothic"/>
              <a:sym typeface="Century Gothic"/>
            </a:endParaRPr>
          </a:p>
          <a:p>
            <a:pPr marL="342900" marR="0" lvl="0" indent="-342900" algn="l" rtl="0">
              <a:spcBef>
                <a:spcPts val="1000"/>
              </a:spcBef>
              <a:spcAft>
                <a:spcPts val="0"/>
              </a:spcAft>
              <a:buClr>
                <a:srgbClr val="EFEFEF"/>
              </a:buClr>
              <a:buSzPct val="25000"/>
              <a:buFont typeface="Noto Sans Symbols"/>
              <a:buNone/>
            </a:pPr>
            <a:endParaRPr sz="2400" b="0" i="0" u="none" strike="noStrike" cap="none" dirty="0">
              <a:solidFill>
                <a:srgbClr val="151515"/>
              </a:solidFill>
              <a:latin typeface="Century Gothic"/>
              <a:ea typeface="Century Gothic"/>
              <a:cs typeface="Century Gothic"/>
              <a:sym typeface="Century Gothic"/>
            </a:endParaRPr>
          </a:p>
          <a:p>
            <a:pPr marL="342900" marR="0" lvl="0" indent="-342900" algn="l" rtl="0">
              <a:spcBef>
                <a:spcPts val="1000"/>
              </a:spcBef>
              <a:spcAft>
                <a:spcPts val="0"/>
              </a:spcAft>
              <a:buClr>
                <a:srgbClr val="EFEFEF"/>
              </a:buClr>
              <a:buSzPct val="25000"/>
              <a:buFont typeface="Noto Sans Symbols"/>
              <a:buNone/>
            </a:pPr>
            <a:endParaRPr sz="2400" b="0" i="0" u="none" strike="noStrike" cap="none" dirty="0">
              <a:solidFill>
                <a:srgbClr val="151515"/>
              </a:solidFill>
              <a:latin typeface="Century Gothic"/>
              <a:ea typeface="Century Gothic"/>
              <a:cs typeface="Century Gothic"/>
              <a:sym typeface="Century Gothic"/>
            </a:endParaRPr>
          </a:p>
          <a:p>
            <a:pPr marL="342900" marR="0" lvl="0" indent="-342900" algn="l" rtl="0">
              <a:spcBef>
                <a:spcPts val="1000"/>
              </a:spcBef>
              <a:spcAft>
                <a:spcPts val="0"/>
              </a:spcAft>
              <a:buClr>
                <a:srgbClr val="EFEFEF"/>
              </a:buClr>
              <a:buSzPct val="25000"/>
              <a:buFont typeface="Noto Sans Symbols"/>
              <a:buNone/>
            </a:pPr>
            <a:endParaRPr sz="2400" b="0" i="0" u="none" strike="noStrike" cap="none" dirty="0">
              <a:solidFill>
                <a:srgbClr val="151515"/>
              </a:solidFill>
              <a:latin typeface="Century Gothic"/>
              <a:ea typeface="Century Gothic"/>
              <a:cs typeface="Century Gothic"/>
              <a:sym typeface="Century Gothic"/>
            </a:endParaRPr>
          </a:p>
          <a:p>
            <a:pPr marL="342900" marR="0" lvl="0" indent="-342900" algn="l" rtl="0">
              <a:spcBef>
                <a:spcPts val="1000"/>
              </a:spcBef>
              <a:spcAft>
                <a:spcPts val="0"/>
              </a:spcAft>
              <a:buClr>
                <a:srgbClr val="EFEFEF"/>
              </a:buClr>
              <a:buSzPct val="25000"/>
              <a:buFont typeface="Noto Sans Symbols"/>
              <a:buNone/>
            </a:pPr>
            <a:endParaRPr sz="2400" b="0" i="0" u="none" strike="noStrike" cap="none" dirty="0">
              <a:solidFill>
                <a:srgbClr val="151515"/>
              </a:solidFill>
              <a:latin typeface="Century Gothic"/>
              <a:ea typeface="Century Gothic"/>
              <a:cs typeface="Century Gothic"/>
              <a:sym typeface="Century Gothic"/>
            </a:endParaRPr>
          </a:p>
        </p:txBody>
      </p:sp>
      <p:sp>
        <p:nvSpPr>
          <p:cNvPr id="4" name="Rectangle 3"/>
          <p:cNvSpPr/>
          <p:nvPr/>
        </p:nvSpPr>
        <p:spPr>
          <a:xfrm>
            <a:off x="3919731" y="1205682"/>
            <a:ext cx="2993531" cy="76364"/>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3441032"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0" y="0"/>
            <a:ext cx="3441032" cy="6858000"/>
          </a:xfrm>
          <a:prstGeom prst="rect">
            <a:avLst/>
          </a:prstGeom>
        </p:spPr>
      </p:pic>
    </p:spTree>
    <p:extLst>
      <p:ext uri="{BB962C8B-B14F-4D97-AF65-F5344CB8AC3E}">
        <p14:creationId xmlns:p14="http://schemas.microsoft.com/office/powerpoint/2010/main" val="2720902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159" y="340791"/>
            <a:ext cx="10906054" cy="1200329"/>
          </a:xfrm>
          <a:prstGeom prst="rect">
            <a:avLst/>
          </a:prstGeom>
          <a:noFill/>
        </p:spPr>
        <p:txBody>
          <a:bodyPr wrap="square" rtlCol="0">
            <a:spAutoFit/>
          </a:bodyPr>
          <a:lstStyle/>
          <a:p>
            <a:r>
              <a:rPr lang="en-US" sz="3600" b="1" dirty="0">
                <a:solidFill>
                  <a:srgbClr val="026794"/>
                </a:solidFill>
                <a:latin typeface="Helvetica Neue" charset="0"/>
                <a:ea typeface="Helvetica Neue" charset="0"/>
                <a:cs typeface="Helvetica Neue" charset="0"/>
              </a:rPr>
              <a:t>MODULE AIM AND </a:t>
            </a:r>
          </a:p>
          <a:p>
            <a:r>
              <a:rPr lang="en-US" sz="3600" b="1" dirty="0">
                <a:solidFill>
                  <a:srgbClr val="026794"/>
                </a:solidFill>
                <a:latin typeface="Helvetica Neue" charset="0"/>
                <a:ea typeface="Helvetica Neue" charset="0"/>
                <a:cs typeface="Helvetica Neue" charset="0"/>
              </a:rPr>
              <a:t>LEARNING OUTCOMES</a:t>
            </a:r>
          </a:p>
        </p:txBody>
      </p:sp>
      <p:cxnSp>
        <p:nvCxnSpPr>
          <p:cNvPr id="45" name="Straight Connector 44"/>
          <p:cNvCxnSpPr/>
          <p:nvPr/>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158"/>
          <p:cNvSpPr txBox="1">
            <a:spLocks noGrp="1"/>
          </p:cNvSpPr>
          <p:nvPr>
            <p:ph idx="1"/>
          </p:nvPr>
        </p:nvSpPr>
        <p:spPr>
          <a:xfrm>
            <a:off x="656024" y="2221232"/>
            <a:ext cx="9882188" cy="4106416"/>
          </a:xfrm>
          <a:prstGeom prst="rect">
            <a:avLst/>
          </a:prstGeom>
          <a:noFill/>
          <a:ln>
            <a:noFill/>
          </a:ln>
        </p:spPr>
        <p:txBody>
          <a:bodyPr lIns="91425" tIns="45700" rIns="91425" bIns="45700" anchor="t" anchorCtr="0">
            <a:noAutofit/>
          </a:bodyPr>
          <a:lstStyle/>
          <a:p>
            <a:pPr marL="0" indent="0">
              <a:lnSpc>
                <a:spcPct val="90000"/>
              </a:lnSpc>
              <a:spcBef>
                <a:spcPts val="0"/>
              </a:spcBef>
              <a:buNone/>
            </a:pPr>
            <a:r>
              <a:rPr lang="en-US" sz="2400" b="1" u="none" strike="noStrike" cap="none" dirty="0">
                <a:solidFill>
                  <a:srgbClr val="97467D"/>
                </a:solidFill>
                <a:latin typeface="Helvetica Neue" charset="0"/>
                <a:ea typeface="Helvetica Neue" charset="0"/>
                <a:cs typeface="Helvetica Neue" charset="0"/>
                <a:sym typeface="Century Gothic"/>
              </a:rPr>
              <a:t>Aim: </a:t>
            </a:r>
          </a:p>
          <a:p>
            <a:pPr marL="0" indent="0">
              <a:lnSpc>
                <a:spcPct val="90000"/>
              </a:lnSpc>
              <a:spcBef>
                <a:spcPts val="0"/>
              </a:spcBef>
              <a:buNone/>
            </a:pPr>
            <a:endParaRPr lang="en-US" sz="2000" b="1" dirty="0">
              <a:solidFill>
                <a:srgbClr val="97467D"/>
              </a:solidFill>
              <a:latin typeface="Helvetica Neue" charset="0"/>
              <a:ea typeface="Helvetica Neue" charset="0"/>
              <a:cs typeface="Helvetica Neue" charset="0"/>
              <a:sym typeface="Century Gothic"/>
            </a:endParaRPr>
          </a:p>
          <a:p>
            <a:pPr marL="0" indent="0">
              <a:spcBef>
                <a:spcPts val="0"/>
              </a:spcBef>
              <a:buNone/>
            </a:pPr>
            <a:r>
              <a:rPr lang="en-US" sz="2000" dirty="0">
                <a:solidFill>
                  <a:schemeClr val="tx1">
                    <a:lumMod val="65000"/>
                    <a:lumOff val="35000"/>
                  </a:schemeClr>
                </a:solidFill>
                <a:sym typeface="Century Gothic"/>
              </a:rPr>
              <a:t>To examine the key practices of </a:t>
            </a:r>
            <a:r>
              <a:rPr lang="en-US" sz="2000" dirty="0">
                <a:solidFill>
                  <a:schemeClr val="tx1">
                    <a:lumMod val="65000"/>
                    <a:lumOff val="35000"/>
                  </a:schemeClr>
                </a:solidFill>
              </a:rPr>
              <a:t>supervision and coaching</a:t>
            </a:r>
          </a:p>
          <a:p>
            <a:pPr marL="0" indent="0">
              <a:spcBef>
                <a:spcPts val="0"/>
              </a:spcBef>
              <a:buNone/>
            </a:pPr>
            <a:endParaRPr lang="en-US" sz="2000" dirty="0">
              <a:solidFill>
                <a:schemeClr val="tx1">
                  <a:lumMod val="65000"/>
                  <a:lumOff val="35000"/>
                </a:schemeClr>
              </a:solidFill>
              <a:sym typeface="Century Gothic"/>
            </a:endParaRPr>
          </a:p>
          <a:p>
            <a:pPr marL="0" lvl="0" indent="0">
              <a:buClr>
                <a:srgbClr val="EFEFEF"/>
              </a:buClr>
              <a:buSzPct val="80000"/>
              <a:buNone/>
            </a:pPr>
            <a:r>
              <a:rPr lang="en-US" sz="2400" b="1" dirty="0">
                <a:solidFill>
                  <a:srgbClr val="97467D"/>
                </a:solidFill>
                <a:sym typeface="Century Gothic"/>
              </a:rPr>
              <a:t>Learning Outcomes: </a:t>
            </a:r>
          </a:p>
          <a:p>
            <a:pPr lvl="0">
              <a:buClr>
                <a:srgbClr val="97467D"/>
              </a:buClr>
              <a:buSzPct val="80000"/>
              <a:buFont typeface="Wingdings" charset="2"/>
              <a:buChar char="§"/>
            </a:pPr>
            <a:r>
              <a:rPr lang="en-US" sz="2000" dirty="0">
                <a:solidFill>
                  <a:schemeClr val="tx1">
                    <a:lumMod val="65000"/>
                    <a:lumOff val="35000"/>
                  </a:schemeClr>
                </a:solidFill>
              </a:rPr>
              <a:t>Know the different </a:t>
            </a:r>
            <a:r>
              <a:rPr lang="en-US" sz="2000" dirty="0">
                <a:solidFill>
                  <a:schemeClr val="tx1">
                    <a:lumMod val="65000"/>
                    <a:lumOff val="35000"/>
                  </a:schemeClr>
                </a:solidFill>
                <a:sym typeface="Century Gothic"/>
              </a:rPr>
              <a:t>supervision and </a:t>
            </a:r>
            <a:r>
              <a:rPr lang="en-US" sz="2000" dirty="0">
                <a:solidFill>
                  <a:schemeClr val="tx1">
                    <a:lumMod val="65000"/>
                    <a:lumOff val="35000"/>
                  </a:schemeClr>
                </a:solidFill>
              </a:rPr>
              <a:t>co</a:t>
            </a:r>
            <a:r>
              <a:rPr lang="en-US" sz="2000" dirty="0">
                <a:solidFill>
                  <a:schemeClr val="tx1">
                    <a:lumMod val="65000"/>
                    <a:lumOff val="35000"/>
                  </a:schemeClr>
                </a:solidFill>
                <a:sym typeface="Century Gothic"/>
              </a:rPr>
              <a:t>aching practices that can be </a:t>
            </a:r>
            <a:r>
              <a:rPr lang="en-US" sz="2000" dirty="0">
                <a:solidFill>
                  <a:schemeClr val="tx1">
                    <a:lumMod val="65000"/>
                    <a:lumOff val="35000"/>
                  </a:schemeClr>
                </a:solidFill>
              </a:rPr>
              <a:t>performed</a:t>
            </a:r>
            <a:r>
              <a:rPr lang="en-US" sz="2000" dirty="0">
                <a:solidFill>
                  <a:schemeClr val="tx1">
                    <a:lumMod val="65000"/>
                    <a:lumOff val="35000"/>
                  </a:schemeClr>
                </a:solidFill>
                <a:sym typeface="Century Gothic"/>
              </a:rPr>
              <a:t> in one-on-one, group, </a:t>
            </a:r>
            <a:r>
              <a:rPr lang="en-US" sz="2000" dirty="0">
                <a:solidFill>
                  <a:schemeClr val="tx1">
                    <a:lumMod val="65000"/>
                    <a:lumOff val="35000"/>
                  </a:schemeClr>
                </a:solidFill>
              </a:rPr>
              <a:t>or</a:t>
            </a:r>
            <a:r>
              <a:rPr lang="en-US" sz="2000" dirty="0">
                <a:solidFill>
                  <a:schemeClr val="tx1">
                    <a:lumMod val="65000"/>
                    <a:lumOff val="35000"/>
                  </a:schemeClr>
                </a:solidFill>
                <a:sym typeface="Century Gothic"/>
              </a:rPr>
              <a:t> both </a:t>
            </a:r>
            <a:r>
              <a:rPr lang="en-US" sz="2000" dirty="0">
                <a:solidFill>
                  <a:schemeClr val="tx1">
                    <a:lumMod val="65000"/>
                    <a:lumOff val="35000"/>
                  </a:schemeClr>
                </a:solidFill>
              </a:rPr>
              <a:t>settings</a:t>
            </a:r>
          </a:p>
          <a:p>
            <a:pPr>
              <a:buClr>
                <a:srgbClr val="97467D"/>
              </a:buClr>
              <a:buFont typeface="Wingdings" charset="2"/>
              <a:buChar char="§"/>
            </a:pPr>
            <a:r>
              <a:rPr lang="en-US" sz="2000" dirty="0">
                <a:solidFill>
                  <a:schemeClr val="tx1">
                    <a:lumMod val="65000"/>
                    <a:lumOff val="35000"/>
                  </a:schemeClr>
                </a:solidFill>
              </a:rPr>
              <a:t>Know </a:t>
            </a:r>
            <a:r>
              <a:rPr lang="en-US" sz="2000" dirty="0">
                <a:solidFill>
                  <a:schemeClr val="tx1">
                    <a:lumMod val="65000"/>
                    <a:lumOff val="35000"/>
                  </a:schemeClr>
                </a:solidFill>
                <a:sym typeface="Century Gothic"/>
              </a:rPr>
              <a:t>the </a:t>
            </a:r>
            <a:r>
              <a:rPr lang="en-US" sz="2000" dirty="0">
                <a:solidFill>
                  <a:schemeClr val="tx1">
                    <a:lumMod val="65000"/>
                    <a:lumOff val="35000"/>
                  </a:schemeClr>
                </a:solidFill>
              </a:rPr>
              <a:t>purposes</a:t>
            </a:r>
            <a:r>
              <a:rPr lang="en-US" sz="2000" dirty="0">
                <a:solidFill>
                  <a:schemeClr val="tx1">
                    <a:lumMod val="65000"/>
                    <a:lumOff val="35000"/>
                  </a:schemeClr>
                </a:solidFill>
                <a:sym typeface="Century Gothic"/>
              </a:rPr>
              <a:t> </a:t>
            </a:r>
            <a:r>
              <a:rPr lang="en-US" sz="2000" dirty="0">
                <a:solidFill>
                  <a:schemeClr val="tx1">
                    <a:lumMod val="65000"/>
                    <a:lumOff val="35000"/>
                  </a:schemeClr>
                </a:solidFill>
              </a:rPr>
              <a:t>associated with the</a:t>
            </a:r>
            <a:r>
              <a:rPr lang="en-US" sz="2000" dirty="0">
                <a:solidFill>
                  <a:schemeClr val="tx1">
                    <a:lumMod val="65000"/>
                    <a:lumOff val="35000"/>
                  </a:schemeClr>
                </a:solidFill>
                <a:sym typeface="Century Gothic"/>
              </a:rPr>
              <a:t> different practices</a:t>
            </a:r>
            <a:endParaRPr lang="en-US" sz="2000" dirty="0">
              <a:solidFill>
                <a:schemeClr val="tx1">
                  <a:lumMod val="65000"/>
                  <a:lumOff val="35000"/>
                </a:schemeClr>
              </a:solidFill>
            </a:endParaRPr>
          </a:p>
          <a:p>
            <a:pPr>
              <a:buClr>
                <a:srgbClr val="97467D"/>
              </a:buClr>
              <a:buFont typeface="Wingdings" charset="2"/>
              <a:buChar char="§"/>
            </a:pPr>
            <a:r>
              <a:rPr lang="en-US" sz="2000" dirty="0">
                <a:solidFill>
                  <a:schemeClr val="tx1">
                    <a:lumMod val="65000"/>
                    <a:lumOff val="35000"/>
                  </a:schemeClr>
                </a:solidFill>
              </a:rPr>
              <a:t>Know the duration and frequency for each practice</a:t>
            </a:r>
          </a:p>
          <a:p>
            <a:pPr>
              <a:buClr>
                <a:srgbClr val="97467D"/>
              </a:buClr>
              <a:buFont typeface="Wingdings" charset="2"/>
              <a:buChar char="§"/>
            </a:pPr>
            <a:r>
              <a:rPr lang="en-US" sz="2000" dirty="0">
                <a:solidFill>
                  <a:schemeClr val="tx1">
                    <a:lumMod val="65000"/>
                    <a:lumOff val="35000"/>
                  </a:schemeClr>
                </a:solidFill>
              </a:rPr>
              <a:t>Understand the guidance associated with each practice and how to utilize practice tools</a:t>
            </a:r>
          </a:p>
          <a:p>
            <a:pPr indent="-342900">
              <a:buFont typeface="Noto Sans Symbols"/>
              <a:buChar char="∙"/>
            </a:pPr>
            <a:endParaRPr lang="en-US" sz="1800" dirty="0">
              <a:solidFill>
                <a:srgbClr val="151515"/>
              </a:solidFill>
            </a:endParaRPr>
          </a:p>
          <a:p>
            <a:pPr indent="-342900">
              <a:buFont typeface="Noto Sans Symbols"/>
              <a:buChar char="∙"/>
            </a:pPr>
            <a:endParaRPr lang="en-US" sz="1800" dirty="0">
              <a:solidFill>
                <a:srgbClr val="151515"/>
              </a:solidFill>
            </a:endParaRPr>
          </a:p>
          <a:p>
            <a:pPr indent="-342900">
              <a:lnSpc>
                <a:spcPct val="90000"/>
              </a:lnSpc>
              <a:buFont typeface="Noto Sans Symbols"/>
              <a:buChar char="∙"/>
            </a:pPr>
            <a:endParaRPr lang="en-US" sz="1800" dirty="0">
              <a:solidFill>
                <a:srgbClr val="151515"/>
              </a:solidFill>
              <a:latin typeface="Helvetica Neue" charset="0"/>
              <a:ea typeface="Helvetica Neue" charset="0"/>
              <a:cs typeface="Helvetica Neue" charset="0"/>
            </a:endParaRPr>
          </a:p>
          <a:p>
            <a:pPr indent="-342900">
              <a:lnSpc>
                <a:spcPct val="90000"/>
              </a:lnSpc>
              <a:buFont typeface="Noto Sans Symbols"/>
              <a:buChar char="∙"/>
            </a:pPr>
            <a:endParaRPr lang="en-US" sz="1800" u="none" strike="noStrike" cap="none" dirty="0">
              <a:solidFill>
                <a:srgbClr val="151515"/>
              </a:solidFill>
              <a:latin typeface="Helvetica Neue" charset="0"/>
              <a:ea typeface="Helvetica Neue" charset="0"/>
              <a:cs typeface="Helvetica Neue" charset="0"/>
            </a:endParaRPr>
          </a:p>
          <a:p>
            <a:pPr marL="342900" marR="0" lvl="0" indent="-342900" algn="l" rtl="0">
              <a:lnSpc>
                <a:spcPct val="90000"/>
              </a:lnSpc>
              <a:spcBef>
                <a:spcPts val="1000"/>
              </a:spcBef>
              <a:spcAft>
                <a:spcPts val="0"/>
              </a:spcAft>
              <a:buClr>
                <a:srgbClr val="EFEFEF"/>
              </a:buClr>
              <a:buSzPct val="80000"/>
              <a:buFont typeface="Noto Sans Symbols"/>
              <a:buNone/>
            </a:pPr>
            <a:endParaRPr sz="1800" u="none" strike="noStrike" cap="none" dirty="0">
              <a:solidFill>
                <a:srgbClr val="151515"/>
              </a:solidFill>
              <a:latin typeface="Helvetica Neue" charset="0"/>
              <a:ea typeface="Helvetica Neue" charset="0"/>
              <a:cs typeface="Helvetica Neue" charset="0"/>
              <a:sym typeface="Century Gothic"/>
            </a:endParaRPr>
          </a:p>
          <a:p>
            <a:pPr marL="342900" marR="0" lvl="0" indent="-342900" algn="l" rtl="0">
              <a:lnSpc>
                <a:spcPct val="90000"/>
              </a:lnSpc>
              <a:spcBef>
                <a:spcPts val="1000"/>
              </a:spcBef>
              <a:spcAft>
                <a:spcPts val="0"/>
              </a:spcAft>
              <a:buClr>
                <a:srgbClr val="EFEFEF"/>
              </a:buClr>
              <a:buSzPct val="80000"/>
              <a:buFont typeface="Noto Sans Symbols"/>
              <a:buNone/>
            </a:pPr>
            <a:endParaRPr sz="1800" u="none" strike="noStrike" cap="none" dirty="0">
              <a:solidFill>
                <a:srgbClr val="151515"/>
              </a:solidFill>
              <a:latin typeface="Helvetica Neue" charset="0"/>
              <a:ea typeface="Helvetica Neue" charset="0"/>
              <a:cs typeface="Helvetica Neue" charset="0"/>
              <a:sym typeface="Century Gothic"/>
            </a:endParaRPr>
          </a:p>
        </p:txBody>
      </p:sp>
    </p:spTree>
    <p:extLst>
      <p:ext uri="{BB962C8B-B14F-4D97-AF65-F5344CB8AC3E}">
        <p14:creationId xmlns:p14="http://schemas.microsoft.com/office/powerpoint/2010/main" val="2599357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41095" y="2837119"/>
            <a:ext cx="8293768" cy="1094802"/>
          </a:xfrm>
          <a:prstGeom prst="rect">
            <a:avLst/>
          </a:prstGeom>
          <a:noFill/>
          <a:ln w="57150">
            <a:solidFill>
              <a:srgbClr val="016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03621" y="2502568"/>
            <a:ext cx="6448926"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533CC0D-4951-4D02-BFAE-A33DC30A8909}"/>
              </a:ext>
            </a:extLst>
          </p:cNvPr>
          <p:cNvSpPr txBox="1">
            <a:spLocks/>
          </p:cNvSpPr>
          <p:nvPr/>
        </p:nvSpPr>
        <p:spPr>
          <a:xfrm>
            <a:off x="32084" y="2695020"/>
            <a:ext cx="12192000" cy="31410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800" b="1" dirty="0">
                <a:solidFill>
                  <a:schemeClr val="bg1"/>
                </a:solidFill>
                <a:latin typeface="Helvetica Neue" charset="0"/>
                <a:ea typeface="Helvetica Neue" charset="0"/>
                <a:cs typeface="Helvetica Neue" charset="0"/>
              </a:rPr>
              <a:t>IS THERE ANYTHING FROM THIS MODULE YOU WANT </a:t>
            </a:r>
          </a:p>
          <a:p>
            <a:pPr algn="ctr">
              <a:lnSpc>
                <a:spcPct val="100000"/>
              </a:lnSpc>
              <a:spcBef>
                <a:spcPts val="1200"/>
              </a:spcBef>
            </a:pPr>
            <a:r>
              <a:rPr lang="en-US" sz="3600" b="1" dirty="0">
                <a:solidFill>
                  <a:schemeClr val="bg1"/>
                </a:solidFill>
                <a:latin typeface="Helvetica Neue" charset="0"/>
                <a:ea typeface="Helvetica Neue" charset="0"/>
                <a:cs typeface="Helvetica Neue" charset="0"/>
              </a:rPr>
              <a:t>TO ADD TO YOUR ACTION PLAN?</a:t>
            </a:r>
          </a:p>
        </p:txBody>
      </p:sp>
      <p:pic>
        <p:nvPicPr>
          <p:cNvPr id="8" name="Picture 7"/>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4985083" y="-348918"/>
            <a:ext cx="2221833" cy="12192003"/>
          </a:xfrm>
          <a:prstGeom prst="rect">
            <a:avLst/>
          </a:prstGeom>
        </p:spPr>
      </p:pic>
    </p:spTree>
    <p:extLst>
      <p:ext uri="{BB962C8B-B14F-4D97-AF65-F5344CB8AC3E}">
        <p14:creationId xmlns:p14="http://schemas.microsoft.com/office/powerpoint/2010/main" val="2462646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11" name="Text Placeholder 10"/>
          <p:cNvSpPr>
            <a:spLocks noGrp="1"/>
          </p:cNvSpPr>
          <p:nvPr>
            <p:ph type="body" sz="quarter" idx="12"/>
          </p:nvPr>
        </p:nvSpPr>
        <p:spPr>
          <a:xfrm>
            <a:off x="656021" y="1925054"/>
            <a:ext cx="10820015" cy="4418596"/>
          </a:xfrm>
        </p:spPr>
        <p:txBody>
          <a:bodyPr>
            <a:normAutofit fontScale="70000" lnSpcReduction="20000"/>
          </a:bodyPr>
          <a:lstStyle/>
          <a:p>
            <a:r>
              <a:rPr lang="en-US" dirty="0"/>
              <a:t>Alliance for Child Protection in Humanitarian Action. (2014). Inter-agency</a:t>
            </a:r>
            <a:r>
              <a:rPr lang="en-US" i="1" dirty="0"/>
              <a:t> Guidelines for Case Management and Child Protection.</a:t>
            </a:r>
            <a:r>
              <a:rPr lang="en-US" dirty="0"/>
              <a:t> Retrieved 2017, from </a:t>
            </a:r>
            <a:r>
              <a:rPr lang="en-US" dirty="0">
                <a:hlinkClick r:id="rId2"/>
              </a:rPr>
              <a:t>https://resourcecentre.savethechildren.net/library/inter-agency-guidelines-case-management-and-child-protection</a:t>
            </a:r>
            <a:endParaRPr lang="en-US" dirty="0"/>
          </a:p>
          <a:p>
            <a:r>
              <a:rPr lang="en-US" dirty="0"/>
              <a:t>Alliance for Child Protection in Humanitarian Action. (2014). Child Protection Case Management Training Manual for Caseworkers, Supervisors and Managers</a:t>
            </a:r>
            <a:r>
              <a:rPr lang="en-US" i="1" dirty="0"/>
              <a:t>. </a:t>
            </a:r>
            <a:r>
              <a:rPr lang="en-US" dirty="0"/>
              <a:t>Retrieved 2017 from:</a:t>
            </a:r>
            <a:r>
              <a:rPr lang="en-US" i="1" dirty="0"/>
              <a:t>  </a:t>
            </a:r>
            <a:r>
              <a:rPr lang="en-US" u="sng" dirty="0">
                <a:hlinkClick r:id="rId3"/>
              </a:rPr>
              <a:t>https://resourcecentre.savethechildren.net/library/ia-case-management-training-package</a:t>
            </a:r>
            <a:endParaRPr lang="en-US" dirty="0"/>
          </a:p>
          <a:p>
            <a:r>
              <a:rPr lang="en-GB" dirty="0" smtClean="0"/>
              <a:t>Nickerson</a:t>
            </a:r>
            <a:r>
              <a:rPr lang="en-GB" dirty="0"/>
              <a:t>, R.S. (1987).  Why Teach Thinking? In Baron, J.B. &amp; Sternberg, R.J. (Eds.), </a:t>
            </a:r>
            <a:r>
              <a:rPr lang="en-GB" i="1" dirty="0"/>
              <a:t>Teaching Thinking Skills:  Theory and Practice </a:t>
            </a:r>
            <a:r>
              <a:rPr lang="en-GB" dirty="0"/>
              <a:t>(pp. 27-37).  New York:  W.H. Freeman &amp; Company.</a:t>
            </a:r>
            <a:endParaRPr lang="en-US" dirty="0"/>
          </a:p>
          <a:p>
            <a:r>
              <a:rPr lang="en-GB" dirty="0"/>
              <a:t>Skills for Care and </a:t>
            </a:r>
            <a:r>
              <a:rPr lang="en-GB" dirty="0" smtClean="0"/>
              <a:t>Children’s </a:t>
            </a:r>
            <a:r>
              <a:rPr lang="en-GB" dirty="0"/>
              <a:t>Workforce Development Council UK (2007) </a:t>
            </a:r>
            <a:r>
              <a:rPr lang="en-GB" i="1" dirty="0"/>
              <a:t>Providing effective supervision: A workforce development tool, including a unit of competence and supporting guidance. </a:t>
            </a:r>
            <a:r>
              <a:rPr lang="en-GB" dirty="0"/>
              <a:t> Accessed at </a:t>
            </a:r>
            <a:r>
              <a:rPr lang="en-GB" u="sng" dirty="0">
                <a:hlinkClick r:id="rId4"/>
              </a:rPr>
              <a:t>http://www.skillsforcare.org.uk/Document-library/Finding-and-keeping-workers/Supervision/Providing-Effective-Supervision.pdf</a:t>
            </a:r>
            <a:r>
              <a:rPr lang="en-GB" dirty="0"/>
              <a:t> </a:t>
            </a:r>
            <a:endParaRPr lang="en-GB" dirty="0" smtClean="0"/>
          </a:p>
          <a:p>
            <a:r>
              <a:rPr lang="en-US" dirty="0"/>
              <a:t>Stevens, I (2015). Practicing Supervision in Child Care and Child Protection Agencies. Retrieved 2016, from </a:t>
            </a:r>
            <a:r>
              <a:rPr lang="en-US" u="sng" dirty="0">
                <a:hlinkClick r:id="rId5"/>
              </a:rPr>
              <a:t>www.childhub.org</a:t>
            </a:r>
            <a:endParaRPr lang="en-US" dirty="0"/>
          </a:p>
          <a:p>
            <a:endParaRPr lang="en-US" dirty="0"/>
          </a:p>
          <a:p>
            <a:endParaRPr lang="en-US" dirty="0"/>
          </a:p>
        </p:txBody>
      </p:sp>
    </p:spTree>
    <p:extLst>
      <p:ext uri="{BB962C8B-B14F-4D97-AF65-F5344CB8AC3E}">
        <p14:creationId xmlns:p14="http://schemas.microsoft.com/office/powerpoint/2010/main" val="438868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585675" y="569062"/>
            <a:ext cx="8483009" cy="1325563"/>
          </a:xfrm>
          <a:prstGeom prst="rect">
            <a:avLst/>
          </a:prstGeom>
          <a:noFill/>
          <a:ln>
            <a:noFill/>
          </a:ln>
        </p:spPr>
        <p:txBody>
          <a:bodyPr lIns="91425" tIns="45700" rIns="91425" bIns="45700" anchor="t" anchorCtr="0">
            <a:noAutofit/>
          </a:bodyPr>
          <a:lstStyle/>
          <a:p>
            <a:pPr>
              <a:buClr>
                <a:srgbClr val="151515"/>
              </a:buClr>
              <a:buSzPct val="25000"/>
            </a:pPr>
            <a:r>
              <a:rPr lang="en-US" sz="3600" b="1" dirty="0">
                <a:solidFill>
                  <a:srgbClr val="016794"/>
                </a:solidFill>
                <a:latin typeface="Helvetica Neue" charset="0"/>
                <a:ea typeface="Helvetica Neue" charset="0"/>
                <a:cs typeface="Helvetica Neue" charset="0"/>
              </a:rPr>
              <a:t>SETTINGS OF SUPERVISION</a:t>
            </a:r>
            <a:r>
              <a:rPr lang="en-US" sz="4400" dirty="0">
                <a:solidFill>
                  <a:srgbClr val="016794"/>
                </a:solidFill>
              </a:rPr>
              <a:t> </a:t>
            </a:r>
            <a:endParaRPr lang="en-US" sz="4400" b="0" i="0" u="none" strike="noStrike" cap="none" dirty="0">
              <a:solidFill>
                <a:srgbClr val="016794"/>
              </a:solidFill>
              <a:latin typeface="Century Gothic"/>
              <a:ea typeface="Century Gothic"/>
              <a:cs typeface="Century Gothic"/>
            </a:endParaRPr>
          </a:p>
        </p:txBody>
      </p:sp>
      <p:sp>
        <p:nvSpPr>
          <p:cNvPr id="164" name="Shape 164"/>
          <p:cNvSpPr txBox="1">
            <a:spLocks noGrp="1"/>
          </p:cNvSpPr>
          <p:nvPr>
            <p:ph sz="half" idx="1"/>
          </p:nvPr>
        </p:nvSpPr>
        <p:spPr>
          <a:xfrm>
            <a:off x="3051176" y="2390775"/>
            <a:ext cx="8408987" cy="4708525"/>
          </a:xfrm>
          <a:prstGeom prst="rect">
            <a:avLst/>
          </a:prstGeom>
          <a:noFill/>
          <a:ln>
            <a:noFill/>
          </a:ln>
        </p:spPr>
        <p:txBody>
          <a:bodyPr lIns="91425" tIns="45700" rIns="91425" bIns="45700" anchor="t" anchorCtr="0">
            <a:noAutofit/>
          </a:bodyPr>
          <a:lstStyle/>
          <a:p>
            <a:pPr marL="457200" lvl="1" indent="0">
              <a:buNone/>
            </a:pPr>
            <a:r>
              <a:rPr lang="en-US" b="1" dirty="0">
                <a:solidFill>
                  <a:srgbClr val="97467D"/>
                </a:solidFill>
                <a:latin typeface="Helvetica Neue" charset="0"/>
                <a:ea typeface="Helvetica Neue" charset="0"/>
                <a:cs typeface="Helvetica Neue" charset="0"/>
              </a:rPr>
              <a:t>One-on-One: </a:t>
            </a:r>
            <a:endParaRPr lang="en-US" dirty="0">
              <a:solidFill>
                <a:schemeClr val="tx1">
                  <a:lumMod val="65000"/>
                  <a:lumOff val="35000"/>
                </a:schemeClr>
              </a:solidFill>
              <a:latin typeface="Helvetica Neue" charset="0"/>
              <a:ea typeface="Helvetica Neue" charset="0"/>
              <a:cs typeface="Helvetica Neue" charset="0"/>
            </a:endParaRPr>
          </a:p>
          <a:p>
            <a:pPr marL="457200" lvl="1" indent="0">
              <a:buNone/>
            </a:pPr>
            <a:r>
              <a:rPr lang="en-US" sz="2000" dirty="0">
                <a:solidFill>
                  <a:schemeClr val="tx1">
                    <a:lumMod val="65000"/>
                    <a:lumOff val="35000"/>
                  </a:schemeClr>
                </a:solidFill>
                <a:latin typeface="Helvetica Neue" charset="0"/>
                <a:ea typeface="Helvetica Neue" charset="0"/>
                <a:cs typeface="Helvetica Neue" charset="0"/>
              </a:rPr>
              <a:t>Routine or regularly scheduled sessions between the caseworker and supervisor</a:t>
            </a:r>
          </a:p>
          <a:p>
            <a:pPr marL="457200" lvl="1" indent="0">
              <a:buNone/>
            </a:pPr>
            <a:endParaRPr lang="en-US" sz="1800" dirty="0">
              <a:solidFill>
                <a:schemeClr val="tx1">
                  <a:lumMod val="65000"/>
                  <a:lumOff val="35000"/>
                </a:schemeClr>
              </a:solidFill>
              <a:latin typeface="Helvetica Neue" charset="0"/>
              <a:ea typeface="Helvetica Neue" charset="0"/>
              <a:cs typeface="Helvetica Neue" charset="0"/>
            </a:endParaRPr>
          </a:p>
          <a:p>
            <a:pPr marL="457200" lvl="1" indent="0">
              <a:buNone/>
            </a:pPr>
            <a:endParaRPr lang="en-US" sz="1800" dirty="0">
              <a:solidFill>
                <a:schemeClr val="tx1">
                  <a:lumMod val="65000"/>
                  <a:lumOff val="35000"/>
                </a:schemeClr>
              </a:solidFill>
              <a:latin typeface="Helvetica Neue" charset="0"/>
              <a:ea typeface="Helvetica Neue" charset="0"/>
              <a:cs typeface="Helvetica Neue" charset="0"/>
            </a:endParaRPr>
          </a:p>
          <a:p>
            <a:pPr marL="457200" lvl="1" indent="0">
              <a:buNone/>
            </a:pPr>
            <a:endParaRPr lang="en-US" sz="1800" dirty="0">
              <a:solidFill>
                <a:schemeClr val="tx1">
                  <a:lumMod val="65000"/>
                  <a:lumOff val="35000"/>
                </a:schemeClr>
              </a:solidFill>
              <a:latin typeface="Helvetica Neue" charset="0"/>
              <a:ea typeface="Helvetica Neue" charset="0"/>
              <a:cs typeface="Helvetica Neue" charset="0"/>
            </a:endParaRPr>
          </a:p>
          <a:p>
            <a:pPr marL="457200" lvl="1" indent="0">
              <a:buNone/>
            </a:pPr>
            <a:r>
              <a:rPr lang="en-US" b="1" dirty="0">
                <a:solidFill>
                  <a:srgbClr val="97467D"/>
                </a:solidFill>
                <a:latin typeface="Helvetica Neue" charset="0"/>
                <a:ea typeface="Helvetica Neue" charset="0"/>
                <a:cs typeface="Helvetica Neue" charset="0"/>
              </a:rPr>
              <a:t>Group: </a:t>
            </a:r>
            <a:endParaRPr lang="en-US" dirty="0">
              <a:solidFill>
                <a:schemeClr val="tx1">
                  <a:lumMod val="65000"/>
                  <a:lumOff val="35000"/>
                </a:schemeClr>
              </a:solidFill>
              <a:latin typeface="Helvetica Neue" charset="0"/>
              <a:ea typeface="Helvetica Neue" charset="0"/>
              <a:cs typeface="Helvetica Neue" charset="0"/>
            </a:endParaRPr>
          </a:p>
          <a:p>
            <a:pPr marL="457200" lvl="1" indent="0">
              <a:buNone/>
            </a:pPr>
            <a:r>
              <a:rPr lang="en-US" sz="2000" dirty="0">
                <a:solidFill>
                  <a:schemeClr val="tx1">
                    <a:lumMod val="65000"/>
                    <a:lumOff val="35000"/>
                  </a:schemeClr>
                </a:solidFill>
                <a:latin typeface="Helvetica Neue" charset="0"/>
                <a:ea typeface="Helvetica Neue" charset="0"/>
                <a:cs typeface="Helvetica Neue" charset="0"/>
              </a:rPr>
              <a:t>Routine or regularly scheduled group sessions between the supervisor and case management team</a:t>
            </a:r>
          </a:p>
          <a:p>
            <a:pPr marL="914400" lvl="1" indent="-457200">
              <a:buAutoNum type="arabicPeriod"/>
            </a:pPr>
            <a:endParaRPr lang="en-US" sz="1800" dirty="0">
              <a:solidFill>
                <a:srgbClr val="151515"/>
              </a:solidFill>
              <a:latin typeface="Helvetica Neue" charset="0"/>
              <a:ea typeface="Helvetica Neue" charset="0"/>
              <a:cs typeface="Helvetica Neue" charset="0"/>
            </a:endParaRPr>
          </a:p>
          <a:p>
            <a:pPr marL="971550" lvl="1" indent="-514350" algn="r">
              <a:buClr>
                <a:srgbClr val="115684"/>
              </a:buClr>
              <a:buAutoNum type="arabicPeriod"/>
            </a:pPr>
            <a:endParaRPr lang="en-US" sz="1800" dirty="0">
              <a:solidFill>
                <a:srgbClr val="C00000"/>
              </a:solidFill>
              <a:latin typeface="Helvetica Neue" charset="0"/>
              <a:ea typeface="Helvetica Neue" charset="0"/>
              <a:cs typeface="Helvetica Neue" charset="0"/>
            </a:endParaRPr>
          </a:p>
          <a:p>
            <a:pPr indent="-342900">
              <a:buAutoNum type="arabicPeriod"/>
            </a:pPr>
            <a:endParaRPr lang="en-US" sz="1800" dirty="0">
              <a:solidFill>
                <a:srgbClr val="151515"/>
              </a:solidFill>
              <a:latin typeface="Helvetica Neue" charset="0"/>
              <a:ea typeface="Helvetica Neue" charset="0"/>
              <a:cs typeface="Helvetica Neue" charset="0"/>
            </a:endParaRPr>
          </a:p>
        </p:txBody>
      </p:sp>
      <p:cxnSp>
        <p:nvCxnSpPr>
          <p:cNvPr id="6" name="Straight Connector 5"/>
          <p:cNvCxnSpPr/>
          <p:nvPr/>
        </p:nvCxnSpPr>
        <p:spPr>
          <a:xfrm flipV="1">
            <a:off x="670733" y="1331293"/>
            <a:ext cx="7252746" cy="55286"/>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01022" y="133198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592834" y="2447712"/>
            <a:ext cx="1435100" cy="939800"/>
          </a:xfrm>
          <a:prstGeom prst="rect">
            <a:avLst/>
          </a:prstGeom>
        </p:spPr>
      </p:pic>
      <p:pic>
        <p:nvPicPr>
          <p:cNvPr id="9" name="Picture 8"/>
          <p:cNvPicPr>
            <a:picLocks noChangeAspect="1"/>
          </p:cNvPicPr>
          <p:nvPr/>
        </p:nvPicPr>
        <p:blipFill>
          <a:blip r:embed="rId4"/>
          <a:stretch>
            <a:fillRect/>
          </a:stretch>
        </p:blipFill>
        <p:spPr>
          <a:xfrm>
            <a:off x="1693267" y="4121743"/>
            <a:ext cx="1282700" cy="1244600"/>
          </a:xfrm>
          <a:prstGeom prst="rect">
            <a:avLst/>
          </a:prstGeom>
        </p:spPr>
      </p:pic>
    </p:spTree>
    <p:extLst>
      <p:ext uri="{BB962C8B-B14F-4D97-AF65-F5344CB8AC3E}">
        <p14:creationId xmlns:p14="http://schemas.microsoft.com/office/powerpoint/2010/main" val="44418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5784112" cy="6858000"/>
          </a:xfrm>
          <a:prstGeom prst="rect">
            <a:avLst/>
          </a:prstGeom>
          <a:solidFill>
            <a:srgbClr val="02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alphaModFix amt="20000"/>
            <a:extLst>
              <a:ext uri="{28A0092B-C50C-407E-A947-70E740481C1C}">
                <a14:useLocalDpi xmlns:a14="http://schemas.microsoft.com/office/drawing/2010/main"/>
              </a:ext>
            </a:extLst>
          </a:blip>
          <a:srcRect l="4826" t="-2842" r="4826" b="9031"/>
          <a:stretch/>
        </p:blipFill>
        <p:spPr>
          <a:xfrm>
            <a:off x="0" y="-993776"/>
            <a:ext cx="5784112" cy="7851776"/>
          </a:xfrm>
          <a:prstGeom prst="rect">
            <a:avLst/>
          </a:prstGeom>
        </p:spPr>
      </p:pic>
      <p:sp>
        <p:nvSpPr>
          <p:cNvPr id="6" name="Shape 163"/>
          <p:cNvSpPr txBox="1">
            <a:spLocks noGrp="1"/>
          </p:cNvSpPr>
          <p:nvPr>
            <p:ph type="title"/>
          </p:nvPr>
        </p:nvSpPr>
        <p:spPr>
          <a:xfrm>
            <a:off x="527304" y="1279525"/>
            <a:ext cx="4802342" cy="1325563"/>
          </a:xfrm>
          <a:prstGeom prst="rect">
            <a:avLst/>
          </a:prstGeom>
          <a:noFill/>
          <a:ln>
            <a:noFill/>
          </a:ln>
        </p:spPr>
        <p:txBody>
          <a:bodyPr lIns="91425" tIns="45700" rIns="91425" bIns="45700" anchor="t" anchorCtr="0">
            <a:noAutofit/>
          </a:bodyPr>
          <a:lstStyle/>
          <a:p>
            <a:pPr marL="0" marR="0" lvl="0" indent="0" algn="l" rtl="0">
              <a:spcBef>
                <a:spcPts val="0"/>
              </a:spcBef>
              <a:buClr>
                <a:srgbClr val="151515"/>
              </a:buClr>
              <a:buSzPct val="25000"/>
              <a:buFont typeface="Century Gothic"/>
              <a:buNone/>
            </a:pPr>
            <a:r>
              <a:rPr lang="en-US" sz="3600" b="1" u="none" strike="noStrike" cap="none" dirty="0">
                <a:solidFill>
                  <a:schemeClr val="bg1"/>
                </a:solidFill>
                <a:latin typeface="Helvetica Neue" charset="0"/>
                <a:ea typeface="Helvetica Neue" charset="0"/>
                <a:cs typeface="Helvetica Neue" charset="0"/>
                <a:sym typeface="Century Gothic"/>
              </a:rPr>
              <a:t>WHAT DO THE IA CM GUIDELINES SAY</a:t>
            </a:r>
            <a:br>
              <a:rPr lang="en-US" sz="3600" b="1" u="none" strike="noStrike" cap="none" dirty="0">
                <a:solidFill>
                  <a:schemeClr val="bg1"/>
                </a:solidFill>
                <a:latin typeface="Helvetica Neue" charset="0"/>
                <a:ea typeface="Helvetica Neue" charset="0"/>
                <a:cs typeface="Helvetica Neue" charset="0"/>
                <a:sym typeface="Century Gothic"/>
              </a:rPr>
            </a:br>
            <a:r>
              <a:rPr lang="en-US" sz="3600" b="1" u="none" strike="noStrike" cap="none" dirty="0">
                <a:solidFill>
                  <a:schemeClr val="bg1"/>
                </a:solidFill>
                <a:latin typeface="Helvetica Neue" charset="0"/>
                <a:ea typeface="Helvetica Neue" charset="0"/>
                <a:cs typeface="Helvetica Neue" charset="0"/>
                <a:sym typeface="Century Gothic"/>
              </a:rPr>
              <a:t>ABOUT SUPERVISION?</a:t>
            </a:r>
          </a:p>
        </p:txBody>
      </p:sp>
      <p:sp>
        <p:nvSpPr>
          <p:cNvPr id="7" name="Shape 164"/>
          <p:cNvSpPr txBox="1">
            <a:spLocks noGrp="1"/>
          </p:cNvSpPr>
          <p:nvPr>
            <p:ph sz="half" idx="1"/>
          </p:nvPr>
        </p:nvSpPr>
        <p:spPr>
          <a:xfrm>
            <a:off x="6085226" y="744280"/>
            <a:ext cx="5681472" cy="65921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FEFEF"/>
              </a:buClr>
              <a:buSzPct val="80000"/>
              <a:buNone/>
            </a:pPr>
            <a:r>
              <a:rPr lang="en-US" sz="2400" b="1" dirty="0">
                <a:solidFill>
                  <a:srgbClr val="97467D"/>
                </a:solidFill>
                <a:latin typeface="Helvetica Neue" charset="0"/>
                <a:ea typeface="Helvetica Neue" charset="0"/>
                <a:cs typeface="Helvetica Neue" charset="0"/>
              </a:rPr>
              <a:t>Supervision should be…</a:t>
            </a:r>
            <a:r>
              <a:rPr lang="en-US" sz="2400" b="1" u="none" strike="noStrike" cap="none" dirty="0">
                <a:solidFill>
                  <a:srgbClr val="97467D"/>
                </a:solidFill>
                <a:latin typeface="Helvetica Neue" charset="0"/>
                <a:ea typeface="Helvetica Neue" charset="0"/>
                <a:cs typeface="Helvetica Neue" charset="0"/>
                <a:sym typeface="Century Gothic"/>
              </a:rPr>
              <a:t> </a:t>
            </a:r>
          </a:p>
          <a:p>
            <a:pPr marL="0" marR="0" lvl="0" indent="0" algn="l" rtl="0">
              <a:lnSpc>
                <a:spcPct val="100000"/>
              </a:lnSpc>
              <a:spcBef>
                <a:spcPts val="0"/>
              </a:spcBef>
              <a:spcAft>
                <a:spcPts val="0"/>
              </a:spcAft>
              <a:buClr>
                <a:srgbClr val="EFEFEF"/>
              </a:buClr>
              <a:buSzPct val="80000"/>
              <a:buNone/>
            </a:pPr>
            <a:endPar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endParaRPr>
          </a:p>
          <a:p>
            <a:pPr marL="457200" marR="0" lvl="0" indent="-457200" algn="l" rtl="0">
              <a:lnSpc>
                <a:spcPct val="100000"/>
              </a:lnSpc>
              <a:spcBef>
                <a:spcPts val="0"/>
              </a:spcBef>
              <a:spcAft>
                <a:spcPts val="0"/>
              </a:spcAft>
              <a:buClr>
                <a:srgbClr val="97467D"/>
              </a:buClr>
              <a:buSzPct val="100000"/>
              <a:buFont typeface="+mj-lt"/>
              <a:buAutoNum type="arabicPeriod"/>
            </a:pPr>
            <a:r>
              <a:rPr lang="en-US" sz="2200" u="none" strike="noStrike" cap="none" dirty="0">
                <a:solidFill>
                  <a:schemeClr val="tx1">
                    <a:lumMod val="65000"/>
                    <a:lumOff val="35000"/>
                  </a:schemeClr>
                </a:solidFill>
                <a:latin typeface="Helvetica Neue" charset="0"/>
                <a:ea typeface="Helvetica Neue" charset="0"/>
                <a:cs typeface="Helvetica Neue" charset="0"/>
                <a:sym typeface="Century Gothic"/>
              </a:rPr>
              <a:t>Regular and consistent</a:t>
            </a:r>
          </a:p>
          <a:p>
            <a:pPr marL="457200" marR="0" lvl="0" indent="-457200" algn="l" rtl="0">
              <a:lnSpc>
                <a:spcPct val="100000"/>
              </a:lnSpc>
              <a:spcBef>
                <a:spcPts val="0"/>
              </a:spcBef>
              <a:spcAft>
                <a:spcPts val="0"/>
              </a:spcAft>
              <a:buClr>
                <a:srgbClr val="97467D"/>
              </a:buClr>
              <a:buSzPct val="100000"/>
              <a:buFont typeface="+mj-lt"/>
              <a:buAutoNum type="arabicPeriod"/>
            </a:pPr>
            <a:endParaRPr lang="en-US" sz="2200" u="none" strike="noStrike" cap="none" dirty="0">
              <a:solidFill>
                <a:schemeClr val="tx1">
                  <a:lumMod val="65000"/>
                  <a:lumOff val="35000"/>
                </a:schemeClr>
              </a:solidFill>
              <a:latin typeface="Helvetica Neue" charset="0"/>
              <a:ea typeface="Helvetica Neue" charset="0"/>
              <a:cs typeface="Helvetica Neue" charset="0"/>
              <a:sym typeface="Century Gothic"/>
            </a:endParaRPr>
          </a:p>
          <a:p>
            <a:pPr marL="457200" marR="0" lvl="0" indent="-457200" algn="l" rtl="0">
              <a:lnSpc>
                <a:spcPct val="100000"/>
              </a:lnSpc>
              <a:spcBef>
                <a:spcPts val="0"/>
              </a:spcBef>
              <a:spcAft>
                <a:spcPts val="0"/>
              </a:spcAft>
              <a:buClr>
                <a:srgbClr val="97467D"/>
              </a:buClr>
              <a:buSzPct val="100000"/>
              <a:buFont typeface="+mj-lt"/>
              <a:buAutoNum type="arabicPeriod"/>
            </a:pPr>
            <a:r>
              <a:rPr lang="en-US" sz="2200" u="none" strike="noStrike" cap="none" dirty="0">
                <a:solidFill>
                  <a:schemeClr val="tx1">
                    <a:lumMod val="65000"/>
                    <a:lumOff val="35000"/>
                  </a:schemeClr>
                </a:solidFill>
                <a:latin typeface="Helvetica Neue" charset="0"/>
                <a:ea typeface="Helvetica Neue" charset="0"/>
                <a:cs typeface="Helvetica Neue" charset="0"/>
                <a:sym typeface="Century Gothic"/>
              </a:rPr>
              <a:t>Collaborative</a:t>
            </a:r>
            <a:endParaRPr lang="en-US" sz="2200" dirty="0">
              <a:solidFill>
                <a:schemeClr val="tx1">
                  <a:lumMod val="65000"/>
                  <a:lumOff val="35000"/>
                </a:schemeClr>
              </a:solidFill>
              <a:latin typeface="Helvetica Neue" charset="0"/>
              <a:ea typeface="Helvetica Neue" charset="0"/>
              <a:cs typeface="Helvetica Neue" charset="0"/>
              <a:sym typeface="Century Gothic"/>
            </a:endParaRPr>
          </a:p>
          <a:p>
            <a:pPr marL="457200" marR="0" lvl="0" indent="-457200" algn="l" rtl="0">
              <a:lnSpc>
                <a:spcPct val="100000"/>
              </a:lnSpc>
              <a:spcBef>
                <a:spcPts val="0"/>
              </a:spcBef>
              <a:spcAft>
                <a:spcPts val="0"/>
              </a:spcAft>
              <a:buClr>
                <a:srgbClr val="97467D"/>
              </a:buClr>
              <a:buSzPct val="100000"/>
              <a:buFont typeface="+mj-lt"/>
              <a:buAutoNum type="arabicPeriod"/>
            </a:pPr>
            <a:endParaRPr lang="en-US" sz="2200" u="none" strike="noStrike" cap="none" dirty="0">
              <a:solidFill>
                <a:schemeClr val="tx1">
                  <a:lumMod val="65000"/>
                  <a:lumOff val="35000"/>
                </a:schemeClr>
              </a:solidFill>
              <a:latin typeface="Helvetica Neue" charset="0"/>
              <a:ea typeface="Helvetica Neue" charset="0"/>
              <a:cs typeface="Helvetica Neue" charset="0"/>
              <a:sym typeface="Century Gothic"/>
            </a:endParaRPr>
          </a:p>
          <a:p>
            <a:pPr marL="457200" marR="0" lvl="0" indent="-457200" algn="l" rtl="0">
              <a:lnSpc>
                <a:spcPct val="100000"/>
              </a:lnSpc>
              <a:spcBef>
                <a:spcPts val="0"/>
              </a:spcBef>
              <a:spcAft>
                <a:spcPts val="0"/>
              </a:spcAft>
              <a:buClr>
                <a:srgbClr val="97467D"/>
              </a:buClr>
              <a:buSzPct val="100000"/>
              <a:buFont typeface="+mj-lt"/>
              <a:buAutoNum type="arabicPeriod"/>
            </a:pPr>
            <a:r>
              <a:rPr lang="en-US" sz="2200" u="none" strike="noStrike" cap="none" dirty="0">
                <a:solidFill>
                  <a:schemeClr val="tx1">
                    <a:lumMod val="65000"/>
                    <a:lumOff val="35000"/>
                  </a:schemeClr>
                </a:solidFill>
                <a:latin typeface="Helvetica Neue" charset="0"/>
                <a:ea typeface="Helvetica Neue" charset="0"/>
                <a:cs typeface="Helvetica Neue" charset="0"/>
                <a:sym typeface="Century Gothic"/>
              </a:rPr>
              <a:t>Safe and confidential</a:t>
            </a:r>
          </a:p>
          <a:p>
            <a:pPr marL="457200" marR="0" lvl="0" indent="-457200" algn="l" rtl="0">
              <a:lnSpc>
                <a:spcPct val="100000"/>
              </a:lnSpc>
              <a:spcBef>
                <a:spcPts val="0"/>
              </a:spcBef>
              <a:spcAft>
                <a:spcPts val="0"/>
              </a:spcAft>
              <a:buClr>
                <a:srgbClr val="97467D"/>
              </a:buClr>
              <a:buSzPct val="100000"/>
              <a:buFont typeface="+mj-lt"/>
              <a:buAutoNum type="arabicPeriod"/>
            </a:pPr>
            <a:endParaRPr lang="en-US" sz="2200" dirty="0">
              <a:solidFill>
                <a:schemeClr val="tx1">
                  <a:lumMod val="65000"/>
                  <a:lumOff val="35000"/>
                </a:schemeClr>
              </a:solidFill>
              <a:latin typeface="Helvetica Neue" charset="0"/>
              <a:ea typeface="Helvetica Neue" charset="0"/>
              <a:cs typeface="Helvetica Neue" charset="0"/>
            </a:endParaRPr>
          </a:p>
          <a:p>
            <a:pPr marL="457200" marR="0" lvl="0" indent="-457200" algn="l" rtl="0">
              <a:lnSpc>
                <a:spcPct val="100000"/>
              </a:lnSpc>
              <a:spcBef>
                <a:spcPts val="0"/>
              </a:spcBef>
              <a:spcAft>
                <a:spcPts val="0"/>
              </a:spcAft>
              <a:buClr>
                <a:srgbClr val="97467D"/>
              </a:buClr>
              <a:buSzPct val="100000"/>
              <a:buFont typeface="+mj-lt"/>
              <a:buAutoNum type="arabicPeriod"/>
            </a:pPr>
            <a:r>
              <a:rPr lang="en-US" sz="2200" dirty="0">
                <a:solidFill>
                  <a:schemeClr val="tx1">
                    <a:lumMod val="65000"/>
                    <a:lumOff val="35000"/>
                  </a:schemeClr>
                </a:solidFill>
                <a:latin typeface="Helvetica Neue" charset="0"/>
                <a:ea typeface="Helvetica Neue" charset="0"/>
                <a:cs typeface="Helvetica Neue" charset="0"/>
              </a:rPr>
              <a:t>Opportunity for learning and professional growth</a:t>
            </a:r>
            <a:endParaRPr lang="en-US" sz="2200" u="none" strike="noStrike" cap="none" dirty="0">
              <a:solidFill>
                <a:schemeClr val="tx1">
                  <a:lumMod val="65000"/>
                  <a:lumOff val="35000"/>
                </a:schemeClr>
              </a:solidFill>
              <a:latin typeface="Helvetica Neue" charset="0"/>
              <a:ea typeface="Helvetica Neue" charset="0"/>
              <a:cs typeface="Helvetica Neue" charset="0"/>
              <a:sym typeface="Century Gothic"/>
            </a:endParaRPr>
          </a:p>
          <a:p>
            <a:pPr marL="457200" marR="0" lvl="0" indent="-457200" algn="l" rtl="0">
              <a:lnSpc>
                <a:spcPct val="100000"/>
              </a:lnSpc>
              <a:spcBef>
                <a:spcPts val="0"/>
              </a:spcBef>
              <a:spcAft>
                <a:spcPts val="0"/>
              </a:spcAft>
              <a:buClr>
                <a:srgbClr val="97467D"/>
              </a:buClr>
              <a:buSzPct val="100000"/>
              <a:buFont typeface="+mj-lt"/>
              <a:buAutoNum type="arabicPeriod"/>
            </a:pPr>
            <a:endParaRPr lang="en-US" sz="2200" dirty="0">
              <a:solidFill>
                <a:schemeClr val="tx1">
                  <a:lumMod val="65000"/>
                  <a:lumOff val="35000"/>
                </a:schemeClr>
              </a:solidFill>
              <a:latin typeface="Helvetica Neue" charset="0"/>
              <a:ea typeface="Helvetica Neue" charset="0"/>
              <a:cs typeface="Helvetica Neue" charset="0"/>
            </a:endParaRPr>
          </a:p>
          <a:p>
            <a:pPr marL="457200" marR="0" lvl="0" indent="-457200" algn="l" rtl="0">
              <a:lnSpc>
                <a:spcPct val="100000"/>
              </a:lnSpc>
              <a:spcBef>
                <a:spcPts val="0"/>
              </a:spcBef>
              <a:spcAft>
                <a:spcPts val="0"/>
              </a:spcAft>
              <a:buClr>
                <a:srgbClr val="97467D"/>
              </a:buClr>
              <a:buSzPct val="100000"/>
              <a:buFont typeface="+mj-lt"/>
              <a:buAutoNum type="arabicPeriod"/>
            </a:pPr>
            <a:r>
              <a:rPr lang="en-US" sz="2200" dirty="0">
                <a:solidFill>
                  <a:schemeClr val="tx1">
                    <a:lumMod val="65000"/>
                    <a:lumOff val="35000"/>
                  </a:schemeClr>
                </a:solidFill>
                <a:latin typeface="Helvetica Neue" charset="0"/>
                <a:ea typeface="Helvetica Neue" charset="0"/>
                <a:cs typeface="Helvetica Neue" charset="0"/>
              </a:rPr>
              <a:t>Part of ensuring </a:t>
            </a:r>
            <a:r>
              <a:rPr lang="en-US" sz="2200" u="none" strike="noStrike" cap="none" dirty="0">
                <a:solidFill>
                  <a:schemeClr val="tx1">
                    <a:lumMod val="65000"/>
                    <a:lumOff val="35000"/>
                  </a:schemeClr>
                </a:solidFill>
                <a:latin typeface="Helvetica Neue" charset="0"/>
                <a:ea typeface="Helvetica Neue" charset="0"/>
                <a:cs typeface="Helvetica Neue" charset="0"/>
                <a:sym typeface="Century Gothic"/>
              </a:rPr>
              <a:t>effective and accountable case management procedures</a:t>
            </a:r>
          </a:p>
          <a:p>
            <a:pPr marL="457200" marR="0" lvl="0" indent="-457200" algn="l" rtl="0">
              <a:lnSpc>
                <a:spcPct val="100000"/>
              </a:lnSpc>
              <a:spcBef>
                <a:spcPts val="0"/>
              </a:spcBef>
              <a:spcAft>
                <a:spcPts val="0"/>
              </a:spcAft>
              <a:buClr>
                <a:srgbClr val="97467D"/>
              </a:buClr>
              <a:buSzPct val="100000"/>
              <a:buFont typeface="+mj-lt"/>
              <a:buAutoNum type="arabicPeriod"/>
            </a:pPr>
            <a:endParaRPr lang="en-US" sz="2200" dirty="0">
              <a:solidFill>
                <a:schemeClr val="tx1">
                  <a:lumMod val="65000"/>
                  <a:lumOff val="35000"/>
                </a:schemeClr>
              </a:solidFill>
              <a:latin typeface="Helvetica Neue" charset="0"/>
              <a:ea typeface="Helvetica Neue" charset="0"/>
              <a:cs typeface="Helvetica Neue" charset="0"/>
            </a:endParaRPr>
          </a:p>
          <a:p>
            <a:pPr marL="457200" marR="0" lvl="0" indent="-457200" algn="l" rtl="0">
              <a:lnSpc>
                <a:spcPct val="100000"/>
              </a:lnSpc>
              <a:spcBef>
                <a:spcPts val="0"/>
              </a:spcBef>
              <a:spcAft>
                <a:spcPts val="0"/>
              </a:spcAft>
              <a:buClr>
                <a:srgbClr val="97467D"/>
              </a:buClr>
              <a:buSzPct val="100000"/>
              <a:buFont typeface="+mj-lt"/>
              <a:buAutoNum type="arabicPeriod"/>
            </a:pPr>
            <a:r>
              <a:rPr lang="en-US" sz="2200" dirty="0">
                <a:solidFill>
                  <a:schemeClr val="tx1">
                    <a:lumMod val="65000"/>
                    <a:lumOff val="35000"/>
                  </a:schemeClr>
                </a:solidFill>
                <a:latin typeface="Helvetica Neue" charset="0"/>
                <a:ea typeface="Helvetica Neue" charset="0"/>
                <a:cs typeface="Helvetica Neue" charset="0"/>
              </a:rPr>
              <a:t>Important to promote staff well-being</a:t>
            </a:r>
            <a:endParaRPr lang="en-US" sz="2000" u="none" strike="noStrike" cap="none" dirty="0">
              <a:solidFill>
                <a:srgbClr val="151515"/>
              </a:solidFill>
              <a:latin typeface="Helvetica Neue" charset="0"/>
              <a:ea typeface="Helvetica Neue" charset="0"/>
              <a:cs typeface="Helvetica Neue" charset="0"/>
              <a:sym typeface="Century Gothic"/>
            </a:endParaRPr>
          </a:p>
          <a:p>
            <a:pPr marL="342900" marR="0" lvl="0" indent="-342900" algn="l" rtl="0">
              <a:lnSpc>
                <a:spcPct val="100000"/>
              </a:lnSpc>
              <a:spcBef>
                <a:spcPts val="1000"/>
              </a:spcBef>
              <a:spcAft>
                <a:spcPts val="0"/>
              </a:spcAft>
              <a:buClr>
                <a:srgbClr val="EFEFEF"/>
              </a:buClr>
              <a:buSzPct val="79999"/>
              <a:buFont typeface="Noto Sans Symbols"/>
              <a:buNone/>
            </a:pPr>
            <a:endParaRPr sz="2000" u="none" strike="noStrike" cap="none" dirty="0">
              <a:solidFill>
                <a:srgbClr val="151515"/>
              </a:solidFill>
              <a:latin typeface="Helvetica Neue" charset="0"/>
              <a:ea typeface="Helvetica Neue" charset="0"/>
              <a:cs typeface="Helvetica Neue" charset="0"/>
              <a:sym typeface="Century Gothic"/>
            </a:endParaRPr>
          </a:p>
        </p:txBody>
      </p:sp>
    </p:spTree>
    <p:extLst>
      <p:ext uri="{BB962C8B-B14F-4D97-AF65-F5344CB8AC3E}">
        <p14:creationId xmlns:p14="http://schemas.microsoft.com/office/powerpoint/2010/main" val="386506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838200" y="390525"/>
            <a:ext cx="10515600" cy="1325563"/>
          </a:xfrm>
          <a:prstGeom prst="rect">
            <a:avLst/>
          </a:prstGeom>
          <a:noFill/>
          <a:ln>
            <a:noFill/>
          </a:ln>
        </p:spPr>
        <p:txBody>
          <a:bodyPr lIns="91425" tIns="45700" rIns="91425" bIns="45700" anchor="t" anchorCtr="0">
            <a:noAutofit/>
          </a:bodyPr>
          <a:lstStyle/>
          <a:p>
            <a:pPr marL="0" marR="0" lvl="0" indent="0" algn="l" rtl="0">
              <a:spcBef>
                <a:spcPts val="0"/>
              </a:spcBef>
              <a:buClr>
                <a:srgbClr val="151515"/>
              </a:buClr>
              <a:buSzPct val="25000"/>
              <a:buFont typeface="Century Gothic"/>
              <a:buNone/>
            </a:pPr>
            <a:r>
              <a:rPr lang="en-US" sz="3600" b="1" dirty="0">
                <a:solidFill>
                  <a:srgbClr val="016794"/>
                </a:solidFill>
                <a:latin typeface="Helvetica Neue" charset="0"/>
                <a:ea typeface="Helvetica Neue" charset="0"/>
                <a:cs typeface="Helvetica Neue" charset="0"/>
              </a:rPr>
              <a:t>AD-HOC S</a:t>
            </a:r>
            <a:r>
              <a:rPr lang="en-US" sz="3600" b="1" u="none" strike="noStrike" cap="none" dirty="0">
                <a:solidFill>
                  <a:srgbClr val="016794"/>
                </a:solidFill>
                <a:latin typeface="Helvetica Neue" charset="0"/>
                <a:ea typeface="Helvetica Neue" charset="0"/>
                <a:cs typeface="Helvetica Neue" charset="0"/>
                <a:sym typeface="Century Gothic"/>
              </a:rPr>
              <a:t>UPERVISION</a:t>
            </a:r>
          </a:p>
        </p:txBody>
      </p:sp>
      <p:sp>
        <p:nvSpPr>
          <p:cNvPr id="316" name="Shape 316"/>
          <p:cNvSpPr txBox="1">
            <a:spLocks noGrp="1"/>
          </p:cNvSpPr>
          <p:nvPr>
            <p:ph idx="1"/>
          </p:nvPr>
        </p:nvSpPr>
        <p:spPr>
          <a:xfrm>
            <a:off x="401618" y="1837292"/>
            <a:ext cx="11388764" cy="4928766"/>
          </a:xfrm>
          <a:prstGeom prst="rect">
            <a:avLst/>
          </a:prstGeom>
          <a:noFill/>
          <a:ln>
            <a:noFill/>
          </a:ln>
        </p:spPr>
        <p:txBody>
          <a:bodyPr lIns="91425" tIns="45700" rIns="91425" bIns="45700" anchor="t" anchorCtr="0">
            <a:noAutofit/>
          </a:bodyPr>
          <a:lstStyle/>
          <a:p>
            <a:pPr marL="628650" lvl="1" indent="-285750">
              <a:lnSpc>
                <a:spcPct val="150000"/>
              </a:lnSpc>
              <a:spcBef>
                <a:spcPts val="0"/>
              </a:spcBef>
              <a:buClr>
                <a:srgbClr val="97467D"/>
              </a:buClr>
              <a:buSzPct val="80000"/>
              <a:buFont typeface="Wingdings" charset="2"/>
              <a:buChar char="§"/>
            </a:pP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Responsive to immediate needs of caseworkers</a:t>
            </a:r>
          </a:p>
          <a:p>
            <a:pPr marL="628650" lvl="1" indent="-285750">
              <a:lnSpc>
                <a:spcPct val="150000"/>
              </a:lnSpc>
              <a:buClr>
                <a:srgbClr val="97467D"/>
              </a:buClr>
              <a:buSzPct val="80000"/>
              <a:buFont typeface="Wingdings" charset="2"/>
              <a:buChar char="§"/>
            </a:pP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To briefly discuss one issue or crisis</a:t>
            </a:r>
          </a:p>
          <a:p>
            <a:pPr marL="628650" lvl="1" indent="-285750">
              <a:lnSpc>
                <a:spcPct val="150000"/>
              </a:lnSpc>
              <a:buClr>
                <a:srgbClr val="97467D"/>
              </a:buClr>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By nature, it is unplanned but it is still necessary to establish privacy and confidentiality</a:t>
            </a:r>
          </a:p>
          <a:p>
            <a:pPr marL="628650" lvl="1" indent="-285750">
              <a:lnSpc>
                <a:spcPct val="150000"/>
              </a:lnSpc>
              <a:buClr>
                <a:srgbClr val="97467D"/>
              </a:buClr>
              <a:buSzPct val="80000"/>
              <a:buFont typeface="Wingdings" charset="2"/>
              <a:buChar char="§"/>
            </a:pP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Helpful when there is a need for immediate advice or consultation</a:t>
            </a:r>
          </a:p>
          <a:p>
            <a:pPr marL="628650" lvl="1" indent="-285750">
              <a:lnSpc>
                <a:spcPct val="150000"/>
              </a:lnSpc>
              <a:buClr>
                <a:srgbClr val="97467D"/>
              </a:buClr>
              <a:buSzPct val="80000"/>
              <a:buFont typeface="Wingdings" charset="2"/>
              <a:buChar char="§"/>
            </a:pPr>
            <a:r>
              <a:rPr lang="en-US" sz="2000" b="1" u="sng" strike="noStrike" cap="none" dirty="0">
                <a:solidFill>
                  <a:schemeClr val="tx1">
                    <a:lumMod val="65000"/>
                    <a:lumOff val="35000"/>
                  </a:schemeClr>
                </a:solidFill>
                <a:latin typeface="Helvetica Neue" charset="0"/>
                <a:ea typeface="Helvetica Neue" charset="0"/>
                <a:cs typeface="Helvetica Neue" charset="0"/>
                <a:sym typeface="Century Gothic"/>
              </a:rPr>
              <a:t>Not a substitute </a:t>
            </a:r>
            <a:r>
              <a:rPr lang="en-US" sz="2000" b="1" u="sng" dirty="0">
                <a:solidFill>
                  <a:schemeClr val="tx1">
                    <a:lumMod val="65000"/>
                    <a:lumOff val="35000"/>
                  </a:schemeClr>
                </a:solidFill>
                <a:latin typeface="Helvetica Neue" charset="0"/>
                <a:ea typeface="Helvetica Neue" charset="0"/>
                <a:cs typeface="Helvetica Neue" charset="0"/>
              </a:rPr>
              <a:t>for</a:t>
            </a:r>
            <a:r>
              <a:rPr lang="en-US" sz="2000" b="1" u="sng" strike="noStrike" cap="none" dirty="0">
                <a:solidFill>
                  <a:schemeClr val="tx1">
                    <a:lumMod val="65000"/>
                    <a:lumOff val="35000"/>
                  </a:schemeClr>
                </a:solidFill>
                <a:latin typeface="Helvetica Neue" charset="0"/>
                <a:ea typeface="Helvetica Neue" charset="0"/>
                <a:cs typeface="Helvetica Neue" charset="0"/>
                <a:sym typeface="Century Gothic"/>
              </a:rPr>
              <a:t> individual or grou</a:t>
            </a:r>
            <a:r>
              <a:rPr lang="en-US" sz="2000" b="1" u="sng" dirty="0">
                <a:solidFill>
                  <a:schemeClr val="tx1">
                    <a:lumMod val="65000"/>
                    <a:lumOff val="35000"/>
                  </a:schemeClr>
                </a:solidFill>
                <a:latin typeface="Helvetica Neue" charset="0"/>
                <a:ea typeface="Helvetica Neue" charset="0"/>
                <a:cs typeface="Helvetica Neue" charset="0"/>
              </a:rPr>
              <a:t>p</a:t>
            </a:r>
            <a:r>
              <a:rPr lang="en-US" sz="2000" b="1" u="sng" strike="noStrike" cap="none" dirty="0">
                <a:solidFill>
                  <a:schemeClr val="tx1">
                    <a:lumMod val="65000"/>
                    <a:lumOff val="35000"/>
                  </a:schemeClr>
                </a:solidFill>
                <a:latin typeface="Helvetica Neue" charset="0"/>
                <a:ea typeface="Helvetica Neue" charset="0"/>
                <a:cs typeface="Helvetica Neue" charset="0"/>
                <a:sym typeface="Century Gothic"/>
              </a:rPr>
              <a:t> formal/structured supervision!</a:t>
            </a:r>
            <a:endParaRPr lang="en-US" sz="2000" b="1" u="sng" dirty="0">
              <a:solidFill>
                <a:schemeClr val="tx1">
                  <a:lumMod val="65000"/>
                  <a:lumOff val="35000"/>
                </a:schemeClr>
              </a:solidFill>
              <a:latin typeface="Helvetica Neue" charset="0"/>
              <a:ea typeface="Helvetica Neue" charset="0"/>
              <a:cs typeface="Helvetica Neue" charset="0"/>
              <a:sym typeface="Century Gothic"/>
            </a:endParaRPr>
          </a:p>
          <a:p>
            <a:pPr marL="628650" lvl="1" indent="-285750">
              <a:lnSpc>
                <a:spcPct val="150000"/>
              </a:lnSpc>
              <a:buClr>
                <a:srgbClr val="97467D"/>
              </a:buClr>
              <a:buSzPct val="80000"/>
              <a:buFont typeface="Wingdings" charset="2"/>
              <a:buChar char="§"/>
            </a:pPr>
            <a:r>
              <a:rPr lang="en-US" sz="2000" dirty="0">
                <a:solidFill>
                  <a:schemeClr val="tx1">
                    <a:lumMod val="65000"/>
                    <a:lumOff val="35000"/>
                  </a:schemeClr>
                </a:solidFill>
                <a:latin typeface="Helvetica Neue" charset="0"/>
                <a:ea typeface="Helvetica Neue" charset="0"/>
                <a:cs typeface="Helvetica Neue" charset="0"/>
              </a:rPr>
              <a:t>This module will focus on structured/formal methods of technical supervision and coaching</a:t>
            </a:r>
            <a:endPar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endParaRPr>
          </a:p>
        </p:txBody>
      </p:sp>
      <p:sp>
        <p:nvSpPr>
          <p:cNvPr id="2" name="Rectangle 1"/>
          <p:cNvSpPr/>
          <p:nvPr/>
        </p:nvSpPr>
        <p:spPr>
          <a:xfrm>
            <a:off x="0" y="5435600"/>
            <a:ext cx="12192000" cy="14224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 y="5043120"/>
            <a:ext cx="12192001" cy="1814882"/>
            <a:chOff x="-1" y="5043120"/>
            <a:chExt cx="12192001" cy="1814882"/>
          </a:xfrm>
        </p:grpSpPr>
        <p:pic>
          <p:nvPicPr>
            <p:cNvPr id="6" name="Picture 5"/>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5400000">
              <a:off x="2349106" y="2694014"/>
              <a:ext cx="1814881" cy="6513095"/>
            </a:xfrm>
            <a:prstGeom prst="rect">
              <a:avLst/>
            </a:prstGeom>
          </p:spPr>
        </p:pic>
        <p:pic>
          <p:nvPicPr>
            <p:cNvPr id="7" name="Picture 6"/>
            <p:cNvPicPr>
              <a:picLocks noChangeAspect="1"/>
            </p:cNvPicPr>
            <p:nvPr/>
          </p:nvPicPr>
          <p:blipFill rotWithShape="1">
            <a:blip r:embed="rId4">
              <a:alphaModFix amt="20000"/>
              <a:extLst>
                <a:ext uri="{28A0092B-C50C-407E-A947-70E740481C1C}">
                  <a14:useLocalDpi xmlns:a14="http://schemas.microsoft.com/office/drawing/2010/main"/>
                </a:ext>
              </a:extLst>
            </a:blip>
            <a:srcRect/>
            <a:stretch/>
          </p:blipFill>
          <p:spPr>
            <a:xfrm rot="5400000">
              <a:off x="8435259" y="3077813"/>
              <a:ext cx="1791434" cy="5722048"/>
            </a:xfrm>
            <a:prstGeom prst="rect">
              <a:avLst/>
            </a:prstGeom>
          </p:spPr>
        </p:pic>
      </p:grpSp>
      <p:cxnSp>
        <p:nvCxnSpPr>
          <p:cNvPr id="8" name="Straight Connector 7"/>
          <p:cNvCxnSpPr/>
          <p:nvPr/>
        </p:nvCxnSpPr>
        <p:spPr>
          <a:xfrm flipV="1">
            <a:off x="670733" y="1331293"/>
            <a:ext cx="7252746" cy="55286"/>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401022" y="133198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81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xmlns="" id="{58FDD61F-2EF6-4141-8C03-B2750EED459A}"/>
              </a:ext>
            </a:extLst>
          </p:cNvPr>
          <p:cNvGraphicFramePr>
            <a:graphicFrameLocks noGrp="1"/>
          </p:cNvGraphicFramePr>
          <p:nvPr>
            <p:extLst>
              <p:ext uri="{D42A27DB-BD31-4B8C-83A1-F6EECF244321}">
                <p14:modId xmlns:p14="http://schemas.microsoft.com/office/powerpoint/2010/main" val="4008331403"/>
              </p:ext>
            </p:extLst>
          </p:nvPr>
        </p:nvGraphicFramePr>
        <p:xfrm>
          <a:off x="4651675" y="2099293"/>
          <a:ext cx="6936394" cy="4388252"/>
        </p:xfrm>
        <a:graphic>
          <a:graphicData uri="http://schemas.openxmlformats.org/drawingml/2006/table">
            <a:tbl>
              <a:tblPr firstRow="1" bandRow="1"/>
              <a:tblGrid>
                <a:gridCol w="3882298">
                  <a:extLst>
                    <a:ext uri="{9D8B030D-6E8A-4147-A177-3AD203B41FA5}">
                      <a16:colId xmlns:a16="http://schemas.microsoft.com/office/drawing/2014/main" xmlns="" val="1803358306"/>
                    </a:ext>
                  </a:extLst>
                </a:gridCol>
                <a:gridCol w="1591056">
                  <a:extLst>
                    <a:ext uri="{9D8B030D-6E8A-4147-A177-3AD203B41FA5}">
                      <a16:colId xmlns:a16="http://schemas.microsoft.com/office/drawing/2014/main" xmlns="" val="3812019593"/>
                    </a:ext>
                  </a:extLst>
                </a:gridCol>
                <a:gridCol w="1463040">
                  <a:extLst>
                    <a:ext uri="{9D8B030D-6E8A-4147-A177-3AD203B41FA5}">
                      <a16:colId xmlns:a16="http://schemas.microsoft.com/office/drawing/2014/main" xmlns="" val="129198792"/>
                    </a:ext>
                  </a:extLst>
                </a:gridCol>
              </a:tblGrid>
              <a:tr h="530770">
                <a:tc>
                  <a:txBody>
                    <a:bodyPr/>
                    <a:lstStyle/>
                    <a:p>
                      <a:pPr>
                        <a:buNone/>
                      </a:pPr>
                      <a:r>
                        <a:rPr lang="en-US" sz="1800" b="1" i="0" dirty="0">
                          <a:solidFill>
                            <a:schemeClr val="bg1"/>
                          </a:solidFill>
                          <a:latin typeface="Helvetica Neue" charset="0"/>
                          <a:ea typeface="Helvetica Neue" charset="0"/>
                          <a:cs typeface="Helvetica Neue" charset="0"/>
                        </a:rPr>
                        <a:t>Supervision Practice</a:t>
                      </a:r>
                    </a:p>
                  </a:txBody>
                  <a:tcPr marT="91440" marB="91440">
                    <a:solidFill>
                      <a:srgbClr val="97467D"/>
                    </a:solidFill>
                  </a:tcPr>
                </a:tc>
                <a:tc>
                  <a:txBody>
                    <a:bodyPr/>
                    <a:lstStyle/>
                    <a:p>
                      <a:pPr>
                        <a:buNone/>
                      </a:pPr>
                      <a:r>
                        <a:rPr lang="en-US" sz="1800" b="1" i="0" dirty="0">
                          <a:solidFill>
                            <a:schemeClr val="bg1"/>
                          </a:solidFill>
                          <a:latin typeface="Helvetica Neue" charset="0"/>
                          <a:ea typeface="Helvetica Neue" charset="0"/>
                          <a:cs typeface="Helvetica Neue" charset="0"/>
                        </a:rPr>
                        <a:t>One-on-One</a:t>
                      </a:r>
                    </a:p>
                  </a:txBody>
                  <a:tcPr marT="91440" marB="91440">
                    <a:solidFill>
                      <a:srgbClr val="97467D"/>
                    </a:solidFill>
                  </a:tcPr>
                </a:tc>
                <a:tc>
                  <a:txBody>
                    <a:bodyPr/>
                    <a:lstStyle/>
                    <a:p>
                      <a:pPr>
                        <a:buNone/>
                      </a:pPr>
                      <a:r>
                        <a:rPr lang="en-US" sz="1800" b="1" i="0" dirty="0">
                          <a:solidFill>
                            <a:schemeClr val="bg1"/>
                          </a:solidFill>
                          <a:latin typeface="Helvetica Neue" charset="0"/>
                          <a:ea typeface="Helvetica Neue" charset="0"/>
                          <a:cs typeface="Helvetica Neue" charset="0"/>
                        </a:rPr>
                        <a:t>Group</a:t>
                      </a:r>
                      <a:r>
                        <a:rPr lang="en-US" sz="1800" b="1" i="0" baseline="0" dirty="0">
                          <a:solidFill>
                            <a:schemeClr val="bg1"/>
                          </a:solidFill>
                          <a:latin typeface="Helvetica Neue" charset="0"/>
                          <a:ea typeface="Helvetica Neue" charset="0"/>
                          <a:cs typeface="Helvetica Neue" charset="0"/>
                        </a:rPr>
                        <a:t> </a:t>
                      </a:r>
                      <a:endParaRPr lang="en-US" sz="1800" b="1" i="0" dirty="0">
                        <a:solidFill>
                          <a:schemeClr val="bg1"/>
                        </a:solidFill>
                        <a:latin typeface="Helvetica Neue" charset="0"/>
                        <a:ea typeface="Helvetica Neue" charset="0"/>
                        <a:cs typeface="Helvetica Neue" charset="0"/>
                      </a:endParaRPr>
                    </a:p>
                  </a:txBody>
                  <a:tcPr marT="91440" marB="91440">
                    <a:solidFill>
                      <a:srgbClr val="97467D"/>
                    </a:solidFill>
                  </a:tcPr>
                </a:tc>
                <a:extLst>
                  <a:ext uri="{0D108BD9-81ED-4DB2-BD59-A6C34878D82A}">
                    <a16:rowId xmlns:a16="http://schemas.microsoft.com/office/drawing/2014/main" xmlns="" val="932288277"/>
                  </a:ext>
                </a:extLst>
              </a:tr>
              <a:tr h="500199">
                <a:tc>
                  <a:txBody>
                    <a:bodyPr/>
                    <a:lstStyle/>
                    <a:p>
                      <a:pPr>
                        <a:buNone/>
                      </a:pPr>
                      <a:r>
                        <a:rPr lang="en-US" sz="1800" b="0" i="0" dirty="0">
                          <a:solidFill>
                            <a:schemeClr val="tx1"/>
                          </a:solidFill>
                          <a:latin typeface="Helvetica Neue Medium" charset="0"/>
                          <a:ea typeface="Helvetica Neue Medium" charset="0"/>
                          <a:cs typeface="Helvetica Neue Medium" charset="0"/>
                        </a:rPr>
                        <a:t>Individual Supervision</a:t>
                      </a:r>
                      <a:r>
                        <a:rPr lang="en-US" sz="1800" b="0" i="0" baseline="0" dirty="0">
                          <a:solidFill>
                            <a:schemeClr val="tx1"/>
                          </a:solidFill>
                          <a:latin typeface="Helvetica Neue Medium" charset="0"/>
                          <a:ea typeface="Helvetica Neue Medium" charset="0"/>
                          <a:cs typeface="Helvetica Neue Medium" charset="0"/>
                        </a:rPr>
                        <a:t> </a:t>
                      </a:r>
                      <a:r>
                        <a:rPr lang="en-US" sz="1800" b="0" i="0" dirty="0">
                          <a:solidFill>
                            <a:schemeClr val="tx1"/>
                          </a:solidFill>
                          <a:latin typeface="Helvetica Neue Medium" charset="0"/>
                          <a:ea typeface="Helvetica Neue Medium" charset="0"/>
                          <a:cs typeface="Helvetica Neue Medium" charset="0"/>
                        </a:rPr>
                        <a:t>Session</a:t>
                      </a:r>
                    </a:p>
                  </a:txBody>
                  <a:tcPr marT="91440" marB="91440">
                    <a:solidFill>
                      <a:srgbClr val="D4BCCA"/>
                    </a:solidFill>
                  </a:tcPr>
                </a:tc>
                <a:tc>
                  <a:txBody>
                    <a:bodyPr/>
                    <a:lstStyle/>
                    <a:p>
                      <a:pPr algn="ctr">
                        <a:buNone/>
                      </a:pPr>
                      <a:r>
                        <a:rPr lang="en-US" sz="1800" b="0" i="0" dirty="0">
                          <a:solidFill>
                            <a:schemeClr val="tx1"/>
                          </a:solidFill>
                          <a:latin typeface="Helvetica Neue Medium" charset="0"/>
                          <a:ea typeface="Helvetica Neue Medium" charset="0"/>
                          <a:cs typeface="Helvetica Neue Medium" charset="0"/>
                        </a:rPr>
                        <a:t>X</a:t>
                      </a:r>
                    </a:p>
                  </a:txBody>
                  <a:tcPr marT="91440" marB="91440">
                    <a:solidFill>
                      <a:srgbClr val="D4BCCA"/>
                    </a:solidFill>
                  </a:tcPr>
                </a:tc>
                <a:tc>
                  <a:txBody>
                    <a:bodyPr/>
                    <a:lstStyle/>
                    <a:p>
                      <a:pPr algn="ctr">
                        <a:buNone/>
                      </a:pPr>
                      <a:endParaRPr lang="en-US" sz="1800" b="0" i="0" dirty="0">
                        <a:solidFill>
                          <a:schemeClr val="tx1"/>
                        </a:solidFill>
                        <a:latin typeface="Helvetica Neue Medium" charset="0"/>
                        <a:ea typeface="Helvetica Neue Medium" charset="0"/>
                        <a:cs typeface="Helvetica Neue Medium" charset="0"/>
                      </a:endParaRPr>
                    </a:p>
                  </a:txBody>
                  <a:tcPr marT="91440" marB="91440">
                    <a:solidFill>
                      <a:srgbClr val="D4BCCA"/>
                    </a:solidFill>
                  </a:tcPr>
                </a:tc>
                <a:extLst>
                  <a:ext uri="{0D108BD9-81ED-4DB2-BD59-A6C34878D82A}">
                    <a16:rowId xmlns:a16="http://schemas.microsoft.com/office/drawing/2014/main" xmlns="" val="10001"/>
                  </a:ext>
                </a:extLst>
              </a:tr>
              <a:tr h="500199">
                <a:tc>
                  <a:txBody>
                    <a:bodyPr/>
                    <a:lstStyle/>
                    <a:p>
                      <a:pPr lvl="0">
                        <a:buNone/>
                      </a:pPr>
                      <a:r>
                        <a:rPr lang="en-US" sz="1800" b="0" i="0" dirty="0">
                          <a:solidFill>
                            <a:schemeClr val="tx1"/>
                          </a:solidFill>
                          <a:latin typeface="Helvetica Neue Medium" charset="0"/>
                          <a:ea typeface="Helvetica Neue Medium" charset="0"/>
                          <a:cs typeface="Helvetica Neue Medium" charset="0"/>
                        </a:rPr>
                        <a:t>Case Management Meeting</a:t>
                      </a:r>
                    </a:p>
                  </a:txBody>
                  <a:tcPr marT="91440" marB="91440">
                    <a:solidFill>
                      <a:srgbClr val="D4BCCA"/>
                    </a:solidFill>
                  </a:tcPr>
                </a:tc>
                <a:tc>
                  <a:txBody>
                    <a:bodyPr/>
                    <a:lstStyle/>
                    <a:p>
                      <a:pPr lvl="0" algn="ctr">
                        <a:buNone/>
                      </a:pPr>
                      <a:endParaRPr lang="en-US" sz="1800" b="0" i="0" dirty="0">
                        <a:solidFill>
                          <a:schemeClr val="tx1"/>
                        </a:solidFill>
                        <a:latin typeface="Helvetica Neue Medium" charset="0"/>
                        <a:ea typeface="Helvetica Neue Medium" charset="0"/>
                        <a:cs typeface="Helvetica Neue Medium" charset="0"/>
                      </a:endParaRPr>
                    </a:p>
                  </a:txBody>
                  <a:tcPr marT="91440" marB="91440">
                    <a:solidFill>
                      <a:srgbClr val="D4BCCA"/>
                    </a:solidFill>
                  </a:tcPr>
                </a:tc>
                <a:tc>
                  <a:txBody>
                    <a:bodyPr/>
                    <a:lstStyle/>
                    <a:p>
                      <a:pPr lvl="0" algn="ctr">
                        <a:buNone/>
                      </a:pPr>
                      <a:r>
                        <a:rPr lang="en-US" sz="1800" b="0" i="0" dirty="0">
                          <a:solidFill>
                            <a:schemeClr val="tx1"/>
                          </a:solidFill>
                          <a:latin typeface="Helvetica Neue Medium" charset="0"/>
                          <a:ea typeface="Helvetica Neue Medium" charset="0"/>
                          <a:cs typeface="Helvetica Neue Medium" charset="0"/>
                        </a:rPr>
                        <a:t>X</a:t>
                      </a:r>
                    </a:p>
                  </a:txBody>
                  <a:tcPr marT="91440" marB="91440">
                    <a:solidFill>
                      <a:srgbClr val="D4BCCA"/>
                    </a:solidFill>
                  </a:tcPr>
                </a:tc>
                <a:extLst>
                  <a:ext uri="{0D108BD9-81ED-4DB2-BD59-A6C34878D82A}">
                    <a16:rowId xmlns:a16="http://schemas.microsoft.com/office/drawing/2014/main" xmlns="" val="10002"/>
                  </a:ext>
                </a:extLst>
              </a:tr>
              <a:tr h="529333">
                <a:tc>
                  <a:txBody>
                    <a:bodyPr/>
                    <a:lstStyle/>
                    <a:p>
                      <a:pPr lvl="0" algn="l">
                        <a:buNone/>
                      </a:pPr>
                      <a:r>
                        <a:rPr lang="en-US" sz="1800" b="0" i="0" dirty="0">
                          <a:solidFill>
                            <a:schemeClr val="tx1"/>
                          </a:solidFill>
                          <a:latin typeface="Helvetica Neue Medium" charset="0"/>
                          <a:ea typeface="Helvetica Neue Medium" charset="0"/>
                          <a:cs typeface="Helvetica Neue Medium" charset="0"/>
                        </a:rPr>
                        <a:t>Capacity Assessment</a:t>
                      </a:r>
                    </a:p>
                  </a:txBody>
                  <a:tcPr marT="91440" marB="91440">
                    <a:solidFill>
                      <a:srgbClr val="D4BCCA"/>
                    </a:solidFill>
                  </a:tcPr>
                </a:tc>
                <a:tc>
                  <a:txBody>
                    <a:bodyPr/>
                    <a:lstStyle/>
                    <a:p>
                      <a:pPr algn="ctr">
                        <a:buNone/>
                      </a:pPr>
                      <a:r>
                        <a:rPr lang="en-US" sz="1800" b="0" i="0" dirty="0">
                          <a:solidFill>
                            <a:schemeClr val="tx1"/>
                          </a:solidFill>
                          <a:latin typeface="Helvetica Neue Medium" charset="0"/>
                          <a:ea typeface="Helvetica Neue Medium" charset="0"/>
                          <a:cs typeface="Helvetica Neue Medium" charset="0"/>
                        </a:rPr>
                        <a:t>X</a:t>
                      </a:r>
                    </a:p>
                  </a:txBody>
                  <a:tcPr marT="91440" marB="91440">
                    <a:solidFill>
                      <a:srgbClr val="D4BCCA"/>
                    </a:solidFill>
                  </a:tcPr>
                </a:tc>
                <a:tc>
                  <a:txBody>
                    <a:bodyPr/>
                    <a:lstStyle/>
                    <a:p>
                      <a:pPr algn="ctr">
                        <a:buNone/>
                      </a:pPr>
                      <a:endParaRPr lang="en-US" sz="1800" b="0" i="0" dirty="0">
                        <a:solidFill>
                          <a:schemeClr val="tx1"/>
                        </a:solidFill>
                        <a:latin typeface="Helvetica Neue Medium" charset="0"/>
                        <a:ea typeface="Helvetica Neue Medium" charset="0"/>
                        <a:cs typeface="Helvetica Neue Medium" charset="0"/>
                      </a:endParaRPr>
                    </a:p>
                  </a:txBody>
                  <a:tcPr marT="91440" marB="91440">
                    <a:solidFill>
                      <a:srgbClr val="D4BCCA"/>
                    </a:solidFill>
                  </a:tcPr>
                </a:tc>
                <a:extLst>
                  <a:ext uri="{0D108BD9-81ED-4DB2-BD59-A6C34878D82A}">
                    <a16:rowId xmlns:a16="http://schemas.microsoft.com/office/drawing/2014/main" xmlns="" val="80489804"/>
                  </a:ext>
                </a:extLst>
              </a:tr>
              <a:tr h="449784">
                <a:tc>
                  <a:txBody>
                    <a:bodyPr/>
                    <a:lstStyle/>
                    <a:p>
                      <a:pPr>
                        <a:buNone/>
                      </a:pPr>
                      <a:r>
                        <a:rPr lang="en-US" sz="1800" b="0" i="0" dirty="0">
                          <a:solidFill>
                            <a:schemeClr val="tx1"/>
                          </a:solidFill>
                          <a:latin typeface="Helvetica Neue Medium" charset="0"/>
                          <a:ea typeface="Helvetica Neue Medium" charset="0"/>
                          <a:cs typeface="Helvetica Neue Medium" charset="0"/>
                        </a:rPr>
                        <a:t>Shadowing</a:t>
                      </a:r>
                    </a:p>
                  </a:txBody>
                  <a:tcPr marT="91440" marB="91440">
                    <a:solidFill>
                      <a:srgbClr val="D4BCCA"/>
                    </a:solidFill>
                  </a:tcPr>
                </a:tc>
                <a:tc>
                  <a:txBody>
                    <a:bodyPr/>
                    <a:lstStyle/>
                    <a:p>
                      <a:pPr algn="ctr">
                        <a:buNone/>
                      </a:pPr>
                      <a:r>
                        <a:rPr lang="en-US" sz="1800" b="0" i="0" dirty="0">
                          <a:solidFill>
                            <a:schemeClr val="tx1"/>
                          </a:solidFill>
                          <a:latin typeface="Helvetica Neue Medium" charset="0"/>
                          <a:ea typeface="Helvetica Neue Medium" charset="0"/>
                          <a:cs typeface="Helvetica Neue Medium" charset="0"/>
                        </a:rPr>
                        <a:t>X</a:t>
                      </a:r>
                    </a:p>
                  </a:txBody>
                  <a:tcPr marT="91440" marB="91440">
                    <a:solidFill>
                      <a:srgbClr val="D4BCCA"/>
                    </a:solidFill>
                  </a:tcPr>
                </a:tc>
                <a:tc>
                  <a:txBody>
                    <a:bodyPr/>
                    <a:lstStyle/>
                    <a:p>
                      <a:pPr algn="ctr">
                        <a:buNone/>
                      </a:pPr>
                      <a:endParaRPr lang="en-US" sz="1800" b="0" i="0" dirty="0">
                        <a:solidFill>
                          <a:schemeClr val="tx1"/>
                        </a:solidFill>
                        <a:latin typeface="Helvetica Neue Medium" charset="0"/>
                        <a:ea typeface="Helvetica Neue Medium" charset="0"/>
                        <a:cs typeface="Helvetica Neue Medium" charset="0"/>
                      </a:endParaRPr>
                    </a:p>
                  </a:txBody>
                  <a:tcPr marL="182880" marR="182880" marT="182880" marB="182880">
                    <a:solidFill>
                      <a:srgbClr val="D4BCCA"/>
                    </a:solidFill>
                  </a:tcPr>
                </a:tc>
                <a:extLst>
                  <a:ext uri="{0D108BD9-81ED-4DB2-BD59-A6C34878D82A}">
                    <a16:rowId xmlns:a16="http://schemas.microsoft.com/office/drawing/2014/main" xmlns="" val="3443929891"/>
                  </a:ext>
                </a:extLst>
              </a:tr>
              <a:tr h="500275">
                <a:tc>
                  <a:txBody>
                    <a:bodyPr/>
                    <a:lstStyle/>
                    <a:p>
                      <a:pPr>
                        <a:buNone/>
                      </a:pPr>
                      <a:r>
                        <a:rPr lang="en-US" sz="1800" b="0" i="0" dirty="0">
                          <a:solidFill>
                            <a:schemeClr val="tx1"/>
                          </a:solidFill>
                          <a:latin typeface="Helvetica Neue Medium" charset="0"/>
                          <a:ea typeface="Helvetica Neue Medium" charset="0"/>
                          <a:cs typeface="Helvetica Neue Medium" charset="0"/>
                        </a:rPr>
                        <a:t>Observation</a:t>
                      </a:r>
                    </a:p>
                  </a:txBody>
                  <a:tcPr marT="91440" marB="91440">
                    <a:solidFill>
                      <a:srgbClr val="D4BCCA"/>
                    </a:solidFill>
                  </a:tcPr>
                </a:tc>
                <a:tc>
                  <a:txBody>
                    <a:bodyPr/>
                    <a:lstStyle/>
                    <a:p>
                      <a:pPr algn="ctr">
                        <a:buNone/>
                      </a:pPr>
                      <a:r>
                        <a:rPr lang="en-US" sz="1800" b="0" i="0" dirty="0">
                          <a:solidFill>
                            <a:schemeClr val="tx1"/>
                          </a:solidFill>
                          <a:latin typeface="Helvetica Neue Medium" charset="0"/>
                          <a:ea typeface="Helvetica Neue Medium" charset="0"/>
                          <a:cs typeface="Helvetica Neue Medium" charset="0"/>
                        </a:rPr>
                        <a:t>X</a:t>
                      </a:r>
                    </a:p>
                  </a:txBody>
                  <a:tcPr marT="91440" marB="91440">
                    <a:solidFill>
                      <a:srgbClr val="D4BCCA"/>
                    </a:solidFill>
                  </a:tcPr>
                </a:tc>
                <a:tc>
                  <a:txBody>
                    <a:bodyPr/>
                    <a:lstStyle/>
                    <a:p>
                      <a:pPr algn="ctr">
                        <a:buNone/>
                      </a:pPr>
                      <a:endParaRPr lang="en-US" sz="1800" b="0" i="0" dirty="0">
                        <a:solidFill>
                          <a:schemeClr val="tx1"/>
                        </a:solidFill>
                        <a:latin typeface="Helvetica Neue Medium" charset="0"/>
                        <a:ea typeface="Helvetica Neue Medium" charset="0"/>
                        <a:cs typeface="Helvetica Neue Medium" charset="0"/>
                      </a:endParaRPr>
                    </a:p>
                  </a:txBody>
                  <a:tcPr marT="91440" marB="91440">
                    <a:solidFill>
                      <a:srgbClr val="D4BCCA"/>
                    </a:solidFill>
                  </a:tcPr>
                </a:tc>
                <a:extLst>
                  <a:ext uri="{0D108BD9-81ED-4DB2-BD59-A6C34878D82A}">
                    <a16:rowId xmlns:a16="http://schemas.microsoft.com/office/drawing/2014/main" xmlns="" val="1378433123"/>
                  </a:ext>
                </a:extLst>
              </a:tr>
              <a:tr h="671169">
                <a:tc>
                  <a:txBody>
                    <a:bodyPr/>
                    <a:lstStyle/>
                    <a:p>
                      <a:pPr>
                        <a:buNone/>
                      </a:pPr>
                      <a:r>
                        <a:rPr lang="en-US" sz="1800" b="0" i="0" dirty="0">
                          <a:solidFill>
                            <a:schemeClr val="tx1"/>
                          </a:solidFill>
                          <a:latin typeface="Helvetica Neue Medium" charset="0"/>
                          <a:ea typeface="Helvetica Neue Medium" charset="0"/>
                          <a:cs typeface="Helvetica Neue Medium" charset="0"/>
                        </a:rPr>
                        <a:t>Case File Review</a:t>
                      </a:r>
                    </a:p>
                  </a:txBody>
                  <a:tcPr marT="91440" marB="91440">
                    <a:solidFill>
                      <a:srgbClr val="D4BCCA"/>
                    </a:solidFill>
                  </a:tcPr>
                </a:tc>
                <a:tc>
                  <a:txBody>
                    <a:bodyPr/>
                    <a:lstStyle/>
                    <a:p>
                      <a:pPr algn="ctr">
                        <a:buNone/>
                      </a:pPr>
                      <a:r>
                        <a:rPr lang="en-US" sz="1800" b="0" i="0" dirty="0">
                          <a:solidFill>
                            <a:schemeClr val="tx1"/>
                          </a:solidFill>
                          <a:latin typeface="Helvetica Neue Medium" charset="0"/>
                          <a:ea typeface="Helvetica Neue Medium" charset="0"/>
                          <a:cs typeface="Helvetica Neue Medium" charset="0"/>
                        </a:rPr>
                        <a:t>X</a:t>
                      </a:r>
                    </a:p>
                  </a:txBody>
                  <a:tcPr marT="91440" marB="91440">
                    <a:solidFill>
                      <a:srgbClr val="D4BCCA"/>
                    </a:solidFill>
                  </a:tcPr>
                </a:tc>
                <a:tc>
                  <a:txBody>
                    <a:bodyPr/>
                    <a:lstStyle/>
                    <a:p>
                      <a:pPr algn="ctr">
                        <a:buNone/>
                      </a:pPr>
                      <a:endParaRPr lang="en-US" sz="1800" b="0" i="0" dirty="0">
                        <a:solidFill>
                          <a:schemeClr val="tx1"/>
                        </a:solidFill>
                        <a:latin typeface="Helvetica Neue Medium" charset="0"/>
                        <a:ea typeface="Helvetica Neue Medium" charset="0"/>
                        <a:cs typeface="Helvetica Neue Medium" charset="0"/>
                      </a:endParaRPr>
                    </a:p>
                  </a:txBody>
                  <a:tcPr marT="91440" marB="91440">
                    <a:solidFill>
                      <a:srgbClr val="D4BCCA"/>
                    </a:solidFill>
                  </a:tcPr>
                </a:tc>
                <a:extLst>
                  <a:ext uri="{0D108BD9-81ED-4DB2-BD59-A6C34878D82A}">
                    <a16:rowId xmlns:a16="http://schemas.microsoft.com/office/drawing/2014/main" xmlns="" val="2551011659"/>
                  </a:ext>
                </a:extLst>
              </a:tr>
              <a:tr h="516227">
                <a:tc>
                  <a:txBody>
                    <a:bodyPr/>
                    <a:lstStyle/>
                    <a:p>
                      <a:pPr>
                        <a:buNone/>
                      </a:pPr>
                      <a:r>
                        <a:rPr lang="en-US" sz="1800" b="0" i="0" dirty="0">
                          <a:solidFill>
                            <a:schemeClr val="tx1"/>
                          </a:solidFill>
                          <a:latin typeface="Helvetica Neue Medium" charset="0"/>
                          <a:ea typeface="Helvetica Neue Medium" charset="0"/>
                          <a:cs typeface="Helvetica Neue Medium" charset="0"/>
                        </a:rPr>
                        <a:t>Case Discussion</a:t>
                      </a:r>
                    </a:p>
                  </a:txBody>
                  <a:tcPr marT="91440" marB="91440">
                    <a:solidFill>
                      <a:srgbClr val="D4BCCA"/>
                    </a:solidFill>
                  </a:tcPr>
                </a:tc>
                <a:tc>
                  <a:txBody>
                    <a:bodyPr/>
                    <a:lstStyle/>
                    <a:p>
                      <a:pPr algn="ctr">
                        <a:buNone/>
                      </a:pPr>
                      <a:r>
                        <a:rPr lang="en-US" sz="1800" b="0" i="0" dirty="0">
                          <a:solidFill>
                            <a:schemeClr val="tx1"/>
                          </a:solidFill>
                          <a:latin typeface="Helvetica Neue Medium" charset="0"/>
                          <a:ea typeface="Helvetica Neue Medium" charset="0"/>
                          <a:cs typeface="Helvetica Neue Medium" charset="0"/>
                        </a:rPr>
                        <a:t>X</a:t>
                      </a:r>
                    </a:p>
                  </a:txBody>
                  <a:tcPr marT="91440" marB="91440">
                    <a:solidFill>
                      <a:srgbClr val="D4BCCA"/>
                    </a:solidFill>
                  </a:tcPr>
                </a:tc>
                <a:tc>
                  <a:txBody>
                    <a:bodyPr/>
                    <a:lstStyle/>
                    <a:p>
                      <a:pPr algn="ctr">
                        <a:buNone/>
                      </a:pPr>
                      <a:r>
                        <a:rPr lang="en-US" sz="1800" b="0" i="0" dirty="0">
                          <a:solidFill>
                            <a:schemeClr val="tx1"/>
                          </a:solidFill>
                          <a:latin typeface="Helvetica Neue Medium" charset="0"/>
                          <a:ea typeface="Helvetica Neue Medium" charset="0"/>
                          <a:cs typeface="Helvetica Neue Medium" charset="0"/>
                        </a:rPr>
                        <a:t>X</a:t>
                      </a:r>
                    </a:p>
                  </a:txBody>
                  <a:tcPr marT="91440" marB="91440">
                    <a:solidFill>
                      <a:srgbClr val="D4BCCA"/>
                    </a:solidFill>
                  </a:tcPr>
                </a:tc>
                <a:extLst>
                  <a:ext uri="{0D108BD9-81ED-4DB2-BD59-A6C34878D82A}">
                    <a16:rowId xmlns:a16="http://schemas.microsoft.com/office/drawing/2014/main" xmlns="" val="2874648667"/>
                  </a:ext>
                </a:extLst>
              </a:tr>
            </a:tbl>
          </a:graphicData>
        </a:graphic>
      </p:graphicFrame>
      <p:sp>
        <p:nvSpPr>
          <p:cNvPr id="3" name="Rectangle 2"/>
          <p:cNvSpPr/>
          <p:nvPr/>
        </p:nvSpPr>
        <p:spPr>
          <a:xfrm>
            <a:off x="4366" y="0"/>
            <a:ext cx="4102947" cy="6858000"/>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6794"/>
              </a:solidFill>
            </a:endParaRPr>
          </a:p>
        </p:txBody>
      </p:sp>
      <p:pic>
        <p:nvPicPr>
          <p:cNvPr id="6" name="Picture 5"/>
          <p:cNvPicPr>
            <a:picLocks noChangeAspect="1"/>
          </p:cNvPicPr>
          <p:nvPr/>
        </p:nvPicPr>
        <p:blipFill rotWithShape="1">
          <a:blip r:embed="rId3">
            <a:alphaModFix amt="20000"/>
            <a:extLst>
              <a:ext uri="{28A0092B-C50C-407E-A947-70E740481C1C}">
                <a14:useLocalDpi xmlns:a14="http://schemas.microsoft.com/office/drawing/2010/main"/>
              </a:ext>
            </a:extLst>
          </a:blip>
          <a:srcRect l="4826" t="9031" r="39371" b="9031"/>
          <a:stretch/>
        </p:blipFill>
        <p:spPr>
          <a:xfrm>
            <a:off x="-1" y="-164592"/>
            <a:ext cx="4107314" cy="6858000"/>
          </a:xfrm>
          <a:prstGeom prst="rect">
            <a:avLst/>
          </a:prstGeom>
        </p:spPr>
      </p:pic>
      <p:sp>
        <p:nvSpPr>
          <p:cNvPr id="170" name="Shape 170"/>
          <p:cNvSpPr txBox="1">
            <a:spLocks noGrp="1"/>
          </p:cNvSpPr>
          <p:nvPr>
            <p:ph type="title"/>
          </p:nvPr>
        </p:nvSpPr>
        <p:spPr>
          <a:xfrm>
            <a:off x="216337" y="742181"/>
            <a:ext cx="3679007" cy="4433323"/>
          </a:xfrm>
          <a:prstGeom prst="rect">
            <a:avLst/>
          </a:prstGeom>
        </p:spPr>
        <p:txBody>
          <a:bodyPr lIns="91425" tIns="91425" rIns="91425" bIns="91425" anchor="t" anchorCtr="0">
            <a:noAutofit/>
          </a:bodyPr>
          <a:lstStyle/>
          <a:p>
            <a:r>
              <a:rPr lang="en-US" sz="3200" b="1" dirty="0">
                <a:solidFill>
                  <a:schemeClr val="bg1"/>
                </a:solidFill>
                <a:latin typeface="Helvetica Neue" charset="0"/>
                <a:ea typeface="Helvetica Neue" charset="0"/>
                <a:cs typeface="Helvetica Neue" charset="0"/>
              </a:rPr>
              <a:t>SETTINGS </a:t>
            </a:r>
            <a:br>
              <a:rPr lang="en-US" sz="3200" b="1" dirty="0">
                <a:solidFill>
                  <a:schemeClr val="bg1"/>
                </a:solidFill>
                <a:latin typeface="Helvetica Neue" charset="0"/>
                <a:ea typeface="Helvetica Neue" charset="0"/>
                <a:cs typeface="Helvetica Neue" charset="0"/>
              </a:rPr>
            </a:br>
            <a:r>
              <a:rPr lang="en-US" sz="3200" b="1" dirty="0">
                <a:solidFill>
                  <a:schemeClr val="bg1"/>
                </a:solidFill>
                <a:latin typeface="Helvetica Neue" charset="0"/>
                <a:ea typeface="Helvetica Neue" charset="0"/>
                <a:cs typeface="Helvetica Neue" charset="0"/>
              </a:rPr>
              <a:t>AND PRACTICES OF SUPERVISION </a:t>
            </a:r>
            <a:br>
              <a:rPr lang="en-US" sz="3200" b="1" dirty="0">
                <a:solidFill>
                  <a:schemeClr val="bg1"/>
                </a:solidFill>
                <a:latin typeface="Helvetica Neue" charset="0"/>
                <a:ea typeface="Helvetica Neue" charset="0"/>
                <a:cs typeface="Helvetica Neue" charset="0"/>
              </a:rPr>
            </a:br>
            <a:r>
              <a:rPr lang="en-US" sz="3200" b="1" dirty="0">
                <a:solidFill>
                  <a:schemeClr val="bg1"/>
                </a:solidFill>
                <a:latin typeface="Helvetica Neue" charset="0"/>
                <a:ea typeface="Helvetica Neue" charset="0"/>
                <a:cs typeface="Helvetica Neue" charset="0"/>
              </a:rPr>
              <a:t>AND COACHING</a:t>
            </a:r>
          </a:p>
        </p:txBody>
      </p:sp>
      <p:pic>
        <p:nvPicPr>
          <p:cNvPr id="9" name="Picture 8"/>
          <p:cNvPicPr>
            <a:picLocks noChangeAspect="1"/>
          </p:cNvPicPr>
          <p:nvPr/>
        </p:nvPicPr>
        <p:blipFill>
          <a:blip r:embed="rId4"/>
          <a:stretch>
            <a:fillRect/>
          </a:stretch>
        </p:blipFill>
        <p:spPr>
          <a:xfrm>
            <a:off x="8816594" y="1164448"/>
            <a:ext cx="996074" cy="652296"/>
          </a:xfrm>
          <a:prstGeom prst="rect">
            <a:avLst/>
          </a:prstGeom>
        </p:spPr>
      </p:pic>
      <p:pic>
        <p:nvPicPr>
          <p:cNvPr id="10" name="Picture 9"/>
          <p:cNvPicPr>
            <a:picLocks noChangeAspect="1"/>
          </p:cNvPicPr>
          <p:nvPr/>
        </p:nvPicPr>
        <p:blipFill>
          <a:blip r:embed="rId5"/>
          <a:stretch>
            <a:fillRect/>
          </a:stretch>
        </p:blipFill>
        <p:spPr>
          <a:xfrm>
            <a:off x="10396809" y="980972"/>
            <a:ext cx="861357" cy="835772"/>
          </a:xfrm>
          <a:prstGeom prst="rect">
            <a:avLst/>
          </a:prstGeom>
        </p:spPr>
      </p:pic>
    </p:spTree>
    <p:extLst>
      <p:ext uri="{BB962C8B-B14F-4D97-AF65-F5344CB8AC3E}">
        <p14:creationId xmlns:p14="http://schemas.microsoft.com/office/powerpoint/2010/main" val="291437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Shape 211"/>
          <p:cNvSpPr txBox="1">
            <a:spLocks noGrp="1"/>
          </p:cNvSpPr>
          <p:nvPr>
            <p:ph type="title"/>
          </p:nvPr>
        </p:nvSpPr>
        <p:spPr>
          <a:xfrm>
            <a:off x="2283399" y="505037"/>
            <a:ext cx="11005289" cy="3084810"/>
          </a:xfrm>
          <a:prstGeom prst="rect">
            <a:avLst/>
          </a:prstGeom>
          <a:noFill/>
          <a:ln>
            <a:noFill/>
          </a:ln>
        </p:spPr>
        <p:txBody>
          <a:bodyPr lIns="91425" tIns="45700" rIns="91425" bIns="45700" anchor="t" anchorCtr="0">
            <a:noAutofit/>
          </a:bodyPr>
          <a:lstStyle/>
          <a:p>
            <a:pPr>
              <a:buClr>
                <a:srgbClr val="151515"/>
              </a:buClr>
              <a:buSzPct val="25000"/>
            </a:pPr>
            <a:r>
              <a:rPr lang="en-US" sz="3200" b="1" dirty="0">
                <a:solidFill>
                  <a:srgbClr val="016794"/>
                </a:solidFill>
                <a:latin typeface="Helvetica Neue" charset="0"/>
                <a:ea typeface="Helvetica Neue" charset="0"/>
                <a:cs typeface="Helvetica Neue" charset="0"/>
              </a:rPr>
              <a:t>INDIVIDUAL SUPERVISION SESSION</a:t>
            </a:r>
            <a:endParaRPr lang="en-US" sz="3200" b="1" u="none" strike="noStrike" cap="none" dirty="0">
              <a:solidFill>
                <a:srgbClr val="016794"/>
              </a:solidFill>
              <a:latin typeface="Helvetica Neue" charset="0"/>
              <a:ea typeface="Helvetica Neue" charset="0"/>
              <a:cs typeface="Helvetica Neue" charset="0"/>
            </a:endParaRPr>
          </a:p>
        </p:txBody>
      </p:sp>
      <p:sp>
        <p:nvSpPr>
          <p:cNvPr id="212" name="Shape 212"/>
          <p:cNvSpPr txBox="1">
            <a:spLocks noGrp="1"/>
          </p:cNvSpPr>
          <p:nvPr>
            <p:ph idx="1"/>
          </p:nvPr>
        </p:nvSpPr>
        <p:spPr>
          <a:xfrm>
            <a:off x="581435" y="3408400"/>
            <a:ext cx="3183480" cy="3653037"/>
          </a:xfrm>
          <a:prstGeom prst="rect">
            <a:avLst/>
          </a:prstGeom>
          <a:noFill/>
          <a:ln>
            <a:noFill/>
          </a:ln>
        </p:spPr>
        <p:txBody>
          <a:bodyPr lIns="91425" tIns="45700" rIns="91425" bIns="45700" anchor="t" anchorCtr="0">
            <a:noAutofit/>
          </a:bodyPr>
          <a:lstStyle/>
          <a:p>
            <a:pPr marL="0" indent="0">
              <a:lnSpc>
                <a:spcPct val="100000"/>
              </a:lnSpc>
              <a:spcBef>
                <a:spcPts val="600"/>
              </a:spcBef>
              <a:buNone/>
            </a:pPr>
            <a:r>
              <a:rPr lang="en-US" sz="2400" b="1" dirty="0">
                <a:solidFill>
                  <a:srgbClr val="97467D"/>
                </a:solidFill>
                <a:latin typeface="Helvetica Neue" charset="0"/>
                <a:ea typeface="Helvetica Neue" charset="0"/>
                <a:cs typeface="Helvetica Neue" charset="0"/>
              </a:rPr>
              <a:t>Frequency: </a:t>
            </a:r>
          </a:p>
          <a:p>
            <a:pPr marL="0" indent="0">
              <a:lnSpc>
                <a:spcPct val="100000"/>
              </a:lnSpc>
              <a:spcBef>
                <a:spcPts val="600"/>
              </a:spcBef>
              <a:buNone/>
            </a:pPr>
            <a:r>
              <a:rPr lang="en-US" sz="2000" dirty="0">
                <a:solidFill>
                  <a:schemeClr val="tx1">
                    <a:lumMod val="65000"/>
                    <a:lumOff val="35000"/>
                  </a:schemeClr>
                </a:solidFill>
                <a:latin typeface="Helvetica Neue" charset="0"/>
                <a:ea typeface="Helvetica Neue" charset="0"/>
                <a:cs typeface="Helvetica Neue" charset="0"/>
                <a:sym typeface="Century Gothic"/>
              </a:rPr>
              <a:t>W</a:t>
            </a:r>
            <a:r>
              <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rPr>
              <a:t>eekly for at least one hour</a:t>
            </a:r>
            <a:endParaRPr lang="en-US" sz="2000" dirty="0">
              <a:solidFill>
                <a:schemeClr val="tx1">
                  <a:lumMod val="65000"/>
                  <a:lumOff val="35000"/>
                </a:schemeClr>
              </a:solidFill>
              <a:latin typeface="Helvetica Neue" charset="0"/>
              <a:ea typeface="Helvetica Neue" charset="0"/>
              <a:cs typeface="Helvetica Neue" charset="0"/>
            </a:endParaRPr>
          </a:p>
          <a:p>
            <a:pPr marL="0" indent="0">
              <a:lnSpc>
                <a:spcPct val="100000"/>
              </a:lnSpc>
              <a:spcBef>
                <a:spcPts val="600"/>
              </a:spcBef>
              <a:buNone/>
            </a:pPr>
            <a:endParaRPr lang="en-US" sz="2000" b="1" dirty="0">
              <a:solidFill>
                <a:srgbClr val="97467D"/>
              </a:solidFill>
              <a:latin typeface="Helvetica Neue" charset="0"/>
              <a:ea typeface="Helvetica Neue" charset="0"/>
              <a:cs typeface="Helvetica Neue" charset="0"/>
            </a:endParaRPr>
          </a:p>
          <a:p>
            <a:pPr marL="0" indent="0">
              <a:lnSpc>
                <a:spcPct val="100000"/>
              </a:lnSpc>
              <a:spcBef>
                <a:spcPts val="600"/>
              </a:spcBef>
              <a:buNone/>
            </a:pPr>
            <a:r>
              <a:rPr lang="en-US" sz="2400" b="1" dirty="0">
                <a:solidFill>
                  <a:srgbClr val="97467D"/>
                </a:solidFill>
                <a:latin typeface="Helvetica Neue" charset="0"/>
                <a:ea typeface="Helvetica Neue" charset="0"/>
                <a:cs typeface="Helvetica Neue" charset="0"/>
              </a:rPr>
              <a:t>Purpose: </a:t>
            </a:r>
          </a:p>
          <a:p>
            <a:pPr marL="0" indent="0">
              <a:lnSpc>
                <a:spcPct val="100000"/>
              </a:lnSpc>
              <a:spcBef>
                <a:spcPts val="600"/>
              </a:spcBef>
              <a:buNone/>
            </a:pPr>
            <a:r>
              <a:rPr lang="en-US" sz="2000" dirty="0">
                <a:solidFill>
                  <a:schemeClr val="tx1">
                    <a:lumMod val="65000"/>
                    <a:lumOff val="35000"/>
                  </a:schemeClr>
                </a:solidFill>
                <a:latin typeface="Helvetica Neue" charset="0"/>
                <a:ea typeface="Helvetica Neue" charset="0"/>
                <a:cs typeface="Helvetica Neue" charset="0"/>
              </a:rPr>
              <a:t>Address all 3 functions of Supervision</a:t>
            </a:r>
            <a:endParaRPr lang="en-US" sz="2000" u="none" strike="noStrike" cap="none" dirty="0">
              <a:solidFill>
                <a:schemeClr val="tx1">
                  <a:lumMod val="65000"/>
                  <a:lumOff val="35000"/>
                </a:schemeClr>
              </a:solidFill>
              <a:latin typeface="Helvetica Neue" charset="0"/>
              <a:ea typeface="Helvetica Neue" charset="0"/>
              <a:cs typeface="Helvetica Neue" charset="0"/>
              <a:sym typeface="Century Gothic"/>
            </a:endParaRPr>
          </a:p>
          <a:p>
            <a:pPr marL="0" indent="0">
              <a:lnSpc>
                <a:spcPct val="100000"/>
              </a:lnSpc>
              <a:spcBef>
                <a:spcPts val="600"/>
              </a:spcBef>
              <a:buNone/>
            </a:pPr>
            <a:endParaRPr lang="en-US" sz="1800" b="1" dirty="0">
              <a:solidFill>
                <a:srgbClr val="97467D"/>
              </a:solidFill>
              <a:latin typeface="Helvetica Neue" charset="0"/>
              <a:ea typeface="Helvetica Neue" charset="0"/>
              <a:cs typeface="Helvetica Neue" charset="0"/>
            </a:endParaRPr>
          </a:p>
        </p:txBody>
      </p:sp>
      <p:sp>
        <p:nvSpPr>
          <p:cNvPr id="3" name="TextBox 2"/>
          <p:cNvSpPr txBox="1"/>
          <p:nvPr/>
        </p:nvSpPr>
        <p:spPr>
          <a:xfrm>
            <a:off x="4723272" y="3408400"/>
            <a:ext cx="3542904" cy="2954655"/>
          </a:xfrm>
          <a:prstGeom prst="rect">
            <a:avLst/>
          </a:prstGeom>
          <a:noFill/>
        </p:spPr>
        <p:txBody>
          <a:bodyPr wrap="square" rtlCol="0">
            <a:spAutoFit/>
          </a:bodyPr>
          <a:lstStyle/>
          <a:p>
            <a:pPr>
              <a:spcBef>
                <a:spcPts val="600"/>
              </a:spcBef>
            </a:pPr>
            <a:r>
              <a:rPr lang="en-US" sz="2400" b="1" dirty="0">
                <a:solidFill>
                  <a:srgbClr val="97467D"/>
                </a:solidFill>
                <a:latin typeface="Helvetica Neue" charset="0"/>
                <a:ea typeface="Helvetica Neue" charset="0"/>
                <a:cs typeface="Helvetica Neue" charset="0"/>
              </a:rPr>
              <a:t>Guidance: </a:t>
            </a:r>
            <a:endParaRPr lang="en-US" sz="2400" dirty="0">
              <a:solidFill>
                <a:schemeClr val="tx1">
                  <a:lumMod val="65000"/>
                  <a:lumOff val="35000"/>
                </a:schemeClr>
              </a:solidFill>
              <a:latin typeface="Helvetica Neue" charset="0"/>
              <a:ea typeface="Helvetica Neue" charset="0"/>
              <a:cs typeface="Helvetica Neue" charset="0"/>
            </a:endParaRPr>
          </a:p>
          <a:p>
            <a:pPr>
              <a:spcBef>
                <a:spcPts val="600"/>
              </a:spcBef>
            </a:pPr>
            <a:r>
              <a:rPr lang="en-US" sz="2000" dirty="0">
                <a:solidFill>
                  <a:schemeClr val="tx1">
                    <a:lumMod val="65000"/>
                    <a:lumOff val="35000"/>
                  </a:schemeClr>
                </a:solidFill>
                <a:latin typeface="Helvetica Neue" charset="0"/>
                <a:ea typeface="Helvetica Neue" charset="0"/>
                <a:cs typeface="Helvetica Neue" charset="0"/>
              </a:rPr>
              <a:t>Both parties are responsible to prepare and contribute</a:t>
            </a:r>
          </a:p>
          <a:p>
            <a:pPr>
              <a:spcBef>
                <a:spcPts val="600"/>
              </a:spcBef>
            </a:pPr>
            <a:endParaRPr lang="en-US" sz="2000" b="1" dirty="0">
              <a:solidFill>
                <a:srgbClr val="97467D"/>
              </a:solidFill>
              <a:latin typeface="Helvetica Neue" charset="0"/>
              <a:ea typeface="Helvetica Neue" charset="0"/>
              <a:cs typeface="Helvetica Neue" charset="0"/>
            </a:endParaRPr>
          </a:p>
          <a:p>
            <a:pPr>
              <a:spcBef>
                <a:spcPts val="600"/>
              </a:spcBef>
            </a:pPr>
            <a:r>
              <a:rPr lang="en-US" sz="2400" b="1" dirty="0">
                <a:solidFill>
                  <a:srgbClr val="97467D"/>
                </a:solidFill>
                <a:latin typeface="Helvetica Neue" charset="0"/>
                <a:ea typeface="Helvetica Neue" charset="0"/>
                <a:cs typeface="Helvetica Neue" charset="0"/>
              </a:rPr>
              <a:t>Tool: </a:t>
            </a:r>
          </a:p>
          <a:p>
            <a:pPr>
              <a:spcBef>
                <a:spcPts val="600"/>
              </a:spcBef>
            </a:pPr>
            <a:r>
              <a:rPr lang="en-US" sz="2000" dirty="0">
                <a:solidFill>
                  <a:schemeClr val="tx1">
                    <a:lumMod val="65000"/>
                    <a:lumOff val="35000"/>
                  </a:schemeClr>
                </a:solidFill>
                <a:latin typeface="Helvetica Neue" charset="0"/>
                <a:ea typeface="Helvetica Neue" charset="0"/>
                <a:cs typeface="Helvetica Neue" charset="0"/>
              </a:rPr>
              <a:t>Individual Supervision Record</a:t>
            </a:r>
          </a:p>
          <a:p>
            <a:endParaRPr lang="en-US" dirty="0"/>
          </a:p>
        </p:txBody>
      </p:sp>
      <p:sp>
        <p:nvSpPr>
          <p:cNvPr id="5" name="Rectangle 4"/>
          <p:cNvSpPr/>
          <p:nvPr/>
        </p:nvSpPr>
        <p:spPr>
          <a:xfrm>
            <a:off x="10000596" y="0"/>
            <a:ext cx="2237057"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134365" y="3408400"/>
            <a:ext cx="0" cy="2420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9933413" y="2741877"/>
            <a:ext cx="2776747" cy="4116124"/>
          </a:xfrm>
          <a:prstGeom prst="rect">
            <a:avLst/>
          </a:prstGeom>
        </p:spPr>
      </p:pic>
      <p:pic>
        <p:nvPicPr>
          <p:cNvPr id="14" name="Picture 13"/>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rot="10800000">
            <a:off x="10044364" y="65947"/>
            <a:ext cx="2189869" cy="324616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40147" y="5366574"/>
            <a:ext cx="1682016" cy="1177411"/>
          </a:xfrm>
          <a:prstGeom prst="rect">
            <a:avLst/>
          </a:prstGeom>
        </p:spPr>
      </p:pic>
      <p:sp>
        <p:nvSpPr>
          <p:cNvPr id="2" name="TextBox 1"/>
          <p:cNvSpPr txBox="1"/>
          <p:nvPr/>
        </p:nvSpPr>
        <p:spPr>
          <a:xfrm>
            <a:off x="581436" y="1765753"/>
            <a:ext cx="8944986" cy="1123384"/>
          </a:xfrm>
          <a:prstGeom prst="rect">
            <a:avLst/>
          </a:prstGeom>
          <a:noFill/>
        </p:spPr>
        <p:txBody>
          <a:bodyPr wrap="square" rtlCol="0">
            <a:spAutoFit/>
          </a:bodyPr>
          <a:lstStyle/>
          <a:p>
            <a:pPr>
              <a:spcBef>
                <a:spcPts val="600"/>
              </a:spcBef>
            </a:pPr>
            <a:r>
              <a:rPr lang="en-US" sz="2400" b="1" dirty="0">
                <a:solidFill>
                  <a:srgbClr val="97467D"/>
                </a:solidFill>
                <a:latin typeface="Helvetica Neue" charset="0"/>
                <a:ea typeface="Helvetica Neue" charset="0"/>
                <a:cs typeface="Helvetica Neue" charset="0"/>
              </a:rPr>
              <a:t>Definition: </a:t>
            </a:r>
          </a:p>
          <a:p>
            <a:pPr>
              <a:spcBef>
                <a:spcPts val="600"/>
              </a:spcBef>
            </a:pPr>
            <a:r>
              <a:rPr lang="en-US" sz="2000" dirty="0">
                <a:solidFill>
                  <a:schemeClr val="tx1">
                    <a:lumMod val="65000"/>
                    <a:lumOff val="35000"/>
                  </a:schemeClr>
                </a:solidFill>
                <a:latin typeface="Helvetica Neue" charset="0"/>
                <a:ea typeface="Helvetica Neue" charset="0"/>
                <a:cs typeface="Helvetica Neue" charset="0"/>
              </a:rPr>
              <a:t>A regular, 1:1 session between Supervisor and Caseworker</a:t>
            </a:r>
          </a:p>
          <a:p>
            <a:endParaRPr lang="en-US" dirty="0"/>
          </a:p>
        </p:txBody>
      </p:sp>
      <p:pic>
        <p:nvPicPr>
          <p:cNvPr id="15" name="Picture 14"/>
          <p:cNvPicPr>
            <a:picLocks noChangeAspect="1"/>
          </p:cNvPicPr>
          <p:nvPr/>
        </p:nvPicPr>
        <p:blipFill>
          <a:blip r:embed="rId5"/>
          <a:stretch>
            <a:fillRect/>
          </a:stretch>
        </p:blipFill>
        <p:spPr>
          <a:xfrm>
            <a:off x="806826" y="505037"/>
            <a:ext cx="1239486" cy="811699"/>
          </a:xfrm>
          <a:prstGeom prst="rect">
            <a:avLst/>
          </a:prstGeom>
        </p:spPr>
      </p:pic>
    </p:spTree>
    <p:extLst>
      <p:ext uri="{BB962C8B-B14F-4D97-AF65-F5344CB8AC3E}">
        <p14:creationId xmlns:p14="http://schemas.microsoft.com/office/powerpoint/2010/main" val="143827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99105" y="2286000"/>
            <a:ext cx="7059295" cy="202996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96896" y="1700187"/>
            <a:ext cx="2121407" cy="2286597"/>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45538" y="3792968"/>
            <a:ext cx="2085213" cy="2396326"/>
          </a:xfrm>
          <a:prstGeom prst="rect">
            <a:avLst/>
          </a:prstGeom>
          <a:solidFill>
            <a:srgbClr val="01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590802" y="1533504"/>
            <a:ext cx="2816606" cy="3457627"/>
          </a:xfrm>
          <a:prstGeom prst="rect">
            <a:avLst/>
          </a:prstGeom>
        </p:spPr>
      </p:pic>
      <p:sp>
        <p:nvSpPr>
          <p:cNvPr id="8" name="Title 1"/>
          <p:cNvSpPr txBox="1">
            <a:spLocks/>
          </p:cNvSpPr>
          <p:nvPr/>
        </p:nvSpPr>
        <p:spPr>
          <a:xfrm>
            <a:off x="987550" y="2926705"/>
            <a:ext cx="121920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bg1"/>
                </a:solidFill>
                <a:latin typeface="Helvetica Neue Medium" charset="0"/>
                <a:ea typeface="Helvetica Neue Medium" charset="0"/>
                <a:cs typeface="Helvetica Neue Medium" charset="0"/>
              </a:rPr>
              <a:t>QUESTIONS?</a:t>
            </a:r>
          </a:p>
          <a:p>
            <a:endParaRPr lang="en-US" b="1" dirty="0">
              <a:solidFill>
                <a:schemeClr val="bg1">
                  <a:lumMod val="95000"/>
                </a:schemeClr>
              </a:solidFill>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1171445524"/>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1600</TotalTime>
  <Words>4208</Words>
  <Application>Microsoft Office PowerPoint</Application>
  <PresentationFormat>Widescreen</PresentationFormat>
  <Paragraphs>639</Paragraphs>
  <Slides>33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Century Gothic</vt:lpstr>
      <vt:lpstr>Helvetica Neue</vt:lpstr>
      <vt:lpstr>Helvetica Neue Medium</vt:lpstr>
      <vt:lpstr>Noto Sans Symbols</vt:lpstr>
      <vt:lpstr>Wingdings</vt:lpstr>
      <vt:lpstr>Office Theme</vt:lpstr>
      <vt:lpstr>PowerPoint Presentation</vt:lpstr>
      <vt:lpstr>PowerPoint Presentation</vt:lpstr>
      <vt:lpstr>PowerPoint Presentation</vt:lpstr>
      <vt:lpstr>SETTINGS OF SUPERVISION </vt:lpstr>
      <vt:lpstr>WHAT DO THE IA CM GUIDELINES SAY ABOUT SUPERVISION?</vt:lpstr>
      <vt:lpstr>AD-HOC SUPERVISION</vt:lpstr>
      <vt:lpstr>SETTINGS  AND PRACTICES OF SUPERVISION  AND COACHING</vt:lpstr>
      <vt:lpstr>INDIVIDUAL SUPERVISION SESSION</vt:lpstr>
      <vt:lpstr>PowerPoint Presentation</vt:lpstr>
      <vt:lpstr>CASE MANAGEMENT  MEETINGS</vt:lpstr>
      <vt:lpstr>PLANNING FOR SUPERVISION MEETINGS</vt:lpstr>
      <vt:lpstr>PowerPoint Presentation</vt:lpstr>
      <vt:lpstr>CASEWORKER CAPACITY ASSESSMENT </vt:lpstr>
      <vt:lpstr>USING THE CASEWORKER CAPACITY ASSESSMENT TOOL</vt:lpstr>
      <vt:lpstr>PowerPoint Presentation</vt:lpstr>
      <vt:lpstr>SHADOWING   </vt:lpstr>
      <vt:lpstr>OBSERVATION </vt:lpstr>
      <vt:lpstr>USING THE  OBSERVATION TOOL</vt:lpstr>
      <vt:lpstr>PowerPoint Presentation</vt:lpstr>
      <vt:lpstr>CASE FILE REVIEW</vt:lpstr>
      <vt:lpstr>USING THE CASE FILE CHECKLIST TOOL</vt:lpstr>
      <vt:lpstr>PowerPoint Presentation</vt:lpstr>
      <vt:lpstr>CASE  DISCUSSIONS</vt:lpstr>
      <vt:lpstr>USING THE CASE  DISCUSSION TOOL</vt:lpstr>
      <vt:lpstr>PowerPoint Presentation</vt:lpstr>
      <vt:lpstr>PowerPoint Presentation</vt:lpstr>
      <vt:lpstr>THE SUPERVISION PROCESS</vt:lpstr>
      <vt:lpstr>DESIGN A  SUPERVISION CALENDAR </vt:lpstr>
      <vt:lpstr>PUTTING IT TOGETHER</vt:lpstr>
      <vt:lpstr>REVIEW QUIZ</vt:lpstr>
      <vt:lpstr>PowerPoint Presentation</vt:lpstr>
      <vt:lpstr>PowerPoint Presentation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Colleen Fitzgerald</cp:lastModifiedBy>
  <cp:revision>89</cp:revision>
  <dcterms:created xsi:type="dcterms:W3CDTF">2017-11-22T17:27:49Z</dcterms:created>
  <dcterms:modified xsi:type="dcterms:W3CDTF">2018-07-13T15:38:15Z</dcterms:modified>
</cp:coreProperties>
</file>