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90" r:id="rId2"/>
    <p:sldId id="323" r:id="rId3"/>
    <p:sldId id="292" r:id="rId4"/>
    <p:sldId id="293" r:id="rId5"/>
    <p:sldId id="317" r:id="rId6"/>
    <p:sldId id="294" r:id="rId7"/>
    <p:sldId id="295" r:id="rId8"/>
    <p:sldId id="296" r:id="rId9"/>
    <p:sldId id="318" r:id="rId10"/>
    <p:sldId id="297" r:id="rId11"/>
    <p:sldId id="298" r:id="rId12"/>
    <p:sldId id="319"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3"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D7A"/>
    <a:srgbClr val="97467D"/>
    <a:srgbClr val="026794"/>
    <a:srgbClr val="405E79"/>
    <a:srgbClr val="35B2B4"/>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65180" autoAdjust="0"/>
  </p:normalViewPr>
  <p:slideViewPr>
    <p:cSldViewPr snapToGrid="0" snapToObjects="1">
      <p:cViewPr varScale="1">
        <p:scale>
          <a:sx n="45" d="100"/>
          <a:sy n="45" d="100"/>
        </p:scale>
        <p:origin x="162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5D2B7-508F-574D-8CCF-D76585B9B293}" type="doc">
      <dgm:prSet loTypeId="urn:microsoft.com/office/officeart/2008/layout/HorizontalMultiLevelHierarchy" loCatId="" qsTypeId="urn:microsoft.com/office/officeart/2005/8/quickstyle/3D1" qsCatId="3D" csTypeId="urn:microsoft.com/office/officeart/2005/8/colors/accent6_5" csCatId="accent6" phldr="1"/>
      <dgm:spPr>
        <a:scene3d>
          <a:camera prst="orthographicFront"/>
          <a:lightRig rig="soft" dir="t"/>
        </a:scene3d>
      </dgm:spPr>
      <dgm:t>
        <a:bodyPr/>
        <a:lstStyle/>
        <a:p>
          <a:endParaRPr lang="en-US"/>
        </a:p>
      </dgm:t>
    </dgm:pt>
    <dgm:pt modelId="{12AB4219-3123-A145-B0E1-8CB58CC25D2E}">
      <dgm:prSet phldrT="[Text]" custT="1"/>
      <dgm:spPr>
        <a:solidFill>
          <a:srgbClr val="026794"/>
        </a:solidFill>
        <a:sp3d contourW="12700" prstMaterial="plastic">
          <a:bevelT w="120900" h="88900" prst="coolSlant"/>
          <a:bevelB w="88900" h="31750" prst="angle"/>
          <a:contourClr>
            <a:srgbClr val="F9F9F9"/>
          </a:contourClr>
        </a:sp3d>
      </dgm:spPr>
      <dgm:t>
        <a:bodyPr/>
        <a:lstStyle/>
        <a:p>
          <a:r>
            <a:rPr lang="en-US" sz="2000" b="1" i="0" dirty="0">
              <a:solidFill>
                <a:schemeClr val="bg1"/>
              </a:solidFill>
              <a:latin typeface="Helvetica Neue" charset="0"/>
              <a:ea typeface="Helvetica Neue" charset="0"/>
              <a:cs typeface="Helvetica Neue" charset="0"/>
            </a:rPr>
            <a:t>Supervisor</a:t>
          </a:r>
        </a:p>
      </dgm:t>
    </dgm:pt>
    <dgm:pt modelId="{1A4BE293-FA4F-9644-AA0A-DACCD654A326}" type="parTrans" cxnId="{DCA9D8BC-54C7-6143-9A3A-D6FDFA816D2C}">
      <dgm:prSet/>
      <dgm:spPr/>
      <dgm:t>
        <a:bodyPr/>
        <a:lstStyle/>
        <a:p>
          <a:endParaRPr lang="en-US"/>
        </a:p>
      </dgm:t>
    </dgm:pt>
    <dgm:pt modelId="{A6F791BF-00CB-4946-8007-BF3574F4311A}" type="sibTrans" cxnId="{DCA9D8BC-54C7-6143-9A3A-D6FDFA816D2C}">
      <dgm:prSet/>
      <dgm:spPr/>
      <dgm:t>
        <a:bodyPr/>
        <a:lstStyle/>
        <a:p>
          <a:endParaRPr lang="en-US"/>
        </a:p>
      </dgm:t>
    </dgm:pt>
    <dgm:pt modelId="{1CE02685-75BC-3640-9C30-745457396E56}">
      <dgm:prSet phldrT="[Text]" custT="1"/>
      <dgm:spPr>
        <a:solidFill>
          <a:srgbClr val="95CD7A"/>
        </a:solidFill>
        <a:sp3d contourW="12700" prstMaterial="plastic">
          <a:bevelT w="120900" h="88900" prst="coolSlant"/>
          <a:bevelB w="88900" h="31750" prst="angle"/>
          <a:contourClr>
            <a:srgbClr val="F9F9F9"/>
          </a:contourClr>
        </a:sp3d>
      </dgm:spPr>
      <dgm:t>
        <a:bodyPr/>
        <a:lstStyle/>
        <a:p>
          <a:r>
            <a:rPr lang="en-US" sz="2000" b="1" i="0" dirty="0">
              <a:latin typeface="Helvetica Neue" charset="0"/>
              <a:ea typeface="Helvetica Neue" charset="0"/>
              <a:cs typeface="Helvetica Neue" charset="0"/>
            </a:rPr>
            <a:t>Caseworker</a:t>
          </a:r>
          <a:endParaRPr lang="en-US" sz="3000" dirty="0"/>
        </a:p>
      </dgm:t>
    </dgm:pt>
    <dgm:pt modelId="{457E043D-1A1E-EF42-AD5B-02D2F3DBBA38}" type="parTrans" cxnId="{9BC690C7-2D48-C242-90F0-9775288A2C35}">
      <dgm:prSet/>
      <dgm:spPr>
        <a:sp3d prstMaterial="plastic"/>
      </dgm:spPr>
      <dgm:t>
        <a:bodyPr/>
        <a:lstStyle/>
        <a:p>
          <a:endParaRPr lang="en-US"/>
        </a:p>
      </dgm:t>
    </dgm:pt>
    <dgm:pt modelId="{4C3FCD75-E54B-9F4F-9659-7B1B5BF4DF05}" type="sibTrans" cxnId="{9BC690C7-2D48-C242-90F0-9775288A2C35}">
      <dgm:prSet/>
      <dgm:spPr/>
      <dgm:t>
        <a:bodyPr/>
        <a:lstStyle/>
        <a:p>
          <a:endParaRPr lang="en-US"/>
        </a:p>
      </dgm:t>
    </dgm:pt>
    <dgm:pt modelId="{93DF5567-B983-0342-8755-921AFA6A5D23}">
      <dgm:prSet phldrT="[Text]" custT="1"/>
      <dgm:spPr>
        <a:solidFill>
          <a:srgbClr val="95CD7A"/>
        </a:solidFill>
        <a:sp3d contourW="12700" prstMaterial="plastic">
          <a:bevelT w="120900" h="88900" prst="coolSlant"/>
          <a:bevelB w="88900" h="31750" prst="angle"/>
          <a:contourClr>
            <a:srgbClr val="F9F9F9"/>
          </a:contourClr>
        </a:sp3d>
      </dgm:spPr>
      <dgm:t>
        <a:bodyPr/>
        <a:lstStyle/>
        <a:p>
          <a:r>
            <a:rPr lang="en-US" sz="2000" b="1" i="0" dirty="0">
              <a:latin typeface="Helvetica Neue" charset="0"/>
              <a:ea typeface="Helvetica Neue" charset="0"/>
              <a:cs typeface="Helvetica Neue" charset="0"/>
            </a:rPr>
            <a:t>Caseworker</a:t>
          </a:r>
        </a:p>
      </dgm:t>
    </dgm:pt>
    <dgm:pt modelId="{7F6970B7-1580-6B44-A82E-F62117BEB277}" type="parTrans" cxnId="{B331CBD5-237B-AF40-8D4F-6B288B428885}">
      <dgm:prSet/>
      <dgm:spPr>
        <a:sp3d prstMaterial="plastic"/>
      </dgm:spPr>
      <dgm:t>
        <a:bodyPr/>
        <a:lstStyle/>
        <a:p>
          <a:endParaRPr lang="en-US"/>
        </a:p>
      </dgm:t>
    </dgm:pt>
    <dgm:pt modelId="{857C73DB-B7B0-0B48-9E1F-82CFA302F9C2}" type="sibTrans" cxnId="{B331CBD5-237B-AF40-8D4F-6B288B428885}">
      <dgm:prSet/>
      <dgm:spPr/>
      <dgm:t>
        <a:bodyPr/>
        <a:lstStyle/>
        <a:p>
          <a:endParaRPr lang="en-US"/>
        </a:p>
      </dgm:t>
    </dgm:pt>
    <dgm:pt modelId="{B6470C06-3196-7E46-8ECB-222A8AD3B942}">
      <dgm:prSet custT="1"/>
      <dgm:spPr>
        <a:solidFill>
          <a:srgbClr val="95CD7A"/>
        </a:solidFill>
        <a:sp3d contourW="12700" prstMaterial="plastic">
          <a:bevelT w="120900" h="88900" prst="coolSlant"/>
          <a:bevelB w="88900" h="31750" prst="angle"/>
          <a:contourClr>
            <a:srgbClr val="F9F9F9"/>
          </a:contourClr>
        </a:sp3d>
      </dgm:spPr>
      <dgm:t>
        <a:bodyPr/>
        <a:lstStyle/>
        <a:p>
          <a:r>
            <a:rPr lang="en-US" sz="2000" b="1" i="0" dirty="0">
              <a:latin typeface="Helvetica Neue" charset="0"/>
              <a:ea typeface="Helvetica Neue" charset="0"/>
              <a:cs typeface="Helvetica Neue" charset="0"/>
            </a:rPr>
            <a:t>Caseworker</a:t>
          </a:r>
        </a:p>
      </dgm:t>
    </dgm:pt>
    <dgm:pt modelId="{FBA6F8EA-764B-384C-8A0A-01D07813352C}" type="parTrans" cxnId="{AF8BDD2A-7E1B-F34B-9F09-C304F7639B7A}">
      <dgm:prSet/>
      <dgm:spPr>
        <a:sp3d prstMaterial="plastic"/>
      </dgm:spPr>
      <dgm:t>
        <a:bodyPr/>
        <a:lstStyle/>
        <a:p>
          <a:endParaRPr lang="en-US"/>
        </a:p>
      </dgm:t>
    </dgm:pt>
    <dgm:pt modelId="{82CB41A7-BDCB-D04F-AF4F-21E77A2F83F0}" type="sibTrans" cxnId="{AF8BDD2A-7E1B-F34B-9F09-C304F7639B7A}">
      <dgm:prSet/>
      <dgm:spPr/>
      <dgm:t>
        <a:bodyPr/>
        <a:lstStyle/>
        <a:p>
          <a:endParaRPr lang="en-US"/>
        </a:p>
      </dgm:t>
    </dgm:pt>
    <dgm:pt modelId="{918641B2-8BB2-164C-8A77-2CF7A8864B11}" type="pres">
      <dgm:prSet presAssocID="{2935D2B7-508F-574D-8CCF-D76585B9B293}" presName="Name0" presStyleCnt="0">
        <dgm:presLayoutVars>
          <dgm:chPref val="1"/>
          <dgm:dir/>
          <dgm:animOne val="branch"/>
          <dgm:animLvl val="lvl"/>
          <dgm:resizeHandles val="exact"/>
        </dgm:presLayoutVars>
      </dgm:prSet>
      <dgm:spPr/>
      <dgm:t>
        <a:bodyPr/>
        <a:lstStyle/>
        <a:p>
          <a:endParaRPr lang="en-US"/>
        </a:p>
      </dgm:t>
    </dgm:pt>
    <dgm:pt modelId="{632CDDDE-F961-6344-B32F-A7D92A1D27C4}" type="pres">
      <dgm:prSet presAssocID="{12AB4219-3123-A145-B0E1-8CB58CC25D2E}" presName="root1" presStyleCnt="0"/>
      <dgm:spPr>
        <a:sp3d contourW="12700" prstMaterial="plastic">
          <a:bevelT w="165100" prst="coolSlant"/>
          <a:contourClr>
            <a:srgbClr val="F9F9F9"/>
          </a:contourClr>
        </a:sp3d>
      </dgm:spPr>
    </dgm:pt>
    <dgm:pt modelId="{C3851CD0-9FCA-FB4A-8810-3A13F32A67D8}" type="pres">
      <dgm:prSet presAssocID="{12AB4219-3123-A145-B0E1-8CB58CC25D2E}" presName="LevelOneTextNode" presStyleLbl="node0" presStyleIdx="0" presStyleCnt="1" custScaleY="61394">
        <dgm:presLayoutVars>
          <dgm:chPref val="3"/>
        </dgm:presLayoutVars>
      </dgm:prSet>
      <dgm:spPr/>
      <dgm:t>
        <a:bodyPr/>
        <a:lstStyle/>
        <a:p>
          <a:endParaRPr lang="en-US"/>
        </a:p>
      </dgm:t>
    </dgm:pt>
    <dgm:pt modelId="{35AE953E-E0E4-5D48-8049-20C94FB25D3B}" type="pres">
      <dgm:prSet presAssocID="{12AB4219-3123-A145-B0E1-8CB58CC25D2E}" presName="level2hierChild" presStyleCnt="0"/>
      <dgm:spPr>
        <a:sp3d contourW="12700" prstMaterial="plastic">
          <a:bevelT w="165100" prst="coolSlant"/>
          <a:contourClr>
            <a:srgbClr val="F9F9F9"/>
          </a:contourClr>
        </a:sp3d>
      </dgm:spPr>
    </dgm:pt>
    <dgm:pt modelId="{01D96BA9-719B-2040-83C4-8D183D9EC7E0}" type="pres">
      <dgm:prSet presAssocID="{FBA6F8EA-764B-384C-8A0A-01D07813352C}" presName="conn2-1" presStyleLbl="parChTrans1D2" presStyleIdx="0" presStyleCnt="3"/>
      <dgm:spPr/>
      <dgm:t>
        <a:bodyPr/>
        <a:lstStyle/>
        <a:p>
          <a:endParaRPr lang="en-US"/>
        </a:p>
      </dgm:t>
    </dgm:pt>
    <dgm:pt modelId="{71AF909F-F668-784F-B048-C0FD53F3E25E}" type="pres">
      <dgm:prSet presAssocID="{FBA6F8EA-764B-384C-8A0A-01D07813352C}" presName="connTx" presStyleLbl="parChTrans1D2" presStyleIdx="0" presStyleCnt="3"/>
      <dgm:spPr/>
      <dgm:t>
        <a:bodyPr/>
        <a:lstStyle/>
        <a:p>
          <a:endParaRPr lang="en-US"/>
        </a:p>
      </dgm:t>
    </dgm:pt>
    <dgm:pt modelId="{EDE7A77C-411D-014C-89F2-CEE6AF947FBA}" type="pres">
      <dgm:prSet presAssocID="{B6470C06-3196-7E46-8ECB-222A8AD3B942}" presName="root2" presStyleCnt="0"/>
      <dgm:spPr>
        <a:sp3d contourW="12700" prstMaterial="plastic">
          <a:bevelT w="165100" prst="coolSlant"/>
          <a:contourClr>
            <a:srgbClr val="F9F9F9"/>
          </a:contourClr>
        </a:sp3d>
      </dgm:spPr>
    </dgm:pt>
    <dgm:pt modelId="{293A90C3-B1DE-4249-B796-1273AB5E3D42}" type="pres">
      <dgm:prSet presAssocID="{B6470C06-3196-7E46-8ECB-222A8AD3B942}" presName="LevelTwoTextNode" presStyleLbl="node2" presStyleIdx="0" presStyleCnt="3">
        <dgm:presLayoutVars>
          <dgm:chPref val="3"/>
        </dgm:presLayoutVars>
      </dgm:prSet>
      <dgm:spPr/>
      <dgm:t>
        <a:bodyPr/>
        <a:lstStyle/>
        <a:p>
          <a:endParaRPr lang="en-US"/>
        </a:p>
      </dgm:t>
    </dgm:pt>
    <dgm:pt modelId="{2BF57C5C-47FB-4549-A196-CB2B7E9C1F52}" type="pres">
      <dgm:prSet presAssocID="{B6470C06-3196-7E46-8ECB-222A8AD3B942}" presName="level3hierChild" presStyleCnt="0"/>
      <dgm:spPr>
        <a:sp3d contourW="12700" prstMaterial="plastic">
          <a:bevelT w="165100" prst="coolSlant"/>
          <a:contourClr>
            <a:srgbClr val="F9F9F9"/>
          </a:contourClr>
        </a:sp3d>
      </dgm:spPr>
    </dgm:pt>
    <dgm:pt modelId="{B4FB94D4-9733-FE42-8D23-AB4589E8908C}" type="pres">
      <dgm:prSet presAssocID="{457E043D-1A1E-EF42-AD5B-02D2F3DBBA38}" presName="conn2-1" presStyleLbl="parChTrans1D2" presStyleIdx="1" presStyleCnt="3"/>
      <dgm:spPr/>
      <dgm:t>
        <a:bodyPr/>
        <a:lstStyle/>
        <a:p>
          <a:endParaRPr lang="en-US"/>
        </a:p>
      </dgm:t>
    </dgm:pt>
    <dgm:pt modelId="{B00FB468-E7D0-1C48-B701-85589D4FF021}" type="pres">
      <dgm:prSet presAssocID="{457E043D-1A1E-EF42-AD5B-02D2F3DBBA38}" presName="connTx" presStyleLbl="parChTrans1D2" presStyleIdx="1" presStyleCnt="3"/>
      <dgm:spPr/>
      <dgm:t>
        <a:bodyPr/>
        <a:lstStyle/>
        <a:p>
          <a:endParaRPr lang="en-US"/>
        </a:p>
      </dgm:t>
    </dgm:pt>
    <dgm:pt modelId="{6073F7C2-4087-2C48-899B-9EC9880A2D7E}" type="pres">
      <dgm:prSet presAssocID="{1CE02685-75BC-3640-9C30-745457396E56}" presName="root2" presStyleCnt="0"/>
      <dgm:spPr>
        <a:sp3d contourW="12700" prstMaterial="plastic">
          <a:bevelT w="165100" prst="coolSlant"/>
          <a:contourClr>
            <a:srgbClr val="F9F9F9"/>
          </a:contourClr>
        </a:sp3d>
      </dgm:spPr>
    </dgm:pt>
    <dgm:pt modelId="{5A2690CE-F355-5746-A23A-65A3CD4967E8}" type="pres">
      <dgm:prSet presAssocID="{1CE02685-75BC-3640-9C30-745457396E56}" presName="LevelTwoTextNode" presStyleLbl="node2" presStyleIdx="1" presStyleCnt="3">
        <dgm:presLayoutVars>
          <dgm:chPref val="3"/>
        </dgm:presLayoutVars>
      </dgm:prSet>
      <dgm:spPr/>
      <dgm:t>
        <a:bodyPr/>
        <a:lstStyle/>
        <a:p>
          <a:endParaRPr lang="en-US"/>
        </a:p>
      </dgm:t>
    </dgm:pt>
    <dgm:pt modelId="{73504A53-9636-EC4D-BF3D-42709D76AE81}" type="pres">
      <dgm:prSet presAssocID="{1CE02685-75BC-3640-9C30-745457396E56}" presName="level3hierChild" presStyleCnt="0"/>
      <dgm:spPr>
        <a:sp3d contourW="12700" prstMaterial="plastic">
          <a:bevelT w="165100" prst="coolSlant"/>
          <a:contourClr>
            <a:srgbClr val="F9F9F9"/>
          </a:contourClr>
        </a:sp3d>
      </dgm:spPr>
    </dgm:pt>
    <dgm:pt modelId="{C4DD7B52-26E2-174D-8B1C-9D05E14F4A11}" type="pres">
      <dgm:prSet presAssocID="{7F6970B7-1580-6B44-A82E-F62117BEB277}" presName="conn2-1" presStyleLbl="parChTrans1D2" presStyleIdx="2" presStyleCnt="3"/>
      <dgm:spPr/>
      <dgm:t>
        <a:bodyPr/>
        <a:lstStyle/>
        <a:p>
          <a:endParaRPr lang="en-US"/>
        </a:p>
      </dgm:t>
    </dgm:pt>
    <dgm:pt modelId="{43E0FF8B-0C32-624B-B3E2-ED514AA1DED2}" type="pres">
      <dgm:prSet presAssocID="{7F6970B7-1580-6B44-A82E-F62117BEB277}" presName="connTx" presStyleLbl="parChTrans1D2" presStyleIdx="2" presStyleCnt="3"/>
      <dgm:spPr/>
      <dgm:t>
        <a:bodyPr/>
        <a:lstStyle/>
        <a:p>
          <a:endParaRPr lang="en-US"/>
        </a:p>
      </dgm:t>
    </dgm:pt>
    <dgm:pt modelId="{67A05EC3-1DE5-3044-A512-728F911E0AC8}" type="pres">
      <dgm:prSet presAssocID="{93DF5567-B983-0342-8755-921AFA6A5D23}" presName="root2" presStyleCnt="0"/>
      <dgm:spPr>
        <a:sp3d contourW="12700" prstMaterial="plastic">
          <a:bevelT w="165100" prst="coolSlant"/>
          <a:contourClr>
            <a:srgbClr val="F9F9F9"/>
          </a:contourClr>
        </a:sp3d>
      </dgm:spPr>
    </dgm:pt>
    <dgm:pt modelId="{0BD8D45E-8B4B-754E-9C6F-5158225F31AA}" type="pres">
      <dgm:prSet presAssocID="{93DF5567-B983-0342-8755-921AFA6A5D23}" presName="LevelTwoTextNode" presStyleLbl="node2" presStyleIdx="2" presStyleCnt="3">
        <dgm:presLayoutVars>
          <dgm:chPref val="3"/>
        </dgm:presLayoutVars>
      </dgm:prSet>
      <dgm:spPr/>
      <dgm:t>
        <a:bodyPr/>
        <a:lstStyle/>
        <a:p>
          <a:endParaRPr lang="en-US"/>
        </a:p>
      </dgm:t>
    </dgm:pt>
    <dgm:pt modelId="{30FEA73C-0873-3F49-9CD7-95F941290357}" type="pres">
      <dgm:prSet presAssocID="{93DF5567-B983-0342-8755-921AFA6A5D23}" presName="level3hierChild" presStyleCnt="0"/>
      <dgm:spPr>
        <a:sp3d contourW="12700" prstMaterial="plastic">
          <a:bevelT w="165100" prst="coolSlant"/>
          <a:contourClr>
            <a:srgbClr val="F9F9F9"/>
          </a:contourClr>
        </a:sp3d>
      </dgm:spPr>
    </dgm:pt>
  </dgm:ptLst>
  <dgm:cxnLst>
    <dgm:cxn modelId="{300BACFF-E10E-4256-991B-F06A7C754F52}" type="presOf" srcId="{7F6970B7-1580-6B44-A82E-F62117BEB277}" destId="{43E0FF8B-0C32-624B-B3E2-ED514AA1DED2}" srcOrd="1" destOrd="0" presId="urn:microsoft.com/office/officeart/2008/layout/HorizontalMultiLevelHierarchy"/>
    <dgm:cxn modelId="{AF8BDD2A-7E1B-F34B-9F09-C304F7639B7A}" srcId="{12AB4219-3123-A145-B0E1-8CB58CC25D2E}" destId="{B6470C06-3196-7E46-8ECB-222A8AD3B942}" srcOrd="0" destOrd="0" parTransId="{FBA6F8EA-764B-384C-8A0A-01D07813352C}" sibTransId="{82CB41A7-BDCB-D04F-AF4F-21E77A2F83F0}"/>
    <dgm:cxn modelId="{DCA9D8BC-54C7-6143-9A3A-D6FDFA816D2C}" srcId="{2935D2B7-508F-574D-8CCF-D76585B9B293}" destId="{12AB4219-3123-A145-B0E1-8CB58CC25D2E}" srcOrd="0" destOrd="0" parTransId="{1A4BE293-FA4F-9644-AA0A-DACCD654A326}" sibTransId="{A6F791BF-00CB-4946-8007-BF3574F4311A}"/>
    <dgm:cxn modelId="{D1FA1B5B-8278-4C3B-B1AE-51E9624BF1CA}" type="presOf" srcId="{93DF5567-B983-0342-8755-921AFA6A5D23}" destId="{0BD8D45E-8B4B-754E-9C6F-5158225F31AA}" srcOrd="0" destOrd="0" presId="urn:microsoft.com/office/officeart/2008/layout/HorizontalMultiLevelHierarchy"/>
    <dgm:cxn modelId="{50FD39E3-7C60-4C42-8B2F-46D07B6F3F72}" type="presOf" srcId="{1CE02685-75BC-3640-9C30-745457396E56}" destId="{5A2690CE-F355-5746-A23A-65A3CD4967E8}" srcOrd="0" destOrd="0" presId="urn:microsoft.com/office/officeart/2008/layout/HorizontalMultiLevelHierarchy"/>
    <dgm:cxn modelId="{4C10664B-C89C-4631-9626-E39EA0BE18A1}" type="presOf" srcId="{2935D2B7-508F-574D-8CCF-D76585B9B293}" destId="{918641B2-8BB2-164C-8A77-2CF7A8864B11}" srcOrd="0" destOrd="0" presId="urn:microsoft.com/office/officeart/2008/layout/HorizontalMultiLevelHierarchy"/>
    <dgm:cxn modelId="{BAEEA978-9314-49FA-8934-849C80514078}" type="presOf" srcId="{7F6970B7-1580-6B44-A82E-F62117BEB277}" destId="{C4DD7B52-26E2-174D-8B1C-9D05E14F4A11}" srcOrd="0" destOrd="0" presId="urn:microsoft.com/office/officeart/2008/layout/HorizontalMultiLevelHierarchy"/>
    <dgm:cxn modelId="{1EA18B42-668E-4B16-A6AF-339A824BA662}" type="presOf" srcId="{FBA6F8EA-764B-384C-8A0A-01D07813352C}" destId="{01D96BA9-719B-2040-83C4-8D183D9EC7E0}" srcOrd="0" destOrd="0" presId="urn:microsoft.com/office/officeart/2008/layout/HorizontalMultiLevelHierarchy"/>
    <dgm:cxn modelId="{9BC690C7-2D48-C242-90F0-9775288A2C35}" srcId="{12AB4219-3123-A145-B0E1-8CB58CC25D2E}" destId="{1CE02685-75BC-3640-9C30-745457396E56}" srcOrd="1" destOrd="0" parTransId="{457E043D-1A1E-EF42-AD5B-02D2F3DBBA38}" sibTransId="{4C3FCD75-E54B-9F4F-9659-7B1B5BF4DF05}"/>
    <dgm:cxn modelId="{7AC3978E-A94B-4B3E-960A-D5613992C08F}" type="presOf" srcId="{B6470C06-3196-7E46-8ECB-222A8AD3B942}" destId="{293A90C3-B1DE-4249-B796-1273AB5E3D42}" srcOrd="0" destOrd="0" presId="urn:microsoft.com/office/officeart/2008/layout/HorizontalMultiLevelHierarchy"/>
    <dgm:cxn modelId="{B331CBD5-237B-AF40-8D4F-6B288B428885}" srcId="{12AB4219-3123-A145-B0E1-8CB58CC25D2E}" destId="{93DF5567-B983-0342-8755-921AFA6A5D23}" srcOrd="2" destOrd="0" parTransId="{7F6970B7-1580-6B44-A82E-F62117BEB277}" sibTransId="{857C73DB-B7B0-0B48-9E1F-82CFA302F9C2}"/>
    <dgm:cxn modelId="{95A004F9-C60C-4991-B662-C2208CC52B22}" type="presOf" srcId="{12AB4219-3123-A145-B0E1-8CB58CC25D2E}" destId="{C3851CD0-9FCA-FB4A-8810-3A13F32A67D8}" srcOrd="0" destOrd="0" presId="urn:microsoft.com/office/officeart/2008/layout/HorizontalMultiLevelHierarchy"/>
    <dgm:cxn modelId="{51FC0725-F399-4DB4-92A7-71482483C31B}" type="presOf" srcId="{457E043D-1A1E-EF42-AD5B-02D2F3DBBA38}" destId="{B00FB468-E7D0-1C48-B701-85589D4FF021}" srcOrd="1" destOrd="0" presId="urn:microsoft.com/office/officeart/2008/layout/HorizontalMultiLevelHierarchy"/>
    <dgm:cxn modelId="{23DAB00F-4412-4D5C-8A10-05B50F2FCAAC}" type="presOf" srcId="{FBA6F8EA-764B-384C-8A0A-01D07813352C}" destId="{71AF909F-F668-784F-B048-C0FD53F3E25E}" srcOrd="1" destOrd="0" presId="urn:microsoft.com/office/officeart/2008/layout/HorizontalMultiLevelHierarchy"/>
    <dgm:cxn modelId="{2C39FDF1-C830-4F65-A72B-696CA7BE929C}" type="presOf" srcId="{457E043D-1A1E-EF42-AD5B-02D2F3DBBA38}" destId="{B4FB94D4-9733-FE42-8D23-AB4589E8908C}" srcOrd="0" destOrd="0" presId="urn:microsoft.com/office/officeart/2008/layout/HorizontalMultiLevelHierarchy"/>
    <dgm:cxn modelId="{E728576F-2BB3-4D9D-874F-CE2BB34C8055}" type="presParOf" srcId="{918641B2-8BB2-164C-8A77-2CF7A8864B11}" destId="{632CDDDE-F961-6344-B32F-A7D92A1D27C4}" srcOrd="0" destOrd="0" presId="urn:microsoft.com/office/officeart/2008/layout/HorizontalMultiLevelHierarchy"/>
    <dgm:cxn modelId="{4B1A8E5D-615B-41B4-B921-62FDC186395A}" type="presParOf" srcId="{632CDDDE-F961-6344-B32F-A7D92A1D27C4}" destId="{C3851CD0-9FCA-FB4A-8810-3A13F32A67D8}" srcOrd="0" destOrd="0" presId="urn:microsoft.com/office/officeart/2008/layout/HorizontalMultiLevelHierarchy"/>
    <dgm:cxn modelId="{F99A55E6-35AB-4421-A932-99B058B2A293}" type="presParOf" srcId="{632CDDDE-F961-6344-B32F-A7D92A1D27C4}" destId="{35AE953E-E0E4-5D48-8049-20C94FB25D3B}" srcOrd="1" destOrd="0" presId="urn:microsoft.com/office/officeart/2008/layout/HorizontalMultiLevelHierarchy"/>
    <dgm:cxn modelId="{BFD06BD4-0012-41FA-A9C9-80625E940C34}" type="presParOf" srcId="{35AE953E-E0E4-5D48-8049-20C94FB25D3B}" destId="{01D96BA9-719B-2040-83C4-8D183D9EC7E0}" srcOrd="0" destOrd="0" presId="urn:microsoft.com/office/officeart/2008/layout/HorizontalMultiLevelHierarchy"/>
    <dgm:cxn modelId="{81A153FE-C522-4A3A-9470-79E535046DB6}" type="presParOf" srcId="{01D96BA9-719B-2040-83C4-8D183D9EC7E0}" destId="{71AF909F-F668-784F-B048-C0FD53F3E25E}" srcOrd="0" destOrd="0" presId="urn:microsoft.com/office/officeart/2008/layout/HorizontalMultiLevelHierarchy"/>
    <dgm:cxn modelId="{86C2290A-71ED-42AE-9F01-0DC244146053}" type="presParOf" srcId="{35AE953E-E0E4-5D48-8049-20C94FB25D3B}" destId="{EDE7A77C-411D-014C-89F2-CEE6AF947FBA}" srcOrd="1" destOrd="0" presId="urn:microsoft.com/office/officeart/2008/layout/HorizontalMultiLevelHierarchy"/>
    <dgm:cxn modelId="{3F903408-86D3-423D-86EF-3E85BCEC8B93}" type="presParOf" srcId="{EDE7A77C-411D-014C-89F2-CEE6AF947FBA}" destId="{293A90C3-B1DE-4249-B796-1273AB5E3D42}" srcOrd="0" destOrd="0" presId="urn:microsoft.com/office/officeart/2008/layout/HorizontalMultiLevelHierarchy"/>
    <dgm:cxn modelId="{2E45598C-5338-4A34-A71D-DFD8B88FC9D6}" type="presParOf" srcId="{EDE7A77C-411D-014C-89F2-CEE6AF947FBA}" destId="{2BF57C5C-47FB-4549-A196-CB2B7E9C1F52}" srcOrd="1" destOrd="0" presId="urn:microsoft.com/office/officeart/2008/layout/HorizontalMultiLevelHierarchy"/>
    <dgm:cxn modelId="{54156BB9-7BDF-4FBD-BAB5-602416AD811C}" type="presParOf" srcId="{35AE953E-E0E4-5D48-8049-20C94FB25D3B}" destId="{B4FB94D4-9733-FE42-8D23-AB4589E8908C}" srcOrd="2" destOrd="0" presId="urn:microsoft.com/office/officeart/2008/layout/HorizontalMultiLevelHierarchy"/>
    <dgm:cxn modelId="{1522A72A-F504-4F2A-8331-00B500B5EAB0}" type="presParOf" srcId="{B4FB94D4-9733-FE42-8D23-AB4589E8908C}" destId="{B00FB468-E7D0-1C48-B701-85589D4FF021}" srcOrd="0" destOrd="0" presId="urn:microsoft.com/office/officeart/2008/layout/HorizontalMultiLevelHierarchy"/>
    <dgm:cxn modelId="{D12E5744-DB31-44DE-949A-423A35010461}" type="presParOf" srcId="{35AE953E-E0E4-5D48-8049-20C94FB25D3B}" destId="{6073F7C2-4087-2C48-899B-9EC9880A2D7E}" srcOrd="3" destOrd="0" presId="urn:microsoft.com/office/officeart/2008/layout/HorizontalMultiLevelHierarchy"/>
    <dgm:cxn modelId="{9C4FAC7B-2DC3-4412-A04A-BF0E37CF0F33}" type="presParOf" srcId="{6073F7C2-4087-2C48-899B-9EC9880A2D7E}" destId="{5A2690CE-F355-5746-A23A-65A3CD4967E8}" srcOrd="0" destOrd="0" presId="urn:microsoft.com/office/officeart/2008/layout/HorizontalMultiLevelHierarchy"/>
    <dgm:cxn modelId="{15E00461-9F22-4F34-88BA-E608F32A19FF}" type="presParOf" srcId="{6073F7C2-4087-2C48-899B-9EC9880A2D7E}" destId="{73504A53-9636-EC4D-BF3D-42709D76AE81}" srcOrd="1" destOrd="0" presId="urn:microsoft.com/office/officeart/2008/layout/HorizontalMultiLevelHierarchy"/>
    <dgm:cxn modelId="{7ACDDEFD-E398-4258-9E41-2B2B70C28692}" type="presParOf" srcId="{35AE953E-E0E4-5D48-8049-20C94FB25D3B}" destId="{C4DD7B52-26E2-174D-8B1C-9D05E14F4A11}" srcOrd="4" destOrd="0" presId="urn:microsoft.com/office/officeart/2008/layout/HorizontalMultiLevelHierarchy"/>
    <dgm:cxn modelId="{3121E0AA-D16E-423A-BA45-EF4B0030E347}" type="presParOf" srcId="{C4DD7B52-26E2-174D-8B1C-9D05E14F4A11}" destId="{43E0FF8B-0C32-624B-B3E2-ED514AA1DED2}" srcOrd="0" destOrd="0" presId="urn:microsoft.com/office/officeart/2008/layout/HorizontalMultiLevelHierarchy"/>
    <dgm:cxn modelId="{5096C3DC-CC68-46AC-B600-A071AD622B5C}" type="presParOf" srcId="{35AE953E-E0E4-5D48-8049-20C94FB25D3B}" destId="{67A05EC3-1DE5-3044-A512-728F911E0AC8}" srcOrd="5" destOrd="0" presId="urn:microsoft.com/office/officeart/2008/layout/HorizontalMultiLevelHierarchy"/>
    <dgm:cxn modelId="{2ED44339-3C38-48B0-B93F-D305547BDFC0}" type="presParOf" srcId="{67A05EC3-1DE5-3044-A512-728F911E0AC8}" destId="{0BD8D45E-8B4B-754E-9C6F-5158225F31AA}" srcOrd="0" destOrd="0" presId="urn:microsoft.com/office/officeart/2008/layout/HorizontalMultiLevelHierarchy"/>
    <dgm:cxn modelId="{C4577B7B-E94D-42FD-BBBC-92E6F1A51113}" type="presParOf" srcId="{67A05EC3-1DE5-3044-A512-728F911E0AC8}" destId="{30FEA73C-0873-3F49-9CD7-95F941290357}"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5F710C-74D7-3F4E-9AAE-66FEB3A666EF}" type="doc">
      <dgm:prSet loTypeId="urn:microsoft.com/office/officeart/2005/8/layout/orgChart1" loCatId="" qsTypeId="urn:microsoft.com/office/officeart/2005/8/quickstyle/simple4" qsCatId="simple" csTypeId="urn:microsoft.com/office/officeart/2005/8/colors/accent1_2" csCatId="accent1" phldr="1"/>
      <dgm:spPr>
        <a:scene3d>
          <a:camera prst="orthographicFront"/>
          <a:lightRig rig="threePt" dir="t"/>
        </a:scene3d>
      </dgm:spPr>
      <dgm:t>
        <a:bodyPr/>
        <a:lstStyle/>
        <a:p>
          <a:endParaRPr lang="en-US"/>
        </a:p>
      </dgm:t>
    </dgm:pt>
    <dgm:pt modelId="{7C610923-E416-754D-A8F2-B090A723FFE1}">
      <dgm:prSet phldrT="[Text]" custT="1"/>
      <dgm:spPr>
        <a:solidFill>
          <a:srgbClr val="036591"/>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n-US" sz="2000" b="1" i="0" dirty="0">
              <a:latin typeface="Helvetica Neue" charset="0"/>
              <a:ea typeface="Helvetica Neue" charset="0"/>
              <a:cs typeface="Helvetica Neue" charset="0"/>
            </a:rPr>
            <a:t>Manager &amp; Supervisor</a:t>
          </a:r>
        </a:p>
      </dgm:t>
    </dgm:pt>
    <dgm:pt modelId="{3CE70CE6-0FC4-C649-AF95-1D9259B5ECCA}" type="parTrans" cxnId="{7F10FAED-3E82-4841-A640-98FA2F4D7DA3}">
      <dgm:prSet/>
      <dgm:spPr/>
      <dgm:t>
        <a:bodyPr/>
        <a:lstStyle/>
        <a:p>
          <a:endParaRPr lang="en-US"/>
        </a:p>
      </dgm:t>
    </dgm:pt>
    <dgm:pt modelId="{6A9A07D6-ADD2-6242-A14D-824DA8E55D76}" type="sibTrans" cxnId="{7F10FAED-3E82-4841-A640-98FA2F4D7DA3}">
      <dgm:prSet/>
      <dgm:spPr/>
      <dgm:t>
        <a:bodyPr/>
        <a:lstStyle/>
        <a:p>
          <a:endParaRPr lang="en-US"/>
        </a:p>
      </dgm:t>
    </dgm:pt>
    <dgm:pt modelId="{F8BB2E6E-7C3C-974F-B63E-2928404BB678}">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n-US" sz="1600" b="1" i="0" dirty="0">
              <a:latin typeface="Helvetica Neue" charset="0"/>
              <a:ea typeface="Helvetica Neue" charset="0"/>
              <a:cs typeface="Helvetica Neue" charset="0"/>
            </a:rPr>
            <a:t>Caseworker</a:t>
          </a:r>
        </a:p>
      </dgm:t>
    </dgm:pt>
    <dgm:pt modelId="{D0003CFB-8D44-F641-8536-86E0D0FEFC19}" type="parTrans" cxnId="{693C7516-85F2-C143-A69F-55D8E56C26FB}">
      <dgm:prSet/>
      <dgm:spPr>
        <a:noFill/>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F3EBF39C-68AF-0743-9BDD-9534A40D0E49}" type="sibTrans" cxnId="{693C7516-85F2-C143-A69F-55D8E56C26FB}">
      <dgm:prSet/>
      <dgm:spPr/>
      <dgm:t>
        <a:bodyPr/>
        <a:lstStyle/>
        <a:p>
          <a:endParaRPr lang="en-US"/>
        </a:p>
      </dgm:t>
    </dgm:pt>
    <dgm:pt modelId="{3282089D-3E76-1847-B0B2-8D67791225DA}">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n-US" sz="1600" b="1" i="0" dirty="0">
              <a:latin typeface="Helvetica Neue" charset="0"/>
              <a:ea typeface="Helvetica Neue" charset="0"/>
              <a:cs typeface="Helvetica Neue" charset="0"/>
            </a:rPr>
            <a:t>Caseworker</a:t>
          </a:r>
          <a:endParaRPr lang="en-US" sz="1600" b="1" dirty="0"/>
        </a:p>
      </dgm:t>
    </dgm:pt>
    <dgm:pt modelId="{1D80C379-D47F-0F4A-82E0-3564E00452B6}" type="parTrans" cxnId="{BDFE2F19-9774-C24D-AA65-01691BA98D4E}">
      <dgm:prSet/>
      <dgm:spPr>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5D4B26B9-FD21-5147-91D7-6705B327CED8}" type="sibTrans" cxnId="{BDFE2F19-9774-C24D-AA65-01691BA98D4E}">
      <dgm:prSet/>
      <dgm:spPr/>
      <dgm:t>
        <a:bodyPr/>
        <a:lstStyle/>
        <a:p>
          <a:endParaRPr lang="en-US"/>
        </a:p>
      </dgm:t>
    </dgm:pt>
    <dgm:pt modelId="{7864BCEC-2CE7-B247-B52E-FCAF6131B50A}">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n-US" sz="1600" b="1" i="0" dirty="0">
              <a:latin typeface="Helvetica Neue" charset="0"/>
              <a:ea typeface="Helvetica Neue" charset="0"/>
              <a:cs typeface="Helvetica Neue" charset="0"/>
            </a:rPr>
            <a:t>Caseworker</a:t>
          </a:r>
        </a:p>
      </dgm:t>
    </dgm:pt>
    <dgm:pt modelId="{1DD27BDC-D239-B94F-BBE8-7D9F370703AB}" type="parTrans" cxnId="{C5DC5D6F-1AA8-E044-BD1C-F9F71F0E10CA}">
      <dgm:prSet/>
      <dgm:spPr>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16C60BC9-851F-DB40-B08D-DBFC90BDC9A2}" type="sibTrans" cxnId="{C5DC5D6F-1AA8-E044-BD1C-F9F71F0E10CA}">
      <dgm:prSet/>
      <dgm:spPr/>
      <dgm:t>
        <a:bodyPr/>
        <a:lstStyle/>
        <a:p>
          <a:endParaRPr lang="en-US"/>
        </a:p>
      </dgm:t>
    </dgm:pt>
    <dgm:pt modelId="{CE7EB71F-C479-9346-9691-C16985367CD2}" type="pres">
      <dgm:prSet presAssocID="{265F710C-74D7-3F4E-9AAE-66FEB3A666EF}" presName="hierChild1" presStyleCnt="0">
        <dgm:presLayoutVars>
          <dgm:orgChart val="1"/>
          <dgm:chPref val="1"/>
          <dgm:dir/>
          <dgm:animOne val="branch"/>
          <dgm:animLvl val="lvl"/>
          <dgm:resizeHandles/>
        </dgm:presLayoutVars>
      </dgm:prSet>
      <dgm:spPr/>
      <dgm:t>
        <a:bodyPr/>
        <a:lstStyle/>
        <a:p>
          <a:endParaRPr lang="en-US"/>
        </a:p>
      </dgm:t>
    </dgm:pt>
    <dgm:pt modelId="{2194B3E7-9381-E143-B317-D8A5A7FC0FDB}" type="pres">
      <dgm:prSet presAssocID="{7C610923-E416-754D-A8F2-B090A723FFE1}" presName="hierRoot1"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5DFB15E8-98B3-A145-8492-F48A9568B7C0}" type="pres">
      <dgm:prSet presAssocID="{7C610923-E416-754D-A8F2-B090A723FFE1}" presName="rootComposite1"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AA431BCE-77FE-0144-B1FF-23CBC15CBEDB}" type="pres">
      <dgm:prSet presAssocID="{7C610923-E416-754D-A8F2-B090A723FFE1}" presName="rootText1" presStyleLbl="node0" presStyleIdx="0" presStyleCnt="1" custScaleX="228474" custLinFactNeighborX="-952" custLinFactNeighborY="3807">
        <dgm:presLayoutVars>
          <dgm:chPref val="3"/>
        </dgm:presLayoutVars>
      </dgm:prSet>
      <dgm:spPr/>
      <dgm:t>
        <a:bodyPr/>
        <a:lstStyle/>
        <a:p>
          <a:endParaRPr lang="en-US"/>
        </a:p>
      </dgm:t>
    </dgm:pt>
    <dgm:pt modelId="{C8E36871-7360-5D4D-B39F-E49227B4B950}" type="pres">
      <dgm:prSet presAssocID="{7C610923-E416-754D-A8F2-B090A723FFE1}" presName="rootConnector1" presStyleLbl="node1" presStyleIdx="0" presStyleCnt="0"/>
      <dgm:spPr/>
      <dgm:t>
        <a:bodyPr/>
        <a:lstStyle/>
        <a:p>
          <a:endParaRPr lang="en-US"/>
        </a:p>
      </dgm:t>
    </dgm:pt>
    <dgm:pt modelId="{C2501A41-A6A6-CF48-95DB-730A87B60077}" type="pres">
      <dgm:prSet presAssocID="{7C610923-E416-754D-A8F2-B090A723FFE1}" presName="hierChild2"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C3A1E659-DC95-094A-BCE5-574537AED6B8}" type="pres">
      <dgm:prSet presAssocID="{D0003CFB-8D44-F641-8536-86E0D0FEFC19}" presName="Name37" presStyleLbl="parChTrans1D2" presStyleIdx="0" presStyleCnt="3"/>
      <dgm:spPr/>
      <dgm:t>
        <a:bodyPr/>
        <a:lstStyle/>
        <a:p>
          <a:endParaRPr lang="en-US"/>
        </a:p>
      </dgm:t>
    </dgm:pt>
    <dgm:pt modelId="{AC04F803-7DDF-2748-997E-FBA3E796E7DC}" type="pres">
      <dgm:prSet presAssocID="{F8BB2E6E-7C3C-974F-B63E-2928404BB678}"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7B8D0DA4-0093-004B-A4BA-DF51A2B04C29}" type="pres">
      <dgm:prSet presAssocID="{F8BB2E6E-7C3C-974F-B63E-2928404BB678}"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8F086B94-88D6-D641-AF05-585745AB066D}" type="pres">
      <dgm:prSet presAssocID="{F8BB2E6E-7C3C-974F-B63E-2928404BB678}" presName="rootText" presStyleLbl="node2" presStyleIdx="0" presStyleCnt="3" custLinFactNeighborX="-890" custLinFactNeighborY="1539">
        <dgm:presLayoutVars>
          <dgm:chPref val="3"/>
        </dgm:presLayoutVars>
      </dgm:prSet>
      <dgm:spPr/>
      <dgm:t>
        <a:bodyPr/>
        <a:lstStyle/>
        <a:p>
          <a:endParaRPr lang="en-US"/>
        </a:p>
      </dgm:t>
    </dgm:pt>
    <dgm:pt modelId="{E724A66F-D324-014D-9335-5DA5497CA7E8}" type="pres">
      <dgm:prSet presAssocID="{F8BB2E6E-7C3C-974F-B63E-2928404BB678}" presName="rootConnector" presStyleLbl="node2" presStyleIdx="0" presStyleCnt="3"/>
      <dgm:spPr/>
      <dgm:t>
        <a:bodyPr/>
        <a:lstStyle/>
        <a:p>
          <a:endParaRPr lang="en-US"/>
        </a:p>
      </dgm:t>
    </dgm:pt>
    <dgm:pt modelId="{A8097985-A75D-364B-927F-0296A49C4A74}" type="pres">
      <dgm:prSet presAssocID="{F8BB2E6E-7C3C-974F-B63E-2928404BB678}"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565E8F9A-069D-5E4F-BFD8-5B7C50B9BD7E}" type="pres">
      <dgm:prSet presAssocID="{F8BB2E6E-7C3C-974F-B63E-2928404BB678}"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BC5468D-F8AA-6145-A347-01037F1B955C}" type="pres">
      <dgm:prSet presAssocID="{1D80C379-D47F-0F4A-82E0-3564E00452B6}" presName="Name37" presStyleLbl="parChTrans1D2" presStyleIdx="1" presStyleCnt="3"/>
      <dgm:spPr/>
      <dgm:t>
        <a:bodyPr/>
        <a:lstStyle/>
        <a:p>
          <a:endParaRPr lang="en-US"/>
        </a:p>
      </dgm:t>
    </dgm:pt>
    <dgm:pt modelId="{6D74A657-371E-FB41-8402-61A135AC61E6}" type="pres">
      <dgm:prSet presAssocID="{3282089D-3E76-1847-B0B2-8D67791225DA}"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0387FF10-3CD5-5B46-9330-21811E8954E6}" type="pres">
      <dgm:prSet presAssocID="{3282089D-3E76-1847-B0B2-8D67791225DA}"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E2BCAB0C-5DE4-2647-A428-7D2211626131}" type="pres">
      <dgm:prSet presAssocID="{3282089D-3E76-1847-B0B2-8D67791225DA}" presName="rootText" presStyleLbl="node2" presStyleIdx="1" presStyleCnt="3">
        <dgm:presLayoutVars>
          <dgm:chPref val="3"/>
        </dgm:presLayoutVars>
      </dgm:prSet>
      <dgm:spPr/>
      <dgm:t>
        <a:bodyPr/>
        <a:lstStyle/>
        <a:p>
          <a:endParaRPr lang="en-US"/>
        </a:p>
      </dgm:t>
    </dgm:pt>
    <dgm:pt modelId="{FFAF7019-91E8-2646-B5C1-BA95733BF590}" type="pres">
      <dgm:prSet presAssocID="{3282089D-3E76-1847-B0B2-8D67791225DA}" presName="rootConnector" presStyleLbl="node2" presStyleIdx="1" presStyleCnt="3"/>
      <dgm:spPr/>
      <dgm:t>
        <a:bodyPr/>
        <a:lstStyle/>
        <a:p>
          <a:endParaRPr lang="en-US"/>
        </a:p>
      </dgm:t>
    </dgm:pt>
    <dgm:pt modelId="{A2809287-C346-CF49-A0AF-E811C2AF6AB3}" type="pres">
      <dgm:prSet presAssocID="{3282089D-3E76-1847-B0B2-8D67791225DA}"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D1B19370-F1D0-DB42-97DA-898AE458D610}" type="pres">
      <dgm:prSet presAssocID="{3282089D-3E76-1847-B0B2-8D67791225DA}"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97DA4001-0AE1-6A4F-AB18-04ABBF78D1A0}" type="pres">
      <dgm:prSet presAssocID="{1DD27BDC-D239-B94F-BBE8-7D9F370703AB}" presName="Name37" presStyleLbl="parChTrans1D2" presStyleIdx="2" presStyleCnt="3"/>
      <dgm:spPr/>
      <dgm:t>
        <a:bodyPr/>
        <a:lstStyle/>
        <a:p>
          <a:endParaRPr lang="en-US"/>
        </a:p>
      </dgm:t>
    </dgm:pt>
    <dgm:pt modelId="{CA5E44DF-F6E0-9C4F-A747-67076028967B}" type="pres">
      <dgm:prSet presAssocID="{7864BCEC-2CE7-B247-B52E-FCAF6131B50A}"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AC7CAEF1-CE44-D542-BDD6-C11CF7A8DD35}" type="pres">
      <dgm:prSet presAssocID="{7864BCEC-2CE7-B247-B52E-FCAF6131B50A}"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B4A33DB-F2F4-1448-A4D9-C9E6B03F298A}" type="pres">
      <dgm:prSet presAssocID="{7864BCEC-2CE7-B247-B52E-FCAF6131B50A}" presName="rootText" presStyleLbl="node2" presStyleIdx="2" presStyleCnt="3" custLinFactNeighborX="3113" custLinFactNeighborY="1714">
        <dgm:presLayoutVars>
          <dgm:chPref val="3"/>
        </dgm:presLayoutVars>
      </dgm:prSet>
      <dgm:spPr/>
      <dgm:t>
        <a:bodyPr/>
        <a:lstStyle/>
        <a:p>
          <a:endParaRPr lang="en-US"/>
        </a:p>
      </dgm:t>
    </dgm:pt>
    <dgm:pt modelId="{A39EE8D2-A502-0846-B43A-91801D60AAFC}" type="pres">
      <dgm:prSet presAssocID="{7864BCEC-2CE7-B247-B52E-FCAF6131B50A}" presName="rootConnector" presStyleLbl="node2" presStyleIdx="2" presStyleCnt="3"/>
      <dgm:spPr/>
      <dgm:t>
        <a:bodyPr/>
        <a:lstStyle/>
        <a:p>
          <a:endParaRPr lang="en-US"/>
        </a:p>
      </dgm:t>
    </dgm:pt>
    <dgm:pt modelId="{94EB9A7C-E74D-5240-A46B-D3067C4CFA3C}" type="pres">
      <dgm:prSet presAssocID="{7864BCEC-2CE7-B247-B52E-FCAF6131B50A}"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D79AE13-910C-7E47-B5E3-6B1F546BBF04}" type="pres">
      <dgm:prSet presAssocID="{7864BCEC-2CE7-B247-B52E-FCAF6131B50A}"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307CEC2F-D659-2B41-AE01-6FDB5736FE66}" type="pres">
      <dgm:prSet presAssocID="{7C610923-E416-754D-A8F2-B090A723FFE1}" presName="hierChild3" presStyleCnt="0"/>
      <dgm:spPr>
        <a:scene3d>
          <a:camera prst="orthographicFront"/>
          <a:lightRig rig="threePt" dir="t"/>
        </a:scene3d>
        <a:sp3d extrusionH="76200" contourW="12700">
          <a:bevelT w="165100" prst="coolSlant"/>
          <a:extrusionClr>
            <a:schemeClr val="bg1"/>
          </a:extrusionClr>
          <a:contourClr>
            <a:srgbClr val="F9F9F9"/>
          </a:contourClr>
        </a:sp3d>
      </dgm:spPr>
    </dgm:pt>
  </dgm:ptLst>
  <dgm:cxnLst>
    <dgm:cxn modelId="{C5DC5D6F-1AA8-E044-BD1C-F9F71F0E10CA}" srcId="{7C610923-E416-754D-A8F2-B090A723FFE1}" destId="{7864BCEC-2CE7-B247-B52E-FCAF6131B50A}" srcOrd="2" destOrd="0" parTransId="{1DD27BDC-D239-B94F-BBE8-7D9F370703AB}" sibTransId="{16C60BC9-851F-DB40-B08D-DBFC90BDC9A2}"/>
    <dgm:cxn modelId="{A8D8E54A-168C-4508-8BEA-EB3D10A4B5F8}" type="presOf" srcId="{1DD27BDC-D239-B94F-BBE8-7D9F370703AB}" destId="{97DA4001-0AE1-6A4F-AB18-04ABBF78D1A0}" srcOrd="0" destOrd="0" presId="urn:microsoft.com/office/officeart/2005/8/layout/orgChart1"/>
    <dgm:cxn modelId="{21F78B02-7130-4EE3-8163-60B4FDD47780}" type="presOf" srcId="{7C610923-E416-754D-A8F2-B090A723FFE1}" destId="{C8E36871-7360-5D4D-B39F-E49227B4B950}" srcOrd="1" destOrd="0" presId="urn:microsoft.com/office/officeart/2005/8/layout/orgChart1"/>
    <dgm:cxn modelId="{01D7FBD1-ECA4-4D92-A1E3-5EEE2890B60B}" type="presOf" srcId="{7864BCEC-2CE7-B247-B52E-FCAF6131B50A}" destId="{2B4A33DB-F2F4-1448-A4D9-C9E6B03F298A}" srcOrd="0" destOrd="0" presId="urn:microsoft.com/office/officeart/2005/8/layout/orgChart1"/>
    <dgm:cxn modelId="{EB58A334-7A3E-4577-B032-FAF735DA5BE0}" type="presOf" srcId="{1D80C379-D47F-0F4A-82E0-3564E00452B6}" destId="{2BC5468D-F8AA-6145-A347-01037F1B955C}" srcOrd="0" destOrd="0" presId="urn:microsoft.com/office/officeart/2005/8/layout/orgChart1"/>
    <dgm:cxn modelId="{8EDBFFCA-97B8-49AF-AC06-F1F9634AF738}" type="presOf" srcId="{F8BB2E6E-7C3C-974F-B63E-2928404BB678}" destId="{8F086B94-88D6-D641-AF05-585745AB066D}" srcOrd="0" destOrd="0" presId="urn:microsoft.com/office/officeart/2005/8/layout/orgChart1"/>
    <dgm:cxn modelId="{D9504C06-F02A-4401-8707-632A078916BA}" type="presOf" srcId="{7864BCEC-2CE7-B247-B52E-FCAF6131B50A}" destId="{A39EE8D2-A502-0846-B43A-91801D60AAFC}" srcOrd="1" destOrd="0" presId="urn:microsoft.com/office/officeart/2005/8/layout/orgChart1"/>
    <dgm:cxn modelId="{8769A45A-2E0A-4242-876A-483C01810C81}" type="presOf" srcId="{F8BB2E6E-7C3C-974F-B63E-2928404BB678}" destId="{E724A66F-D324-014D-9335-5DA5497CA7E8}" srcOrd="1" destOrd="0" presId="urn:microsoft.com/office/officeart/2005/8/layout/orgChart1"/>
    <dgm:cxn modelId="{F630AFD6-46D9-44AC-9B7D-A6098B9A27B3}" type="presOf" srcId="{7C610923-E416-754D-A8F2-B090A723FFE1}" destId="{AA431BCE-77FE-0144-B1FF-23CBC15CBEDB}" srcOrd="0" destOrd="0" presId="urn:microsoft.com/office/officeart/2005/8/layout/orgChart1"/>
    <dgm:cxn modelId="{7F10FAED-3E82-4841-A640-98FA2F4D7DA3}" srcId="{265F710C-74D7-3F4E-9AAE-66FEB3A666EF}" destId="{7C610923-E416-754D-A8F2-B090A723FFE1}" srcOrd="0" destOrd="0" parTransId="{3CE70CE6-0FC4-C649-AF95-1D9259B5ECCA}" sibTransId="{6A9A07D6-ADD2-6242-A14D-824DA8E55D76}"/>
    <dgm:cxn modelId="{D179A55E-7C0C-4FCE-ACCF-69B06DF30755}" type="presOf" srcId="{D0003CFB-8D44-F641-8536-86E0D0FEFC19}" destId="{C3A1E659-DC95-094A-BCE5-574537AED6B8}" srcOrd="0" destOrd="0" presId="urn:microsoft.com/office/officeart/2005/8/layout/orgChart1"/>
    <dgm:cxn modelId="{BDFE2F19-9774-C24D-AA65-01691BA98D4E}" srcId="{7C610923-E416-754D-A8F2-B090A723FFE1}" destId="{3282089D-3E76-1847-B0B2-8D67791225DA}" srcOrd="1" destOrd="0" parTransId="{1D80C379-D47F-0F4A-82E0-3564E00452B6}" sibTransId="{5D4B26B9-FD21-5147-91D7-6705B327CED8}"/>
    <dgm:cxn modelId="{A46B35FE-D4F9-4CC9-B86A-0A4757E82236}" type="presOf" srcId="{3282089D-3E76-1847-B0B2-8D67791225DA}" destId="{FFAF7019-91E8-2646-B5C1-BA95733BF590}" srcOrd="1" destOrd="0" presId="urn:microsoft.com/office/officeart/2005/8/layout/orgChart1"/>
    <dgm:cxn modelId="{5698313E-E747-4DB4-A95F-0E6DFDFD908E}" type="presOf" srcId="{3282089D-3E76-1847-B0B2-8D67791225DA}" destId="{E2BCAB0C-5DE4-2647-A428-7D2211626131}" srcOrd="0" destOrd="0" presId="urn:microsoft.com/office/officeart/2005/8/layout/orgChart1"/>
    <dgm:cxn modelId="{9122E872-F75B-4500-9982-FEE814E8F223}" type="presOf" srcId="{265F710C-74D7-3F4E-9AAE-66FEB3A666EF}" destId="{CE7EB71F-C479-9346-9691-C16985367CD2}" srcOrd="0" destOrd="0" presId="urn:microsoft.com/office/officeart/2005/8/layout/orgChart1"/>
    <dgm:cxn modelId="{693C7516-85F2-C143-A69F-55D8E56C26FB}" srcId="{7C610923-E416-754D-A8F2-B090A723FFE1}" destId="{F8BB2E6E-7C3C-974F-B63E-2928404BB678}" srcOrd="0" destOrd="0" parTransId="{D0003CFB-8D44-F641-8536-86E0D0FEFC19}" sibTransId="{F3EBF39C-68AF-0743-9BDD-9534A40D0E49}"/>
    <dgm:cxn modelId="{79F7C5DB-FC9C-463F-8DB5-C3548CD3442F}" type="presParOf" srcId="{CE7EB71F-C479-9346-9691-C16985367CD2}" destId="{2194B3E7-9381-E143-B317-D8A5A7FC0FDB}" srcOrd="0" destOrd="0" presId="urn:microsoft.com/office/officeart/2005/8/layout/orgChart1"/>
    <dgm:cxn modelId="{9CDA94DB-929C-4F31-8A9F-BA29369C2F9B}" type="presParOf" srcId="{2194B3E7-9381-E143-B317-D8A5A7FC0FDB}" destId="{5DFB15E8-98B3-A145-8492-F48A9568B7C0}" srcOrd="0" destOrd="0" presId="urn:microsoft.com/office/officeart/2005/8/layout/orgChart1"/>
    <dgm:cxn modelId="{3A37006C-417F-4AE2-8EAE-102F1516F14A}" type="presParOf" srcId="{5DFB15E8-98B3-A145-8492-F48A9568B7C0}" destId="{AA431BCE-77FE-0144-B1FF-23CBC15CBEDB}" srcOrd="0" destOrd="0" presId="urn:microsoft.com/office/officeart/2005/8/layout/orgChart1"/>
    <dgm:cxn modelId="{642737C6-CAA2-494D-AB08-E19641C6CCCF}" type="presParOf" srcId="{5DFB15E8-98B3-A145-8492-F48A9568B7C0}" destId="{C8E36871-7360-5D4D-B39F-E49227B4B950}" srcOrd="1" destOrd="0" presId="urn:microsoft.com/office/officeart/2005/8/layout/orgChart1"/>
    <dgm:cxn modelId="{B5350FF4-5A61-4AD9-BF24-245DAAC6F6F6}" type="presParOf" srcId="{2194B3E7-9381-E143-B317-D8A5A7FC0FDB}" destId="{C2501A41-A6A6-CF48-95DB-730A87B60077}" srcOrd="1" destOrd="0" presId="urn:microsoft.com/office/officeart/2005/8/layout/orgChart1"/>
    <dgm:cxn modelId="{F60F31E7-6306-432D-96D1-51B7732E2C5E}" type="presParOf" srcId="{C2501A41-A6A6-CF48-95DB-730A87B60077}" destId="{C3A1E659-DC95-094A-BCE5-574537AED6B8}" srcOrd="0" destOrd="0" presId="urn:microsoft.com/office/officeart/2005/8/layout/orgChart1"/>
    <dgm:cxn modelId="{748810A7-20B2-4985-9799-3C88EF6B840A}" type="presParOf" srcId="{C2501A41-A6A6-CF48-95DB-730A87B60077}" destId="{AC04F803-7DDF-2748-997E-FBA3E796E7DC}" srcOrd="1" destOrd="0" presId="urn:microsoft.com/office/officeart/2005/8/layout/orgChart1"/>
    <dgm:cxn modelId="{4049BBB5-5D8F-44EB-9902-BD58FC7B3745}" type="presParOf" srcId="{AC04F803-7DDF-2748-997E-FBA3E796E7DC}" destId="{7B8D0DA4-0093-004B-A4BA-DF51A2B04C29}" srcOrd="0" destOrd="0" presId="urn:microsoft.com/office/officeart/2005/8/layout/orgChart1"/>
    <dgm:cxn modelId="{45790D4C-FF73-4EDC-84D9-9DAE2511A326}" type="presParOf" srcId="{7B8D0DA4-0093-004B-A4BA-DF51A2B04C29}" destId="{8F086B94-88D6-D641-AF05-585745AB066D}" srcOrd="0" destOrd="0" presId="urn:microsoft.com/office/officeart/2005/8/layout/orgChart1"/>
    <dgm:cxn modelId="{2A600EC4-4046-4778-8047-C13F526F7BC4}" type="presParOf" srcId="{7B8D0DA4-0093-004B-A4BA-DF51A2B04C29}" destId="{E724A66F-D324-014D-9335-5DA5497CA7E8}" srcOrd="1" destOrd="0" presId="urn:microsoft.com/office/officeart/2005/8/layout/orgChart1"/>
    <dgm:cxn modelId="{70DF0430-046F-4E7A-B58F-A9C781911057}" type="presParOf" srcId="{AC04F803-7DDF-2748-997E-FBA3E796E7DC}" destId="{A8097985-A75D-364B-927F-0296A49C4A74}" srcOrd="1" destOrd="0" presId="urn:microsoft.com/office/officeart/2005/8/layout/orgChart1"/>
    <dgm:cxn modelId="{FAE48E49-375B-46B9-BC42-F0FD5E4932EB}" type="presParOf" srcId="{AC04F803-7DDF-2748-997E-FBA3E796E7DC}" destId="{565E8F9A-069D-5E4F-BFD8-5B7C50B9BD7E}" srcOrd="2" destOrd="0" presId="urn:microsoft.com/office/officeart/2005/8/layout/orgChart1"/>
    <dgm:cxn modelId="{78FFA0BE-05E9-4359-B68A-01C5CE2B0D90}" type="presParOf" srcId="{C2501A41-A6A6-CF48-95DB-730A87B60077}" destId="{2BC5468D-F8AA-6145-A347-01037F1B955C}" srcOrd="2" destOrd="0" presId="urn:microsoft.com/office/officeart/2005/8/layout/orgChart1"/>
    <dgm:cxn modelId="{42ECB1A5-F6F9-4E05-A3E1-81C738C739FC}" type="presParOf" srcId="{C2501A41-A6A6-CF48-95DB-730A87B60077}" destId="{6D74A657-371E-FB41-8402-61A135AC61E6}" srcOrd="3" destOrd="0" presId="urn:microsoft.com/office/officeart/2005/8/layout/orgChart1"/>
    <dgm:cxn modelId="{3D6A8571-BE50-42E6-9B30-33AADEC5C884}" type="presParOf" srcId="{6D74A657-371E-FB41-8402-61A135AC61E6}" destId="{0387FF10-3CD5-5B46-9330-21811E8954E6}" srcOrd="0" destOrd="0" presId="urn:microsoft.com/office/officeart/2005/8/layout/orgChart1"/>
    <dgm:cxn modelId="{943A9652-4DAD-4534-896D-2266A2F7B993}" type="presParOf" srcId="{0387FF10-3CD5-5B46-9330-21811E8954E6}" destId="{E2BCAB0C-5DE4-2647-A428-7D2211626131}" srcOrd="0" destOrd="0" presId="urn:microsoft.com/office/officeart/2005/8/layout/orgChart1"/>
    <dgm:cxn modelId="{C0EDA931-F627-4FBE-A3AC-24EDB457127E}" type="presParOf" srcId="{0387FF10-3CD5-5B46-9330-21811E8954E6}" destId="{FFAF7019-91E8-2646-B5C1-BA95733BF590}" srcOrd="1" destOrd="0" presId="urn:microsoft.com/office/officeart/2005/8/layout/orgChart1"/>
    <dgm:cxn modelId="{ABAF69BE-941B-4782-B8FA-AF6F73A05834}" type="presParOf" srcId="{6D74A657-371E-FB41-8402-61A135AC61E6}" destId="{A2809287-C346-CF49-A0AF-E811C2AF6AB3}" srcOrd="1" destOrd="0" presId="urn:microsoft.com/office/officeart/2005/8/layout/orgChart1"/>
    <dgm:cxn modelId="{0CDC2889-55FC-4574-8653-9A487FC1BB63}" type="presParOf" srcId="{6D74A657-371E-FB41-8402-61A135AC61E6}" destId="{D1B19370-F1D0-DB42-97DA-898AE458D610}" srcOrd="2" destOrd="0" presId="urn:microsoft.com/office/officeart/2005/8/layout/orgChart1"/>
    <dgm:cxn modelId="{71D5492E-D563-4E4A-9E91-ABA989DFBB94}" type="presParOf" srcId="{C2501A41-A6A6-CF48-95DB-730A87B60077}" destId="{97DA4001-0AE1-6A4F-AB18-04ABBF78D1A0}" srcOrd="4" destOrd="0" presId="urn:microsoft.com/office/officeart/2005/8/layout/orgChart1"/>
    <dgm:cxn modelId="{48750689-4BD6-4EF2-BBEA-E8658CF5A38B}" type="presParOf" srcId="{C2501A41-A6A6-CF48-95DB-730A87B60077}" destId="{CA5E44DF-F6E0-9C4F-A747-67076028967B}" srcOrd="5" destOrd="0" presId="urn:microsoft.com/office/officeart/2005/8/layout/orgChart1"/>
    <dgm:cxn modelId="{E5D5943D-04D9-4F00-9DD1-7FE068E6872F}" type="presParOf" srcId="{CA5E44DF-F6E0-9C4F-A747-67076028967B}" destId="{AC7CAEF1-CE44-D542-BDD6-C11CF7A8DD35}" srcOrd="0" destOrd="0" presId="urn:microsoft.com/office/officeart/2005/8/layout/orgChart1"/>
    <dgm:cxn modelId="{55AEF475-2FF2-496A-8E14-C9BEFA8F2EBE}" type="presParOf" srcId="{AC7CAEF1-CE44-D542-BDD6-C11CF7A8DD35}" destId="{2B4A33DB-F2F4-1448-A4D9-C9E6B03F298A}" srcOrd="0" destOrd="0" presId="urn:microsoft.com/office/officeart/2005/8/layout/orgChart1"/>
    <dgm:cxn modelId="{90FE9EB8-C6BF-41DE-91CD-86F55D853232}" type="presParOf" srcId="{AC7CAEF1-CE44-D542-BDD6-C11CF7A8DD35}" destId="{A39EE8D2-A502-0846-B43A-91801D60AAFC}" srcOrd="1" destOrd="0" presId="urn:microsoft.com/office/officeart/2005/8/layout/orgChart1"/>
    <dgm:cxn modelId="{B750E34B-71F3-419A-AD87-6428A74D7698}" type="presParOf" srcId="{CA5E44DF-F6E0-9C4F-A747-67076028967B}" destId="{94EB9A7C-E74D-5240-A46B-D3067C4CFA3C}" srcOrd="1" destOrd="0" presId="urn:microsoft.com/office/officeart/2005/8/layout/orgChart1"/>
    <dgm:cxn modelId="{BBE81C43-7F76-4577-9FB9-FD9135850E80}" type="presParOf" srcId="{CA5E44DF-F6E0-9C4F-A747-67076028967B}" destId="{2D79AE13-910C-7E47-B5E3-6B1F546BBF04}" srcOrd="2" destOrd="0" presId="urn:microsoft.com/office/officeart/2005/8/layout/orgChart1"/>
    <dgm:cxn modelId="{486E8D99-FF98-4A67-956E-3B168368F460}" type="presParOf" srcId="{2194B3E7-9381-E143-B317-D8A5A7FC0FDB}" destId="{307CEC2F-D659-2B41-AE01-6FDB5736FE66}" srcOrd="2" destOrd="0" presId="urn:microsoft.com/office/officeart/2005/8/layout/orgChart1"/>
  </dgm:cxnLst>
  <dgm:bg>
    <a:noFill/>
    <a:effectLst>
      <a:glow>
        <a:schemeClr val="accent1"/>
      </a:glow>
      <a:outerShdw blurRad="304800" dist="444500" dir="5520000" sx="33000" sy="33000" algn="ctr" rotWithShape="0">
        <a:schemeClr val="bg1"/>
      </a:outerShdw>
      <a:softEdge rad="0"/>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7/13/2018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n-US" sz="1100" b="0" dirty="0">
                <a:latin typeface="+mn-lt"/>
                <a:ea typeface="Century Gothic"/>
                <a:cs typeface="Century Gothic"/>
              </a:rPr>
              <a:t>5 minutes</a:t>
            </a:r>
          </a:p>
          <a:p>
            <a:pPr>
              <a:buSzPct val="25000"/>
              <a:buNone/>
              <a:defRPr/>
            </a:pPr>
            <a:endParaRPr lang="en-US" sz="1100" b="0" dirty="0">
              <a:latin typeface="+mn-lt"/>
              <a:ea typeface="Century Gothic"/>
              <a:cs typeface="Century Gothic"/>
            </a:endParaRPr>
          </a:p>
          <a:p>
            <a:pPr>
              <a:buNone/>
              <a:defRPr/>
            </a:pPr>
            <a:r>
              <a:rPr lang="en-US" sz="1100" b="1" i="0" u="none" strike="noStrike" cap="none" baseline="0" dirty="0">
                <a:latin typeface="+mn-lt"/>
                <a:ea typeface="Century Gothic"/>
                <a:cs typeface="Century Gothic"/>
                <a:sym typeface="Century Gothic"/>
              </a:rPr>
              <a:t>Say</a:t>
            </a:r>
            <a:r>
              <a:rPr lang="en-US" sz="1100" b="0" i="0" u="none" strike="noStrike" cap="none" baseline="0" dirty="0">
                <a:latin typeface="+mn-lt"/>
                <a:ea typeface="Century Gothic"/>
                <a:cs typeface="Century Gothic"/>
                <a:sym typeface="Century Gothic"/>
              </a:rPr>
              <a:t>: </a:t>
            </a:r>
            <a:r>
              <a:rPr lang="en-US" sz="1100" u="none" strike="noStrike" cap="none" dirty="0">
                <a:latin typeface="+mn-lt"/>
                <a:ea typeface="Century Gothic"/>
                <a:cs typeface="Century Gothic"/>
                <a:sym typeface="Century Gothic"/>
              </a:rPr>
              <a:t>Throughout this training</a:t>
            </a:r>
            <a:r>
              <a:rPr lang="en-US" sz="1100" u="none" strike="noStrike" cap="none" baseline="0" dirty="0">
                <a:latin typeface="+mn-lt"/>
                <a:ea typeface="Century Gothic"/>
                <a:cs typeface="Century Gothic"/>
                <a:sym typeface="Century Gothic"/>
              </a:rPr>
              <a:t> w</a:t>
            </a:r>
            <a:r>
              <a:rPr lang="en-US" sz="1100" u="none" strike="noStrike" cap="none" dirty="0">
                <a:latin typeface="+mn-lt"/>
                <a:ea typeface="Century Gothic"/>
                <a:cs typeface="Century Gothic"/>
                <a:sym typeface="Century Gothic"/>
              </a:rPr>
              <a:t>e will be exploring </a:t>
            </a:r>
            <a:r>
              <a:rPr lang="en-US" sz="1100" dirty="0">
                <a:latin typeface="+mn-lt"/>
                <a:ea typeface="Century Gothic"/>
                <a:cs typeface="Century Gothic"/>
                <a:sym typeface="Century Gothic"/>
              </a:rPr>
              <a:t>supervision practices</a:t>
            </a:r>
            <a:r>
              <a:rPr lang="en-US" sz="1100" u="none" strike="noStrike" cap="none" dirty="0">
                <a:latin typeface="+mn-lt"/>
                <a:ea typeface="Century Gothic"/>
                <a:cs typeface="Century Gothic"/>
                <a:sym typeface="Century Gothic"/>
              </a:rPr>
              <a:t> in our </a:t>
            </a:r>
            <a:r>
              <a:rPr lang="en-US" sz="1100" dirty="0">
                <a:latin typeface="+mn-lt"/>
                <a:ea typeface="Century Gothic"/>
                <a:cs typeface="Century Gothic"/>
                <a:sym typeface="Century Gothic"/>
              </a:rPr>
              <a:t>contexts, and those that are promoted as good practice in</a:t>
            </a:r>
            <a:r>
              <a:rPr lang="en-US" sz="1100" u="none" strike="noStrike" cap="none" baseline="0" dirty="0">
                <a:latin typeface="+mn-lt"/>
                <a:ea typeface="Century Gothic"/>
                <a:cs typeface="Century Gothic"/>
                <a:sym typeface="Century Gothic"/>
              </a:rPr>
              <a:t> the </a:t>
            </a:r>
            <a:r>
              <a:rPr lang="en-US" sz="1100" dirty="0">
                <a:latin typeface="+mn-lt"/>
                <a:ea typeface="Century Gothic"/>
                <a:cs typeface="Century Gothic"/>
                <a:sym typeface="Century Gothic"/>
              </a:rPr>
              <a:t>Interagency Case Management Guidelines (abbreviated as</a:t>
            </a:r>
            <a:r>
              <a:rPr lang="en-US" sz="1100" dirty="0">
                <a:latin typeface="+mn-lt"/>
              </a:rPr>
              <a:t> IA CM Guidelines). </a:t>
            </a:r>
          </a:p>
          <a:p>
            <a:pPr>
              <a:buNone/>
              <a:defRPr/>
            </a:pPr>
            <a:endParaRPr lang="en-US" sz="1100" dirty="0">
              <a:latin typeface="+mn-lt"/>
              <a:ea typeface="Century Gothic"/>
              <a:cs typeface="Century Gothic"/>
            </a:endParaRPr>
          </a:p>
          <a:p>
            <a:pPr>
              <a:buNone/>
              <a:defRPr/>
            </a:pPr>
            <a:r>
              <a:rPr lang="en-US" sz="1100" u="none" strike="noStrike" cap="none" baseline="0" dirty="0">
                <a:latin typeface="+mn-lt"/>
                <a:ea typeface="Century Gothic"/>
                <a:cs typeface="Century Gothic"/>
                <a:sym typeface="Century Gothic"/>
              </a:rPr>
              <a:t>In the first module we will review some of the basics of child protection case management supervision</a:t>
            </a:r>
            <a:r>
              <a:rPr lang="en-US" sz="1100" dirty="0">
                <a:latin typeface="+mn-lt"/>
                <a:ea typeface="Century Gothic"/>
                <a:cs typeface="Century Gothic"/>
                <a:sym typeface="Century Gothic"/>
              </a:rPr>
              <a:t> and coaching</a:t>
            </a:r>
            <a:r>
              <a:rPr lang="en-US" sz="1100" u="none" strike="noStrike" cap="none" baseline="0" dirty="0">
                <a:latin typeface="+mn-lt"/>
                <a:ea typeface="Century Gothic"/>
                <a:cs typeface="Century Gothic"/>
                <a:sym typeface="Century Gothic"/>
              </a:rPr>
              <a:t>. We will also </a:t>
            </a:r>
            <a:r>
              <a:rPr lang="en-US" sz="1100" dirty="0">
                <a:latin typeface="+mn-lt"/>
                <a:ea typeface="Century Gothic"/>
                <a:cs typeface="Century Gothic"/>
                <a:sym typeface="Century Gothic"/>
              </a:rPr>
              <a:t>introduce</a:t>
            </a:r>
            <a:r>
              <a:rPr lang="en-US" sz="1100" u="none" strike="noStrike" cap="none" baseline="0" dirty="0">
                <a:latin typeface="+mn-lt"/>
                <a:ea typeface="Century Gothic"/>
                <a:cs typeface="Century Gothic"/>
                <a:sym typeface="Century Gothic"/>
              </a:rPr>
              <a:t> the main themes that </a:t>
            </a:r>
            <a:r>
              <a:rPr lang="en-US" sz="1100" dirty="0">
                <a:latin typeface="+mn-lt"/>
                <a:ea typeface="Century Gothic"/>
                <a:cs typeface="Century Gothic"/>
                <a:sym typeface="Century Gothic"/>
              </a:rPr>
              <a:t>will</a:t>
            </a:r>
            <a:r>
              <a:rPr lang="en-US" sz="1100" u="none" strike="noStrike" cap="none" baseline="0" dirty="0">
                <a:latin typeface="+mn-lt"/>
                <a:ea typeface="Century Gothic"/>
                <a:cs typeface="Century Gothic"/>
                <a:sym typeface="Century Gothic"/>
              </a:rPr>
              <a:t> be covered </a:t>
            </a:r>
            <a:r>
              <a:rPr lang="en-US" sz="1100" dirty="0">
                <a:latin typeface="+mn-lt"/>
                <a:ea typeface="Century Gothic"/>
                <a:cs typeface="Century Gothic"/>
                <a:sym typeface="Century Gothic"/>
              </a:rPr>
              <a:t>over the </a:t>
            </a:r>
            <a:r>
              <a:rPr lang="en-US" sz="1100" u="none" strike="noStrike" cap="none" baseline="0" dirty="0">
                <a:latin typeface="+mn-lt"/>
                <a:ea typeface="Century Gothic"/>
                <a:cs typeface="Century Gothic"/>
                <a:sym typeface="Century Gothic"/>
              </a:rPr>
              <a:t>training.</a:t>
            </a: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u="none" strike="noStrike" cap="none" baseline="0" dirty="0">
              <a:latin typeface="+mn-lt"/>
              <a:ea typeface="Century Gothic"/>
              <a:cs typeface="Century Gothic"/>
            </a:endParaRPr>
          </a:p>
          <a:p>
            <a:pPr>
              <a:buSzPct val="25000"/>
              <a:buNone/>
              <a:defRPr/>
            </a:pPr>
            <a:r>
              <a:rPr lang="en-US" sz="1100" u="none" strike="noStrike" cap="none" baseline="0" dirty="0">
                <a:latin typeface="+mn-lt"/>
                <a:ea typeface="Century Gothic"/>
                <a:cs typeface="Century Gothic"/>
                <a:sym typeface="Century Gothic"/>
              </a:rPr>
              <a:t>Throughout the training, we will remind you to reflect on supervision as it is now in your </a:t>
            </a:r>
            <a:r>
              <a:rPr lang="en-US" sz="1100" dirty="0">
                <a:latin typeface="+mn-lt"/>
                <a:ea typeface="Century Gothic"/>
                <a:cs typeface="Century Gothic"/>
                <a:sym typeface="Century Gothic"/>
              </a:rPr>
              <a:t>context. We</a:t>
            </a:r>
            <a:r>
              <a:rPr lang="en-US" sz="1100" u="none" strike="noStrike" cap="none" baseline="0" dirty="0">
                <a:latin typeface="+mn-lt"/>
                <a:ea typeface="Century Gothic"/>
                <a:cs typeface="Century Gothic"/>
                <a:sym typeface="Century Gothic"/>
              </a:rPr>
              <a:t> will provide opportunities for you to begin developing supervision action plans to help you achieve global </a:t>
            </a:r>
            <a:r>
              <a:rPr lang="en-US" sz="1100" dirty="0">
                <a:latin typeface="+mn-lt"/>
                <a:ea typeface="Century Gothic"/>
                <a:cs typeface="Century Gothic"/>
                <a:sym typeface="Century Gothic"/>
              </a:rPr>
              <a:t>practice standards in your places of work-</a:t>
            </a:r>
            <a:r>
              <a:rPr lang="en-US" sz="1100" u="none" strike="noStrike" cap="none" baseline="0" dirty="0">
                <a:latin typeface="+mn-lt"/>
                <a:ea typeface="Century Gothic"/>
                <a:cs typeface="Century Gothic"/>
                <a:sym typeface="Century Gothic"/>
              </a:rPr>
              <a:t> you will continue to revisit your action plans and they will continue to develop over the training.</a:t>
            </a:r>
            <a:endParaRPr lang="en-US" sz="1100" u="none" strike="noStrike" cap="none" baseline="0" dirty="0">
              <a:latin typeface="+mn-lt"/>
              <a:ea typeface="Century Gothic"/>
              <a:cs typeface="Century Gothic"/>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u="none" strike="noStrike" cap="none" baseline="0" dirty="0">
              <a:latin typeface="+mn-lt"/>
              <a:ea typeface="Century Gothic"/>
              <a:cs typeface="Century Gothic"/>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b="1" u="none" strike="noStrike" cap="none" baseline="0" dirty="0">
                <a:latin typeface="+mn-lt"/>
                <a:ea typeface="Century Gothic"/>
                <a:cs typeface="Century Gothic"/>
                <a:sym typeface="Century Gothic"/>
              </a:rPr>
              <a:t>Ask</a:t>
            </a:r>
            <a:r>
              <a:rPr lang="en-US" sz="1100" u="none" strike="noStrike" cap="none" baseline="0" dirty="0">
                <a:latin typeface="+mn-lt"/>
                <a:ea typeface="Century Gothic"/>
                <a:cs typeface="Century Gothic"/>
                <a:sym typeface="Century Gothic"/>
              </a:rPr>
              <a:t>: Any questions before we get started?</a:t>
            </a:r>
            <a:endParaRPr lang="en-US" sz="1100" u="none" strike="noStrike" cap="none" baseline="0" dirty="0">
              <a:latin typeface="+mn-lt"/>
              <a:ea typeface="Century Gothic"/>
              <a:cs typeface="Century Gothic"/>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3936048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CA" sz="1100" b="0" dirty="0">
                <a:latin typeface="+mn-lt"/>
              </a:rPr>
              <a:t>10 minutes</a:t>
            </a:r>
          </a:p>
          <a:p>
            <a:pPr>
              <a:buSzPct val="25000"/>
              <a:buNone/>
            </a:pPr>
            <a:endParaRPr lang="en-CA" sz="1100" b="1" dirty="0">
              <a:latin typeface="+mn-lt"/>
            </a:endParaRPr>
          </a:p>
          <a:p>
            <a:pPr>
              <a:buSzPct val="25000"/>
              <a:buNone/>
            </a:pPr>
            <a:r>
              <a:rPr lang="en-CA" sz="1100" b="1" dirty="0">
                <a:latin typeface="+mn-lt"/>
              </a:rPr>
              <a:t>Say: </a:t>
            </a:r>
            <a:r>
              <a:rPr lang="en-CA" sz="1100" b="0" dirty="0">
                <a:latin typeface="+mn-lt"/>
              </a:rPr>
              <a:t>there</a:t>
            </a:r>
            <a:r>
              <a:rPr lang="en-CA" sz="1100" b="0" baseline="0" dirty="0">
                <a:latin typeface="+mn-lt"/>
              </a:rPr>
              <a:t> is evidence that supports this relationship between supervision and positive outcomes for children.</a:t>
            </a:r>
          </a:p>
          <a:p>
            <a:pPr>
              <a:buSzPct val="25000"/>
              <a:buNone/>
            </a:pPr>
            <a:r>
              <a:rPr lang="en-CA" sz="1100" b="0" baseline="0" dirty="0">
                <a:latin typeface="+mn-lt"/>
              </a:rPr>
              <a:t>*Note: One-on-one, consistent formal supervision is the practice that has been studied by researchers.</a:t>
            </a:r>
          </a:p>
          <a:p>
            <a:pPr>
              <a:buSzPct val="25000"/>
              <a:buNone/>
            </a:pPr>
            <a:endParaRPr lang="en-CA" sz="1100" b="1" dirty="0">
              <a:latin typeface="+mn-lt"/>
            </a:endParaRPr>
          </a:p>
          <a:p>
            <a:pPr>
              <a:buNone/>
            </a:pPr>
            <a:r>
              <a:rPr lang="en-CA" sz="1100" b="1" i="0" u="none" strike="noStrike" cap="none" baseline="0" dirty="0">
                <a:latin typeface="+mn-lt"/>
                <a:ea typeface="Calibri"/>
                <a:cs typeface="Calibri"/>
                <a:sym typeface="Calibri"/>
              </a:rPr>
              <a:t>Read</a:t>
            </a:r>
            <a:r>
              <a:rPr lang="en-CA" sz="1100" b="1" dirty="0">
                <a:latin typeface="+mn-lt"/>
              </a:rPr>
              <a:t>:</a:t>
            </a:r>
            <a:r>
              <a:rPr lang="en-CA" sz="1100" i="0" u="none" strike="noStrike" cap="none" baseline="0" dirty="0">
                <a:latin typeface="+mn-lt"/>
                <a:ea typeface="Calibri"/>
                <a:cs typeface="Calibri"/>
                <a:sym typeface="Calibri"/>
              </a:rPr>
              <a:t> out each statement</a:t>
            </a:r>
            <a:r>
              <a:rPr lang="en-CA" sz="1100" dirty="0">
                <a:latin typeface="+mn-lt"/>
              </a:rPr>
              <a:t> and ensure understanding before moving on.</a:t>
            </a:r>
          </a:p>
          <a:p>
            <a:pPr marL="0" marR="0" lvl="0" indent="0" algn="l" rtl="0">
              <a:spcBef>
                <a:spcPts val="0"/>
              </a:spcBef>
              <a:buSzPct val="25000"/>
              <a:buNone/>
            </a:pPr>
            <a:endParaRPr lang="en-CA" sz="1100" b="0" i="0" u="none" strike="noStrike" cap="none" baseline="0" dirty="0">
              <a:solidFill>
                <a:schemeClr val="dk1"/>
              </a:solidFill>
              <a:latin typeface="+mn-lt"/>
              <a:ea typeface="Calibri"/>
              <a:cs typeface="Calibri"/>
              <a:sym typeface="Calibri"/>
            </a:endParaRPr>
          </a:p>
          <a:p>
            <a:pPr>
              <a:buSzPct val="25000"/>
              <a:buNone/>
            </a:pPr>
            <a:r>
              <a:rPr lang="en-CA" sz="1100" b="1" dirty="0">
                <a:latin typeface="+mn-lt"/>
              </a:rPr>
              <a:t>Facilitator Note</a:t>
            </a:r>
            <a:r>
              <a:rPr lang="en-CA" sz="1100" b="1" i="0" u="none" strike="noStrike" cap="none" baseline="0" dirty="0">
                <a:latin typeface="+mn-lt"/>
                <a:ea typeface="Calibri"/>
                <a:cs typeface="Calibri"/>
                <a:sym typeface="Calibri"/>
              </a:rPr>
              <a:t>: </a:t>
            </a:r>
            <a:r>
              <a:rPr lang="en-CA" sz="1100" b="0" i="0" u="none" strike="noStrike" cap="none" baseline="0" dirty="0">
                <a:latin typeface="+mn-lt"/>
                <a:ea typeface="Calibri"/>
                <a:cs typeface="Calibri"/>
                <a:sym typeface="Calibri"/>
              </a:rPr>
              <a:t>The slide summarizes </a:t>
            </a:r>
            <a:r>
              <a:rPr lang="en-CA" sz="1100" dirty="0">
                <a:latin typeface="+mn-lt"/>
              </a:rPr>
              <a:t>several</a:t>
            </a:r>
            <a:r>
              <a:rPr lang="en-CA" sz="1100" b="0" i="0" u="none" strike="noStrike" cap="none" baseline="0" dirty="0">
                <a:latin typeface="+mn-lt"/>
                <a:ea typeface="Calibri"/>
                <a:cs typeface="Calibri"/>
                <a:sym typeface="Calibri"/>
              </a:rPr>
              <a:t> references that are included in the annex. Highlight </a:t>
            </a:r>
            <a:r>
              <a:rPr lang="en-CA" sz="1100" dirty="0">
                <a:latin typeface="+mn-lt"/>
              </a:rPr>
              <a:t>any of the following points </a:t>
            </a:r>
            <a:r>
              <a:rPr lang="en-CA" sz="1100" b="0" i="0" u="none" strike="noStrike" cap="none" baseline="0" dirty="0">
                <a:latin typeface="+mn-lt"/>
                <a:ea typeface="Calibri"/>
                <a:cs typeface="Calibri"/>
                <a:sym typeface="Calibri"/>
              </a:rPr>
              <a:t>if appropriate:</a:t>
            </a:r>
            <a:endParaRPr lang="en-CA" sz="1100" b="0" i="0" u="none" strike="noStrike" cap="none" dirty="0">
              <a:latin typeface="+mn-lt"/>
              <a:ea typeface="Calibri"/>
              <a:cs typeface="Calibri"/>
            </a:endParaRPr>
          </a:p>
          <a:p>
            <a:pPr marL="742950" marR="0" lvl="1" indent="-285750" algn="l" rtl="0">
              <a:spcBef>
                <a:spcPts val="1000"/>
              </a:spcBef>
              <a:spcAft>
                <a:spcPts val="0"/>
              </a:spcAft>
              <a:buClr>
                <a:srgbClr val="EFEFEF"/>
              </a:buClr>
              <a:buSzPct val="79999"/>
              <a:buFont typeface="Noto Sans Symbols"/>
              <a:buChar char="▶"/>
            </a:pPr>
            <a:r>
              <a:rPr lang="en-CA" sz="1100" b="0" i="0" u="none" strike="noStrike" cap="none" dirty="0">
                <a:solidFill>
                  <a:srgbClr val="151515"/>
                </a:solidFill>
                <a:latin typeface="+mn-lt"/>
                <a:ea typeface="Century Gothic"/>
                <a:cs typeface="Century Gothic"/>
                <a:sym typeface="Century Gothic"/>
              </a:rPr>
              <a:t>Caseworkers who are well supported, receive formal supervision and have access to training are more likely to think clearly </a:t>
            </a:r>
          </a:p>
          <a:p>
            <a:pPr marL="742950" marR="0" lvl="1" indent="-285750" algn="l" rtl="0">
              <a:spcBef>
                <a:spcPts val="1000"/>
              </a:spcBef>
              <a:spcAft>
                <a:spcPts val="0"/>
              </a:spcAft>
              <a:buClr>
                <a:srgbClr val="EFEFEF"/>
              </a:buClr>
              <a:buSzPct val="79999"/>
              <a:buFont typeface="Noto Sans Symbols"/>
              <a:buChar char="▶"/>
            </a:pPr>
            <a:r>
              <a:rPr lang="en-CA" sz="1100" b="0" i="0" u="none" strike="noStrike" cap="none" dirty="0">
                <a:solidFill>
                  <a:srgbClr val="151515"/>
                </a:solidFill>
                <a:latin typeface="+mn-lt"/>
                <a:ea typeface="Century Gothic"/>
                <a:cs typeface="Century Gothic"/>
                <a:sym typeface="Century Gothic"/>
              </a:rPr>
              <a:t>Effective and accessible supervision is essential if staff are to be helped to put in practice the critical thinking required to understand child protection issues, to explain interventions and to cope with the emotional demands of the job</a:t>
            </a:r>
          </a:p>
          <a:p>
            <a:pPr marL="742950" marR="0" lvl="1" indent="-285750" algn="l" rtl="0">
              <a:spcBef>
                <a:spcPts val="1000"/>
              </a:spcBef>
              <a:spcAft>
                <a:spcPts val="0"/>
              </a:spcAft>
              <a:buClr>
                <a:srgbClr val="EFEFEF"/>
              </a:buClr>
              <a:buSzPct val="79999"/>
              <a:buFont typeface="Noto Sans Symbols"/>
              <a:buChar char="▶"/>
            </a:pPr>
            <a:r>
              <a:rPr lang="en-CA" sz="1100" b="0" i="0" u="none" strike="noStrike" cap="none" dirty="0">
                <a:solidFill>
                  <a:srgbClr val="151515"/>
                </a:solidFill>
                <a:latin typeface="+mn-lt"/>
                <a:ea typeface="Century Gothic"/>
                <a:cs typeface="Century Gothic"/>
                <a:sym typeface="Century Gothic"/>
              </a:rPr>
              <a:t>Caseworkers who have formal supervision are more able to be aware of their intuition and to reflect on their work</a:t>
            </a:r>
          </a:p>
          <a:p>
            <a:pPr marL="742950" marR="0" lvl="1" indent="-285750" algn="l" defTabSz="914400" rtl="0" eaLnBrk="1" fontAlgn="auto" latinLnBrk="0" hangingPunct="1">
              <a:lnSpc>
                <a:spcPct val="100000"/>
              </a:lnSpc>
              <a:spcBef>
                <a:spcPts val="1000"/>
              </a:spcBef>
              <a:spcAft>
                <a:spcPts val="0"/>
              </a:spcAft>
              <a:buClr>
                <a:srgbClr val="EFEFEF"/>
              </a:buClr>
              <a:buSzPct val="79999"/>
              <a:buFont typeface="Noto Sans Symbols"/>
              <a:buChar char="▶"/>
              <a:tabLst/>
              <a:defRPr/>
            </a:pPr>
            <a:r>
              <a:rPr lang="en-CA" sz="1100" b="0" i="0" u="none" strike="noStrike" cap="none" dirty="0">
                <a:solidFill>
                  <a:srgbClr val="151515"/>
                </a:solidFill>
                <a:latin typeface="+mn-lt"/>
                <a:ea typeface="Century Gothic"/>
                <a:cs typeface="Century Gothic"/>
                <a:sym typeface="Century Gothic"/>
              </a:rPr>
              <a:t>Formal supervision is needed to help the caseworker to recognize the impact of hostility and to guard their own safety </a:t>
            </a:r>
          </a:p>
          <a:p>
            <a:pPr marL="742950" marR="0" lvl="1" indent="-285750" algn="l" rtl="0">
              <a:spcBef>
                <a:spcPts val="1000"/>
              </a:spcBef>
              <a:spcAft>
                <a:spcPts val="0"/>
              </a:spcAft>
              <a:buClr>
                <a:srgbClr val="EFEFEF"/>
              </a:buClr>
              <a:buSzPct val="79999"/>
              <a:buFont typeface="Noto Sans Symbols"/>
              <a:buChar char="▶"/>
            </a:pPr>
            <a:r>
              <a:rPr lang="en-CA" sz="1100" b="0" i="0" u="none" strike="noStrike" cap="none" dirty="0">
                <a:latin typeface="+mn-lt"/>
                <a:ea typeface="Century Gothic"/>
                <a:cs typeface="Century Gothic"/>
                <a:sym typeface="Century Gothic"/>
              </a:rPr>
              <a:t>Supervisors who hold regular formal supervision with their caseworkers deal more effectively with the stress of their work</a:t>
            </a:r>
          </a:p>
          <a:p>
            <a:pPr marL="742950" marR="0" lvl="1" indent="-285750" algn="l" rtl="0">
              <a:spcBef>
                <a:spcPts val="1000"/>
              </a:spcBef>
              <a:spcAft>
                <a:spcPts val="0"/>
              </a:spcAft>
              <a:buClr>
                <a:srgbClr val="EFEFEF"/>
              </a:buClr>
              <a:buSzPct val="79999"/>
              <a:buFont typeface="Noto Sans Symbols"/>
              <a:buChar char="▶"/>
            </a:pPr>
            <a:endParaRPr lang="en-CA" sz="1100" b="0" i="0" u="none" strike="noStrike" cap="none" dirty="0">
              <a:solidFill>
                <a:schemeClr val="dk1"/>
              </a:solidFill>
              <a:latin typeface="+mn-lt"/>
              <a:ea typeface="Calibri"/>
              <a:cs typeface="Calibri"/>
              <a:sym typeface="Calibri"/>
            </a:endParaRPr>
          </a:p>
          <a:p>
            <a:pPr>
              <a:buSzPct val="25000"/>
              <a:buNone/>
            </a:pPr>
            <a:r>
              <a:rPr lang="en-CA" sz="1100" b="1" i="0" u="none" strike="noStrike" cap="none" dirty="0">
                <a:latin typeface="+mn-lt"/>
                <a:ea typeface="Calibri"/>
                <a:cs typeface="Calibri"/>
                <a:sym typeface="Calibri"/>
              </a:rPr>
              <a:t>Ask</a:t>
            </a:r>
            <a:r>
              <a:rPr lang="en-CA" sz="1100" b="0" i="0" u="none" strike="noStrike" cap="none" dirty="0">
                <a:latin typeface="+mn-lt"/>
                <a:ea typeface="Calibri"/>
                <a:cs typeface="Calibri"/>
                <a:sym typeface="Calibri"/>
              </a:rPr>
              <a:t>: Are there any questions before we </a:t>
            </a:r>
            <a:r>
              <a:rPr lang="en-CA" sz="1100" dirty="0">
                <a:latin typeface="+mn-lt"/>
              </a:rPr>
              <a:t>move on</a:t>
            </a:r>
            <a:r>
              <a:rPr lang="en-CA" sz="1100" b="0" i="0" u="none" strike="noStrike" cap="none" dirty="0">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a:p>
        </p:txBody>
      </p:sp>
    </p:spTree>
    <p:extLst>
      <p:ext uri="{BB962C8B-B14F-4D97-AF65-F5344CB8AC3E}">
        <p14:creationId xmlns:p14="http://schemas.microsoft.com/office/powerpoint/2010/main" val="3267540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sz="1100" b="0" i="0" u="none" strike="noStrike" cap="none" dirty="0">
                <a:latin typeface="+mn-lt"/>
                <a:ea typeface="Calibri"/>
                <a:cs typeface="Calibri"/>
                <a:sym typeface="Calibri"/>
              </a:rPr>
              <a:t>5</a:t>
            </a:r>
            <a:r>
              <a:rPr lang="en-US" sz="1100" b="0" i="0" u="none" strike="noStrike" cap="none" baseline="0" dirty="0">
                <a:latin typeface="+mn-lt"/>
                <a:ea typeface="Calibri"/>
                <a:cs typeface="Calibri"/>
                <a:sym typeface="Calibri"/>
              </a:rPr>
              <a:t> </a:t>
            </a:r>
            <a:r>
              <a:rPr lang="en-US" sz="1100" b="0" i="0" u="none" strike="noStrike" cap="none" dirty="0">
                <a:latin typeface="+mn-lt"/>
                <a:ea typeface="Calibri"/>
                <a:cs typeface="Calibri"/>
                <a:sym typeface="Calibri"/>
              </a:rPr>
              <a:t>minutes</a:t>
            </a:r>
          </a:p>
          <a:p>
            <a:pPr>
              <a:buSzPct val="25000"/>
              <a:buNone/>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b="1" dirty="0">
                <a:latin typeface="+mn-lt"/>
              </a:rPr>
              <a:t>Ask</a:t>
            </a:r>
            <a:r>
              <a:rPr lang="en-US" sz="1100" b="0" dirty="0">
                <a:latin typeface="+mn-lt"/>
              </a:rPr>
              <a:t> participants to share their responses from their flipcharts to</a:t>
            </a:r>
            <a:r>
              <a:rPr lang="en-US" sz="1100" b="0" baseline="0" dirty="0">
                <a:latin typeface="+mn-lt"/>
              </a:rPr>
              <a:t> Question 3 “</a:t>
            </a:r>
            <a:r>
              <a:rPr lang="en-US" sz="1100" b="1" dirty="0">
                <a:solidFill>
                  <a:schemeClr val="bg1">
                    <a:lumMod val="50000"/>
                  </a:schemeClr>
                </a:solidFill>
                <a:latin typeface="+mn-lt"/>
                <a:ea typeface="Helvetica Neue" charset="0"/>
                <a:cs typeface="Helvetica Neue" charset="0"/>
                <a:sym typeface="Century Gothic"/>
              </a:rPr>
              <a:t>What are some main tasks and responsibilities of Case Management </a:t>
            </a:r>
            <a:r>
              <a:rPr lang="en-US" sz="1100" b="1" dirty="0">
                <a:solidFill>
                  <a:schemeClr val="bg1">
                    <a:lumMod val="50000"/>
                  </a:schemeClr>
                </a:solidFill>
                <a:latin typeface="+mn-lt"/>
                <a:ea typeface="Helvetica Neue" charset="0"/>
                <a:cs typeface="Helvetica Neue" charset="0"/>
              </a:rPr>
              <a:t>S</a:t>
            </a:r>
            <a:r>
              <a:rPr lang="en-US" sz="1100" b="1" dirty="0">
                <a:solidFill>
                  <a:schemeClr val="bg1">
                    <a:lumMod val="50000"/>
                  </a:schemeClr>
                </a:solidFill>
                <a:latin typeface="+mn-lt"/>
                <a:ea typeface="Helvetica Neue" charset="0"/>
                <a:cs typeface="Helvetica Neue" charset="0"/>
                <a:sym typeface="Century Gothic"/>
              </a:rPr>
              <a:t>upervisors</a:t>
            </a:r>
            <a:r>
              <a:rPr lang="en-US" sz="1100" b="1" dirty="0">
                <a:solidFill>
                  <a:schemeClr val="bg1">
                    <a:lumMod val="50000"/>
                  </a:schemeClr>
                </a:solidFill>
                <a:latin typeface="+mn-lt"/>
                <a:ea typeface="Helvetica Neue" charset="0"/>
                <a:cs typeface="Helvetica Neue" charset="0"/>
              </a:rPr>
              <a:t>?</a:t>
            </a:r>
            <a:r>
              <a:rPr lang="en-US" sz="1100" dirty="0">
                <a:solidFill>
                  <a:schemeClr val="tx1">
                    <a:lumMod val="65000"/>
                    <a:lumOff val="35000"/>
                  </a:schemeClr>
                </a:solidFill>
                <a:latin typeface="+mn-lt"/>
                <a:ea typeface="Helvetica Neue" charset="0"/>
                <a:cs typeface="Helvetica Neue" charset="0"/>
              </a:rPr>
              <a:t>”</a:t>
            </a:r>
            <a:endParaRPr lang="en-US" sz="1100" dirty="0">
              <a:solidFill>
                <a:schemeClr val="tx1">
                  <a:lumMod val="65000"/>
                  <a:lumOff val="35000"/>
                </a:schemeClr>
              </a:solidFill>
              <a:latin typeface="+mn-lt"/>
              <a:ea typeface="Helvetica Neue" charset="0"/>
              <a:cs typeface="Helvetica Neue" charset="0"/>
              <a:sym typeface="Century Gothic"/>
            </a:endParaRPr>
          </a:p>
          <a:p>
            <a:pPr>
              <a:buSzPct val="25000"/>
              <a:buNone/>
            </a:pPr>
            <a:endParaRPr lang="en-US" sz="1100" b="0" dirty="0">
              <a:latin typeface="+mn-lt"/>
            </a:endParaRPr>
          </a:p>
          <a:p>
            <a:pPr>
              <a:buSzPct val="25000"/>
              <a:buNone/>
            </a:pPr>
            <a:endParaRPr lang="en-US" sz="1100" b="0" dirty="0">
              <a:latin typeface="+mn-lt"/>
            </a:endParaRPr>
          </a:p>
          <a:p>
            <a:pPr>
              <a:buSzPct val="25000"/>
              <a:buNone/>
            </a:pPr>
            <a:r>
              <a:rPr lang="en-US" baseline="0" dirty="0"/>
              <a:t> </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3811907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None/>
            </a:pPr>
            <a:r>
              <a:rPr lang="en-US" sz="1100" b="0" dirty="0">
                <a:latin typeface="+mn-lt"/>
                <a:sym typeface="Century Gothic"/>
              </a:rPr>
              <a:t>20 minutes</a:t>
            </a:r>
          </a:p>
          <a:p>
            <a:pPr>
              <a:lnSpc>
                <a:spcPct val="80000"/>
              </a:lnSpc>
              <a:buNone/>
            </a:pPr>
            <a:endParaRPr lang="en-US" sz="1100" b="0" dirty="0">
              <a:latin typeface="+mn-lt"/>
              <a:sym typeface="Century Gothic"/>
            </a:endParaRPr>
          </a:p>
          <a:p>
            <a:pPr>
              <a:lnSpc>
                <a:spcPct val="80000"/>
              </a:lnSpc>
              <a:buNone/>
            </a:pPr>
            <a:r>
              <a:rPr lang="en-US" sz="1100" b="1" dirty="0">
                <a:latin typeface="+mn-lt"/>
                <a:sym typeface="Century Gothic"/>
              </a:rPr>
              <a:t>Say</a:t>
            </a:r>
            <a:r>
              <a:rPr lang="en-US" sz="1100" b="0" dirty="0">
                <a:latin typeface="+mn-lt"/>
                <a:sym typeface="Century Gothic"/>
              </a:rPr>
              <a:t>: Supervision has been </a:t>
            </a:r>
            <a:r>
              <a:rPr lang="en-US" sz="1100" b="0" baseline="0" dirty="0">
                <a:latin typeface="+mn-lt"/>
                <a:sym typeface="Century Gothic"/>
              </a:rPr>
              <a:t>divided by researchers, academics and practitioners into three key functions. </a:t>
            </a:r>
          </a:p>
          <a:p>
            <a:pPr>
              <a:lnSpc>
                <a:spcPct val="80000"/>
              </a:lnSpc>
              <a:buNone/>
            </a:pPr>
            <a:endParaRPr lang="en-US" sz="1100" b="0" baseline="0" dirty="0">
              <a:latin typeface="+mn-lt"/>
              <a:sym typeface="Century Gothic"/>
            </a:endParaRPr>
          </a:p>
          <a:p>
            <a:pPr>
              <a:lnSpc>
                <a:spcPct val="80000"/>
              </a:lnSpc>
              <a:buNone/>
            </a:pPr>
            <a:r>
              <a:rPr lang="en-US" sz="1100" b="1" baseline="0" dirty="0">
                <a:latin typeface="+mn-lt"/>
                <a:sym typeface="Century Gothic"/>
              </a:rPr>
              <a:t>Review</a:t>
            </a:r>
            <a:r>
              <a:rPr lang="en-US" sz="1100" b="0" baseline="0" dirty="0">
                <a:latin typeface="+mn-lt"/>
                <a:sym typeface="Century Gothic"/>
              </a:rPr>
              <a:t> the 3 functions on the slide.</a:t>
            </a:r>
          </a:p>
          <a:p>
            <a:pPr>
              <a:lnSpc>
                <a:spcPct val="80000"/>
              </a:lnSpc>
              <a:buNone/>
            </a:pPr>
            <a:endParaRPr lang="en-US" sz="1100" b="0" baseline="0" dirty="0">
              <a:latin typeface="+mn-lt"/>
              <a:sym typeface="Century Gothic"/>
            </a:endParaRPr>
          </a:p>
          <a:p>
            <a:pPr>
              <a:lnSpc>
                <a:spcPct val="80000"/>
              </a:lnSpc>
              <a:buNone/>
            </a:pPr>
            <a:r>
              <a:rPr lang="en-US" sz="1100" b="1" baseline="0" dirty="0">
                <a:latin typeface="+mn-lt"/>
                <a:sym typeface="Century Gothic"/>
              </a:rPr>
              <a:t>Say</a:t>
            </a:r>
            <a:r>
              <a:rPr lang="en-US" sz="1100" b="0" baseline="0" dirty="0">
                <a:latin typeface="+mn-lt"/>
                <a:sym typeface="Century Gothic"/>
              </a:rPr>
              <a:t>: We are going to take some time to think more deeply about these functions through a “Bus Stop Exercise.” </a:t>
            </a:r>
            <a:endParaRPr lang="en-US" sz="1100" b="1" dirty="0">
              <a:latin typeface="+mn-lt"/>
              <a:sym typeface="Century Gothic"/>
            </a:endParaRPr>
          </a:p>
          <a:p>
            <a:pPr>
              <a:lnSpc>
                <a:spcPct val="80000"/>
              </a:lnSpc>
              <a:buNone/>
            </a:pPr>
            <a:endParaRPr lang="en-US" sz="1100" dirty="0">
              <a:solidFill>
                <a:srgbClr val="FFFFFF"/>
              </a:solidFill>
              <a:latin typeface="+mn-lt"/>
              <a:sym typeface="Century Gothic"/>
            </a:endParaRPr>
          </a:p>
          <a:p>
            <a:pPr lvl="0"/>
            <a:r>
              <a:rPr lang="en-US" sz="1100" b="1" dirty="0">
                <a:latin typeface="+mn-lt"/>
                <a:sym typeface="Century Gothic"/>
              </a:rPr>
              <a:t>Preparation: </a:t>
            </a:r>
            <a:r>
              <a:rPr lang="en-US" sz="1100" dirty="0">
                <a:latin typeface="+mn-lt"/>
                <a:sym typeface="Century Gothic"/>
              </a:rPr>
              <a:t>In advance, place the three prepared flipcharts around the room with enough space between each to allow for people to move around easily. Each flipchart should have a function written at the top:</a:t>
            </a:r>
            <a:r>
              <a:rPr lang="en-US" sz="1100" baseline="0" dirty="0">
                <a:latin typeface="+mn-lt"/>
                <a:sym typeface="Century Gothic"/>
              </a:rPr>
              <a:t> </a:t>
            </a:r>
          </a:p>
          <a:p>
            <a:pPr lvl="1"/>
            <a:r>
              <a:rPr lang="en-US" sz="1100" kern="1200" baseline="0" dirty="0">
                <a:solidFill>
                  <a:schemeClr val="tx1"/>
                </a:solidFill>
                <a:effectLst/>
                <a:latin typeface="+mn-lt"/>
                <a:ea typeface="+mn-ea"/>
                <a:cs typeface="+mn-cs"/>
                <a:sym typeface="Century Gothic"/>
              </a:rPr>
              <a:t>1. </a:t>
            </a:r>
            <a:r>
              <a:rPr lang="en-GB" sz="1200" kern="1200" dirty="0">
                <a:solidFill>
                  <a:schemeClr val="tx1"/>
                </a:solidFill>
                <a:effectLst/>
                <a:latin typeface="+mn-lt"/>
                <a:ea typeface="+mn-ea"/>
                <a:cs typeface="+mn-cs"/>
              </a:rPr>
              <a:t>Administrative and Accountability </a:t>
            </a:r>
            <a:endParaRPr lang="en-US"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2. Educational and Developmental </a:t>
            </a:r>
            <a:endParaRPr lang="en-US"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3. Supportive</a:t>
            </a:r>
            <a:endParaRPr lang="en-US" sz="1100" dirty="0">
              <a:latin typeface="+mn-lt"/>
            </a:endParaRPr>
          </a:p>
          <a:p>
            <a:pPr marL="0" marR="0" lvl="0" indent="0" algn="l" rtl="0">
              <a:lnSpc>
                <a:spcPct val="80000"/>
              </a:lnSpc>
              <a:spcBef>
                <a:spcPts val="0"/>
              </a:spcBef>
              <a:spcAft>
                <a:spcPts val="0"/>
              </a:spcAft>
              <a:buClr>
                <a:srgbClr val="EFEFEF"/>
              </a:buClr>
              <a:buSzPct val="79600"/>
              <a:buFont typeface="Noto Sans Symbols"/>
              <a:buNone/>
            </a:pPr>
            <a:endParaRPr lang="en-US" sz="1100" i="0" u="none" strike="noStrike" cap="none" baseline="0" dirty="0">
              <a:solidFill>
                <a:srgbClr val="000000"/>
              </a:solidFill>
              <a:latin typeface="+mn-lt"/>
              <a:ea typeface="Century Gothic"/>
              <a:cs typeface="Century Gothic"/>
            </a:endParaRPr>
          </a:p>
          <a:p>
            <a:pPr marL="0" marR="0" lvl="0" indent="0" algn="l">
              <a:lnSpc>
                <a:spcPct val="80000"/>
              </a:lnSpc>
              <a:spcBef>
                <a:spcPts val="0"/>
              </a:spcBef>
              <a:spcAft>
                <a:spcPts val="0"/>
              </a:spcAft>
              <a:buFont typeface="Noto Sans Symbols"/>
              <a:buNone/>
            </a:pPr>
            <a:r>
              <a:rPr lang="en-US" sz="1100" b="1" dirty="0">
                <a:latin typeface="+mn-lt"/>
                <a:ea typeface="Century Gothic"/>
                <a:cs typeface="Century Gothic"/>
                <a:sym typeface="Century Gothic"/>
              </a:rPr>
              <a:t>Say</a:t>
            </a:r>
            <a:r>
              <a:rPr lang="en-US" sz="1100" b="1" i="0" u="none" strike="noStrike" cap="none" baseline="0" dirty="0">
                <a:latin typeface="+mn-lt"/>
                <a:ea typeface="Century Gothic"/>
                <a:cs typeface="Century Gothic"/>
                <a:sym typeface="Century Gothic"/>
              </a:rPr>
              <a:t>: </a:t>
            </a:r>
            <a:r>
              <a:rPr lang="en-US" sz="1100" b="0" i="0" u="none" strike="noStrike" cap="none" baseline="0" dirty="0">
                <a:latin typeface="+mn-lt"/>
                <a:ea typeface="Century Gothic"/>
                <a:cs typeface="Century Gothic"/>
                <a:sym typeface="Century Gothic"/>
              </a:rPr>
              <a:t>In your own time, go around to each of these charts and write what you think we mean by each function. Use, specific examples such as “allocating and monitoring case loads” for the Administrative function.</a:t>
            </a:r>
            <a:endParaRPr lang="en-US" sz="1100" b="0" i="0" u="none" strike="noStrike" cap="none" baseline="0" dirty="0">
              <a:latin typeface="+mn-lt"/>
              <a:ea typeface="Century Gothic"/>
              <a:cs typeface="Century Gothic"/>
            </a:endParaRPr>
          </a:p>
          <a:p>
            <a:pPr>
              <a:lnSpc>
                <a:spcPct val="80000"/>
              </a:lnSpc>
              <a:buClr>
                <a:srgbClr val="EFEFEF"/>
              </a:buClr>
              <a:buSzPct val="79600"/>
              <a:buNone/>
            </a:pPr>
            <a:endParaRPr lang="en-US" sz="1100" dirty="0">
              <a:latin typeface="+mn-lt"/>
              <a:ea typeface="Century Gothic"/>
              <a:cs typeface="Century Gothic"/>
              <a:sym typeface="Century Gothic"/>
            </a:endParaRPr>
          </a:p>
          <a:p>
            <a:pPr marL="0" marR="0" lvl="0" indent="0" algn="l">
              <a:lnSpc>
                <a:spcPct val="80000"/>
              </a:lnSpc>
              <a:spcBef>
                <a:spcPts val="0"/>
              </a:spcBef>
              <a:spcAft>
                <a:spcPts val="0"/>
              </a:spcAft>
              <a:buFont typeface="Noto Sans Symbols"/>
              <a:buNone/>
            </a:pPr>
            <a:r>
              <a:rPr lang="en-US" sz="1100" b="1" i="0" u="none" strike="noStrike" cap="none" baseline="0" dirty="0">
                <a:latin typeface="+mn-lt"/>
                <a:ea typeface="Century Gothic"/>
                <a:cs typeface="Century Gothic"/>
                <a:sym typeface="Century Gothic"/>
              </a:rPr>
              <a:t>Instructions</a:t>
            </a:r>
            <a:r>
              <a:rPr lang="en-US" sz="1100" b="0" i="0" u="none" strike="noStrike" cap="none" baseline="0" dirty="0">
                <a:latin typeface="+mn-lt"/>
                <a:ea typeface="Century Gothic"/>
                <a:cs typeface="Century Gothic"/>
                <a:sym typeface="Century Gothic"/>
              </a:rPr>
              <a:t>: </a:t>
            </a:r>
          </a:p>
          <a:p>
            <a:pPr marL="0" marR="0" lvl="0" indent="0" algn="l">
              <a:lnSpc>
                <a:spcPct val="80000"/>
              </a:lnSpc>
              <a:spcBef>
                <a:spcPts val="0"/>
              </a:spcBef>
              <a:spcAft>
                <a:spcPts val="0"/>
              </a:spcAft>
              <a:buFont typeface="Noto Sans Symbols"/>
              <a:buNone/>
            </a:pPr>
            <a:r>
              <a:rPr lang="en-US" sz="1100" b="0" i="0" u="none" strike="noStrike" cap="none" baseline="0" dirty="0">
                <a:latin typeface="+mn-lt"/>
                <a:ea typeface="Century Gothic"/>
                <a:cs typeface="Century Gothic"/>
                <a:sym typeface="Century Gothic"/>
              </a:rPr>
              <a:t>1. Ensure everyone is clear on the exercise then tell them they will have 10-15 minutes.</a:t>
            </a:r>
            <a:endParaRPr lang="en-US" sz="1100" dirty="0">
              <a:latin typeface="+mn-lt"/>
            </a:endParaRPr>
          </a:p>
          <a:p>
            <a:pPr marL="0" marR="0" lvl="0" indent="0" algn="l" rtl="0">
              <a:lnSpc>
                <a:spcPct val="80000"/>
              </a:lnSpc>
              <a:spcBef>
                <a:spcPts val="0"/>
              </a:spcBef>
              <a:spcAft>
                <a:spcPts val="0"/>
              </a:spcAft>
              <a:buClr>
                <a:srgbClr val="EFEFEF"/>
              </a:buClr>
              <a:buSzPct val="79600"/>
              <a:buFont typeface="Noto Sans Symbols"/>
              <a:buNone/>
            </a:pPr>
            <a:r>
              <a:rPr lang="en-US" sz="1100" b="0" i="0" u="none" strike="noStrike" cap="none" baseline="0" dirty="0">
                <a:solidFill>
                  <a:srgbClr val="FF0000"/>
                </a:solidFill>
                <a:latin typeface="+mn-lt"/>
                <a:ea typeface="Century Gothic"/>
                <a:cs typeface="Century Gothic"/>
                <a:sym typeface="Century Gothic"/>
              </a:rPr>
              <a:t>2. When everyone is finished, call them back to plenary for the debrief (5 minutes)</a:t>
            </a:r>
          </a:p>
        </p:txBody>
      </p:sp>
      <p:sp>
        <p:nvSpPr>
          <p:cNvPr id="4" name="Slide Number Placeholder 3"/>
          <p:cNvSpPr>
            <a:spLocks noGrp="1"/>
          </p:cNvSpPr>
          <p:nvPr>
            <p:ph type="sldNum" sz="quarter" idx="10"/>
          </p:nvPr>
        </p:nvSpPr>
        <p:spPr/>
        <p:txBody>
          <a:bodyPr/>
          <a:lstStyle/>
          <a:p>
            <a:fld id="{780767AD-8186-5647-9165-A19B63BA7F43}" type="slidenum">
              <a:rPr lang="en-US" smtClean="0"/>
              <a:t>13</a:t>
            </a:fld>
            <a:endParaRPr lang="en-US"/>
          </a:p>
        </p:txBody>
      </p:sp>
    </p:spTree>
    <p:extLst>
      <p:ext uri="{BB962C8B-B14F-4D97-AF65-F5344CB8AC3E}">
        <p14:creationId xmlns:p14="http://schemas.microsoft.com/office/powerpoint/2010/main" val="1854956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SzPct val="25000"/>
              <a:buNone/>
            </a:pPr>
            <a:r>
              <a:rPr lang="en-US" sz="1100" b="0" dirty="0">
                <a:latin typeface="+mn-lt"/>
                <a:ea typeface="Century Gothic"/>
                <a:cs typeface="Century Gothic"/>
                <a:sym typeface="Century Gothic"/>
              </a:rPr>
              <a:t>5 minutes</a:t>
            </a:r>
          </a:p>
          <a:p>
            <a:pPr>
              <a:lnSpc>
                <a:spcPct val="90000"/>
              </a:lnSpc>
              <a:buSzPct val="25000"/>
              <a:buNone/>
            </a:pPr>
            <a:endParaRPr lang="en-US" sz="1100" b="0" dirty="0">
              <a:latin typeface="+mn-lt"/>
              <a:sym typeface="Century Gothic"/>
            </a:endParaRPr>
          </a:p>
          <a:p>
            <a:pPr>
              <a:lnSpc>
                <a:spcPct val="90000"/>
              </a:lnSpc>
              <a:buNone/>
            </a:pPr>
            <a:r>
              <a:rPr lang="en-US" sz="1100" b="1" dirty="0">
                <a:latin typeface="+mn-lt"/>
                <a:ea typeface="Century Gothic"/>
                <a:cs typeface="Century Gothic"/>
                <a:sym typeface="Century Gothic"/>
              </a:rPr>
              <a:t>Read</a:t>
            </a:r>
            <a:r>
              <a:rPr lang="en-US" sz="1100" b="0" dirty="0">
                <a:latin typeface="+mn-lt"/>
                <a:ea typeface="Century Gothic"/>
                <a:cs typeface="Century Gothic"/>
                <a:sym typeface="Century Gothic"/>
              </a:rPr>
              <a:t> out each, comparing with the lists developed</a:t>
            </a:r>
            <a:r>
              <a:rPr lang="en-US" sz="1100" b="0" baseline="0" dirty="0">
                <a:latin typeface="+mn-lt"/>
                <a:ea typeface="Century Gothic"/>
                <a:cs typeface="Century Gothic"/>
                <a:sym typeface="Century Gothic"/>
              </a:rPr>
              <a:t> by participants. C</a:t>
            </a:r>
            <a:r>
              <a:rPr lang="en-US" sz="1100" b="0" dirty="0">
                <a:latin typeface="+mn-lt"/>
                <a:ea typeface="Century Gothic"/>
                <a:cs typeface="Century Gothic"/>
                <a:sym typeface="Century Gothic"/>
              </a:rPr>
              <a:t>heck for understanding</a:t>
            </a:r>
            <a:r>
              <a:rPr lang="en-US" sz="1100" b="0" baseline="0" dirty="0">
                <a:latin typeface="+mn-lt"/>
                <a:ea typeface="Century Gothic"/>
                <a:cs typeface="Century Gothic"/>
                <a:sym typeface="Century Gothic"/>
              </a:rPr>
              <a:t> and make sure to elaborate as necessary </a:t>
            </a:r>
            <a:r>
              <a:rPr lang="en-US" sz="1100" b="0" dirty="0">
                <a:latin typeface="+mn-lt"/>
                <a:ea typeface="Century Gothic"/>
                <a:cs typeface="Century Gothic"/>
                <a:sym typeface="Century Gothic"/>
              </a:rPr>
              <a:t>as below:</a:t>
            </a:r>
            <a:endParaRPr lang="en-US" sz="1100" dirty="0">
              <a:latin typeface="+mn-lt"/>
            </a:endParaRPr>
          </a:p>
          <a:p>
            <a:pPr marL="0" marR="0" lvl="0" indent="0" algn="l" rtl="0">
              <a:lnSpc>
                <a:spcPct val="90000"/>
              </a:lnSpc>
              <a:spcBef>
                <a:spcPts val="0"/>
              </a:spcBef>
              <a:spcAft>
                <a:spcPts val="0"/>
              </a:spcAft>
              <a:buSzPct val="25000"/>
              <a:buNone/>
            </a:pPr>
            <a:endParaRPr lang="en-US" sz="1100" b="0" dirty="0">
              <a:solidFill>
                <a:schemeClr val="lt1"/>
              </a:solidFill>
              <a:latin typeface="+mn-lt"/>
              <a:ea typeface="Century Gothic"/>
              <a:cs typeface="Century Gothic"/>
              <a:sym typeface="Century Gothic"/>
            </a:endParaRPr>
          </a:p>
          <a:p>
            <a:pPr marL="171450" marR="0" lvl="0" indent="-171450" algn="l" rtl="0">
              <a:lnSpc>
                <a:spcPct val="90000"/>
              </a:lnSpc>
              <a:spcBef>
                <a:spcPts val="0"/>
              </a:spcBef>
              <a:spcAft>
                <a:spcPts val="0"/>
              </a:spcAft>
              <a:buSzPct val="25000"/>
              <a:buFont typeface="Arial" panose="020B0604020202020204" pitchFamily="34" charset="0"/>
              <a:buChar char="•"/>
            </a:pPr>
            <a:r>
              <a:rPr lang="en-US" sz="1100" b="0" dirty="0">
                <a:solidFill>
                  <a:schemeClr val="lt1"/>
                </a:solidFill>
                <a:latin typeface="+mn-lt"/>
                <a:ea typeface="Century Gothic"/>
                <a:cs typeface="Century Gothic"/>
                <a:sym typeface="Century Gothic"/>
              </a:rPr>
              <a:t>Human resources:</a:t>
            </a:r>
            <a:r>
              <a:rPr lang="en-US" sz="1100" b="0" baseline="0" dirty="0">
                <a:solidFill>
                  <a:schemeClr val="lt1"/>
                </a:solidFill>
                <a:latin typeface="+mn-lt"/>
                <a:ea typeface="Century Gothic"/>
                <a:cs typeface="Century Gothic"/>
                <a:sym typeface="Century Gothic"/>
              </a:rPr>
              <a:t> r</a:t>
            </a:r>
            <a:r>
              <a:rPr lang="en-US" sz="1100" b="0" dirty="0">
                <a:solidFill>
                  <a:schemeClr val="lt1"/>
                </a:solidFill>
                <a:latin typeface="+mn-lt"/>
                <a:ea typeface="Century Gothic"/>
                <a:cs typeface="Century Gothic"/>
                <a:sym typeface="Century Gothic"/>
              </a:rPr>
              <a:t>ecruitment</a:t>
            </a:r>
            <a:r>
              <a:rPr lang="en-US" sz="1100" b="0" baseline="0" dirty="0">
                <a:solidFill>
                  <a:schemeClr val="lt1"/>
                </a:solidFill>
                <a:latin typeface="+mn-lt"/>
                <a:ea typeface="Century Gothic"/>
                <a:cs typeface="Century Gothic"/>
                <a:sym typeface="Century Gothic"/>
              </a:rPr>
              <a:t> and</a:t>
            </a:r>
            <a:r>
              <a:rPr lang="en-US" sz="1100" b="0" dirty="0">
                <a:solidFill>
                  <a:schemeClr val="lt1"/>
                </a:solidFill>
                <a:latin typeface="+mn-lt"/>
                <a:ea typeface="Century Gothic"/>
                <a:cs typeface="Century Gothic"/>
                <a:sym typeface="Century Gothic"/>
              </a:rPr>
              <a:t> orientation, collaborating</a:t>
            </a:r>
            <a:r>
              <a:rPr lang="en-US" sz="1100" b="0" baseline="0" dirty="0">
                <a:solidFill>
                  <a:schemeClr val="lt1"/>
                </a:solidFill>
                <a:latin typeface="+mn-lt"/>
                <a:ea typeface="Century Gothic"/>
                <a:cs typeface="Century Gothic"/>
                <a:sym typeface="Century Gothic"/>
              </a:rPr>
              <a:t> </a:t>
            </a:r>
            <a:r>
              <a:rPr lang="en-US" sz="1100" b="0" dirty="0">
                <a:solidFill>
                  <a:schemeClr val="lt1"/>
                </a:solidFill>
                <a:latin typeface="+mn-lt"/>
                <a:ea typeface="Century Gothic"/>
                <a:cs typeface="Century Gothic"/>
                <a:sym typeface="Century Gothic"/>
              </a:rPr>
              <a:t>in</a:t>
            </a:r>
            <a:r>
              <a:rPr lang="en-US" sz="1100" b="0" baseline="0" dirty="0">
                <a:solidFill>
                  <a:schemeClr val="lt1"/>
                </a:solidFill>
                <a:latin typeface="+mn-lt"/>
                <a:ea typeface="Century Gothic"/>
                <a:cs typeface="Century Gothic"/>
                <a:sym typeface="Century Gothic"/>
              </a:rPr>
              <a:t> the </a:t>
            </a:r>
            <a:r>
              <a:rPr lang="en-US" sz="1100" b="0" dirty="0">
                <a:solidFill>
                  <a:schemeClr val="lt1"/>
                </a:solidFill>
                <a:latin typeface="+mn-lt"/>
                <a:ea typeface="Century Gothic"/>
                <a:cs typeface="Century Gothic"/>
                <a:sym typeface="Century Gothic"/>
              </a:rPr>
              <a:t>performance</a:t>
            </a:r>
            <a:r>
              <a:rPr lang="en-US" sz="1100" b="0" baseline="0" dirty="0">
                <a:solidFill>
                  <a:schemeClr val="lt1"/>
                </a:solidFill>
                <a:latin typeface="+mn-lt"/>
                <a:ea typeface="Century Gothic"/>
                <a:cs typeface="Century Gothic"/>
                <a:sym typeface="Century Gothic"/>
              </a:rPr>
              <a:t> management process</a:t>
            </a:r>
            <a:endParaRPr lang="en-US" sz="1100" b="0" dirty="0">
              <a:solidFill>
                <a:schemeClr val="lt1"/>
              </a:solidFill>
              <a:latin typeface="+mn-lt"/>
              <a:ea typeface="Century Gothic"/>
              <a:cs typeface="Century Gothic"/>
              <a:sym typeface="Century Gothic"/>
            </a:endParaRPr>
          </a:p>
          <a:p>
            <a:pPr marL="171450" marR="0" lvl="0" indent="-171450" algn="l" defTabSz="914400" rtl="0" eaLnBrk="1" fontAlgn="auto" latinLnBrk="0" hangingPunct="1">
              <a:lnSpc>
                <a:spcPct val="90000"/>
              </a:lnSpc>
              <a:spcBef>
                <a:spcPts val="910"/>
              </a:spcBef>
              <a:spcAft>
                <a:spcPts val="0"/>
              </a:spcAft>
              <a:buClrTx/>
              <a:buSzPct val="25000"/>
              <a:buFont typeface="Arial" panose="020B0604020202020204" pitchFamily="34" charset="0"/>
              <a:buChar char="•"/>
              <a:tabLst/>
              <a:defRPr/>
            </a:pPr>
            <a:r>
              <a:rPr lang="en-US" sz="1100" b="0" dirty="0">
                <a:solidFill>
                  <a:schemeClr val="lt1"/>
                </a:solidFill>
                <a:latin typeface="+mn-lt"/>
                <a:ea typeface="Century Gothic"/>
                <a:cs typeface="Century Gothic"/>
                <a:sym typeface="Century Gothic"/>
              </a:rPr>
              <a:t>Planning and assigning</a:t>
            </a:r>
            <a:r>
              <a:rPr lang="en-US" sz="1100" b="0" baseline="0" dirty="0">
                <a:solidFill>
                  <a:schemeClr val="lt1"/>
                </a:solidFill>
                <a:latin typeface="+mn-lt"/>
                <a:ea typeface="Century Gothic"/>
                <a:cs typeface="Century Gothic"/>
                <a:sym typeface="Century Gothic"/>
              </a:rPr>
              <a:t> and overseeing the quality of case w</a:t>
            </a:r>
            <a:r>
              <a:rPr lang="en-US" sz="1100" b="0" dirty="0">
                <a:solidFill>
                  <a:schemeClr val="lt1"/>
                </a:solidFill>
                <a:latin typeface="+mn-lt"/>
                <a:ea typeface="Century Gothic"/>
                <a:cs typeface="Century Gothic"/>
                <a:sym typeface="Century Gothic"/>
              </a:rPr>
              <a:t>ork: overseeing case loads among team members and ensuring caseworkers are following</a:t>
            </a:r>
            <a:r>
              <a:rPr lang="en-US" sz="1100" b="0" baseline="0" dirty="0">
                <a:solidFill>
                  <a:schemeClr val="lt1"/>
                </a:solidFill>
                <a:latin typeface="+mn-lt"/>
                <a:ea typeface="Century Gothic"/>
                <a:cs typeface="Century Gothic"/>
                <a:sym typeface="Century Gothic"/>
              </a:rPr>
              <a:t> the case management standards and process according to standard operating procedures</a:t>
            </a:r>
            <a:endParaRPr lang="en-US" sz="1100" b="0" dirty="0">
              <a:solidFill>
                <a:schemeClr val="lt1"/>
              </a:solidFill>
              <a:latin typeface="+mn-lt"/>
              <a:ea typeface="Century Gothic"/>
              <a:cs typeface="Century Gothic"/>
              <a:sym typeface="Century Gothic"/>
            </a:endParaRPr>
          </a:p>
          <a:p>
            <a:pPr marL="171450" indent="-171450">
              <a:lnSpc>
                <a:spcPct val="90000"/>
              </a:lnSpc>
              <a:spcBef>
                <a:spcPts val="910"/>
              </a:spcBef>
              <a:buSzPct val="25000"/>
              <a:buFont typeface="Arial" panose="020B0604020202020204" pitchFamily="34" charset="0"/>
              <a:buChar char="•"/>
              <a:defRPr/>
            </a:pPr>
            <a:r>
              <a:rPr lang="en-US" sz="1100" b="0" dirty="0">
                <a:latin typeface="+mn-lt"/>
                <a:ea typeface="Century Gothic"/>
                <a:cs typeface="Century Gothic"/>
                <a:sym typeface="Century Gothic"/>
              </a:rPr>
              <a:t>Coordinating with other actors: advocacy, updating the service directory, referrals</a:t>
            </a:r>
            <a:endParaRPr lang="en-US" sz="1100" b="0" u="sng" dirty="0">
              <a:latin typeface="+mn-lt"/>
              <a:ea typeface="Century Gothic"/>
              <a:cs typeface="Century Gothic"/>
              <a:sym typeface="Century Gothic"/>
            </a:endParaRPr>
          </a:p>
          <a:p>
            <a:pPr marL="171450" indent="-171450">
              <a:lnSpc>
                <a:spcPct val="90000"/>
              </a:lnSpc>
              <a:spcBef>
                <a:spcPts val="910"/>
              </a:spcBef>
              <a:buSzPct val="25000"/>
              <a:buFont typeface="Arial" panose="020B0604020202020204" pitchFamily="34" charset="0"/>
              <a:buChar char="•"/>
              <a:defRPr/>
            </a:pPr>
            <a:r>
              <a:rPr lang="en-US" sz="1100" b="0" dirty="0">
                <a:solidFill>
                  <a:schemeClr val="lt1"/>
                </a:solidFill>
                <a:latin typeface="+mn-lt"/>
                <a:ea typeface="Century Gothic"/>
                <a:cs typeface="Century Gothic"/>
                <a:sym typeface="Century Gothic"/>
              </a:rPr>
              <a:t>Documentation: ensuring the quality of case</a:t>
            </a:r>
            <a:r>
              <a:rPr lang="en-US" sz="1100" b="0" baseline="0" dirty="0">
                <a:solidFill>
                  <a:schemeClr val="lt1"/>
                </a:solidFill>
                <a:latin typeface="+mn-lt"/>
                <a:ea typeface="Century Gothic"/>
                <a:cs typeface="Century Gothic"/>
                <a:sym typeface="Century Gothic"/>
              </a:rPr>
              <a:t> files, in line with</a:t>
            </a:r>
            <a:r>
              <a:rPr lang="en-US" sz="1100" b="0" dirty="0">
                <a:solidFill>
                  <a:schemeClr val="lt1"/>
                </a:solidFill>
                <a:latin typeface="+mn-lt"/>
                <a:ea typeface="Century Gothic"/>
                <a:cs typeface="Century Gothic"/>
                <a:sym typeface="Century Gothic"/>
              </a:rPr>
              <a:t> timeframes and compliance with laws, policies and standard</a:t>
            </a:r>
            <a:r>
              <a:rPr lang="en-US" sz="1100" b="0" baseline="0" dirty="0">
                <a:solidFill>
                  <a:schemeClr val="lt1"/>
                </a:solidFill>
                <a:latin typeface="+mn-lt"/>
                <a:ea typeface="Century Gothic"/>
                <a:cs typeface="Century Gothic"/>
                <a:sym typeface="Century Gothic"/>
              </a:rPr>
              <a:t> operating </a:t>
            </a:r>
            <a:r>
              <a:rPr lang="en-US" sz="1100" b="0" dirty="0">
                <a:solidFill>
                  <a:schemeClr val="lt1"/>
                </a:solidFill>
                <a:latin typeface="+mn-lt"/>
                <a:ea typeface="Century Gothic"/>
                <a:cs typeface="Century Gothic"/>
                <a:sym typeface="Century Gothic"/>
              </a:rPr>
              <a:t>procedures</a:t>
            </a:r>
          </a:p>
          <a:p>
            <a:pPr marL="171450" indent="-171450">
              <a:lnSpc>
                <a:spcPct val="90000"/>
              </a:lnSpc>
              <a:spcBef>
                <a:spcPts val="910"/>
              </a:spcBef>
              <a:buSzPct val="25000"/>
              <a:buFont typeface="Arial" panose="020B0604020202020204" pitchFamily="34" charset="0"/>
              <a:buChar char="•"/>
              <a:defRPr/>
            </a:pPr>
            <a:r>
              <a:rPr lang="en-US" sz="1100" b="0" dirty="0">
                <a:latin typeface="+mn-lt"/>
                <a:ea typeface="Century Gothic"/>
                <a:cs typeface="Century Gothic"/>
                <a:sym typeface="Century Gothic"/>
              </a:rPr>
              <a:t>Reinforcing safety and ethical standards:</a:t>
            </a:r>
            <a:r>
              <a:rPr lang="en-US" sz="1100" b="0" baseline="0" dirty="0">
                <a:latin typeface="+mn-lt"/>
                <a:ea typeface="Century Gothic"/>
                <a:cs typeface="Century Gothic"/>
                <a:sym typeface="Century Gothic"/>
              </a:rPr>
              <a:t> for caseworkers to perform their jobs; as well as emphasizing the agency’s child safeguarding policy</a:t>
            </a:r>
            <a:endParaRPr lang="en-US" sz="1100" b="0" dirty="0">
              <a:latin typeface="+mn-lt"/>
              <a:ea typeface="Century Gothic"/>
              <a:cs typeface="Century Gothic"/>
            </a:endParaRPr>
          </a:p>
          <a:p>
            <a:pPr>
              <a:lnSpc>
                <a:spcPct val="90000"/>
              </a:lnSpc>
              <a:spcBef>
                <a:spcPts val="900"/>
              </a:spcBef>
              <a:buNone/>
              <a:defRPr/>
            </a:pPr>
            <a:endParaRPr lang="en-US" sz="1100" b="1" i="1" dirty="0">
              <a:latin typeface="+mn-lt"/>
              <a:ea typeface="Century Gothic"/>
              <a:cs typeface="Century Gothic"/>
              <a:sym typeface="Century Gothic"/>
            </a:endParaRPr>
          </a:p>
          <a:p>
            <a:pPr>
              <a:lnSpc>
                <a:spcPct val="90000"/>
              </a:lnSpc>
              <a:spcBef>
                <a:spcPts val="900"/>
              </a:spcBef>
              <a:buNone/>
              <a:defRPr/>
            </a:pPr>
            <a:r>
              <a:rPr lang="en-US" sz="1100" b="1" i="0" u="none" dirty="0">
                <a:latin typeface="+mn-lt"/>
                <a:ea typeface="Century Gothic"/>
                <a:cs typeface="Century Gothic"/>
                <a:sym typeface="Century Gothic"/>
              </a:rPr>
              <a:t>Facilitator’s Note:</a:t>
            </a:r>
            <a:r>
              <a:rPr lang="en-US" sz="1100" b="1" i="0" u="none" baseline="0" dirty="0">
                <a:latin typeface="+mn-lt"/>
                <a:ea typeface="Century Gothic"/>
                <a:cs typeface="Century Gothic"/>
                <a:sym typeface="Century Gothic"/>
              </a:rPr>
              <a:t> </a:t>
            </a:r>
            <a:r>
              <a:rPr lang="en-US" sz="1100" b="0" i="0" u="none" dirty="0">
                <a:latin typeface="+mn-lt"/>
                <a:ea typeface="Century Gothic"/>
                <a:cs typeface="Century Gothic"/>
                <a:sym typeface="Century Gothic"/>
              </a:rPr>
              <a:t>the responsibilities of supervisors for the</a:t>
            </a:r>
            <a:r>
              <a:rPr lang="en-US" sz="1100" b="0" i="0" u="none" baseline="0" dirty="0">
                <a:latin typeface="+mn-lt"/>
                <a:ea typeface="Century Gothic"/>
                <a:cs typeface="Century Gothic"/>
                <a:sym typeface="Century Gothic"/>
              </a:rPr>
              <a:t> administrative/ accountability function will vary according to the staffing structure of the organization (if the supervisor is the direct line manager, or not.)</a:t>
            </a:r>
            <a:endParaRPr lang="en-US" sz="1100" b="0" i="0" dirty="0">
              <a:latin typeface="+mn-lt"/>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14</a:t>
            </a:fld>
            <a:endParaRPr lang="en-US"/>
          </a:p>
        </p:txBody>
      </p:sp>
    </p:spTree>
    <p:extLst>
      <p:ext uri="{BB962C8B-B14F-4D97-AF65-F5344CB8AC3E}">
        <p14:creationId xmlns:p14="http://schemas.microsoft.com/office/powerpoint/2010/main" val="58792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n-US" sz="1100" b="0" dirty="0">
                <a:latin typeface="+mn-lt"/>
                <a:ea typeface="Century Gothic"/>
                <a:cs typeface="Century Gothic"/>
                <a:sym typeface="Century Gothic"/>
              </a:rPr>
              <a:t>5 minutes</a:t>
            </a:r>
          </a:p>
          <a:p>
            <a:pPr>
              <a:buSzPct val="25000"/>
              <a:buNone/>
              <a:defRPr/>
            </a:pPr>
            <a:endParaRPr lang="en-US" sz="1100" dirty="0">
              <a:latin typeface="+mn-lt"/>
              <a:sym typeface="Century Gothic"/>
            </a:endParaRPr>
          </a:p>
          <a:p>
            <a:pPr>
              <a:lnSpc>
                <a:spcPct val="90000"/>
              </a:lnSpc>
              <a:buNone/>
            </a:pPr>
            <a:r>
              <a:rPr lang="en-US" sz="1100" b="1" dirty="0">
                <a:latin typeface="+mn-lt"/>
                <a:ea typeface="Century Gothic"/>
                <a:cs typeface="Century Gothic"/>
                <a:sym typeface="Century Gothic"/>
              </a:rPr>
              <a:t>Read</a:t>
            </a:r>
            <a:r>
              <a:rPr lang="en-US" sz="1100" b="0" dirty="0">
                <a:latin typeface="+mn-lt"/>
                <a:ea typeface="Century Gothic"/>
                <a:cs typeface="Century Gothic"/>
                <a:sym typeface="Century Gothic"/>
              </a:rPr>
              <a:t> out each, comparing with the lists developed</a:t>
            </a:r>
            <a:r>
              <a:rPr lang="en-US" sz="1100" b="0" baseline="0" dirty="0">
                <a:latin typeface="+mn-lt"/>
                <a:ea typeface="Century Gothic"/>
                <a:cs typeface="Century Gothic"/>
                <a:sym typeface="Century Gothic"/>
              </a:rPr>
              <a:t> by participants. C</a:t>
            </a:r>
            <a:r>
              <a:rPr lang="en-US" sz="1100" b="0" dirty="0">
                <a:latin typeface="+mn-lt"/>
                <a:ea typeface="Century Gothic"/>
                <a:cs typeface="Century Gothic"/>
                <a:sym typeface="Century Gothic"/>
              </a:rPr>
              <a:t>heck for understanding</a:t>
            </a:r>
            <a:r>
              <a:rPr lang="en-US" sz="1100" b="0" baseline="0" dirty="0">
                <a:latin typeface="+mn-lt"/>
                <a:ea typeface="Century Gothic"/>
                <a:cs typeface="Century Gothic"/>
                <a:sym typeface="Century Gothic"/>
              </a:rPr>
              <a:t> and make sure to elaborate as necessary </a:t>
            </a:r>
            <a:r>
              <a:rPr lang="en-US" sz="1100" b="0" dirty="0">
                <a:latin typeface="+mn-lt"/>
                <a:ea typeface="Century Gothic"/>
                <a:cs typeface="Century Gothic"/>
                <a:sym typeface="Century Gothic"/>
              </a:rPr>
              <a:t>as below:</a:t>
            </a: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1" dirty="0">
              <a:solidFill>
                <a:schemeClr val="dk1"/>
              </a:solidFill>
              <a:latin typeface="+mn-lt"/>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dirty="0">
                <a:solidFill>
                  <a:schemeClr val="dk1"/>
                </a:solidFill>
                <a:latin typeface="+mn-lt"/>
                <a:ea typeface="Century Gothic"/>
                <a:cs typeface="Century Gothic"/>
                <a:sym typeface="Century Gothic"/>
              </a:rPr>
              <a:t>Assess competencies: in the next module, we will review a Capacity Assessment tool that support</a:t>
            </a:r>
            <a:r>
              <a:rPr lang="en-US" sz="1100" b="0" baseline="0" dirty="0">
                <a:solidFill>
                  <a:schemeClr val="dk1"/>
                </a:solidFill>
                <a:latin typeface="+mn-lt"/>
                <a:ea typeface="Century Gothic"/>
                <a:cs typeface="Century Gothic"/>
                <a:sym typeface="Century Gothic"/>
              </a:rPr>
              <a:t>s supervisors’ understanding of caseworkers knowledge, attitudes and skills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dirty="0">
                <a:solidFill>
                  <a:schemeClr val="dk1"/>
                </a:solidFill>
                <a:latin typeface="+mn-lt"/>
                <a:ea typeface="Century Gothic"/>
                <a:cs typeface="Century Gothic"/>
                <a:sym typeface="Century Gothic"/>
              </a:rPr>
              <a:t>Collaborative on personal learning plans: create professional development plans &amp; strengthen capacity on an on-going basis: regular</a:t>
            </a:r>
            <a:r>
              <a:rPr lang="en-US" sz="1100" b="0" baseline="0" dirty="0">
                <a:solidFill>
                  <a:schemeClr val="dk1"/>
                </a:solidFill>
                <a:latin typeface="+mn-lt"/>
                <a:ea typeface="Century Gothic"/>
                <a:cs typeface="Century Gothic"/>
                <a:sym typeface="Century Gothic"/>
              </a:rPr>
              <a:t> consistent check-ins</a:t>
            </a:r>
            <a:endParaRPr lang="en-US" sz="1100" b="0" dirty="0">
              <a:solidFill>
                <a:schemeClr val="dk1"/>
              </a:solidFill>
              <a:latin typeface="+mn-lt"/>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dirty="0">
                <a:solidFill>
                  <a:schemeClr val="lt1"/>
                </a:solidFill>
                <a:latin typeface="+mn-lt"/>
                <a:ea typeface="Century Gothic"/>
                <a:cs typeface="Century Gothic"/>
                <a:sym typeface="Century Gothic"/>
              </a:rPr>
              <a:t>Promote reflective practice, critical thinking, and decision making - we</a:t>
            </a:r>
            <a:r>
              <a:rPr lang="en-US" sz="1100" b="0" baseline="0" dirty="0">
                <a:solidFill>
                  <a:schemeClr val="lt1"/>
                </a:solidFill>
                <a:latin typeface="+mn-lt"/>
                <a:ea typeface="Century Gothic"/>
                <a:cs typeface="Century Gothic"/>
                <a:sym typeface="Century Gothic"/>
              </a:rPr>
              <a:t> will share some tools to support reflective practice</a:t>
            </a:r>
            <a:endParaRPr lang="en-US" sz="1100" b="0" dirty="0">
              <a:solidFill>
                <a:schemeClr val="lt1"/>
              </a:solidFill>
              <a:latin typeface="+mn-lt"/>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dirty="0">
                <a:solidFill>
                  <a:schemeClr val="dk1"/>
                </a:solidFill>
                <a:latin typeface="+mn-lt"/>
                <a:ea typeface="Century Gothic"/>
                <a:cs typeface="Century Gothic"/>
                <a:sym typeface="Century Gothic"/>
              </a:rPr>
              <a:t>Reinforcement of guiding principles: both caseworkers and supervisors should know and understand how to implement the guiding principles of case management. Through</a:t>
            </a:r>
            <a:r>
              <a:rPr lang="en-US" sz="1100" b="0" baseline="0" dirty="0">
                <a:solidFill>
                  <a:schemeClr val="dk1"/>
                </a:solidFill>
                <a:latin typeface="+mn-lt"/>
                <a:ea typeface="Century Gothic"/>
                <a:cs typeface="Century Gothic"/>
                <a:sym typeface="Century Gothic"/>
              </a:rPr>
              <a:t> the supervisor-caseworker relationship, discussions about guiding principles should occur regularly.</a:t>
            </a:r>
            <a:endParaRPr lang="en-US" sz="1100" b="0" dirty="0">
              <a:solidFill>
                <a:schemeClr val="dk1"/>
              </a:solidFill>
              <a:latin typeface="+mn-lt"/>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dirty="0">
                <a:solidFill>
                  <a:schemeClr val="dk1"/>
                </a:solidFill>
                <a:latin typeface="+mn-lt"/>
                <a:ea typeface="Century Gothic"/>
                <a:cs typeface="Century Gothic"/>
                <a:sym typeface="Century Gothic"/>
              </a:rPr>
              <a:t>Encouragement of self-awareness and sensitivity</a:t>
            </a:r>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15</a:t>
            </a:fld>
            <a:endParaRPr lang="en-US"/>
          </a:p>
        </p:txBody>
      </p:sp>
    </p:spTree>
    <p:extLst>
      <p:ext uri="{BB962C8B-B14F-4D97-AF65-F5344CB8AC3E}">
        <p14:creationId xmlns:p14="http://schemas.microsoft.com/office/powerpoint/2010/main" val="3213202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n-US" sz="1100" b="0" dirty="0">
                <a:latin typeface="+mn-lt"/>
                <a:ea typeface="Century Gothic"/>
                <a:cs typeface="Century Gothic"/>
                <a:sym typeface="Century Gothic"/>
              </a:rPr>
              <a:t>5 minutes</a:t>
            </a:r>
          </a:p>
          <a:p>
            <a:pPr>
              <a:buSzPct val="25000"/>
              <a:buNone/>
              <a:defRPr/>
            </a:pPr>
            <a:endParaRPr lang="en-US" sz="1100" b="0" dirty="0">
              <a:latin typeface="+mn-lt"/>
              <a:sym typeface="Century Gothic"/>
            </a:endParaRPr>
          </a:p>
          <a:p>
            <a:pPr>
              <a:lnSpc>
                <a:spcPct val="90000"/>
              </a:lnSpc>
              <a:buNone/>
            </a:pPr>
            <a:r>
              <a:rPr lang="en-US" sz="1100" b="1" dirty="0">
                <a:latin typeface="+mn-lt"/>
                <a:ea typeface="Century Gothic"/>
                <a:cs typeface="Century Gothic"/>
                <a:sym typeface="Century Gothic"/>
              </a:rPr>
              <a:t>Read</a:t>
            </a:r>
            <a:r>
              <a:rPr lang="en-US" sz="1100" b="0" dirty="0">
                <a:latin typeface="+mn-lt"/>
                <a:ea typeface="Century Gothic"/>
                <a:cs typeface="Century Gothic"/>
                <a:sym typeface="Century Gothic"/>
              </a:rPr>
              <a:t> out each, comparing with the lists developed</a:t>
            </a:r>
            <a:r>
              <a:rPr lang="en-US" sz="1100" b="0" baseline="0" dirty="0">
                <a:latin typeface="+mn-lt"/>
                <a:ea typeface="Century Gothic"/>
                <a:cs typeface="Century Gothic"/>
                <a:sym typeface="Century Gothic"/>
              </a:rPr>
              <a:t> by participants. C</a:t>
            </a:r>
            <a:r>
              <a:rPr lang="en-US" sz="1100" b="0" dirty="0">
                <a:latin typeface="+mn-lt"/>
                <a:ea typeface="Century Gothic"/>
                <a:cs typeface="Century Gothic"/>
                <a:sym typeface="Century Gothic"/>
              </a:rPr>
              <a:t>heck for understanding</a:t>
            </a:r>
            <a:r>
              <a:rPr lang="en-US" sz="1100" b="0" baseline="0" dirty="0">
                <a:latin typeface="+mn-lt"/>
                <a:ea typeface="Century Gothic"/>
                <a:cs typeface="Century Gothic"/>
                <a:sym typeface="Century Gothic"/>
              </a:rPr>
              <a:t> and make sure to elaborate as necessary </a:t>
            </a:r>
            <a:r>
              <a:rPr lang="en-US" sz="1100" b="0" dirty="0">
                <a:latin typeface="+mn-lt"/>
                <a:ea typeface="Century Gothic"/>
                <a:cs typeface="Century Gothic"/>
                <a:sym typeface="Century Gothic"/>
              </a:rPr>
              <a:t>as below:</a:t>
            </a: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dirty="0">
              <a:solidFill>
                <a:schemeClr val="lt1"/>
              </a:solidFill>
              <a:latin typeface="+mn-lt"/>
              <a:ea typeface="Century Gothic"/>
              <a:cs typeface="Century Gothic"/>
              <a:sym typeface="Century Gothic"/>
            </a:endParaRPr>
          </a:p>
          <a:p>
            <a:pPr marL="171450" indent="-171450">
              <a:buSzPct val="25000"/>
              <a:buFont typeface="Arial" panose="020B0604020202020204" pitchFamily="34" charset="0"/>
              <a:buChar char="•"/>
              <a:defRPr/>
            </a:pPr>
            <a:r>
              <a:rPr lang="en-US" sz="1100" dirty="0">
                <a:latin typeface="+mn-lt"/>
              </a:rPr>
              <a:t>Safe Space: We</a:t>
            </a:r>
            <a:r>
              <a:rPr lang="en-US" sz="1100" b="0" i="0" u="none" strike="noStrike" cap="none" dirty="0">
                <a:latin typeface="+mn-lt"/>
                <a:ea typeface="Calibri"/>
                <a:cs typeface="Calibri"/>
                <a:sym typeface="Calibri"/>
              </a:rPr>
              <a:t> are not only concerned with emotional safety</a:t>
            </a:r>
            <a:r>
              <a:rPr lang="en-US" sz="1100" b="0" i="0" u="none" strike="noStrike" cap="none" baseline="0" dirty="0">
                <a:latin typeface="+mn-lt"/>
                <a:ea typeface="Calibri"/>
                <a:cs typeface="Calibri"/>
                <a:sym typeface="Calibri"/>
              </a:rPr>
              <a:t> for the case worker to reflect on their practice. </a:t>
            </a:r>
            <a:r>
              <a:rPr lang="en-US" sz="1100" dirty="0">
                <a:latin typeface="+mn-lt"/>
              </a:rPr>
              <a:t>As mentioned in the administrative function slide, we </a:t>
            </a:r>
            <a:r>
              <a:rPr lang="en-US" sz="1100" b="0" i="0" u="none" strike="noStrike" cap="none" baseline="0" dirty="0">
                <a:latin typeface="+mn-lt"/>
                <a:ea typeface="Calibri"/>
                <a:cs typeface="Calibri"/>
                <a:sym typeface="Calibri"/>
              </a:rPr>
              <a:t>are also always considering </a:t>
            </a:r>
            <a:r>
              <a:rPr lang="en-US" sz="1100" b="0" i="0" u="none" strike="noStrike" cap="none" dirty="0">
                <a:latin typeface="+mn-lt"/>
                <a:ea typeface="Calibri"/>
                <a:cs typeface="Calibri"/>
                <a:sym typeface="Calibri"/>
              </a:rPr>
              <a:t>safety issues</a:t>
            </a:r>
            <a:r>
              <a:rPr lang="en-US" sz="1100" dirty="0">
                <a:latin typeface="+mn-lt"/>
              </a:rPr>
              <a:t>,</a:t>
            </a:r>
            <a:r>
              <a:rPr lang="en-US" sz="1100" b="0" i="0" u="none" strike="noStrike" cap="none" baseline="0" dirty="0">
                <a:latin typeface="+mn-lt"/>
                <a:ea typeface="Calibri"/>
                <a:cs typeface="Calibri"/>
                <a:sym typeface="Calibri"/>
              </a:rPr>
              <a:t> </a:t>
            </a:r>
            <a:r>
              <a:rPr lang="en-US" sz="1100" dirty="0">
                <a:latin typeface="+mn-lt"/>
              </a:rPr>
              <a:t>for both children and caseworkers, when</a:t>
            </a:r>
            <a:r>
              <a:rPr lang="en-US" sz="1100" b="0" i="0" u="none" strike="noStrike" cap="none" baseline="0" dirty="0">
                <a:latin typeface="+mn-lt"/>
                <a:ea typeface="Calibri"/>
                <a:cs typeface="Calibri"/>
                <a:sym typeface="Calibri"/>
              </a:rPr>
              <a:t> meeting and working with particular children (e.g., remote or insecure locations, potential unsafe environments or risky family dynamics</a:t>
            </a:r>
            <a:r>
              <a:rPr lang="en-US" sz="1100" dirty="0">
                <a:latin typeface="+mn-lt"/>
              </a:rPr>
              <a:t>).</a:t>
            </a:r>
            <a:endParaRPr lang="en-US" sz="1100" dirty="0">
              <a:latin typeface="+mn-lt"/>
              <a:ea typeface="Century Gothic"/>
              <a:cs typeface="Century Gothic"/>
            </a:endParaRPr>
          </a:p>
          <a:p>
            <a:pPr marL="171450" indent="-171450">
              <a:buSzPct val="25000"/>
              <a:buFont typeface="Arial" panose="020B0604020202020204" pitchFamily="34" charset="0"/>
              <a:buChar char="•"/>
              <a:defRPr/>
            </a:pPr>
            <a:r>
              <a:rPr lang="en-US" sz="1100" dirty="0">
                <a:latin typeface="+mn-lt"/>
                <a:ea typeface="Century Gothic"/>
                <a:cs typeface="Century Gothic"/>
              </a:rPr>
              <a:t>Self Care: </a:t>
            </a:r>
            <a:r>
              <a:rPr lang="en-US" sz="1100" dirty="0">
                <a:latin typeface="+mn-lt"/>
                <a:ea typeface="Century Gothic"/>
                <a:cs typeface="Century Gothic"/>
                <a:sym typeface="Century Gothic"/>
              </a:rPr>
              <a:t>Supervision helps promote self care in many ways: Including by providing a safe space for reflection on</a:t>
            </a:r>
            <a:r>
              <a:rPr lang="en-US" sz="1100" dirty="0">
                <a:latin typeface="+mn-lt"/>
                <a:ea typeface="Century Gothic"/>
                <a:cs typeface="Century Gothic"/>
              </a:rPr>
              <a:t> </a:t>
            </a:r>
            <a:r>
              <a:rPr lang="en-US" sz="1100" dirty="0">
                <a:latin typeface="+mn-lt"/>
                <a:ea typeface="Century Gothic"/>
                <a:cs typeface="Century Gothic"/>
                <a:sym typeface="Century Gothic"/>
              </a:rPr>
              <a:t>the impact of work on wellbeing</a:t>
            </a:r>
            <a:r>
              <a:rPr lang="en-US" sz="1100" dirty="0">
                <a:latin typeface="+mn-lt"/>
                <a:ea typeface="Century Gothic"/>
                <a:cs typeface="Century Gothic"/>
              </a:rPr>
              <a:t> and the </a:t>
            </a:r>
            <a:r>
              <a:rPr lang="en-US" sz="1100" baseline="0" dirty="0">
                <a:latin typeface="+mn-lt"/>
                <a:ea typeface="Century Gothic"/>
                <a:cs typeface="Century Gothic"/>
                <a:sym typeface="Century Gothic"/>
              </a:rPr>
              <a:t>impact of wellbeing on work</a:t>
            </a:r>
            <a:r>
              <a:rPr lang="en-US" sz="1100" dirty="0">
                <a:latin typeface="+mn-lt"/>
                <a:ea typeface="Century Gothic"/>
                <a:cs typeface="Century Gothic"/>
              </a:rPr>
              <a:t>.</a:t>
            </a:r>
            <a:endParaRPr lang="en-US" sz="1100" baseline="0" dirty="0">
              <a:latin typeface="+mn-lt"/>
              <a:ea typeface="Century Gothic"/>
              <a:cs typeface="Century Gothic"/>
            </a:endParaRPr>
          </a:p>
          <a:p>
            <a:pPr marL="171450" indent="-171450">
              <a:buFont typeface="Arial" panose="020B0604020202020204" pitchFamily="34" charset="0"/>
              <a:buChar char="•"/>
              <a:defRPr/>
            </a:pPr>
            <a:r>
              <a:rPr lang="en-US" sz="1100" dirty="0">
                <a:latin typeface="+mn-lt"/>
                <a:ea typeface="Century Gothic"/>
                <a:cs typeface="Century Gothic"/>
              </a:rPr>
              <a:t>Normalizing Feelings: Acknowledging and normalizing feelings helps caseworkers cope with the stress of their work by giving them a safe place to express and reflect upon the difficult and complex situations they encounter.</a:t>
            </a:r>
            <a:endParaRPr lang="en-US" sz="1100" baseline="0" dirty="0">
              <a:latin typeface="+mn-lt"/>
              <a:ea typeface="Century Gothic"/>
              <a:cs typeface="Century Gothic"/>
            </a:endParaRPr>
          </a:p>
          <a:p>
            <a:pPr marL="171450" indent="-171450">
              <a:buFont typeface="Arial" panose="020B0604020202020204" pitchFamily="34" charset="0"/>
              <a:buChar char="•"/>
              <a:defRPr/>
            </a:pPr>
            <a:r>
              <a:rPr lang="en-US" sz="1100" dirty="0">
                <a:latin typeface="+mn-lt"/>
                <a:ea typeface="Century Gothic"/>
                <a:cs typeface="Century Gothic"/>
              </a:rPr>
              <a:t>Boundaries: Supervisors role model good professional boundaries and can also help caseworkers notice when their boundaries need attention.</a:t>
            </a:r>
          </a:p>
          <a:p>
            <a:pPr marL="171450" indent="-171450">
              <a:buFont typeface="Arial" panose="020B0604020202020204" pitchFamily="34" charset="0"/>
              <a:buChar char="•"/>
              <a:defRPr/>
            </a:pPr>
            <a:r>
              <a:rPr lang="en-US" sz="1100" dirty="0">
                <a:latin typeface="+mn-lt"/>
                <a:ea typeface="Century Gothic"/>
                <a:cs typeface="Century Gothic"/>
              </a:rPr>
              <a:t>Recognition: It is an important human need and without it people quickly lose motivation.</a:t>
            </a:r>
          </a:p>
          <a:p>
            <a:pPr marL="171450" indent="-171450">
              <a:buSzPct val="25000"/>
              <a:defRPr/>
            </a:pPr>
            <a:endParaRPr lang="en-US" sz="1100" dirty="0">
              <a:solidFill>
                <a:schemeClr val="lt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Pct val="25000"/>
              <a:buNone/>
              <a:tabLst/>
              <a:defRPr/>
            </a:pPr>
            <a:r>
              <a:rPr lang="en-US" sz="1100" b="1" baseline="0" dirty="0">
                <a:solidFill>
                  <a:schemeClr val="lt1"/>
                </a:solidFill>
                <a:latin typeface="+mn-lt"/>
                <a:ea typeface="Century Gothic"/>
                <a:cs typeface="Century Gothic"/>
                <a:sym typeface="Century Gothic"/>
              </a:rPr>
              <a:t>Ask: </a:t>
            </a:r>
            <a:r>
              <a:rPr lang="en-US" sz="1100" baseline="0" dirty="0">
                <a:solidFill>
                  <a:schemeClr val="lt1"/>
                </a:solidFill>
                <a:latin typeface="+mn-lt"/>
                <a:ea typeface="Century Gothic"/>
                <a:cs typeface="Century Gothic"/>
                <a:sym typeface="Century Gothic"/>
              </a:rPr>
              <a:t>Any questions before we move on?</a:t>
            </a:r>
            <a:endParaRPr lang="en-US" sz="1100" dirty="0">
              <a:solidFill>
                <a:schemeClr val="lt1"/>
              </a:solidFill>
              <a:latin typeface="+mn-lt"/>
              <a:ea typeface="Century Gothic"/>
              <a:cs typeface="Century Gothic"/>
              <a:sym typeface="Century Gothic"/>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16</a:t>
            </a:fld>
            <a:endParaRPr lang="en-US"/>
          </a:p>
        </p:txBody>
      </p:sp>
    </p:spTree>
    <p:extLst>
      <p:ext uri="{BB962C8B-B14F-4D97-AF65-F5344CB8AC3E}">
        <p14:creationId xmlns:p14="http://schemas.microsoft.com/office/powerpoint/2010/main" val="187628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sz="1100" b="0" dirty="0"/>
              <a:t>10 minutes </a:t>
            </a:r>
          </a:p>
          <a:p>
            <a:pPr>
              <a:buSzPct val="25000"/>
              <a:buNone/>
            </a:pPr>
            <a:endParaRPr lang="en-US" sz="1100" b="0" dirty="0"/>
          </a:p>
          <a:p>
            <a:pPr marL="0" marR="0" lvl="0" indent="0" algn="l" rtl="0">
              <a:spcBef>
                <a:spcPts val="0"/>
              </a:spcBef>
              <a:buSzPct val="25000"/>
              <a:buNone/>
            </a:pPr>
            <a:r>
              <a:rPr lang="en-US" sz="1100" b="1" i="0" u="none" strike="noStrike" cap="none" dirty="0">
                <a:solidFill>
                  <a:srgbClr val="FF0000"/>
                </a:solidFill>
                <a:latin typeface="+mn-lt"/>
                <a:ea typeface="Calibri"/>
                <a:cs typeface="Calibri"/>
                <a:sym typeface="Calibri"/>
              </a:rPr>
              <a:t>Say:</a:t>
            </a:r>
            <a:r>
              <a:rPr lang="en-US" sz="1100" b="1" i="0" u="none" strike="noStrike" cap="none" baseline="0" dirty="0">
                <a:solidFill>
                  <a:srgbClr val="FF0000"/>
                </a:solidFill>
                <a:latin typeface="+mn-lt"/>
                <a:ea typeface="Calibri"/>
                <a:cs typeface="Calibri"/>
                <a:sym typeface="Calibri"/>
              </a:rPr>
              <a:t> </a:t>
            </a:r>
            <a:r>
              <a:rPr lang="en-US" sz="1100" b="0" i="0" u="none" strike="noStrike" cap="none" dirty="0">
                <a:solidFill>
                  <a:srgbClr val="FF0000"/>
                </a:solidFill>
                <a:latin typeface="+mn-lt"/>
                <a:ea typeface="Calibri"/>
                <a:cs typeface="Calibri"/>
                <a:sym typeface="Calibri"/>
              </a:rPr>
              <a:t>It is important to ensure</a:t>
            </a:r>
            <a:r>
              <a:rPr lang="en-US" sz="1100" b="0" i="0" u="none" strike="noStrike" cap="none" baseline="0" dirty="0">
                <a:solidFill>
                  <a:srgbClr val="FF0000"/>
                </a:solidFill>
                <a:latin typeface="+mn-lt"/>
                <a:ea typeface="Calibri"/>
                <a:cs typeface="Calibri"/>
                <a:sym typeface="Calibri"/>
              </a:rPr>
              <a:t> a balance of all 3 supervision functions and it is also important to understand their interdependence. For example, without establishing the safe and confidential relationship that is part of the support function, the supervisor might not be aware of the caseworker’s development needs, and areas that he/she would like training on.</a:t>
            </a:r>
          </a:p>
          <a:p>
            <a:pPr marL="0" marR="0" lvl="0" indent="0" algn="l" rtl="0">
              <a:spcBef>
                <a:spcPts val="0"/>
              </a:spcBef>
              <a:buSzPct val="25000"/>
              <a:buNone/>
            </a:pPr>
            <a:endParaRPr lang="en-US" sz="1100" b="0" i="0" u="none" strike="noStrike" cap="none" baseline="0" dirty="0">
              <a:solidFill>
                <a:srgbClr val="FF0000"/>
              </a:solidFill>
              <a:latin typeface="+mn-lt"/>
              <a:ea typeface="Calibri"/>
              <a:cs typeface="Calibri"/>
              <a:sym typeface="Calibri"/>
            </a:endParaRPr>
          </a:p>
          <a:p>
            <a:pPr marL="0" marR="0" lvl="0" indent="0" algn="l" rtl="0">
              <a:spcBef>
                <a:spcPts val="0"/>
              </a:spcBef>
              <a:buSzPct val="25000"/>
              <a:buNone/>
            </a:pPr>
            <a:r>
              <a:rPr lang="en-US" sz="1100" b="1" i="0" u="none" strike="noStrike" cap="none" baseline="0" dirty="0">
                <a:solidFill>
                  <a:srgbClr val="FF0000"/>
                </a:solidFill>
                <a:latin typeface="+mn-lt"/>
                <a:ea typeface="Calibri"/>
                <a:cs typeface="Calibri"/>
                <a:sym typeface="Calibri"/>
              </a:rPr>
              <a:t>Key messages</a:t>
            </a:r>
            <a:r>
              <a:rPr lang="en-US" sz="1100" b="0" i="0" u="none" strike="noStrike" cap="none" baseline="0" dirty="0">
                <a:solidFill>
                  <a:srgbClr val="FF0000"/>
                </a:solidFill>
                <a:latin typeface="+mn-lt"/>
                <a:ea typeface="Calibri"/>
                <a:cs typeface="Calibri"/>
                <a:sym typeface="Calibri"/>
              </a:rPr>
              <a:t>: </a:t>
            </a:r>
          </a:p>
          <a:p>
            <a:pPr marL="171450" marR="0" lvl="0" indent="-171450" algn="l" rtl="0">
              <a:spcBef>
                <a:spcPts val="0"/>
              </a:spcBef>
              <a:buSzPct val="25000"/>
              <a:buFont typeface="Arial" panose="020B0604020202020204" pitchFamily="34" charset="0"/>
              <a:buChar char="•"/>
            </a:pPr>
            <a:r>
              <a:rPr lang="en-US" sz="1100" b="0" i="0" u="none" strike="noStrike" cap="none" baseline="0" dirty="0">
                <a:solidFill>
                  <a:srgbClr val="FF0000"/>
                </a:solidFill>
                <a:latin typeface="+mn-lt"/>
                <a:ea typeface="Calibri"/>
                <a:cs typeface="Calibri"/>
                <a:sym typeface="Calibri"/>
              </a:rPr>
              <a:t>If one function is not applied, the stool would be imbalanced.</a:t>
            </a:r>
          </a:p>
          <a:p>
            <a:pPr marL="171450" marR="0" lvl="0" indent="-171450" algn="l" rtl="0">
              <a:spcBef>
                <a:spcPts val="0"/>
              </a:spcBef>
              <a:buSzPct val="25000"/>
              <a:buFont typeface="Arial" panose="020B0604020202020204" pitchFamily="34" charset="0"/>
              <a:buChar char="•"/>
            </a:pPr>
            <a:r>
              <a:rPr lang="en-US" sz="1100" b="0" i="0" u="none" strike="noStrike" cap="none" baseline="0" dirty="0">
                <a:solidFill>
                  <a:srgbClr val="FF0000"/>
                </a:solidFill>
                <a:latin typeface="+mn-lt"/>
                <a:ea typeface="Calibri"/>
                <a:cs typeface="Calibri"/>
                <a:sym typeface="Calibri"/>
              </a:rPr>
              <a:t>Each function is critical and interdependent on the others. </a:t>
            </a:r>
          </a:p>
          <a:p>
            <a:pPr marL="0" marR="0" lvl="0" indent="0" algn="l" rtl="0">
              <a:spcBef>
                <a:spcPts val="0"/>
              </a:spcBef>
              <a:buSzPct val="25000"/>
              <a:buNone/>
            </a:pPr>
            <a:endParaRPr lang="en-US" sz="1100" b="0" i="0" u="none" strike="noStrike" cap="none" baseline="0" dirty="0">
              <a:solidFill>
                <a:srgbClr val="FF0000"/>
              </a:solidFill>
              <a:latin typeface="+mn-lt"/>
              <a:ea typeface="Calibri"/>
              <a:cs typeface="Calibri"/>
              <a:sym typeface="Calibri"/>
            </a:endParaRPr>
          </a:p>
          <a:p>
            <a:pPr marL="0" marR="0" lvl="0" indent="0" algn="l" rtl="0">
              <a:spcBef>
                <a:spcPts val="0"/>
              </a:spcBef>
              <a:buSzPct val="25000"/>
              <a:buNone/>
            </a:pPr>
            <a:r>
              <a:rPr lang="en-US" sz="1100" b="1" i="0" u="none" strike="noStrike" cap="none" dirty="0">
                <a:latin typeface="+mn-lt"/>
                <a:ea typeface="Calibri"/>
                <a:cs typeface="Calibri"/>
                <a:sym typeface="Calibri"/>
              </a:rPr>
              <a:t>Say: </a:t>
            </a:r>
            <a:r>
              <a:rPr lang="en-US" sz="1100" b="0" i="0" u="none" strike="noStrike" cap="none" dirty="0">
                <a:latin typeface="+mn-lt"/>
                <a:ea typeface="Calibri"/>
                <a:cs typeface="Calibri"/>
                <a:sym typeface="Calibri"/>
              </a:rPr>
              <a:t>A primary goal of </a:t>
            </a:r>
            <a:r>
              <a:rPr lang="en-US" sz="1100" dirty="0"/>
              <a:t>this</a:t>
            </a:r>
            <a:r>
              <a:rPr lang="en-US" sz="1100" b="0" i="0" u="none" strike="noStrike" cap="none" baseline="0" dirty="0">
                <a:latin typeface="+mn-lt"/>
                <a:ea typeface="Calibri"/>
                <a:cs typeface="Calibri"/>
                <a:sym typeface="Calibri"/>
              </a:rPr>
              <a:t> training package on supervision</a:t>
            </a:r>
            <a:r>
              <a:rPr lang="en-US" sz="1100" b="0" i="0" u="none" strike="noStrike" cap="none" dirty="0">
                <a:latin typeface="+mn-lt"/>
                <a:ea typeface="Calibri"/>
                <a:cs typeface="Calibri"/>
                <a:sym typeface="Calibri"/>
              </a:rPr>
              <a:t> is to help supervisors identify and address any imbalances in their practice.</a:t>
            </a:r>
            <a:endParaRPr lang="en-US" sz="1100" b="0" i="0" u="none" strike="noStrike" cap="none" dirty="0">
              <a:latin typeface="+mn-lt"/>
              <a:ea typeface="Calibri"/>
              <a:cs typeface="Calibri"/>
            </a:endParaRPr>
          </a:p>
          <a:p>
            <a:pPr marL="0" marR="0" lvl="0" indent="0" algn="l" rtl="0">
              <a:spcBef>
                <a:spcPts val="0"/>
              </a:spcBef>
              <a:buSzPct val="25000"/>
              <a:buNone/>
            </a:pPr>
            <a:endParaRPr lang="en-US" sz="1100" b="0" i="0" u="none" strike="noStrike" cap="none" dirty="0">
              <a:solidFill>
                <a:srgbClr val="FF0000"/>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b="1" i="0" u="none" strike="noStrike" cap="none" dirty="0">
                <a:solidFill>
                  <a:srgbClr val="FF0000"/>
                </a:solidFill>
                <a:latin typeface="+mn-lt"/>
                <a:ea typeface="Calibri"/>
                <a:cs typeface="Calibri"/>
                <a:sym typeface="Calibri"/>
              </a:rPr>
              <a:t>Say: </a:t>
            </a:r>
            <a:r>
              <a:rPr lang="en-US" sz="1100" b="0" i="0" u="none" strike="noStrike" cap="none" dirty="0">
                <a:solidFill>
                  <a:srgbClr val="FF0000"/>
                </a:solidFill>
                <a:latin typeface="+mn-lt"/>
                <a:ea typeface="Calibri"/>
                <a:cs typeface="Calibri"/>
                <a:sym typeface="Calibri"/>
              </a:rPr>
              <a:t>Globally, there is a significant tendency for the Management/ Administrative Function to be prioritized over development and support. One of the objectives of this training is to reinforce the importance of all three functions. In order for caseworkers to provide quality CM to vulnerable children, all three functions of supervision must be provided by supervisors.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dirty="0">
              <a:solidFill>
                <a:srgbClr val="FF0000"/>
              </a:solidFill>
              <a:latin typeface="+mn-lt"/>
              <a:ea typeface="Calibri"/>
              <a:cs typeface="Calibri"/>
              <a:sym typeface="Calibri"/>
            </a:endParaRPr>
          </a:p>
          <a:p>
            <a:pPr>
              <a:buSzPct val="25000"/>
              <a:buNone/>
            </a:pPr>
            <a:r>
              <a:rPr lang="en-US" sz="1100" b="0" dirty="0"/>
              <a:t>3-5 minute Private</a:t>
            </a:r>
            <a:r>
              <a:rPr lang="en-US" sz="1100" b="0" i="0" u="none" strike="noStrike" cap="none" dirty="0">
                <a:latin typeface="+mn-lt"/>
                <a:ea typeface="Calibri"/>
                <a:cs typeface="Calibri"/>
                <a:sym typeface="Calibri"/>
              </a:rPr>
              <a:t> Reflection Exercise (</a:t>
            </a:r>
            <a:r>
              <a:rPr lang="en-US" sz="1100" b="0" dirty="0"/>
              <a:t>if there</a:t>
            </a:r>
            <a:r>
              <a:rPr lang="en-US" sz="1100" b="0" baseline="0" dirty="0"/>
              <a:t> is time</a:t>
            </a:r>
            <a:r>
              <a:rPr lang="en-US" sz="1100" b="0" dirty="0"/>
              <a:t>)</a:t>
            </a:r>
          </a:p>
          <a:p>
            <a:pPr>
              <a:buSzPct val="25000"/>
              <a:buNone/>
            </a:pPr>
            <a:endParaRPr lang="en-US" sz="1100" b="0" i="0" u="none" strike="noStrike" cap="none" dirty="0">
              <a:latin typeface="+mn-lt"/>
              <a:ea typeface="Calibri"/>
              <a:cs typeface="Calibri"/>
            </a:endParaRPr>
          </a:p>
          <a:p>
            <a:pPr>
              <a:buSzPct val="25000"/>
              <a:buNone/>
            </a:pPr>
            <a:r>
              <a:rPr lang="en-US" sz="1100" b="1" i="0" u="none" strike="noStrike" cap="none" dirty="0">
                <a:latin typeface="+mn-lt"/>
                <a:ea typeface="Calibri"/>
                <a:cs typeface="Calibri"/>
                <a:sym typeface="Calibri"/>
              </a:rPr>
              <a:t>Ask</a:t>
            </a:r>
            <a:r>
              <a:rPr lang="en-US" sz="1100" b="0" i="0" u="none" strike="noStrike" cap="none" dirty="0">
                <a:latin typeface="+mn-lt"/>
                <a:ea typeface="Calibri"/>
                <a:cs typeface="Calibri"/>
                <a:sym typeface="Calibri"/>
              </a:rPr>
              <a:t>: Where do you see your strengths or habits as a supervisor? Do you dedicate more time or place a higher importance to one or another of these functions? Take some time to privately note your thoughts on these questions.</a:t>
            </a:r>
            <a:endParaRPr lang="en-US" sz="1100" b="0" i="0" u="none" strike="noStrike" cap="none" dirty="0">
              <a:latin typeface="+mn-lt"/>
              <a:ea typeface="Calibri"/>
              <a:cs typeface="Calibri"/>
            </a:endParaRPr>
          </a:p>
          <a:p>
            <a:pPr marL="0" marR="0" lvl="0" indent="0" algn="l" rtl="0">
              <a:spcBef>
                <a:spcPts val="0"/>
              </a:spcBef>
              <a:buSzPct val="25000"/>
              <a:buNone/>
            </a:pPr>
            <a:endParaRPr lang="en-US" sz="1100" b="0" i="0" u="none" strike="noStrike" cap="none" dirty="0">
              <a:solidFill>
                <a:srgbClr val="FF0000"/>
              </a:solidFill>
              <a:latin typeface="+mn-lt"/>
              <a:ea typeface="Calibri"/>
              <a:cs typeface="Calibri"/>
              <a:sym typeface="Calibri"/>
            </a:endParaRPr>
          </a:p>
          <a:p>
            <a:pPr>
              <a:buSzPct val="25000"/>
              <a:buNone/>
            </a:pPr>
            <a:r>
              <a:rPr lang="en-US" sz="1100" b="1" dirty="0"/>
              <a:t>Say</a:t>
            </a:r>
            <a:r>
              <a:rPr lang="en-US" sz="1100" dirty="0"/>
              <a:t>: You </a:t>
            </a:r>
            <a:r>
              <a:rPr lang="en-US" sz="1100" b="0" i="0" u="none" strike="noStrike" cap="none" dirty="0">
                <a:latin typeface="+mn-lt"/>
                <a:ea typeface="Calibri"/>
                <a:cs typeface="Calibri"/>
                <a:sym typeface="Calibri"/>
              </a:rPr>
              <a:t>will revisit this in the coming modules and as you develop your action plans.</a:t>
            </a:r>
            <a:endParaRPr lang="en-US" sz="1100" b="0" i="0" u="none" strike="noStrike" cap="none" dirty="0">
              <a:latin typeface="+mn-lt"/>
              <a:ea typeface="Calibri"/>
              <a:cs typeface="Calibri"/>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17</a:t>
            </a:fld>
            <a:endParaRPr lang="en-US"/>
          </a:p>
        </p:txBody>
      </p:sp>
    </p:spTree>
    <p:extLst>
      <p:ext uri="{BB962C8B-B14F-4D97-AF65-F5344CB8AC3E}">
        <p14:creationId xmlns:p14="http://schemas.microsoft.com/office/powerpoint/2010/main" val="96391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a:t>Check</a:t>
            </a:r>
            <a:r>
              <a:rPr lang="en-AU" sz="1100" baseline="0" dirty="0"/>
              <a:t> with the participants to see if they have any questions or comments before moving on. </a:t>
            </a:r>
            <a:endParaRPr lang="en-AU" sz="1100" dirty="0"/>
          </a:p>
          <a:p>
            <a:pPr>
              <a:buNone/>
            </a:pPr>
            <a:endParaRPr lang="en-AU"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18</a:t>
            </a:fld>
            <a:endParaRPr lang="en-AU" dirty="0"/>
          </a:p>
        </p:txBody>
      </p:sp>
    </p:spTree>
    <p:extLst>
      <p:ext uri="{BB962C8B-B14F-4D97-AF65-F5344CB8AC3E}">
        <p14:creationId xmlns:p14="http://schemas.microsoft.com/office/powerpoint/2010/main" val="1664114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b="0" dirty="0"/>
              <a:t>10 minutes</a:t>
            </a:r>
          </a:p>
          <a:p>
            <a:pPr>
              <a:buNone/>
            </a:pPr>
            <a:endParaRPr lang="en-US" sz="1100" b="0" dirty="0"/>
          </a:p>
          <a:p>
            <a:pPr>
              <a:buNone/>
            </a:pPr>
            <a:r>
              <a:rPr lang="en-US" sz="1100" b="1" dirty="0"/>
              <a:t>Say:</a:t>
            </a:r>
            <a:r>
              <a:rPr lang="en-US" sz="1100" dirty="0"/>
              <a:t> Building</a:t>
            </a:r>
            <a:r>
              <a:rPr lang="en-US" sz="1100" baseline="0" dirty="0"/>
              <a:t> on the </a:t>
            </a:r>
            <a:r>
              <a:rPr lang="en-US" sz="1100" dirty="0"/>
              <a:t>IA definition </a:t>
            </a:r>
            <a:r>
              <a:rPr lang="en-US" sz="1100" baseline="0" dirty="0"/>
              <a:t>and </a:t>
            </a:r>
            <a:r>
              <a:rPr lang="en-US" sz="1100" dirty="0"/>
              <a:t>the 3</a:t>
            </a:r>
            <a:r>
              <a:rPr lang="en-US" sz="1100" baseline="0" dirty="0"/>
              <a:t> functions of supervision; the </a:t>
            </a:r>
            <a:r>
              <a:rPr lang="en-US" sz="1100" dirty="0"/>
              <a:t>CM Guidelines</a:t>
            </a:r>
            <a:r>
              <a:rPr lang="en-US" sz="1100" baseline="0" dirty="0"/>
              <a:t> also have some suggested supervision structures.</a:t>
            </a:r>
            <a:r>
              <a:rPr lang="en-US" sz="1100" dirty="0"/>
              <a:t> This slide provides some general guidance about structuring supervision into a case management team’s work plan.</a:t>
            </a:r>
          </a:p>
          <a:p>
            <a:pPr>
              <a:buNone/>
            </a:pPr>
            <a:endParaRPr lang="en-US" sz="1100" dirty="0"/>
          </a:p>
          <a:p>
            <a:pPr lvl="0">
              <a:spcBef>
                <a:spcPts val="0"/>
              </a:spcBef>
              <a:buNone/>
            </a:pPr>
            <a:r>
              <a:rPr lang="en-US" sz="1100" b="1" dirty="0"/>
              <a:t>Read</a:t>
            </a:r>
            <a:r>
              <a:rPr lang="en-US" sz="1100" dirty="0"/>
              <a:t> each point and check for understanding</a:t>
            </a:r>
          </a:p>
          <a:p>
            <a:pPr lvl="0">
              <a:spcBef>
                <a:spcPts val="0"/>
              </a:spcBef>
              <a:buNone/>
            </a:pPr>
            <a:endParaRPr lang="en-US" sz="1100" dirty="0"/>
          </a:p>
          <a:p>
            <a:pPr>
              <a:buNone/>
            </a:pPr>
            <a:r>
              <a:rPr lang="en-US" sz="1100" b="1" dirty="0"/>
              <a:t>Key messages:</a:t>
            </a:r>
            <a:r>
              <a:rPr lang="en-US" sz="1100" dirty="0"/>
              <a:t> </a:t>
            </a:r>
          </a:p>
          <a:p>
            <a:pPr marL="171450" indent="-171450">
              <a:buFont typeface="Arial" panose="020B0604020202020204" pitchFamily="34" charset="0"/>
              <a:buChar char="•"/>
            </a:pPr>
            <a:r>
              <a:rPr lang="en-US" sz="1100" b="1" dirty="0"/>
              <a:t>Individual Supervision is irreplaceable</a:t>
            </a:r>
            <a:r>
              <a:rPr lang="en-US" sz="1100" b="1" baseline="0" dirty="0"/>
              <a:t> and critical in case management practice</a:t>
            </a:r>
            <a:r>
              <a:rPr lang="en-US" sz="1100" b="1" dirty="0"/>
              <a:t>. </a:t>
            </a:r>
          </a:p>
          <a:p>
            <a:pPr marL="171450" indent="-171450">
              <a:buFont typeface="Arial" panose="020B0604020202020204" pitchFamily="34" charset="0"/>
              <a:buChar char="•"/>
            </a:pPr>
            <a:r>
              <a:rPr lang="en-US" sz="1100" dirty="0"/>
              <a:t>Ratios should be adjusted if necessary and can be agreed upon in an inter-agency coordination forum. </a:t>
            </a:r>
          </a:p>
          <a:p>
            <a:pPr marL="171450" indent="-171450">
              <a:buFont typeface="Arial" panose="020B0604020202020204" pitchFamily="34" charset="0"/>
              <a:buChar char="•"/>
            </a:pPr>
            <a:r>
              <a:rPr lang="en-US" sz="1100" dirty="0"/>
              <a:t>Frequency and length of individual supervision should be adjusted on caseworker experience and situation</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19</a:t>
            </a:fld>
            <a:endParaRPr lang="en-US"/>
          </a:p>
        </p:txBody>
      </p:sp>
    </p:spTree>
    <p:extLst>
      <p:ext uri="{BB962C8B-B14F-4D97-AF65-F5344CB8AC3E}">
        <p14:creationId xmlns:p14="http://schemas.microsoft.com/office/powerpoint/2010/main" val="474120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b="0" dirty="0"/>
              <a:t>10 minutes</a:t>
            </a:r>
          </a:p>
          <a:p>
            <a:pPr>
              <a:buNone/>
            </a:pPr>
            <a:endParaRPr lang="en-US" sz="1100" b="0" dirty="0"/>
          </a:p>
          <a:p>
            <a:pPr>
              <a:buNone/>
            </a:pPr>
            <a:r>
              <a:rPr lang="en-US" sz="1100" b="1" dirty="0"/>
              <a:t>Say: </a:t>
            </a:r>
            <a:r>
              <a:rPr lang="en-US" sz="1100" dirty="0"/>
              <a:t>Remember that in order to meet the functions of supervision, the relationship has to be one of safety and trust. For this reason, The </a:t>
            </a:r>
            <a:r>
              <a:rPr lang="en-US" sz="1100" b="0" dirty="0"/>
              <a:t>CM Guidelines also mention</a:t>
            </a:r>
            <a:r>
              <a:rPr lang="en-US" sz="1100" b="0" baseline="0" dirty="0"/>
              <a:t> that i</a:t>
            </a:r>
            <a:r>
              <a:rPr lang="en-US" sz="1100" dirty="0"/>
              <a:t>t may</a:t>
            </a:r>
            <a:r>
              <a:rPr lang="en-US" sz="1100" baseline="0" dirty="0"/>
              <a:t> be</a:t>
            </a:r>
            <a:r>
              <a:rPr lang="en-US" sz="1100" dirty="0"/>
              <a:t> preferred that the supervisor is not the direct line manager in order to promote a safe space where the caseworker can speak openly and to ensure the supervisor has adequate/necessary qualifications or experience in the field of child</a:t>
            </a:r>
            <a:r>
              <a:rPr lang="en-US" sz="1100" baseline="0" dirty="0"/>
              <a:t> protection and case management</a:t>
            </a:r>
            <a:r>
              <a:rPr lang="en-US" sz="1100" dirty="0"/>
              <a:t>.  </a:t>
            </a:r>
          </a:p>
          <a:p>
            <a:pPr lvl="0">
              <a:spcBef>
                <a:spcPts val="0"/>
              </a:spcBef>
              <a:buNone/>
            </a:pPr>
            <a:endParaRPr lang="en-US" sz="1100" dirty="0"/>
          </a:p>
          <a:p>
            <a:pPr lvl="0">
              <a:spcBef>
                <a:spcPts val="0"/>
              </a:spcBef>
              <a:buNone/>
            </a:pPr>
            <a:r>
              <a:rPr lang="en-US" sz="1100" dirty="0"/>
              <a:t>Allow</a:t>
            </a:r>
            <a:r>
              <a:rPr lang="en-US" sz="1100" baseline="0" dirty="0"/>
              <a:t> time for a discussion about these different potential supervision structures. </a:t>
            </a:r>
          </a:p>
          <a:p>
            <a:pPr lvl="0">
              <a:spcBef>
                <a:spcPts val="0"/>
              </a:spcBef>
              <a:buNone/>
            </a:pPr>
            <a:endParaRPr lang="en-US" sz="1100" baseline="0" dirty="0"/>
          </a:p>
          <a:p>
            <a:pPr lvl="0">
              <a:spcBef>
                <a:spcPts val="0"/>
              </a:spcBef>
              <a:buNone/>
            </a:pPr>
            <a:r>
              <a:rPr lang="en-US" sz="1100" baseline="0" dirty="0"/>
              <a:t>Both structures present challenges and benefits, but regardless of the one within your organization, it is critical to have clear roles and responsibilities.</a:t>
            </a:r>
            <a:endParaRPr lang="en-US" sz="1100" dirty="0"/>
          </a:p>
          <a:p>
            <a:pPr marL="0" indent="0">
              <a:buFontTx/>
              <a:buNone/>
            </a:pPr>
            <a:endParaRPr lang="en-US" sz="11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Say:</a:t>
            </a:r>
            <a:r>
              <a:rPr lang="en-US" sz="1100" dirty="0"/>
              <a:t> In module 3, when we are looking at Supervision Skills, we will be talking about how to ensure a safe, confidential, encouraging environment for supervision to be effective. </a:t>
            </a:r>
          </a:p>
          <a:p>
            <a:pPr marL="0" indent="0">
              <a:buFontTx/>
              <a:buNone/>
            </a:pPr>
            <a:endParaRPr lang="en-US" sz="1100" b="1" dirty="0"/>
          </a:p>
          <a:p>
            <a:pPr marL="0" indent="0">
              <a:buFontTx/>
              <a:buNone/>
            </a:pPr>
            <a:r>
              <a:rPr lang="en-US" sz="1100" b="1" dirty="0"/>
              <a:t>Distribute</a:t>
            </a:r>
            <a:r>
              <a:rPr lang="en-US" sz="1100" b="1" baseline="0" dirty="0"/>
              <a:t> </a:t>
            </a:r>
            <a:r>
              <a:rPr lang="en-US" sz="1100" b="0" baseline="0" dirty="0"/>
              <a:t>1.1 Definition and Functions of Supervision and </a:t>
            </a:r>
            <a:r>
              <a:rPr lang="en-US" sz="1100" b="0" baseline="0"/>
              <a:t>review together</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20</a:t>
            </a:fld>
            <a:endParaRPr lang="en-US"/>
          </a:p>
        </p:txBody>
      </p:sp>
    </p:spTree>
    <p:extLst>
      <p:ext uri="{BB962C8B-B14F-4D97-AF65-F5344CB8AC3E}">
        <p14:creationId xmlns:p14="http://schemas.microsoft.com/office/powerpoint/2010/main" val="158272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n-US" sz="1100" b="0" dirty="0">
                <a:latin typeface="Century Gothic"/>
                <a:ea typeface="Century Gothic"/>
                <a:cs typeface="Century Gothic"/>
              </a:rPr>
              <a:t>5 minutes</a:t>
            </a:r>
            <a:endParaRPr lang="en-US" sz="1100" b="0" dirty="0">
              <a:latin typeface="Century Gothic"/>
              <a:ea typeface="Century Gothic"/>
              <a:cs typeface="Century Gothic"/>
              <a:sym typeface="Century Gothic"/>
            </a:endParaRPr>
          </a:p>
          <a:p>
            <a:pPr>
              <a:buNone/>
              <a:defRPr/>
            </a:pPr>
            <a:endParaRPr lang="en-US" sz="1100" b="1" dirty="0">
              <a:latin typeface="Century Gothic"/>
              <a:ea typeface="Century Gothic"/>
              <a:cs typeface="Century Gothic"/>
              <a:sym typeface="Century Gothic"/>
            </a:endParaRPr>
          </a:p>
          <a:p>
            <a:pPr>
              <a:buNone/>
              <a:defRPr/>
            </a:pPr>
            <a:r>
              <a:rPr lang="en-US" sz="1100" b="1" i="0" u="none" strike="noStrike" cap="none" dirty="0">
                <a:latin typeface="Century Gothic"/>
                <a:ea typeface="Century Gothic"/>
                <a:cs typeface="Century Gothic"/>
                <a:sym typeface="Century Gothic"/>
              </a:rPr>
              <a:t>Review:</a:t>
            </a:r>
            <a:r>
              <a:rPr lang="en-US" sz="1100" b="0" i="0" u="none" strike="noStrike" cap="none" dirty="0">
                <a:latin typeface="Century Gothic"/>
                <a:ea typeface="Century Gothic"/>
                <a:cs typeface="Century Gothic"/>
                <a:sym typeface="Century Gothic"/>
              </a:rPr>
              <a:t> the</a:t>
            </a:r>
            <a:r>
              <a:rPr lang="en-US" sz="1100" b="0" i="0" u="none" strike="noStrike" cap="none" baseline="0" dirty="0">
                <a:latin typeface="Century Gothic"/>
                <a:ea typeface="Century Gothic"/>
                <a:cs typeface="Century Gothic"/>
                <a:sym typeface="Century Gothic"/>
              </a:rPr>
              <a:t> aim and the learning </a:t>
            </a:r>
            <a:r>
              <a:rPr lang="en-US" sz="1100" dirty="0">
                <a:latin typeface="Century Gothic"/>
                <a:ea typeface="Century Gothic"/>
                <a:cs typeface="Century Gothic"/>
                <a:sym typeface="Century Gothic"/>
              </a:rPr>
              <a:t>outcomes,</a:t>
            </a:r>
            <a:r>
              <a:rPr lang="en-US" sz="1100" b="0" i="0" u="none" strike="noStrike" cap="none" baseline="0" dirty="0">
                <a:latin typeface="Century Gothic"/>
                <a:ea typeface="Century Gothic"/>
                <a:cs typeface="Century Gothic"/>
                <a:sym typeface="Century Gothic"/>
              </a:rPr>
              <a:t> elaborating on each </a:t>
            </a:r>
            <a:r>
              <a:rPr lang="en-US" sz="1100" dirty="0">
                <a:latin typeface="Century Gothic"/>
                <a:ea typeface="Century Gothic"/>
                <a:cs typeface="Century Gothic"/>
                <a:sym typeface="Century Gothic"/>
              </a:rPr>
              <a:t>point as</a:t>
            </a:r>
            <a:r>
              <a:rPr lang="en-US" sz="1100" b="0" i="0" u="none" strike="noStrike" cap="none" baseline="0" dirty="0">
                <a:latin typeface="Century Gothic"/>
                <a:ea typeface="Century Gothic"/>
                <a:cs typeface="Century Gothic"/>
                <a:sym typeface="Century Gothic"/>
              </a:rPr>
              <a:t> necessary.</a:t>
            </a:r>
            <a:endParaRPr lang="en-US" sz="1100"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baseline="0" dirty="0">
              <a:solidFill>
                <a:schemeClr val="bg1">
                  <a:lumMod val="10000"/>
                </a:schemeClr>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b="1" i="0" u="none" strike="noStrike" cap="none" baseline="0" dirty="0">
                <a:solidFill>
                  <a:schemeClr val="bg1">
                    <a:lumMod val="10000"/>
                  </a:schemeClr>
                </a:solidFill>
                <a:latin typeface="Century Gothic"/>
                <a:ea typeface="Century Gothic"/>
                <a:cs typeface="Century Gothic"/>
                <a:sym typeface="Century Gothic"/>
              </a:rPr>
              <a:t>Key messages</a:t>
            </a:r>
            <a:r>
              <a:rPr lang="en-US" sz="1100" b="0" i="0" u="none" strike="noStrike" cap="none" baseline="0" dirty="0">
                <a:solidFill>
                  <a:schemeClr val="bg1">
                    <a:lumMod val="10000"/>
                  </a:schemeClr>
                </a:solidFill>
                <a:latin typeface="Century Gothic"/>
                <a:ea typeface="Century Gothic"/>
                <a:cs typeface="Century Gothic"/>
                <a:sym typeface="Century Gothic"/>
              </a:rPr>
              <a:t>:</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i="0" u="none" strike="noStrike" cap="none" baseline="0" dirty="0">
                <a:solidFill>
                  <a:schemeClr val="bg1">
                    <a:lumMod val="10000"/>
                  </a:schemeClr>
                </a:solidFill>
                <a:latin typeface="Century Gothic"/>
                <a:ea typeface="Century Gothic"/>
                <a:cs typeface="Century Gothic"/>
                <a:sym typeface="Century Gothic"/>
              </a:rPr>
              <a:t>We will take time to id</a:t>
            </a:r>
            <a:r>
              <a:rPr lang="en-US" sz="1100" b="0" i="0" u="none" strike="noStrike" cap="none" dirty="0">
                <a:solidFill>
                  <a:schemeClr val="bg1">
                    <a:lumMod val="10000"/>
                  </a:schemeClr>
                </a:solidFill>
                <a:latin typeface="Century Gothic"/>
                <a:ea typeface="Century Gothic"/>
                <a:cs typeface="Century Gothic"/>
                <a:sym typeface="Century Gothic"/>
              </a:rPr>
              <a:t>entify what is already working well in addition to discussing common existing challenges with supervision in our contexts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i="0" u="none" strike="noStrike" cap="none" dirty="0">
                <a:latin typeface="Century Gothic"/>
                <a:ea typeface="Century Gothic"/>
                <a:cs typeface="Century Gothic"/>
                <a:sym typeface="Century Gothic"/>
              </a:rPr>
              <a:t>This</a:t>
            </a:r>
            <a:r>
              <a:rPr lang="en-US" sz="1100" b="0" i="0" u="none" strike="noStrike" cap="none" baseline="0" dirty="0">
                <a:latin typeface="Century Gothic"/>
                <a:ea typeface="Century Gothic"/>
                <a:cs typeface="Century Gothic"/>
                <a:sym typeface="Century Gothic"/>
              </a:rPr>
              <a:t> is intended as a practical training and we will not only identify challenges but present</a:t>
            </a:r>
            <a:r>
              <a:rPr lang="en-US" sz="1100" b="0" i="0" u="none" strike="noStrike" cap="none" dirty="0">
                <a:latin typeface="Century Gothic"/>
                <a:ea typeface="Century Gothic"/>
                <a:cs typeface="Century Gothic"/>
                <a:sym typeface="Century Gothic"/>
              </a:rPr>
              <a:t> effective and practical strategies to address </a:t>
            </a:r>
            <a:r>
              <a:rPr lang="en-US" sz="1100" b="0" i="0" dirty="0">
                <a:latin typeface="Century Gothic"/>
                <a:ea typeface="Century Gothic"/>
                <a:cs typeface="Century Gothic"/>
              </a:rPr>
              <a:t>those challenges</a:t>
            </a:r>
            <a:r>
              <a:rPr lang="en-US" sz="1100" b="0" i="0" baseline="0" dirty="0">
                <a:latin typeface="Century Gothic"/>
                <a:ea typeface="Century Gothic"/>
                <a:cs typeface="Century Gothic"/>
              </a:rPr>
              <a:t> </a:t>
            </a:r>
            <a:r>
              <a:rPr lang="en-US" sz="1100" b="0" i="0" dirty="0">
                <a:latin typeface="Century Gothic"/>
                <a:ea typeface="Century Gothic"/>
                <a:cs typeface="Century Gothic"/>
              </a:rPr>
              <a:t>throughout the training</a:t>
            </a:r>
            <a:endParaRPr lang="en-US" sz="1100" b="0" i="0" u="none" strike="noStrike" cap="none" dirty="0">
              <a:latin typeface="Century Gothic"/>
              <a:ea typeface="Century Gothic"/>
              <a:cs typeface="Century Gothic"/>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100" b="0" i="0" u="none" strike="noStrike" cap="none" baseline="0" dirty="0">
                <a:solidFill>
                  <a:schemeClr val="dk1"/>
                </a:solidFill>
                <a:latin typeface="+mn-lt"/>
                <a:ea typeface="Calibri"/>
                <a:cs typeface="Calibri"/>
                <a:sym typeface="Calibri"/>
              </a:rPr>
              <a:t>You will be encouraged to create your own plan to promote supervision in your own context through an action plan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b="1" i="0" u="none" strike="noStrike" cap="none" baseline="0" dirty="0">
                <a:solidFill>
                  <a:schemeClr val="dk1"/>
                </a:solidFill>
                <a:latin typeface="+mn-lt"/>
                <a:ea typeface="Calibri"/>
                <a:cs typeface="Calibri"/>
                <a:sym typeface="Calibri"/>
              </a:rPr>
              <a:t>Ask: </a:t>
            </a:r>
            <a:r>
              <a:rPr lang="en-US" sz="1100" b="0" i="0" u="none" strike="noStrike" cap="none" baseline="0" dirty="0">
                <a:solidFill>
                  <a:schemeClr val="dk1"/>
                </a:solidFill>
                <a:latin typeface="+mn-lt"/>
                <a:ea typeface="Calibri"/>
                <a:cs typeface="Calibri"/>
                <a:sym typeface="Calibri"/>
              </a:rPr>
              <a:t>Any questions before we move on?</a:t>
            </a:r>
            <a:endParaRPr lang="en-US" sz="11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426091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buSzPct val="80000"/>
              <a:buNone/>
            </a:pPr>
            <a:r>
              <a:rPr lang="en-US" sz="1100" b="0" dirty="0"/>
              <a:t>10 minutes</a:t>
            </a:r>
          </a:p>
          <a:p>
            <a:pPr>
              <a:spcAft>
                <a:spcPts val="1200"/>
              </a:spcAft>
              <a:buSzPct val="80000"/>
              <a:buNone/>
            </a:pPr>
            <a:endParaRPr lang="en-US" sz="1100" b="0" dirty="0"/>
          </a:p>
          <a:p>
            <a:pPr>
              <a:spcAft>
                <a:spcPts val="1200"/>
              </a:spcAft>
              <a:buSzPct val="80000"/>
              <a:buNone/>
            </a:pPr>
            <a:r>
              <a:rPr lang="en-US" sz="1100" b="1" dirty="0"/>
              <a:t>Say</a:t>
            </a:r>
            <a:r>
              <a:rPr lang="en-US" sz="1100" b="0" dirty="0"/>
              <a:t>: Now</a:t>
            </a:r>
            <a:r>
              <a:rPr lang="en-US" sz="1100" b="0" baseline="0" dirty="0"/>
              <a:t> that we understand the IA definition and functions of supervision, I’d like to take some time to discuss what is preventing us from reaching quality supervision within our context and organizations.</a:t>
            </a:r>
            <a:endParaRPr lang="en-US" sz="1100" b="0" dirty="0"/>
          </a:p>
          <a:p>
            <a:pPr>
              <a:spcAft>
                <a:spcPts val="1200"/>
              </a:spcAft>
              <a:buSzPct val="80000"/>
              <a:buNone/>
            </a:pPr>
            <a:endParaRPr lang="en-US" sz="1100" b="1" dirty="0"/>
          </a:p>
          <a:p>
            <a:pPr>
              <a:buSzPct val="25000"/>
              <a:buNone/>
            </a:pPr>
            <a:r>
              <a:rPr lang="en-US" sz="1100" b="1" i="0" u="none" strike="noStrike" cap="none" dirty="0">
                <a:latin typeface="+mn-lt"/>
                <a:ea typeface="Calibri"/>
                <a:cs typeface="Calibri"/>
                <a:sym typeface="Calibri"/>
              </a:rPr>
              <a:t>Small Group exercise</a:t>
            </a:r>
            <a:r>
              <a:rPr lang="en-US" sz="1100" b="1" dirty="0"/>
              <a:t> </a:t>
            </a:r>
          </a:p>
          <a:p>
            <a:pPr>
              <a:buNone/>
            </a:pPr>
            <a:r>
              <a:rPr lang="en-US" sz="1100" dirty="0"/>
              <a:t>(10 minutes in groups, 10 minutes each group for plenary.)</a:t>
            </a:r>
          </a:p>
          <a:p>
            <a:pPr>
              <a:buNone/>
            </a:pPr>
            <a:endParaRPr lang="en-US" sz="1100" dirty="0"/>
          </a:p>
          <a:p>
            <a:pPr marL="0" marR="0" lvl="0" indent="0" algn="l" rtl="0">
              <a:spcBef>
                <a:spcPts val="0"/>
              </a:spcBef>
              <a:buSzPct val="25000"/>
              <a:buNone/>
            </a:pPr>
            <a:r>
              <a:rPr lang="en-US" sz="1100" b="1" i="0" u="none" strike="noStrike" cap="none" dirty="0">
                <a:latin typeface="+mn-lt"/>
                <a:ea typeface="Calibri"/>
                <a:cs typeface="Calibri"/>
                <a:sym typeface="Calibri"/>
              </a:rPr>
              <a:t>Instructions</a:t>
            </a:r>
            <a:r>
              <a:rPr lang="en-US" sz="1100" b="0" i="0" u="none" strike="noStrike" cap="none" dirty="0">
                <a:latin typeface="+mn-lt"/>
                <a:ea typeface="Calibri"/>
                <a:cs typeface="Calibri"/>
                <a:sym typeface="Calibri"/>
              </a:rPr>
              <a:t>: </a:t>
            </a:r>
          </a:p>
          <a:p>
            <a:pPr marL="0" marR="0" lvl="0" indent="0" algn="l" rtl="0">
              <a:spcBef>
                <a:spcPts val="0"/>
              </a:spcBef>
              <a:buSzPct val="25000"/>
              <a:buNone/>
            </a:pPr>
            <a:r>
              <a:rPr lang="en-US" sz="1100" b="0" i="0" u="none" strike="noStrike" cap="none" dirty="0">
                <a:latin typeface="+mn-lt"/>
                <a:ea typeface="Calibri"/>
                <a:cs typeface="Calibri"/>
                <a:sym typeface="Calibri"/>
              </a:rPr>
              <a:t>1. Ask</a:t>
            </a:r>
            <a:r>
              <a:rPr lang="en-US" sz="1100" b="0" i="0" u="none" strike="noStrike" cap="none" baseline="0" dirty="0">
                <a:latin typeface="+mn-lt"/>
                <a:ea typeface="Calibri"/>
                <a:cs typeface="Calibri"/>
                <a:sym typeface="Calibri"/>
              </a:rPr>
              <a:t> each group of participants (at each table) </a:t>
            </a:r>
            <a:r>
              <a:rPr lang="en-US" sz="1100" b="0" i="0" u="none" strike="noStrike" cap="none" dirty="0">
                <a:latin typeface="+mn-lt"/>
                <a:ea typeface="Calibri"/>
                <a:cs typeface="Calibri"/>
                <a:sym typeface="Calibri"/>
              </a:rPr>
              <a:t>to answer the </a:t>
            </a:r>
            <a:r>
              <a:rPr lang="en-US" sz="1100" dirty="0"/>
              <a:t>question “What are the challenges of supervision?”</a:t>
            </a:r>
          </a:p>
          <a:p>
            <a:pPr marL="0" marR="0" lvl="0" indent="0" algn="l" rtl="0">
              <a:spcBef>
                <a:spcPts val="0"/>
              </a:spcBef>
              <a:buSzPct val="25000"/>
              <a:buNone/>
            </a:pPr>
            <a:r>
              <a:rPr lang="en-US" sz="1100" b="0" i="0" u="none" strike="noStrike" cap="none" dirty="0">
                <a:latin typeface="+mn-lt"/>
                <a:ea typeface="Calibri"/>
                <a:cs typeface="Calibri"/>
              </a:rPr>
              <a:t>2. </a:t>
            </a:r>
            <a:r>
              <a:rPr lang="en-US" sz="1100" b="0" i="0" u="none" strike="noStrike" cap="none" dirty="0">
                <a:latin typeface="+mn-lt"/>
                <a:ea typeface="Calibri"/>
                <a:cs typeface="Calibri"/>
                <a:sym typeface="Calibri"/>
              </a:rPr>
              <a:t>Instruct each group to compile their responses on sticky notes (1 challenge per sticky note.) </a:t>
            </a:r>
          </a:p>
          <a:p>
            <a:pPr marL="0" marR="0" lvl="0" indent="0" algn="l" rtl="0">
              <a:spcBef>
                <a:spcPts val="0"/>
              </a:spcBef>
              <a:buSzPct val="25000"/>
              <a:buNone/>
            </a:pPr>
            <a:r>
              <a:rPr lang="en-US" sz="1100" b="0" i="0" u="none" strike="noStrike" cap="none" dirty="0">
                <a:latin typeface="+mn-lt"/>
                <a:ea typeface="Calibri"/>
                <a:cs typeface="Calibri"/>
                <a:sym typeface="Calibri"/>
              </a:rPr>
              <a:t>3. When</a:t>
            </a:r>
            <a:r>
              <a:rPr lang="en-US" sz="1100" b="0" i="0" u="none" strike="noStrike" cap="none" baseline="0" dirty="0">
                <a:latin typeface="+mn-lt"/>
                <a:ea typeface="Calibri"/>
                <a:cs typeface="Calibri"/>
                <a:sym typeface="Calibri"/>
              </a:rPr>
              <a:t> each group has compiled all the challenges, ask one group </a:t>
            </a:r>
            <a:r>
              <a:rPr lang="en-US" b="0" i="0" u="none" strike="noStrike" cap="none" baseline="0" dirty="0">
                <a:latin typeface="+mn-lt"/>
                <a:ea typeface="Calibri"/>
                <a:cs typeface="Calibri"/>
                <a:sym typeface="Calibri"/>
              </a:rPr>
              <a:t>member to bring them to a flip chart in front of the room and read aloud to the large group. </a:t>
            </a:r>
            <a:r>
              <a:rPr lang="en-US" dirty="0"/>
              <a:t> </a:t>
            </a:r>
            <a:endParaRPr lang="en-US" b="0" i="0" u="none" strike="noStrike" cap="none" dirty="0">
              <a:latin typeface="+mn-lt"/>
              <a:ea typeface="Calibri"/>
              <a:cs typeface="Calibri"/>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21</a:t>
            </a:fld>
            <a:endParaRPr lang="en-US"/>
          </a:p>
        </p:txBody>
      </p:sp>
    </p:spTree>
    <p:extLst>
      <p:ext uri="{BB962C8B-B14F-4D97-AF65-F5344CB8AC3E}">
        <p14:creationId xmlns:p14="http://schemas.microsoft.com/office/powerpoint/2010/main" val="1028128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0" dirty="0"/>
              <a:t>10 minutes</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1" i="0" u="none" strike="noStrike" cap="none" dirty="0">
                <a:solidFill>
                  <a:schemeClr val="dk1"/>
                </a:solidFill>
                <a:latin typeface="+mn-lt"/>
                <a:ea typeface="Calibri"/>
                <a:cs typeface="Calibri"/>
                <a:sym typeface="Calibri"/>
              </a:rPr>
              <a:t>Say</a:t>
            </a:r>
            <a:r>
              <a:rPr lang="en-US" sz="1200" b="0" i="0" u="none" strike="noStrike" cap="none" dirty="0">
                <a:solidFill>
                  <a:schemeClr val="dk1"/>
                </a:solidFill>
                <a:latin typeface="+mn-lt"/>
                <a:ea typeface="Calibri"/>
                <a:cs typeface="Calibri"/>
                <a:sym typeface="Calibri"/>
              </a:rPr>
              <a:t>: Here is a partial</a:t>
            </a:r>
            <a:r>
              <a:rPr lang="en-US" sz="1200" b="0" i="0" u="none" strike="noStrike" cap="none" baseline="0" dirty="0">
                <a:solidFill>
                  <a:schemeClr val="dk1"/>
                </a:solidFill>
                <a:latin typeface="+mn-lt"/>
                <a:ea typeface="Calibri"/>
                <a:cs typeface="Calibri"/>
                <a:sym typeface="Calibri"/>
              </a:rPr>
              <a:t> list </a:t>
            </a:r>
            <a:r>
              <a:rPr lang="en-US" sz="1200" b="0" i="0" u="none" strike="noStrike" cap="none" dirty="0">
                <a:solidFill>
                  <a:schemeClr val="dk1"/>
                </a:solidFill>
                <a:latin typeface="+mn-lt"/>
                <a:ea typeface="Calibri"/>
                <a:cs typeface="Calibri"/>
                <a:sym typeface="Calibri"/>
              </a:rPr>
              <a:t>of common challenges found globally in CP case</a:t>
            </a:r>
            <a:r>
              <a:rPr lang="en-US" sz="1200" b="0" i="0" u="none" strike="noStrike" cap="none" baseline="0" dirty="0">
                <a:solidFill>
                  <a:schemeClr val="dk1"/>
                </a:solidFill>
                <a:latin typeface="+mn-lt"/>
                <a:ea typeface="Calibri"/>
                <a:cs typeface="Calibri"/>
                <a:sym typeface="Calibri"/>
              </a:rPr>
              <a:t> management programs</a:t>
            </a:r>
            <a:r>
              <a:rPr lang="en-US" sz="1200" b="0" i="0" u="none" strike="noStrike" cap="none" dirty="0">
                <a:solidFill>
                  <a:schemeClr val="dk1"/>
                </a:solidFill>
                <a:latin typeface="+mn-lt"/>
                <a:ea typeface="Calibri"/>
                <a:cs typeface="Calibri"/>
                <a:sym typeface="Calibri"/>
              </a:rPr>
              <a:t>.</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1" i="0" u="none" strike="noStrike" cap="none" dirty="0">
                <a:solidFill>
                  <a:schemeClr val="dk1"/>
                </a:solidFill>
                <a:latin typeface="+mn-lt"/>
                <a:ea typeface="Calibri"/>
                <a:cs typeface="Calibri"/>
                <a:sym typeface="Calibri"/>
              </a:rPr>
              <a:t>Ask</a:t>
            </a:r>
            <a:r>
              <a:rPr lang="en-US" sz="1200" b="0" i="0" u="none" strike="noStrike" cap="none" dirty="0">
                <a:solidFill>
                  <a:schemeClr val="dk1"/>
                </a:solidFill>
                <a:latin typeface="+mn-lt"/>
                <a:ea typeface="Calibri"/>
                <a:cs typeface="Calibri"/>
                <a:sym typeface="Calibri"/>
              </a:rPr>
              <a:t>:</a:t>
            </a:r>
            <a:r>
              <a:rPr lang="en-US" sz="1200" b="0" i="0" u="none" strike="noStrike" cap="none" baseline="0" dirty="0">
                <a:solidFill>
                  <a:schemeClr val="dk1"/>
                </a:solidFill>
                <a:latin typeface="+mn-lt"/>
                <a:ea typeface="Calibri"/>
                <a:cs typeface="Calibri"/>
                <a:sym typeface="Calibri"/>
              </a:rPr>
              <a:t> How do these challenges compare with those you identified in your small groups?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mn-lt"/>
              <a:ea typeface="Calibri"/>
              <a:cs typeface="Calibri"/>
              <a:sym typeface="Calibri"/>
            </a:endParaRPr>
          </a:p>
          <a:p>
            <a:pPr>
              <a:buSzPct val="25000"/>
              <a:buNone/>
              <a:defRPr/>
            </a:pPr>
            <a:r>
              <a:rPr lang="en-US" b="1" i="0" u="none" strike="noStrike" cap="none" dirty="0">
                <a:latin typeface="+mn-lt"/>
                <a:ea typeface="Calibri"/>
                <a:cs typeface="Calibri"/>
                <a:sym typeface="Calibri"/>
              </a:rPr>
              <a:t>Key messages:</a:t>
            </a:r>
            <a:r>
              <a:rPr lang="en-US" b="1" dirty="0"/>
              <a:t> </a:t>
            </a:r>
            <a:endParaRPr lang="en-US" b="1" i="0" u="none" strike="noStrike" cap="none" dirty="0">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This training is meant</a:t>
            </a:r>
            <a:r>
              <a:rPr lang="en-US" sz="1200" b="0" i="0" u="none" strike="noStrike" cap="none" baseline="0" dirty="0">
                <a:solidFill>
                  <a:schemeClr val="dk1"/>
                </a:solidFill>
                <a:latin typeface="+mn-lt"/>
                <a:ea typeface="Calibri"/>
                <a:cs typeface="Calibri"/>
                <a:sym typeface="Calibri"/>
              </a:rPr>
              <a:t> to help you begin to practically address some of these challenges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There is not always an immediate solution to every problem</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We will think about short term and longer</a:t>
            </a:r>
            <a:r>
              <a:rPr lang="en-US" sz="1200" b="0" i="0" u="none" strike="noStrike" cap="none" baseline="0" dirty="0">
                <a:solidFill>
                  <a:schemeClr val="dk1"/>
                </a:solidFill>
                <a:latin typeface="+mn-lt"/>
                <a:ea typeface="Calibri"/>
                <a:cs typeface="Calibri"/>
                <a:sym typeface="Calibri"/>
              </a:rPr>
              <a:t> term strategies. (For example, some challenges can be addressed in the next few days through learning new skills while others might require shifts in your organization’s structure and staffing ratios)</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22</a:t>
            </a:fld>
            <a:endParaRPr lang="en-US"/>
          </a:p>
        </p:txBody>
      </p:sp>
    </p:spTree>
    <p:extLst>
      <p:ext uri="{BB962C8B-B14F-4D97-AF65-F5344CB8AC3E}">
        <p14:creationId xmlns:p14="http://schemas.microsoft.com/office/powerpoint/2010/main" val="2395678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b="0" dirty="0"/>
              <a:t>10 minutes</a:t>
            </a:r>
          </a:p>
          <a:p>
            <a:pPr>
              <a:buNone/>
            </a:pPr>
            <a:endParaRPr lang="en-CA" dirty="0"/>
          </a:p>
          <a:p>
            <a:pPr>
              <a:buNone/>
            </a:pPr>
            <a:r>
              <a:rPr lang="en-CA" b="1" dirty="0"/>
              <a:t>Say</a:t>
            </a:r>
            <a:r>
              <a:rPr lang="en-CA" dirty="0"/>
              <a:t>: Although</a:t>
            </a:r>
            <a:r>
              <a:rPr lang="en-CA" baseline="0" dirty="0"/>
              <a:t> there are many challenges that supervisors are facing in our contexts, there are already many things that supervisors are doing well already! </a:t>
            </a:r>
          </a:p>
          <a:p>
            <a:pPr>
              <a:buNone/>
            </a:pPr>
            <a:endParaRPr lang="en-CA" baseline="0" dirty="0"/>
          </a:p>
          <a:p>
            <a:pPr algn="l">
              <a:spcBef>
                <a:spcPts val="600"/>
              </a:spcBef>
            </a:pPr>
            <a:r>
              <a:rPr lang="en-CA" b="1" baseline="0" dirty="0"/>
              <a:t>Ask</a:t>
            </a:r>
            <a:r>
              <a:rPr lang="en-CA" baseline="0" dirty="0"/>
              <a:t>: </a:t>
            </a:r>
          </a:p>
          <a:p>
            <a:pPr algn="l">
              <a:spcBef>
                <a:spcPts val="600"/>
              </a:spcBef>
            </a:pPr>
            <a:r>
              <a:rPr lang="en-US" sz="1200" dirty="0">
                <a:solidFill>
                  <a:schemeClr val="tx1">
                    <a:lumMod val="65000"/>
                    <a:lumOff val="35000"/>
                  </a:schemeClr>
                </a:solidFill>
                <a:latin typeface="Helvetica Neue" charset="0"/>
                <a:ea typeface="Helvetica Neue" charset="0"/>
                <a:cs typeface="Helvetica Neue" charset="0"/>
              </a:rPr>
              <a:t>What is working well with </a:t>
            </a:r>
            <a:r>
              <a:rPr lang="en-US" sz="1200" b="1" u="sng" dirty="0">
                <a:solidFill>
                  <a:schemeClr val="tx1">
                    <a:lumMod val="65000"/>
                    <a:lumOff val="35000"/>
                  </a:schemeClr>
                </a:solidFill>
                <a:latin typeface="Helvetica Neue" charset="0"/>
                <a:ea typeface="Helvetica Neue" charset="0"/>
                <a:cs typeface="Helvetica Neue" charset="0"/>
              </a:rPr>
              <a:t>supervision</a:t>
            </a:r>
            <a:r>
              <a:rPr lang="en-US" sz="1200" dirty="0">
                <a:solidFill>
                  <a:schemeClr val="tx1">
                    <a:lumMod val="65000"/>
                    <a:lumOff val="35000"/>
                  </a:schemeClr>
                </a:solidFill>
                <a:latin typeface="Helvetica Neue" charset="0"/>
                <a:ea typeface="Helvetica Neue" charset="0"/>
                <a:cs typeface="Helvetica Neue" charset="0"/>
              </a:rPr>
              <a:t> in your context? </a:t>
            </a:r>
          </a:p>
          <a:p>
            <a:pPr algn="l">
              <a:spcBef>
                <a:spcPts val="600"/>
              </a:spcBef>
            </a:pPr>
            <a:r>
              <a:rPr lang="en-US" sz="1200" dirty="0">
                <a:solidFill>
                  <a:schemeClr val="tx1">
                    <a:lumMod val="65000"/>
                    <a:lumOff val="35000"/>
                  </a:schemeClr>
                </a:solidFill>
                <a:latin typeface="Helvetica Neue" charset="0"/>
                <a:ea typeface="Helvetica Neue" charset="0"/>
                <a:cs typeface="Helvetica Neue" charset="0"/>
              </a:rPr>
              <a:t>What are supervisors doing well?</a:t>
            </a:r>
          </a:p>
          <a:p>
            <a:pPr>
              <a:buNone/>
            </a:pPr>
            <a:endParaRPr lang="en-CA" baseline="0" dirty="0"/>
          </a:p>
          <a:p>
            <a:pPr>
              <a:buNone/>
            </a:pPr>
            <a:r>
              <a:rPr lang="en-CA" b="1" dirty="0"/>
              <a:t>Facilitator’s Note:</a:t>
            </a:r>
          </a:p>
          <a:p>
            <a:pPr>
              <a:buNone/>
            </a:pPr>
            <a:r>
              <a:rPr lang="en-CA" dirty="0"/>
              <a:t>Encourage</a:t>
            </a:r>
            <a:r>
              <a:rPr lang="en-CA" baseline="0" dirty="0"/>
              <a:t> participants to focus on </a:t>
            </a:r>
            <a:r>
              <a:rPr lang="en-CA" b="1" u="sng" baseline="0" dirty="0"/>
              <a:t>supervision </a:t>
            </a:r>
            <a:r>
              <a:rPr lang="en-CA" b="0" u="none" baseline="0" dirty="0"/>
              <a:t>as it has been defined in the previous slides</a:t>
            </a:r>
            <a:r>
              <a:rPr lang="en-CA" baseline="0" dirty="0"/>
              <a:t> (rather than broader case management issues.)</a:t>
            </a:r>
            <a:endParaRPr lang="en-CA" dirty="0"/>
          </a:p>
          <a:p>
            <a:pPr>
              <a:buNone/>
            </a:pPr>
            <a:endParaRPr lang="en-CA" dirty="0"/>
          </a:p>
          <a:p>
            <a:pPr>
              <a:buNone/>
            </a:pPr>
            <a:r>
              <a:rPr lang="en-CA" dirty="0"/>
              <a:t>Mention that identifying promising practices is one way of using a strengths-based approach. Identifying and using strengths is a strategy to solve difficult problems.</a:t>
            </a:r>
          </a:p>
          <a:p>
            <a:pPr>
              <a:buNone/>
            </a:pPr>
            <a:endParaRPr lang="en-CA" dirty="0"/>
          </a:p>
        </p:txBody>
      </p:sp>
      <p:sp>
        <p:nvSpPr>
          <p:cNvPr id="4" name="Slide Number Placeholder 3"/>
          <p:cNvSpPr>
            <a:spLocks noGrp="1"/>
          </p:cNvSpPr>
          <p:nvPr>
            <p:ph type="sldNum" sz="quarter" idx="10"/>
          </p:nvPr>
        </p:nvSpPr>
        <p:spPr/>
        <p:txBody>
          <a:bodyPr/>
          <a:lstStyle/>
          <a:p>
            <a:fld id="{780767AD-8186-5647-9165-A19B63BA7F43}" type="slidenum">
              <a:rPr lang="en-US" smtClean="0"/>
              <a:t>23</a:t>
            </a:fld>
            <a:endParaRPr lang="en-US"/>
          </a:p>
        </p:txBody>
      </p:sp>
    </p:spTree>
    <p:extLst>
      <p:ext uri="{BB962C8B-B14F-4D97-AF65-F5344CB8AC3E}">
        <p14:creationId xmlns:p14="http://schemas.microsoft.com/office/powerpoint/2010/main" val="197835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sz="1100" b="0" dirty="0"/>
              <a:t>5 minutes</a:t>
            </a:r>
          </a:p>
          <a:p>
            <a:pPr>
              <a:buNone/>
            </a:pPr>
            <a:endParaRPr lang="en-US" sz="1100" dirty="0">
              <a:solidFill>
                <a:srgbClr val="FFFFFF"/>
              </a:solidFill>
            </a:endParaRPr>
          </a:p>
          <a:p>
            <a:pPr>
              <a:buSzPct val="25000"/>
              <a:buNone/>
            </a:pPr>
            <a:r>
              <a:rPr lang="en-US" sz="1100" b="1" dirty="0"/>
              <a:t>Say:</a:t>
            </a:r>
            <a:r>
              <a:rPr lang="en-US" sz="1100" dirty="0"/>
              <a:t> To</a:t>
            </a:r>
            <a:r>
              <a:rPr lang="en-US" sz="1100" b="0" i="0" u="none" strike="noStrike" cap="none" dirty="0">
                <a:latin typeface="+mn-lt"/>
                <a:ea typeface="Calibri"/>
                <a:cs typeface="Calibri"/>
                <a:sym typeface="Calibri"/>
              </a:rPr>
              <a:t> add to your list of promising practices,</a:t>
            </a:r>
            <a:r>
              <a:rPr lang="en-US" sz="1100" b="0" i="0" u="none" strike="noStrike" cap="none" baseline="0" dirty="0">
                <a:latin typeface="+mn-lt"/>
                <a:ea typeface="Calibri"/>
                <a:cs typeface="Calibri"/>
                <a:sym typeface="Calibri"/>
              </a:rPr>
              <a:t> h</a:t>
            </a:r>
            <a:r>
              <a:rPr lang="en-US" sz="1100" b="0" i="0" u="none" strike="noStrike" cap="none" dirty="0">
                <a:latin typeface="+mn-lt"/>
                <a:ea typeface="Calibri"/>
                <a:cs typeface="Calibri"/>
                <a:sym typeface="Calibri"/>
              </a:rPr>
              <a:t>ere are some common strategies</a:t>
            </a:r>
            <a:r>
              <a:rPr lang="en-US" sz="1100" dirty="0"/>
              <a:t> tried and successful in other contexts. We will be speaking about more of these strategies in depth throughout course of our training and how they might fit into your contexts.</a:t>
            </a:r>
            <a:endParaRPr lang="en-US" sz="1100" b="1" dirty="0"/>
          </a:p>
          <a:p>
            <a:pPr>
              <a:buSzPct val="25000"/>
              <a:buNone/>
            </a:pPr>
            <a:endParaRPr lang="en-US" dirty="0"/>
          </a:p>
          <a:p>
            <a:pPr>
              <a:buSzPct val="25000"/>
              <a:buNone/>
            </a:pP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24</a:t>
            </a:fld>
            <a:endParaRPr lang="en-US"/>
          </a:p>
        </p:txBody>
      </p:sp>
    </p:spTree>
    <p:extLst>
      <p:ext uri="{BB962C8B-B14F-4D97-AF65-F5344CB8AC3E}">
        <p14:creationId xmlns:p14="http://schemas.microsoft.com/office/powerpoint/2010/main" val="1175855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sz="1100" dirty="0"/>
              <a:t>5 minutes</a:t>
            </a:r>
          </a:p>
          <a:p>
            <a:pPr>
              <a:buNone/>
            </a:pPr>
            <a:endParaRPr lang="en-US" sz="1100" dirty="0"/>
          </a:p>
          <a:p>
            <a:pPr>
              <a:buNone/>
            </a:pPr>
            <a:r>
              <a:rPr lang="en-CA" sz="1100" b="1" dirty="0"/>
              <a:t>Read</a:t>
            </a:r>
            <a:r>
              <a:rPr lang="en-CA" sz="1100" dirty="0"/>
              <a:t> and ensure understanding of any points that weren't captured in the discussion.</a:t>
            </a:r>
          </a:p>
          <a:p>
            <a:pPr>
              <a:buNone/>
            </a:pPr>
            <a:endParaRPr lang="en-CA"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25</a:t>
            </a:fld>
            <a:endParaRPr lang="en-US"/>
          </a:p>
        </p:txBody>
      </p:sp>
    </p:spTree>
    <p:extLst>
      <p:ext uri="{BB962C8B-B14F-4D97-AF65-F5344CB8AC3E}">
        <p14:creationId xmlns:p14="http://schemas.microsoft.com/office/powerpoint/2010/main" val="3898582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sz="1100">
                <a:latin typeface="+mn-lt"/>
              </a:rPr>
              <a:t>10 </a:t>
            </a:r>
            <a:r>
              <a:rPr lang="en-CA" sz="1100" dirty="0">
                <a:latin typeface="+mn-lt"/>
              </a:rPr>
              <a:t>minutes</a:t>
            </a:r>
          </a:p>
          <a:p>
            <a:pPr>
              <a:buNone/>
            </a:pPr>
            <a:endParaRPr lang="en-CA" sz="1100" dirty="0">
              <a:latin typeface="+mn-lt"/>
            </a:endParaRPr>
          </a:p>
          <a:p>
            <a:pPr>
              <a:buNone/>
            </a:pPr>
            <a:r>
              <a:rPr lang="en-CA" sz="1100" b="1" dirty="0">
                <a:latin typeface="+mn-lt"/>
              </a:rPr>
              <a:t>Say</a:t>
            </a:r>
            <a:r>
              <a:rPr lang="en-CA" sz="1100" dirty="0">
                <a:latin typeface="+mn-lt"/>
              </a:rPr>
              <a:t>: now</a:t>
            </a:r>
            <a:r>
              <a:rPr lang="en-CA" sz="1100" baseline="0" dirty="0">
                <a:latin typeface="+mn-lt"/>
              </a:rPr>
              <a:t> we’re going to have an opportunity to review what we discussed in this first module</a:t>
            </a:r>
            <a:endParaRPr lang="en-CA" sz="1100" dirty="0">
              <a:latin typeface="+mn-lt"/>
            </a:endParaRPr>
          </a:p>
          <a:p>
            <a:pPr>
              <a:buNone/>
            </a:pPr>
            <a:endParaRPr lang="en-US" sz="1100" dirty="0">
              <a:latin typeface="+mn-lt"/>
            </a:endParaRPr>
          </a:p>
          <a:p>
            <a:pPr>
              <a:buNone/>
            </a:pPr>
            <a:r>
              <a:rPr lang="en-CA" sz="1100" b="1" dirty="0">
                <a:latin typeface="+mn-lt"/>
              </a:rPr>
              <a:t>Facilitator's note</a:t>
            </a:r>
            <a:r>
              <a:rPr lang="en-CA" sz="1100" dirty="0">
                <a:latin typeface="+mn-lt"/>
              </a:rPr>
              <a:t>: Try</a:t>
            </a:r>
            <a:r>
              <a:rPr lang="en-CA" sz="1100" baseline="0" dirty="0">
                <a:latin typeface="+mn-lt"/>
              </a:rPr>
              <a:t> to make this activity a fun competition! Give some prizes/ candy at the end to motivate participants.</a:t>
            </a:r>
          </a:p>
          <a:p>
            <a:pPr>
              <a:buNone/>
            </a:pPr>
            <a:endParaRPr lang="en-CA" sz="1100" dirty="0">
              <a:latin typeface="+mn-lt"/>
            </a:endParaRPr>
          </a:p>
          <a:p>
            <a:pPr>
              <a:buNone/>
            </a:pPr>
            <a:r>
              <a:rPr lang="en-CA" sz="1100" dirty="0">
                <a:latin typeface="+mn-lt"/>
              </a:rPr>
              <a:t>Always be encouraging when delivering a plenary quiz. Never say an answer is wrong. If necessary, say something like: what we are looking for here is an answer that reflects...  Give prizes to everyone who tries even if their answer isn't </a:t>
            </a:r>
            <a:r>
              <a:rPr lang="en-CA" sz="1100" b="1" dirty="0">
                <a:latin typeface="+mn-lt"/>
              </a:rPr>
              <a:t>complete</a:t>
            </a:r>
            <a:r>
              <a:rPr lang="en-CA" sz="1100" dirty="0">
                <a:latin typeface="+mn-lt"/>
              </a:rPr>
              <a:t>. </a:t>
            </a:r>
          </a:p>
          <a:p>
            <a:pPr>
              <a:buNone/>
            </a:pPr>
            <a:endParaRPr lang="en-CA" sz="1100" dirty="0">
              <a:latin typeface="+mn-lt"/>
            </a:endParaRPr>
          </a:p>
          <a:p>
            <a:pPr>
              <a:buNone/>
            </a:pPr>
            <a:r>
              <a:rPr lang="en-CA" sz="1100" b="1" dirty="0">
                <a:latin typeface="+mn-lt"/>
              </a:rPr>
              <a:t>Answers</a:t>
            </a:r>
            <a:r>
              <a:rPr lang="en-CA" sz="1100" dirty="0">
                <a:latin typeface="+mn-lt"/>
              </a:rPr>
              <a:t>: </a:t>
            </a:r>
          </a:p>
          <a:p>
            <a:pPr marL="228600" indent="-228600">
              <a:buAutoNum type="arabicPeriod"/>
            </a:pPr>
            <a:r>
              <a:rPr lang="en-CA" sz="1100" dirty="0">
                <a:latin typeface="+mn-lt"/>
              </a:rPr>
              <a:t>Correct answer is the IA definition. It should mention: a </a:t>
            </a:r>
            <a:r>
              <a:rPr lang="en-CA" sz="1100" b="1" dirty="0">
                <a:latin typeface="+mn-lt"/>
              </a:rPr>
              <a:t>relationship</a:t>
            </a:r>
            <a:r>
              <a:rPr lang="en-CA" sz="1100" dirty="0">
                <a:latin typeface="+mn-lt"/>
              </a:rPr>
              <a:t> </a:t>
            </a:r>
          </a:p>
          <a:p>
            <a:pPr marL="228600" indent="-228600">
              <a:buAutoNum type="arabicPeriod"/>
            </a:pPr>
            <a:r>
              <a:rPr lang="en-CA" sz="1100" dirty="0">
                <a:latin typeface="+mn-lt"/>
              </a:rPr>
              <a:t>The 3 functions are: administrative, development, support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1" dirty="0">
                <a:latin typeface="+mn-lt"/>
              </a:rPr>
              <a:t>The role of consistent, quality supportive supervision directly relates to positive outcomes for the children we serve.</a:t>
            </a:r>
            <a:r>
              <a:rPr lang="en-US" sz="1100" dirty="0">
                <a:latin typeface="+mn-l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CA" sz="1100" dirty="0">
                <a:latin typeface="+mn-lt"/>
              </a:rPr>
              <a:t>The suggested structures include:</a:t>
            </a:r>
          </a:p>
          <a:p>
            <a:pPr lvl="1">
              <a:lnSpc>
                <a:spcPct val="100000"/>
              </a:lnSpc>
              <a:spcBef>
                <a:spcPts val="0"/>
              </a:spcBef>
              <a:buClr>
                <a:srgbClr val="95CD7A"/>
              </a:buClr>
              <a:buSzPct val="100000"/>
              <a:buFont typeface="Wingdings" charset="2"/>
              <a:buChar char="§"/>
            </a:pPr>
            <a:r>
              <a:rPr lang="en-CA" sz="1100" dirty="0">
                <a:latin typeface="+mn-lt"/>
              </a:rPr>
              <a:t> </a:t>
            </a:r>
            <a:r>
              <a:rPr lang="en-US" sz="1100" dirty="0">
                <a:solidFill>
                  <a:schemeClr val="tx1">
                    <a:lumMod val="65000"/>
                    <a:lumOff val="35000"/>
                  </a:schemeClr>
                </a:solidFill>
                <a:latin typeface="+mn-lt"/>
                <a:ea typeface="Helvetica Neue" charset="0"/>
                <a:cs typeface="Helvetica Neue" charset="0"/>
                <a:sym typeface="Century Gothic"/>
              </a:rPr>
              <a:t>Suggested </a:t>
            </a:r>
            <a:r>
              <a:rPr lang="en-US" sz="1100" dirty="0">
                <a:solidFill>
                  <a:schemeClr val="tx1">
                    <a:lumMod val="65000"/>
                    <a:lumOff val="35000"/>
                  </a:schemeClr>
                </a:solidFill>
                <a:latin typeface="+mn-lt"/>
                <a:ea typeface="Helvetica Neue" charset="0"/>
                <a:cs typeface="Helvetica Neue" charset="0"/>
              </a:rPr>
              <a:t>ratio</a:t>
            </a:r>
            <a:r>
              <a:rPr lang="en-US" sz="1100" dirty="0">
                <a:solidFill>
                  <a:schemeClr val="tx1">
                    <a:lumMod val="65000"/>
                    <a:lumOff val="35000"/>
                  </a:schemeClr>
                </a:solidFill>
                <a:latin typeface="+mn-lt"/>
                <a:ea typeface="Helvetica Neue" charset="0"/>
                <a:cs typeface="Helvetica Neue" charset="0"/>
                <a:sym typeface="Century Gothic"/>
              </a:rPr>
              <a:t>: 1 </a:t>
            </a:r>
            <a:r>
              <a:rPr lang="en-US" sz="1100" dirty="0">
                <a:solidFill>
                  <a:schemeClr val="tx1">
                    <a:lumMod val="65000"/>
                    <a:lumOff val="35000"/>
                  </a:schemeClr>
                </a:solidFill>
                <a:latin typeface="+mn-lt"/>
                <a:ea typeface="Helvetica Neue" charset="0"/>
                <a:cs typeface="Helvetica Neue" charset="0"/>
              </a:rPr>
              <a:t>s</a:t>
            </a:r>
            <a:r>
              <a:rPr lang="en-US" sz="1100" dirty="0">
                <a:solidFill>
                  <a:schemeClr val="tx1">
                    <a:lumMod val="65000"/>
                    <a:lumOff val="35000"/>
                  </a:schemeClr>
                </a:solidFill>
                <a:latin typeface="+mn-lt"/>
                <a:ea typeface="Helvetica Neue" charset="0"/>
                <a:cs typeface="Helvetica Neue" charset="0"/>
                <a:sym typeface="Century Gothic"/>
              </a:rPr>
              <a:t>upervisor : 5-6 caseworkers.</a:t>
            </a:r>
            <a:endParaRPr lang="en-US" sz="1100" dirty="0">
              <a:solidFill>
                <a:schemeClr val="tx1">
                  <a:lumMod val="65000"/>
                  <a:lumOff val="35000"/>
                </a:schemeClr>
              </a:solidFill>
              <a:latin typeface="+mn-lt"/>
              <a:ea typeface="Helvetica Neue" charset="0"/>
              <a:cs typeface="Helvetica Neue" charset="0"/>
            </a:endParaRPr>
          </a:p>
          <a:p>
            <a:pPr lvl="1">
              <a:lnSpc>
                <a:spcPct val="100000"/>
              </a:lnSpc>
              <a:buClr>
                <a:srgbClr val="95CD7A"/>
              </a:buClr>
              <a:buSzPct val="100000"/>
              <a:buFont typeface="Wingdings" charset="2"/>
              <a:buChar char="§"/>
            </a:pPr>
            <a:r>
              <a:rPr lang="en-US" sz="1100" dirty="0">
                <a:solidFill>
                  <a:schemeClr val="tx1">
                    <a:lumMod val="65000"/>
                    <a:lumOff val="35000"/>
                  </a:schemeClr>
                </a:solidFill>
                <a:latin typeface="+mn-lt"/>
                <a:ea typeface="Helvetica Neue" charset="0"/>
                <a:cs typeface="Helvetica Neue" charset="0"/>
              </a:rPr>
              <a:t>Individual supervision on a regular basis.</a:t>
            </a:r>
          </a:p>
          <a:p>
            <a:pPr lvl="2">
              <a:lnSpc>
                <a:spcPct val="100000"/>
              </a:lnSpc>
              <a:buClr>
                <a:srgbClr val="95CD7A"/>
              </a:buClr>
              <a:buSzPct val="100000"/>
              <a:buFont typeface="Wingdings" charset="2"/>
              <a:buChar char="§"/>
            </a:pPr>
            <a:r>
              <a:rPr lang="en-US" sz="1100" dirty="0">
                <a:solidFill>
                  <a:schemeClr val="tx1">
                    <a:lumMod val="65000"/>
                    <a:lumOff val="35000"/>
                  </a:schemeClr>
                </a:solidFill>
                <a:latin typeface="+mn-lt"/>
                <a:ea typeface="Helvetica Neue" charset="0"/>
                <a:cs typeface="Helvetica Neue" charset="0"/>
              </a:rPr>
              <a:t>1 hour per week.</a:t>
            </a:r>
          </a:p>
          <a:p>
            <a:pPr lvl="2">
              <a:lnSpc>
                <a:spcPct val="100000"/>
              </a:lnSpc>
              <a:buClr>
                <a:srgbClr val="95CD7A"/>
              </a:buClr>
              <a:buSzPct val="100000"/>
              <a:buFont typeface="Wingdings" charset="2"/>
              <a:buChar char="§"/>
            </a:pPr>
            <a:r>
              <a:rPr lang="en-US" sz="1100" dirty="0">
                <a:solidFill>
                  <a:schemeClr val="tx1">
                    <a:lumMod val="65000"/>
                    <a:lumOff val="35000"/>
                  </a:schemeClr>
                </a:solidFill>
                <a:latin typeface="+mn-lt"/>
                <a:ea typeface="Helvetica Neue" charset="0"/>
                <a:cs typeface="Helvetica Neue" charset="0"/>
              </a:rPr>
              <a:t>No less than 1hour every two weeks. </a:t>
            </a:r>
          </a:p>
          <a:p>
            <a:pPr lvl="1">
              <a:lnSpc>
                <a:spcPct val="100000"/>
              </a:lnSpc>
              <a:buClr>
                <a:srgbClr val="95CD7A"/>
              </a:buClr>
              <a:buSzPct val="100000"/>
              <a:buFont typeface="Wingdings" charset="2"/>
              <a:buChar char="§"/>
            </a:pPr>
            <a:r>
              <a:rPr lang="en-US" sz="1100" dirty="0">
                <a:solidFill>
                  <a:schemeClr val="tx1">
                    <a:lumMod val="65000"/>
                    <a:lumOff val="35000"/>
                  </a:schemeClr>
                </a:solidFill>
                <a:latin typeface="+mn-lt"/>
                <a:ea typeface="Helvetica Neue" charset="0"/>
                <a:cs typeface="Helvetica Neue" charset="0"/>
              </a:rPr>
              <a:t>Complemented by weekly case management meetings.</a:t>
            </a:r>
          </a:p>
          <a:p>
            <a:pPr lvl="1">
              <a:lnSpc>
                <a:spcPct val="100000"/>
              </a:lnSpc>
              <a:buClr>
                <a:srgbClr val="95CD7A"/>
              </a:buClr>
              <a:buSzPct val="100000"/>
              <a:buFont typeface="Wingdings" charset="2"/>
              <a:buChar char="§"/>
            </a:pPr>
            <a:r>
              <a:rPr lang="en-US" sz="1100" dirty="0">
                <a:solidFill>
                  <a:schemeClr val="tx1">
                    <a:lumMod val="65000"/>
                    <a:lumOff val="35000"/>
                  </a:schemeClr>
                </a:solidFill>
                <a:latin typeface="+mn-lt"/>
                <a:ea typeface="Helvetica Neue" charset="0"/>
                <a:cs typeface="Helvetica Neue" charset="0"/>
              </a:rPr>
              <a:t>Supervisor can be different than line manager such as an external agency/consultant if confidentiality measures are put in place. </a:t>
            </a:r>
            <a:endParaRPr lang="en-US" sz="1100" dirty="0">
              <a:solidFill>
                <a:srgbClr val="151515"/>
              </a:solidFill>
              <a:latin typeface="+mn-lt"/>
              <a:ea typeface="Century Gothic"/>
              <a:cs typeface="Century Gothic"/>
            </a:endParaRPr>
          </a:p>
          <a:p>
            <a:pPr marL="0" indent="0">
              <a:buNone/>
            </a:pPr>
            <a:r>
              <a:rPr lang="en-CA" sz="1100" dirty="0">
                <a:latin typeface="+mn-lt"/>
              </a:rPr>
              <a:t>5. Any challenges from the discussions wins the prize</a:t>
            </a:r>
          </a:p>
          <a:p>
            <a:pPr>
              <a:buNone/>
            </a:pPr>
            <a:r>
              <a:rPr lang="en-CA" sz="1100" dirty="0">
                <a:latin typeface="+mn-lt"/>
              </a:rPr>
              <a:t>6.</a:t>
            </a:r>
            <a:r>
              <a:rPr lang="en-CA" sz="1100" baseline="0" dirty="0">
                <a:latin typeface="+mn-lt"/>
              </a:rPr>
              <a:t> </a:t>
            </a:r>
            <a:r>
              <a:rPr lang="en-CA" sz="1100" dirty="0">
                <a:latin typeface="+mn-lt"/>
              </a:rPr>
              <a:t>Any strategy or promising practice from the discussions wins the prize</a:t>
            </a:r>
          </a:p>
        </p:txBody>
      </p:sp>
      <p:sp>
        <p:nvSpPr>
          <p:cNvPr id="4" name="Slide Number Placeholder 3"/>
          <p:cNvSpPr>
            <a:spLocks noGrp="1"/>
          </p:cNvSpPr>
          <p:nvPr>
            <p:ph type="sldNum" sz="quarter" idx="10"/>
          </p:nvPr>
        </p:nvSpPr>
        <p:spPr/>
        <p:txBody>
          <a:bodyPr/>
          <a:lstStyle/>
          <a:p>
            <a:fld id="{780767AD-8186-5647-9165-A19B63BA7F43}" type="slidenum">
              <a:rPr lang="en-US" smtClean="0"/>
              <a:t>26</a:t>
            </a:fld>
            <a:endParaRPr lang="en-US"/>
          </a:p>
        </p:txBody>
      </p:sp>
    </p:spTree>
    <p:extLst>
      <p:ext uri="{BB962C8B-B14F-4D97-AF65-F5344CB8AC3E}">
        <p14:creationId xmlns:p14="http://schemas.microsoft.com/office/powerpoint/2010/main" val="121762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n-US" sz="1100" dirty="0">
                <a:latin typeface="Century Gothic"/>
              </a:rPr>
              <a:t>5 minutes</a:t>
            </a:r>
          </a:p>
          <a:p>
            <a:pPr>
              <a:buSzPct val="25000"/>
              <a:buNone/>
              <a:defRPr/>
            </a:pPr>
            <a:endParaRPr lang="en-US" sz="1100" dirty="0">
              <a:latin typeface="Century Gothic"/>
            </a:endParaRPr>
          </a:p>
          <a:p>
            <a:pPr>
              <a:buNone/>
              <a:defRPr/>
            </a:pPr>
            <a:r>
              <a:rPr lang="en-US" sz="1100" b="1" dirty="0">
                <a:latin typeface="Century Gothic"/>
              </a:rPr>
              <a:t>Review</a:t>
            </a:r>
            <a:r>
              <a:rPr lang="en-US" sz="1100" dirty="0">
                <a:latin typeface="Century Gothic"/>
              </a:rPr>
              <a:t> the learning goals we had at the beginning of the module. </a:t>
            </a:r>
          </a:p>
          <a:p>
            <a:pPr>
              <a:buNone/>
              <a:defRPr/>
            </a:pPr>
            <a:endParaRPr lang="en-US" sz="1100" dirty="0"/>
          </a:p>
          <a:p>
            <a:pPr>
              <a:buNone/>
              <a:defRPr/>
            </a:pPr>
            <a:r>
              <a:rPr lang="en-US" sz="1100" b="1" dirty="0">
                <a:latin typeface="Century Gothic"/>
              </a:rPr>
              <a:t>Ask</a:t>
            </a:r>
            <a:r>
              <a:rPr lang="en-US" sz="1100" dirty="0">
                <a:latin typeface="Century Gothic"/>
              </a:rPr>
              <a:t> if we covered them or if anyone has remaining questions about any of the points.</a:t>
            </a:r>
            <a:endParaRPr lang="en-US" sz="1100"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baseline="0" dirty="0">
              <a:solidFill>
                <a:schemeClr val="bg1">
                  <a:lumMod val="1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27</a:t>
            </a:fld>
            <a:endParaRPr lang="en-US"/>
          </a:p>
        </p:txBody>
      </p:sp>
    </p:spTree>
    <p:extLst>
      <p:ext uri="{BB962C8B-B14F-4D97-AF65-F5344CB8AC3E}">
        <p14:creationId xmlns:p14="http://schemas.microsoft.com/office/powerpoint/2010/main" val="35987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dirty="0"/>
              <a:t>10 minutes</a:t>
            </a:r>
          </a:p>
          <a:p>
            <a:pPr>
              <a:buNone/>
            </a:pPr>
            <a:endParaRPr lang="en-US" sz="1100" dirty="0"/>
          </a:p>
          <a:p>
            <a:pPr>
              <a:buNone/>
            </a:pPr>
            <a:r>
              <a:rPr lang="en-US" sz="1100" dirty="0"/>
              <a:t>Hand out the Supervisor’s Action Plan (if it wasn't handed out in Introduction module). </a:t>
            </a:r>
          </a:p>
          <a:p>
            <a:pPr>
              <a:buNone/>
            </a:pPr>
            <a:endParaRPr lang="en-US" sz="1100" dirty="0"/>
          </a:p>
          <a:p>
            <a:pPr>
              <a:buNone/>
            </a:pPr>
            <a:r>
              <a:rPr lang="en-US" sz="1100" b="1" dirty="0"/>
              <a:t>Say:</a:t>
            </a:r>
            <a:r>
              <a:rPr lang="en-US" sz="1100" dirty="0"/>
              <a:t> We will be spending time reflecting on an action plan for our contexts throughout the training. For this module, I’d like to</a:t>
            </a:r>
            <a:r>
              <a:rPr lang="en-US" sz="1100" baseline="0" dirty="0"/>
              <a:t> encourage you to </a:t>
            </a:r>
            <a:r>
              <a:rPr lang="en-US" sz="1100" dirty="0"/>
              <a:t>reflect on the definition of supervision, the functions of supervision and the challenges in your context and write down any initial thoughts for your action plan. </a:t>
            </a:r>
          </a:p>
          <a:p>
            <a:pPr>
              <a:buNone/>
            </a:pPr>
            <a:endParaRPr lang="en-US" sz="1100" dirty="0"/>
          </a:p>
          <a:p>
            <a:pPr>
              <a:buNone/>
            </a:pPr>
            <a:r>
              <a:rPr lang="en-US" sz="1100" dirty="0"/>
              <a:t>The action plan will be a living document throughout the training and now is a time for making rough note or documenting initial thoughts. We will "fine-tune" or "perfect" our plans over the coming days. </a:t>
            </a:r>
          </a:p>
        </p:txBody>
      </p:sp>
      <p:sp>
        <p:nvSpPr>
          <p:cNvPr id="4" name="Slide Number Placeholder 3"/>
          <p:cNvSpPr>
            <a:spLocks noGrp="1"/>
          </p:cNvSpPr>
          <p:nvPr>
            <p:ph type="sldNum" sz="quarter" idx="10"/>
          </p:nvPr>
        </p:nvSpPr>
        <p:spPr/>
        <p:txBody>
          <a:bodyPr/>
          <a:lstStyle/>
          <a:p>
            <a:fld id="{780767AD-8186-5647-9165-A19B63BA7F43}" type="slidenum">
              <a:rPr lang="en-US" smtClean="0"/>
              <a:t>28</a:t>
            </a:fld>
            <a:endParaRPr lang="en-US"/>
          </a:p>
        </p:txBody>
      </p:sp>
    </p:spTree>
    <p:extLst>
      <p:ext uri="{BB962C8B-B14F-4D97-AF65-F5344CB8AC3E}">
        <p14:creationId xmlns:p14="http://schemas.microsoft.com/office/powerpoint/2010/main" val="1315432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29</a:t>
            </a:fld>
            <a:endParaRPr lang="en-US"/>
          </a:p>
        </p:txBody>
      </p:sp>
    </p:spTree>
    <p:extLst>
      <p:ext uri="{BB962C8B-B14F-4D97-AF65-F5344CB8AC3E}">
        <p14:creationId xmlns:p14="http://schemas.microsoft.com/office/powerpoint/2010/main" val="175922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sz="1100" b="0" i="0" u="none" strike="noStrike" cap="none" dirty="0">
                <a:latin typeface="+mn-lt"/>
                <a:ea typeface="Calibri"/>
                <a:cs typeface="Calibri"/>
                <a:sym typeface="Calibri"/>
              </a:rPr>
              <a:t>20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u="none" strike="noStrike" cap="none" baseline="0" dirty="0">
              <a:solidFill>
                <a:schemeClr val="dk1"/>
              </a:solidFill>
              <a:latin typeface="+mn-lt"/>
              <a:ea typeface="Calibri"/>
              <a:cs typeface="Calibri"/>
              <a:sym typeface="Calibri"/>
            </a:endParaRPr>
          </a:p>
          <a:p>
            <a:pPr>
              <a:buSzPct val="25000"/>
              <a:buNone/>
            </a:pPr>
            <a:r>
              <a:rPr lang="en-US" sz="1100" b="1" i="0" u="none" strike="noStrike" cap="none" baseline="0" dirty="0">
                <a:latin typeface="+mn-lt"/>
                <a:ea typeface="Calibri"/>
                <a:cs typeface="Calibri"/>
                <a:sym typeface="Calibri"/>
              </a:rPr>
              <a:t>Say: </a:t>
            </a:r>
            <a:r>
              <a:rPr lang="en-US" sz="1100" dirty="0"/>
              <a:t>Before we begin talking about the global guidance, we first want to understand </a:t>
            </a:r>
            <a:r>
              <a:rPr lang="en-US" sz="1100" b="0" i="0" u="none" strike="noStrike" cap="none" baseline="0" dirty="0">
                <a:latin typeface="+mn-lt"/>
                <a:ea typeface="Calibri"/>
                <a:cs typeface="Calibri"/>
                <a:sym typeface="Calibri"/>
              </a:rPr>
              <a:t>Supervision in </a:t>
            </a:r>
            <a:r>
              <a:rPr lang="en-US" sz="1100" dirty="0"/>
              <a:t>our</a:t>
            </a:r>
            <a:r>
              <a:rPr lang="en-US" sz="1100" b="0" i="0" u="none" strike="noStrike" cap="none" baseline="0" dirty="0">
                <a:latin typeface="+mn-lt"/>
                <a:ea typeface="Calibri"/>
                <a:cs typeface="Calibri"/>
                <a:sym typeface="Calibri"/>
              </a:rPr>
              <a:t> contexts.</a:t>
            </a:r>
            <a:endParaRPr lang="en-US" sz="1100" b="0" i="0" u="none" strike="noStrike" cap="none" baseline="0" dirty="0">
              <a:latin typeface="+mn-lt"/>
              <a:ea typeface="Calibri"/>
              <a:cs typeface="Calibri"/>
            </a:endParaRPr>
          </a:p>
          <a:p>
            <a:pPr marL="0" marR="0" lvl="0" indent="0" algn="l" rtl="0">
              <a:spcBef>
                <a:spcPts val="0"/>
              </a:spcBef>
              <a:buSzPct val="25000"/>
              <a:buNone/>
            </a:pPr>
            <a:endParaRPr lang="en-US" sz="1100" i="0" u="none" strike="noStrike" cap="none" dirty="0">
              <a:latin typeface="+mn-lt"/>
              <a:ea typeface="Calibri"/>
              <a:cs typeface="Calibri"/>
            </a:endParaRPr>
          </a:p>
          <a:p>
            <a:pPr>
              <a:buSzPct val="25000"/>
              <a:buNone/>
            </a:pPr>
            <a:r>
              <a:rPr lang="en-US" sz="1100" b="1" dirty="0"/>
              <a:t>Instructions</a:t>
            </a:r>
            <a:r>
              <a:rPr lang="en-US" sz="1100" b="0" i="0" u="none" strike="noStrike" cap="none" dirty="0">
                <a:latin typeface="+mn-lt"/>
                <a:ea typeface="Calibri"/>
                <a:cs typeface="Calibri"/>
                <a:sym typeface="Calibri"/>
              </a:rPr>
              <a:t>: </a:t>
            </a:r>
          </a:p>
          <a:p>
            <a:pPr>
              <a:buSzPct val="25000"/>
              <a:buNone/>
            </a:pPr>
            <a:endParaRPr lang="en-US" sz="1100" b="0" i="0" u="none" strike="noStrike" cap="none" dirty="0">
              <a:latin typeface="+mn-lt"/>
              <a:ea typeface="Calibri"/>
              <a:cs typeface="Calibri"/>
              <a:sym typeface="Calibri"/>
            </a:endParaRPr>
          </a:p>
          <a:p>
            <a:pPr marL="171450" indent="-171450">
              <a:buSzPct val="25000"/>
              <a:buFont typeface="Arial" panose="020B0604020202020204" pitchFamily="34" charset="0"/>
              <a:buChar char="•"/>
            </a:pPr>
            <a:r>
              <a:rPr lang="en-US" sz="1100" b="0" i="0" u="none" strike="noStrike" cap="none" dirty="0">
                <a:latin typeface="+mn-lt"/>
                <a:ea typeface="Calibri"/>
                <a:cs typeface="Calibri"/>
                <a:sym typeface="Calibri"/>
              </a:rPr>
              <a:t>Break up participants into small groups to explore these questions together. (</a:t>
            </a:r>
            <a:r>
              <a:rPr lang="en-US" sz="1100" b="1" i="0" u="none" strike="noStrike" cap="none" dirty="0">
                <a:latin typeface="+mn-lt"/>
                <a:ea typeface="Calibri"/>
                <a:cs typeface="Calibri"/>
                <a:sym typeface="Calibri"/>
              </a:rPr>
              <a:t>Facilitator</a:t>
            </a:r>
            <a:r>
              <a:rPr lang="en-US" sz="1100" b="1" i="0" u="none" strike="noStrike" cap="none" baseline="0" dirty="0">
                <a:latin typeface="+mn-lt"/>
                <a:ea typeface="Calibri"/>
                <a:cs typeface="Calibri"/>
                <a:sym typeface="Calibri"/>
              </a:rPr>
              <a:t> Note for Question 1: </a:t>
            </a:r>
            <a:r>
              <a:rPr lang="en-US" sz="1100" b="0" i="0" u="none" strike="noStrike" cap="none" baseline="0" dirty="0">
                <a:latin typeface="+mn-lt"/>
                <a:ea typeface="Calibri"/>
                <a:cs typeface="Calibri"/>
                <a:sym typeface="Calibri"/>
              </a:rPr>
              <a:t>Participants should think beyond CP case management to respond to this question, and rather consider the broader cultural context. In many cultures, “Supervisors” are seen as enforcers of rules/ controlling/ ordering their employees)</a:t>
            </a:r>
          </a:p>
          <a:p>
            <a:pPr marL="0" indent="0">
              <a:buSzPct val="25000"/>
              <a:buFont typeface="Arial" panose="020B0604020202020204" pitchFamily="34" charset="0"/>
              <a:buNone/>
            </a:pPr>
            <a:endParaRPr lang="en-US" sz="1100" b="0" i="0" u="none" strike="noStrike" cap="none" dirty="0">
              <a:latin typeface="+mn-lt"/>
              <a:ea typeface="Calibri"/>
              <a:cs typeface="Calibri"/>
              <a:sym typeface="Calibri"/>
            </a:endParaRPr>
          </a:p>
          <a:p>
            <a:pPr marL="171450" indent="-171450">
              <a:buSzPct val="25000"/>
              <a:buFont typeface="Arial" panose="020B0604020202020204" pitchFamily="34" charset="0"/>
              <a:buChar char="•"/>
            </a:pPr>
            <a:r>
              <a:rPr lang="en-US" sz="1100" b="0" i="0" u="none" strike="noStrike" cap="none" dirty="0">
                <a:latin typeface="+mn-lt"/>
                <a:ea typeface="Calibri"/>
                <a:cs typeface="Calibri"/>
                <a:sym typeface="Calibri"/>
              </a:rPr>
              <a:t>Ask each group to compile their responses on a flip chart </a:t>
            </a:r>
            <a:r>
              <a:rPr lang="en-US" sz="1100" dirty="0"/>
              <a:t>and hang them on a wall together.</a:t>
            </a:r>
          </a:p>
          <a:p>
            <a:pPr marL="171450" indent="-171450">
              <a:buSzPct val="25000"/>
              <a:buFont typeface="Arial" panose="020B0604020202020204" pitchFamily="34" charset="0"/>
              <a:buChar char="•"/>
            </a:pPr>
            <a:endParaRPr lang="en-US" sz="1100" dirty="0"/>
          </a:p>
          <a:p>
            <a:pPr marL="171450" indent="-171450">
              <a:buSzPct val="25000"/>
              <a:buFont typeface="Arial" panose="020B0604020202020204" pitchFamily="34" charset="0"/>
              <a:buChar char="•"/>
            </a:pPr>
            <a:r>
              <a:rPr lang="en-US" sz="1100" dirty="0"/>
              <a:t>Thank</a:t>
            </a:r>
            <a:r>
              <a:rPr lang="en-US" sz="1100" baseline="0" dirty="0"/>
              <a:t> the participants and explain to them that o</a:t>
            </a:r>
            <a:r>
              <a:rPr lang="en-US" sz="1100" dirty="0"/>
              <a:t>ver the course of the module, we will revisit</a:t>
            </a:r>
            <a:r>
              <a:rPr lang="en-US" sz="1100" baseline="0" dirty="0"/>
              <a:t> these responses. </a:t>
            </a:r>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a:p>
        </p:txBody>
      </p:sp>
    </p:spTree>
    <p:extLst>
      <p:ext uri="{BB962C8B-B14F-4D97-AF65-F5344CB8AC3E}">
        <p14:creationId xmlns:p14="http://schemas.microsoft.com/office/powerpoint/2010/main" val="187388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sz="1100" b="0" i="0" u="none" strike="noStrike" cap="none" dirty="0">
                <a:latin typeface="+mn-lt"/>
                <a:ea typeface="Calibri"/>
                <a:cs typeface="Calibri"/>
                <a:sym typeface="Calibri"/>
              </a:rPr>
              <a:t>5</a:t>
            </a:r>
            <a:r>
              <a:rPr lang="en-US" sz="1100" b="0" i="0" u="none" strike="noStrike" cap="none" baseline="0" dirty="0">
                <a:latin typeface="+mn-lt"/>
                <a:ea typeface="Calibri"/>
                <a:cs typeface="Calibri"/>
                <a:sym typeface="Calibri"/>
              </a:rPr>
              <a:t> </a:t>
            </a:r>
            <a:r>
              <a:rPr lang="en-US" sz="1100" b="0" i="0" u="none" strike="noStrike" cap="none" dirty="0">
                <a:latin typeface="+mn-lt"/>
                <a:ea typeface="Calibri"/>
                <a:cs typeface="Calibri"/>
                <a:sym typeface="Calibri"/>
              </a:rPr>
              <a:t>minutes</a:t>
            </a:r>
          </a:p>
          <a:p>
            <a:pPr>
              <a:buSzPct val="25000"/>
              <a:buNone/>
            </a:pPr>
            <a:endParaRPr lang="en-US" sz="1100" b="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b="1" dirty="0"/>
              <a:t>Instructions</a:t>
            </a:r>
            <a:r>
              <a:rPr lang="en-US" sz="1100" b="0" dirty="0"/>
              <a:t>: Ask participants to share their responses from their flipcharts to</a:t>
            </a:r>
            <a:r>
              <a:rPr lang="en-US" sz="1100" b="0" baseline="0" dirty="0"/>
              <a:t> Question 1 “</a:t>
            </a:r>
            <a:r>
              <a:rPr lang="en-US" sz="1100" b="1" dirty="0">
                <a:solidFill>
                  <a:schemeClr val="tx1">
                    <a:lumMod val="65000"/>
                    <a:lumOff val="35000"/>
                  </a:schemeClr>
                </a:solidFill>
                <a:latin typeface="Helvetica Neue" charset="0"/>
                <a:ea typeface="Helvetica Neue" charset="0"/>
                <a:cs typeface="Helvetica Neue" charset="0"/>
                <a:sym typeface="Century Gothic"/>
              </a:rPr>
              <a:t>What do people in your context think of when they hear the </a:t>
            </a:r>
            <a:r>
              <a:rPr lang="en-US" sz="1100" b="1" dirty="0">
                <a:solidFill>
                  <a:schemeClr val="tx1">
                    <a:lumMod val="65000"/>
                    <a:lumOff val="35000"/>
                  </a:schemeClr>
                </a:solidFill>
                <a:latin typeface="Helvetica Neue" charset="0"/>
                <a:ea typeface="Helvetica Neue" charset="0"/>
                <a:cs typeface="Helvetica Neue" charset="0"/>
              </a:rPr>
              <a:t>term</a:t>
            </a:r>
            <a:r>
              <a:rPr lang="en-US" sz="1100" b="1" dirty="0">
                <a:solidFill>
                  <a:schemeClr val="tx1">
                    <a:lumMod val="65000"/>
                    <a:lumOff val="35000"/>
                  </a:schemeClr>
                </a:solidFill>
                <a:latin typeface="Helvetica Neue" charset="0"/>
                <a:ea typeface="Helvetica Neue" charset="0"/>
                <a:cs typeface="Helvetica Neue" charset="0"/>
                <a:sym typeface="Century Gothic"/>
              </a:rPr>
              <a:t> “</a:t>
            </a:r>
            <a:r>
              <a:rPr lang="en-US" sz="1100" b="1" dirty="0">
                <a:solidFill>
                  <a:schemeClr val="tx1">
                    <a:lumMod val="65000"/>
                    <a:lumOff val="35000"/>
                  </a:schemeClr>
                </a:solidFill>
                <a:latin typeface="Helvetica Neue" charset="0"/>
                <a:ea typeface="Helvetica Neue" charset="0"/>
                <a:cs typeface="Helvetica Neue" charset="0"/>
              </a:rPr>
              <a:t>Supervisor</a:t>
            </a:r>
            <a:r>
              <a:rPr lang="en-US" sz="1100" dirty="0">
                <a:solidFill>
                  <a:schemeClr val="tx1">
                    <a:lumMod val="65000"/>
                    <a:lumOff val="35000"/>
                  </a:schemeClr>
                </a:solidFill>
                <a:latin typeface="Helvetica Neue" charset="0"/>
                <a:ea typeface="Helvetica Neue" charset="0"/>
                <a:cs typeface="Helvetica Neue" charset="0"/>
              </a:rPr>
              <a:t>”</a:t>
            </a:r>
            <a:r>
              <a:rPr lang="en-US" sz="1100" dirty="0">
                <a:solidFill>
                  <a:schemeClr val="tx1">
                    <a:lumMod val="65000"/>
                    <a:lumOff val="35000"/>
                  </a:schemeClr>
                </a:solidFill>
                <a:latin typeface="Helvetica Neue" charset="0"/>
                <a:ea typeface="Helvetica Neue" charset="0"/>
                <a:cs typeface="Helvetica Neue" charset="0"/>
                <a:sym typeface="Century Gothic"/>
              </a:rPr>
              <a:t>?”</a:t>
            </a:r>
          </a:p>
          <a:p>
            <a:pPr>
              <a:buSzPct val="25000"/>
              <a:buNone/>
            </a:pPr>
            <a:endParaRPr lang="en-US" sz="1100" b="0" dirty="0"/>
          </a:p>
          <a:p>
            <a:pPr>
              <a:buSzPct val="25000"/>
              <a:buNone/>
            </a:pPr>
            <a:endParaRPr lang="en-US" sz="1100" b="0" dirty="0"/>
          </a:p>
          <a:p>
            <a:pPr>
              <a:buSzPct val="25000"/>
              <a:buNone/>
            </a:pPr>
            <a:r>
              <a:rPr lang="en-US" sz="1100" baseline="0" dirty="0"/>
              <a:t> </a:t>
            </a:r>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3912957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ct val="25000"/>
              <a:buNone/>
              <a:defRPr/>
            </a:pPr>
            <a:r>
              <a:rPr lang="en-US" sz="1100" b="0" dirty="0">
                <a:latin typeface="+mn-lt"/>
                <a:ea typeface="Century Gothic"/>
                <a:cs typeface="Century Gothic"/>
              </a:rPr>
              <a:t>10 minutes</a:t>
            </a:r>
          </a:p>
          <a:p>
            <a:pPr>
              <a:buNone/>
              <a:defRPr/>
            </a:pPr>
            <a:endParaRPr lang="en-US" sz="1100" b="1" dirty="0">
              <a:latin typeface="+mn-lt"/>
              <a:ea typeface="Century Gothic"/>
              <a:cs typeface="Century Gothic"/>
            </a:endParaRPr>
          </a:p>
          <a:p>
            <a:pPr>
              <a:buNone/>
              <a:defRPr/>
            </a:pPr>
            <a:r>
              <a:rPr lang="en-US" sz="1100" b="1" dirty="0">
                <a:latin typeface="+mn-lt"/>
                <a:ea typeface="Century Gothic"/>
                <a:cs typeface="Century Gothic"/>
              </a:rPr>
              <a:t>Say:</a:t>
            </a:r>
            <a:r>
              <a:rPr lang="en-US" sz="1100" dirty="0">
                <a:latin typeface="+mn-lt"/>
                <a:ea typeface="Century Gothic"/>
                <a:cs typeface="Century Gothic"/>
              </a:rPr>
              <a:t> This is the inter-agenc</a:t>
            </a:r>
            <a:r>
              <a:rPr lang="en-US" sz="1100" baseline="0" dirty="0">
                <a:latin typeface="+mn-lt"/>
                <a:ea typeface="Century Gothic"/>
                <a:cs typeface="Century Gothic"/>
              </a:rPr>
              <a:t>y </a:t>
            </a:r>
            <a:r>
              <a:rPr lang="en-US" sz="1100" dirty="0">
                <a:latin typeface="+mn-lt"/>
                <a:ea typeface="Century Gothic"/>
                <a:cs typeface="Century Gothic"/>
              </a:rPr>
              <a:t>definition of child protection case management supervision. We will take a moment to discuss differences in the way supervision is understood in many contexts.</a:t>
            </a:r>
            <a:endParaRPr lang="en-US" sz="1100" dirty="0">
              <a:latin typeface="+mn-lt"/>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100" b="0" i="0" u="none" strike="noStrike" cap="none" baseline="0" dirty="0">
              <a:solidFill>
                <a:schemeClr val="bg1">
                  <a:lumMod val="10000"/>
                </a:schemeClr>
              </a:solidFill>
              <a:latin typeface="+mn-lt"/>
              <a:ea typeface="Calibri"/>
              <a:cs typeface="Calibri"/>
              <a:sym typeface="Calibri"/>
            </a:endParaRPr>
          </a:p>
          <a:p>
            <a:pPr>
              <a:buClr>
                <a:schemeClr val="dk1"/>
              </a:buClr>
              <a:buSzPct val="25000"/>
              <a:buNone/>
              <a:defRPr/>
            </a:pPr>
            <a:r>
              <a:rPr lang="en-US" sz="1100" dirty="0">
                <a:latin typeface="+mn-lt"/>
              </a:rPr>
              <a:t>What</a:t>
            </a:r>
            <a:r>
              <a:rPr lang="en-US" sz="1100" b="0" i="0" u="none" strike="noStrike" kern="1200" cap="none" dirty="0">
                <a:effectLst/>
                <a:latin typeface="+mn-lt"/>
                <a:ea typeface="Calibri"/>
                <a:cs typeface="Calibri"/>
                <a:sym typeface="Calibri"/>
              </a:rPr>
              <a:t> we tend to see is that “supervision” in many different cultures is seen as a managerial or boss-like relationship in which one person gives orders and directions, even within Child Protection Case Management​. However, the CM Guidelines present a very different definition of this role!</a:t>
            </a:r>
            <a:r>
              <a:rPr lang="en-US" sz="1100" dirty="0">
                <a:latin typeface="+mn-lt"/>
              </a:rPr>
              <a:t> </a:t>
            </a:r>
          </a:p>
          <a:p>
            <a:pPr>
              <a:buNone/>
              <a:defRPr/>
            </a:pPr>
            <a:endParaRPr lang="en-US" sz="1100" dirty="0">
              <a:latin typeface="+mn-lt"/>
            </a:endParaRPr>
          </a:p>
          <a:p>
            <a:pPr>
              <a:buNone/>
              <a:defRPr/>
            </a:pPr>
            <a:r>
              <a:rPr lang="en-US" sz="1100" dirty="0">
                <a:latin typeface="+mn-lt"/>
              </a:rPr>
              <a:t>Often supervision is considered a hierarchal role above that of a caseworker. The inter-agency</a:t>
            </a:r>
            <a:r>
              <a:rPr lang="en-US" sz="1100" baseline="0" dirty="0">
                <a:latin typeface="+mn-lt"/>
              </a:rPr>
              <a:t> </a:t>
            </a:r>
            <a:r>
              <a:rPr lang="en-US" sz="1100" dirty="0">
                <a:latin typeface="+mn-lt"/>
              </a:rPr>
              <a:t>definition encourages us to see the relationship between supervisor and caseworker as collaborative and complementary rather than hierarchical.</a:t>
            </a:r>
          </a:p>
          <a:p>
            <a:pPr marL="0" marR="0" lvl="0" indent="0" algn="l" rtl="0">
              <a:lnSpc>
                <a:spcPct val="100000"/>
              </a:lnSpc>
              <a:spcBef>
                <a:spcPts val="0"/>
              </a:spcBef>
              <a:spcAft>
                <a:spcPts val="0"/>
              </a:spcAft>
              <a:buClr>
                <a:schemeClr val="dk1"/>
              </a:buClr>
              <a:buSzPct val="25000"/>
              <a:buFont typeface="Calibri"/>
              <a:buNone/>
            </a:pPr>
            <a:endParaRPr lang="en-US" sz="1100" b="1" i="0" u="none" strike="noStrike" cap="none" baseline="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100" b="1" i="0" u="none" strike="noStrike" cap="none" baseline="0" dirty="0">
                <a:latin typeface="+mn-lt"/>
                <a:ea typeface="Calibri"/>
                <a:cs typeface="Calibri"/>
                <a:sym typeface="Calibri"/>
              </a:rPr>
              <a:t>Ask: </a:t>
            </a:r>
            <a:r>
              <a:rPr lang="en-US" sz="1100" b="0" i="0" u="none" strike="noStrike" cap="none" baseline="0" dirty="0">
                <a:latin typeface="+mn-lt"/>
                <a:ea typeface="Calibri"/>
                <a:cs typeface="Calibri"/>
                <a:sym typeface="Calibri"/>
              </a:rPr>
              <a:t>What do you think of this definition? </a:t>
            </a:r>
            <a:r>
              <a:rPr lang="en-US" sz="1100" b="0" i="0" u="none" strike="noStrike" cap="none" baseline="0" dirty="0">
                <a:solidFill>
                  <a:schemeClr val="dk1"/>
                </a:solidFill>
                <a:latin typeface="+mn-lt"/>
                <a:ea typeface="Calibri"/>
                <a:cs typeface="Calibri"/>
                <a:sym typeface="Calibri"/>
              </a:rPr>
              <a:t>What does this concept of a “relationship” add to the definition of supervision? </a:t>
            </a:r>
          </a:p>
          <a:p>
            <a:pPr>
              <a:buClr>
                <a:schemeClr val="dk1"/>
              </a:buClr>
              <a:buSzPct val="25000"/>
              <a:buNone/>
              <a:defRPr/>
            </a:pPr>
            <a:endParaRPr lang="en-US" sz="1100" b="1" dirty="0">
              <a:latin typeface="+mn-lt"/>
            </a:endParaRPr>
          </a:p>
          <a:p>
            <a:pPr marL="0" marR="0" lvl="0" indent="0" algn="l" rtl="0">
              <a:lnSpc>
                <a:spcPct val="100000"/>
              </a:lnSpc>
              <a:spcBef>
                <a:spcPts val="0"/>
              </a:spcBef>
              <a:spcAft>
                <a:spcPts val="0"/>
              </a:spcAft>
              <a:buClr>
                <a:schemeClr val="dk1"/>
              </a:buClr>
              <a:buSzPct val="25000"/>
              <a:buFont typeface="Calibri"/>
              <a:buNone/>
            </a:pPr>
            <a:r>
              <a:rPr lang="en-US" sz="1100" b="1" i="0" u="none" strike="noStrike" cap="none" baseline="0" dirty="0">
                <a:solidFill>
                  <a:schemeClr val="dk1"/>
                </a:solidFill>
                <a:latin typeface="+mn-lt"/>
                <a:ea typeface="Calibri"/>
                <a:cs typeface="Calibri"/>
                <a:sym typeface="Calibri"/>
              </a:rPr>
              <a:t>Ask: </a:t>
            </a:r>
            <a:r>
              <a:rPr lang="en-US" sz="1100" b="0" i="0" u="none" strike="noStrike" cap="none" baseline="0" dirty="0">
                <a:solidFill>
                  <a:schemeClr val="dk1"/>
                </a:solidFill>
                <a:latin typeface="+mn-lt"/>
                <a:ea typeface="Calibri"/>
                <a:cs typeface="Calibri"/>
                <a:sym typeface="Calibri"/>
              </a:rPr>
              <a:t>What is important about a relationship if it is to </a:t>
            </a:r>
            <a:r>
              <a:rPr lang="en-US" sz="1100" b="1" i="1" u="none" strike="noStrike" cap="none" baseline="0" dirty="0">
                <a:solidFill>
                  <a:schemeClr val="dk1"/>
                </a:solidFill>
                <a:latin typeface="+mn-lt"/>
                <a:ea typeface="Calibri"/>
                <a:cs typeface="Calibri"/>
                <a:sym typeface="Calibri"/>
              </a:rPr>
              <a:t>support caseworkers</a:t>
            </a:r>
            <a:r>
              <a:rPr lang="en-US" sz="1100" b="1" i="0" u="none" strike="noStrike" cap="none" baseline="0" dirty="0">
                <a:solidFill>
                  <a:schemeClr val="dk1"/>
                </a:solidFill>
                <a:latin typeface="+mn-lt"/>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lang="en-US" sz="1100" b="1" i="0" u="sng" strike="noStrike" cap="none" baseline="0" dirty="0">
              <a:solidFill>
                <a:schemeClr val="dk1"/>
              </a:solidFill>
              <a:latin typeface="+mn-lt"/>
              <a:ea typeface="Calibri"/>
              <a:cs typeface="Calibri"/>
              <a:sym typeface="Calibri"/>
            </a:endParaRPr>
          </a:p>
          <a:p>
            <a:pPr>
              <a:buNone/>
            </a:pPr>
            <a:r>
              <a:rPr lang="en-US" sz="1100" b="1" dirty="0">
                <a:latin typeface="+mn-lt"/>
              </a:rPr>
              <a:t>Say</a:t>
            </a:r>
            <a:r>
              <a:rPr lang="en-US" sz="1100" dirty="0">
                <a:latin typeface="+mn-lt"/>
              </a:rPr>
              <a:t>: Lets discuss more what we mean by the supervisor-caseworker relationship. When we think of this relationship between the supervisor and the caseworker we are talking about the supervisor </a:t>
            </a:r>
            <a:r>
              <a:rPr lang="en-US" sz="1100" b="1" dirty="0">
                <a:latin typeface="+mn-lt"/>
              </a:rPr>
              <a:t>supporting</a:t>
            </a:r>
            <a:r>
              <a:rPr lang="en-US" sz="1100" dirty="0">
                <a:latin typeface="+mn-lt"/>
              </a:rPr>
              <a:t> the caseworker to do</a:t>
            </a:r>
            <a:r>
              <a:rPr lang="en-US" sz="1100" baseline="0" dirty="0">
                <a:latin typeface="+mn-lt"/>
              </a:rPr>
              <a:t> effective child protection case management. </a:t>
            </a:r>
            <a:r>
              <a:rPr lang="en-US" sz="1100" dirty="0">
                <a:latin typeface="+mn-lt"/>
              </a:rPr>
              <a:t>The caseworker is the active participant in the work with children and families. The supervisor is behind them supporting them and helping them develop the skills, knowledge and attitudes that make them good at their job. </a:t>
            </a:r>
          </a:p>
          <a:p>
            <a:pPr>
              <a:buNone/>
            </a:pPr>
            <a:endParaRPr lang="en-US" sz="1100" dirty="0">
              <a:latin typeface="+mn-lt"/>
            </a:endParaRPr>
          </a:p>
          <a:p>
            <a:pPr>
              <a:buNone/>
            </a:pPr>
            <a:r>
              <a:rPr lang="en-US" sz="1100" dirty="0">
                <a:latin typeface="+mn-lt"/>
              </a:rPr>
              <a:t>Some</a:t>
            </a:r>
            <a:r>
              <a:rPr lang="en-US" sz="1100" baseline="0" dirty="0">
                <a:latin typeface="+mn-lt"/>
              </a:rPr>
              <a:t> words that </a:t>
            </a:r>
            <a:r>
              <a:rPr lang="en-US" sz="1100" dirty="0">
                <a:latin typeface="+mn-lt"/>
              </a:rPr>
              <a:t>might describe</a:t>
            </a:r>
            <a:r>
              <a:rPr lang="en-US" sz="1100" baseline="0" dirty="0">
                <a:latin typeface="+mn-lt"/>
              </a:rPr>
              <a:t> this supportive relationship are mentor, model, guide.</a:t>
            </a:r>
            <a:r>
              <a:rPr lang="en-US" sz="1100" dirty="0">
                <a:latin typeface="+mn-lt"/>
              </a:rPr>
              <a:t> What word might you use to describe this relationship? Is there a word in your culture or in your language that reflects this?</a:t>
            </a:r>
          </a:p>
          <a:p>
            <a:pPr lvl="0">
              <a:spcBef>
                <a:spcPts val="0"/>
              </a:spcBef>
              <a:buNone/>
            </a:pPr>
            <a:endParaRPr lang="en-US" sz="1100" b="1" baseline="0" dirty="0">
              <a:latin typeface="+mn-lt"/>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152723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b="0" dirty="0"/>
              <a:t>15 minutes </a:t>
            </a:r>
          </a:p>
          <a:p>
            <a:pPr>
              <a:buNone/>
              <a:defRPr/>
            </a:pPr>
            <a:endParaRPr lang="en-US" sz="1100" dirty="0"/>
          </a:p>
          <a:p>
            <a:pPr>
              <a:buNone/>
              <a:defRPr/>
            </a:pPr>
            <a:r>
              <a:rPr lang="en-US" sz="1100" b="1" dirty="0"/>
              <a:t>Say</a:t>
            </a:r>
            <a:r>
              <a:rPr lang="en-US" sz="1100" dirty="0"/>
              <a:t>: If we understand that supervision is a relationship, then we can begin to think of coaching</a:t>
            </a:r>
            <a:r>
              <a:rPr lang="en-US" sz="1100" baseline="0" dirty="0"/>
              <a:t> </a:t>
            </a:r>
            <a:r>
              <a:rPr lang="en-US" sz="1100" dirty="0"/>
              <a:t>as being at the heart of supervision.</a:t>
            </a:r>
          </a:p>
          <a:p>
            <a:pPr lvl="0">
              <a:spcBef>
                <a:spcPts val="0"/>
              </a:spcBef>
              <a:buNone/>
            </a:pPr>
            <a:endParaRPr lang="en-US" sz="1100" dirty="0"/>
          </a:p>
          <a:p>
            <a:pPr lvl="0">
              <a:spcBef>
                <a:spcPts val="0"/>
              </a:spcBef>
              <a:buNone/>
            </a:pPr>
            <a:r>
              <a:rPr lang="en-US" sz="1100" dirty="0"/>
              <a:t>Coaching is a method AND an attitude, or way of being:</a:t>
            </a:r>
            <a:r>
              <a:rPr lang="en-US" sz="1100" baseline="0" dirty="0"/>
              <a:t> </a:t>
            </a:r>
            <a:r>
              <a:rPr lang="en-US" sz="1100" dirty="0"/>
              <a:t>Coaching</a:t>
            </a:r>
            <a:r>
              <a:rPr lang="en-US" sz="1100" baseline="0" dirty="0"/>
              <a:t> can involve “coming alongside” the case worker to help on specific skills and can involve modeling good practice.  </a:t>
            </a:r>
          </a:p>
          <a:p>
            <a:pPr lvl="0">
              <a:spcBef>
                <a:spcPts val="0"/>
              </a:spcBef>
              <a:buNone/>
            </a:pPr>
            <a:endParaRPr lang="en-US" sz="1100" baseline="0" dirty="0"/>
          </a:p>
          <a:p>
            <a:pPr>
              <a:buNone/>
            </a:pPr>
            <a:r>
              <a:rPr lang="en-US" sz="1100" baseline="0" dirty="0"/>
              <a:t>Ultimately, coaching is </a:t>
            </a:r>
            <a:r>
              <a:rPr lang="en-US" sz="1100" dirty="0"/>
              <a:t>an </a:t>
            </a:r>
            <a:r>
              <a:rPr lang="en-US" sz="1100" b="1" baseline="0" dirty="0"/>
              <a:t>attitude</a:t>
            </a:r>
            <a:r>
              <a:rPr lang="en-US" sz="1100" baseline="0" dirty="0"/>
              <a:t> that places the caseworker as the driver of their own development and the expert at recognizing and overcoming their own strengths and challenges. The supervisor role as coach is to use </a:t>
            </a:r>
            <a:r>
              <a:rPr lang="en-US" sz="1100" b="0" baseline="0" dirty="0"/>
              <a:t>specific </a:t>
            </a:r>
            <a:r>
              <a:rPr lang="en-US" sz="1100" b="0" dirty="0"/>
              <a:t>practices</a:t>
            </a:r>
            <a:r>
              <a:rPr lang="en-US" sz="1100" b="0" baseline="0" dirty="0"/>
              <a:t> </a:t>
            </a:r>
            <a:r>
              <a:rPr lang="en-US" sz="1100" baseline="0" dirty="0"/>
              <a:t>to help the caseworker recognize their strengths and challenges and assist them to set and realize realistic goals towards achievement. </a:t>
            </a:r>
          </a:p>
          <a:p>
            <a:pPr>
              <a:buNone/>
            </a:pPr>
            <a:endParaRPr lang="en-US" sz="1100" baseline="0" dirty="0"/>
          </a:p>
          <a:p>
            <a:pPr>
              <a:buNone/>
            </a:pPr>
            <a:r>
              <a:rPr lang="en-US" sz="1100" baseline="0" dirty="0"/>
              <a:t>(If appropriate for the context share the analogy of a football coach.)</a:t>
            </a:r>
          </a:p>
          <a:p>
            <a:pPr>
              <a:buNone/>
            </a:pPr>
            <a:endParaRPr lang="en-US" sz="1100" baseline="0" dirty="0"/>
          </a:p>
          <a:p>
            <a:pPr>
              <a:buNone/>
            </a:pPr>
            <a:r>
              <a:rPr lang="en-US" sz="1100" baseline="0" dirty="0"/>
              <a:t>We will be talking more about coaching skills and putting them into practice in the coming days. </a:t>
            </a:r>
          </a:p>
          <a:p>
            <a:pPr lvl="0">
              <a:spcBef>
                <a:spcPts val="0"/>
              </a:spcBef>
              <a:buNone/>
            </a:pPr>
            <a:endParaRPr lang="en-US" sz="1100" baseline="0" dirty="0"/>
          </a:p>
          <a:p>
            <a:pPr>
              <a:buNone/>
            </a:pPr>
            <a:r>
              <a:rPr lang="en-US" sz="1100" b="1" baseline="0" dirty="0"/>
              <a:t>Ask: </a:t>
            </a:r>
            <a:r>
              <a:rPr lang="en-US" sz="1100" baseline="0" dirty="0"/>
              <a:t>Any questions</a:t>
            </a:r>
            <a:r>
              <a:rPr lang="en-US" sz="1100" dirty="0"/>
              <a:t> before we move on</a:t>
            </a:r>
            <a:r>
              <a:rPr lang="en-US" sz="1100" baseline="0" dirty="0"/>
              <a:t>?</a:t>
            </a:r>
          </a:p>
        </p:txBody>
      </p:sp>
      <p:sp>
        <p:nvSpPr>
          <p:cNvPr id="4" name="Slide Number Placeholder 3"/>
          <p:cNvSpPr>
            <a:spLocks noGrp="1"/>
          </p:cNvSpPr>
          <p:nvPr>
            <p:ph type="sldNum" sz="quarter" idx="10"/>
          </p:nvPr>
        </p:nvSpPr>
        <p:spPr/>
        <p:txBody>
          <a:bodyPr/>
          <a:lstStyle/>
          <a:p>
            <a:fld id="{780767AD-8186-5647-9165-A19B63BA7F43}" type="slidenum">
              <a:rPr lang="en-US" smtClean="0"/>
              <a:t>7</a:t>
            </a:fld>
            <a:endParaRPr lang="en-US"/>
          </a:p>
        </p:txBody>
      </p:sp>
    </p:spTree>
    <p:extLst>
      <p:ext uri="{BB962C8B-B14F-4D97-AF65-F5344CB8AC3E}">
        <p14:creationId xmlns:p14="http://schemas.microsoft.com/office/powerpoint/2010/main" val="18941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sz="1100" b="0" dirty="0"/>
              <a:t>10 minutes</a:t>
            </a:r>
          </a:p>
          <a:p>
            <a:pPr>
              <a:buSzPct val="25000"/>
              <a:buNone/>
            </a:pPr>
            <a:endParaRPr lang="en-US" sz="1100" b="0" dirty="0"/>
          </a:p>
          <a:p>
            <a:pPr>
              <a:buNone/>
            </a:pPr>
            <a:r>
              <a:rPr lang="en-US" sz="1100" b="1" dirty="0"/>
              <a:t>Say:</a:t>
            </a:r>
            <a:r>
              <a:rPr lang="en-US" sz="1100" b="1" baseline="0" dirty="0"/>
              <a:t> </a:t>
            </a:r>
            <a:r>
              <a:rPr lang="en-US" sz="1100" b="0" baseline="0" dirty="0"/>
              <a:t>S</a:t>
            </a:r>
            <a:r>
              <a:rPr lang="en-US" sz="1100" b="0" dirty="0"/>
              <a:t>upervision is not a passive process for the caseworker, nor the supervisor. Both have responsibilities and an active role to play.</a:t>
            </a:r>
          </a:p>
          <a:p>
            <a:pPr>
              <a:buNone/>
            </a:pPr>
            <a:endParaRPr lang="en-US" sz="1100" b="1" dirty="0"/>
          </a:p>
          <a:p>
            <a:pPr>
              <a:buNone/>
            </a:pPr>
            <a:r>
              <a:rPr lang="en-US" sz="1100" i="0" u="none" strike="noStrike" cap="none" dirty="0">
                <a:latin typeface="+mn-lt"/>
                <a:ea typeface="Calibri"/>
                <a:cs typeface="Calibri"/>
                <a:sym typeface="Calibri"/>
              </a:rPr>
              <a:t>Like</a:t>
            </a:r>
            <a:r>
              <a:rPr lang="en-US" sz="1100" i="0" u="none" strike="noStrike" cap="none" baseline="0" dirty="0">
                <a:latin typeface="+mn-lt"/>
                <a:ea typeface="Calibri"/>
                <a:cs typeface="Calibri"/>
                <a:sym typeface="Calibri"/>
              </a:rPr>
              <a:t> any good relationship, both parties must actively participate. Both have roles and responsibilities to ensure supervision is effective.</a:t>
            </a:r>
            <a:r>
              <a:rPr lang="en-US" sz="1100" dirty="0"/>
              <a:t>  We will explore this more in the coming modules. </a:t>
            </a:r>
          </a:p>
          <a:p>
            <a:pPr>
              <a:buNone/>
            </a:pPr>
            <a:endParaRPr lang="en-US" sz="1100" dirty="0"/>
          </a:p>
          <a:p>
            <a:pPr>
              <a:buNone/>
            </a:pPr>
            <a:r>
              <a:rPr lang="en-US" sz="1100" dirty="0"/>
              <a:t>Both supervisors and caseworkers</a:t>
            </a:r>
            <a:r>
              <a:rPr lang="en-US" sz="1100" baseline="0" dirty="0"/>
              <a:t> need to share and invest time to make the relationship successful. </a:t>
            </a:r>
          </a:p>
          <a:p>
            <a:pPr>
              <a:buNone/>
            </a:pPr>
            <a:endParaRPr lang="en-US" sz="1100" baseline="0" dirty="0"/>
          </a:p>
          <a:p>
            <a:pPr>
              <a:buNone/>
            </a:pPr>
            <a:r>
              <a:rPr lang="en-US" sz="1100" baseline="0" dirty="0"/>
              <a:t>It might take time and effort to build these collaborative relationships; but there needs to be safety in order to develop trust. </a:t>
            </a:r>
          </a:p>
          <a:p>
            <a:pPr>
              <a:buNone/>
            </a:pPr>
            <a:r>
              <a:rPr lang="en-US" sz="1100" baseline="0" dirty="0"/>
              <a:t> </a:t>
            </a:r>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8</a:t>
            </a:fld>
            <a:endParaRPr lang="en-US"/>
          </a:p>
        </p:txBody>
      </p:sp>
    </p:spTree>
    <p:extLst>
      <p:ext uri="{BB962C8B-B14F-4D97-AF65-F5344CB8AC3E}">
        <p14:creationId xmlns:p14="http://schemas.microsoft.com/office/powerpoint/2010/main" val="202559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0" i="0" u="none" strike="noStrike" cap="none" dirty="0">
                <a:latin typeface="+mn-lt"/>
                <a:ea typeface="Calibri"/>
                <a:cs typeface="Calibri"/>
                <a:sym typeface="Calibri"/>
              </a:rPr>
              <a:t>5</a:t>
            </a:r>
            <a:r>
              <a:rPr lang="en-US" b="0" i="0" u="none" strike="noStrike" cap="none" baseline="0" dirty="0">
                <a:latin typeface="+mn-lt"/>
                <a:ea typeface="Calibri"/>
                <a:cs typeface="Calibri"/>
                <a:sym typeface="Calibri"/>
              </a:rPr>
              <a:t> </a:t>
            </a:r>
            <a:r>
              <a:rPr lang="en-US" b="0" i="0" u="none" strike="noStrike" cap="none" dirty="0">
                <a:latin typeface="+mn-lt"/>
                <a:ea typeface="Calibri"/>
                <a:cs typeface="Calibri"/>
                <a:sym typeface="Calibri"/>
              </a:rPr>
              <a:t>minutes</a:t>
            </a:r>
          </a:p>
          <a:p>
            <a:pPr>
              <a:buSzPct val="25000"/>
              <a:buNone/>
            </a:pPr>
            <a:endParaRPr lang="en-US" b="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dirty="0"/>
              <a:t>Ask</a:t>
            </a:r>
            <a:r>
              <a:rPr lang="en-US" b="0" dirty="0"/>
              <a:t> participants to share their responses from their flipcharts to</a:t>
            </a:r>
            <a:r>
              <a:rPr lang="en-US" b="0" baseline="0" dirty="0"/>
              <a:t> Question 2 “</a:t>
            </a:r>
            <a:r>
              <a:rPr lang="en-US" sz="1200" b="1" dirty="0">
                <a:solidFill>
                  <a:schemeClr val="tx1">
                    <a:lumMod val="65000"/>
                    <a:lumOff val="35000"/>
                  </a:schemeClr>
                </a:solidFill>
                <a:latin typeface="Helvetica Neue" charset="0"/>
                <a:ea typeface="Helvetica Neue" charset="0"/>
                <a:cs typeface="Helvetica Neue" charset="0"/>
                <a:sym typeface="Century Gothic"/>
              </a:rPr>
              <a:t>Why is supervision</a:t>
            </a:r>
            <a:r>
              <a:rPr lang="en-US" sz="1200" b="1" baseline="0" dirty="0">
                <a:solidFill>
                  <a:schemeClr val="tx1">
                    <a:lumMod val="65000"/>
                    <a:lumOff val="35000"/>
                  </a:schemeClr>
                </a:solidFill>
                <a:latin typeface="Helvetica Neue" charset="0"/>
                <a:ea typeface="Helvetica Neue" charset="0"/>
                <a:cs typeface="Helvetica Neue" charset="0"/>
                <a:sym typeface="Century Gothic"/>
              </a:rPr>
              <a:t> important in case management</a:t>
            </a:r>
            <a:r>
              <a:rPr lang="en-US" sz="1200" dirty="0">
                <a:solidFill>
                  <a:schemeClr val="tx1">
                    <a:lumMod val="65000"/>
                    <a:lumOff val="35000"/>
                  </a:schemeClr>
                </a:solidFill>
                <a:latin typeface="Helvetica Neue" charset="0"/>
                <a:ea typeface="Helvetica Neue" charset="0"/>
                <a:cs typeface="Helvetica Neue" charset="0"/>
              </a:rPr>
              <a:t>”</a:t>
            </a:r>
            <a:r>
              <a:rPr lang="en-US" sz="1200" dirty="0">
                <a:solidFill>
                  <a:schemeClr val="tx1">
                    <a:lumMod val="65000"/>
                    <a:lumOff val="35000"/>
                  </a:schemeClr>
                </a:solidFill>
                <a:latin typeface="Helvetica Neue" charset="0"/>
                <a:ea typeface="Helvetica Neue" charset="0"/>
                <a:cs typeface="Helvetica Neue" charset="0"/>
                <a:sym typeface="Century Gothic"/>
              </a:rPr>
              <a:t>?”</a:t>
            </a:r>
          </a:p>
          <a:p>
            <a:pPr>
              <a:buSzPct val="25000"/>
              <a:buNone/>
            </a:pPr>
            <a:endParaRPr lang="en-US" b="0" dirty="0"/>
          </a:p>
          <a:p>
            <a:pPr>
              <a:buSzPct val="25000"/>
              <a:buNone/>
            </a:pPr>
            <a:endParaRPr lang="en-US" b="0" dirty="0"/>
          </a:p>
          <a:p>
            <a:pPr>
              <a:buSzPct val="25000"/>
              <a:buNone/>
            </a:pPr>
            <a:r>
              <a:rPr lang="en-US" baseline="0" dirty="0"/>
              <a:t> </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9</a:t>
            </a:fld>
            <a:endParaRPr lang="en-US"/>
          </a:p>
        </p:txBody>
      </p:sp>
    </p:spTree>
    <p:extLst>
      <p:ext uri="{BB962C8B-B14F-4D97-AF65-F5344CB8AC3E}">
        <p14:creationId xmlns:p14="http://schemas.microsoft.com/office/powerpoint/2010/main" val="405090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SzPct val="25000"/>
              <a:buNone/>
            </a:pPr>
            <a:r>
              <a:rPr lang="en-US" sz="1100" b="0" dirty="0">
                <a:latin typeface="+mn-lt"/>
              </a:rPr>
              <a:t>5 minutes</a:t>
            </a:r>
          </a:p>
          <a:p>
            <a:pPr>
              <a:buClr>
                <a:srgbClr val="FF0000"/>
              </a:buClr>
              <a:buSzPct val="25000"/>
              <a:buNone/>
            </a:pPr>
            <a:endParaRPr lang="en-US" sz="1100" b="0" dirty="0">
              <a:latin typeface="+mn-lt"/>
            </a:endParaRPr>
          </a:p>
          <a:p>
            <a:pPr>
              <a:buClr>
                <a:srgbClr val="FF0000"/>
              </a:buClr>
              <a:buSzPct val="25000"/>
              <a:buNone/>
            </a:pPr>
            <a:r>
              <a:rPr lang="en-US" sz="1100" b="1" dirty="0">
                <a:latin typeface="+mn-lt"/>
              </a:rPr>
              <a:t>Say</a:t>
            </a:r>
            <a:r>
              <a:rPr lang="en-US" sz="1100" b="0" dirty="0">
                <a:latin typeface="+mn-lt"/>
              </a:rPr>
              <a:t>: What</a:t>
            </a:r>
            <a:r>
              <a:rPr lang="en-US" sz="1100" b="0" baseline="0" dirty="0">
                <a:latin typeface="+mn-lt"/>
              </a:rPr>
              <a:t> we know from the global evidence is that supervision </a:t>
            </a:r>
            <a:r>
              <a:rPr lang="en-US" sz="1100" b="1" dirty="0">
                <a:latin typeface="+mn-lt"/>
              </a:rPr>
              <a:t>directly relates to positive outcomes for the children we serve</a:t>
            </a:r>
            <a:endParaRPr lang="en-US" sz="1100" b="0" dirty="0">
              <a:latin typeface="+mn-lt"/>
            </a:endParaRPr>
          </a:p>
          <a:p>
            <a:pPr>
              <a:buClr>
                <a:srgbClr val="FF0000"/>
              </a:buClr>
              <a:buSzPct val="25000"/>
              <a:buNone/>
            </a:pPr>
            <a:endParaRPr lang="en-US" sz="1100" i="0" u="none" strike="noStrike" cap="none" dirty="0">
              <a:latin typeface="+mn-lt"/>
              <a:ea typeface="Calibri"/>
              <a:cs typeface="Calibri"/>
            </a:endParaRPr>
          </a:p>
          <a:p>
            <a:pPr>
              <a:buNone/>
            </a:pPr>
            <a:r>
              <a:rPr lang="en-US" sz="1100" b="1" dirty="0">
                <a:latin typeface="+mn-lt"/>
              </a:rPr>
              <a:t>Key messages: </a:t>
            </a:r>
          </a:p>
          <a:p>
            <a:pPr marL="171450" indent="-171450">
              <a:buFont typeface="Arial" panose="020B0604020202020204" pitchFamily="34" charset="0"/>
              <a:buChar char="•"/>
            </a:pPr>
            <a:r>
              <a:rPr lang="en-US" sz="1100" dirty="0">
                <a:latin typeface="+mn-lt"/>
              </a:rPr>
              <a:t>Just as children’s best interests are at the</a:t>
            </a:r>
            <a:r>
              <a:rPr lang="en-US" sz="1100" baseline="0" dirty="0">
                <a:latin typeface="+mn-lt"/>
              </a:rPr>
              <a:t> center of the case management process; they should also be at the center of supervision.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baseline="0" dirty="0">
                <a:latin typeface="+mn-lt"/>
                <a:ea typeface="Calibri"/>
                <a:cs typeface="Calibri"/>
                <a:sym typeface="Century Gothic"/>
              </a:rPr>
              <a:t>Child </a:t>
            </a:r>
            <a:r>
              <a:rPr lang="en-CA" sz="1100" b="0" i="0" u="none" strike="noStrike" cap="none" baseline="0" dirty="0">
                <a:latin typeface="+mn-lt"/>
                <a:ea typeface="Calibri"/>
                <a:cs typeface="Calibri"/>
                <a:sym typeface="Calibri"/>
              </a:rPr>
              <a:t>protection work is not easy and </a:t>
            </a:r>
            <a:r>
              <a:rPr lang="en-CA" sz="1100" dirty="0">
                <a:latin typeface="+mn-lt"/>
              </a:rPr>
              <a:t>it will take time for caseworkers</a:t>
            </a:r>
            <a:r>
              <a:rPr lang="en-CA" sz="1100" b="0" i="0" u="none" strike="noStrike" cap="none" baseline="0" dirty="0">
                <a:latin typeface="+mn-lt"/>
                <a:ea typeface="Calibri"/>
                <a:cs typeface="Calibri"/>
                <a:sym typeface="Calibri"/>
              </a:rPr>
              <a:t> develop their competencies throughout their career. Caseworkers </a:t>
            </a:r>
            <a:r>
              <a:rPr lang="en-US" sz="1200" kern="1200" dirty="0">
                <a:solidFill>
                  <a:schemeClr val="tx1"/>
                </a:solidFill>
                <a:effectLst/>
                <a:latin typeface="+mn-lt"/>
                <a:ea typeface="+mn-ea"/>
                <a:cs typeface="+mn-cs"/>
              </a:rPr>
              <a:t>should have time and space to reflect or think about what they</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doing well, what they could be doing better, and which areas they want to improve or request support. It is through supervision that caseworkers can continue</a:t>
            </a:r>
            <a:r>
              <a:rPr lang="en-US" sz="1200" kern="1200" baseline="0" dirty="0">
                <a:solidFill>
                  <a:schemeClr val="tx1"/>
                </a:solidFill>
                <a:effectLst/>
                <a:latin typeface="+mn-lt"/>
                <a:ea typeface="+mn-ea"/>
                <a:cs typeface="+mn-cs"/>
              </a:rPr>
              <a:t> </a:t>
            </a:r>
            <a:r>
              <a:rPr lang="en-CA" sz="1100" dirty="0">
                <a:latin typeface="+mn-lt"/>
              </a:rPr>
              <a:t>refreshing and reflecting on their knowledge, skills, and attitudes.</a:t>
            </a:r>
            <a:endParaRPr lang="en-US" sz="1100" dirty="0">
              <a:latin typeface="+mn-lt"/>
            </a:endParaRPr>
          </a:p>
          <a:p>
            <a:pPr marL="0" marR="0" lvl="0" indent="0" algn="l" rtl="0">
              <a:spcBef>
                <a:spcPts val="0"/>
              </a:spcBef>
              <a:buSzPct val="25000"/>
              <a:buNone/>
            </a:pPr>
            <a:endParaRPr lang="en-CA" sz="11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CA" sz="1100" b="0" i="0" u="none" strike="noStrike" cap="none" dirty="0">
                <a:solidFill>
                  <a:schemeClr val="dk1"/>
                </a:solidFill>
                <a:latin typeface="+mn-lt"/>
                <a:ea typeface="Calibri"/>
                <a:cs typeface="Calibri"/>
                <a:sym typeface="Calibri"/>
              </a:rPr>
              <a:t>Read the</a:t>
            </a:r>
            <a:r>
              <a:rPr lang="en-CA" sz="1100" b="0" i="0" u="none" strike="noStrike" cap="none" baseline="0" dirty="0">
                <a:solidFill>
                  <a:schemeClr val="dk1"/>
                </a:solidFill>
                <a:latin typeface="+mn-lt"/>
                <a:ea typeface="Calibri"/>
                <a:cs typeface="Calibri"/>
                <a:sym typeface="Calibri"/>
              </a:rPr>
              <a:t> </a:t>
            </a:r>
            <a:r>
              <a:rPr lang="en-CA" sz="1100" b="0" i="0" u="none" strike="noStrike" cap="none" dirty="0">
                <a:solidFill>
                  <a:schemeClr val="dk1"/>
                </a:solidFill>
                <a:latin typeface="+mn-lt"/>
                <a:ea typeface="Calibri"/>
                <a:cs typeface="Calibri"/>
                <a:sym typeface="Calibri"/>
              </a:rPr>
              <a:t>quote if appropriate:</a:t>
            </a:r>
          </a:p>
          <a:p>
            <a:pPr marL="0" marR="0" lvl="0" indent="0" algn="l" rtl="0">
              <a:spcBef>
                <a:spcPts val="0"/>
              </a:spcBef>
              <a:spcAft>
                <a:spcPts val="0"/>
              </a:spcAft>
              <a:buClr>
                <a:srgbClr val="EFEFEF"/>
              </a:buClr>
              <a:buSzPct val="25000"/>
              <a:buFont typeface="Noto Sans Symbols"/>
              <a:buNone/>
            </a:pPr>
            <a:r>
              <a:rPr lang="en-CA" sz="1100" b="0" i="1" u="none" strike="noStrike" cap="none" dirty="0">
                <a:solidFill>
                  <a:srgbClr val="151515"/>
                </a:solidFill>
                <a:latin typeface="+mn-lt"/>
                <a:ea typeface="Century Gothic"/>
                <a:cs typeface="Century Gothic"/>
                <a:sym typeface="Century Gothic"/>
              </a:rPr>
              <a:t>“Child Protection supervisors are responsible for ensuring that positive outcomes are achieved for children and families through the delivery of competent, sensitive, and timely services, and that the agency’s mission and goals are accomplished” </a:t>
            </a:r>
          </a:p>
          <a:p>
            <a:pPr marL="0" marR="0" lvl="0" indent="0" algn="l">
              <a:spcBef>
                <a:spcPts val="0"/>
              </a:spcBef>
              <a:buNone/>
            </a:pPr>
            <a:endParaRPr lang="en-CA" sz="1100" b="0" i="0" u="none" strike="noStrike" cap="none" dirty="0">
              <a:latin typeface="+mn-lt"/>
              <a:ea typeface="Calibri"/>
              <a:cs typeface="Calibri"/>
            </a:endParaRPr>
          </a:p>
          <a:p>
            <a:pPr>
              <a:buNone/>
            </a:pPr>
            <a:r>
              <a:rPr lang="en-CA" sz="1100" b="1" dirty="0">
                <a:latin typeface="+mn-lt"/>
              </a:rPr>
              <a:t>Ask</a:t>
            </a:r>
            <a:r>
              <a:rPr lang="en-CA" sz="1100" dirty="0">
                <a:latin typeface="+mn-lt"/>
              </a:rPr>
              <a:t>: Any questions before we move on?</a:t>
            </a:r>
          </a:p>
        </p:txBody>
      </p:sp>
      <p:sp>
        <p:nvSpPr>
          <p:cNvPr id="4" name="Slide Number Placeholder 3"/>
          <p:cNvSpPr>
            <a:spLocks noGrp="1"/>
          </p:cNvSpPr>
          <p:nvPr>
            <p:ph type="sldNum" sz="quarter" idx="10"/>
          </p:nvPr>
        </p:nvSpPr>
        <p:spPr/>
        <p:txBody>
          <a:bodyPr/>
          <a:lstStyle/>
          <a:p>
            <a:fld id="{780767AD-8186-5647-9165-A19B63BA7F43}" type="slidenum">
              <a:rPr lang="en-US" smtClean="0"/>
              <a:t>10</a:t>
            </a:fld>
            <a:endParaRPr lang="en-US"/>
          </a:p>
        </p:txBody>
      </p:sp>
    </p:spTree>
    <p:extLst>
      <p:ext uri="{BB962C8B-B14F-4D97-AF65-F5344CB8AC3E}">
        <p14:creationId xmlns:p14="http://schemas.microsoft.com/office/powerpoint/2010/main" val="2875189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1082AD-E264-2B40-B793-F300E8284C01}" type="slidenum">
              <a:rPr lang="en-US" smtClean="0"/>
              <a:t>‹#›</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hyperlink" Target="https://resourcecentre.savethechildren.net/library/inter-agency-guidelines-case-management-and-child-protection" TargetMode="External"/><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hyperlink" Target="https://urldefense.proofpoint.com/v2/url?u=http-3A__www.childhub.org_&amp;d=DwMGaQ&amp;c=0u3nQZwm2He4OdaqbWh55g&amp;r=UD-j3PDVC4C0ZjEQd93CqMhN_4QXTk1S-zXq8mLUW5k&amp;m=CASmsukoXcWqoQsCB7mUsb0TrK6A6pIyVQZUKdUCHBk&amp;s=Qz-7deUKVR3TcgVoLVZ39zshbJlBCGpmyjcL8w95kMY&amp;e=" TargetMode="External"/><Relationship Id="rId4" Type="http://schemas.openxmlformats.org/officeDocument/2006/relationships/hyperlink" Target="https://resourcecentre.savethechildren.net/library/ia-case-management-training-packag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t="-411"/>
          <a:stretch/>
        </p:blipFill>
        <p:spPr>
          <a:xfrm>
            <a:off x="0" y="-29028"/>
            <a:ext cx="12192000" cy="6887028"/>
          </a:xfrm>
          <a:prstGeom prst="rect">
            <a:avLst/>
          </a:prstGeom>
        </p:spPr>
      </p:pic>
      <p:sp>
        <p:nvSpPr>
          <p:cNvPr id="2" name="Rectangle 1"/>
          <p:cNvSpPr/>
          <p:nvPr/>
        </p:nvSpPr>
        <p:spPr>
          <a:xfrm>
            <a:off x="0" y="-29028"/>
            <a:ext cx="12192000" cy="6887028"/>
          </a:xfrm>
          <a:prstGeom prst="rect">
            <a:avLst/>
          </a:prstGeom>
          <a:solidFill>
            <a:srgbClr val="02679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996493"/>
            <a:ext cx="12192000" cy="2092881"/>
          </a:xfrm>
          <a:prstGeom prst="rect">
            <a:avLst/>
          </a:prstGeom>
          <a:noFill/>
        </p:spPr>
        <p:txBody>
          <a:bodyPr wrap="square" rtlCol="0">
            <a:spAutoFit/>
          </a:bodyPr>
          <a:lstStyle/>
          <a:p>
            <a:pPr algn="ctr"/>
            <a:r>
              <a:rPr lang="en-US" sz="2800" b="1" dirty="0">
                <a:solidFill>
                  <a:schemeClr val="bg1"/>
                </a:solidFill>
                <a:latin typeface="Helvetica Neue" charset="0"/>
                <a:ea typeface="Helvetica Neue" charset="0"/>
                <a:cs typeface="Helvetica Neue" charset="0"/>
              </a:rPr>
              <a:t>MODULE 1</a:t>
            </a:r>
          </a:p>
          <a:p>
            <a:pPr algn="ctr"/>
            <a:endParaRPr lang="en-US" dirty="0">
              <a:solidFill>
                <a:schemeClr val="bg1"/>
              </a:solidFill>
              <a:latin typeface="Helvetica Neue" charset="0"/>
              <a:ea typeface="Helvetica Neue" charset="0"/>
              <a:cs typeface="Helvetica Neue" charset="0"/>
            </a:endParaRPr>
          </a:p>
          <a:p>
            <a:pPr algn="ctr"/>
            <a:endParaRPr lang="en-US" dirty="0">
              <a:solidFill>
                <a:schemeClr val="bg1"/>
              </a:solidFill>
              <a:latin typeface="Helvetica Neue" charset="0"/>
              <a:ea typeface="Helvetica Neue" charset="0"/>
              <a:cs typeface="Helvetica Neue" charset="0"/>
            </a:endParaRPr>
          </a:p>
          <a:p>
            <a:pPr algn="ctr">
              <a:spcBef>
                <a:spcPts val="600"/>
              </a:spcBef>
            </a:pPr>
            <a:r>
              <a:rPr lang="en-US" sz="2800" dirty="0">
                <a:solidFill>
                  <a:schemeClr val="bg1"/>
                </a:solidFill>
                <a:latin typeface="Helvetica Neue" charset="0"/>
                <a:ea typeface="Helvetica Neue" charset="0"/>
                <a:cs typeface="Helvetica Neue" charset="0"/>
              </a:rPr>
              <a:t>DEFINING SUPERVISION AND COACHING </a:t>
            </a:r>
          </a:p>
          <a:p>
            <a:pPr algn="ctr">
              <a:spcBef>
                <a:spcPts val="600"/>
              </a:spcBef>
            </a:pPr>
            <a:r>
              <a:rPr lang="en-US" sz="2800" dirty="0">
                <a:solidFill>
                  <a:schemeClr val="bg1"/>
                </a:solidFill>
                <a:latin typeface="Helvetica Neue" charset="0"/>
                <a:ea typeface="Helvetica Neue" charset="0"/>
                <a:cs typeface="Helvetica Neue" charset="0"/>
              </a:rPr>
              <a:t>WITHIN CHILD PROTECTION CASE MANAGEMENT</a:t>
            </a:r>
          </a:p>
        </p:txBody>
      </p:sp>
      <p:sp>
        <p:nvSpPr>
          <p:cNvPr id="7" name="Rectangle 6"/>
          <p:cNvSpPr/>
          <p:nvPr/>
        </p:nvSpPr>
        <p:spPr>
          <a:xfrm>
            <a:off x="4767072" y="2648885"/>
            <a:ext cx="2657856" cy="136845"/>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pic>
        <p:nvPicPr>
          <p:cNvPr id="11" name="Picture 10">
            <a:extLst>
              <a:ext uri="{FF2B5EF4-FFF2-40B4-BE49-F238E27FC236}">
                <a16:creationId xmlns="" xmlns:a16="http://schemas.microsoft.com/office/drawing/2014/main" id="{F3A30FC9-CCD9-8B4A-B1FC-B64AE0A09B4F}"/>
              </a:ext>
            </a:extLst>
          </p:cNvPr>
          <p:cNvPicPr>
            <a:picLocks noChangeAspect="1"/>
          </p:cNvPicPr>
          <p:nvPr/>
        </p:nvPicPr>
        <p:blipFill>
          <a:blip r:embed="rId4"/>
          <a:stretch>
            <a:fillRect/>
          </a:stretch>
        </p:blipFill>
        <p:spPr>
          <a:xfrm>
            <a:off x="296562" y="6018682"/>
            <a:ext cx="2375403" cy="658051"/>
          </a:xfrm>
          <a:prstGeom prst="rect">
            <a:avLst/>
          </a:prstGeom>
        </p:spPr>
      </p:pic>
      <p:pic>
        <p:nvPicPr>
          <p:cNvPr id="12" name="Picture 11">
            <a:extLst>
              <a:ext uri="{FF2B5EF4-FFF2-40B4-BE49-F238E27FC236}">
                <a16:creationId xmlns="" xmlns:a16="http://schemas.microsoft.com/office/drawing/2014/main" id="{FD7B5A32-8EA1-4443-B773-6E1E54B10C60}"/>
              </a:ext>
            </a:extLst>
          </p:cNvPr>
          <p:cNvPicPr>
            <a:picLocks noChangeAspect="1"/>
          </p:cNvPicPr>
          <p:nvPr/>
        </p:nvPicPr>
        <p:blipFill>
          <a:blip r:embed="rId5"/>
          <a:stretch>
            <a:fillRect/>
          </a:stretch>
        </p:blipFill>
        <p:spPr>
          <a:xfrm>
            <a:off x="2909164" y="5985598"/>
            <a:ext cx="2231246" cy="664912"/>
          </a:xfrm>
          <a:prstGeom prst="rect">
            <a:avLst/>
          </a:prstGeom>
        </p:spPr>
      </p:pic>
    </p:spTree>
    <p:extLst>
      <p:ext uri="{BB962C8B-B14F-4D97-AF65-F5344CB8AC3E}">
        <p14:creationId xmlns:p14="http://schemas.microsoft.com/office/powerpoint/2010/main" val="73384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39" y="499639"/>
            <a:ext cx="10709911" cy="646331"/>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WHY IS SUPERVISION SO IMPORTANT?</a:t>
            </a:r>
          </a:p>
        </p:txBody>
      </p:sp>
      <p:cxnSp>
        <p:nvCxnSpPr>
          <p:cNvPr id="6" name="Straight Connector 5"/>
          <p:cNvCxnSpPr/>
          <p:nvPr/>
        </p:nvCxnSpPr>
        <p:spPr>
          <a:xfrm>
            <a:off x="737410" y="1294985"/>
            <a:ext cx="10521140" cy="0"/>
          </a:xfrm>
          <a:prstGeom prst="line">
            <a:avLst/>
          </a:prstGeom>
          <a:ln>
            <a:solidFill>
              <a:srgbClr val="95CD7A"/>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5822" y="1731863"/>
            <a:ext cx="10562727" cy="1200329"/>
          </a:xfrm>
          <a:prstGeom prst="rect">
            <a:avLst/>
          </a:prstGeom>
          <a:noFill/>
        </p:spPr>
        <p:txBody>
          <a:bodyPr wrap="square" rtlCol="0" anchor="t">
            <a:spAutoFit/>
          </a:bodyPr>
          <a:lstStyle/>
          <a:p>
            <a:r>
              <a:rPr lang="en-US" sz="2400" dirty="0">
                <a:solidFill>
                  <a:schemeClr val="tx1">
                    <a:lumMod val="65000"/>
                    <a:lumOff val="35000"/>
                  </a:schemeClr>
                </a:solidFill>
                <a:latin typeface="Helvetica Neue" charset="0"/>
                <a:ea typeface="Helvetica Neue" charset="0"/>
                <a:cs typeface="Helvetica Neue" charset="0"/>
                <a:sym typeface="Century Gothic"/>
              </a:rPr>
              <a:t>“Few jobs, when performed well, can help improve the lives of so many children and families. On the other hand, when performed poorly, it can exacerbate the risks to the safety and well-being of children.”</a:t>
            </a:r>
            <a:endParaRPr lang="en-US" sz="2400" dirty="0">
              <a:solidFill>
                <a:schemeClr val="tx1">
                  <a:lumMod val="65000"/>
                  <a:lumOff val="35000"/>
                </a:schemeClr>
              </a:solidFill>
              <a:latin typeface="Helvetica Neue" charset="0"/>
              <a:ea typeface="Helvetica Neue" charset="0"/>
              <a:cs typeface="Helvetica Neue" charset="0"/>
            </a:endParaRPr>
          </a:p>
        </p:txBody>
      </p:sp>
      <p:sp>
        <p:nvSpPr>
          <p:cNvPr id="13" name="TextBox 12"/>
          <p:cNvSpPr txBox="1"/>
          <p:nvPr/>
        </p:nvSpPr>
        <p:spPr>
          <a:xfrm>
            <a:off x="4500349" y="4144806"/>
            <a:ext cx="1248300" cy="1015663"/>
          </a:xfrm>
          <a:prstGeom prst="rect">
            <a:avLst/>
          </a:prstGeom>
          <a:noFill/>
          <a:ln>
            <a:noFill/>
          </a:ln>
        </p:spPr>
        <p:txBody>
          <a:bodyPr wrap="square" rtlCol="0">
            <a:spAutoFit/>
          </a:bodyPr>
          <a:lstStyle/>
          <a:p>
            <a:pPr algn="ctr"/>
            <a:r>
              <a:rPr lang="en-US" sz="6000" b="1" i="1" dirty="0">
                <a:solidFill>
                  <a:srgbClr val="95CD7A"/>
                </a:solidFill>
                <a:latin typeface="Helvetica Neue" charset="0"/>
                <a:ea typeface="Helvetica Neue" charset="0"/>
                <a:cs typeface="Helvetica Neue" charset="0"/>
              </a:rPr>
              <a:t>=</a:t>
            </a:r>
          </a:p>
        </p:txBody>
      </p:sp>
      <p:sp>
        <p:nvSpPr>
          <p:cNvPr id="20" name="Rectangle 19"/>
          <p:cNvSpPr/>
          <p:nvPr/>
        </p:nvSpPr>
        <p:spPr>
          <a:xfrm>
            <a:off x="695823" y="1240499"/>
            <a:ext cx="3617259" cy="92275"/>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425243" y="3640188"/>
            <a:ext cx="2024897" cy="2024897"/>
          </a:xfrm>
          <a:prstGeom prst="rect">
            <a:avLst/>
          </a:prstGeom>
        </p:spPr>
      </p:pic>
      <p:sp>
        <p:nvSpPr>
          <p:cNvPr id="7" name="TextBox 6"/>
          <p:cNvSpPr txBox="1"/>
          <p:nvPr/>
        </p:nvSpPr>
        <p:spPr>
          <a:xfrm>
            <a:off x="1874758" y="6117156"/>
            <a:ext cx="3125868" cy="461665"/>
          </a:xfrm>
          <a:prstGeom prst="rect">
            <a:avLst/>
          </a:prstGeom>
          <a:noFill/>
        </p:spPr>
        <p:txBody>
          <a:bodyPr wrap="square" rtlCol="0">
            <a:spAutoFit/>
          </a:bodyPr>
          <a:lstStyle/>
          <a:p>
            <a:pPr algn="ctr"/>
            <a:r>
              <a:rPr lang="en-US" sz="2400" b="1" dirty="0">
                <a:solidFill>
                  <a:srgbClr val="95CD7A"/>
                </a:solidFill>
                <a:latin typeface="Helvetica Neue" charset="0"/>
                <a:ea typeface="Helvetica Neue" charset="0"/>
                <a:cs typeface="Helvetica Neue" charset="0"/>
              </a:rPr>
              <a:t>Strong Supervision</a:t>
            </a:r>
          </a:p>
        </p:txBody>
      </p:sp>
      <p:sp>
        <p:nvSpPr>
          <p:cNvPr id="17" name="TextBox 16"/>
          <p:cNvSpPr txBox="1"/>
          <p:nvPr/>
        </p:nvSpPr>
        <p:spPr>
          <a:xfrm>
            <a:off x="6142662" y="6144721"/>
            <a:ext cx="3774553" cy="461665"/>
          </a:xfrm>
          <a:prstGeom prst="rect">
            <a:avLst/>
          </a:prstGeom>
          <a:noFill/>
        </p:spPr>
        <p:txBody>
          <a:bodyPr wrap="square" rtlCol="0">
            <a:spAutoFit/>
          </a:bodyPr>
          <a:lstStyle/>
          <a:p>
            <a:pPr algn="ctr"/>
            <a:r>
              <a:rPr lang="en-US" sz="2400" b="1">
                <a:solidFill>
                  <a:srgbClr val="95CD7A"/>
                </a:solidFill>
                <a:latin typeface="Helvetica Neue" charset="0"/>
                <a:ea typeface="Helvetica Neue" charset="0"/>
                <a:cs typeface="Helvetica Neue" charset="0"/>
              </a:rPr>
              <a:t>Positive Outcomes</a:t>
            </a:r>
            <a:endParaRPr lang="en-US" sz="2400" b="1" dirty="0">
              <a:solidFill>
                <a:srgbClr val="95CD7A"/>
              </a:solidFill>
              <a:latin typeface="Helvetica Neue" charset="0"/>
              <a:ea typeface="Helvetica Neue" charset="0"/>
              <a:cs typeface="Helvetica Neue"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42662" y="3380484"/>
            <a:ext cx="3774553" cy="2519213"/>
          </a:xfrm>
          <a:prstGeom prst="rect">
            <a:avLst/>
          </a:prstGeom>
        </p:spPr>
      </p:pic>
      <p:sp>
        <p:nvSpPr>
          <p:cNvPr id="5" name="Rectangle 4">
            <a:extLst>
              <a:ext uri="{FF2B5EF4-FFF2-40B4-BE49-F238E27FC236}">
                <a16:creationId xmlns="" xmlns:a16="http://schemas.microsoft.com/office/drawing/2014/main" id="{6FB49BA4-B65A-4605-8EF8-A1345DC420E8}"/>
              </a:ext>
            </a:extLst>
          </p:cNvPr>
          <p:cNvSpPr/>
          <p:nvPr/>
        </p:nvSpPr>
        <p:spPr>
          <a:xfrm>
            <a:off x="7644994" y="5602402"/>
            <a:ext cx="2864887" cy="307777"/>
          </a:xfrm>
          <a:prstGeom prst="rect">
            <a:avLst/>
          </a:prstGeom>
        </p:spPr>
        <p:txBody>
          <a:bodyPr wrap="square">
            <a:spAutoFit/>
          </a:bodyPr>
          <a:lstStyle/>
          <a:p>
            <a:r>
              <a:rPr lang="en-US" sz="1400" i="1" dirty="0">
                <a:solidFill>
                  <a:schemeClr val="bg1"/>
                </a:solidFill>
                <a:latin typeface="Helvetica Neue" charset="0"/>
                <a:ea typeface="Helvetica Neue" charset="0"/>
                <a:cs typeface="Helvetica Neue" charset="0"/>
              </a:rPr>
              <a:t>Photo: Peter Biro/The IRC</a:t>
            </a:r>
          </a:p>
        </p:txBody>
      </p:sp>
      <p:sp>
        <p:nvSpPr>
          <p:cNvPr id="8" name="Rectangle 7"/>
          <p:cNvSpPr/>
          <p:nvPr/>
        </p:nvSpPr>
        <p:spPr>
          <a:xfrm>
            <a:off x="797929" y="2932192"/>
            <a:ext cx="3619902" cy="276999"/>
          </a:xfrm>
          <a:prstGeom prst="rect">
            <a:avLst/>
          </a:prstGeom>
        </p:spPr>
        <p:txBody>
          <a:bodyPr wrap="none">
            <a:spAutoFit/>
          </a:bodyPr>
          <a:lstStyle/>
          <a:p>
            <a:r>
              <a:rPr lang="en-US" sz="1200" i="1" dirty="0">
                <a:latin typeface="Calibri" panose="020F0502020204030204" pitchFamily="34" charset="0"/>
                <a:ea typeface="HG明朝B"/>
                <a:cs typeface="Times New Roman" panose="02020603050405020304" pitchFamily="18" charset="0"/>
              </a:rPr>
              <a:t>US Department of Health and Human Services. (2004). </a:t>
            </a:r>
            <a:endParaRPr lang="en-US" sz="1200" i="1" dirty="0"/>
          </a:p>
        </p:txBody>
      </p:sp>
    </p:spTree>
    <p:extLst>
      <p:ext uri="{BB962C8B-B14F-4D97-AF65-F5344CB8AC3E}">
        <p14:creationId xmlns:p14="http://schemas.microsoft.com/office/powerpoint/2010/main" val="32625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63365" y="952931"/>
            <a:ext cx="5186362" cy="3183255"/>
          </a:xfrm>
        </p:spPr>
        <p:txBody>
          <a:bodyPr>
            <a:noAutofit/>
          </a:bodyPr>
          <a:lstStyle/>
          <a:p>
            <a:pPr lvl="0"/>
            <a:r>
              <a:rPr lang="en-US" b="1" dirty="0">
                <a:solidFill>
                  <a:srgbClr val="95CD7A"/>
                </a:solidFill>
                <a:latin typeface="Helvetica Neue" charset="0"/>
                <a:ea typeface="Helvetica Neue" charset="0"/>
                <a:cs typeface="Helvetica Neue" charset="0"/>
              </a:rPr>
              <a:t>EVIDENCE</a:t>
            </a:r>
            <a:br>
              <a:rPr lang="en-US" b="1" dirty="0">
                <a:solidFill>
                  <a:srgbClr val="95CD7A"/>
                </a:solidFill>
                <a:latin typeface="Helvetica Neue" charset="0"/>
                <a:ea typeface="Helvetica Neue" charset="0"/>
                <a:cs typeface="Helvetica Neue" charset="0"/>
              </a:rPr>
            </a:br>
            <a:r>
              <a:rPr lang="en-US" b="1" dirty="0">
                <a:solidFill>
                  <a:srgbClr val="95CD7A"/>
                </a:solidFill>
                <a:latin typeface="Helvetica Neue" charset="0"/>
                <a:ea typeface="Helvetica Neue" charset="0"/>
                <a:cs typeface="Helvetica Neue" charset="0"/>
              </a:rPr>
              <a:t/>
            </a:r>
            <a:br>
              <a:rPr lang="en-US" b="1" dirty="0">
                <a:solidFill>
                  <a:srgbClr val="95CD7A"/>
                </a:solidFill>
                <a:latin typeface="Helvetica Neue" charset="0"/>
                <a:ea typeface="Helvetica Neue" charset="0"/>
                <a:cs typeface="Helvetica Neue" charset="0"/>
              </a:rPr>
            </a:br>
            <a:r>
              <a:rPr lang="en-US" dirty="0">
                <a:solidFill>
                  <a:srgbClr val="151515"/>
                </a:solidFill>
              </a:rPr>
              <a:t/>
            </a:r>
            <a:br>
              <a:rPr lang="en-US" dirty="0">
                <a:solidFill>
                  <a:srgbClr val="151515"/>
                </a:solidFill>
              </a:rPr>
            </a:br>
            <a:endParaRPr lang="en-US" b="1" dirty="0">
              <a:solidFill>
                <a:srgbClr val="95CD7A"/>
              </a:solidFill>
              <a:latin typeface="Helvetica Neue" charset="0"/>
              <a:ea typeface="Helvetica Neue" charset="0"/>
              <a:cs typeface="Helvetica Neue" charset="0"/>
            </a:endParaRPr>
          </a:p>
        </p:txBody>
      </p:sp>
      <p:sp>
        <p:nvSpPr>
          <p:cNvPr id="6" name="Rectangle 5"/>
          <p:cNvSpPr/>
          <p:nvPr/>
        </p:nvSpPr>
        <p:spPr>
          <a:xfrm>
            <a:off x="0" y="5043120"/>
            <a:ext cx="12192000" cy="181488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3365" y="2235163"/>
            <a:ext cx="3652170" cy="1569660"/>
          </a:xfrm>
          <a:prstGeom prst="rect">
            <a:avLst/>
          </a:prstGeom>
          <a:noFill/>
        </p:spPr>
        <p:txBody>
          <a:bodyPr wrap="square" rtlCol="0">
            <a:spAutoFit/>
          </a:bodyPr>
          <a:lstStyle/>
          <a:p>
            <a:r>
              <a:rPr lang="en-US" sz="2400" dirty="0">
                <a:solidFill>
                  <a:schemeClr val="tx1">
                    <a:lumMod val="65000"/>
                    <a:lumOff val="35000"/>
                  </a:schemeClr>
                </a:solidFill>
                <a:latin typeface="Helvetica Neue" charset="0"/>
                <a:ea typeface="Helvetica Neue" charset="0"/>
                <a:cs typeface="Helvetica Neue" charset="0"/>
                <a:sym typeface="Century Gothic"/>
              </a:rPr>
              <a:t>Research consistently demonstrates that formal  one-on-one supervision helps to protect children.</a:t>
            </a:r>
            <a:endParaRPr lang="en-US" sz="2400" dirty="0">
              <a:solidFill>
                <a:schemeClr val="tx1">
                  <a:lumMod val="65000"/>
                  <a:lumOff val="35000"/>
                </a:schemeClr>
              </a:solidFill>
            </a:endParaRPr>
          </a:p>
        </p:txBody>
      </p:sp>
      <p:sp>
        <p:nvSpPr>
          <p:cNvPr id="8" name="TextBox 7"/>
          <p:cNvSpPr txBox="1"/>
          <p:nvPr/>
        </p:nvSpPr>
        <p:spPr>
          <a:xfrm>
            <a:off x="4923693" y="239197"/>
            <a:ext cx="6989102" cy="4678204"/>
          </a:xfrm>
          <a:prstGeom prst="rect">
            <a:avLst/>
          </a:prstGeom>
          <a:noFill/>
        </p:spPr>
        <p:txBody>
          <a:bodyPr wrap="square" rtlCol="0">
            <a:spAutoFit/>
          </a:bodyPr>
          <a:lstStyle/>
          <a:p>
            <a:pPr lvl="1" indent="-342900">
              <a:spcBef>
                <a:spcPts val="0"/>
              </a:spcBef>
              <a:buClr>
                <a:srgbClr val="95CD7A"/>
              </a:buClr>
              <a:buSzPct val="80000"/>
              <a:buFont typeface="Wingdings" charset="2"/>
              <a:buChar char="§"/>
            </a:pPr>
            <a:r>
              <a:rPr lang="en-CA" sz="2000" dirty="0">
                <a:solidFill>
                  <a:schemeClr val="tx1">
                    <a:lumMod val="65000"/>
                    <a:lumOff val="35000"/>
                  </a:schemeClr>
                </a:solidFill>
                <a:latin typeface="Helvetica Neue" charset="0"/>
                <a:ea typeface="Helvetica Neue" charset="0"/>
                <a:cs typeface="Helvetica Neue" charset="0"/>
                <a:sym typeface="Calibri"/>
              </a:rPr>
              <a:t>Helps caseworkers think clearly – even when tensions are high.</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n-CA" sz="2000" dirty="0">
                <a:solidFill>
                  <a:schemeClr val="tx1">
                    <a:lumMod val="65000"/>
                    <a:lumOff val="35000"/>
                  </a:schemeClr>
                </a:solidFill>
                <a:latin typeface="Helvetica Neue" charset="0"/>
                <a:ea typeface="Helvetica Neue" charset="0"/>
                <a:cs typeface="Helvetica Neue" charset="0"/>
                <a:sym typeface="Calibri"/>
              </a:rPr>
              <a:t>Helps caseworkers manage the emotional demands and stress of the job.</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n-CA" sz="2000" dirty="0">
                <a:solidFill>
                  <a:schemeClr val="tx1">
                    <a:lumMod val="65000"/>
                    <a:lumOff val="35000"/>
                  </a:schemeClr>
                </a:solidFill>
                <a:latin typeface="Helvetica Neue" charset="0"/>
                <a:ea typeface="Helvetica Neue" charset="0"/>
                <a:cs typeface="Helvetica Neue" charset="0"/>
                <a:sym typeface="Calibri"/>
              </a:rPr>
              <a:t>Helps caseworkers to maintain professionalism and prevent over or under involvement.</a:t>
            </a:r>
            <a:endParaRPr lang="en-CA" sz="2000" dirty="0">
              <a:solidFill>
                <a:schemeClr val="tx1">
                  <a:lumMod val="65000"/>
                  <a:lumOff val="35000"/>
                </a:schemeClr>
              </a:solidFill>
              <a:latin typeface="Helvetica Neue" charset="0"/>
              <a:ea typeface="Helvetica Neue" charset="0"/>
              <a:cs typeface="Helvetica Neue" charset="0"/>
            </a:endParaRP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n-CA" sz="2000" dirty="0">
                <a:solidFill>
                  <a:schemeClr val="tx1">
                    <a:lumMod val="65000"/>
                    <a:lumOff val="35000"/>
                  </a:schemeClr>
                </a:solidFill>
                <a:latin typeface="Helvetica Neue" charset="0"/>
                <a:ea typeface="Helvetica Neue" charset="0"/>
                <a:cs typeface="Helvetica Neue" charset="0"/>
                <a:sym typeface="Calibri"/>
              </a:rPr>
              <a:t>Aids critical thinking and reflective practice.</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n-CA" sz="2000" dirty="0">
                <a:solidFill>
                  <a:schemeClr val="tx1">
                    <a:lumMod val="65000"/>
                    <a:lumOff val="35000"/>
                  </a:schemeClr>
                </a:solidFill>
                <a:latin typeface="Helvetica Neue" charset="0"/>
                <a:ea typeface="Helvetica Neue" charset="0"/>
                <a:cs typeface="Helvetica Neue" charset="0"/>
                <a:sym typeface="Calibri"/>
              </a:rPr>
              <a:t>Supports caseworker safety in the field.</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endParaRPr>
          </a:p>
          <a:p>
            <a:pPr lvl="1" indent="-342900">
              <a:spcBef>
                <a:spcPts val="0"/>
              </a:spcBef>
              <a:buClr>
                <a:srgbClr val="95CD7A"/>
              </a:buClr>
              <a:buFont typeface="Wingdings" charset="2"/>
              <a:buChar char="§"/>
            </a:pPr>
            <a:r>
              <a:rPr lang="en-CA" sz="2000" dirty="0">
                <a:solidFill>
                  <a:schemeClr val="tx1">
                    <a:lumMod val="65000"/>
                    <a:lumOff val="35000"/>
                  </a:schemeClr>
                </a:solidFill>
                <a:latin typeface="Helvetica Neue" charset="0"/>
                <a:ea typeface="Helvetica Neue" charset="0"/>
                <a:cs typeface="Helvetica Neue" charset="0"/>
              </a:rPr>
              <a:t>Reduces stress of supervisors.</a:t>
            </a:r>
          </a:p>
          <a:p>
            <a:endParaRPr lang="en-US" dirty="0">
              <a:solidFill>
                <a:schemeClr val="tx1">
                  <a:lumMod val="65000"/>
                  <a:lumOff val="35000"/>
                </a:schemeClr>
              </a:solidFill>
            </a:endParaRPr>
          </a:p>
        </p:txBody>
      </p:sp>
      <p:grpSp>
        <p:nvGrpSpPr>
          <p:cNvPr id="2" name="Group 1"/>
          <p:cNvGrpSpPr/>
          <p:nvPr/>
        </p:nvGrpSpPr>
        <p:grpSpPr>
          <a:xfrm>
            <a:off x="-1" y="5043120"/>
            <a:ext cx="12192001" cy="1814882"/>
            <a:chOff x="-1" y="5043120"/>
            <a:chExt cx="12192001" cy="1814882"/>
          </a:xfrm>
        </p:grpSpPr>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2349106" y="2694014"/>
              <a:ext cx="1814881" cy="6513095"/>
            </a:xfrm>
            <a:prstGeom prst="rect">
              <a:avLst/>
            </a:prstGeom>
          </p:spPr>
        </p:pic>
        <p:pic>
          <p:nvPicPr>
            <p:cNvPr id="10" name="Picture 9"/>
            <p:cNvPicPr>
              <a:picLocks noChangeAspect="1"/>
            </p:cNvPicPr>
            <p:nvPr/>
          </p:nvPicPr>
          <p:blipFill rotWithShape="1">
            <a:blip r:embed="rId4">
              <a:alphaModFix amt="20000"/>
              <a:extLst>
                <a:ext uri="{28A0092B-C50C-407E-A947-70E740481C1C}">
                  <a14:useLocalDpi xmlns:a14="http://schemas.microsoft.com/office/drawing/2010/main"/>
                </a:ext>
              </a:extLst>
            </a:blip>
            <a:srcRect/>
            <a:stretch/>
          </p:blipFill>
          <p:spPr>
            <a:xfrm rot="5400000">
              <a:off x="8435259" y="3077813"/>
              <a:ext cx="1791434" cy="5722048"/>
            </a:xfrm>
            <a:prstGeom prst="rect">
              <a:avLst/>
            </a:prstGeom>
          </p:spPr>
        </p:pic>
      </p:grpSp>
      <p:sp>
        <p:nvSpPr>
          <p:cNvPr id="3" name="Rectangle 2"/>
          <p:cNvSpPr/>
          <p:nvPr/>
        </p:nvSpPr>
        <p:spPr>
          <a:xfrm>
            <a:off x="663365" y="4665254"/>
            <a:ext cx="3767378" cy="338554"/>
          </a:xfrm>
          <a:prstGeom prst="rect">
            <a:avLst/>
          </a:prstGeom>
        </p:spPr>
        <p:txBody>
          <a:bodyPr wrap="none">
            <a:spAutoFit/>
          </a:bodyPr>
          <a:lstStyle/>
          <a:p>
            <a:r>
              <a:rPr lang="en-US" sz="1600" dirty="0">
                <a:solidFill>
                  <a:schemeClr val="bg1">
                    <a:lumMod val="50000"/>
                  </a:schemeClr>
                </a:solidFill>
                <a:latin typeface="Helvetica Neue"/>
              </a:rPr>
              <a:t>Brandon et al (2005; 2008; 2009; 2012)</a:t>
            </a:r>
          </a:p>
        </p:txBody>
      </p:sp>
    </p:spTree>
    <p:extLst>
      <p:ext uri="{BB962C8B-B14F-4D97-AF65-F5344CB8AC3E}">
        <p14:creationId xmlns:p14="http://schemas.microsoft.com/office/powerpoint/2010/main" val="227509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6" y="1013159"/>
            <a:ext cx="5208615" cy="1754326"/>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SUPERVISION </a:t>
            </a:r>
          </a:p>
          <a:p>
            <a:r>
              <a:rPr lang="en-US" sz="3600" b="1" dirty="0">
                <a:solidFill>
                  <a:srgbClr val="026794"/>
                </a:solidFill>
                <a:latin typeface="Helvetica Neue" charset="0"/>
                <a:ea typeface="Helvetica Neue" charset="0"/>
                <a:cs typeface="Helvetica Neue" charset="0"/>
              </a:rPr>
              <a:t>IN OUR </a:t>
            </a:r>
          </a:p>
          <a:p>
            <a:r>
              <a:rPr lang="en-US" sz="3600" b="1" dirty="0">
                <a:solidFill>
                  <a:srgbClr val="026794"/>
                </a:solidFill>
                <a:latin typeface="Helvetica Neue" charset="0"/>
                <a:ea typeface="Helvetica Neue" charset="0"/>
                <a:cs typeface="Helvetica Neue" charset="0"/>
              </a:rPr>
              <a:t>CONTEXTS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6137330" cy="984885"/>
          </a:xfrm>
          <a:prstGeom prst="rect">
            <a:avLst/>
          </a:prstGeom>
          <a:noFill/>
        </p:spPr>
        <p:txBody>
          <a:bodyPr wrap="square" rtlCol="0">
            <a:spAutoFit/>
          </a:bodyPr>
          <a:lstStyle/>
          <a:p>
            <a:pPr lvl="0"/>
            <a:r>
              <a:rPr lang="en-US" sz="2000" dirty="0">
                <a:solidFill>
                  <a:schemeClr val="bg1">
                    <a:lumMod val="85000"/>
                  </a:schemeClr>
                </a:solidFill>
                <a:latin typeface="Helvetica Neue" charset="0"/>
                <a:ea typeface="Helvetica Neue" charset="0"/>
                <a:cs typeface="Helvetica Neue" charset="0"/>
                <a:sym typeface="Century Gothic"/>
              </a:rPr>
              <a:t>What do people in your context think of when they hear the </a:t>
            </a:r>
            <a:r>
              <a:rPr lang="en-US" sz="2000" dirty="0">
                <a:solidFill>
                  <a:schemeClr val="bg1">
                    <a:lumMod val="85000"/>
                  </a:schemeClr>
                </a:solidFill>
                <a:latin typeface="Helvetica Neue" charset="0"/>
                <a:ea typeface="Helvetica Neue" charset="0"/>
                <a:cs typeface="Helvetica Neue" charset="0"/>
              </a:rPr>
              <a:t>term</a:t>
            </a:r>
            <a:r>
              <a:rPr lang="en-US" sz="2000" dirty="0">
                <a:solidFill>
                  <a:schemeClr val="bg1">
                    <a:lumMod val="85000"/>
                  </a:schemeClr>
                </a:solidFill>
                <a:latin typeface="Helvetica Neue" charset="0"/>
                <a:ea typeface="Helvetica Neue" charset="0"/>
                <a:cs typeface="Helvetica Neue" charset="0"/>
                <a:sym typeface="Century Gothic"/>
              </a:rPr>
              <a:t> “s</a:t>
            </a:r>
            <a:r>
              <a:rPr lang="en-US" sz="2000" dirty="0">
                <a:solidFill>
                  <a:schemeClr val="bg1">
                    <a:lumMod val="85000"/>
                  </a:schemeClr>
                </a:solidFill>
                <a:latin typeface="Helvetica Neue" charset="0"/>
                <a:ea typeface="Helvetica Neue" charset="0"/>
                <a:cs typeface="Helvetica Neue" charset="0"/>
              </a:rPr>
              <a:t>upervisor”</a:t>
            </a:r>
            <a:r>
              <a:rPr lang="en-US" sz="2000" dirty="0">
                <a:solidFill>
                  <a:schemeClr val="bg1">
                    <a:lumMod val="85000"/>
                  </a:schemeClr>
                </a:solidFill>
                <a:latin typeface="Helvetica Neue" charset="0"/>
                <a:ea typeface="Helvetica Neue" charset="0"/>
                <a:cs typeface="Helvetica Neue" charset="0"/>
                <a:sym typeface="Century Gothic"/>
              </a:rPr>
              <a:t>?</a:t>
            </a:r>
          </a:p>
          <a:p>
            <a:endParaRPr lang="en-US" dirty="0"/>
          </a:p>
        </p:txBody>
      </p:sp>
      <p:sp>
        <p:nvSpPr>
          <p:cNvPr id="21" name="TextBox 20"/>
          <p:cNvSpPr txBox="1"/>
          <p:nvPr/>
        </p:nvSpPr>
        <p:spPr>
          <a:xfrm>
            <a:off x="1317353" y="3000038"/>
            <a:ext cx="6282762" cy="677108"/>
          </a:xfrm>
          <a:prstGeom prst="rect">
            <a:avLst/>
          </a:prstGeom>
          <a:noFill/>
        </p:spPr>
        <p:txBody>
          <a:bodyPr wrap="square" rtlCol="0">
            <a:spAutoFit/>
          </a:bodyPr>
          <a:lstStyle/>
          <a:p>
            <a:pPr lvl="0">
              <a:buClr>
                <a:schemeClr val="tx1">
                  <a:lumMod val="65000"/>
                  <a:lumOff val="35000"/>
                </a:schemeClr>
              </a:buClr>
              <a:buSzPct val="100000"/>
            </a:pPr>
            <a:r>
              <a:rPr lang="en-US" sz="2000" dirty="0">
                <a:solidFill>
                  <a:schemeClr val="bg1">
                    <a:lumMod val="85000"/>
                  </a:schemeClr>
                </a:solidFill>
                <a:latin typeface="Helvetica Neue" charset="0"/>
                <a:ea typeface="Helvetica Neue" charset="0"/>
                <a:cs typeface="Helvetica Neue" charset="0"/>
                <a:sym typeface="Century Gothic"/>
              </a:rPr>
              <a:t>Why is supervision important in case management?</a:t>
            </a:r>
          </a:p>
          <a:p>
            <a:endParaRPr lang="en-US" dirty="0">
              <a:solidFill>
                <a:schemeClr val="bg1">
                  <a:lumMod val="85000"/>
                </a:schemeClr>
              </a:solidFill>
            </a:endParaRPr>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0" y="4183833"/>
            <a:ext cx="6066853" cy="1292662"/>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bg1">
                  <a:lumMod val="8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n-US" sz="2000" b="1" dirty="0">
                <a:solidFill>
                  <a:schemeClr val="bg1">
                    <a:lumMod val="50000"/>
                  </a:schemeClr>
                </a:solidFill>
                <a:latin typeface="Helvetica Neue" charset="0"/>
                <a:ea typeface="Helvetica Neue" charset="0"/>
                <a:cs typeface="Helvetica Neue" charset="0"/>
                <a:sym typeface="Century Gothic"/>
              </a:rPr>
              <a:t>What are some main tasks and responsibilities of Case Management </a:t>
            </a:r>
            <a:r>
              <a:rPr lang="en-US" sz="2000" b="1" dirty="0">
                <a:solidFill>
                  <a:schemeClr val="bg1">
                    <a:lumMod val="50000"/>
                  </a:schemeClr>
                </a:solidFill>
                <a:latin typeface="Helvetica Neue" charset="0"/>
                <a:ea typeface="Helvetica Neue" charset="0"/>
                <a:cs typeface="Helvetica Neue" charset="0"/>
              </a:rPr>
              <a:t>S</a:t>
            </a:r>
            <a:r>
              <a:rPr lang="en-US" sz="2000" b="1" dirty="0">
                <a:solidFill>
                  <a:schemeClr val="bg1">
                    <a:lumMod val="50000"/>
                  </a:schemeClr>
                </a:solidFill>
                <a:latin typeface="Helvetica Neue" charset="0"/>
                <a:ea typeface="Helvetica Neue" charset="0"/>
                <a:cs typeface="Helvetica Neue" charset="0"/>
                <a:sym typeface="Century Gothic"/>
              </a:rPr>
              <a:t>upervisors</a:t>
            </a:r>
            <a:r>
              <a:rPr lang="en-US" sz="2000" b="1" dirty="0">
                <a:solidFill>
                  <a:schemeClr val="bg1">
                    <a:lumMod val="50000"/>
                  </a:schemeClr>
                </a:solidFill>
                <a:latin typeface="Helvetica Neue" charset="0"/>
                <a:ea typeface="Helvetica Neue" charset="0"/>
                <a:cs typeface="Helvetica Neue" charset="0"/>
              </a:rPr>
              <a:t>?</a:t>
            </a:r>
          </a:p>
          <a:p>
            <a:endParaRPr lang="en-US" dirty="0">
              <a:solidFill>
                <a:schemeClr val="bg1">
                  <a:lumMod val="85000"/>
                </a:schemeClr>
              </a:solidFill>
            </a:endParaRPr>
          </a:p>
        </p:txBody>
      </p:sp>
      <p:sp>
        <p:nvSpPr>
          <p:cNvPr id="27" name="TextBox 26"/>
          <p:cNvSpPr txBox="1"/>
          <p:nvPr/>
        </p:nvSpPr>
        <p:spPr>
          <a:xfrm>
            <a:off x="494292" y="113098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252965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60384" y="124105"/>
            <a:ext cx="11441116" cy="1400530"/>
          </a:xfrm>
        </p:spPr>
        <p:txBody>
          <a:bodyPr>
            <a:normAutofit/>
          </a:bodyPr>
          <a:lstStyle/>
          <a:p>
            <a:r>
              <a:rPr lang="en-US" sz="3600" b="1" dirty="0">
                <a:solidFill>
                  <a:srgbClr val="026794"/>
                </a:solidFill>
                <a:latin typeface="Helvetica Neue" charset="0"/>
                <a:ea typeface="Helvetica Neue" charset="0"/>
                <a:cs typeface="Helvetica Neue" charset="0"/>
              </a:rPr>
              <a:t>3 FUNCTIONS OF SUPERVISION</a:t>
            </a:r>
          </a:p>
        </p:txBody>
      </p:sp>
      <p:sp>
        <p:nvSpPr>
          <p:cNvPr id="6" name="TextBox 5"/>
          <p:cNvSpPr txBox="1"/>
          <p:nvPr/>
        </p:nvSpPr>
        <p:spPr>
          <a:xfrm>
            <a:off x="710998" y="2078002"/>
            <a:ext cx="9430746" cy="4339650"/>
          </a:xfrm>
          <a:prstGeom prst="rect">
            <a:avLst/>
          </a:prstGeom>
          <a:noFill/>
        </p:spPr>
        <p:txBody>
          <a:bodyPr wrap="square" rtlCol="0">
            <a:spAutoFit/>
          </a:bodyPr>
          <a:lstStyle/>
          <a:p>
            <a:r>
              <a:rPr lang="en-US" sz="2400" b="1" dirty="0">
                <a:solidFill>
                  <a:srgbClr val="95CD7A"/>
                </a:solidFill>
                <a:latin typeface="Helvetica Neue" charset="0"/>
                <a:ea typeface="Helvetica Neue" charset="0"/>
                <a:cs typeface="Helvetica Neue" charset="0"/>
              </a:rPr>
              <a:t>1. Accountability and Administrative:</a:t>
            </a:r>
          </a:p>
          <a:p>
            <a:pPr>
              <a:lnSpc>
                <a:spcPct val="150000"/>
              </a:lnSpc>
            </a:pPr>
            <a:r>
              <a:rPr lang="en-US" sz="2400" dirty="0">
                <a:solidFill>
                  <a:schemeClr val="tx1">
                    <a:lumMod val="65000"/>
                    <a:lumOff val="35000"/>
                  </a:schemeClr>
                </a:solidFill>
                <a:latin typeface="Helvetica Neue" charset="0"/>
                <a:ea typeface="Helvetica Neue" charset="0"/>
                <a:cs typeface="Helvetica Neue" charset="0"/>
              </a:rPr>
              <a:t>    Ensuring competent, accountable practice of staff.</a:t>
            </a:r>
          </a:p>
          <a:p>
            <a:endParaRPr lang="en-US" sz="2400" dirty="0">
              <a:latin typeface="Helvetica Neue" charset="0"/>
              <a:ea typeface="Helvetica Neue" charset="0"/>
              <a:cs typeface="Helvetica Neue" charset="0"/>
            </a:endParaRPr>
          </a:p>
          <a:p>
            <a:pPr>
              <a:lnSpc>
                <a:spcPct val="150000"/>
              </a:lnSpc>
            </a:pPr>
            <a:r>
              <a:rPr lang="en-US" sz="2400" b="1" dirty="0">
                <a:solidFill>
                  <a:srgbClr val="95CD7A"/>
                </a:solidFill>
                <a:latin typeface="Helvetica Neue" charset="0"/>
                <a:ea typeface="Helvetica Neue" charset="0"/>
                <a:cs typeface="Helvetica Neue" charset="0"/>
              </a:rPr>
              <a:t>2. Educational and Professional Development: </a:t>
            </a:r>
          </a:p>
          <a:p>
            <a:r>
              <a:rPr lang="en-US" sz="2400" b="1" dirty="0">
                <a:solidFill>
                  <a:schemeClr val="tx1">
                    <a:lumMod val="65000"/>
                    <a:lumOff val="35000"/>
                  </a:schemeClr>
                </a:solidFill>
                <a:latin typeface="Helvetica Neue" charset="0"/>
                <a:ea typeface="Helvetica Neue" charset="0"/>
                <a:cs typeface="Helvetica Neue" charset="0"/>
              </a:rPr>
              <a:t>    </a:t>
            </a:r>
            <a:r>
              <a:rPr lang="en-US" sz="2400" dirty="0">
                <a:solidFill>
                  <a:schemeClr val="tx1">
                    <a:lumMod val="65000"/>
                    <a:lumOff val="35000"/>
                  </a:schemeClr>
                </a:solidFill>
                <a:latin typeface="Helvetica Neue" charset="0"/>
                <a:ea typeface="Helvetica Neue" charset="0"/>
                <a:cs typeface="Helvetica Neue" charset="0"/>
              </a:rPr>
              <a:t>Ensuring staff are continually updating their knowledge and skills.</a:t>
            </a:r>
          </a:p>
          <a:p>
            <a:endParaRPr lang="en-US" sz="2400" dirty="0">
              <a:solidFill>
                <a:schemeClr val="bg1">
                  <a:lumMod val="10000"/>
                </a:schemeClr>
              </a:solidFill>
              <a:latin typeface="Helvetica Neue" charset="0"/>
              <a:ea typeface="Helvetica Neue" charset="0"/>
              <a:cs typeface="Helvetica Neue" charset="0"/>
            </a:endParaRPr>
          </a:p>
          <a:p>
            <a:pPr>
              <a:lnSpc>
                <a:spcPct val="150000"/>
              </a:lnSpc>
            </a:pPr>
            <a:r>
              <a:rPr lang="en-US" sz="2400" b="1" dirty="0">
                <a:solidFill>
                  <a:srgbClr val="95CD7A"/>
                </a:solidFill>
                <a:latin typeface="Helvetica Neue" charset="0"/>
                <a:ea typeface="Helvetica Neue" charset="0"/>
                <a:cs typeface="Helvetica Neue" charset="0"/>
              </a:rPr>
              <a:t>3. Supportive: </a:t>
            </a:r>
          </a:p>
          <a:p>
            <a:pPr>
              <a:lnSpc>
                <a:spcPct val="150000"/>
              </a:lnSpc>
            </a:pPr>
            <a:r>
              <a:rPr lang="en-US" sz="2400" dirty="0">
                <a:solidFill>
                  <a:schemeClr val="bg1">
                    <a:lumMod val="10000"/>
                  </a:schemeClr>
                </a:solidFill>
                <a:latin typeface="Helvetica Neue" charset="0"/>
                <a:ea typeface="Helvetica Neue" charset="0"/>
                <a:cs typeface="Helvetica Neue" charset="0"/>
              </a:rPr>
              <a:t>    </a:t>
            </a:r>
            <a:r>
              <a:rPr lang="en-US" sz="2400" dirty="0">
                <a:solidFill>
                  <a:schemeClr val="tx1">
                    <a:lumMod val="65000"/>
                    <a:lumOff val="35000"/>
                  </a:schemeClr>
                </a:solidFill>
                <a:latin typeface="Helvetica Neue" charset="0"/>
                <a:ea typeface="Helvetica Neue" charset="0"/>
                <a:cs typeface="Helvetica Neue" charset="0"/>
              </a:rPr>
              <a:t>Ensuring the emotional and psychological well-being of your staff.</a:t>
            </a:r>
          </a:p>
          <a:p>
            <a:pPr marL="342900" indent="-342900">
              <a:buAutoNum type="arabicPeriod"/>
            </a:pPr>
            <a:endParaRPr lang="en-US" dirty="0"/>
          </a:p>
          <a:p>
            <a:pPr marL="342900" indent="-342900">
              <a:buAutoNum type="arabicPeriod"/>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33698" y="265975"/>
            <a:ext cx="2517320" cy="2517320"/>
          </a:xfrm>
          <a:prstGeom prst="rect">
            <a:avLst/>
          </a:prstGeom>
        </p:spPr>
      </p:pic>
      <p:cxnSp>
        <p:nvCxnSpPr>
          <p:cNvPr id="8" name="Straight Connector 7"/>
          <p:cNvCxnSpPr/>
          <p:nvPr/>
        </p:nvCxnSpPr>
        <p:spPr>
          <a:xfrm flipV="1">
            <a:off x="765862" y="1294754"/>
            <a:ext cx="7817354"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0998" y="1263916"/>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840276" y="1708670"/>
            <a:ext cx="2904164" cy="369332"/>
          </a:xfrm>
          <a:prstGeom prst="rect">
            <a:avLst/>
          </a:prstGeom>
          <a:noFill/>
        </p:spPr>
        <p:txBody>
          <a:bodyPr wrap="square" rtlCol="0">
            <a:spAutoFit/>
          </a:bodyPr>
          <a:lstStyle/>
          <a:p>
            <a:pPr algn="ctr"/>
            <a:r>
              <a:rPr lang="en-US" b="1" dirty="0">
                <a:solidFill>
                  <a:srgbClr val="B3BFCA"/>
                </a:solidFill>
                <a:latin typeface="Helvetica Neue" charset="0"/>
                <a:ea typeface="Helvetica Neue" charset="0"/>
                <a:cs typeface="Helvetica Neue" charset="0"/>
              </a:rPr>
              <a:t>Bus </a:t>
            </a:r>
            <a:r>
              <a:rPr lang="en-US" b="1">
                <a:solidFill>
                  <a:srgbClr val="B3BFCA"/>
                </a:solidFill>
                <a:latin typeface="Helvetica Neue" charset="0"/>
                <a:ea typeface="Helvetica Neue" charset="0"/>
                <a:cs typeface="Helvetica Neue" charset="0"/>
              </a:rPr>
              <a:t>Stop | 15 </a:t>
            </a:r>
            <a:r>
              <a:rPr lang="en-US" b="1" dirty="0">
                <a:solidFill>
                  <a:srgbClr val="B3BFCA"/>
                </a:solidFill>
                <a:latin typeface="Helvetica Neue" charset="0"/>
                <a:ea typeface="Helvetica Neue" charset="0"/>
                <a:cs typeface="Helvetica Neue" charset="0"/>
              </a:rPr>
              <a:t>minutes</a:t>
            </a:r>
            <a:endParaRPr lang="en-US" dirty="0">
              <a:solidFill>
                <a:srgbClr val="B3BFCA"/>
              </a:solidFill>
            </a:endParaRPr>
          </a:p>
        </p:txBody>
      </p:sp>
    </p:spTree>
    <p:extLst>
      <p:ext uri="{BB962C8B-B14F-4D97-AF65-F5344CB8AC3E}">
        <p14:creationId xmlns:p14="http://schemas.microsoft.com/office/powerpoint/2010/main" val="2893872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6199632"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33"/>
          <p:cNvSpPr txBox="1">
            <a:spLocks/>
          </p:cNvSpPr>
          <p:nvPr/>
        </p:nvSpPr>
        <p:spPr>
          <a:xfrm>
            <a:off x="500848" y="1167225"/>
            <a:ext cx="12192000" cy="1400530"/>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en-US" sz="3600" b="1">
                <a:solidFill>
                  <a:schemeClr val="bg1"/>
                </a:solidFill>
                <a:latin typeface="Helvetica Neue" charset="0"/>
                <a:ea typeface="Helvetica Neue" charset="0"/>
                <a:cs typeface="Helvetica Neue" charset="0"/>
                <a:sym typeface="Century Gothic"/>
              </a:rPr>
              <a:t>ADMINISTRATIVE AND </a:t>
            </a:r>
          </a:p>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ACCOUNTABILITY </a:t>
            </a:r>
          </a:p>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FUNCTION</a:t>
            </a:r>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a:ext>
            </a:extLst>
          </a:blip>
          <a:srcRect l="4826" t="-2842" r="4826" b="9031"/>
          <a:stretch/>
        </p:blipFill>
        <p:spPr>
          <a:xfrm>
            <a:off x="0" y="-1013667"/>
            <a:ext cx="6199631" cy="7851776"/>
          </a:xfrm>
          <a:prstGeom prst="rect">
            <a:avLst/>
          </a:prstGeom>
        </p:spPr>
      </p:pic>
      <p:sp>
        <p:nvSpPr>
          <p:cNvPr id="29" name="TextBox 28"/>
          <p:cNvSpPr txBox="1"/>
          <p:nvPr/>
        </p:nvSpPr>
        <p:spPr>
          <a:xfrm>
            <a:off x="6700479" y="989666"/>
            <a:ext cx="4673680" cy="4524315"/>
          </a:xfrm>
          <a:prstGeom prst="rect">
            <a:avLst/>
          </a:prstGeom>
          <a:noFill/>
        </p:spPr>
        <p:txBody>
          <a:bodyPr wrap="square" rtlCol="0">
            <a:spAutoFit/>
          </a:bodyPr>
          <a:lstStyle/>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Human resources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Planning, assigning and overseeing the quality of case work</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Coordinating with other actors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Documentation</a:t>
            </a:r>
          </a:p>
          <a:p>
            <a:pPr>
              <a:buClr>
                <a:srgbClr val="026794"/>
              </a:buCl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Reinforcing safety and ethical standards</a:t>
            </a:r>
          </a:p>
        </p:txBody>
      </p:sp>
    </p:spTree>
    <p:extLst>
      <p:ext uri="{BB962C8B-B14F-4D97-AF65-F5344CB8AC3E}">
        <p14:creationId xmlns:p14="http://schemas.microsoft.com/office/powerpoint/2010/main" val="155496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6199632"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33"/>
          <p:cNvSpPr txBox="1">
            <a:spLocks/>
          </p:cNvSpPr>
          <p:nvPr/>
        </p:nvSpPr>
        <p:spPr>
          <a:xfrm>
            <a:off x="621792" y="1059346"/>
            <a:ext cx="12192000" cy="1639389"/>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EDUCATIONAL </a:t>
            </a:r>
          </a:p>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AND PROFESSIONAL </a:t>
            </a:r>
          </a:p>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DEVELOPMENT </a:t>
            </a:r>
          </a:p>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FUNCTION</a:t>
            </a:r>
          </a:p>
        </p:txBody>
      </p:sp>
      <p:sp>
        <p:nvSpPr>
          <p:cNvPr id="29" name="TextBox 28"/>
          <p:cNvSpPr txBox="1"/>
          <p:nvPr/>
        </p:nvSpPr>
        <p:spPr>
          <a:xfrm>
            <a:off x="6949440" y="1077435"/>
            <a:ext cx="4671728" cy="4431983"/>
          </a:xfrm>
          <a:prstGeom prst="rect">
            <a:avLst/>
          </a:prstGeom>
          <a:noFill/>
        </p:spPr>
        <p:txBody>
          <a:bodyPr wrap="square" rtlCol="0">
            <a:spAutoFit/>
          </a:bodyPr>
          <a:lstStyle/>
          <a:p>
            <a:pPr marL="285750" indent="-285750">
              <a:buClr>
                <a:srgbClr val="95CD7A"/>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Assess competencies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Collaborate on personal learning plans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Promote reflective practices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Reinforcement of guiding principles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Encourage self-awareness</a:t>
            </a:r>
          </a:p>
          <a:p>
            <a:endParaRPr lang="en-US" b="1" dirty="0">
              <a:solidFill>
                <a:srgbClr val="026794"/>
              </a:solidFill>
              <a:latin typeface="Helvetica Neue" charset="0"/>
              <a:ea typeface="Helvetica Neue" charset="0"/>
              <a:cs typeface="Helvetica Neue" charset="0"/>
            </a:endParaRPr>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a:ext>
            </a:extLst>
          </a:blip>
          <a:srcRect l="4826" t="-2842" r="4826" b="9031"/>
          <a:stretch/>
        </p:blipFill>
        <p:spPr>
          <a:xfrm>
            <a:off x="0" y="-993776"/>
            <a:ext cx="6199632" cy="7851776"/>
          </a:xfrm>
          <a:prstGeom prst="rect">
            <a:avLst/>
          </a:prstGeom>
        </p:spPr>
      </p:pic>
    </p:spTree>
    <p:extLst>
      <p:ext uri="{BB962C8B-B14F-4D97-AF65-F5344CB8AC3E}">
        <p14:creationId xmlns:p14="http://schemas.microsoft.com/office/powerpoint/2010/main" val="291369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6199632"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a:ext>
            </a:extLst>
          </a:blip>
          <a:srcRect l="4826" t="-2842" r="4826" b="9031"/>
          <a:stretch/>
        </p:blipFill>
        <p:spPr>
          <a:xfrm>
            <a:off x="0" y="-993776"/>
            <a:ext cx="6199632" cy="7851776"/>
          </a:xfrm>
          <a:prstGeom prst="rect">
            <a:avLst/>
          </a:prstGeom>
        </p:spPr>
      </p:pic>
      <p:sp>
        <p:nvSpPr>
          <p:cNvPr id="19" name="TextBox 18"/>
          <p:cNvSpPr txBox="1"/>
          <p:nvPr/>
        </p:nvSpPr>
        <p:spPr>
          <a:xfrm>
            <a:off x="6559296" y="1076836"/>
            <a:ext cx="5266944" cy="4801314"/>
          </a:xfrm>
          <a:prstGeom prst="rect">
            <a:avLst/>
          </a:prstGeom>
          <a:noFill/>
        </p:spPr>
        <p:txBody>
          <a:bodyPr wrap="square" rtlCol="0">
            <a:spAutoFit/>
          </a:bodyPr>
          <a:lstStyle/>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Creation of a safe space for reflection</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Promotion of self-care </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Having empathy and normalizing feelings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Reinforcing realistic expectations and healthy boundaries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Recognition and encouragement</a:t>
            </a:r>
          </a:p>
          <a:p>
            <a:endParaRPr lang="en-US" b="1" dirty="0">
              <a:solidFill>
                <a:srgbClr val="026794"/>
              </a:solidFill>
              <a:latin typeface="Helvetica Neue" charset="0"/>
              <a:ea typeface="Helvetica Neue" charset="0"/>
              <a:cs typeface="Helvetica Neue" charset="0"/>
            </a:endParaRPr>
          </a:p>
        </p:txBody>
      </p:sp>
      <p:sp>
        <p:nvSpPr>
          <p:cNvPr id="17" name="Shape 233"/>
          <p:cNvSpPr txBox="1">
            <a:spLocks/>
          </p:cNvSpPr>
          <p:nvPr/>
        </p:nvSpPr>
        <p:spPr>
          <a:xfrm>
            <a:off x="463296" y="908988"/>
            <a:ext cx="12192000" cy="1639389"/>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SUPPORTIVE</a:t>
            </a:r>
          </a:p>
          <a:p>
            <a:pPr>
              <a:lnSpc>
                <a:spcPct val="100000"/>
              </a:lnSpc>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FUNCTION</a:t>
            </a:r>
          </a:p>
        </p:txBody>
      </p:sp>
    </p:spTree>
    <p:extLst>
      <p:ext uri="{BB962C8B-B14F-4D97-AF65-F5344CB8AC3E}">
        <p14:creationId xmlns:p14="http://schemas.microsoft.com/office/powerpoint/2010/main" val="737891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7"/>
          <p:cNvSpPr txBox="1">
            <a:spLocks/>
          </p:cNvSpPr>
          <p:nvPr/>
        </p:nvSpPr>
        <p:spPr>
          <a:xfrm>
            <a:off x="966952" y="2639204"/>
            <a:ext cx="11577974" cy="2306524"/>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en-US" sz="2800" b="1" dirty="0">
                <a:solidFill>
                  <a:srgbClr val="026794"/>
                </a:solidFill>
                <a:latin typeface="Helvetica Neue" charset="0"/>
                <a:ea typeface="Helvetica Neue" charset="0"/>
                <a:cs typeface="Helvetica Neue" charset="0"/>
                <a:sym typeface="Century Gothic"/>
              </a:rPr>
              <a:t>BALANCE OF THE </a:t>
            </a:r>
          </a:p>
          <a:p>
            <a:pPr>
              <a:buClr>
                <a:srgbClr val="151515"/>
              </a:buClr>
              <a:buSzPct val="25000"/>
            </a:pPr>
            <a:r>
              <a:rPr lang="en-US" sz="4800" b="1" dirty="0">
                <a:solidFill>
                  <a:srgbClr val="026794"/>
                </a:solidFill>
                <a:latin typeface="Helvetica Neue" charset="0"/>
                <a:ea typeface="Helvetica Neue" charset="0"/>
                <a:cs typeface="Helvetica Neue" charset="0"/>
                <a:sym typeface="Century Gothic"/>
              </a:rPr>
              <a:t>3 FUNCTIONS </a:t>
            </a:r>
          </a:p>
          <a:p>
            <a:pPr>
              <a:buClr>
                <a:srgbClr val="151515"/>
              </a:buClr>
              <a:buSzPct val="25000"/>
            </a:pPr>
            <a:r>
              <a:rPr lang="en-US" sz="1800" i="1" dirty="0">
                <a:solidFill>
                  <a:schemeClr val="tx1">
                    <a:lumMod val="10000"/>
                  </a:schemeClr>
                </a:solidFill>
              </a:rPr>
              <a:t/>
            </a:r>
            <a:br>
              <a:rPr lang="en-US" sz="1800" i="1" dirty="0">
                <a:solidFill>
                  <a:schemeClr val="tx1">
                    <a:lumMod val="10000"/>
                  </a:schemeClr>
                </a:solidFill>
              </a:rPr>
            </a:br>
            <a:endParaRPr lang="en-US" sz="1800" i="1" dirty="0">
              <a:solidFill>
                <a:srgbClr val="151515"/>
              </a:solidFill>
              <a:sym typeface="Century Gothic"/>
            </a:endParaRPr>
          </a:p>
        </p:txBody>
      </p:sp>
      <p:sp>
        <p:nvSpPr>
          <p:cNvPr id="7" name="Rectangle 6"/>
          <p:cNvSpPr/>
          <p:nvPr/>
        </p:nvSpPr>
        <p:spPr>
          <a:xfrm>
            <a:off x="0" y="1363579"/>
            <a:ext cx="614026" cy="3753853"/>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272879" y="573327"/>
            <a:ext cx="4315899" cy="5780140"/>
            <a:chOff x="6272879" y="573327"/>
            <a:chExt cx="4315899" cy="5780140"/>
          </a:xfrm>
        </p:grpSpPr>
        <p:sp>
          <p:nvSpPr>
            <p:cNvPr id="8" name="TextBox 7"/>
            <p:cNvSpPr txBox="1"/>
            <p:nvPr/>
          </p:nvSpPr>
          <p:spPr>
            <a:xfrm>
              <a:off x="6931088" y="573327"/>
              <a:ext cx="3119051" cy="707886"/>
            </a:xfrm>
            <a:prstGeom prst="rect">
              <a:avLst/>
            </a:prstGeom>
            <a:noFill/>
          </p:spPr>
          <p:txBody>
            <a:bodyPr wrap="square" rtlCol="0">
              <a:spAutoFit/>
            </a:bodyPr>
            <a:lstStyle/>
            <a:p>
              <a:pPr algn="ctr"/>
              <a:r>
                <a:rPr lang="en-US" sz="2000" b="1" dirty="0">
                  <a:solidFill>
                    <a:srgbClr val="95CD7A"/>
                  </a:solidFill>
                  <a:latin typeface="Helvetica Neue" charset="0"/>
                  <a:ea typeface="Helvetica Neue" charset="0"/>
                  <a:cs typeface="Helvetica Neue" charset="0"/>
                </a:rPr>
                <a:t>EFFECTIVE SUPERVISION</a:t>
              </a:r>
            </a:p>
          </p:txBody>
        </p:sp>
        <p:sp>
          <p:nvSpPr>
            <p:cNvPr id="9" name="TextBox 8"/>
            <p:cNvSpPr txBox="1"/>
            <p:nvPr/>
          </p:nvSpPr>
          <p:spPr>
            <a:xfrm rot="17276626">
              <a:off x="5237282" y="3378231"/>
              <a:ext cx="2471304" cy="400110"/>
            </a:xfrm>
            <a:prstGeom prst="rect">
              <a:avLst/>
            </a:prstGeom>
            <a:noFill/>
          </p:spPr>
          <p:txBody>
            <a:bodyPr wrap="square" rtlCol="0">
              <a:spAutoFit/>
            </a:bodyPr>
            <a:lstStyle/>
            <a:p>
              <a:pPr algn="ctr"/>
              <a:r>
                <a:rPr lang="en-US" sz="2000" b="1" dirty="0">
                  <a:solidFill>
                    <a:srgbClr val="026794"/>
                  </a:solidFill>
                  <a:latin typeface="Helvetica Neue" charset="0"/>
                  <a:ea typeface="Helvetica Neue" charset="0"/>
                  <a:cs typeface="Helvetica Neue" charset="0"/>
                </a:rPr>
                <a:t>ADMINISTRATIVE</a:t>
              </a:r>
            </a:p>
          </p:txBody>
        </p:sp>
        <p:sp>
          <p:nvSpPr>
            <p:cNvPr id="10" name="TextBox 9"/>
            <p:cNvSpPr txBox="1"/>
            <p:nvPr/>
          </p:nvSpPr>
          <p:spPr>
            <a:xfrm>
              <a:off x="7254962" y="5953357"/>
              <a:ext cx="2471304" cy="400110"/>
            </a:xfrm>
            <a:prstGeom prst="rect">
              <a:avLst/>
            </a:prstGeom>
            <a:noFill/>
          </p:spPr>
          <p:txBody>
            <a:bodyPr wrap="square" rtlCol="0">
              <a:spAutoFit/>
            </a:bodyPr>
            <a:lstStyle/>
            <a:p>
              <a:pPr algn="ctr"/>
              <a:r>
                <a:rPr lang="en-US" sz="2000" b="1" dirty="0">
                  <a:solidFill>
                    <a:srgbClr val="026794"/>
                  </a:solidFill>
                  <a:latin typeface="Helvetica Neue" charset="0"/>
                  <a:ea typeface="Helvetica Neue" charset="0"/>
                  <a:cs typeface="Helvetica Neue" charset="0"/>
                </a:rPr>
                <a:t>DEVELOPMENT</a:t>
              </a:r>
            </a:p>
          </p:txBody>
        </p:sp>
        <p:sp>
          <p:nvSpPr>
            <p:cNvPr id="11" name="TextBox 10"/>
            <p:cNvSpPr txBox="1"/>
            <p:nvPr/>
          </p:nvSpPr>
          <p:spPr>
            <a:xfrm rot="4219723">
              <a:off x="9122542" y="3217582"/>
              <a:ext cx="2471304" cy="400110"/>
            </a:xfrm>
            <a:prstGeom prst="rect">
              <a:avLst/>
            </a:prstGeom>
            <a:noFill/>
          </p:spPr>
          <p:txBody>
            <a:bodyPr wrap="square" rtlCol="0">
              <a:spAutoFit/>
            </a:bodyPr>
            <a:lstStyle/>
            <a:p>
              <a:pPr algn="ctr"/>
              <a:r>
                <a:rPr lang="en-US" sz="2000" b="1" dirty="0">
                  <a:solidFill>
                    <a:srgbClr val="026794"/>
                  </a:solidFill>
                  <a:latin typeface="Helvetica Neue" charset="0"/>
                  <a:ea typeface="Helvetica Neue" charset="0"/>
                  <a:cs typeface="Helvetica Neue" charset="0"/>
                </a:rPr>
                <a:t>SUPPORT</a:t>
              </a:r>
            </a:p>
          </p:txBody>
        </p:sp>
        <p:pic>
          <p:nvPicPr>
            <p:cNvPr id="5" name="Picture 4"/>
            <p:cNvPicPr>
              <a:picLocks noChangeAspect="1"/>
            </p:cNvPicPr>
            <p:nvPr/>
          </p:nvPicPr>
          <p:blipFill>
            <a:blip r:embed="rId3"/>
            <a:stretch>
              <a:fillRect/>
            </a:stretch>
          </p:blipFill>
          <p:spPr>
            <a:xfrm>
              <a:off x="6392450" y="1363579"/>
              <a:ext cx="4196328" cy="4567166"/>
            </a:xfrm>
            <a:prstGeom prst="rect">
              <a:avLst/>
            </a:prstGeom>
          </p:spPr>
        </p:pic>
      </p:grpSp>
    </p:spTree>
    <p:extLst>
      <p:ext uri="{BB962C8B-B14F-4D97-AF65-F5344CB8AC3E}">
        <p14:creationId xmlns:p14="http://schemas.microsoft.com/office/powerpoint/2010/main" val="3948217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Helvetica Neue Medium" charset="0"/>
                <a:ea typeface="Helvetica Neue Medium" charset="0"/>
                <a:cs typeface="Helvetica Neue Medium" charset="0"/>
              </a:rPr>
              <a:t>QUESTIONS?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36733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434836"/>
            <a:ext cx="7616734" cy="646331"/>
          </a:xfrm>
          <a:prstGeom prst="rect">
            <a:avLst/>
          </a:prstGeom>
          <a:noFill/>
        </p:spPr>
        <p:txBody>
          <a:bodyPr wrap="square" rtlCol="0">
            <a:spAutoFit/>
          </a:bodyPr>
          <a:lstStyle/>
          <a:p>
            <a:pPr algn="ctr"/>
            <a:r>
              <a:rPr lang="en-US" sz="3600" b="1" dirty="0">
                <a:solidFill>
                  <a:srgbClr val="026794"/>
                </a:solidFill>
                <a:latin typeface="Helvetica Neue" charset="0"/>
                <a:ea typeface="Helvetica Neue" charset="0"/>
                <a:cs typeface="Helvetica Neue" charset="0"/>
              </a:rPr>
              <a:t>SUPERVISION STRUCTURES</a:t>
            </a:r>
          </a:p>
        </p:txBody>
      </p:sp>
      <p:sp>
        <p:nvSpPr>
          <p:cNvPr id="8" name="Shape 177"/>
          <p:cNvSpPr txBox="1">
            <a:spLocks/>
          </p:cNvSpPr>
          <p:nvPr/>
        </p:nvSpPr>
        <p:spPr>
          <a:xfrm>
            <a:off x="638197" y="1672402"/>
            <a:ext cx="6420971" cy="695953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Suggested </a:t>
            </a:r>
            <a:r>
              <a:rPr lang="en-US" sz="2000" dirty="0">
                <a:solidFill>
                  <a:schemeClr val="tx1">
                    <a:lumMod val="65000"/>
                    <a:lumOff val="35000"/>
                  </a:schemeClr>
                </a:solidFill>
                <a:latin typeface="Helvetica Neue" charset="0"/>
                <a:ea typeface="Helvetica Neue" charset="0"/>
                <a:cs typeface="Helvetica Neue" charset="0"/>
              </a:rPr>
              <a:t>ratio</a:t>
            </a:r>
            <a:r>
              <a:rPr lang="en-US" sz="2000" dirty="0">
                <a:solidFill>
                  <a:schemeClr val="tx1">
                    <a:lumMod val="65000"/>
                    <a:lumOff val="35000"/>
                  </a:schemeClr>
                </a:solidFill>
                <a:latin typeface="Helvetica Neue" charset="0"/>
                <a:ea typeface="Helvetica Neue" charset="0"/>
                <a:cs typeface="Helvetica Neue" charset="0"/>
                <a:sym typeface="Century Gothic"/>
              </a:rPr>
              <a:t>:</a:t>
            </a:r>
          </a:p>
          <a:p>
            <a:pPr lvl="1">
              <a:lnSpc>
                <a:spcPct val="150000"/>
              </a:lnSpc>
              <a:spcBef>
                <a:spcPts val="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1 </a:t>
            </a:r>
            <a:r>
              <a:rPr lang="en-US" sz="2000" dirty="0">
                <a:solidFill>
                  <a:schemeClr val="tx1">
                    <a:lumMod val="65000"/>
                    <a:lumOff val="35000"/>
                  </a:schemeClr>
                </a:solidFill>
                <a:latin typeface="Helvetica Neue" charset="0"/>
                <a:ea typeface="Helvetica Neue" charset="0"/>
                <a:cs typeface="Helvetica Neue" charset="0"/>
              </a:rPr>
              <a:t>s</a:t>
            </a:r>
            <a:r>
              <a:rPr lang="en-US" sz="2000" dirty="0">
                <a:solidFill>
                  <a:schemeClr val="tx1">
                    <a:lumMod val="65000"/>
                    <a:lumOff val="35000"/>
                  </a:schemeClr>
                </a:solidFill>
                <a:latin typeface="Helvetica Neue" charset="0"/>
                <a:ea typeface="Helvetica Neue" charset="0"/>
                <a:cs typeface="Helvetica Neue" charset="0"/>
                <a:sym typeface="Century Gothic"/>
              </a:rPr>
              <a:t>upervisor: 5-6 caseworkers</a:t>
            </a:r>
            <a:endParaRPr lang="en-US" sz="2000" dirty="0">
              <a:solidFill>
                <a:schemeClr val="tx1">
                  <a:lumMod val="65000"/>
                  <a:lumOff val="35000"/>
                </a:schemeClr>
              </a:solidFill>
              <a:latin typeface="Helvetica Neue" charset="0"/>
              <a:ea typeface="Helvetica Neue" charset="0"/>
              <a:cs typeface="Helvetica Neue" charset="0"/>
            </a:endParaRPr>
          </a:p>
          <a:p>
            <a:pPr>
              <a:lnSpc>
                <a:spcPct val="100000"/>
              </a:lnSpc>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Individual supervision on a regular basis</a:t>
            </a:r>
          </a:p>
          <a:p>
            <a:pPr lvl="1">
              <a:lnSpc>
                <a:spcPct val="100000"/>
              </a:lnSpc>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1 hour per week (ideal)</a:t>
            </a:r>
          </a:p>
          <a:p>
            <a:pPr lvl="1">
              <a:lnSpc>
                <a:spcPct val="100000"/>
              </a:lnSpc>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No less than 1 hour every two weeks </a:t>
            </a:r>
          </a:p>
          <a:p>
            <a:pPr>
              <a:lnSpc>
                <a:spcPct val="100000"/>
              </a:lnSpc>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Carried out by someone who has at least 2 years of child protection and case management experience</a:t>
            </a:r>
          </a:p>
          <a:p>
            <a:pPr>
              <a:lnSpc>
                <a:spcPct val="100000"/>
              </a:lnSpc>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Complemented by weekly case management meetings</a:t>
            </a:r>
          </a:p>
          <a:p>
            <a:pPr>
              <a:lnSpc>
                <a:spcPct val="100000"/>
              </a:lnSpc>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Supervisor can be different than line manager such as an external agency/consultant if confidentiality measures are put in place</a:t>
            </a:r>
            <a:endParaRPr lang="en-US" sz="2000" dirty="0">
              <a:solidFill>
                <a:srgbClr val="151515"/>
              </a:solidFill>
              <a:latin typeface="Century Gothic"/>
              <a:ea typeface="Century Gothic"/>
              <a:cs typeface="Century Gothic"/>
            </a:endParaRPr>
          </a:p>
        </p:txBody>
      </p:sp>
      <p:cxnSp>
        <p:nvCxnSpPr>
          <p:cNvPr id="10" name="Straight Connector 9"/>
          <p:cNvCxnSpPr/>
          <p:nvPr/>
        </p:nvCxnSpPr>
        <p:spPr>
          <a:xfrm flipV="1">
            <a:off x="615707" y="1166940"/>
            <a:ext cx="6443461"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25"/>
          <a:stretch/>
        </p:blipFill>
        <p:spPr>
          <a:xfrm>
            <a:off x="7515225" y="0"/>
            <a:ext cx="4676775" cy="6858000"/>
          </a:xfrm>
          <a:prstGeom prst="rect">
            <a:avLst/>
          </a:prstGeom>
        </p:spPr>
      </p:pic>
      <p:sp>
        <p:nvSpPr>
          <p:cNvPr id="3" name="TextBox 2"/>
          <p:cNvSpPr txBox="1"/>
          <p:nvPr/>
        </p:nvSpPr>
        <p:spPr>
          <a:xfrm>
            <a:off x="8758237" y="6400799"/>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a:t>
            </a:r>
            <a:r>
              <a:rPr lang="en-US" sz="1400" i="1" dirty="0" err="1">
                <a:solidFill>
                  <a:schemeClr val="bg1"/>
                </a:solidFill>
                <a:latin typeface="Helvetica Neue" charset="0"/>
                <a:ea typeface="Helvetica Neue" charset="0"/>
                <a:cs typeface="Helvetica Neue" charset="0"/>
              </a:rPr>
              <a:t>Shahrzad</a:t>
            </a:r>
            <a:r>
              <a:rPr lang="en-US" sz="1400" i="1" dirty="0">
                <a:solidFill>
                  <a:schemeClr val="bg1"/>
                </a:solidFill>
                <a:latin typeface="Helvetica Neue" charset="0"/>
                <a:ea typeface="Helvetica Neue" charset="0"/>
                <a:cs typeface="Helvetica Neue" charset="0"/>
              </a:rPr>
              <a:t> </a:t>
            </a:r>
            <a:r>
              <a:rPr lang="en-US" sz="1400" i="1" dirty="0" err="1">
                <a:solidFill>
                  <a:schemeClr val="bg1"/>
                </a:solidFill>
                <a:latin typeface="Helvetica Neue" charset="0"/>
                <a:ea typeface="Helvetica Neue" charset="0"/>
                <a:cs typeface="Helvetica Neue" charset="0"/>
              </a:rPr>
              <a:t>Joharifard</a:t>
            </a:r>
            <a:r>
              <a:rPr lang="en-US" sz="1400" i="1" dirty="0">
                <a:solidFill>
                  <a:schemeClr val="bg1"/>
                </a:solidFill>
                <a:latin typeface="Helvetica Neue" charset="0"/>
                <a:ea typeface="Helvetica Neue" charset="0"/>
                <a:cs typeface="Helvetica Neue" charset="0"/>
              </a:rPr>
              <a:t>/The IRC</a:t>
            </a:r>
          </a:p>
        </p:txBody>
      </p:sp>
    </p:spTree>
    <p:extLst>
      <p:ext uri="{BB962C8B-B14F-4D97-AF65-F5344CB8AC3E}">
        <p14:creationId xmlns:p14="http://schemas.microsoft.com/office/powerpoint/2010/main" val="8239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t="-2"/>
          <a:stretch/>
        </p:blipFill>
        <p:spPr>
          <a:xfrm>
            <a:off x="0" y="14990"/>
            <a:ext cx="4242216" cy="6858000"/>
          </a:xfrm>
          <a:prstGeom prst="rect">
            <a:avLst/>
          </a:prstGeom>
        </p:spPr>
      </p:pic>
      <p:sp>
        <p:nvSpPr>
          <p:cNvPr id="9" name="TextBox 8"/>
          <p:cNvSpPr txBox="1"/>
          <p:nvPr/>
        </p:nvSpPr>
        <p:spPr>
          <a:xfrm>
            <a:off x="5697415" y="4799970"/>
            <a:ext cx="3024554" cy="892552"/>
          </a:xfrm>
          <a:prstGeom prst="rect">
            <a:avLst/>
          </a:prstGeom>
          <a:noFill/>
        </p:spPr>
        <p:txBody>
          <a:bodyPr wrap="square" rtlCol="0">
            <a:spAutoFit/>
          </a:bodyPr>
          <a:lstStyle/>
          <a:p>
            <a:r>
              <a:rPr lang="en-US" sz="2400" b="1" dirty="0" smtClean="0">
                <a:solidFill>
                  <a:srgbClr val="405E79"/>
                </a:solidFill>
                <a:latin typeface="Helvetica Neue" charset="0"/>
                <a:ea typeface="Helvetica Neue" charset="0"/>
                <a:cs typeface="Helvetica Neue" charset="0"/>
              </a:rPr>
              <a:t>THE ALLIANCE</a:t>
            </a:r>
          </a:p>
          <a:p>
            <a:r>
              <a:rPr lang="en-US" sz="1400" b="1" dirty="0" smtClean="0">
                <a:solidFill>
                  <a:srgbClr val="405E79"/>
                </a:solidFill>
                <a:latin typeface="Helvetica Neue" charset="0"/>
                <a:ea typeface="Helvetica Neue" charset="0"/>
                <a:cs typeface="Helvetica Neue" charset="0"/>
              </a:rPr>
              <a:t>FOR CHILD PROTECTION</a:t>
            </a:r>
          </a:p>
          <a:p>
            <a:r>
              <a:rPr lang="en-US" sz="1400" b="1" dirty="0" smtClean="0">
                <a:solidFill>
                  <a:srgbClr val="405E79"/>
                </a:solidFill>
                <a:latin typeface="Helvetica Neue" charset="0"/>
                <a:ea typeface="Helvetica Neue" charset="0"/>
                <a:cs typeface="Helvetica Neue" charset="0"/>
              </a:rPr>
              <a:t>IN HUMANITARIAN ACTION </a:t>
            </a:r>
            <a:endParaRPr lang="en-US" sz="1400" b="1" dirty="0">
              <a:solidFill>
                <a:srgbClr val="405E79"/>
              </a:solidFill>
              <a:latin typeface="Helvetica Neue" charset="0"/>
              <a:ea typeface="Helvetica Neue" charset="0"/>
              <a:cs typeface="Helvetica Neue" charset="0"/>
            </a:endParaRPr>
          </a:p>
        </p:txBody>
      </p:sp>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6"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xmlns=""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48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3"/>
          <p:cNvSpPr txBox="1">
            <a:spLocks/>
          </p:cNvSpPr>
          <p:nvPr/>
        </p:nvSpPr>
        <p:spPr>
          <a:xfrm>
            <a:off x="636015" y="382904"/>
            <a:ext cx="9404700" cy="1400400"/>
          </a:xfrm>
          <a:prstGeom prst="rect">
            <a:avLst/>
          </a:prstGeom>
          <a:noFill/>
          <a:ln>
            <a:noFill/>
          </a:ln>
        </p:spPr>
        <p:txBody>
          <a:bodyPr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51515"/>
              </a:buClr>
              <a:buSzPct val="25000"/>
              <a:buFont typeface="Century Gothic"/>
              <a:buNone/>
            </a:pPr>
            <a:r>
              <a:rPr lang="en-US" sz="3600" b="1" dirty="0">
                <a:solidFill>
                  <a:srgbClr val="026794"/>
                </a:solidFill>
                <a:latin typeface="Helvetica Neue" charset="0"/>
                <a:ea typeface="Helvetica Neue" charset="0"/>
                <a:cs typeface="Helvetica Neue" charset="0"/>
                <a:sym typeface="Century Gothic"/>
              </a:rPr>
              <a:t>SUPERVISION </a:t>
            </a:r>
            <a:r>
              <a:rPr lang="en-US" sz="3600" b="1" dirty="0">
                <a:solidFill>
                  <a:srgbClr val="026794"/>
                </a:solidFill>
                <a:latin typeface="Helvetica Neue" charset="0"/>
                <a:ea typeface="Helvetica Neue" charset="0"/>
                <a:cs typeface="Helvetica Neue" charset="0"/>
              </a:rPr>
              <a:t>S</a:t>
            </a:r>
            <a:r>
              <a:rPr lang="en-US" sz="3600" b="1" dirty="0">
                <a:solidFill>
                  <a:srgbClr val="026794"/>
                </a:solidFill>
                <a:latin typeface="Helvetica Neue" charset="0"/>
                <a:ea typeface="Helvetica Neue" charset="0"/>
                <a:cs typeface="Helvetica Neue" charset="0"/>
                <a:sym typeface="Century Gothic"/>
              </a:rPr>
              <a:t>TRUCTURES</a:t>
            </a:r>
          </a:p>
        </p:txBody>
      </p:sp>
      <p:sp>
        <p:nvSpPr>
          <p:cNvPr id="15" name="Shape 203"/>
          <p:cNvSpPr txBox="1"/>
          <p:nvPr/>
        </p:nvSpPr>
        <p:spPr>
          <a:xfrm>
            <a:off x="636015" y="5073779"/>
            <a:ext cx="5558665" cy="437147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000" u="none" strike="noStrike" cap="none" dirty="0">
                <a:solidFill>
                  <a:schemeClr val="tx1">
                    <a:lumMod val="65000"/>
                    <a:lumOff val="35000"/>
                  </a:schemeClr>
                </a:solidFill>
                <a:latin typeface="Helvetica Neue" charset="0"/>
                <a:ea typeface="Helvetica Neue" charset="0"/>
                <a:cs typeface="Helvetica Neue" charset="0"/>
                <a:sym typeface="Century Gothic"/>
              </a:rPr>
              <a:t>Direct line manager also takes the role of supervisor within a case management team</a:t>
            </a:r>
          </a:p>
        </p:txBody>
      </p:sp>
      <p:sp>
        <p:nvSpPr>
          <p:cNvPr id="27" name="Shape 204"/>
          <p:cNvSpPr txBox="1"/>
          <p:nvPr/>
        </p:nvSpPr>
        <p:spPr>
          <a:xfrm>
            <a:off x="6207444" y="4937692"/>
            <a:ext cx="5329624" cy="3145536"/>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000" dirty="0">
                <a:solidFill>
                  <a:schemeClr val="tx1">
                    <a:lumMod val="65000"/>
                    <a:lumOff val="35000"/>
                  </a:schemeClr>
                </a:solidFill>
                <a:latin typeface="Helvetica Neue" charset="0"/>
                <a:ea typeface="Helvetica Neue" charset="0"/>
                <a:cs typeface="Helvetica Neue" charset="0"/>
                <a:sym typeface="Century Gothic"/>
              </a:rPr>
              <a:t>Case management capacity building officer or partner takes the role of supervisor within a case management team. This person can be either internal or external to the team </a:t>
            </a:r>
          </a:p>
        </p:txBody>
      </p:sp>
      <p:graphicFrame>
        <p:nvGraphicFramePr>
          <p:cNvPr id="29" name="Diagram 28"/>
          <p:cNvGraphicFramePr/>
          <p:nvPr>
            <p:extLst>
              <p:ext uri="{D42A27DB-BD31-4B8C-83A1-F6EECF244321}">
                <p14:modId xmlns:p14="http://schemas.microsoft.com/office/powerpoint/2010/main" val="1209905484"/>
              </p:ext>
            </p:extLst>
          </p:nvPr>
        </p:nvGraphicFramePr>
        <p:xfrm>
          <a:off x="6423595" y="2000709"/>
          <a:ext cx="4604069" cy="3031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1" name="Straight Connector 30"/>
          <p:cNvCxnSpPr/>
          <p:nvPr/>
        </p:nvCxnSpPr>
        <p:spPr>
          <a:xfrm>
            <a:off x="661414" y="1083104"/>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61414" y="1056537"/>
            <a:ext cx="3617259" cy="92275"/>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3799361913"/>
              </p:ext>
            </p:extLst>
          </p:nvPr>
        </p:nvGraphicFramePr>
        <p:xfrm>
          <a:off x="653928" y="1747563"/>
          <a:ext cx="4942200" cy="35376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Diagram group"/>
          <p:cNvGrpSpPr/>
          <p:nvPr/>
        </p:nvGrpSpPr>
        <p:grpSpPr>
          <a:xfrm rot="5400000">
            <a:off x="8911321" y="1070168"/>
            <a:ext cx="575961" cy="1861082"/>
            <a:chOff x="880561" y="585146"/>
            <a:chExt cx="575961" cy="1861082"/>
          </a:xfrm>
          <a:scene3d>
            <a:camera prst="orthographicFront"/>
            <a:lightRig rig="soft" dir="t"/>
          </a:scene3d>
        </p:grpSpPr>
        <p:grpSp>
          <p:nvGrpSpPr>
            <p:cNvPr id="10" name="Group 9"/>
            <p:cNvGrpSpPr/>
            <p:nvPr/>
          </p:nvGrpSpPr>
          <p:grpSpPr>
            <a:xfrm>
              <a:off x="880561" y="585146"/>
              <a:ext cx="575961" cy="1861082"/>
              <a:chOff x="880561" y="585146"/>
              <a:chExt cx="575961" cy="1861082"/>
            </a:xfrm>
            <a:scene3d>
              <a:camera prst="orthographicFront"/>
              <a:lightRig rig="soft" dir="t"/>
            </a:scene3d>
          </p:grpSpPr>
          <p:sp>
            <p:nvSpPr>
              <p:cNvPr id="11" name="Rectangle 10"/>
              <p:cNvSpPr/>
              <p:nvPr/>
            </p:nvSpPr>
            <p:spPr>
              <a:xfrm rot="16200000">
                <a:off x="238001" y="1227706"/>
                <a:ext cx="1861082" cy="575961"/>
              </a:xfrm>
              <a:prstGeom prst="rect">
                <a:avLst/>
              </a:prstGeom>
              <a:solidFill>
                <a:srgbClr val="026794"/>
              </a:solidFill>
              <a:sp3d contourW="12700" prstMaterial="plastic">
                <a:bevelT w="120900" h="88900" prst="coolSlant"/>
                <a:bevelB w="88900" h="31750" prst="angle"/>
                <a:contourClr>
                  <a:srgbClr val="F9F9F9"/>
                </a:contourClr>
              </a:sp3d>
            </p:spPr>
            <p:style>
              <a:lnRef idx="0">
                <a:schemeClr val="lt1">
                  <a:hueOff val="0"/>
                  <a:satOff val="0"/>
                  <a:lumOff val="0"/>
                  <a:alphaOff val="0"/>
                </a:schemeClr>
              </a:lnRef>
              <a:fillRef idx="3">
                <a:scrgbClr r="0" g="0" b="0"/>
              </a:fillRef>
              <a:effectRef idx="2">
                <a:schemeClr val="accent6">
                  <a:alpha val="80000"/>
                  <a:hueOff val="0"/>
                  <a:satOff val="0"/>
                  <a:lumOff val="0"/>
                  <a:alphaOff val="0"/>
                </a:schemeClr>
              </a:effectRef>
              <a:fontRef idx="minor">
                <a:schemeClr val="lt1"/>
              </a:fontRef>
            </p:style>
          </p:sp>
          <p:sp>
            <p:nvSpPr>
              <p:cNvPr id="12" name="Rectangle 11"/>
              <p:cNvSpPr/>
              <p:nvPr/>
            </p:nvSpPr>
            <p:spPr>
              <a:xfrm rot="16200000">
                <a:off x="238001" y="1227706"/>
                <a:ext cx="1861082" cy="57596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dirty="0">
                    <a:solidFill>
                      <a:schemeClr val="bg1"/>
                    </a:solidFill>
                    <a:latin typeface="Helvetica Neue" charset="0"/>
                    <a:ea typeface="Helvetica Neue" charset="0"/>
                    <a:cs typeface="Helvetica Neue" charset="0"/>
                  </a:rPr>
                  <a:t>Manager</a:t>
                </a:r>
                <a:endParaRPr lang="en-US" sz="2000" b="1" i="0" kern="1200" dirty="0">
                  <a:solidFill>
                    <a:schemeClr val="bg1"/>
                  </a:solidFill>
                  <a:latin typeface="Helvetica Neue" charset="0"/>
                  <a:ea typeface="Helvetica Neue" charset="0"/>
                  <a:cs typeface="Helvetica Neue" charset="0"/>
                </a:endParaRPr>
              </a:p>
            </p:txBody>
          </p:sp>
        </p:grpSp>
      </p:grpSp>
      <p:cxnSp>
        <p:nvCxnSpPr>
          <p:cNvPr id="5" name="Straight Connector 4"/>
          <p:cNvCxnSpPr>
            <a:stCxn id="11" idx="2"/>
          </p:cNvCxnSpPr>
          <p:nvPr/>
        </p:nvCxnSpPr>
        <p:spPr>
          <a:xfrm>
            <a:off x="9199302" y="2288690"/>
            <a:ext cx="0" cy="264010"/>
          </a:xfrm>
          <a:prstGeom prst="line">
            <a:avLst/>
          </a:prstGeom>
          <a:ln>
            <a:solidFill>
              <a:srgbClr val="95CD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7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998027"/>
            <a:ext cx="12192000" cy="1400530"/>
          </a:xfrm>
        </p:spPr>
        <p:txBody>
          <a:bodyPr>
            <a:normAutofit/>
          </a:bodyPr>
          <a:lstStyle/>
          <a:p>
            <a:pPr algn="ctr"/>
            <a:r>
              <a:rPr lang="en-US" sz="3600" b="1" dirty="0">
                <a:solidFill>
                  <a:srgbClr val="026794"/>
                </a:solidFill>
                <a:latin typeface="Helvetica Neue" charset="0"/>
                <a:ea typeface="Helvetica Neue" charset="0"/>
                <a:cs typeface="Helvetica Neue" charset="0"/>
              </a:rPr>
              <a:t/>
            </a:r>
            <a:br>
              <a:rPr lang="en-US" sz="3600" b="1" dirty="0">
                <a:solidFill>
                  <a:srgbClr val="026794"/>
                </a:solidFill>
                <a:latin typeface="Helvetica Neue" charset="0"/>
                <a:ea typeface="Helvetica Neue" charset="0"/>
                <a:cs typeface="Helvetica Neue" charset="0"/>
              </a:rPr>
            </a:br>
            <a:r>
              <a:rPr lang="en-US" sz="3600" b="1" dirty="0">
                <a:solidFill>
                  <a:srgbClr val="026794"/>
                </a:solidFill>
                <a:latin typeface="Helvetica Neue" charset="0"/>
                <a:ea typeface="Helvetica Neue" charset="0"/>
                <a:cs typeface="Helvetica Neue" charset="0"/>
              </a:rPr>
              <a:t>AND STRATEGIES OF SUPERVISION</a:t>
            </a:r>
          </a:p>
        </p:txBody>
      </p:sp>
      <p:sp>
        <p:nvSpPr>
          <p:cNvPr id="6" name="TextBox 5"/>
          <p:cNvSpPr txBox="1"/>
          <p:nvPr/>
        </p:nvSpPr>
        <p:spPr>
          <a:xfrm>
            <a:off x="0" y="2943046"/>
            <a:ext cx="12192000" cy="1985159"/>
          </a:xfrm>
          <a:prstGeom prst="rect">
            <a:avLst/>
          </a:prstGeom>
          <a:noFill/>
        </p:spPr>
        <p:txBody>
          <a:bodyPr wrap="square" rtlCol="0">
            <a:spAutoFit/>
          </a:bodyPr>
          <a:lstStyle/>
          <a:p>
            <a:pPr algn="ctr"/>
            <a:r>
              <a:rPr lang="en-US" sz="2400" b="1" dirty="0">
                <a:solidFill>
                  <a:srgbClr val="036591"/>
                </a:solidFill>
                <a:latin typeface="Helvetica Neue" charset="0"/>
                <a:ea typeface="Helvetica Neue" charset="0"/>
                <a:cs typeface="Helvetica Neue" charset="0"/>
              </a:rPr>
              <a:t>After reviewing the core functions and </a:t>
            </a:r>
          </a:p>
          <a:p>
            <a:pPr algn="ctr"/>
            <a:r>
              <a:rPr lang="en-US" sz="2400" b="1" dirty="0">
                <a:solidFill>
                  <a:srgbClr val="036591"/>
                </a:solidFill>
                <a:latin typeface="Helvetica Neue" charset="0"/>
                <a:ea typeface="Helvetica Neue" charset="0"/>
                <a:cs typeface="Helvetica Neue" charset="0"/>
              </a:rPr>
              <a:t>responsibilities of supervision:</a:t>
            </a:r>
          </a:p>
          <a:p>
            <a:pPr algn="ctr">
              <a:lnSpc>
                <a:spcPct val="200000"/>
              </a:lnSpc>
            </a:pPr>
            <a:r>
              <a:rPr lang="en-US" sz="2400" dirty="0">
                <a:solidFill>
                  <a:schemeClr val="tx1">
                    <a:lumMod val="65000"/>
                    <a:lumOff val="35000"/>
                  </a:schemeClr>
                </a:solidFill>
                <a:latin typeface="Helvetica Neue" charset="0"/>
                <a:ea typeface="Helvetica Neue" charset="0"/>
                <a:cs typeface="Helvetica Neue" charset="0"/>
              </a:rPr>
              <a:t>What are the challenges of supervision?</a:t>
            </a:r>
          </a:p>
          <a:p>
            <a:pPr algn="ctr">
              <a:lnSpc>
                <a:spcPct val="150000"/>
              </a:lnSpc>
            </a:pPr>
            <a:endParaRPr lang="en-US" dirty="0">
              <a:solidFill>
                <a:schemeClr val="tx1">
                  <a:lumMod val="65000"/>
                  <a:lumOff val="35000"/>
                </a:schemeClr>
              </a:solidFill>
              <a:latin typeface="Helvetica Neue" charset="0"/>
              <a:ea typeface="Helvetica Neue" charset="0"/>
              <a:cs typeface="Helvetica Neue"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9259" y="4133003"/>
            <a:ext cx="3133478" cy="3133478"/>
          </a:xfrm>
          <a:prstGeom prst="rect">
            <a:avLst/>
          </a:prstGeom>
        </p:spPr>
      </p:pic>
      <p:cxnSp>
        <p:nvCxnSpPr>
          <p:cNvPr id="8" name="Straight Connector 7"/>
          <p:cNvCxnSpPr/>
          <p:nvPr/>
        </p:nvCxnSpPr>
        <p:spPr>
          <a:xfrm>
            <a:off x="1880614" y="2398557"/>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741318"/>
            <a:ext cx="12192000" cy="923330"/>
          </a:xfrm>
          <a:prstGeom prst="rect">
            <a:avLst/>
          </a:prstGeom>
          <a:noFill/>
        </p:spPr>
        <p:txBody>
          <a:bodyPr wrap="square" rtlCol="0">
            <a:spAutoFit/>
          </a:bodyPr>
          <a:lstStyle/>
          <a:p>
            <a:pPr algn="ctr"/>
            <a:r>
              <a:rPr lang="en-US" sz="5400" b="1" dirty="0">
                <a:solidFill>
                  <a:srgbClr val="95CD7A"/>
                </a:solidFill>
                <a:latin typeface="Helvetica Neue" charset="0"/>
                <a:ea typeface="Helvetica Neue" charset="0"/>
                <a:cs typeface="Helvetica Neue" charset="0"/>
              </a:rPr>
              <a:t>CHALLENGES</a:t>
            </a:r>
          </a:p>
        </p:txBody>
      </p:sp>
    </p:spTree>
    <p:extLst>
      <p:ext uri="{BB962C8B-B14F-4D97-AF65-F5344CB8AC3E}">
        <p14:creationId xmlns:p14="http://schemas.microsoft.com/office/powerpoint/2010/main" val="253174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1664208"/>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318"/>
          <p:cNvSpPr txBox="1">
            <a:spLocks/>
          </p:cNvSpPr>
          <p:nvPr/>
        </p:nvSpPr>
        <p:spPr>
          <a:xfrm>
            <a:off x="192506" y="1880269"/>
            <a:ext cx="11694694" cy="4662771"/>
          </a:xfrm>
          <a:prstGeom prst="rect">
            <a:avLst/>
          </a:prstGeom>
          <a:noFill/>
          <a:ln>
            <a:noFill/>
          </a:ln>
        </p:spPr>
        <p:txBody>
          <a:bodyPr wrap="square" lIns="91425" tIns="45700" rIns="91425" bIns="45700" numCol="2"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85750">
              <a:lnSpc>
                <a:spcPct val="100000"/>
              </a:lnSpc>
              <a:spcBef>
                <a:spcPts val="0"/>
              </a:spcBef>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rPr>
              <a:t>Staffing structures</a:t>
            </a:r>
          </a:p>
          <a:p>
            <a:pPr lvl="1" indent="-285750">
              <a:lnSpc>
                <a:spcPct val="100000"/>
              </a:lnSpc>
              <a:spcBef>
                <a:spcPts val="0"/>
              </a:spcBef>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rPr>
              <a:t>Supervisors are expected to manage large teams</a:t>
            </a:r>
          </a:p>
          <a:p>
            <a:pPr lvl="1" indent="-285750">
              <a:lnSpc>
                <a:spcPct val="100000"/>
              </a:lnSpc>
              <a:spcBef>
                <a:spcPts val="0"/>
              </a:spcBef>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rPr>
              <a:t>Supervisors are expected to only perform the administrative function (makes balancing management and supervision difficult)</a:t>
            </a:r>
          </a:p>
          <a:p>
            <a:pPr lvl="1" indent="-285750">
              <a:lnSpc>
                <a:spcPct val="100000"/>
              </a:lnSpc>
              <a:spcBef>
                <a:spcPts val="0"/>
              </a:spcBef>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rPr>
              <a:t>Supervisors are expected to oversee multiple projects/teams</a:t>
            </a:r>
          </a:p>
          <a:p>
            <a:pPr indent="-285750">
              <a:lnSpc>
                <a:spcPct val="100000"/>
              </a:lnSpc>
              <a:spcBef>
                <a:spcPts val="0"/>
              </a:spcBef>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rPr>
              <a:t>Knowledge</a:t>
            </a:r>
            <a:r>
              <a:rPr lang="en-US" sz="2200" dirty="0">
                <a:solidFill>
                  <a:schemeClr val="tx1">
                    <a:lumMod val="65000"/>
                    <a:lumOff val="35000"/>
                  </a:schemeClr>
                </a:solidFill>
                <a:latin typeface="Helvetica Neue" charset="0"/>
                <a:ea typeface="Helvetica Neue" charset="0"/>
                <a:cs typeface="Helvetica Neue" charset="0"/>
                <a:sym typeface="Century Gothic"/>
              </a:rPr>
              <a:t> and experience of supervisors</a:t>
            </a:r>
            <a:endParaRPr lang="en-US" sz="2200" dirty="0">
              <a:solidFill>
                <a:schemeClr val="tx1">
                  <a:lumMod val="65000"/>
                  <a:lumOff val="35000"/>
                </a:schemeClr>
              </a:solidFill>
              <a:latin typeface="Helvetica Neue" charset="0"/>
              <a:ea typeface="Helvetica Neue" charset="0"/>
              <a:cs typeface="Helvetica Neue" charset="0"/>
            </a:endParaRPr>
          </a:p>
          <a:p>
            <a:pPr indent="-285750">
              <a:lnSpc>
                <a:spcPct val="100000"/>
              </a:lnSpc>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sym typeface="Century Gothic"/>
              </a:rPr>
              <a:t>Caseworkers </a:t>
            </a:r>
            <a:r>
              <a:rPr lang="en-US" sz="2200" dirty="0">
                <a:solidFill>
                  <a:schemeClr val="tx1">
                    <a:lumMod val="65000"/>
                    <a:lumOff val="35000"/>
                  </a:schemeClr>
                </a:solidFill>
                <a:latin typeface="Helvetica Neue" charset="0"/>
                <a:ea typeface="Helvetica Neue" charset="0"/>
                <a:cs typeface="Helvetica Neue" charset="0"/>
              </a:rPr>
              <a:t>fear criticism</a:t>
            </a:r>
            <a:r>
              <a:rPr lang="en-US" sz="2200" dirty="0">
                <a:solidFill>
                  <a:schemeClr val="tx1">
                    <a:lumMod val="65000"/>
                    <a:lumOff val="35000"/>
                  </a:schemeClr>
                </a:solidFill>
                <a:latin typeface="Helvetica Neue" charset="0"/>
                <a:ea typeface="Helvetica Neue" charset="0"/>
                <a:cs typeface="Helvetica Neue" charset="0"/>
                <a:sym typeface="Century Gothic"/>
              </a:rPr>
              <a:t>, so they withhold concerns</a:t>
            </a:r>
          </a:p>
          <a:p>
            <a:pPr indent="-285750">
              <a:lnSpc>
                <a:spcPct val="100000"/>
              </a:lnSpc>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sym typeface="Century Gothic"/>
              </a:rPr>
              <a:t>Time constraints</a:t>
            </a:r>
          </a:p>
          <a:p>
            <a:pPr indent="-285750">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sym typeface="Century Gothic"/>
              </a:rPr>
              <a:t>Lack of funding and commitment from organization</a:t>
            </a:r>
          </a:p>
          <a:p>
            <a:pPr indent="-285750">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sym typeface="Century Gothic"/>
              </a:rPr>
              <a:t>Blurred boundaries between supervisor and caseworker</a:t>
            </a:r>
          </a:p>
          <a:p>
            <a:pPr indent="-285750">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rPr>
              <a:t>Unrealistic expectations for what can be accomplished in the context</a:t>
            </a:r>
          </a:p>
          <a:p>
            <a:pPr indent="-285750">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sym typeface="Century Gothic"/>
              </a:rPr>
              <a:t>Distance, communication and transportation costs</a:t>
            </a:r>
          </a:p>
          <a:p>
            <a:pPr indent="-285750">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rPr>
              <a:t>Caseworkers expect supervisor to have a solution for every problem </a:t>
            </a:r>
          </a:p>
          <a:p>
            <a:pPr indent="-285750">
              <a:buClr>
                <a:srgbClr val="95CD7A"/>
              </a:buClr>
              <a:buSzPct val="100000"/>
              <a:buFont typeface="Wingdings" charset="2"/>
              <a:buChar char="§"/>
            </a:pPr>
            <a:r>
              <a:rPr lang="en-US" sz="2200" dirty="0">
                <a:solidFill>
                  <a:schemeClr val="tx1">
                    <a:lumMod val="65000"/>
                    <a:lumOff val="35000"/>
                  </a:schemeClr>
                </a:solidFill>
                <a:latin typeface="Helvetica Neue" charset="0"/>
                <a:ea typeface="Helvetica Neue" charset="0"/>
                <a:cs typeface="Helvetica Neue" charset="0"/>
                <a:sym typeface="Century Gothic"/>
              </a:rPr>
              <a:t>Lack of supervision and guidance for supervisor</a:t>
            </a:r>
          </a:p>
        </p:txBody>
      </p:sp>
      <p:sp>
        <p:nvSpPr>
          <p:cNvPr id="2" name="Shape 317"/>
          <p:cNvSpPr txBox="1">
            <a:spLocks/>
          </p:cNvSpPr>
          <p:nvPr/>
        </p:nvSpPr>
        <p:spPr>
          <a:xfrm>
            <a:off x="566928" y="544248"/>
            <a:ext cx="11468501" cy="1400530"/>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sym typeface="Century Gothic"/>
              </a:rPr>
              <a:t>COMMON</a:t>
            </a:r>
            <a:r>
              <a:rPr lang="en-US" sz="3600" b="1" dirty="0">
                <a:solidFill>
                  <a:srgbClr val="026794"/>
                </a:solidFill>
                <a:latin typeface="Helvetica Neue" charset="0"/>
                <a:ea typeface="Helvetica Neue" charset="0"/>
                <a:cs typeface="Helvetica Neue" charset="0"/>
                <a:sym typeface="Century Gothic"/>
              </a:rPr>
              <a:t> </a:t>
            </a:r>
            <a:r>
              <a:rPr lang="en-US" sz="3600" b="1" dirty="0">
                <a:solidFill>
                  <a:srgbClr val="95CD7A"/>
                </a:solidFill>
                <a:latin typeface="Helvetica Neue" charset="0"/>
                <a:ea typeface="Helvetica Neue" charset="0"/>
                <a:cs typeface="Helvetica Neue" charset="0"/>
                <a:sym typeface="Century Gothic"/>
              </a:rPr>
              <a:t>CHALLENGES</a:t>
            </a:r>
            <a:r>
              <a:rPr lang="en-US" sz="3600" b="1" dirty="0">
                <a:solidFill>
                  <a:srgbClr val="026794"/>
                </a:solidFill>
                <a:latin typeface="Helvetica Neue" charset="0"/>
                <a:ea typeface="Helvetica Neue" charset="0"/>
                <a:cs typeface="Helvetica Neue" charset="0"/>
                <a:sym typeface="Century Gothic"/>
              </a:rPr>
              <a:t> </a:t>
            </a:r>
            <a:r>
              <a:rPr lang="en-US" sz="3600" b="1" dirty="0">
                <a:solidFill>
                  <a:schemeClr val="bg1"/>
                </a:solidFill>
                <a:latin typeface="Helvetica Neue" charset="0"/>
                <a:ea typeface="Helvetica Neue" charset="0"/>
                <a:cs typeface="Helvetica Neue" charset="0"/>
                <a:sym typeface="Century Gothic"/>
              </a:rPr>
              <a:t>IN SUPERVISION</a:t>
            </a:r>
          </a:p>
        </p:txBody>
      </p:sp>
    </p:spTree>
    <p:extLst>
      <p:ext uri="{BB962C8B-B14F-4D97-AF65-F5344CB8AC3E}">
        <p14:creationId xmlns:p14="http://schemas.microsoft.com/office/powerpoint/2010/main" val="210337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7705" y="384761"/>
            <a:ext cx="12192000" cy="1400530"/>
          </a:xfrm>
        </p:spPr>
        <p:txBody>
          <a:bodyPr>
            <a:normAutofit fontScale="90000"/>
          </a:bodyPr>
          <a:lstStyle/>
          <a:p>
            <a:pPr algn="ctr"/>
            <a:r>
              <a:rPr lang="en-US" sz="3600" b="1" dirty="0">
                <a:solidFill>
                  <a:srgbClr val="026794"/>
                </a:solidFill>
                <a:latin typeface="Helvetica Neue" charset="0"/>
                <a:ea typeface="Helvetica Neue" charset="0"/>
                <a:cs typeface="Helvetica Neue" charset="0"/>
              </a:rPr>
              <a:t/>
            </a:r>
            <a:br>
              <a:rPr lang="en-US" sz="3600" b="1" dirty="0">
                <a:solidFill>
                  <a:srgbClr val="026794"/>
                </a:solidFill>
                <a:latin typeface="Helvetica Neue" charset="0"/>
                <a:ea typeface="Helvetica Neue" charset="0"/>
                <a:cs typeface="Helvetica Neue" charset="0"/>
              </a:rPr>
            </a:br>
            <a:r>
              <a:rPr lang="en-US" sz="3600" b="1" dirty="0">
                <a:solidFill>
                  <a:srgbClr val="026794"/>
                </a:solidFill>
                <a:latin typeface="Helvetica Neue" charset="0"/>
                <a:ea typeface="Helvetica Neue" charset="0"/>
                <a:cs typeface="Helvetica Neue" charset="0"/>
              </a:rPr>
              <a:t/>
            </a:r>
            <a:br>
              <a:rPr lang="en-US" sz="3600" b="1" dirty="0">
                <a:solidFill>
                  <a:srgbClr val="026794"/>
                </a:solidFill>
                <a:latin typeface="Helvetica Neue" charset="0"/>
                <a:ea typeface="Helvetica Neue" charset="0"/>
                <a:cs typeface="Helvetica Neue" charset="0"/>
              </a:rPr>
            </a:br>
            <a:r>
              <a:rPr lang="en-US" sz="6000" b="1" dirty="0">
                <a:solidFill>
                  <a:srgbClr val="95CD7A"/>
                </a:solidFill>
                <a:latin typeface="Helvetica Neue" charset="0"/>
                <a:ea typeface="Helvetica Neue" charset="0"/>
                <a:cs typeface="Helvetica Neue" charset="0"/>
              </a:rPr>
              <a:t>STRATEGIES</a:t>
            </a:r>
            <a:r>
              <a:rPr lang="en-US" sz="3600" b="1" dirty="0">
                <a:solidFill>
                  <a:srgbClr val="026794"/>
                </a:solidFill>
                <a:latin typeface="Helvetica Neue" charset="0"/>
                <a:ea typeface="Helvetica Neue" charset="0"/>
                <a:cs typeface="Helvetica Neue" charset="0"/>
              </a:rPr>
              <a:t> </a:t>
            </a:r>
            <a:br>
              <a:rPr lang="en-US" sz="3600" b="1" dirty="0">
                <a:solidFill>
                  <a:srgbClr val="026794"/>
                </a:solidFill>
                <a:latin typeface="Helvetica Neue" charset="0"/>
                <a:ea typeface="Helvetica Neue" charset="0"/>
                <a:cs typeface="Helvetica Neue" charset="0"/>
              </a:rPr>
            </a:br>
            <a:r>
              <a:rPr lang="en-US" sz="3600" b="1" dirty="0">
                <a:solidFill>
                  <a:srgbClr val="026794"/>
                </a:solidFill>
                <a:latin typeface="Helvetica Neue" charset="0"/>
                <a:ea typeface="Helvetica Neue" charset="0"/>
                <a:cs typeface="Helvetica Neue" charset="0"/>
              </a:rPr>
              <a:t>AND CHALLENGES OF SUPERVISION</a:t>
            </a:r>
          </a:p>
        </p:txBody>
      </p:sp>
      <p:sp>
        <p:nvSpPr>
          <p:cNvPr id="6" name="TextBox 5"/>
          <p:cNvSpPr txBox="1"/>
          <p:nvPr/>
        </p:nvSpPr>
        <p:spPr>
          <a:xfrm>
            <a:off x="0" y="2791444"/>
            <a:ext cx="12192000" cy="1908215"/>
          </a:xfrm>
          <a:prstGeom prst="rect">
            <a:avLst/>
          </a:prstGeom>
          <a:noFill/>
        </p:spPr>
        <p:txBody>
          <a:bodyPr wrap="square" rtlCol="0">
            <a:spAutoFit/>
          </a:bodyPr>
          <a:lstStyle/>
          <a:p>
            <a:pPr algn="ctr">
              <a:spcBef>
                <a:spcPts val="600"/>
              </a:spcBef>
            </a:pPr>
            <a:r>
              <a:rPr lang="en-US" sz="2400" b="1" dirty="0">
                <a:solidFill>
                  <a:srgbClr val="036591"/>
                </a:solidFill>
                <a:latin typeface="Helvetica Neue" charset="0"/>
                <a:ea typeface="Helvetica Neue" charset="0"/>
                <a:cs typeface="Helvetica Neue" charset="0"/>
              </a:rPr>
              <a:t>Promising Practices: </a:t>
            </a:r>
          </a:p>
          <a:p>
            <a:pPr algn="ctr">
              <a:spcBef>
                <a:spcPts val="600"/>
              </a:spcBef>
            </a:pPr>
            <a:r>
              <a:rPr lang="en-US" sz="2400" dirty="0">
                <a:solidFill>
                  <a:schemeClr val="tx1">
                    <a:lumMod val="65000"/>
                    <a:lumOff val="35000"/>
                  </a:schemeClr>
                </a:solidFill>
                <a:latin typeface="Helvetica Neue" charset="0"/>
                <a:ea typeface="Helvetica Neue" charset="0"/>
                <a:cs typeface="Helvetica Neue" charset="0"/>
              </a:rPr>
              <a:t>What is working well with </a:t>
            </a:r>
            <a:r>
              <a:rPr lang="en-US" sz="2400" b="1" u="sng" dirty="0">
                <a:solidFill>
                  <a:schemeClr val="tx1">
                    <a:lumMod val="65000"/>
                    <a:lumOff val="35000"/>
                  </a:schemeClr>
                </a:solidFill>
                <a:latin typeface="Helvetica Neue" charset="0"/>
                <a:ea typeface="Helvetica Neue" charset="0"/>
                <a:cs typeface="Helvetica Neue" charset="0"/>
              </a:rPr>
              <a:t>supervision</a:t>
            </a:r>
            <a:r>
              <a:rPr lang="en-US" sz="2400" dirty="0">
                <a:solidFill>
                  <a:schemeClr val="tx1">
                    <a:lumMod val="65000"/>
                    <a:lumOff val="35000"/>
                  </a:schemeClr>
                </a:solidFill>
                <a:latin typeface="Helvetica Neue" charset="0"/>
                <a:ea typeface="Helvetica Neue" charset="0"/>
                <a:cs typeface="Helvetica Neue" charset="0"/>
              </a:rPr>
              <a:t> in your context? </a:t>
            </a:r>
          </a:p>
          <a:p>
            <a:pPr algn="ctr">
              <a:spcBef>
                <a:spcPts val="600"/>
              </a:spcBef>
            </a:pPr>
            <a:r>
              <a:rPr lang="en-US" sz="2400" dirty="0">
                <a:solidFill>
                  <a:schemeClr val="tx1">
                    <a:lumMod val="65000"/>
                    <a:lumOff val="35000"/>
                  </a:schemeClr>
                </a:solidFill>
                <a:latin typeface="Helvetica Neue" charset="0"/>
                <a:ea typeface="Helvetica Neue" charset="0"/>
                <a:cs typeface="Helvetica Neue" charset="0"/>
              </a:rPr>
              <a:t>What are supervisors doing well?</a:t>
            </a:r>
          </a:p>
          <a:p>
            <a:pPr algn="ctr">
              <a:lnSpc>
                <a:spcPct val="150000"/>
              </a:lnSpc>
            </a:pPr>
            <a:endParaRPr lang="en-US" sz="2400" dirty="0">
              <a:solidFill>
                <a:schemeClr val="tx1">
                  <a:lumMod val="65000"/>
                  <a:lumOff val="35000"/>
                </a:schemeClr>
              </a:solidFill>
              <a:latin typeface="Helvetica Neue" charset="0"/>
              <a:ea typeface="Helvetica Neue" charset="0"/>
              <a:cs typeface="Helvetica Neue"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1556" y="4281874"/>
            <a:ext cx="3133478" cy="3133478"/>
          </a:xfrm>
          <a:prstGeom prst="rect">
            <a:avLst/>
          </a:prstGeom>
        </p:spPr>
      </p:pic>
      <p:cxnSp>
        <p:nvCxnSpPr>
          <p:cNvPr id="8" name="Straight Connector 7"/>
          <p:cNvCxnSpPr/>
          <p:nvPr/>
        </p:nvCxnSpPr>
        <p:spPr>
          <a:xfrm>
            <a:off x="1880614" y="2398557"/>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986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664208"/>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330"/>
          <p:cNvSpPr txBox="1">
            <a:spLocks/>
          </p:cNvSpPr>
          <p:nvPr/>
        </p:nvSpPr>
        <p:spPr>
          <a:xfrm>
            <a:off x="586441" y="590952"/>
            <a:ext cx="11015869" cy="972355"/>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en-US" sz="3600" b="1" dirty="0">
                <a:solidFill>
                  <a:schemeClr val="bg1"/>
                </a:solidFill>
                <a:latin typeface="Helvetica Neue" charset="0"/>
                <a:ea typeface="Helvetica Neue" charset="0"/>
                <a:cs typeface="Helvetica Neue" charset="0"/>
              </a:rPr>
              <a:t>COMMON </a:t>
            </a:r>
            <a:r>
              <a:rPr lang="en-US" sz="3600" b="1" dirty="0">
                <a:solidFill>
                  <a:srgbClr val="95CD7A"/>
                </a:solidFill>
                <a:latin typeface="Helvetica Neue" charset="0"/>
                <a:ea typeface="Helvetica Neue" charset="0"/>
                <a:cs typeface="Helvetica Neue" charset="0"/>
              </a:rPr>
              <a:t>STRATEGIES</a:t>
            </a:r>
            <a:r>
              <a:rPr lang="en-US" sz="3600" b="1" dirty="0">
                <a:solidFill>
                  <a:schemeClr val="bg1"/>
                </a:solidFill>
                <a:latin typeface="Helvetica Neue" charset="0"/>
                <a:ea typeface="Helvetica Neue" charset="0"/>
                <a:cs typeface="Helvetica Neue" charset="0"/>
              </a:rPr>
              <a:t> IN SUPERVISION</a:t>
            </a:r>
            <a:endParaRPr lang="en-US" sz="3600" b="1" dirty="0">
              <a:solidFill>
                <a:schemeClr val="bg1"/>
              </a:solidFill>
              <a:latin typeface="Helvetica Neue" charset="0"/>
              <a:ea typeface="Helvetica Neue" charset="0"/>
              <a:cs typeface="Helvetica Neue" charset="0"/>
              <a:sym typeface="Century Gothic"/>
            </a:endParaRPr>
          </a:p>
        </p:txBody>
      </p:sp>
      <p:sp>
        <p:nvSpPr>
          <p:cNvPr id="3" name="Shape 331"/>
          <p:cNvSpPr txBox="1">
            <a:spLocks/>
          </p:cNvSpPr>
          <p:nvPr/>
        </p:nvSpPr>
        <p:spPr>
          <a:xfrm>
            <a:off x="589689" y="2154259"/>
            <a:ext cx="11012621" cy="5801021"/>
          </a:xfrm>
          <a:prstGeom prst="rect">
            <a:avLst/>
          </a:prstGeom>
          <a:noFill/>
          <a:ln>
            <a:noFill/>
          </a:ln>
        </p:spPr>
        <p:txBody>
          <a:bodyPr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buClr>
                <a:srgbClr val="95CD7A"/>
              </a:buClr>
              <a:buSzPct val="8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Build in regular supervision as an integral part of the working relationship</a:t>
            </a:r>
          </a:p>
          <a:p>
            <a:pPr>
              <a:spcBef>
                <a:spcPts val="0"/>
              </a:spcBef>
              <a:spcAft>
                <a:spcPts val="1200"/>
              </a:spcAft>
              <a:buClr>
                <a:srgbClr val="95CD7A"/>
              </a:buClr>
              <a:buSzPct val="8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Recruit </a:t>
            </a:r>
            <a:r>
              <a:rPr lang="en-US" sz="2000" dirty="0">
                <a:solidFill>
                  <a:schemeClr val="tx1">
                    <a:lumMod val="65000"/>
                    <a:lumOff val="35000"/>
                  </a:schemeClr>
                </a:solidFill>
                <a:latin typeface="Helvetica Neue" charset="0"/>
                <a:ea typeface="Helvetica Neue" charset="0"/>
                <a:cs typeface="Helvetica Neue" charset="0"/>
                <a:sym typeface="Century Gothic"/>
              </a:rPr>
              <a:t>supervisors who have experience as caseworkers and can demonstrate technical competence</a:t>
            </a:r>
          </a:p>
          <a:p>
            <a:pPr>
              <a:spcBef>
                <a:spcPts val="0"/>
              </a:spcBef>
              <a:spcAft>
                <a:spcPts val="1200"/>
              </a:spcAft>
              <a:buClr>
                <a:srgbClr val="95CD7A"/>
              </a:buClr>
              <a:buSzPct val="8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Build</a:t>
            </a:r>
            <a:r>
              <a:rPr lang="en-US" sz="2000" dirty="0">
                <a:solidFill>
                  <a:schemeClr val="tx1">
                    <a:lumMod val="65000"/>
                    <a:lumOff val="35000"/>
                  </a:schemeClr>
                </a:solidFill>
                <a:latin typeface="Helvetica Neue" charset="0"/>
                <a:ea typeface="Helvetica Neue" charset="0"/>
                <a:cs typeface="Helvetica Neue" charset="0"/>
                <a:sym typeface="Century Gothic"/>
              </a:rPr>
              <a:t> a supportive and safe atmosphere</a:t>
            </a:r>
            <a:endParaRPr lang="en-US" sz="2000" dirty="0">
              <a:solidFill>
                <a:schemeClr val="tx1">
                  <a:lumMod val="65000"/>
                  <a:lumOff val="35000"/>
                </a:schemeClr>
              </a:solidFill>
              <a:latin typeface="Helvetica Neue" charset="0"/>
              <a:ea typeface="Helvetica Neue" charset="0"/>
              <a:cs typeface="Helvetica Neue" charset="0"/>
            </a:endParaRPr>
          </a:p>
          <a:p>
            <a:pPr lvl="1">
              <a:spcBef>
                <a:spcPts val="1000"/>
              </a:spcBef>
              <a:spcAft>
                <a:spcPts val="600"/>
              </a:spcAft>
              <a:buClr>
                <a:srgbClr val="95CD7A"/>
              </a:buClr>
              <a:buSzPct val="8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Always treat concerns and questions with respect, both ways</a:t>
            </a:r>
          </a:p>
          <a:p>
            <a:pPr lvl="1">
              <a:spcBef>
                <a:spcPts val="1000"/>
              </a:spcBef>
              <a:spcAft>
                <a:spcPts val="600"/>
              </a:spcAft>
              <a:buClr>
                <a:srgbClr val="95CD7A"/>
              </a:buClr>
              <a:buSzPct val="8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Remember you are on the same team — goal is the child’s best interest</a:t>
            </a:r>
          </a:p>
          <a:p>
            <a:pPr lvl="1">
              <a:spcBef>
                <a:spcPts val="1000"/>
              </a:spcBef>
              <a:spcAft>
                <a:spcPts val="600"/>
              </a:spcAft>
              <a:buClr>
                <a:srgbClr val="95CD7A"/>
              </a:buClr>
              <a:buSzPct val="8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Empower caseworkers to find and propose creative solutions to the challenges</a:t>
            </a:r>
          </a:p>
          <a:p>
            <a:pPr>
              <a:spcAft>
                <a:spcPts val="1200"/>
              </a:spcAft>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Remember it is the supervisory relationship that makes a big difference</a:t>
            </a:r>
          </a:p>
          <a:p>
            <a:pPr>
              <a:spcAft>
                <a:spcPts val="1200"/>
              </a:spcAft>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Be creative about finding or creating professional development opportunities</a:t>
            </a:r>
          </a:p>
        </p:txBody>
      </p:sp>
    </p:spTree>
    <p:extLst>
      <p:ext uri="{BB962C8B-B14F-4D97-AF65-F5344CB8AC3E}">
        <p14:creationId xmlns:p14="http://schemas.microsoft.com/office/powerpoint/2010/main" val="237958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38"/>
          <p:cNvSpPr txBox="1"/>
          <p:nvPr/>
        </p:nvSpPr>
        <p:spPr>
          <a:xfrm>
            <a:off x="531876" y="1637330"/>
            <a:ext cx="11355324" cy="522326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600"/>
              </a:spcAft>
              <a:buClr>
                <a:srgbClr val="95CD7A"/>
              </a:buClr>
              <a:buSzPct val="78933"/>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Children should remain at the center of the supervision process </a:t>
            </a:r>
          </a:p>
          <a:p>
            <a:pPr marL="742950" indent="-285750">
              <a:spcBef>
                <a:spcPts val="1000"/>
              </a:spcBef>
              <a:spcAft>
                <a:spcPts val="600"/>
              </a:spcAft>
              <a:buClr>
                <a:srgbClr val="95CD7A"/>
              </a:buClr>
              <a:buSzPct val="78352"/>
              <a:buFont typeface="Wingdings" charset="2"/>
              <a:buChar char="§"/>
            </a:pPr>
            <a:r>
              <a:rPr lang="en-US" sz="2000" u="none" strike="noStrike" cap="none" dirty="0">
                <a:solidFill>
                  <a:schemeClr val="tx1">
                    <a:lumMod val="65000"/>
                    <a:lumOff val="35000"/>
                  </a:schemeClr>
                </a:solidFill>
                <a:latin typeface="Helvetica Neue" charset="0"/>
                <a:ea typeface="Helvetica Neue" charset="0"/>
                <a:cs typeface="Helvetica Neue" charset="0"/>
                <a:sym typeface="Century Gothic"/>
              </a:rPr>
              <a:t>Protects children and families from caseworkers who have inadequate experience, are careless, or who breach professional boundaries</a:t>
            </a:r>
            <a:endParaRPr lang="en-US" sz="2000" u="none" strike="noStrike" cap="none" dirty="0">
              <a:solidFill>
                <a:schemeClr val="tx1">
                  <a:lumMod val="65000"/>
                  <a:lumOff val="35000"/>
                </a:schemeClr>
              </a:solidFill>
              <a:latin typeface="Helvetica Neue" charset="0"/>
              <a:ea typeface="Helvetica Neue" charset="0"/>
              <a:cs typeface="Helvetica Neue" charset="0"/>
            </a:endParaRPr>
          </a:p>
          <a:p>
            <a:pPr marL="742950" lvl="1" indent="-285750">
              <a:spcBef>
                <a:spcPts val="1000"/>
              </a:spcBef>
              <a:spcAft>
                <a:spcPts val="600"/>
              </a:spcAft>
              <a:buClr>
                <a:srgbClr val="95CD7A"/>
              </a:buClr>
              <a:buSzPct val="78352"/>
              <a:buFont typeface="Wingdings" charset="2"/>
              <a:buChar char="§"/>
            </a:pPr>
            <a:r>
              <a:rPr lang="en-US" sz="2000" u="none" strike="noStrike" cap="none" dirty="0">
                <a:solidFill>
                  <a:schemeClr val="tx1">
                    <a:lumMod val="65000"/>
                    <a:lumOff val="35000"/>
                  </a:schemeClr>
                </a:solidFill>
                <a:latin typeface="Helvetica Neue" charset="0"/>
                <a:ea typeface="Helvetica Neue" charset="0"/>
                <a:cs typeface="Helvetica Neue" charset="0"/>
                <a:sym typeface="Century Gothic"/>
              </a:rPr>
              <a:t>Protects caseworkers from making mistakes, burn-out </a:t>
            </a:r>
            <a:r>
              <a:rPr lang="en-US" sz="2000" dirty="0">
                <a:solidFill>
                  <a:schemeClr val="tx1">
                    <a:lumMod val="65000"/>
                    <a:lumOff val="35000"/>
                  </a:schemeClr>
                </a:solidFill>
                <a:latin typeface="Helvetica Neue" charset="0"/>
                <a:ea typeface="Helvetica Neue" charset="0"/>
                <a:cs typeface="Helvetica Neue" charset="0"/>
                <a:sym typeface="Century Gothic"/>
              </a:rPr>
              <a:t>or over/under involve themselves which may cause harm to children</a:t>
            </a:r>
            <a:endParaRPr lang="en-US" sz="2000" u="none" strike="noStrike" cap="none" dirty="0">
              <a:solidFill>
                <a:schemeClr val="tx1">
                  <a:lumMod val="65000"/>
                  <a:lumOff val="35000"/>
                </a:schemeClr>
              </a:solidFill>
              <a:latin typeface="Helvetica Neue" charset="0"/>
              <a:ea typeface="Helvetica Neue" charset="0"/>
              <a:cs typeface="Helvetica Neue" charset="0"/>
            </a:endParaRPr>
          </a:p>
          <a:p>
            <a:pPr marL="342900" indent="-342900">
              <a:spcBef>
                <a:spcPts val="1000"/>
              </a:spcBef>
              <a:spcAft>
                <a:spcPts val="1200"/>
              </a:spcAft>
              <a:buClr>
                <a:srgbClr val="95CD7A"/>
              </a:buClr>
              <a:buSzPct val="78352"/>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If caseworkers are encouraged and supported to reflect on their practice, a culture of openness and transparency is more likely to be fostered, resulting in better outcomes for children</a:t>
            </a:r>
            <a:r>
              <a:rPr lang="en-US" sz="2000" dirty="0">
                <a:solidFill>
                  <a:schemeClr val="tx1">
                    <a:lumMod val="65000"/>
                    <a:lumOff val="35000"/>
                  </a:schemeClr>
                </a:solidFill>
                <a:latin typeface="Century Gothic"/>
                <a:ea typeface="Century Gothic"/>
                <a:cs typeface="Century Gothic"/>
              </a:rPr>
              <a:t> </a:t>
            </a:r>
          </a:p>
          <a:p>
            <a:pPr marL="342900" marR="0" lvl="0" indent="-342900" algn="l" rtl="0">
              <a:spcBef>
                <a:spcPts val="1000"/>
              </a:spcBef>
              <a:spcAft>
                <a:spcPts val="0"/>
              </a:spcAft>
              <a:buClr>
                <a:srgbClr val="EFEFEF"/>
              </a:buClr>
              <a:buFont typeface="Noto Sans Symbols"/>
              <a:buNone/>
            </a:pPr>
            <a:endParaRPr sz="2000" b="0" i="0" dirty="0">
              <a:solidFill>
                <a:schemeClr val="tx1">
                  <a:lumMod val="65000"/>
                  <a:lumOff val="35000"/>
                </a:schemeClr>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Font typeface="Noto Sans Symbols"/>
              <a:buNone/>
            </a:pPr>
            <a:endParaRPr sz="2000" b="0" i="0" dirty="0">
              <a:solidFill>
                <a:schemeClr val="tx1">
                  <a:lumMod val="65000"/>
                  <a:lumOff val="35000"/>
                </a:schemeClr>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Font typeface="Noto Sans Symbols"/>
              <a:buNone/>
            </a:pPr>
            <a:endParaRPr sz="2000" b="0" i="0" dirty="0">
              <a:solidFill>
                <a:schemeClr val="tx1">
                  <a:lumMod val="65000"/>
                  <a:lumOff val="35000"/>
                </a:schemeClr>
              </a:solidFill>
              <a:latin typeface="Century Gothic"/>
              <a:ea typeface="Century Gothic"/>
              <a:cs typeface="Century Gothic"/>
              <a:sym typeface="Century Gothic"/>
            </a:endParaRPr>
          </a:p>
        </p:txBody>
      </p:sp>
      <p:sp>
        <p:nvSpPr>
          <p:cNvPr id="3" name="Shape 336"/>
          <p:cNvSpPr txBox="1">
            <a:spLocks/>
          </p:cNvSpPr>
          <p:nvPr/>
        </p:nvSpPr>
        <p:spPr>
          <a:xfrm>
            <a:off x="531876" y="551928"/>
            <a:ext cx="11071860" cy="1362597"/>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en-US" sz="3600" b="1" dirty="0">
                <a:solidFill>
                  <a:srgbClr val="026794"/>
                </a:solidFill>
                <a:latin typeface="Helvetica Neue" charset="0"/>
                <a:ea typeface="Helvetica Neue" charset="0"/>
                <a:cs typeface="Helvetica Neue" charset="0"/>
              </a:rPr>
              <a:t>Key Message:</a:t>
            </a:r>
          </a:p>
          <a:p>
            <a:pPr>
              <a:buClr>
                <a:srgbClr val="151515"/>
              </a:buClr>
              <a:buSzPct val="25000"/>
            </a:pPr>
            <a:r>
              <a:rPr lang="en-US" sz="3600" b="1" dirty="0">
                <a:solidFill>
                  <a:srgbClr val="026794"/>
                </a:solidFill>
                <a:latin typeface="Helvetica Neue" charset="0"/>
                <a:ea typeface="Helvetica Neue" charset="0"/>
                <a:cs typeface="Helvetica Neue" charset="0"/>
              </a:rPr>
              <a:t>SUPERVISION IS A PROTECTIVE PRACTICE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r="-232"/>
          <a:stretch/>
        </p:blipFill>
        <p:spPr>
          <a:xfrm>
            <a:off x="0" y="4757737"/>
            <a:ext cx="12192000" cy="2243137"/>
          </a:xfrm>
          <a:prstGeom prst="rect">
            <a:avLst/>
          </a:prstGeom>
        </p:spPr>
      </p:pic>
      <p:sp>
        <p:nvSpPr>
          <p:cNvPr id="6" name="TextBox 5"/>
          <p:cNvSpPr txBox="1"/>
          <p:nvPr/>
        </p:nvSpPr>
        <p:spPr>
          <a:xfrm>
            <a:off x="10653184" y="6622959"/>
            <a:ext cx="5143500" cy="307777"/>
          </a:xfrm>
          <a:prstGeom prst="rect">
            <a:avLst/>
          </a:prstGeom>
          <a:noFill/>
        </p:spPr>
        <p:txBody>
          <a:bodyPr wrap="square" rtlCol="0">
            <a:spAutoFit/>
          </a:bodyPr>
          <a:lstStyle/>
          <a:p>
            <a:r>
              <a:rPr lang="en-US" sz="1400" b="1" i="1" dirty="0">
                <a:solidFill>
                  <a:schemeClr val="bg1"/>
                </a:solidFill>
                <a:latin typeface="Helvetica Neue" charset="0"/>
                <a:ea typeface="Helvetica Neue" charset="0"/>
                <a:cs typeface="Helvetica Neue" charset="0"/>
              </a:rPr>
              <a:t>Photo: The IRC</a:t>
            </a:r>
          </a:p>
        </p:txBody>
      </p:sp>
    </p:spTree>
    <p:extLst>
      <p:ext uri="{BB962C8B-B14F-4D97-AF65-F5344CB8AC3E}">
        <p14:creationId xmlns:p14="http://schemas.microsoft.com/office/powerpoint/2010/main" val="341031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3"/>
          <p:cNvSpPr txBox="1">
            <a:spLocks/>
          </p:cNvSpPr>
          <p:nvPr/>
        </p:nvSpPr>
        <p:spPr>
          <a:xfrm>
            <a:off x="7858954" y="313098"/>
            <a:ext cx="3617259" cy="741020"/>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
                <a:srgbClr val="002060"/>
              </a:buClr>
              <a:buSzPct val="25000"/>
            </a:pPr>
            <a:r>
              <a:rPr lang="en-US" sz="3600" b="1" dirty="0">
                <a:solidFill>
                  <a:srgbClr val="026794"/>
                </a:solidFill>
                <a:latin typeface="Helvetica Neue" charset="0"/>
                <a:ea typeface="Helvetica Neue" charset="0"/>
                <a:cs typeface="Helvetica Neue" charset="0"/>
              </a:rPr>
              <a:t>REVIEW QUIZ</a:t>
            </a:r>
            <a:r>
              <a:rPr lang="en-US" b="1" dirty="0">
                <a:solidFill>
                  <a:srgbClr val="002060"/>
                </a:solidFill>
              </a:rPr>
              <a:t> </a:t>
            </a:r>
            <a:endParaRPr lang="en-US" sz="4200" b="1" dirty="0">
              <a:solidFill>
                <a:srgbClr val="002060"/>
              </a:solidFill>
              <a:latin typeface="Century Gothic"/>
              <a:ea typeface="Century Gothic"/>
              <a:cs typeface="Century Gothic"/>
              <a:sym typeface="Century Gothic"/>
            </a:endParaRPr>
          </a:p>
        </p:txBody>
      </p:sp>
      <p:sp>
        <p:nvSpPr>
          <p:cNvPr id="3" name="Shape 354"/>
          <p:cNvSpPr txBox="1">
            <a:spLocks/>
          </p:cNvSpPr>
          <p:nvPr/>
        </p:nvSpPr>
        <p:spPr>
          <a:xfrm>
            <a:off x="2779405" y="1347537"/>
            <a:ext cx="8963415" cy="4964711"/>
          </a:xfrm>
          <a:prstGeom prst="rect">
            <a:avLst/>
          </a:prstGeom>
          <a:noFill/>
          <a:ln>
            <a:noFill/>
          </a:ln>
        </p:spPr>
        <p:txBody>
          <a:bodyPr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50000"/>
              </a:lnSpc>
              <a:spcBef>
                <a:spcPts val="600"/>
              </a:spcBef>
              <a:buClr>
                <a:srgbClr val="95CD7A"/>
              </a:buClr>
              <a:buFont typeface="+mj-lt"/>
              <a:buAutoNum type="arabicPeriod"/>
            </a:pPr>
            <a:r>
              <a:rPr lang="en-US" sz="2400" dirty="0">
                <a:solidFill>
                  <a:schemeClr val="tx1">
                    <a:lumMod val="65000"/>
                    <a:lumOff val="35000"/>
                  </a:schemeClr>
                </a:solidFill>
                <a:latin typeface="Helvetica Neue" charset="0"/>
                <a:ea typeface="Helvetica Neue" charset="0"/>
                <a:cs typeface="Helvetica Neue" charset="0"/>
              </a:rPr>
              <a:t>What is case management supervision?</a:t>
            </a:r>
            <a:endParaRPr lang="en-US" sz="2400" dirty="0">
              <a:solidFill>
                <a:schemeClr val="tx1">
                  <a:lumMod val="65000"/>
                  <a:lumOff val="35000"/>
                </a:schemeClr>
              </a:solidFill>
              <a:latin typeface="Helvetica Neue" charset="0"/>
              <a:ea typeface="Helvetica Neue" charset="0"/>
              <a:cs typeface="Helvetica Neue" charset="0"/>
              <a:sym typeface="Century Gothic"/>
            </a:endParaRPr>
          </a:p>
          <a:p>
            <a:pPr marL="457200" indent="-457200">
              <a:lnSpc>
                <a:spcPct val="150000"/>
              </a:lnSpc>
              <a:spcBef>
                <a:spcPts val="600"/>
              </a:spcBef>
              <a:buClr>
                <a:srgbClr val="95CD7A"/>
              </a:buClr>
              <a:buFont typeface="+mj-lt"/>
              <a:buAutoNum type="arabicPeriod"/>
            </a:pPr>
            <a:r>
              <a:rPr lang="en-US" sz="2400" dirty="0">
                <a:solidFill>
                  <a:schemeClr val="tx1">
                    <a:lumMod val="65000"/>
                    <a:lumOff val="35000"/>
                  </a:schemeClr>
                </a:solidFill>
                <a:latin typeface="Helvetica Neue" charset="0"/>
                <a:ea typeface="Helvetica Neue" charset="0"/>
                <a:cs typeface="Helvetica Neue" charset="0"/>
              </a:rPr>
              <a:t>What are the</a:t>
            </a:r>
            <a:r>
              <a:rPr lang="en-US" sz="2400" dirty="0">
                <a:solidFill>
                  <a:schemeClr val="tx1">
                    <a:lumMod val="65000"/>
                    <a:lumOff val="35000"/>
                  </a:schemeClr>
                </a:solidFill>
                <a:latin typeface="Helvetica Neue" charset="0"/>
                <a:ea typeface="Helvetica Neue" charset="0"/>
                <a:cs typeface="Helvetica Neue" charset="0"/>
                <a:sym typeface="Century Gothic"/>
              </a:rPr>
              <a:t> three functions of supervision (and briefly what does each function entail)</a:t>
            </a:r>
            <a:r>
              <a:rPr lang="en-US" sz="2400" dirty="0">
                <a:solidFill>
                  <a:schemeClr val="tx1">
                    <a:lumMod val="65000"/>
                    <a:lumOff val="35000"/>
                  </a:schemeClr>
                </a:solidFill>
                <a:latin typeface="Helvetica Neue" charset="0"/>
                <a:ea typeface="Helvetica Neue" charset="0"/>
                <a:cs typeface="Helvetica Neue" charset="0"/>
              </a:rPr>
              <a:t>? </a:t>
            </a:r>
          </a:p>
          <a:p>
            <a:pPr marL="457200" indent="-457200">
              <a:lnSpc>
                <a:spcPct val="150000"/>
              </a:lnSpc>
              <a:spcBef>
                <a:spcPts val="600"/>
              </a:spcBef>
              <a:buClr>
                <a:srgbClr val="95CD7A"/>
              </a:buClr>
              <a:buFont typeface="+mj-lt"/>
              <a:buAutoNum type="arabicPeriod"/>
            </a:pPr>
            <a:r>
              <a:rPr lang="en-US" sz="2400" dirty="0">
                <a:solidFill>
                  <a:schemeClr val="tx1">
                    <a:lumMod val="65000"/>
                    <a:lumOff val="35000"/>
                  </a:schemeClr>
                </a:solidFill>
                <a:latin typeface="Helvetica Neue" charset="0"/>
                <a:ea typeface="Helvetica Neue" charset="0"/>
                <a:cs typeface="Helvetica Neue" charset="0"/>
              </a:rPr>
              <a:t>Name a reason why supervision is important?</a:t>
            </a:r>
          </a:p>
          <a:p>
            <a:pPr marL="457200" indent="-457200">
              <a:lnSpc>
                <a:spcPct val="150000"/>
              </a:lnSpc>
              <a:spcBef>
                <a:spcPts val="600"/>
              </a:spcBef>
              <a:buClr>
                <a:srgbClr val="95CD7A"/>
              </a:buClr>
              <a:buFont typeface="+mj-lt"/>
              <a:buAutoNum type="arabicPeriod"/>
            </a:pPr>
            <a:r>
              <a:rPr lang="en-US" sz="2400" dirty="0">
                <a:solidFill>
                  <a:schemeClr val="tx1">
                    <a:lumMod val="65000"/>
                    <a:lumOff val="35000"/>
                  </a:schemeClr>
                </a:solidFill>
                <a:latin typeface="Helvetica Neue" charset="0"/>
                <a:ea typeface="Helvetica Neue" charset="0"/>
                <a:cs typeface="Helvetica Neue" charset="0"/>
              </a:rPr>
              <a:t>What are some suggested supervision structures from the IA CM Guidelines?</a:t>
            </a:r>
          </a:p>
          <a:p>
            <a:pPr marL="457200" indent="-457200">
              <a:lnSpc>
                <a:spcPct val="150000"/>
              </a:lnSpc>
              <a:spcBef>
                <a:spcPts val="600"/>
              </a:spcBef>
              <a:buClr>
                <a:srgbClr val="95CD7A"/>
              </a:buClr>
              <a:buFont typeface="+mj-lt"/>
              <a:buAutoNum type="arabicPeriod"/>
            </a:pPr>
            <a:r>
              <a:rPr lang="en-US" sz="2400" dirty="0">
                <a:solidFill>
                  <a:schemeClr val="tx1">
                    <a:lumMod val="65000"/>
                    <a:lumOff val="35000"/>
                  </a:schemeClr>
                </a:solidFill>
                <a:latin typeface="Helvetica Neue" charset="0"/>
                <a:ea typeface="Helvetica Neue" charset="0"/>
                <a:cs typeface="Helvetica Neue" charset="0"/>
              </a:rPr>
              <a:t>Name a challenge to supervision from your context.</a:t>
            </a:r>
          </a:p>
          <a:p>
            <a:pPr marL="457200" indent="-457200">
              <a:lnSpc>
                <a:spcPct val="150000"/>
              </a:lnSpc>
              <a:spcBef>
                <a:spcPts val="600"/>
              </a:spcBef>
              <a:buClr>
                <a:srgbClr val="95CD7A"/>
              </a:buClr>
              <a:buFont typeface="+mj-lt"/>
              <a:buAutoNum type="arabicPeriod"/>
            </a:pPr>
            <a:r>
              <a:rPr lang="en-US" sz="2400" dirty="0">
                <a:solidFill>
                  <a:schemeClr val="tx1">
                    <a:lumMod val="65000"/>
                    <a:lumOff val="35000"/>
                  </a:schemeClr>
                </a:solidFill>
                <a:latin typeface="Helvetica Neue" charset="0"/>
                <a:ea typeface="Helvetica Neue" charset="0"/>
                <a:cs typeface="Helvetica Neue" charset="0"/>
              </a:rPr>
              <a:t>What is an example of a supervision strategy or promising practice from your context?</a:t>
            </a:r>
            <a:endParaRPr lang="en-US" sz="2400" dirty="0">
              <a:solidFill>
                <a:schemeClr val="tx1">
                  <a:lumMod val="65000"/>
                  <a:lumOff val="35000"/>
                </a:schemeClr>
              </a:solidFill>
            </a:endParaRPr>
          </a:p>
          <a:p>
            <a:pPr indent="-342900">
              <a:lnSpc>
                <a:spcPct val="150000"/>
              </a:lnSpc>
              <a:buSzPct val="25000"/>
              <a:buFont typeface="Arial"/>
              <a:buNone/>
            </a:pPr>
            <a:endParaRPr lang="en-US" sz="2400" dirty="0">
              <a:solidFill>
                <a:schemeClr val="tx1">
                  <a:lumMod val="65000"/>
                  <a:lumOff val="35000"/>
                </a:schemeClr>
              </a:solidFill>
            </a:endParaRPr>
          </a:p>
          <a:p>
            <a:pPr indent="-342900">
              <a:lnSpc>
                <a:spcPct val="150000"/>
              </a:lnSpc>
              <a:buSzPct val="25000"/>
              <a:buFont typeface="Arial"/>
              <a:buNone/>
            </a:pPr>
            <a:endParaRPr lang="en-US" sz="2400" dirty="0">
              <a:solidFill>
                <a:schemeClr val="tx1">
                  <a:lumMod val="65000"/>
                  <a:lumOff val="35000"/>
                </a:schemeClr>
              </a:solidFill>
            </a:endParaRPr>
          </a:p>
        </p:txBody>
      </p:sp>
      <p:sp>
        <p:nvSpPr>
          <p:cNvPr id="8" name="Rectangle 7"/>
          <p:cNvSpPr/>
          <p:nvPr/>
        </p:nvSpPr>
        <p:spPr>
          <a:xfrm>
            <a:off x="8219901" y="1054119"/>
            <a:ext cx="2993531" cy="76364"/>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16200000">
            <a:off x="-1882748" y="2195847"/>
            <a:ext cx="6544902" cy="2779405"/>
          </a:xfrm>
          <a:prstGeom prst="rect">
            <a:avLst/>
          </a:prstGeom>
        </p:spPr>
      </p:pic>
    </p:spTree>
    <p:extLst>
      <p:ext uri="{BB962C8B-B14F-4D97-AF65-F5344CB8AC3E}">
        <p14:creationId xmlns:p14="http://schemas.microsoft.com/office/powerpoint/2010/main" val="1802417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09569" y="3428368"/>
            <a:ext cx="10588402" cy="2322687"/>
          </a:xfrm>
          <a:prstGeom prst="rect">
            <a:avLst/>
          </a:prstGeom>
          <a:noFill/>
        </p:spPr>
        <p:txBody>
          <a:bodyPr wrap="square" rtlCol="0">
            <a:spAutoFit/>
          </a:bodyPr>
          <a:lstStyle/>
          <a:p>
            <a:pPr lvl="0">
              <a:lnSpc>
                <a:spcPct val="90000"/>
              </a:lnSpc>
              <a:spcBef>
                <a:spcPts val="1000"/>
              </a:spcBef>
              <a:buClr>
                <a:srgbClr val="95CD7A"/>
              </a:buClr>
              <a:buSzPct val="100000"/>
            </a:pPr>
            <a:r>
              <a:rPr lang="en-US" sz="2400" b="1" dirty="0">
                <a:solidFill>
                  <a:srgbClr val="95CD7A"/>
                </a:solidFill>
                <a:latin typeface="Helvetica Neue" charset="0"/>
                <a:ea typeface="Helvetica Neue" charset="0"/>
                <a:cs typeface="Helvetica Neue" charset="0"/>
                <a:sym typeface="Century Gothic"/>
              </a:rPr>
              <a:t>Learning Outcomes:</a:t>
            </a:r>
          </a:p>
          <a:p>
            <a:pPr marL="285750" lvl="0" indent="-285750">
              <a:lnSpc>
                <a:spcPct val="90000"/>
              </a:lnSpc>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Understand supervision as a relationship and coaching as a method.</a:t>
            </a:r>
          </a:p>
          <a:p>
            <a:pPr marL="285750" lvl="0" indent="-285750">
              <a:lnSpc>
                <a:spcPct val="90000"/>
              </a:lnSpc>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Know the three </a:t>
            </a:r>
            <a:r>
              <a:rPr lang="en-US" sz="2000" b="1" dirty="0">
                <a:solidFill>
                  <a:schemeClr val="tx1">
                    <a:lumMod val="65000"/>
                    <a:lumOff val="35000"/>
                  </a:schemeClr>
                </a:solidFill>
                <a:latin typeface="Helvetica Neue" charset="0"/>
                <a:ea typeface="Helvetica Neue" charset="0"/>
                <a:cs typeface="Helvetica Neue" charset="0"/>
                <a:sym typeface="Century Gothic"/>
              </a:rPr>
              <a:t>functions </a:t>
            </a:r>
            <a:r>
              <a:rPr lang="en-US" sz="2000" dirty="0">
                <a:solidFill>
                  <a:schemeClr val="tx1">
                    <a:lumMod val="65000"/>
                    <a:lumOff val="35000"/>
                  </a:schemeClr>
                </a:solidFill>
                <a:latin typeface="Helvetica Neue" charset="0"/>
                <a:ea typeface="Helvetica Neue" charset="0"/>
                <a:cs typeface="Helvetica Neue" charset="0"/>
                <a:sym typeface="Century Gothic"/>
              </a:rPr>
              <a:t>of supervision.</a:t>
            </a:r>
          </a:p>
          <a:p>
            <a:pPr marL="285750" lvl="0" indent="-285750">
              <a:lnSpc>
                <a:spcPct val="90000"/>
              </a:lnSpc>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Identify what is working well in your contexts and identify existing challenges.</a:t>
            </a:r>
          </a:p>
          <a:p>
            <a:pPr marL="285750" lvl="0" indent="-285750">
              <a:lnSpc>
                <a:spcPct val="90000"/>
              </a:lnSpc>
              <a:spcBef>
                <a:spcPts val="1000"/>
              </a:spcBef>
              <a:buClr>
                <a:srgbClr val="95CD7A"/>
              </a:buClr>
              <a:buSzPct val="100000"/>
              <a:buFont typeface="Wingdings" charset="2"/>
              <a:buChar char="§"/>
            </a:pPr>
            <a:r>
              <a:rPr lang="en-US" sz="2000" b="1" dirty="0">
                <a:solidFill>
                  <a:schemeClr val="tx1">
                    <a:lumMod val="65000"/>
                    <a:lumOff val="35000"/>
                  </a:schemeClr>
                </a:solidFill>
                <a:latin typeface="Helvetica Neue" charset="0"/>
                <a:ea typeface="Helvetica Neue" charset="0"/>
                <a:cs typeface="Helvetica Neue" charset="0"/>
                <a:sym typeface="Century Gothic"/>
              </a:rPr>
              <a:t>Begin considering your CM Supervision Action Plan.</a:t>
            </a:r>
          </a:p>
          <a:p>
            <a:endParaRPr lang="en-US" dirty="0"/>
          </a:p>
        </p:txBody>
      </p:sp>
      <p:sp>
        <p:nvSpPr>
          <p:cNvPr id="35" name="TextBox 34"/>
          <p:cNvSpPr txBox="1"/>
          <p:nvPr/>
        </p:nvSpPr>
        <p:spPr>
          <a:xfrm>
            <a:off x="609569" y="2090385"/>
            <a:ext cx="10866644" cy="1205458"/>
          </a:xfrm>
          <a:prstGeom prst="rect">
            <a:avLst/>
          </a:prstGeom>
          <a:noFill/>
        </p:spPr>
        <p:txBody>
          <a:bodyPr wrap="square" rtlCol="0">
            <a:spAutoFit/>
          </a:bodyPr>
          <a:lstStyle/>
          <a:p>
            <a:pPr lvl="0">
              <a:spcBef>
                <a:spcPts val="1000"/>
              </a:spcBef>
              <a:buClr>
                <a:srgbClr val="95CD7A"/>
              </a:buClr>
              <a:buSzPct val="100000"/>
            </a:pPr>
            <a:r>
              <a:rPr lang="en-US" sz="2400" b="1" dirty="0">
                <a:solidFill>
                  <a:srgbClr val="95CD7A"/>
                </a:solidFill>
                <a:latin typeface="Helvetica Neue" charset="0"/>
                <a:ea typeface="Helvetica Neue" charset="0"/>
                <a:cs typeface="Helvetica Neue" charset="0"/>
                <a:sym typeface="Century Gothic"/>
              </a:rPr>
              <a:t>Aim:</a:t>
            </a:r>
          </a:p>
          <a:p>
            <a:pPr marL="285750" lvl="0" indent="-285750">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Understand </a:t>
            </a:r>
            <a:r>
              <a:rPr lang="en-US" sz="2000" b="1" dirty="0">
                <a:solidFill>
                  <a:schemeClr val="tx1">
                    <a:lumMod val="65000"/>
                    <a:lumOff val="35000"/>
                  </a:schemeClr>
                </a:solidFill>
                <a:latin typeface="Helvetica Neue" charset="0"/>
                <a:ea typeface="Helvetica Neue" charset="0"/>
                <a:cs typeface="Helvetica Neue" charset="0"/>
                <a:sym typeface="Century Gothic"/>
              </a:rPr>
              <a:t>good practices </a:t>
            </a:r>
            <a:r>
              <a:rPr lang="en-US" sz="2000" dirty="0">
                <a:solidFill>
                  <a:schemeClr val="tx1">
                    <a:lumMod val="65000"/>
                    <a:lumOff val="35000"/>
                  </a:schemeClr>
                </a:solidFill>
                <a:latin typeface="Helvetica Neue" charset="0"/>
                <a:ea typeface="Helvetica Neue" charset="0"/>
                <a:cs typeface="Helvetica Neue" charset="0"/>
                <a:sym typeface="Century Gothic"/>
              </a:rPr>
              <a:t>of supervision and coaching within child protection case management.</a:t>
            </a:r>
          </a:p>
        </p:txBody>
      </p:sp>
      <p:sp>
        <p:nvSpPr>
          <p:cNvPr id="5" name="TextBox 4"/>
          <p:cNvSpPr txBox="1"/>
          <p:nvPr/>
        </p:nvSpPr>
        <p:spPr>
          <a:xfrm>
            <a:off x="570159" y="340791"/>
            <a:ext cx="10906054" cy="1200329"/>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MODULE AIM AND </a:t>
            </a:r>
          </a:p>
          <a:p>
            <a:r>
              <a:rPr lang="en-US" sz="3600" b="1" dirty="0">
                <a:solidFill>
                  <a:srgbClr val="026794"/>
                </a:solidFill>
                <a:latin typeface="Helvetica Neue" charset="0"/>
                <a:ea typeface="Helvetica Neue" charset="0"/>
                <a:cs typeface="Helvetica Neue" charset="0"/>
              </a:rPr>
              <a:t>LEARNING OUTCOMES</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142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27141" y="2837118"/>
            <a:ext cx="6589575" cy="1190847"/>
          </a:xfrm>
          <a:prstGeom prst="rect">
            <a:avLst/>
          </a:prstGeom>
          <a:noFill/>
          <a:ln w="57150">
            <a:solidFill>
              <a:srgbClr val="026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46704" y="2502568"/>
            <a:ext cx="5577840" cy="802106"/>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533CC0D-4951-4D02-BFAE-A33DC30A8909}"/>
              </a:ext>
            </a:extLst>
          </p:cNvPr>
          <p:cNvSpPr txBox="1">
            <a:spLocks/>
          </p:cNvSpPr>
          <p:nvPr/>
        </p:nvSpPr>
        <p:spPr>
          <a:xfrm>
            <a:off x="-3" y="2666155"/>
            <a:ext cx="12192000" cy="31410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b="1" dirty="0">
                <a:solidFill>
                  <a:schemeClr val="bg1"/>
                </a:solidFill>
                <a:latin typeface="Helvetica Neue" charset="0"/>
                <a:ea typeface="Helvetica Neue" charset="0"/>
                <a:cs typeface="Helvetica Neue" charset="0"/>
              </a:rPr>
              <a:t>DO YOU HAVE ANY INITIAL THOUGHTS </a:t>
            </a:r>
          </a:p>
          <a:p>
            <a:pPr algn="ctr">
              <a:lnSpc>
                <a:spcPct val="150000"/>
              </a:lnSpc>
            </a:pPr>
            <a:r>
              <a:rPr lang="en-US" sz="3600" b="1" dirty="0">
                <a:solidFill>
                  <a:schemeClr val="bg1"/>
                </a:solidFill>
                <a:latin typeface="Helvetica Neue" charset="0"/>
                <a:ea typeface="Helvetica Neue" charset="0"/>
                <a:cs typeface="Helvetica Neue" charset="0"/>
              </a:rPr>
              <a:t>FOR YOUR ACTION PLAN?</a:t>
            </a:r>
          </a:p>
        </p:txBody>
      </p:sp>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4985083" y="-348918"/>
            <a:ext cx="2221833" cy="12192003"/>
          </a:xfrm>
          <a:prstGeom prst="rect">
            <a:avLst/>
          </a:prstGeom>
        </p:spPr>
      </p:pic>
    </p:spTree>
    <p:extLst>
      <p:ext uri="{BB962C8B-B14F-4D97-AF65-F5344CB8AC3E}">
        <p14:creationId xmlns:p14="http://schemas.microsoft.com/office/powerpoint/2010/main" val="1222023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75488" y="2236644"/>
            <a:ext cx="10878310" cy="4621357"/>
          </a:xfrm>
        </p:spPr>
        <p:txBody>
          <a:bodyPr vert="horz" lIns="91440" tIns="45720" rIns="91440" bIns="45720" rtlCol="0" anchor="t">
            <a:normAutofit fontScale="85000" lnSpcReduction="20000"/>
          </a:bodyPr>
          <a:lstStyle/>
          <a:p>
            <a:r>
              <a:rPr lang="en-US" sz="1800" dirty="0"/>
              <a:t>Alliance for Child Protection in Humanitarian Action. (2014). Inter-agency</a:t>
            </a:r>
            <a:r>
              <a:rPr lang="en-US" sz="1800" i="1" dirty="0"/>
              <a:t> Guidelines for Case Management and Child Protection.</a:t>
            </a:r>
            <a:r>
              <a:rPr lang="en-US" sz="1800" dirty="0"/>
              <a:t> Retrieved 2017, from </a:t>
            </a:r>
            <a:r>
              <a:rPr lang="en-US" sz="1800" dirty="0">
                <a:hlinkClick r:id="rId3"/>
              </a:rPr>
              <a:t>https://resourcecentre.savethechildren.net/library/inter-agency-guidelines-case-management-and-child-protection</a:t>
            </a:r>
            <a:endParaRPr lang="en-US" sz="1800" dirty="0"/>
          </a:p>
          <a:p>
            <a:r>
              <a:rPr lang="en-US" sz="1800" dirty="0"/>
              <a:t>Alliance for Child Protection in Humanitarian Action. (2014). Child Protection Case Management Training Manual for Caseworkers, Supervisors and Managers</a:t>
            </a:r>
            <a:r>
              <a:rPr lang="en-US" sz="1800" i="1" dirty="0"/>
              <a:t>. </a:t>
            </a:r>
            <a:r>
              <a:rPr lang="en-US" sz="1800" dirty="0"/>
              <a:t>Retrieved 2017 from:</a:t>
            </a:r>
            <a:r>
              <a:rPr lang="en-US" sz="1800" i="1" dirty="0"/>
              <a:t>  </a:t>
            </a:r>
            <a:r>
              <a:rPr lang="en-US" sz="1800" u="sng" dirty="0">
                <a:hlinkClick r:id="rId4"/>
              </a:rPr>
              <a:t>https://resourcecentre.savethechildren.net/library/ia-case-management-training-package</a:t>
            </a:r>
            <a:endParaRPr lang="en-US" sz="1800" dirty="0"/>
          </a:p>
          <a:p>
            <a:r>
              <a:rPr lang="en-US" sz="1800" dirty="0"/>
              <a:t>Australia </a:t>
            </a:r>
            <a:r>
              <a:rPr lang="en-US" sz="1800" dirty="0" err="1"/>
              <a:t>Associaltion</a:t>
            </a:r>
            <a:r>
              <a:rPr lang="en-US" sz="1800" dirty="0"/>
              <a:t> of Social Workers. (2014). </a:t>
            </a:r>
            <a:r>
              <a:rPr lang="en-US" sz="1800" i="1" dirty="0"/>
              <a:t>Supervision Standards.</a:t>
            </a:r>
            <a:r>
              <a:rPr lang="en-US" sz="1800" dirty="0"/>
              <a:t> Retrieved 2017, from https://</a:t>
            </a:r>
            <a:r>
              <a:rPr lang="en-US" sz="1800" dirty="0" smtClean="0"/>
              <a:t>www.aasw.asn.au/practitioner-resources/related-documents</a:t>
            </a:r>
            <a:endParaRPr lang="en-GB" sz="1800" dirty="0" smtClean="0"/>
          </a:p>
          <a:p>
            <a:r>
              <a:rPr lang="en-GB" sz="1800" dirty="0" smtClean="0"/>
              <a:t>Carpenter</a:t>
            </a:r>
            <a:r>
              <a:rPr lang="en-GB" sz="1800" dirty="0"/>
              <a:t>, J. et al. (2012) </a:t>
            </a:r>
            <a:r>
              <a:rPr lang="en-GB" sz="1800" i="1" dirty="0"/>
              <a:t>Effective Supervision in Social Work and Social Care</a:t>
            </a:r>
            <a:r>
              <a:rPr lang="en-GB" sz="1800" dirty="0"/>
              <a:t>. SCIE, Research Briefing 43</a:t>
            </a:r>
            <a:endParaRPr lang="en-US" sz="1800" dirty="0"/>
          </a:p>
          <a:p>
            <a:r>
              <a:rPr lang="en-GB" sz="1800" dirty="0" smtClean="0"/>
              <a:t>Edmunds</a:t>
            </a:r>
            <a:r>
              <a:rPr lang="en-GB" sz="1800" dirty="0"/>
              <a:t>, H. (2012). </a:t>
            </a:r>
            <a:r>
              <a:rPr lang="en-GB" sz="1800" i="1" dirty="0"/>
              <a:t>A Model  for Reflective Practice And Peer Supervision Groups</a:t>
            </a:r>
            <a:r>
              <a:rPr lang="en-GB" sz="1800" dirty="0"/>
              <a:t>. Sussex Health Partnership</a:t>
            </a:r>
            <a:endParaRPr lang="en-US" sz="1800" dirty="0"/>
          </a:p>
          <a:p>
            <a:r>
              <a:rPr lang="en-GB" sz="1800" dirty="0"/>
              <a:t>Hawkins P.  and </a:t>
            </a:r>
            <a:r>
              <a:rPr lang="en-GB" sz="1800" dirty="0" err="1"/>
              <a:t>Shohet</a:t>
            </a:r>
            <a:r>
              <a:rPr lang="en-GB" sz="1800" dirty="0"/>
              <a:t>, R. (2007). </a:t>
            </a:r>
            <a:r>
              <a:rPr lang="en-GB" sz="1800" i="1" dirty="0"/>
              <a:t>Supervision in the Helping Professions </a:t>
            </a:r>
            <a:r>
              <a:rPr lang="en-GB" sz="1800" dirty="0"/>
              <a:t>(3</a:t>
            </a:r>
            <a:r>
              <a:rPr lang="en-GB" sz="1800" baseline="30000" dirty="0"/>
              <a:t>rd</a:t>
            </a:r>
            <a:r>
              <a:rPr lang="en-GB" sz="1800" dirty="0"/>
              <a:t>.Edition). Milton Keynes: Open University</a:t>
            </a:r>
            <a:endParaRPr lang="en-US" sz="1800" dirty="0"/>
          </a:p>
          <a:p>
            <a:r>
              <a:rPr lang="en-GB" sz="1800" dirty="0" err="1"/>
              <a:t>Kadushin</a:t>
            </a:r>
            <a:r>
              <a:rPr lang="en-GB" sz="1800" dirty="0"/>
              <a:t>, A. and </a:t>
            </a:r>
            <a:r>
              <a:rPr lang="en-GB" sz="1800" dirty="0" err="1"/>
              <a:t>Harkness</a:t>
            </a:r>
            <a:r>
              <a:rPr lang="en-GB" sz="1800" dirty="0"/>
              <a:t>, D. (2002) </a:t>
            </a:r>
            <a:r>
              <a:rPr lang="en-GB" sz="1800" dirty="0" err="1"/>
              <a:t>Kadushin</a:t>
            </a:r>
            <a:r>
              <a:rPr lang="en-GB" sz="1800" dirty="0"/>
              <a:t>, A. and </a:t>
            </a:r>
            <a:r>
              <a:rPr lang="en-GB" sz="1800" dirty="0" err="1"/>
              <a:t>Harkness</a:t>
            </a:r>
            <a:r>
              <a:rPr lang="en-GB" sz="1800" dirty="0"/>
              <a:t>, D. (2002) </a:t>
            </a:r>
            <a:r>
              <a:rPr lang="en-GB" sz="1800" i="1" dirty="0"/>
              <a:t>Supervision in Social Work</a:t>
            </a:r>
            <a:r>
              <a:rPr lang="en-GB" sz="1800" dirty="0"/>
              <a:t> (4th edition) New York: Columbia University Press.</a:t>
            </a:r>
            <a:endParaRPr lang="en-US" sz="1800" dirty="0"/>
          </a:p>
          <a:p>
            <a:r>
              <a:rPr lang="en-GB" sz="1800" dirty="0"/>
              <a:t>Morrison, T. (2005) </a:t>
            </a:r>
            <a:r>
              <a:rPr lang="en-GB" sz="1800" i="1" dirty="0"/>
              <a:t>Staff Supervision in Social Care </a:t>
            </a:r>
            <a:r>
              <a:rPr lang="en-GB" sz="1800" dirty="0"/>
              <a:t>(3</a:t>
            </a:r>
            <a:r>
              <a:rPr lang="en-GB" sz="1800" baseline="30000" dirty="0"/>
              <a:t>rd</a:t>
            </a:r>
            <a:r>
              <a:rPr lang="en-GB" sz="1800" dirty="0"/>
              <a:t> </a:t>
            </a:r>
            <a:r>
              <a:rPr lang="en-GB" sz="1800" dirty="0" err="1"/>
              <a:t>ed</a:t>
            </a:r>
            <a:r>
              <a:rPr lang="en-GB" sz="1800" dirty="0"/>
              <a:t>) Brighton: </a:t>
            </a:r>
            <a:r>
              <a:rPr lang="en-GB" sz="1800" dirty="0" smtClean="0"/>
              <a:t>Pavilion</a:t>
            </a:r>
          </a:p>
          <a:p>
            <a:r>
              <a:rPr lang="en-US" sz="1800" dirty="0"/>
              <a:t>National Association of Social Workers and Association of Social Work Boards. (2013). </a:t>
            </a:r>
            <a:r>
              <a:rPr lang="en-US" sz="1800" i="1" dirty="0"/>
              <a:t>Best Practice Standards in Social Work Supervision.</a:t>
            </a:r>
            <a:r>
              <a:rPr lang="en-US" sz="1800" dirty="0"/>
              <a:t> Retrieved 2017, from National Association of Social Workers: https://www.socialworkers.org/LinkClick.aspx?fileticket=GBrLbl4BuwI%3d&amp;portalid=0</a:t>
            </a:r>
          </a:p>
          <a:p>
            <a:r>
              <a:rPr lang="en-US" sz="1800" dirty="0"/>
              <a:t>Stevens, I (2015). Practicing Supervision in Child Care and Child Protection Agencies. Retrieved 2016, from </a:t>
            </a:r>
            <a:r>
              <a:rPr lang="en-US" sz="1800" u="sng" dirty="0" smtClean="0">
                <a:hlinkClick r:id="rId5"/>
              </a:rPr>
              <a:t>www.childhub.org</a:t>
            </a:r>
            <a:endParaRPr lang="en-GB" sz="1800" dirty="0" smtClean="0"/>
          </a:p>
          <a:p>
            <a:endParaRPr lang="en-US" sz="2400" dirty="0"/>
          </a:p>
          <a:p>
            <a:endParaRPr lang="en-US" sz="2400" dirty="0"/>
          </a:p>
          <a:p>
            <a:pPr marL="0" indent="0" algn="ctr">
              <a:buNone/>
            </a:pPr>
            <a:endParaRPr lang="en-US" sz="2400" dirty="0">
              <a:solidFill>
                <a:schemeClr val="tx1">
                  <a:lumMod val="65000"/>
                  <a:lumOff val="35000"/>
                </a:schemeClr>
              </a:solidFill>
              <a:latin typeface="Helvetica Neue" charset="0"/>
              <a:ea typeface="Helvetica Neue" charset="0"/>
              <a:cs typeface="Helvetica Neue" charset="0"/>
            </a:endParaRPr>
          </a:p>
        </p:txBody>
      </p:sp>
      <p:grpSp>
        <p:nvGrpSpPr>
          <p:cNvPr id="5" name="Group 4"/>
          <p:cNvGrpSpPr/>
          <p:nvPr/>
        </p:nvGrpSpPr>
        <p:grpSpPr>
          <a:xfrm>
            <a:off x="-1" y="62942"/>
            <a:ext cx="12192001" cy="1814882"/>
            <a:chOff x="-1" y="5043120"/>
            <a:chExt cx="12192001" cy="1814882"/>
          </a:xfrm>
        </p:grpSpPr>
        <p:pic>
          <p:nvPicPr>
            <p:cNvPr id="6" name="Picture 5"/>
            <p:cNvPicPr>
              <a:picLocks noChangeAspect="1"/>
            </p:cNvPicPr>
            <p:nvPr/>
          </p:nvPicPr>
          <p:blipFill rotWithShape="1">
            <a:blip r:embed="rId6" cstate="print">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7" name="Picture 6"/>
            <p:cNvPicPr>
              <a:picLocks noChangeAspect="1"/>
            </p:cNvPicPr>
            <p:nvPr/>
          </p:nvPicPr>
          <p:blipFill rotWithShape="1">
            <a:blip r:embed="rId7" cstate="print">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 name="Title 1"/>
          <p:cNvSpPr>
            <a:spLocks noGrp="1"/>
          </p:cNvSpPr>
          <p:nvPr>
            <p:ph type="title"/>
          </p:nvPr>
        </p:nvSpPr>
        <p:spPr>
          <a:xfrm>
            <a:off x="-2" y="295877"/>
            <a:ext cx="12192000" cy="1325563"/>
          </a:xfrm>
        </p:spPr>
        <p:txBody>
          <a:bodyPr>
            <a:normAutofit/>
          </a:bodyPr>
          <a:lstStyle/>
          <a:p>
            <a:pPr algn="ctr"/>
            <a:r>
              <a:rPr lang="en-US" sz="3600" b="1" dirty="0" smtClean="0">
                <a:solidFill>
                  <a:schemeClr val="bg1"/>
                </a:solidFill>
              </a:rPr>
              <a:t>REFERENCES</a:t>
            </a:r>
            <a:endParaRPr lang="en-US" sz="3600" b="1" dirty="0">
              <a:solidFill>
                <a:schemeClr val="bg1"/>
              </a:solidFill>
            </a:endParaRPr>
          </a:p>
        </p:txBody>
      </p:sp>
    </p:spTree>
    <p:extLst>
      <p:ext uri="{BB962C8B-B14F-4D97-AF65-F5344CB8AC3E}">
        <p14:creationId xmlns:p14="http://schemas.microsoft.com/office/powerpoint/2010/main" val="263837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09569" y="3353559"/>
            <a:ext cx="10588402" cy="2322687"/>
          </a:xfrm>
          <a:prstGeom prst="rect">
            <a:avLst/>
          </a:prstGeom>
          <a:noFill/>
        </p:spPr>
        <p:txBody>
          <a:bodyPr wrap="square" rtlCol="0">
            <a:spAutoFit/>
          </a:bodyPr>
          <a:lstStyle/>
          <a:p>
            <a:pPr lvl="0">
              <a:lnSpc>
                <a:spcPct val="90000"/>
              </a:lnSpc>
              <a:spcBef>
                <a:spcPts val="1000"/>
              </a:spcBef>
              <a:buClr>
                <a:srgbClr val="95CD7A"/>
              </a:buClr>
              <a:buSzPct val="100000"/>
            </a:pPr>
            <a:r>
              <a:rPr lang="en-US" sz="2400" b="1" dirty="0">
                <a:solidFill>
                  <a:srgbClr val="95CD7A"/>
                </a:solidFill>
                <a:latin typeface="Helvetica Neue" charset="0"/>
                <a:ea typeface="Helvetica Neue" charset="0"/>
                <a:cs typeface="Helvetica Neue" charset="0"/>
                <a:sym typeface="Century Gothic"/>
              </a:rPr>
              <a:t>Learning Outcomes:</a:t>
            </a:r>
          </a:p>
          <a:p>
            <a:pPr marL="285750" lvl="0" indent="-285750">
              <a:lnSpc>
                <a:spcPct val="90000"/>
              </a:lnSpc>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Understand supervision as a relationship and coaching as a method</a:t>
            </a:r>
          </a:p>
          <a:p>
            <a:pPr marL="285750" lvl="0" indent="-285750">
              <a:lnSpc>
                <a:spcPct val="90000"/>
              </a:lnSpc>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Know the three </a:t>
            </a:r>
            <a:r>
              <a:rPr lang="en-US" sz="2000" b="1" dirty="0">
                <a:solidFill>
                  <a:schemeClr val="tx1">
                    <a:lumMod val="65000"/>
                    <a:lumOff val="35000"/>
                  </a:schemeClr>
                </a:solidFill>
                <a:latin typeface="Helvetica Neue" charset="0"/>
                <a:ea typeface="Helvetica Neue" charset="0"/>
                <a:cs typeface="Helvetica Neue" charset="0"/>
                <a:sym typeface="Century Gothic"/>
              </a:rPr>
              <a:t>functions </a:t>
            </a:r>
            <a:r>
              <a:rPr lang="en-US" sz="2000" dirty="0">
                <a:solidFill>
                  <a:schemeClr val="tx1">
                    <a:lumMod val="65000"/>
                    <a:lumOff val="35000"/>
                  </a:schemeClr>
                </a:solidFill>
                <a:latin typeface="Helvetica Neue" charset="0"/>
                <a:ea typeface="Helvetica Neue" charset="0"/>
                <a:cs typeface="Helvetica Neue" charset="0"/>
                <a:sym typeface="Century Gothic"/>
              </a:rPr>
              <a:t>of supervision</a:t>
            </a:r>
          </a:p>
          <a:p>
            <a:pPr marL="285750" lvl="0" indent="-285750">
              <a:lnSpc>
                <a:spcPct val="90000"/>
              </a:lnSpc>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Identify what is working well in your contexts and identify existing challenges</a:t>
            </a:r>
          </a:p>
          <a:p>
            <a:pPr marL="285750" lvl="0" indent="-285750">
              <a:lnSpc>
                <a:spcPct val="90000"/>
              </a:lnSpc>
              <a:spcBef>
                <a:spcPts val="1000"/>
              </a:spcBef>
              <a:buClr>
                <a:srgbClr val="95CD7A"/>
              </a:buClr>
              <a:buSzPct val="100000"/>
              <a:buFont typeface="Wingdings" charset="2"/>
              <a:buChar char="§"/>
            </a:pPr>
            <a:r>
              <a:rPr lang="en-US" sz="2000" b="1" dirty="0">
                <a:solidFill>
                  <a:schemeClr val="tx1">
                    <a:lumMod val="65000"/>
                    <a:lumOff val="35000"/>
                  </a:schemeClr>
                </a:solidFill>
                <a:latin typeface="Helvetica Neue" charset="0"/>
                <a:ea typeface="Helvetica Neue" charset="0"/>
                <a:cs typeface="Helvetica Neue" charset="0"/>
                <a:sym typeface="Century Gothic"/>
              </a:rPr>
              <a:t>Begin considering your CM Supervision Action Plan</a:t>
            </a:r>
          </a:p>
          <a:p>
            <a:endParaRPr lang="en-US" dirty="0"/>
          </a:p>
        </p:txBody>
      </p:sp>
      <p:sp>
        <p:nvSpPr>
          <p:cNvPr id="35" name="TextBox 34"/>
          <p:cNvSpPr txBox="1"/>
          <p:nvPr/>
        </p:nvSpPr>
        <p:spPr>
          <a:xfrm>
            <a:off x="609569" y="1973979"/>
            <a:ext cx="10866644" cy="1205458"/>
          </a:xfrm>
          <a:prstGeom prst="rect">
            <a:avLst/>
          </a:prstGeom>
          <a:noFill/>
        </p:spPr>
        <p:txBody>
          <a:bodyPr wrap="square" rtlCol="0">
            <a:spAutoFit/>
          </a:bodyPr>
          <a:lstStyle/>
          <a:p>
            <a:pPr lvl="0">
              <a:spcBef>
                <a:spcPts val="1000"/>
              </a:spcBef>
              <a:buClr>
                <a:srgbClr val="95CD7A"/>
              </a:buClr>
              <a:buSzPct val="100000"/>
            </a:pPr>
            <a:r>
              <a:rPr lang="en-US" sz="2400" b="1" dirty="0">
                <a:solidFill>
                  <a:srgbClr val="95CD7A"/>
                </a:solidFill>
                <a:latin typeface="Helvetica Neue" charset="0"/>
                <a:ea typeface="Helvetica Neue" charset="0"/>
                <a:cs typeface="Helvetica Neue" charset="0"/>
                <a:sym typeface="Century Gothic"/>
              </a:rPr>
              <a:t>Aim:</a:t>
            </a:r>
          </a:p>
          <a:p>
            <a:pPr marL="285750" lvl="0" indent="-285750">
              <a:spcBef>
                <a:spcPts val="1000"/>
              </a:spcBef>
              <a:buClr>
                <a:srgbClr val="95CD7A"/>
              </a:buClr>
              <a:buSzPct val="100000"/>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sym typeface="Century Gothic"/>
              </a:rPr>
              <a:t>Understand </a:t>
            </a:r>
            <a:r>
              <a:rPr lang="en-US" sz="2000" b="1" dirty="0">
                <a:solidFill>
                  <a:schemeClr val="tx1">
                    <a:lumMod val="65000"/>
                    <a:lumOff val="35000"/>
                  </a:schemeClr>
                </a:solidFill>
                <a:latin typeface="Helvetica Neue" charset="0"/>
                <a:ea typeface="Helvetica Neue" charset="0"/>
                <a:cs typeface="Helvetica Neue" charset="0"/>
                <a:sym typeface="Century Gothic"/>
              </a:rPr>
              <a:t>good practices </a:t>
            </a:r>
            <a:r>
              <a:rPr lang="en-US" sz="2000" dirty="0">
                <a:solidFill>
                  <a:schemeClr val="tx1">
                    <a:lumMod val="65000"/>
                    <a:lumOff val="35000"/>
                  </a:schemeClr>
                </a:solidFill>
                <a:latin typeface="Helvetica Neue" charset="0"/>
                <a:ea typeface="Helvetica Neue" charset="0"/>
                <a:cs typeface="Helvetica Neue" charset="0"/>
                <a:sym typeface="Century Gothic"/>
              </a:rPr>
              <a:t>of supervision and coaching within child protection case management</a:t>
            </a:r>
          </a:p>
        </p:txBody>
      </p:sp>
      <p:sp>
        <p:nvSpPr>
          <p:cNvPr id="5" name="TextBox 4"/>
          <p:cNvSpPr txBox="1"/>
          <p:nvPr/>
        </p:nvSpPr>
        <p:spPr>
          <a:xfrm>
            <a:off x="570159" y="340791"/>
            <a:ext cx="10906054" cy="1200329"/>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MODULE AIM AND </a:t>
            </a:r>
          </a:p>
          <a:p>
            <a:r>
              <a:rPr lang="en-US" sz="3600" b="1" dirty="0">
                <a:solidFill>
                  <a:srgbClr val="026794"/>
                </a:solidFill>
                <a:latin typeface="Helvetica Neue" charset="0"/>
                <a:ea typeface="Helvetica Neue" charset="0"/>
                <a:cs typeface="Helvetica Neue" charset="0"/>
              </a:rPr>
              <a:t>LEARNING OUTCOMES</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61269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0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45547" y="3097369"/>
            <a:ext cx="3364414" cy="1569660"/>
          </a:xfrm>
          <a:prstGeom prst="rect">
            <a:avLst/>
          </a:prstGeom>
          <a:noFill/>
        </p:spPr>
        <p:txBody>
          <a:bodyPr wrap="square" rtlCol="0">
            <a:spAutoFit/>
          </a:bodyPr>
          <a:lstStyle/>
          <a:p>
            <a:r>
              <a:rPr lang="en-US" sz="2400" dirty="0">
                <a:solidFill>
                  <a:schemeClr val="tx1">
                    <a:lumMod val="65000"/>
                    <a:lumOff val="35000"/>
                  </a:schemeClr>
                </a:solidFill>
                <a:latin typeface="Helvetica Neue" charset="0"/>
                <a:ea typeface="Helvetica Neue" charset="0"/>
                <a:cs typeface="Helvetica Neue" charset="0"/>
                <a:sym typeface="Century Gothic"/>
              </a:rPr>
              <a:t>In small groups, take 15 minutes to answer the following questions on flip chart paper</a:t>
            </a:r>
            <a:endParaRPr lang="en-US" sz="2400" dirty="0">
              <a:solidFill>
                <a:schemeClr val="tx1">
                  <a:lumMod val="65000"/>
                  <a:lumOff val="35000"/>
                </a:schemeClr>
              </a:solidFill>
            </a:endParaRPr>
          </a:p>
        </p:txBody>
      </p:sp>
      <p:sp>
        <p:nvSpPr>
          <p:cNvPr id="4" name="TextBox 3"/>
          <p:cNvSpPr txBox="1"/>
          <p:nvPr/>
        </p:nvSpPr>
        <p:spPr>
          <a:xfrm>
            <a:off x="7745546" y="1013159"/>
            <a:ext cx="5208615" cy="1754326"/>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SUPERVISION </a:t>
            </a:r>
          </a:p>
          <a:p>
            <a:r>
              <a:rPr lang="en-US" sz="3600" b="1" dirty="0">
                <a:solidFill>
                  <a:srgbClr val="026794"/>
                </a:solidFill>
                <a:latin typeface="Helvetica Neue" charset="0"/>
                <a:ea typeface="Helvetica Neue" charset="0"/>
                <a:cs typeface="Helvetica Neue" charset="0"/>
              </a:rPr>
              <a:t>IN OUR </a:t>
            </a:r>
          </a:p>
          <a:p>
            <a:r>
              <a:rPr lang="en-US" sz="3600" b="1" dirty="0">
                <a:solidFill>
                  <a:srgbClr val="026794"/>
                </a:solidFill>
                <a:latin typeface="Helvetica Neue" charset="0"/>
                <a:ea typeface="Helvetica Neue" charset="0"/>
                <a:cs typeface="Helvetica Neue" charset="0"/>
              </a:rPr>
              <a:t>CONTEXTS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6137330" cy="984885"/>
          </a:xfrm>
          <a:prstGeom prst="rect">
            <a:avLst/>
          </a:prstGeom>
          <a:noFill/>
        </p:spPr>
        <p:txBody>
          <a:bodyPr wrap="square" rtlCol="0">
            <a:spAutoFit/>
          </a:bodyPr>
          <a:lstStyle/>
          <a:p>
            <a:pPr lvl="0"/>
            <a:r>
              <a:rPr lang="en-US" sz="2000" dirty="0">
                <a:solidFill>
                  <a:schemeClr val="tx1">
                    <a:lumMod val="65000"/>
                    <a:lumOff val="35000"/>
                  </a:schemeClr>
                </a:solidFill>
                <a:latin typeface="Helvetica Neue" charset="0"/>
                <a:ea typeface="Helvetica Neue" charset="0"/>
                <a:cs typeface="Helvetica Neue" charset="0"/>
                <a:sym typeface="Century Gothic"/>
              </a:rPr>
              <a:t>What do people in your context think of when they hear the </a:t>
            </a:r>
            <a:r>
              <a:rPr lang="en-US" sz="2000" dirty="0">
                <a:solidFill>
                  <a:schemeClr val="tx1">
                    <a:lumMod val="65000"/>
                    <a:lumOff val="35000"/>
                  </a:schemeClr>
                </a:solidFill>
                <a:latin typeface="Helvetica Neue" charset="0"/>
                <a:ea typeface="Helvetica Neue" charset="0"/>
                <a:cs typeface="Helvetica Neue" charset="0"/>
              </a:rPr>
              <a:t>term</a:t>
            </a:r>
            <a:r>
              <a:rPr lang="en-US" sz="2000" dirty="0">
                <a:solidFill>
                  <a:schemeClr val="tx1">
                    <a:lumMod val="65000"/>
                    <a:lumOff val="35000"/>
                  </a:schemeClr>
                </a:solidFill>
                <a:latin typeface="Helvetica Neue" charset="0"/>
                <a:ea typeface="Helvetica Neue" charset="0"/>
                <a:cs typeface="Helvetica Neue" charset="0"/>
                <a:sym typeface="Century Gothic"/>
              </a:rPr>
              <a:t> “s</a:t>
            </a:r>
            <a:r>
              <a:rPr lang="en-US" sz="2000" dirty="0">
                <a:solidFill>
                  <a:schemeClr val="tx1">
                    <a:lumMod val="65000"/>
                    <a:lumOff val="35000"/>
                  </a:schemeClr>
                </a:solidFill>
                <a:latin typeface="Helvetica Neue" charset="0"/>
                <a:ea typeface="Helvetica Neue" charset="0"/>
                <a:cs typeface="Helvetica Neue" charset="0"/>
              </a:rPr>
              <a:t>upervisor”</a:t>
            </a:r>
            <a:r>
              <a:rPr lang="en-US" sz="2000" dirty="0">
                <a:solidFill>
                  <a:schemeClr val="tx1">
                    <a:lumMod val="65000"/>
                    <a:lumOff val="35000"/>
                  </a:schemeClr>
                </a:solidFill>
                <a:latin typeface="Helvetica Neue" charset="0"/>
                <a:ea typeface="Helvetica Neue" charset="0"/>
                <a:cs typeface="Helvetica Neue" charset="0"/>
                <a:sym typeface="Century Gothic"/>
              </a:rPr>
              <a:t>?</a:t>
            </a:r>
          </a:p>
          <a:p>
            <a:endParaRPr lang="en-US" dirty="0"/>
          </a:p>
        </p:txBody>
      </p:sp>
      <p:sp>
        <p:nvSpPr>
          <p:cNvPr id="21" name="TextBox 20"/>
          <p:cNvSpPr txBox="1"/>
          <p:nvPr/>
        </p:nvSpPr>
        <p:spPr>
          <a:xfrm>
            <a:off x="1317353" y="3000038"/>
            <a:ext cx="6282762" cy="677108"/>
          </a:xfrm>
          <a:prstGeom prst="rect">
            <a:avLst/>
          </a:prstGeom>
          <a:noFill/>
        </p:spPr>
        <p:txBody>
          <a:bodyPr wrap="square" rtlCol="0">
            <a:spAutoFit/>
          </a:bodyPr>
          <a:lstStyle/>
          <a:p>
            <a:pPr lvl="0">
              <a:buClr>
                <a:schemeClr val="tx1">
                  <a:lumMod val="65000"/>
                  <a:lumOff val="35000"/>
                </a:schemeClr>
              </a:buClr>
              <a:buSzPct val="100000"/>
            </a:pPr>
            <a:r>
              <a:rPr lang="en-US" sz="2000" dirty="0">
                <a:solidFill>
                  <a:schemeClr val="tx1">
                    <a:lumMod val="65000"/>
                    <a:lumOff val="35000"/>
                  </a:schemeClr>
                </a:solidFill>
                <a:latin typeface="Helvetica Neue" charset="0"/>
                <a:ea typeface="Helvetica Neue" charset="0"/>
                <a:cs typeface="Helvetica Neue" charset="0"/>
                <a:sym typeface="Century Gothic"/>
              </a:rPr>
              <a:t>Why is supervision important in case management?</a:t>
            </a:r>
          </a:p>
          <a:p>
            <a:endParaRPr lang="en-US" dirty="0"/>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0" y="4183833"/>
            <a:ext cx="7527569" cy="1292662"/>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tx1">
                  <a:lumMod val="65000"/>
                  <a:lumOff val="3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n-US" sz="2000" dirty="0">
                <a:solidFill>
                  <a:schemeClr val="tx1">
                    <a:lumMod val="65000"/>
                    <a:lumOff val="35000"/>
                  </a:schemeClr>
                </a:solidFill>
                <a:latin typeface="Helvetica Neue" charset="0"/>
                <a:ea typeface="Helvetica Neue" charset="0"/>
                <a:cs typeface="Helvetica Neue" charset="0"/>
                <a:sym typeface="Century Gothic"/>
              </a:rPr>
              <a:t>What are some main tasks and responsibilities of </a:t>
            </a:r>
          </a:p>
          <a:p>
            <a:pPr lvl="0">
              <a:buClr>
                <a:schemeClr val="tx1">
                  <a:lumMod val="65000"/>
                  <a:lumOff val="35000"/>
                </a:schemeClr>
              </a:buClr>
              <a:buSzPct val="100000"/>
            </a:pPr>
            <a:r>
              <a:rPr lang="en-US" sz="2000" dirty="0">
                <a:solidFill>
                  <a:schemeClr val="tx1">
                    <a:lumMod val="65000"/>
                    <a:lumOff val="35000"/>
                  </a:schemeClr>
                </a:solidFill>
                <a:latin typeface="Helvetica Neue" charset="0"/>
                <a:ea typeface="Helvetica Neue" charset="0"/>
                <a:cs typeface="Helvetica Neue" charset="0"/>
                <a:sym typeface="Century Gothic"/>
              </a:rPr>
              <a:t>Case Management </a:t>
            </a:r>
            <a:r>
              <a:rPr lang="en-US" sz="2000" dirty="0">
                <a:solidFill>
                  <a:schemeClr val="tx1">
                    <a:lumMod val="65000"/>
                    <a:lumOff val="35000"/>
                  </a:schemeClr>
                </a:solidFill>
                <a:latin typeface="Helvetica Neue" charset="0"/>
                <a:ea typeface="Helvetica Neue" charset="0"/>
                <a:cs typeface="Helvetica Neue" charset="0"/>
              </a:rPr>
              <a:t>S</a:t>
            </a:r>
            <a:r>
              <a:rPr lang="en-US" sz="2000" dirty="0">
                <a:solidFill>
                  <a:schemeClr val="tx1">
                    <a:lumMod val="65000"/>
                    <a:lumOff val="35000"/>
                  </a:schemeClr>
                </a:solidFill>
                <a:latin typeface="Helvetica Neue" charset="0"/>
                <a:ea typeface="Helvetica Neue" charset="0"/>
                <a:cs typeface="Helvetica Neue" charset="0"/>
                <a:sym typeface="Century Gothic"/>
              </a:rPr>
              <a:t>upervisors</a:t>
            </a:r>
            <a:r>
              <a:rPr lang="en-US" sz="2000" dirty="0">
                <a:solidFill>
                  <a:schemeClr val="tx1">
                    <a:lumMod val="65000"/>
                    <a:lumOff val="35000"/>
                  </a:schemeClr>
                </a:solidFill>
                <a:latin typeface="Helvetica Neue" charset="0"/>
                <a:ea typeface="Helvetica Neue" charset="0"/>
                <a:cs typeface="Helvetica Neue" charset="0"/>
              </a:rPr>
              <a:t>?</a:t>
            </a:r>
          </a:p>
          <a:p>
            <a:endParaRPr lang="en-US" dirty="0"/>
          </a:p>
        </p:txBody>
      </p:sp>
      <p:sp>
        <p:nvSpPr>
          <p:cNvPr id="27" name="TextBox 26"/>
          <p:cNvSpPr txBox="1"/>
          <p:nvPr/>
        </p:nvSpPr>
        <p:spPr>
          <a:xfrm>
            <a:off x="494292" y="113098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22756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6" y="1013159"/>
            <a:ext cx="5208615" cy="1754326"/>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SUPERVISION </a:t>
            </a:r>
          </a:p>
          <a:p>
            <a:r>
              <a:rPr lang="en-US" sz="3600" b="1" dirty="0">
                <a:solidFill>
                  <a:srgbClr val="026794"/>
                </a:solidFill>
                <a:latin typeface="Helvetica Neue" charset="0"/>
                <a:ea typeface="Helvetica Neue" charset="0"/>
                <a:cs typeface="Helvetica Neue" charset="0"/>
              </a:rPr>
              <a:t>IN OUR </a:t>
            </a:r>
          </a:p>
          <a:p>
            <a:r>
              <a:rPr lang="en-US" sz="3600" b="1" dirty="0">
                <a:solidFill>
                  <a:srgbClr val="026794"/>
                </a:solidFill>
                <a:latin typeface="Helvetica Neue" charset="0"/>
                <a:ea typeface="Helvetica Neue" charset="0"/>
                <a:cs typeface="Helvetica Neue" charset="0"/>
              </a:rPr>
              <a:t>CONTEXTS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6137330" cy="984885"/>
          </a:xfrm>
          <a:prstGeom prst="rect">
            <a:avLst/>
          </a:prstGeom>
          <a:noFill/>
        </p:spPr>
        <p:txBody>
          <a:bodyPr wrap="square" rtlCol="0">
            <a:spAutoFit/>
          </a:bodyPr>
          <a:lstStyle/>
          <a:p>
            <a:pPr lvl="0"/>
            <a:r>
              <a:rPr lang="en-US" sz="2000" b="1" dirty="0">
                <a:solidFill>
                  <a:schemeClr val="tx1">
                    <a:lumMod val="65000"/>
                    <a:lumOff val="35000"/>
                  </a:schemeClr>
                </a:solidFill>
                <a:latin typeface="Helvetica Neue" charset="0"/>
                <a:ea typeface="Helvetica Neue" charset="0"/>
                <a:cs typeface="Helvetica Neue" charset="0"/>
                <a:sym typeface="Century Gothic"/>
              </a:rPr>
              <a:t>What do people in your context think of when they hear the </a:t>
            </a:r>
            <a:r>
              <a:rPr lang="en-US" sz="2000" b="1" dirty="0">
                <a:solidFill>
                  <a:schemeClr val="tx1">
                    <a:lumMod val="65000"/>
                    <a:lumOff val="35000"/>
                  </a:schemeClr>
                </a:solidFill>
                <a:latin typeface="Helvetica Neue" charset="0"/>
                <a:ea typeface="Helvetica Neue" charset="0"/>
                <a:cs typeface="Helvetica Neue" charset="0"/>
              </a:rPr>
              <a:t>term</a:t>
            </a:r>
            <a:r>
              <a:rPr lang="en-US" sz="2000" b="1" dirty="0">
                <a:solidFill>
                  <a:schemeClr val="tx1">
                    <a:lumMod val="65000"/>
                    <a:lumOff val="35000"/>
                  </a:schemeClr>
                </a:solidFill>
                <a:latin typeface="Helvetica Neue" charset="0"/>
                <a:ea typeface="Helvetica Neue" charset="0"/>
                <a:cs typeface="Helvetica Neue" charset="0"/>
                <a:sym typeface="Century Gothic"/>
              </a:rPr>
              <a:t> “s</a:t>
            </a:r>
            <a:r>
              <a:rPr lang="en-US" sz="2000" b="1" dirty="0">
                <a:solidFill>
                  <a:schemeClr val="tx1">
                    <a:lumMod val="65000"/>
                    <a:lumOff val="35000"/>
                  </a:schemeClr>
                </a:solidFill>
                <a:latin typeface="Helvetica Neue" charset="0"/>
                <a:ea typeface="Helvetica Neue" charset="0"/>
                <a:cs typeface="Helvetica Neue" charset="0"/>
              </a:rPr>
              <a:t>upervisor”</a:t>
            </a:r>
            <a:r>
              <a:rPr lang="en-US" sz="2000" b="1" dirty="0">
                <a:solidFill>
                  <a:schemeClr val="tx1">
                    <a:lumMod val="65000"/>
                    <a:lumOff val="35000"/>
                  </a:schemeClr>
                </a:solidFill>
                <a:latin typeface="Helvetica Neue" charset="0"/>
                <a:ea typeface="Helvetica Neue" charset="0"/>
                <a:cs typeface="Helvetica Neue" charset="0"/>
                <a:sym typeface="Century Gothic"/>
              </a:rPr>
              <a:t>?</a:t>
            </a:r>
          </a:p>
          <a:p>
            <a:endParaRPr lang="en-US" dirty="0"/>
          </a:p>
        </p:txBody>
      </p:sp>
      <p:sp>
        <p:nvSpPr>
          <p:cNvPr id="21" name="TextBox 20"/>
          <p:cNvSpPr txBox="1"/>
          <p:nvPr/>
        </p:nvSpPr>
        <p:spPr>
          <a:xfrm>
            <a:off x="1317353" y="3000038"/>
            <a:ext cx="6282762" cy="677108"/>
          </a:xfrm>
          <a:prstGeom prst="rect">
            <a:avLst/>
          </a:prstGeom>
          <a:noFill/>
        </p:spPr>
        <p:txBody>
          <a:bodyPr wrap="square" rtlCol="0">
            <a:spAutoFit/>
          </a:bodyPr>
          <a:lstStyle/>
          <a:p>
            <a:pPr lvl="0">
              <a:buClr>
                <a:schemeClr val="tx1">
                  <a:lumMod val="65000"/>
                  <a:lumOff val="35000"/>
                </a:schemeClr>
              </a:buClr>
              <a:buSzPct val="100000"/>
            </a:pPr>
            <a:r>
              <a:rPr lang="en-US" sz="2000" dirty="0">
                <a:solidFill>
                  <a:schemeClr val="bg1">
                    <a:lumMod val="85000"/>
                  </a:schemeClr>
                </a:solidFill>
                <a:latin typeface="Helvetica Neue" charset="0"/>
                <a:ea typeface="Helvetica Neue" charset="0"/>
                <a:cs typeface="Helvetica Neue" charset="0"/>
                <a:sym typeface="Century Gothic"/>
              </a:rPr>
              <a:t>Why is supervision important in case management?</a:t>
            </a:r>
          </a:p>
          <a:p>
            <a:endParaRPr lang="en-US" dirty="0">
              <a:solidFill>
                <a:schemeClr val="bg1">
                  <a:lumMod val="85000"/>
                </a:schemeClr>
              </a:solidFill>
            </a:endParaRPr>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0" y="4183833"/>
            <a:ext cx="7527569" cy="1292662"/>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bg1">
                  <a:lumMod val="8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n-US" sz="2000" dirty="0">
                <a:solidFill>
                  <a:schemeClr val="bg1">
                    <a:lumMod val="85000"/>
                  </a:schemeClr>
                </a:solidFill>
                <a:latin typeface="Helvetica Neue" charset="0"/>
                <a:ea typeface="Helvetica Neue" charset="0"/>
                <a:cs typeface="Helvetica Neue" charset="0"/>
                <a:sym typeface="Century Gothic"/>
              </a:rPr>
              <a:t>What are some main tasks and responsibilities of </a:t>
            </a:r>
          </a:p>
          <a:p>
            <a:pPr lvl="0">
              <a:buClr>
                <a:schemeClr val="tx1">
                  <a:lumMod val="65000"/>
                  <a:lumOff val="35000"/>
                </a:schemeClr>
              </a:buClr>
              <a:buSzPct val="100000"/>
            </a:pPr>
            <a:r>
              <a:rPr lang="en-US" sz="2000" dirty="0">
                <a:solidFill>
                  <a:schemeClr val="bg1">
                    <a:lumMod val="85000"/>
                  </a:schemeClr>
                </a:solidFill>
                <a:latin typeface="Helvetica Neue" charset="0"/>
                <a:ea typeface="Helvetica Neue" charset="0"/>
                <a:cs typeface="Helvetica Neue" charset="0"/>
                <a:sym typeface="Century Gothic"/>
              </a:rPr>
              <a:t>Case Management </a:t>
            </a:r>
            <a:r>
              <a:rPr lang="en-US" sz="2000" dirty="0">
                <a:solidFill>
                  <a:schemeClr val="bg1">
                    <a:lumMod val="85000"/>
                  </a:schemeClr>
                </a:solidFill>
                <a:latin typeface="Helvetica Neue" charset="0"/>
                <a:ea typeface="Helvetica Neue" charset="0"/>
                <a:cs typeface="Helvetica Neue" charset="0"/>
              </a:rPr>
              <a:t>S</a:t>
            </a:r>
            <a:r>
              <a:rPr lang="en-US" sz="2000" dirty="0">
                <a:solidFill>
                  <a:schemeClr val="bg1">
                    <a:lumMod val="85000"/>
                  </a:schemeClr>
                </a:solidFill>
                <a:latin typeface="Helvetica Neue" charset="0"/>
                <a:ea typeface="Helvetica Neue" charset="0"/>
                <a:cs typeface="Helvetica Neue" charset="0"/>
                <a:sym typeface="Century Gothic"/>
              </a:rPr>
              <a:t>upervisors</a:t>
            </a:r>
            <a:r>
              <a:rPr lang="en-US" sz="2000" dirty="0">
                <a:solidFill>
                  <a:schemeClr val="bg1">
                    <a:lumMod val="85000"/>
                  </a:schemeClr>
                </a:solidFill>
                <a:latin typeface="Helvetica Neue" charset="0"/>
                <a:ea typeface="Helvetica Neue" charset="0"/>
                <a:cs typeface="Helvetica Neue" charset="0"/>
              </a:rPr>
              <a:t>?</a:t>
            </a:r>
          </a:p>
          <a:p>
            <a:endParaRPr lang="en-US" dirty="0">
              <a:solidFill>
                <a:schemeClr val="bg1">
                  <a:lumMod val="85000"/>
                </a:schemeClr>
              </a:solidFill>
            </a:endParaRPr>
          </a:p>
        </p:txBody>
      </p:sp>
      <p:sp>
        <p:nvSpPr>
          <p:cNvPr id="27" name="TextBox 26"/>
          <p:cNvSpPr txBox="1"/>
          <p:nvPr/>
        </p:nvSpPr>
        <p:spPr>
          <a:xfrm>
            <a:off x="494292" y="113098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80906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500" y="-29027"/>
            <a:ext cx="12180500" cy="6887028"/>
          </a:xfrm>
          <a:prstGeom prst="rect">
            <a:avLst/>
          </a:prstGeom>
        </p:spPr>
      </p:pic>
      <p:sp>
        <p:nvSpPr>
          <p:cNvPr id="2" name="Rectangle 1"/>
          <p:cNvSpPr/>
          <p:nvPr/>
        </p:nvSpPr>
        <p:spPr>
          <a:xfrm>
            <a:off x="0" y="-8708"/>
            <a:ext cx="12192000" cy="6887028"/>
          </a:xfrm>
          <a:prstGeom prst="rect">
            <a:avLst/>
          </a:prstGeom>
          <a:solidFill>
            <a:srgbClr val="026794">
              <a:alpha val="7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762594"/>
            <a:ext cx="12192000" cy="1815882"/>
          </a:xfrm>
          <a:prstGeom prst="rect">
            <a:avLst/>
          </a:prstGeom>
          <a:noFill/>
        </p:spPr>
        <p:txBody>
          <a:bodyPr wrap="square" rtlCol="0" anchor="t">
            <a:spAutoFit/>
          </a:bodyPr>
          <a:lstStyle/>
          <a:p>
            <a:pPr algn="ctr"/>
            <a:r>
              <a:rPr lang="en-US" sz="4000" b="1" dirty="0">
                <a:solidFill>
                  <a:schemeClr val="bg1"/>
                </a:solidFill>
                <a:latin typeface="Helvetica Neue" charset="0"/>
                <a:ea typeface="Helvetica Neue" charset="0"/>
                <a:cs typeface="Helvetica Neue" charset="0"/>
              </a:rPr>
              <a:t> </a:t>
            </a:r>
          </a:p>
          <a:p>
            <a:pPr algn="ctr"/>
            <a:r>
              <a:rPr lang="en-US" sz="3600" b="1" dirty="0">
                <a:solidFill>
                  <a:schemeClr val="bg1"/>
                </a:solidFill>
                <a:latin typeface="Helvetica Neue" charset="0"/>
                <a:ea typeface="Helvetica Neue" charset="0"/>
                <a:cs typeface="Helvetica Neue" charset="0"/>
              </a:rPr>
              <a:t>INTERAGENCY DEFINITION OF SUPERVISION</a:t>
            </a:r>
          </a:p>
          <a:p>
            <a:pPr algn="ctr"/>
            <a:endParaRPr lang="en-US" dirty="0">
              <a:solidFill>
                <a:schemeClr val="bg1"/>
              </a:solidFill>
              <a:latin typeface="Helvetica Neue" charset="0"/>
              <a:ea typeface="Helvetica Neue" charset="0"/>
              <a:cs typeface="Helvetica Neue" charset="0"/>
            </a:endParaRPr>
          </a:p>
          <a:p>
            <a:pPr algn="ctr"/>
            <a:endParaRPr lang="en-US" dirty="0">
              <a:solidFill>
                <a:schemeClr val="bg1"/>
              </a:solidFill>
              <a:latin typeface="Helvetica Neue" charset="0"/>
              <a:ea typeface="Helvetica Neue" charset="0"/>
              <a:cs typeface="Helvetica Neue" charset="0"/>
            </a:endParaRPr>
          </a:p>
        </p:txBody>
      </p:sp>
      <p:sp>
        <p:nvSpPr>
          <p:cNvPr id="7" name="Rectangle 6"/>
          <p:cNvSpPr/>
          <p:nvPr/>
        </p:nvSpPr>
        <p:spPr>
          <a:xfrm>
            <a:off x="4326775" y="3150154"/>
            <a:ext cx="3335898" cy="100224"/>
          </a:xfrm>
          <a:prstGeom prst="rect">
            <a:avLst/>
          </a:prstGeom>
          <a:solidFill>
            <a:srgbClr val="95CD7A"/>
          </a:solidFill>
          <a:ln>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12" name="TextBox 11"/>
          <p:cNvSpPr txBox="1"/>
          <p:nvPr/>
        </p:nvSpPr>
        <p:spPr>
          <a:xfrm>
            <a:off x="0" y="3455365"/>
            <a:ext cx="12192000" cy="1569660"/>
          </a:xfrm>
          <a:prstGeom prst="rect">
            <a:avLst/>
          </a:prstGeom>
          <a:noFill/>
        </p:spPr>
        <p:txBody>
          <a:bodyPr wrap="square" rtlCol="0">
            <a:spAutoFit/>
          </a:bodyPr>
          <a:lstStyle/>
          <a:p>
            <a:pPr lvl="0" algn="ctr"/>
            <a:r>
              <a:rPr lang="en-US" sz="2400" dirty="0">
                <a:solidFill>
                  <a:schemeClr val="bg1"/>
                </a:solidFill>
                <a:latin typeface="Helvetica Neue" charset="0"/>
                <a:ea typeface="Helvetica Neue" charset="0"/>
                <a:cs typeface="Helvetica Neue" charset="0"/>
                <a:sym typeface="Century Gothic"/>
              </a:rPr>
              <a:t>“Supervision is a relationship that supports the caseworker’s</a:t>
            </a:r>
          </a:p>
          <a:p>
            <a:pPr lvl="0" algn="ctr"/>
            <a:r>
              <a:rPr lang="en-US" sz="2400" dirty="0">
                <a:solidFill>
                  <a:schemeClr val="bg1"/>
                </a:solidFill>
                <a:latin typeface="Helvetica Neue" charset="0"/>
                <a:ea typeface="Helvetica Neue" charset="0"/>
                <a:cs typeface="Helvetica Neue" charset="0"/>
                <a:sym typeface="Century Gothic"/>
              </a:rPr>
              <a:t> technical competence and practice, promotes well-being and </a:t>
            </a:r>
          </a:p>
          <a:p>
            <a:pPr lvl="0" algn="ctr"/>
            <a:r>
              <a:rPr lang="en-US" sz="2400" dirty="0">
                <a:solidFill>
                  <a:schemeClr val="bg1"/>
                </a:solidFill>
                <a:latin typeface="Helvetica Neue" charset="0"/>
                <a:ea typeface="Helvetica Neue" charset="0"/>
                <a:cs typeface="Helvetica Neue" charset="0"/>
                <a:sym typeface="Century Gothic"/>
              </a:rPr>
              <a:t>enables effective and supportive monitoring of casework.”</a:t>
            </a:r>
          </a:p>
          <a:p>
            <a:endParaRPr lang="en-US" sz="2400" dirty="0"/>
          </a:p>
        </p:txBody>
      </p:sp>
      <p:sp>
        <p:nvSpPr>
          <p:cNvPr id="3" name="Rectangle 2">
            <a:extLst>
              <a:ext uri="{FF2B5EF4-FFF2-40B4-BE49-F238E27FC236}">
                <a16:creationId xmlns="" xmlns:a16="http://schemas.microsoft.com/office/drawing/2014/main" id="{219BC634-7AD0-4C20-8201-0A64C72D902B}"/>
              </a:ext>
            </a:extLst>
          </p:cNvPr>
          <p:cNvSpPr/>
          <p:nvPr/>
        </p:nvSpPr>
        <p:spPr>
          <a:xfrm>
            <a:off x="9235556" y="6366998"/>
            <a:ext cx="3005951" cy="369332"/>
          </a:xfrm>
          <a:prstGeom prst="rect">
            <a:avLst/>
          </a:prstGeom>
        </p:spPr>
        <p:txBody>
          <a:bodyPr wrap="none">
            <a:spAutoFit/>
          </a:bodyPr>
          <a:lstStyle/>
          <a:p>
            <a:r>
              <a:rPr lang="en-US" i="1" dirty="0">
                <a:solidFill>
                  <a:schemeClr val="bg1"/>
                </a:solidFill>
                <a:latin typeface="Helvetica Neue" charset="0"/>
                <a:ea typeface="Helvetica Neue" charset="0"/>
                <a:cs typeface="Helvetica Neue" charset="0"/>
              </a:rPr>
              <a:t>Photo: Kellie Ryan/The IRC</a:t>
            </a:r>
          </a:p>
        </p:txBody>
      </p:sp>
    </p:spTree>
    <p:extLst>
      <p:ext uri="{BB962C8B-B14F-4D97-AF65-F5344CB8AC3E}">
        <p14:creationId xmlns:p14="http://schemas.microsoft.com/office/powerpoint/2010/main" val="87363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9558" y="450067"/>
            <a:ext cx="9711305" cy="1754326"/>
          </a:xfrm>
          <a:prstGeom prst="rect">
            <a:avLst/>
          </a:prstGeom>
          <a:noFill/>
        </p:spPr>
        <p:txBody>
          <a:bodyPr wrap="square" rtlCol="0">
            <a:spAutoFit/>
          </a:bodyPr>
          <a:lstStyle/>
          <a:p>
            <a:r>
              <a:rPr lang="en-US" sz="3600" b="1" dirty="0">
                <a:solidFill>
                  <a:srgbClr val="036591"/>
                </a:solidFill>
                <a:latin typeface="Helvetica Neue" charset="0"/>
                <a:ea typeface="Helvetica Neue" charset="0"/>
                <a:cs typeface="Helvetica Neue" charset="0"/>
              </a:rPr>
              <a:t>COACHING IS AT THE HEART OF THE</a:t>
            </a:r>
          </a:p>
          <a:p>
            <a:r>
              <a:rPr lang="en-US" sz="3600" b="1" dirty="0">
                <a:solidFill>
                  <a:srgbClr val="036591"/>
                </a:solidFill>
                <a:latin typeface="Helvetica Neue" charset="0"/>
                <a:ea typeface="Helvetica Neue" charset="0"/>
                <a:cs typeface="Helvetica Neue" charset="0"/>
              </a:rPr>
              <a:t>SUPERVISOR</a:t>
            </a:r>
            <a:r>
              <a:rPr lang="mr-IN" sz="3600" b="1" dirty="0">
                <a:solidFill>
                  <a:srgbClr val="036591"/>
                </a:solidFill>
                <a:latin typeface="Helvetica Neue" charset="0"/>
                <a:ea typeface="Helvetica Neue" charset="0"/>
                <a:cs typeface="Helvetica Neue" charset="0"/>
              </a:rPr>
              <a:t>–</a:t>
            </a:r>
            <a:r>
              <a:rPr lang="en-US" sz="3600" b="1" dirty="0">
                <a:solidFill>
                  <a:srgbClr val="036591"/>
                </a:solidFill>
                <a:latin typeface="Helvetica Neue" charset="0"/>
                <a:ea typeface="Helvetica Neue" charset="0"/>
                <a:cs typeface="Helvetica Neue" charset="0"/>
              </a:rPr>
              <a:t>CASEWORKER RELATIONSHIP</a:t>
            </a:r>
          </a:p>
        </p:txBody>
      </p:sp>
      <p:sp>
        <p:nvSpPr>
          <p:cNvPr id="10" name="TextBox 9"/>
          <p:cNvSpPr txBox="1"/>
          <p:nvPr/>
        </p:nvSpPr>
        <p:spPr>
          <a:xfrm>
            <a:off x="1592174" y="2652407"/>
            <a:ext cx="5245042" cy="3544560"/>
          </a:xfrm>
          <a:prstGeom prst="rect">
            <a:avLst/>
          </a:prstGeom>
          <a:noFill/>
        </p:spPr>
        <p:txBody>
          <a:bodyPr wrap="square" rtlCol="0">
            <a:spAutoFit/>
          </a:bodyPr>
          <a:lstStyle/>
          <a:p>
            <a:pPr marL="101600" indent="0">
              <a:spcBef>
                <a:spcPts val="0"/>
              </a:spcBef>
              <a:buFont typeface="Arial"/>
              <a:buNone/>
            </a:pPr>
            <a:r>
              <a:rPr lang="en-US" sz="2000" dirty="0">
                <a:solidFill>
                  <a:schemeClr val="tx1">
                    <a:lumMod val="65000"/>
                    <a:lumOff val="35000"/>
                  </a:schemeClr>
                </a:solidFill>
                <a:latin typeface="Helvetica Neue" charset="0"/>
                <a:ea typeface="Helvetica Neue" charset="0"/>
                <a:cs typeface="Helvetica Neue" charset="0"/>
              </a:rPr>
              <a:t>What is coaching?</a:t>
            </a:r>
          </a:p>
          <a:p>
            <a:pPr marL="387350" indent="-285750">
              <a:spcBef>
                <a:spcPts val="0"/>
              </a:spcBef>
              <a:buClr>
                <a:srgbClr val="95CD7A"/>
              </a:buClr>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A method?</a:t>
            </a:r>
          </a:p>
          <a:p>
            <a:pPr marL="387350" indent="-285750">
              <a:spcBef>
                <a:spcPts val="0"/>
              </a:spcBef>
              <a:buClr>
                <a:srgbClr val="95CD7A"/>
              </a:buClr>
              <a:buFont typeface="Wingdings" charset="2"/>
              <a:buChar char="§"/>
            </a:pPr>
            <a:r>
              <a:rPr lang="en-US" sz="2000" dirty="0">
                <a:solidFill>
                  <a:schemeClr val="tx1">
                    <a:lumMod val="65000"/>
                    <a:lumOff val="35000"/>
                  </a:schemeClr>
                </a:solidFill>
                <a:latin typeface="Helvetica Neue" charset="0"/>
                <a:ea typeface="Helvetica Neue" charset="0"/>
                <a:cs typeface="Helvetica Neue" charset="0"/>
              </a:rPr>
              <a:t>An attitude? Or, a way of being?</a:t>
            </a:r>
          </a:p>
          <a:p>
            <a:pPr marL="101600" indent="0">
              <a:spcBef>
                <a:spcPts val="0"/>
              </a:spcBef>
              <a:buFont typeface="Arial"/>
              <a:buNone/>
            </a:pPr>
            <a:endParaRPr lang="en-US" sz="2000" dirty="0">
              <a:solidFill>
                <a:schemeClr val="tx1">
                  <a:lumMod val="65000"/>
                  <a:lumOff val="35000"/>
                </a:schemeClr>
              </a:solidFill>
              <a:latin typeface="Helvetica Neue" charset="0"/>
              <a:ea typeface="Helvetica Neue" charset="0"/>
              <a:cs typeface="Helvetica Neue" charset="0"/>
            </a:endParaRPr>
          </a:p>
          <a:p>
            <a:pPr marL="101600" indent="0">
              <a:spcBef>
                <a:spcPts val="0"/>
              </a:spcBef>
              <a:buFont typeface="Arial"/>
              <a:buNone/>
            </a:pPr>
            <a:r>
              <a:rPr lang="en-US" sz="2000" dirty="0">
                <a:solidFill>
                  <a:schemeClr val="tx1">
                    <a:lumMod val="65000"/>
                    <a:lumOff val="35000"/>
                  </a:schemeClr>
                </a:solidFill>
                <a:latin typeface="Helvetica Neue" charset="0"/>
                <a:ea typeface="Helvetica Neue" charset="0"/>
                <a:cs typeface="Helvetica Neue" charset="0"/>
              </a:rPr>
              <a:t>What does coaching look like in supervision?  </a:t>
            </a:r>
          </a:p>
          <a:p>
            <a:pPr marL="101600" indent="0">
              <a:spcBef>
                <a:spcPts val="0"/>
              </a:spcBef>
              <a:buFont typeface="Arial"/>
              <a:buNone/>
            </a:pPr>
            <a:endParaRPr lang="en-US" sz="2000" dirty="0">
              <a:solidFill>
                <a:schemeClr val="tx1">
                  <a:lumMod val="65000"/>
                  <a:lumOff val="35000"/>
                </a:schemeClr>
              </a:solidFill>
              <a:latin typeface="Helvetica Neue" charset="0"/>
              <a:ea typeface="Helvetica Neue" charset="0"/>
              <a:cs typeface="Helvetica Neue" charset="0"/>
            </a:endParaRPr>
          </a:p>
          <a:p>
            <a:pPr marL="101600" indent="0">
              <a:spcBef>
                <a:spcPts val="0"/>
              </a:spcBef>
              <a:buFont typeface="Arial"/>
              <a:buNone/>
            </a:pPr>
            <a:r>
              <a:rPr lang="en-US" sz="2000" dirty="0">
                <a:solidFill>
                  <a:schemeClr val="tx1">
                    <a:lumMod val="65000"/>
                    <a:lumOff val="35000"/>
                  </a:schemeClr>
                </a:solidFill>
                <a:latin typeface="Helvetica Neue" charset="0"/>
                <a:ea typeface="Helvetica Neue" charset="0"/>
                <a:cs typeface="Helvetica Neue" charset="0"/>
              </a:rPr>
              <a:t>Why is the idea of coaching important within supervision? </a:t>
            </a:r>
          </a:p>
          <a:p>
            <a:pPr lvl="0">
              <a:spcBef>
                <a:spcPts val="1000"/>
              </a:spcBef>
              <a:buClr>
                <a:srgbClr val="EFEFEF"/>
              </a:buClr>
              <a:buSzPct val="25000"/>
            </a:pPr>
            <a:endParaRPr lang="en-US" b="0" i="0" u="none" strike="noStrike" cap="none" dirty="0">
              <a:solidFill>
                <a:schemeClr val="tx1">
                  <a:lumMod val="65000"/>
                  <a:lumOff val="35000"/>
                </a:schemeClr>
              </a:solidFill>
              <a:latin typeface="Century Gothic"/>
              <a:ea typeface="Century Gothic"/>
              <a:cs typeface="Century Gothic"/>
              <a:sym typeface="Century Gothic"/>
            </a:endParaRPr>
          </a:p>
          <a:p>
            <a:endParaRPr lang="en-US" dirty="0">
              <a:solidFill>
                <a:schemeClr val="tx1">
                  <a:lumMod val="65000"/>
                  <a:lumOff val="35000"/>
                </a:schemeClr>
              </a:solidFill>
            </a:endParaRPr>
          </a:p>
        </p:txBody>
      </p:sp>
      <p:sp>
        <p:nvSpPr>
          <p:cNvPr id="5" name="TextBox 4"/>
          <p:cNvSpPr txBox="1"/>
          <p:nvPr/>
        </p:nvSpPr>
        <p:spPr>
          <a:xfrm>
            <a:off x="1095258" y="2626258"/>
            <a:ext cx="2028825" cy="523220"/>
          </a:xfrm>
          <a:prstGeom prst="rect">
            <a:avLst/>
          </a:prstGeom>
          <a:noFill/>
        </p:spPr>
        <p:txBody>
          <a:bodyPr wrap="square" rtlCol="0">
            <a:spAutoFit/>
          </a:bodyPr>
          <a:lstStyle/>
          <a:p>
            <a:r>
              <a:rPr lang="en-US" sz="2800" b="1" dirty="0">
                <a:solidFill>
                  <a:srgbClr val="95CD7A"/>
                </a:solidFill>
                <a:latin typeface="Helvetica Neue" charset="0"/>
                <a:ea typeface="Helvetica Neue" charset="0"/>
                <a:cs typeface="Helvetica Neue" charset="0"/>
              </a:rPr>
              <a:t>1.</a:t>
            </a:r>
          </a:p>
        </p:txBody>
      </p:sp>
      <p:sp>
        <p:nvSpPr>
          <p:cNvPr id="21" name="TextBox 20"/>
          <p:cNvSpPr txBox="1"/>
          <p:nvPr/>
        </p:nvSpPr>
        <p:spPr>
          <a:xfrm>
            <a:off x="1095258" y="3812192"/>
            <a:ext cx="2028825" cy="523220"/>
          </a:xfrm>
          <a:prstGeom prst="rect">
            <a:avLst/>
          </a:prstGeom>
          <a:noFill/>
        </p:spPr>
        <p:txBody>
          <a:bodyPr wrap="square" rtlCol="0">
            <a:spAutoFit/>
          </a:bodyPr>
          <a:lstStyle/>
          <a:p>
            <a:r>
              <a:rPr lang="en-US" sz="2800" b="1" dirty="0">
                <a:solidFill>
                  <a:srgbClr val="95CD7A"/>
                </a:solidFill>
                <a:latin typeface="Helvetica Neue" charset="0"/>
                <a:ea typeface="Helvetica Neue" charset="0"/>
                <a:cs typeface="Helvetica Neue" charset="0"/>
              </a:rPr>
              <a:t>2.</a:t>
            </a:r>
          </a:p>
        </p:txBody>
      </p:sp>
      <p:sp>
        <p:nvSpPr>
          <p:cNvPr id="22" name="TextBox 21"/>
          <p:cNvSpPr txBox="1"/>
          <p:nvPr/>
        </p:nvSpPr>
        <p:spPr>
          <a:xfrm>
            <a:off x="1080108" y="4685716"/>
            <a:ext cx="2028825" cy="523220"/>
          </a:xfrm>
          <a:prstGeom prst="rect">
            <a:avLst/>
          </a:prstGeom>
          <a:noFill/>
        </p:spPr>
        <p:txBody>
          <a:bodyPr wrap="square" rtlCol="0">
            <a:spAutoFit/>
          </a:bodyPr>
          <a:lstStyle/>
          <a:p>
            <a:r>
              <a:rPr lang="en-US" sz="2800" b="1" dirty="0">
                <a:solidFill>
                  <a:srgbClr val="95CD7A"/>
                </a:solidFill>
                <a:latin typeface="Helvetica Neue" charset="0"/>
                <a:ea typeface="Helvetica Neue" charset="0"/>
                <a:cs typeface="Helvetica Neue" charset="0"/>
              </a:rPr>
              <a:t>3.</a:t>
            </a:r>
          </a:p>
        </p:txBody>
      </p:sp>
      <p:sp>
        <p:nvSpPr>
          <p:cNvPr id="9" name="TextBox 8"/>
          <p:cNvSpPr txBox="1"/>
          <p:nvPr/>
        </p:nvSpPr>
        <p:spPr>
          <a:xfrm>
            <a:off x="5346700" y="5412411"/>
            <a:ext cx="7899400" cy="907941"/>
          </a:xfrm>
          <a:prstGeom prst="rect">
            <a:avLst/>
          </a:prstGeom>
          <a:noFill/>
        </p:spPr>
        <p:txBody>
          <a:bodyPr wrap="square" rtlCol="0">
            <a:spAutoFit/>
          </a:bodyPr>
          <a:lstStyle/>
          <a:p>
            <a:pPr algn="ctr"/>
            <a:r>
              <a:rPr lang="en-US" sz="2400" b="1" dirty="0">
                <a:solidFill>
                  <a:srgbClr val="95CD7A"/>
                </a:solidFill>
                <a:latin typeface="Helvetica Neue" charset="0"/>
                <a:ea typeface="Helvetica Neue" charset="0"/>
                <a:cs typeface="Helvetica Neue" charset="0"/>
              </a:rPr>
              <a:t>Supervisor/Caseworker </a:t>
            </a:r>
          </a:p>
          <a:p>
            <a:pPr algn="ctr">
              <a:spcBef>
                <a:spcPts val="600"/>
              </a:spcBef>
            </a:pPr>
            <a:r>
              <a:rPr lang="en-US" sz="2400" i="1" dirty="0">
                <a:solidFill>
                  <a:srgbClr val="95CD7A"/>
                </a:solidFill>
                <a:latin typeface="Helvetica Neue" charset="0"/>
                <a:ea typeface="Helvetica Neue" charset="0"/>
                <a:cs typeface="Helvetica Neue" charset="0"/>
              </a:rPr>
              <a:t>Relationship</a:t>
            </a:r>
          </a:p>
        </p:txBody>
      </p:sp>
      <p:grpSp>
        <p:nvGrpSpPr>
          <p:cNvPr id="17" name="Group 16"/>
          <p:cNvGrpSpPr/>
          <p:nvPr/>
        </p:nvGrpSpPr>
        <p:grpSpPr>
          <a:xfrm>
            <a:off x="7781135" y="2204393"/>
            <a:ext cx="3030530" cy="3030530"/>
            <a:chOff x="15062200" y="1327230"/>
            <a:chExt cx="4216400" cy="4216400"/>
          </a:xfrm>
        </p:grpSpPr>
        <p:sp>
          <p:nvSpPr>
            <p:cNvPr id="15" name="Heart 14"/>
            <p:cNvSpPr/>
            <p:nvPr/>
          </p:nvSpPr>
          <p:spPr>
            <a:xfrm>
              <a:off x="15062200" y="1327230"/>
              <a:ext cx="4216400" cy="4216400"/>
            </a:xfrm>
            <a:prstGeom prst="heart">
              <a:avLst/>
            </a:prstGeom>
            <a:solidFill>
              <a:srgbClr val="036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6202834" y="2626258"/>
              <a:ext cx="1913310" cy="1683005"/>
            </a:xfrm>
            <a:prstGeom prst="rect">
              <a:avLst/>
            </a:prstGeom>
          </p:spPr>
        </p:pic>
      </p:grpSp>
    </p:spTree>
    <p:extLst>
      <p:ext uri="{BB962C8B-B14F-4D97-AF65-F5344CB8AC3E}">
        <p14:creationId xmlns:p14="http://schemas.microsoft.com/office/powerpoint/2010/main" val="1676375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1597321"/>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3123437" y="2386533"/>
            <a:ext cx="5675756" cy="4054865"/>
          </a:xfrm>
        </p:spPr>
        <p:txBody>
          <a:bodyPr/>
          <a:lstStyle/>
          <a:p>
            <a:pPr algn="ctr">
              <a:lnSpc>
                <a:spcPct val="150000"/>
              </a:lnSpc>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Transparent and Honest</a:t>
            </a:r>
          </a:p>
          <a:p>
            <a:pPr algn="ctr">
              <a:lnSpc>
                <a:spcPct val="150000"/>
              </a:lnSpc>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Proactive, Responsive and Engaging</a:t>
            </a:r>
          </a:p>
          <a:p>
            <a:pPr algn="ctr">
              <a:lnSpc>
                <a:spcPct val="150000"/>
              </a:lnSpc>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Trusting</a:t>
            </a:r>
          </a:p>
          <a:p>
            <a:pPr algn="ctr">
              <a:lnSpc>
                <a:spcPct val="150000"/>
              </a:lnSpc>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Collaborative</a:t>
            </a:r>
          </a:p>
          <a:p>
            <a:pPr algn="ctr">
              <a:lnSpc>
                <a:spcPct val="150000"/>
              </a:lnSpc>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Confidential</a:t>
            </a:r>
          </a:p>
          <a:p>
            <a:pPr algn="ctr">
              <a:lnSpc>
                <a:spcPct val="150000"/>
              </a:lnSpc>
              <a:buClr>
                <a:srgbClr val="02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Clear Communication Channels</a:t>
            </a:r>
          </a:p>
          <a:p>
            <a:pPr marL="0" indent="0">
              <a:buNone/>
            </a:pPr>
            <a:endParaRPr lang="en-US" sz="1800" dirty="0">
              <a:solidFill>
                <a:schemeClr val="bg1">
                  <a:lumMod val="10000"/>
                </a:schemeClr>
              </a:solidFill>
              <a:cs typeface="Arial" panose="020B0604020202020204" pitchFamily="34" charset="0"/>
            </a:endParaRPr>
          </a:p>
          <a:p>
            <a:pPr marL="0" indent="0" algn="ctr">
              <a:buNone/>
            </a:pPr>
            <a:endParaRPr lang="en-US" sz="2400" dirty="0">
              <a:solidFill>
                <a:schemeClr val="bg1">
                  <a:lumMod val="10000"/>
                </a:schemeClr>
              </a:solidFill>
              <a:cs typeface="Arial" panose="020B0604020202020204" pitchFamily="34" charset="0"/>
            </a:endParaRPr>
          </a:p>
          <a:p>
            <a:pPr marL="0" indent="0" algn="ctr">
              <a:buNone/>
            </a:pPr>
            <a:endParaRPr lang="en-US" sz="2400" dirty="0">
              <a:solidFill>
                <a:schemeClr val="bg1">
                  <a:lumMod val="10000"/>
                </a:schemeClr>
              </a:solidFill>
              <a:cs typeface="Arial" panose="020B0604020202020204" pitchFamily="34" charset="0"/>
            </a:endParaRPr>
          </a:p>
        </p:txBody>
      </p:sp>
      <p:sp>
        <p:nvSpPr>
          <p:cNvPr id="6" name="Rectangle 5"/>
          <p:cNvSpPr/>
          <p:nvPr/>
        </p:nvSpPr>
        <p:spPr>
          <a:xfrm>
            <a:off x="-136399" y="1932977"/>
            <a:ext cx="12195428" cy="400110"/>
          </a:xfrm>
          <a:prstGeom prst="rect">
            <a:avLst/>
          </a:prstGeom>
        </p:spPr>
        <p:txBody>
          <a:bodyPr wrap="square">
            <a:spAutoFit/>
          </a:bodyPr>
          <a:lstStyle/>
          <a:p>
            <a:pPr lvl="1"/>
            <a:r>
              <a:rPr lang="en-US" sz="2000" b="1" i="1" dirty="0">
                <a:solidFill>
                  <a:srgbClr val="026794"/>
                </a:solidFill>
                <a:latin typeface="Helvetica Neue" charset="0"/>
                <a:ea typeface="Helvetica Neue" charset="0"/>
                <a:cs typeface="Helvetica Neue" charset="0"/>
              </a:rPr>
              <a:t>Supervision is a two-way street; both sides must invest time and attention to gain benefits.</a:t>
            </a:r>
          </a:p>
        </p:txBody>
      </p:sp>
      <p:sp>
        <p:nvSpPr>
          <p:cNvPr id="4" name="Title 1"/>
          <p:cNvSpPr>
            <a:spLocks noGrp="1"/>
          </p:cNvSpPr>
          <p:nvPr>
            <p:ph type="title"/>
          </p:nvPr>
        </p:nvSpPr>
        <p:spPr>
          <a:xfrm>
            <a:off x="284416" y="-62590"/>
            <a:ext cx="11623167" cy="1843087"/>
          </a:xfrm>
        </p:spPr>
        <p:txBody>
          <a:bodyPr>
            <a:noAutofit/>
          </a:bodyPr>
          <a:lstStyle/>
          <a:p>
            <a:r>
              <a:rPr lang="en-US" sz="3600" b="1" dirty="0">
                <a:solidFill>
                  <a:schemeClr val="bg1"/>
                </a:solidFill>
                <a:latin typeface="Helvetica Neue" charset="0"/>
                <a:ea typeface="Helvetica Neue" charset="0"/>
                <a:cs typeface="Helvetica Neue" charset="0"/>
              </a:rPr>
              <a:t>SHARED</a:t>
            </a:r>
            <a:br>
              <a:rPr lang="en-US" sz="3600" b="1" dirty="0">
                <a:solidFill>
                  <a:schemeClr val="bg1"/>
                </a:solidFill>
                <a:latin typeface="Helvetica Neue" charset="0"/>
                <a:ea typeface="Helvetica Neue" charset="0"/>
                <a:cs typeface="Helvetica Neue" charset="0"/>
              </a:rPr>
            </a:br>
            <a:r>
              <a:rPr lang="en-US" sz="3600" b="1" dirty="0">
                <a:solidFill>
                  <a:schemeClr val="bg1"/>
                </a:solidFill>
                <a:latin typeface="Helvetica Neue" charset="0"/>
                <a:ea typeface="Helvetica Neue" charset="0"/>
                <a:cs typeface="Helvetica Neue" charset="0"/>
              </a:rPr>
              <a:t>RESPONSIBILITIES OF SUPERVISION</a:t>
            </a:r>
          </a:p>
        </p:txBody>
      </p:sp>
      <p:grpSp>
        <p:nvGrpSpPr>
          <p:cNvPr id="8" name="Group 7"/>
          <p:cNvGrpSpPr/>
          <p:nvPr/>
        </p:nvGrpSpPr>
        <p:grpSpPr>
          <a:xfrm>
            <a:off x="114299" y="-217561"/>
            <a:ext cx="12192001" cy="1814882"/>
            <a:chOff x="-1" y="5043120"/>
            <a:chExt cx="12192001" cy="1814882"/>
          </a:xfrm>
        </p:grpSpPr>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2349106" y="2694014"/>
              <a:ext cx="1814881" cy="6513095"/>
            </a:xfrm>
            <a:prstGeom prst="rect">
              <a:avLst/>
            </a:prstGeom>
          </p:spPr>
        </p:pic>
        <p:pic>
          <p:nvPicPr>
            <p:cNvPr id="10" name="Picture 9"/>
            <p:cNvPicPr>
              <a:picLocks noChangeAspect="1"/>
            </p:cNvPicPr>
            <p:nvPr/>
          </p:nvPicPr>
          <p:blipFill rotWithShape="1">
            <a:blip r:embed="rId4">
              <a:alphaModFix amt="20000"/>
              <a:extLst>
                <a:ext uri="{28A0092B-C50C-407E-A947-70E740481C1C}">
                  <a14:useLocalDpi xmlns:a14="http://schemas.microsoft.com/office/drawing/2010/main"/>
                </a:ext>
              </a:extLst>
            </a:blip>
            <a:srcRect/>
            <a:stretch/>
          </p:blipFill>
          <p:spPr>
            <a:xfrm rot="5400000">
              <a:off x="8435259" y="3077813"/>
              <a:ext cx="1791434" cy="5722048"/>
            </a:xfrm>
            <a:prstGeom prst="rect">
              <a:avLst/>
            </a:prstGeom>
          </p:spPr>
        </p:pic>
      </p:grpSp>
      <p:sp>
        <p:nvSpPr>
          <p:cNvPr id="2" name="Right Arrow 1"/>
          <p:cNvSpPr/>
          <p:nvPr/>
        </p:nvSpPr>
        <p:spPr>
          <a:xfrm>
            <a:off x="1768981" y="3978197"/>
            <a:ext cx="2043112" cy="1328738"/>
          </a:xfrm>
          <a:prstGeom prst="rightArrow">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8110537" y="3978196"/>
            <a:ext cx="2043112" cy="1328738"/>
          </a:xfrm>
          <a:prstGeom prst="rightArrow">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27097" y="4457899"/>
            <a:ext cx="5124449" cy="369332"/>
          </a:xfrm>
          <a:prstGeom prst="rect">
            <a:avLst/>
          </a:prstGeom>
          <a:noFill/>
        </p:spPr>
        <p:txBody>
          <a:bodyPr wrap="square" rtlCol="0">
            <a:spAutoFit/>
          </a:bodyPr>
          <a:lstStyle/>
          <a:p>
            <a:r>
              <a:rPr lang="en-US" b="1" dirty="0">
                <a:solidFill>
                  <a:schemeClr val="bg1"/>
                </a:solidFill>
                <a:latin typeface="Helvetica Neue" charset="0"/>
                <a:ea typeface="Helvetica Neue" charset="0"/>
                <a:cs typeface="Helvetica Neue" charset="0"/>
              </a:rPr>
              <a:t>Supervisor</a:t>
            </a:r>
            <a:endParaRPr lang="en-US" dirty="0">
              <a:solidFill>
                <a:schemeClr val="bg1"/>
              </a:solidFill>
            </a:endParaRPr>
          </a:p>
        </p:txBody>
      </p:sp>
      <p:sp>
        <p:nvSpPr>
          <p:cNvPr id="15" name="TextBox 14"/>
          <p:cNvSpPr txBox="1"/>
          <p:nvPr/>
        </p:nvSpPr>
        <p:spPr>
          <a:xfrm>
            <a:off x="8577356" y="4442739"/>
            <a:ext cx="5124449" cy="369332"/>
          </a:xfrm>
          <a:prstGeom prst="rect">
            <a:avLst/>
          </a:prstGeom>
          <a:noFill/>
        </p:spPr>
        <p:txBody>
          <a:bodyPr wrap="square" rtlCol="0">
            <a:spAutoFit/>
          </a:bodyPr>
          <a:lstStyle/>
          <a:p>
            <a:r>
              <a:rPr lang="en-US" b="1" dirty="0">
                <a:solidFill>
                  <a:schemeClr val="bg1"/>
                </a:solidFill>
                <a:latin typeface="Helvetica Neue" charset="0"/>
                <a:ea typeface="Helvetica Neue" charset="0"/>
                <a:cs typeface="Helvetica Neue" charset="0"/>
              </a:rPr>
              <a:t>Caseworker</a:t>
            </a:r>
            <a:endParaRPr lang="en-US" dirty="0">
              <a:solidFill>
                <a:schemeClr val="bg1"/>
              </a:solidFill>
            </a:endParaRPr>
          </a:p>
        </p:txBody>
      </p:sp>
    </p:spTree>
    <p:extLst>
      <p:ext uri="{BB962C8B-B14F-4D97-AF65-F5344CB8AC3E}">
        <p14:creationId xmlns:p14="http://schemas.microsoft.com/office/powerpoint/2010/main" val="874683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6" y="1013159"/>
            <a:ext cx="5208615" cy="1754326"/>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SUPERVISION </a:t>
            </a:r>
          </a:p>
          <a:p>
            <a:r>
              <a:rPr lang="en-US" sz="3600" b="1" dirty="0">
                <a:solidFill>
                  <a:srgbClr val="026794"/>
                </a:solidFill>
                <a:latin typeface="Helvetica Neue" charset="0"/>
                <a:ea typeface="Helvetica Neue" charset="0"/>
                <a:cs typeface="Helvetica Neue" charset="0"/>
              </a:rPr>
              <a:t>IN OUR </a:t>
            </a:r>
          </a:p>
          <a:p>
            <a:r>
              <a:rPr lang="en-US" sz="3600" b="1" dirty="0">
                <a:solidFill>
                  <a:srgbClr val="026794"/>
                </a:solidFill>
                <a:latin typeface="Helvetica Neue" charset="0"/>
                <a:ea typeface="Helvetica Neue" charset="0"/>
                <a:cs typeface="Helvetica Neue" charset="0"/>
              </a:rPr>
              <a:t>CONTEXTS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6137330" cy="984885"/>
          </a:xfrm>
          <a:prstGeom prst="rect">
            <a:avLst/>
          </a:prstGeom>
          <a:noFill/>
        </p:spPr>
        <p:txBody>
          <a:bodyPr wrap="square" rtlCol="0">
            <a:spAutoFit/>
          </a:bodyPr>
          <a:lstStyle/>
          <a:p>
            <a:pPr lvl="0"/>
            <a:r>
              <a:rPr lang="en-US" sz="2000" dirty="0">
                <a:solidFill>
                  <a:schemeClr val="bg1">
                    <a:lumMod val="85000"/>
                  </a:schemeClr>
                </a:solidFill>
                <a:latin typeface="Helvetica Neue" charset="0"/>
                <a:ea typeface="Helvetica Neue" charset="0"/>
                <a:cs typeface="Helvetica Neue" charset="0"/>
                <a:sym typeface="Century Gothic"/>
              </a:rPr>
              <a:t>What do people in your context think of when they hear the </a:t>
            </a:r>
            <a:r>
              <a:rPr lang="en-US" sz="2000" dirty="0">
                <a:solidFill>
                  <a:schemeClr val="bg1">
                    <a:lumMod val="85000"/>
                  </a:schemeClr>
                </a:solidFill>
                <a:latin typeface="Helvetica Neue" charset="0"/>
                <a:ea typeface="Helvetica Neue" charset="0"/>
                <a:cs typeface="Helvetica Neue" charset="0"/>
              </a:rPr>
              <a:t>term</a:t>
            </a:r>
            <a:r>
              <a:rPr lang="en-US" sz="2000" dirty="0">
                <a:solidFill>
                  <a:schemeClr val="bg1">
                    <a:lumMod val="85000"/>
                  </a:schemeClr>
                </a:solidFill>
                <a:latin typeface="Helvetica Neue" charset="0"/>
                <a:ea typeface="Helvetica Neue" charset="0"/>
                <a:cs typeface="Helvetica Neue" charset="0"/>
                <a:sym typeface="Century Gothic"/>
              </a:rPr>
              <a:t> “s</a:t>
            </a:r>
            <a:r>
              <a:rPr lang="en-US" sz="2000" dirty="0">
                <a:solidFill>
                  <a:schemeClr val="bg1">
                    <a:lumMod val="85000"/>
                  </a:schemeClr>
                </a:solidFill>
                <a:latin typeface="Helvetica Neue" charset="0"/>
                <a:ea typeface="Helvetica Neue" charset="0"/>
                <a:cs typeface="Helvetica Neue" charset="0"/>
              </a:rPr>
              <a:t>upervisor”</a:t>
            </a:r>
            <a:r>
              <a:rPr lang="en-US" sz="2000" dirty="0">
                <a:solidFill>
                  <a:schemeClr val="bg1">
                    <a:lumMod val="85000"/>
                  </a:schemeClr>
                </a:solidFill>
                <a:latin typeface="Helvetica Neue" charset="0"/>
                <a:ea typeface="Helvetica Neue" charset="0"/>
                <a:cs typeface="Helvetica Neue" charset="0"/>
                <a:sym typeface="Century Gothic"/>
              </a:rPr>
              <a:t>?</a:t>
            </a:r>
          </a:p>
          <a:p>
            <a:endParaRPr lang="en-US" dirty="0"/>
          </a:p>
        </p:txBody>
      </p:sp>
      <p:sp>
        <p:nvSpPr>
          <p:cNvPr id="21" name="TextBox 20"/>
          <p:cNvSpPr txBox="1"/>
          <p:nvPr/>
        </p:nvSpPr>
        <p:spPr>
          <a:xfrm>
            <a:off x="1317353" y="3000038"/>
            <a:ext cx="6282762" cy="984885"/>
          </a:xfrm>
          <a:prstGeom prst="rect">
            <a:avLst/>
          </a:prstGeom>
          <a:noFill/>
        </p:spPr>
        <p:txBody>
          <a:bodyPr wrap="square" rtlCol="0">
            <a:spAutoFit/>
          </a:bodyPr>
          <a:lstStyle/>
          <a:p>
            <a:pPr lvl="0">
              <a:buClr>
                <a:schemeClr val="tx1">
                  <a:lumMod val="65000"/>
                  <a:lumOff val="35000"/>
                </a:schemeClr>
              </a:buClr>
              <a:buSzPct val="100000"/>
            </a:pPr>
            <a:r>
              <a:rPr lang="en-US" sz="2000" b="1" dirty="0">
                <a:solidFill>
                  <a:schemeClr val="bg1">
                    <a:lumMod val="50000"/>
                  </a:schemeClr>
                </a:solidFill>
                <a:latin typeface="Helvetica Neue" charset="0"/>
                <a:ea typeface="Helvetica Neue" charset="0"/>
                <a:cs typeface="Helvetica Neue" charset="0"/>
                <a:sym typeface="Century Gothic"/>
              </a:rPr>
              <a:t>Why is supervision important in case management?</a:t>
            </a:r>
          </a:p>
          <a:p>
            <a:endParaRPr lang="en-US" b="1" dirty="0">
              <a:solidFill>
                <a:schemeClr val="bg1">
                  <a:lumMod val="50000"/>
                </a:schemeClr>
              </a:solidFill>
            </a:endParaRPr>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0" y="4183833"/>
            <a:ext cx="7527569" cy="1292662"/>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bg1">
                  <a:lumMod val="8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n-US" sz="2000" dirty="0">
                <a:solidFill>
                  <a:schemeClr val="bg1">
                    <a:lumMod val="85000"/>
                  </a:schemeClr>
                </a:solidFill>
                <a:latin typeface="Helvetica Neue" charset="0"/>
                <a:ea typeface="Helvetica Neue" charset="0"/>
                <a:cs typeface="Helvetica Neue" charset="0"/>
                <a:sym typeface="Century Gothic"/>
              </a:rPr>
              <a:t>What are some main tasks and responsibilities of </a:t>
            </a:r>
          </a:p>
          <a:p>
            <a:pPr lvl="0">
              <a:buClr>
                <a:schemeClr val="tx1">
                  <a:lumMod val="65000"/>
                  <a:lumOff val="35000"/>
                </a:schemeClr>
              </a:buClr>
              <a:buSzPct val="100000"/>
            </a:pPr>
            <a:r>
              <a:rPr lang="en-US" sz="2000" dirty="0">
                <a:solidFill>
                  <a:schemeClr val="bg1">
                    <a:lumMod val="85000"/>
                  </a:schemeClr>
                </a:solidFill>
                <a:latin typeface="Helvetica Neue" charset="0"/>
                <a:ea typeface="Helvetica Neue" charset="0"/>
                <a:cs typeface="Helvetica Neue" charset="0"/>
                <a:sym typeface="Century Gothic"/>
              </a:rPr>
              <a:t>Case Management </a:t>
            </a:r>
            <a:r>
              <a:rPr lang="en-US" sz="2000" dirty="0">
                <a:solidFill>
                  <a:schemeClr val="bg1">
                    <a:lumMod val="85000"/>
                  </a:schemeClr>
                </a:solidFill>
                <a:latin typeface="Helvetica Neue" charset="0"/>
                <a:ea typeface="Helvetica Neue" charset="0"/>
                <a:cs typeface="Helvetica Neue" charset="0"/>
              </a:rPr>
              <a:t>S</a:t>
            </a:r>
            <a:r>
              <a:rPr lang="en-US" sz="2000" dirty="0">
                <a:solidFill>
                  <a:schemeClr val="bg1">
                    <a:lumMod val="85000"/>
                  </a:schemeClr>
                </a:solidFill>
                <a:latin typeface="Helvetica Neue" charset="0"/>
                <a:ea typeface="Helvetica Neue" charset="0"/>
                <a:cs typeface="Helvetica Neue" charset="0"/>
                <a:sym typeface="Century Gothic"/>
              </a:rPr>
              <a:t>upervisors</a:t>
            </a:r>
            <a:r>
              <a:rPr lang="en-US" sz="2000" dirty="0">
                <a:solidFill>
                  <a:schemeClr val="bg1">
                    <a:lumMod val="85000"/>
                  </a:schemeClr>
                </a:solidFill>
                <a:latin typeface="Helvetica Neue" charset="0"/>
                <a:ea typeface="Helvetica Neue" charset="0"/>
                <a:cs typeface="Helvetica Neue" charset="0"/>
              </a:rPr>
              <a:t>?</a:t>
            </a:r>
          </a:p>
          <a:p>
            <a:endParaRPr lang="en-US" dirty="0">
              <a:solidFill>
                <a:schemeClr val="bg1">
                  <a:lumMod val="85000"/>
                </a:schemeClr>
              </a:solidFill>
            </a:endParaRPr>
          </a:p>
        </p:txBody>
      </p:sp>
      <p:sp>
        <p:nvSpPr>
          <p:cNvPr id="27" name="TextBox 26"/>
          <p:cNvSpPr txBox="1"/>
          <p:nvPr/>
        </p:nvSpPr>
        <p:spPr>
          <a:xfrm>
            <a:off x="494292" y="113098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n-US" sz="4400" b="1" dirty="0">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2796811639"/>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12246</TotalTime>
  <Words>3386</Words>
  <Application>Microsoft Office PowerPoint</Application>
  <PresentationFormat>Widescreen</PresentationFormat>
  <Paragraphs>561</Paragraphs>
  <Slides>29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Light</vt:lpstr>
      <vt:lpstr>Century Gothic</vt:lpstr>
      <vt:lpstr>Helvetica Neue</vt:lpstr>
      <vt:lpstr>Helvetica Neue Medium</vt:lpstr>
      <vt:lpstr>HG明朝B</vt:lpstr>
      <vt:lpstr>Noto Sans Symbols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SHARED RESPONSIBILITIES OF SUPERVISION</vt:lpstr>
      <vt:lpstr>PowerPoint Presentation</vt:lpstr>
      <vt:lpstr>PowerPoint Presentation</vt:lpstr>
      <vt:lpstr>EVIDENCE   </vt:lpstr>
      <vt:lpstr>PowerPoint Presentation</vt:lpstr>
      <vt:lpstr>3 FUNCTIONS OF SUPERVISION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AND STRATEGIES OF SUPERVISION</vt:lpstr>
      <vt:lpstr>PowerPoint Presentation</vt:lpstr>
      <vt:lpstr>  STRATEGIES  AND CHALLENGES OF SUPERVISION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Colleen Fitzgerald</cp:lastModifiedBy>
  <cp:revision>75</cp:revision>
  <dcterms:created xsi:type="dcterms:W3CDTF">2017-11-22T17:27:49Z</dcterms:created>
  <dcterms:modified xsi:type="dcterms:W3CDTF">2018-07-13T15:55:58Z</dcterms:modified>
</cp:coreProperties>
</file>