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90" r:id="rId2"/>
    <p:sldId id="300" r:id="rId3"/>
    <p:sldId id="302" r:id="rId4"/>
    <p:sldId id="292" r:id="rId5"/>
    <p:sldId id="293" r:id="rId6"/>
    <p:sldId id="294" r:id="rId7"/>
    <p:sldId id="295" r:id="rId8"/>
    <p:sldId id="296" r:id="rId9"/>
    <p:sldId id="297" r:id="rId10"/>
    <p:sldId id="29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Lee" initials="JL" lastIdx="11" clrIdx="0">
    <p:extLst>
      <p:ext uri="{19B8F6BF-5375-455C-9EA6-DF929625EA0E}">
        <p15:presenceInfo xmlns:p15="http://schemas.microsoft.com/office/powerpoint/2012/main" userId="S-1-5-21-1294360644-1464272073-1233803906-1447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467D"/>
    <a:srgbClr val="026794"/>
    <a:srgbClr val="405E79"/>
    <a:srgbClr val="35B2B4"/>
    <a:srgbClr val="95CD7A"/>
    <a:srgbClr val="70995C"/>
    <a:srgbClr val="D5EBCA"/>
    <a:srgbClr val="000000"/>
    <a:srgbClr val="E3D3DB"/>
    <a:srgbClr val="AC6B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5" autoAdjust="0"/>
    <p:restoredTop sz="79494" autoAdjust="0"/>
  </p:normalViewPr>
  <p:slideViewPr>
    <p:cSldViewPr snapToGrid="0" snapToObjects="1">
      <p:cViewPr varScale="1">
        <p:scale>
          <a:sx n="55" d="100"/>
          <a:sy n="55" d="100"/>
        </p:scale>
        <p:origin x="126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5E37B0-271D-45B1-A356-56940B81EBCA}" type="doc">
      <dgm:prSet loTypeId="urn:microsoft.com/office/officeart/2005/8/layout/cycle6" loCatId="process" qsTypeId="urn:microsoft.com/office/officeart/2005/8/quickstyle/simple1" qsCatId="simple" csTypeId="urn:microsoft.com/office/officeart/2005/8/colors/colorful5" csCatId="colorful" phldr="1"/>
      <dgm:spPr/>
      <dgm:t>
        <a:bodyPr/>
        <a:lstStyle/>
        <a:p>
          <a:endParaRPr lang="en-US"/>
        </a:p>
      </dgm:t>
    </dgm:pt>
    <dgm:pt modelId="{FE662C53-0A70-40B8-80A4-53B1A5063590}">
      <dgm:prSet custT="1"/>
      <dgm:spPr>
        <a:solidFill>
          <a:srgbClr val="0389C6"/>
        </a:solidFill>
        <a:ln>
          <a:noFill/>
        </a:ln>
      </dgm:spPr>
      <dgm:t>
        <a:bodyPr/>
        <a:lstStyle/>
        <a:p>
          <a:pPr rtl="0"/>
          <a:r>
            <a:rPr lang="en-US" sz="1800" b="0" i="0" dirty="0">
              <a:latin typeface="Helvetica Neue" charset="0"/>
              <a:ea typeface="Helvetica Neue" charset="0"/>
              <a:cs typeface="Helvetica Neue" charset="0"/>
            </a:rPr>
            <a:t>Open to Sharing Ideas and Opinions</a:t>
          </a:r>
        </a:p>
      </dgm:t>
    </dgm:pt>
    <dgm:pt modelId="{573F120B-68FF-4608-9091-095351BF2D2D}" type="parTrans" cxnId="{C1AF8413-AB26-4158-AD35-254D48532E43}">
      <dgm:prSet/>
      <dgm:spPr/>
      <dgm:t>
        <a:bodyPr/>
        <a:lstStyle/>
        <a:p>
          <a:endParaRPr lang="en-US">
            <a:latin typeface="+mn-lt"/>
            <a:ea typeface="Open Sans" pitchFamily="34" charset="0"/>
            <a:cs typeface="Open Sans" pitchFamily="34" charset="0"/>
          </a:endParaRPr>
        </a:p>
      </dgm:t>
    </dgm:pt>
    <dgm:pt modelId="{2896705D-E738-4983-B8BD-BBBCE143C613}" type="sibTrans" cxnId="{C1AF8413-AB26-4158-AD35-254D48532E43}">
      <dgm:prSet/>
      <dgm:spPr>
        <a:gradFill rotWithShape="0">
          <a:gsLst>
            <a:gs pos="0">
              <a:schemeClr val="accent6">
                <a:alpha val="70000"/>
                <a:hueOff val="0"/>
                <a:satOff val="0"/>
                <a:lumOff val="0"/>
                <a:alphaOff val="0"/>
                <a:satMod val="103000"/>
                <a:lumMod val="102000"/>
                <a:tint val="94000"/>
              </a:schemeClr>
            </a:gs>
            <a:gs pos="50000">
              <a:schemeClr val="accent6">
                <a:alpha val="70000"/>
                <a:hueOff val="0"/>
                <a:satOff val="0"/>
                <a:lumOff val="0"/>
                <a:alphaOff val="0"/>
                <a:satMod val="110000"/>
                <a:lumMod val="100000"/>
                <a:shade val="100000"/>
              </a:schemeClr>
            </a:gs>
            <a:gs pos="100000">
              <a:schemeClr val="accent6">
                <a:alpha val="70000"/>
                <a:hueOff val="0"/>
                <a:satOff val="0"/>
                <a:lumOff val="0"/>
                <a:alphaOff val="0"/>
                <a:lumMod val="99000"/>
                <a:satMod val="120000"/>
                <a:shade val="78000"/>
              </a:schemeClr>
            </a:gs>
          </a:gsLst>
          <a:lin ang="5400000" scaled="0"/>
        </a:gradFill>
      </dgm:spPr>
      <dgm:t>
        <a:bodyPr/>
        <a:lstStyle/>
        <a:p>
          <a:endParaRPr lang="en-US">
            <a:latin typeface="+mn-lt"/>
            <a:ea typeface="Open Sans" pitchFamily="34" charset="0"/>
            <a:cs typeface="Open Sans" pitchFamily="34" charset="0"/>
          </a:endParaRPr>
        </a:p>
      </dgm:t>
    </dgm:pt>
    <dgm:pt modelId="{15FF202E-99D5-4D55-AAED-EDDA2F560D88}">
      <dgm:prSet custT="1"/>
      <dgm:spPr>
        <a:solidFill>
          <a:srgbClr val="95CD7A"/>
        </a:solidFill>
        <a:ln>
          <a:noFill/>
        </a:ln>
      </dgm:spPr>
      <dgm:t>
        <a:bodyPr/>
        <a:lstStyle/>
        <a:p>
          <a:pPr rtl="0"/>
          <a:r>
            <a:rPr lang="en-US" sz="1800" b="0" i="0" dirty="0">
              <a:latin typeface="Helvetica Neue" charset="0"/>
              <a:ea typeface="Helvetica Neue" charset="0"/>
              <a:cs typeface="Helvetica Neue" charset="0"/>
            </a:rPr>
            <a:t>Non-judgmental Environment</a:t>
          </a:r>
        </a:p>
      </dgm:t>
    </dgm:pt>
    <dgm:pt modelId="{6959FD3D-C55C-4E3E-BB84-B3A301D7489C}" type="parTrans" cxnId="{F7DF265E-9066-4F8C-B15C-173C2257E139}">
      <dgm:prSet/>
      <dgm:spPr/>
      <dgm:t>
        <a:bodyPr/>
        <a:lstStyle/>
        <a:p>
          <a:endParaRPr lang="en-US">
            <a:latin typeface="+mn-lt"/>
            <a:ea typeface="Open Sans" pitchFamily="34" charset="0"/>
            <a:cs typeface="Open Sans" pitchFamily="34" charset="0"/>
          </a:endParaRPr>
        </a:p>
      </dgm:t>
    </dgm:pt>
    <dgm:pt modelId="{36D1A752-867F-4ACC-BB7C-2958EA416726}" type="sibTrans" cxnId="{F7DF265E-9066-4F8C-B15C-173C2257E139}">
      <dgm:prSet/>
      <dgm:spPr/>
      <dgm:t>
        <a:bodyPr/>
        <a:lstStyle/>
        <a:p>
          <a:endParaRPr lang="en-US">
            <a:latin typeface="+mn-lt"/>
            <a:ea typeface="Open Sans" pitchFamily="34" charset="0"/>
            <a:cs typeface="Open Sans" pitchFamily="34" charset="0"/>
          </a:endParaRPr>
        </a:p>
      </dgm:t>
    </dgm:pt>
    <dgm:pt modelId="{DF91234E-1D59-466D-BFC3-1E74A51C5D93}">
      <dgm:prSet custT="1"/>
      <dgm:spPr>
        <a:solidFill>
          <a:srgbClr val="029FA1"/>
        </a:solidFill>
        <a:ln>
          <a:noFill/>
        </a:ln>
      </dgm:spPr>
      <dgm:t>
        <a:bodyPr/>
        <a:lstStyle/>
        <a:p>
          <a:pPr rtl="0"/>
          <a:r>
            <a:rPr lang="en-US" sz="1800" b="0" i="0" dirty="0">
              <a:solidFill>
                <a:schemeClr val="bg1"/>
              </a:solidFill>
              <a:latin typeface="Helvetica Neue" charset="0"/>
              <a:ea typeface="Helvetica Neue" charset="0"/>
              <a:cs typeface="Helvetica Neue" charset="0"/>
            </a:rPr>
            <a:t>Group Safety</a:t>
          </a:r>
        </a:p>
      </dgm:t>
    </dgm:pt>
    <dgm:pt modelId="{740D2CE7-6971-43A0-85DC-F3B4E090C1A4}" type="parTrans" cxnId="{D7F5F9CD-4D84-4E93-A1C6-AAF97F57F2CB}">
      <dgm:prSet/>
      <dgm:spPr/>
      <dgm:t>
        <a:bodyPr/>
        <a:lstStyle/>
        <a:p>
          <a:endParaRPr lang="en-US">
            <a:latin typeface="+mn-lt"/>
            <a:ea typeface="Open Sans" pitchFamily="34" charset="0"/>
            <a:cs typeface="Open Sans" pitchFamily="34" charset="0"/>
          </a:endParaRPr>
        </a:p>
      </dgm:t>
    </dgm:pt>
    <dgm:pt modelId="{46D78DA0-3F89-4790-95F4-328634BE950B}" type="sibTrans" cxnId="{D7F5F9CD-4D84-4E93-A1C6-AAF97F57F2CB}">
      <dgm:prSet/>
      <dgm:spPr/>
      <dgm:t>
        <a:bodyPr/>
        <a:lstStyle/>
        <a:p>
          <a:endParaRPr lang="en-US">
            <a:latin typeface="+mn-lt"/>
            <a:ea typeface="Open Sans" pitchFamily="34" charset="0"/>
            <a:cs typeface="Open Sans" pitchFamily="34" charset="0"/>
          </a:endParaRPr>
        </a:p>
      </dgm:t>
    </dgm:pt>
    <dgm:pt modelId="{437160B6-C35A-2A42-A56A-1D2F33C8621E}" type="pres">
      <dgm:prSet presAssocID="{2B5E37B0-271D-45B1-A356-56940B81EBCA}" presName="cycle" presStyleCnt="0">
        <dgm:presLayoutVars>
          <dgm:dir/>
          <dgm:resizeHandles val="exact"/>
        </dgm:presLayoutVars>
      </dgm:prSet>
      <dgm:spPr/>
      <dgm:t>
        <a:bodyPr/>
        <a:lstStyle/>
        <a:p>
          <a:endParaRPr lang="en-US"/>
        </a:p>
      </dgm:t>
    </dgm:pt>
    <dgm:pt modelId="{E582C1D9-F86A-0D42-83AF-65AC83112248}" type="pres">
      <dgm:prSet presAssocID="{FE662C53-0A70-40B8-80A4-53B1A5063590}" presName="node" presStyleLbl="node1" presStyleIdx="0" presStyleCnt="3">
        <dgm:presLayoutVars>
          <dgm:bulletEnabled val="1"/>
        </dgm:presLayoutVars>
      </dgm:prSet>
      <dgm:spPr/>
      <dgm:t>
        <a:bodyPr/>
        <a:lstStyle/>
        <a:p>
          <a:endParaRPr lang="en-US"/>
        </a:p>
      </dgm:t>
    </dgm:pt>
    <dgm:pt modelId="{47C22DDE-514D-A748-8004-67593DBF050D}" type="pres">
      <dgm:prSet presAssocID="{FE662C53-0A70-40B8-80A4-53B1A5063590}" presName="spNode" presStyleCnt="0"/>
      <dgm:spPr/>
    </dgm:pt>
    <dgm:pt modelId="{E539A6C1-B907-F340-AB04-A713DD4DB2C2}" type="pres">
      <dgm:prSet presAssocID="{2896705D-E738-4983-B8BD-BBBCE143C613}" presName="sibTrans" presStyleLbl="sibTrans1D1" presStyleIdx="0" presStyleCnt="3"/>
      <dgm:spPr/>
      <dgm:t>
        <a:bodyPr/>
        <a:lstStyle/>
        <a:p>
          <a:endParaRPr lang="en-US"/>
        </a:p>
      </dgm:t>
    </dgm:pt>
    <dgm:pt modelId="{02DC457F-E33E-E841-BFC5-489D9C0C9621}" type="pres">
      <dgm:prSet presAssocID="{15FF202E-99D5-4D55-AAED-EDDA2F560D88}" presName="node" presStyleLbl="node1" presStyleIdx="1" presStyleCnt="3" custRadScaleRad="98337" custRadScaleInc="-32513">
        <dgm:presLayoutVars>
          <dgm:bulletEnabled val="1"/>
        </dgm:presLayoutVars>
      </dgm:prSet>
      <dgm:spPr/>
      <dgm:t>
        <a:bodyPr/>
        <a:lstStyle/>
        <a:p>
          <a:endParaRPr lang="en-US"/>
        </a:p>
      </dgm:t>
    </dgm:pt>
    <dgm:pt modelId="{59AC16EC-71AA-7242-B4C8-C9F0F067B288}" type="pres">
      <dgm:prSet presAssocID="{15FF202E-99D5-4D55-AAED-EDDA2F560D88}" presName="spNode" presStyleCnt="0"/>
      <dgm:spPr/>
    </dgm:pt>
    <dgm:pt modelId="{33B1DD8E-EDD4-B94D-BD71-3DE961DA4795}" type="pres">
      <dgm:prSet presAssocID="{36D1A752-867F-4ACC-BB7C-2958EA416726}" presName="sibTrans" presStyleLbl="sibTrans1D1" presStyleIdx="1" presStyleCnt="3"/>
      <dgm:spPr/>
      <dgm:t>
        <a:bodyPr/>
        <a:lstStyle/>
        <a:p>
          <a:endParaRPr lang="en-US"/>
        </a:p>
      </dgm:t>
    </dgm:pt>
    <dgm:pt modelId="{8186E04C-C418-5949-89E2-34D1AE665E44}" type="pres">
      <dgm:prSet presAssocID="{DF91234E-1D59-466D-BFC3-1E74A51C5D93}" presName="node" presStyleLbl="node1" presStyleIdx="2" presStyleCnt="3" custRadScaleRad="104915" custRadScaleInc="38259">
        <dgm:presLayoutVars>
          <dgm:bulletEnabled val="1"/>
        </dgm:presLayoutVars>
      </dgm:prSet>
      <dgm:spPr/>
      <dgm:t>
        <a:bodyPr/>
        <a:lstStyle/>
        <a:p>
          <a:endParaRPr lang="en-US"/>
        </a:p>
      </dgm:t>
    </dgm:pt>
    <dgm:pt modelId="{D123704E-6A7C-2D4F-8ED5-7A08C29F6B50}" type="pres">
      <dgm:prSet presAssocID="{DF91234E-1D59-466D-BFC3-1E74A51C5D93}" presName="spNode" presStyleCnt="0"/>
      <dgm:spPr/>
    </dgm:pt>
    <dgm:pt modelId="{A2316CF7-CAC0-8B48-A685-4DD6209C8F76}" type="pres">
      <dgm:prSet presAssocID="{46D78DA0-3F89-4790-95F4-328634BE950B}" presName="sibTrans" presStyleLbl="sibTrans1D1" presStyleIdx="2" presStyleCnt="3"/>
      <dgm:spPr/>
      <dgm:t>
        <a:bodyPr/>
        <a:lstStyle/>
        <a:p>
          <a:endParaRPr lang="en-US"/>
        </a:p>
      </dgm:t>
    </dgm:pt>
  </dgm:ptLst>
  <dgm:cxnLst>
    <dgm:cxn modelId="{367A560E-CA74-49F8-9F04-D50746004B82}" type="presOf" srcId="{36D1A752-867F-4ACC-BB7C-2958EA416726}" destId="{33B1DD8E-EDD4-B94D-BD71-3DE961DA4795}" srcOrd="0" destOrd="0" presId="urn:microsoft.com/office/officeart/2005/8/layout/cycle6"/>
    <dgm:cxn modelId="{F7DF265E-9066-4F8C-B15C-173C2257E139}" srcId="{2B5E37B0-271D-45B1-A356-56940B81EBCA}" destId="{15FF202E-99D5-4D55-AAED-EDDA2F560D88}" srcOrd="1" destOrd="0" parTransId="{6959FD3D-C55C-4E3E-BB84-B3A301D7489C}" sibTransId="{36D1A752-867F-4ACC-BB7C-2958EA416726}"/>
    <dgm:cxn modelId="{C3DAFBB5-BF7B-4ACA-B062-D408A7A2E85A}" type="presOf" srcId="{15FF202E-99D5-4D55-AAED-EDDA2F560D88}" destId="{02DC457F-E33E-E841-BFC5-489D9C0C9621}" srcOrd="0" destOrd="0" presId="urn:microsoft.com/office/officeart/2005/8/layout/cycle6"/>
    <dgm:cxn modelId="{72ADC2EC-ECE2-4212-9ED2-8E5C73E158D5}" type="presOf" srcId="{DF91234E-1D59-466D-BFC3-1E74A51C5D93}" destId="{8186E04C-C418-5949-89E2-34D1AE665E44}" srcOrd="0" destOrd="0" presId="urn:microsoft.com/office/officeart/2005/8/layout/cycle6"/>
    <dgm:cxn modelId="{D7F5F9CD-4D84-4E93-A1C6-AAF97F57F2CB}" srcId="{2B5E37B0-271D-45B1-A356-56940B81EBCA}" destId="{DF91234E-1D59-466D-BFC3-1E74A51C5D93}" srcOrd="2" destOrd="0" parTransId="{740D2CE7-6971-43A0-85DC-F3B4E090C1A4}" sibTransId="{46D78DA0-3F89-4790-95F4-328634BE950B}"/>
    <dgm:cxn modelId="{37AE9ABA-68E1-4467-8141-078058DF36D2}" type="presOf" srcId="{2B5E37B0-271D-45B1-A356-56940B81EBCA}" destId="{437160B6-C35A-2A42-A56A-1D2F33C8621E}" srcOrd="0" destOrd="0" presId="urn:microsoft.com/office/officeart/2005/8/layout/cycle6"/>
    <dgm:cxn modelId="{7366D28B-091F-47A9-AC45-634D8845286F}" type="presOf" srcId="{46D78DA0-3F89-4790-95F4-328634BE950B}" destId="{A2316CF7-CAC0-8B48-A685-4DD6209C8F76}" srcOrd="0" destOrd="0" presId="urn:microsoft.com/office/officeart/2005/8/layout/cycle6"/>
    <dgm:cxn modelId="{C1AF8413-AB26-4158-AD35-254D48532E43}" srcId="{2B5E37B0-271D-45B1-A356-56940B81EBCA}" destId="{FE662C53-0A70-40B8-80A4-53B1A5063590}" srcOrd="0" destOrd="0" parTransId="{573F120B-68FF-4608-9091-095351BF2D2D}" sibTransId="{2896705D-E738-4983-B8BD-BBBCE143C613}"/>
    <dgm:cxn modelId="{329A03D0-0061-40BA-B55E-3BF5A26B98DE}" type="presOf" srcId="{2896705D-E738-4983-B8BD-BBBCE143C613}" destId="{E539A6C1-B907-F340-AB04-A713DD4DB2C2}" srcOrd="0" destOrd="0" presId="urn:microsoft.com/office/officeart/2005/8/layout/cycle6"/>
    <dgm:cxn modelId="{A75D3DEB-D79A-4C84-B841-349627543A7A}" type="presOf" srcId="{FE662C53-0A70-40B8-80A4-53B1A5063590}" destId="{E582C1D9-F86A-0D42-83AF-65AC83112248}" srcOrd="0" destOrd="0" presId="urn:microsoft.com/office/officeart/2005/8/layout/cycle6"/>
    <dgm:cxn modelId="{A73E7EC3-F2D9-4E3E-BF84-61DC75BA44AD}" type="presParOf" srcId="{437160B6-C35A-2A42-A56A-1D2F33C8621E}" destId="{E582C1D9-F86A-0D42-83AF-65AC83112248}" srcOrd="0" destOrd="0" presId="urn:microsoft.com/office/officeart/2005/8/layout/cycle6"/>
    <dgm:cxn modelId="{2F917587-966E-495F-9600-3716D3CD88EA}" type="presParOf" srcId="{437160B6-C35A-2A42-A56A-1D2F33C8621E}" destId="{47C22DDE-514D-A748-8004-67593DBF050D}" srcOrd="1" destOrd="0" presId="urn:microsoft.com/office/officeart/2005/8/layout/cycle6"/>
    <dgm:cxn modelId="{A30274B9-8475-42B6-90A1-BFD03F6A7E2E}" type="presParOf" srcId="{437160B6-C35A-2A42-A56A-1D2F33C8621E}" destId="{E539A6C1-B907-F340-AB04-A713DD4DB2C2}" srcOrd="2" destOrd="0" presId="urn:microsoft.com/office/officeart/2005/8/layout/cycle6"/>
    <dgm:cxn modelId="{CDB68D2C-2B8F-4D30-9FB8-F5CE1DD1B417}" type="presParOf" srcId="{437160B6-C35A-2A42-A56A-1D2F33C8621E}" destId="{02DC457F-E33E-E841-BFC5-489D9C0C9621}" srcOrd="3" destOrd="0" presId="urn:microsoft.com/office/officeart/2005/8/layout/cycle6"/>
    <dgm:cxn modelId="{F49D5877-A7E2-47E4-9022-9A425CDCEF6C}" type="presParOf" srcId="{437160B6-C35A-2A42-A56A-1D2F33C8621E}" destId="{59AC16EC-71AA-7242-B4C8-C9F0F067B288}" srcOrd="4" destOrd="0" presId="urn:microsoft.com/office/officeart/2005/8/layout/cycle6"/>
    <dgm:cxn modelId="{D39DF9A2-8D5D-4DA7-B409-78D27CCFABF4}" type="presParOf" srcId="{437160B6-C35A-2A42-A56A-1D2F33C8621E}" destId="{33B1DD8E-EDD4-B94D-BD71-3DE961DA4795}" srcOrd="5" destOrd="0" presId="urn:microsoft.com/office/officeart/2005/8/layout/cycle6"/>
    <dgm:cxn modelId="{2C47B7D1-483D-407A-9E07-BA14FFE5DBD1}" type="presParOf" srcId="{437160B6-C35A-2A42-A56A-1D2F33C8621E}" destId="{8186E04C-C418-5949-89E2-34D1AE665E44}" srcOrd="6" destOrd="0" presId="urn:microsoft.com/office/officeart/2005/8/layout/cycle6"/>
    <dgm:cxn modelId="{27C42195-4277-4D8C-9276-FC3E3F61C83F}" type="presParOf" srcId="{437160B6-C35A-2A42-A56A-1D2F33C8621E}" destId="{D123704E-6A7C-2D4F-8ED5-7A08C29F6B50}" srcOrd="7" destOrd="0" presId="urn:microsoft.com/office/officeart/2005/8/layout/cycle6"/>
    <dgm:cxn modelId="{F24D667D-B1CE-444F-A413-998925A36C95}" type="presParOf" srcId="{437160B6-C35A-2A42-A56A-1D2F33C8621E}" destId="{A2316CF7-CAC0-8B48-A685-4DD6209C8F76}"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2C1D9-F86A-0D42-83AF-65AC83112248}">
      <dsp:nvSpPr>
        <dsp:cNvPr id="0" name=""/>
        <dsp:cNvSpPr/>
      </dsp:nvSpPr>
      <dsp:spPr>
        <a:xfrm>
          <a:off x="4319278" y="740"/>
          <a:ext cx="2488339" cy="1617420"/>
        </a:xfrm>
        <a:prstGeom prst="roundRect">
          <a:avLst/>
        </a:prstGeom>
        <a:solidFill>
          <a:srgbClr val="0389C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0" i="0" kern="1200" dirty="0">
              <a:latin typeface="Helvetica Neue" charset="0"/>
              <a:ea typeface="Helvetica Neue" charset="0"/>
              <a:cs typeface="Helvetica Neue" charset="0"/>
            </a:rPr>
            <a:t>Open to Sharing Ideas and Opinions</a:t>
          </a:r>
        </a:p>
      </dsp:txBody>
      <dsp:txXfrm>
        <a:off x="4398234" y="79696"/>
        <a:ext cx="2330427" cy="1459508"/>
      </dsp:txXfrm>
    </dsp:sp>
    <dsp:sp modelId="{E539A6C1-B907-F340-AB04-A713DD4DB2C2}">
      <dsp:nvSpPr>
        <dsp:cNvPr id="0" name=""/>
        <dsp:cNvSpPr/>
      </dsp:nvSpPr>
      <dsp:spPr>
        <a:xfrm>
          <a:off x="3366668" y="781819"/>
          <a:ext cx="4317006" cy="4317006"/>
        </a:xfrm>
        <a:custGeom>
          <a:avLst/>
          <a:gdLst/>
          <a:ahLst/>
          <a:cxnLst/>
          <a:rect l="0" t="0" r="0" b="0"/>
          <a:pathLst>
            <a:path>
              <a:moveTo>
                <a:pt x="3455381" y="433034"/>
              </a:moveTo>
              <a:arcTo wR="2158503" hR="2158503" stAng="18415732" swAng="2899469"/>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2DC457F-E33E-E841-BFC5-489D9C0C9621}">
      <dsp:nvSpPr>
        <dsp:cNvPr id="0" name=""/>
        <dsp:cNvSpPr/>
      </dsp:nvSpPr>
      <dsp:spPr>
        <a:xfrm>
          <a:off x="6349194" y="2779649"/>
          <a:ext cx="2488339" cy="1617420"/>
        </a:xfrm>
        <a:prstGeom prst="roundRect">
          <a:avLst/>
        </a:prstGeom>
        <a:solidFill>
          <a:srgbClr val="95CD7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0" i="0" kern="1200" dirty="0">
              <a:latin typeface="Helvetica Neue" charset="0"/>
              <a:ea typeface="Helvetica Neue" charset="0"/>
              <a:cs typeface="Helvetica Neue" charset="0"/>
            </a:rPr>
            <a:t>Non-judgmental Environment</a:t>
          </a:r>
        </a:p>
      </dsp:txBody>
      <dsp:txXfrm>
        <a:off x="6428150" y="2858605"/>
        <a:ext cx="2330427" cy="1459508"/>
      </dsp:txXfrm>
    </dsp:sp>
    <dsp:sp modelId="{33B1DD8E-EDD4-B94D-BD71-3DE961DA4795}">
      <dsp:nvSpPr>
        <dsp:cNvPr id="0" name=""/>
        <dsp:cNvSpPr/>
      </dsp:nvSpPr>
      <dsp:spPr>
        <a:xfrm>
          <a:off x="3311596" y="862220"/>
          <a:ext cx="4317006" cy="4317006"/>
        </a:xfrm>
        <a:custGeom>
          <a:avLst/>
          <a:gdLst/>
          <a:ahLst/>
          <a:cxnLst/>
          <a:rect l="0" t="0" r="0" b="0"/>
          <a:pathLst>
            <a:path>
              <a:moveTo>
                <a:pt x="3799630" y="3560585"/>
              </a:moveTo>
              <a:arcTo wR="2158503" hR="2158503" stAng="2430517" swAng="6032785"/>
            </a:path>
          </a:pathLst>
        </a:custGeom>
        <a:noFill/>
        <a:ln w="6350" cap="flat" cmpd="sng" algn="ctr">
          <a:solidFill>
            <a:schemeClr val="accent5">
              <a:hueOff val="856485"/>
              <a:satOff val="-33542"/>
              <a:lumOff val="2156"/>
              <a:alphaOff val="0"/>
            </a:schemeClr>
          </a:solidFill>
          <a:prstDash val="solid"/>
          <a:miter lim="800000"/>
        </a:ln>
        <a:effectLst/>
      </dsp:spPr>
      <dsp:style>
        <a:lnRef idx="1">
          <a:scrgbClr r="0" g="0" b="0"/>
        </a:lnRef>
        <a:fillRef idx="0">
          <a:scrgbClr r="0" g="0" b="0"/>
        </a:fillRef>
        <a:effectRef idx="0">
          <a:scrgbClr r="0" g="0" b="0"/>
        </a:effectRef>
        <a:fontRef idx="minor"/>
      </dsp:style>
    </dsp:sp>
    <dsp:sp modelId="{8186E04C-C418-5949-89E2-34D1AE665E44}">
      <dsp:nvSpPr>
        <dsp:cNvPr id="0" name=""/>
        <dsp:cNvSpPr/>
      </dsp:nvSpPr>
      <dsp:spPr>
        <a:xfrm>
          <a:off x="2128774" y="2733764"/>
          <a:ext cx="2488339" cy="1617420"/>
        </a:xfrm>
        <a:prstGeom prst="roundRect">
          <a:avLst/>
        </a:prstGeom>
        <a:solidFill>
          <a:srgbClr val="029FA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0" i="0" kern="1200" dirty="0">
              <a:solidFill>
                <a:schemeClr val="bg1"/>
              </a:solidFill>
              <a:latin typeface="Helvetica Neue" charset="0"/>
              <a:ea typeface="Helvetica Neue" charset="0"/>
              <a:cs typeface="Helvetica Neue" charset="0"/>
            </a:rPr>
            <a:t>Group Safety</a:t>
          </a:r>
        </a:p>
      </dsp:txBody>
      <dsp:txXfrm>
        <a:off x="2207730" y="2812720"/>
        <a:ext cx="2330427" cy="1459508"/>
      </dsp:txXfrm>
    </dsp:sp>
    <dsp:sp modelId="{A2316CF7-CAC0-8B48-A685-4DD6209C8F76}">
      <dsp:nvSpPr>
        <dsp:cNvPr id="0" name=""/>
        <dsp:cNvSpPr/>
      </dsp:nvSpPr>
      <dsp:spPr>
        <a:xfrm>
          <a:off x="3288500" y="886078"/>
          <a:ext cx="4317006" cy="4317006"/>
        </a:xfrm>
        <a:custGeom>
          <a:avLst/>
          <a:gdLst/>
          <a:ahLst/>
          <a:cxnLst/>
          <a:rect l="0" t="0" r="0" b="0"/>
          <a:pathLst>
            <a:path>
              <a:moveTo>
                <a:pt x="25210" y="1829567"/>
              </a:moveTo>
              <a:arcTo wR="2158503" hR="2158503" stAng="11325930" swAng="2955059"/>
            </a:path>
          </a:pathLst>
        </a:custGeom>
        <a:noFill/>
        <a:ln w="6350" cap="flat" cmpd="sng" algn="ctr">
          <a:solidFill>
            <a:schemeClr val="accent5">
              <a:hueOff val="1712969"/>
              <a:satOff val="-67085"/>
              <a:lumOff val="4311"/>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CD8994-4F69-1D49-B402-38B1BC4CA207}" type="datetimeFigureOut">
              <a:rPr lang="en-US" smtClean="0"/>
              <a:t>7/13/2018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767AD-8186-5647-9165-A19B63BA7F43}" type="slidenum">
              <a:rPr lang="en-US" smtClean="0"/>
              <a:t>‹#›</a:t>
            </a:fld>
            <a:endParaRPr lang="en-US"/>
          </a:p>
        </p:txBody>
      </p:sp>
    </p:spTree>
    <p:extLst>
      <p:ext uri="{BB962C8B-B14F-4D97-AF65-F5344CB8AC3E}">
        <p14:creationId xmlns:p14="http://schemas.microsoft.com/office/powerpoint/2010/main" val="1174379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20</a:t>
            </a:r>
            <a:r>
              <a:rPr lang="en-US" sz="1100" baseline="0" dirty="0"/>
              <a:t> minutes </a:t>
            </a:r>
          </a:p>
          <a:p>
            <a:endParaRPr lang="en-US" sz="1100" baseline="0" dirty="0"/>
          </a:p>
          <a:p>
            <a:r>
              <a:rPr lang="en-US" sz="1100" b="1" baseline="0" dirty="0"/>
              <a:t>Distribute: </a:t>
            </a:r>
            <a:r>
              <a:rPr lang="en-GB" sz="1200" kern="1200" dirty="0">
                <a:solidFill>
                  <a:schemeClr val="tx1"/>
                </a:solidFill>
                <a:effectLst/>
                <a:latin typeface="+mn-lt"/>
                <a:ea typeface="+mn-ea"/>
                <a:cs typeface="+mn-cs"/>
              </a:rPr>
              <a:t>0.0 Supervision and Coaching Pre-test</a:t>
            </a:r>
            <a:r>
              <a:rPr lang="en-GB" sz="1200" kern="1200" baseline="0" dirty="0">
                <a:solidFill>
                  <a:schemeClr val="tx1"/>
                </a:solidFill>
                <a:effectLst/>
                <a:latin typeface="+mn-lt"/>
                <a:ea typeface="+mn-ea"/>
                <a:cs typeface="+mn-cs"/>
              </a:rPr>
              <a:t> and allow time for participants to complete</a:t>
            </a:r>
            <a:r>
              <a:rPr lang="en-GB" sz="1200" kern="1200" dirty="0">
                <a:solidFill>
                  <a:schemeClr val="tx1"/>
                </a:solidFill>
                <a:effectLst/>
                <a:latin typeface="+mn-lt"/>
                <a:ea typeface="+mn-ea"/>
                <a:cs typeface="+mn-cs"/>
              </a:rPr>
              <a:t> (if not accomplished prior to the training)</a:t>
            </a:r>
            <a:endParaRPr lang="en-US" sz="1100" baseline="0" dirty="0"/>
          </a:p>
          <a:p>
            <a:endParaRPr lang="en-US" sz="1100" baseline="0" dirty="0"/>
          </a:p>
          <a:p>
            <a:r>
              <a:rPr lang="en-US" sz="1100" b="1" baseline="0" dirty="0"/>
              <a:t>Instructions</a:t>
            </a:r>
            <a:r>
              <a:rPr lang="en-US" sz="1100" baseline="0" dirty="0"/>
              <a:t>:</a:t>
            </a:r>
          </a:p>
          <a:p>
            <a:r>
              <a:rPr lang="en-US" sz="1100" dirty="0"/>
              <a:t>Warmly welcome the participants! </a:t>
            </a:r>
          </a:p>
          <a:p>
            <a:endParaRPr lang="en-US" sz="1100" dirty="0"/>
          </a:p>
          <a:p>
            <a:r>
              <a:rPr lang="en-US" sz="1100" dirty="0"/>
              <a:t>As the facilitator introduce yourself. </a:t>
            </a:r>
          </a:p>
          <a:p>
            <a:endParaRPr lang="en-US" sz="1100" dirty="0"/>
          </a:p>
          <a:p>
            <a:r>
              <a:rPr lang="en-US" sz="1100" dirty="0"/>
              <a:t>If possible,</a:t>
            </a:r>
            <a:r>
              <a:rPr lang="en-US" sz="1100" baseline="0" dirty="0"/>
              <a:t> invite sponsor or local official to welcome participants. </a:t>
            </a:r>
            <a:endParaRPr lang="en-US" sz="1100" dirty="0"/>
          </a:p>
        </p:txBody>
      </p:sp>
      <p:sp>
        <p:nvSpPr>
          <p:cNvPr id="4" name="Slide Number Placeholder 3"/>
          <p:cNvSpPr>
            <a:spLocks noGrp="1"/>
          </p:cNvSpPr>
          <p:nvPr>
            <p:ph type="sldNum" sz="quarter" idx="10"/>
          </p:nvPr>
        </p:nvSpPr>
        <p:spPr/>
        <p:txBody>
          <a:bodyPr/>
          <a:lstStyle/>
          <a:p>
            <a:fld id="{FFFE1678-B811-44F3-B557-551E8BE1B77E}" type="slidenum">
              <a:rPr lang="en-US" smtClean="0"/>
              <a:t>1</a:t>
            </a:fld>
            <a:endParaRPr lang="en-US" dirty="0"/>
          </a:p>
        </p:txBody>
      </p:sp>
    </p:spTree>
    <p:extLst>
      <p:ext uri="{BB962C8B-B14F-4D97-AF65-F5344CB8AC3E}">
        <p14:creationId xmlns:p14="http://schemas.microsoft.com/office/powerpoint/2010/main" val="2551842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a:t>
            </a:r>
          </a:p>
          <a:p>
            <a:endParaRPr lang="en-US" baseline="0" dirty="0" smtClean="0"/>
          </a:p>
          <a:p>
            <a:r>
              <a:rPr lang="en-US" b="1" baseline="0" dirty="0" smtClean="0"/>
              <a:t>Say</a:t>
            </a:r>
            <a:r>
              <a:rPr lang="en-US" baseline="0" dirty="0" smtClean="0"/>
              <a:t>: The source of the training package is the Case Management Task Force, under the global Alliance for Child Protection in Humanitarian Action. </a:t>
            </a:r>
          </a:p>
          <a:p>
            <a:endParaRPr lang="en-US" baseline="0" dirty="0" smtClean="0"/>
          </a:p>
          <a:p>
            <a:r>
              <a:rPr lang="en-US" b="1" baseline="0" dirty="0" smtClean="0"/>
              <a:t>Review</a:t>
            </a:r>
            <a:r>
              <a:rPr lang="en-US" baseline="0" dirty="0" smtClean="0"/>
              <a:t>: The points on the slide.</a:t>
            </a:r>
          </a:p>
          <a:p>
            <a:endParaRPr lang="en-US" baseline="0" dirty="0" smtClean="0"/>
          </a:p>
          <a:p>
            <a:r>
              <a:rPr lang="en-US" baseline="0" dirty="0" smtClean="0"/>
              <a:t>Key Message: </a:t>
            </a:r>
          </a:p>
          <a:p>
            <a:pPr marL="0" indent="0">
              <a:buNone/>
            </a:pPr>
            <a:r>
              <a:rPr lang="en-US" baseline="0" dirty="0" smtClean="0"/>
              <a:t>This training package is one of four key resources that have been developed under the CMTF. The others include:</a:t>
            </a:r>
          </a:p>
          <a:p>
            <a:pPr marL="685800" lvl="1" indent="-228600">
              <a:buAutoNum type="arabicPeriod"/>
            </a:pPr>
            <a:r>
              <a:rPr lang="en-US" baseline="0" dirty="0" smtClean="0"/>
              <a:t>Interagency CM Guidelines</a:t>
            </a:r>
          </a:p>
          <a:p>
            <a:pPr marL="685800" lvl="1" indent="-228600">
              <a:buAutoNum type="arabicPeriod"/>
            </a:pPr>
            <a:r>
              <a:rPr lang="en-US" baseline="0" dirty="0" smtClean="0"/>
              <a:t>Interagency CM Training package</a:t>
            </a:r>
          </a:p>
          <a:p>
            <a:pPr marL="685800" lvl="1" indent="-228600">
              <a:buAutoNum type="arabicPeriod"/>
            </a:pPr>
            <a:r>
              <a:rPr lang="en-US" baseline="0" dirty="0" smtClean="0"/>
              <a:t>Child Protection Minimum Standards (standard 15 is about Case Management)</a:t>
            </a:r>
            <a:endParaRPr lang="en-US" sz="1100" dirty="0"/>
          </a:p>
        </p:txBody>
      </p:sp>
      <p:sp>
        <p:nvSpPr>
          <p:cNvPr id="4" name="Slide Number Placeholder 3"/>
          <p:cNvSpPr>
            <a:spLocks noGrp="1"/>
          </p:cNvSpPr>
          <p:nvPr>
            <p:ph type="sldNum" sz="quarter" idx="10"/>
          </p:nvPr>
        </p:nvSpPr>
        <p:spPr/>
        <p:txBody>
          <a:bodyPr/>
          <a:lstStyle/>
          <a:p>
            <a:fld id="{780767AD-8186-5647-9165-A19B63BA7F43}" type="slidenum">
              <a:rPr lang="en-US" smtClean="0"/>
              <a:t>3</a:t>
            </a:fld>
            <a:endParaRPr lang="en-US"/>
          </a:p>
        </p:txBody>
      </p:sp>
    </p:spTree>
    <p:extLst>
      <p:ext uri="{BB962C8B-B14F-4D97-AF65-F5344CB8AC3E}">
        <p14:creationId xmlns:p14="http://schemas.microsoft.com/office/powerpoint/2010/main" val="3859809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40 minutes</a:t>
            </a:r>
          </a:p>
          <a:p>
            <a:endParaRPr lang="en-US" sz="1100" dirty="0">
              <a:latin typeface="+mn-lt"/>
            </a:endParaRPr>
          </a:p>
          <a:p>
            <a:r>
              <a:rPr lang="en-US" sz="1100" b="1" dirty="0">
                <a:latin typeface="+mn-lt"/>
              </a:rPr>
              <a:t>Instructions</a:t>
            </a:r>
            <a:r>
              <a:rPr lang="en-US" sz="1100" dirty="0">
                <a:latin typeface="+mn-lt"/>
              </a:rPr>
              <a:t>:</a:t>
            </a:r>
            <a:r>
              <a:rPr lang="en-US" sz="1100" baseline="0" dirty="0">
                <a:latin typeface="+mn-lt"/>
              </a:rPr>
              <a:t> </a:t>
            </a:r>
            <a:r>
              <a:rPr lang="en-US" sz="1100" dirty="0">
                <a:latin typeface="+mn-lt"/>
              </a:rPr>
              <a:t>Invite participants to stand in a circle and introduce themselves by:</a:t>
            </a:r>
          </a:p>
          <a:p>
            <a:pPr marL="171450" indent="-171450">
              <a:buFont typeface="Arial"/>
              <a:buChar char="•"/>
            </a:pPr>
            <a:r>
              <a:rPr lang="en-US" sz="1100" dirty="0">
                <a:latin typeface="+mn-lt"/>
              </a:rPr>
              <a:t>Name</a:t>
            </a:r>
          </a:p>
          <a:p>
            <a:pPr marL="171450" indent="-171450">
              <a:buFont typeface="Arial"/>
              <a:buChar char="•"/>
            </a:pPr>
            <a:r>
              <a:rPr lang="en-US" sz="1100" dirty="0">
                <a:latin typeface="+mn-lt"/>
              </a:rPr>
              <a:t>Organization</a:t>
            </a:r>
          </a:p>
          <a:p>
            <a:pPr marL="171450" indent="-171450">
              <a:buFont typeface="Arial"/>
              <a:buChar char="•"/>
            </a:pPr>
            <a:r>
              <a:rPr lang="en-US" sz="1100" dirty="0">
                <a:latin typeface="+mn-lt"/>
              </a:rPr>
              <a:t>Role </a:t>
            </a:r>
          </a:p>
          <a:p>
            <a:pPr marL="171450" indent="-171450">
              <a:buFont typeface="Arial"/>
              <a:buChar char="•"/>
            </a:pPr>
            <a:r>
              <a:rPr lang="en-US" sz="1100" dirty="0">
                <a:latin typeface="+mn-lt"/>
              </a:rPr>
              <a:t>A</a:t>
            </a:r>
            <a:r>
              <a:rPr lang="en-US" sz="1100" baseline="0" dirty="0">
                <a:latin typeface="+mn-lt"/>
              </a:rPr>
              <a:t> </a:t>
            </a:r>
            <a:r>
              <a:rPr lang="en-US" sz="1100" dirty="0">
                <a:latin typeface="+mn-lt"/>
              </a:rPr>
              <a:t>mentor (</a:t>
            </a:r>
            <a:r>
              <a:rPr lang="en-US" sz="1100" i="1" dirty="0">
                <a:solidFill>
                  <a:schemeClr val="tx1">
                    <a:lumMod val="65000"/>
                    <a:lumOff val="35000"/>
                  </a:schemeClr>
                </a:solidFill>
                <a:latin typeface="+mn-lt"/>
                <a:ea typeface="Helvetica Neue" charset="0"/>
                <a:cs typeface="Helvetica Neue" charset="0"/>
              </a:rPr>
              <a:t>a person who guided, supported, and coached you)</a:t>
            </a:r>
            <a:r>
              <a:rPr lang="en-US" sz="1100" dirty="0">
                <a:latin typeface="+mn-lt"/>
              </a:rPr>
              <a:t> and something about this person that has remained with you. </a:t>
            </a:r>
          </a:p>
          <a:p>
            <a:pPr marL="171450" indent="-171450">
              <a:buFont typeface="Arial"/>
              <a:buChar char="•"/>
            </a:pPr>
            <a:r>
              <a:rPr lang="en-US" sz="1100" dirty="0">
                <a:latin typeface="+mn-lt"/>
              </a:rPr>
              <a:t>Why you are interested in the workshop</a:t>
            </a:r>
          </a:p>
          <a:p>
            <a:endParaRPr lang="en-US" sz="1100" dirty="0">
              <a:latin typeface="+mn-lt"/>
            </a:endParaRPr>
          </a:p>
          <a:p>
            <a:r>
              <a:rPr lang="en-US" sz="1100" dirty="0">
                <a:latin typeface="+mn-lt"/>
              </a:rPr>
              <a:t>Following all the participant introductions,</a:t>
            </a:r>
            <a:r>
              <a:rPr lang="en-US" sz="1100" baseline="0" dirty="0">
                <a:latin typeface="+mn-lt"/>
              </a:rPr>
              <a:t> thank them for sharing.</a:t>
            </a:r>
          </a:p>
          <a:p>
            <a:endParaRPr lang="en-US" sz="1100" baseline="0" dirty="0">
              <a:latin typeface="+mn-lt"/>
            </a:endParaRPr>
          </a:p>
          <a:p>
            <a:r>
              <a:rPr lang="en-US" sz="1100" b="1" baseline="0" dirty="0">
                <a:latin typeface="+mn-lt"/>
              </a:rPr>
              <a:t>Say</a:t>
            </a:r>
            <a:r>
              <a:rPr lang="en-US" sz="1100" baseline="0" dirty="0">
                <a:latin typeface="+mn-lt"/>
              </a:rPr>
              <a:t>: None of us would be the Child Protection professionals we are today without our mentors. I’d like to encourage you to keep your mentor in mind throughout the training as role-models for what we are striving toward as supervisors within case management. </a:t>
            </a:r>
            <a:endParaRPr lang="en-US" sz="1100" dirty="0">
              <a:latin typeface="+mn-lt"/>
            </a:endParaRPr>
          </a:p>
          <a:p>
            <a:endParaRPr lang="en-US" sz="1100" dirty="0">
              <a:latin typeface="+mn-lt"/>
            </a:endParaRPr>
          </a:p>
        </p:txBody>
      </p:sp>
      <p:sp>
        <p:nvSpPr>
          <p:cNvPr id="4" name="Slide Number Placeholder 3"/>
          <p:cNvSpPr>
            <a:spLocks noGrp="1"/>
          </p:cNvSpPr>
          <p:nvPr>
            <p:ph type="sldNum" sz="quarter" idx="10"/>
          </p:nvPr>
        </p:nvSpPr>
        <p:spPr/>
        <p:txBody>
          <a:bodyPr/>
          <a:lstStyle/>
          <a:p>
            <a:fld id="{FFFE1678-B811-44F3-B557-551E8BE1B77E}" type="slidenum">
              <a:rPr lang="en-US" smtClean="0"/>
              <a:t>4</a:t>
            </a:fld>
            <a:endParaRPr lang="en-US"/>
          </a:p>
        </p:txBody>
      </p:sp>
    </p:spTree>
    <p:extLst>
      <p:ext uri="{BB962C8B-B14F-4D97-AF65-F5344CB8AC3E}">
        <p14:creationId xmlns:p14="http://schemas.microsoft.com/office/powerpoint/2010/main" val="1328851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mn-lt"/>
                <a:ea typeface="+mn-ea"/>
                <a:cs typeface="+mn-cs"/>
              </a:rPr>
              <a:t>10 minutes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mn-lt"/>
                <a:ea typeface="+mn-ea"/>
                <a:cs typeface="+mn-cs"/>
              </a:rPr>
              <a:t>Say</a:t>
            </a:r>
            <a:r>
              <a:rPr lang="en-US" sz="1100" kern="1200" dirty="0">
                <a:solidFill>
                  <a:schemeClr val="tx1"/>
                </a:solidFill>
                <a:effectLst/>
                <a:latin typeface="+mn-lt"/>
                <a:ea typeface="+mn-ea"/>
                <a:cs typeface="+mn-cs"/>
              </a:rPr>
              <a:t>: The overall</a:t>
            </a:r>
            <a:r>
              <a:rPr lang="en-US" sz="1100" kern="1200" baseline="0" dirty="0">
                <a:solidFill>
                  <a:schemeClr val="tx1"/>
                </a:solidFill>
                <a:effectLst/>
                <a:latin typeface="+mn-lt"/>
                <a:ea typeface="+mn-ea"/>
                <a:cs typeface="+mn-cs"/>
              </a:rPr>
              <a:t> </a:t>
            </a:r>
            <a:r>
              <a:rPr lang="en-US" sz="1100" kern="1200" dirty="0">
                <a:solidFill>
                  <a:schemeClr val="tx1"/>
                </a:solidFill>
                <a:effectLst/>
                <a:latin typeface="+mn-lt"/>
                <a:ea typeface="+mn-ea"/>
                <a:cs typeface="+mn-cs"/>
              </a:rPr>
              <a:t>goal for this training is to increase case management supervisors’ confidence, capacity and support to caseworkers to provide safe, ethical and competent case management services to vulnerable children and their families.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r>
              <a:rPr lang="en-US" sz="1100" b="1" dirty="0"/>
              <a:t>Review</a:t>
            </a:r>
            <a:r>
              <a:rPr lang="en-US" sz="1100" dirty="0"/>
              <a:t> the 5 objectives</a:t>
            </a:r>
            <a:r>
              <a:rPr lang="en-US" sz="1100" baseline="0" dirty="0"/>
              <a:t> with the participants</a:t>
            </a:r>
            <a:endParaRPr lang="en-US" sz="1100" dirty="0"/>
          </a:p>
        </p:txBody>
      </p:sp>
      <p:sp>
        <p:nvSpPr>
          <p:cNvPr id="4" name="Slide Number Placeholder 3"/>
          <p:cNvSpPr>
            <a:spLocks noGrp="1"/>
          </p:cNvSpPr>
          <p:nvPr>
            <p:ph type="sldNum" sz="quarter" idx="10"/>
          </p:nvPr>
        </p:nvSpPr>
        <p:spPr/>
        <p:txBody>
          <a:bodyPr/>
          <a:lstStyle/>
          <a:p>
            <a:fld id="{780767AD-8186-5647-9165-A19B63BA7F43}" type="slidenum">
              <a:rPr lang="en-US" smtClean="0"/>
              <a:t>5</a:t>
            </a:fld>
            <a:endParaRPr lang="en-US"/>
          </a:p>
        </p:txBody>
      </p:sp>
    </p:spTree>
    <p:extLst>
      <p:ext uri="{BB962C8B-B14F-4D97-AF65-F5344CB8AC3E}">
        <p14:creationId xmlns:p14="http://schemas.microsoft.com/office/powerpoint/2010/main" val="2857783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10 minutes</a:t>
            </a:r>
          </a:p>
          <a:p>
            <a:endParaRPr lang="en-US" sz="1100" dirty="0"/>
          </a:p>
          <a:p>
            <a:r>
              <a:rPr lang="en-US" sz="1100" b="1" dirty="0"/>
              <a:t>Distribute: </a:t>
            </a:r>
            <a:r>
              <a:rPr lang="en-US" sz="1100" b="0" baseline="0" dirty="0"/>
              <a:t>0.1 CM Supervision Training Agenda a</a:t>
            </a:r>
            <a:r>
              <a:rPr lang="en-US" sz="1100" baseline="0" dirty="0"/>
              <a:t>nd briefly review it with participants. </a:t>
            </a:r>
          </a:p>
          <a:p>
            <a:endParaRPr lang="en-US" sz="1100" dirty="0"/>
          </a:p>
        </p:txBody>
      </p:sp>
      <p:sp>
        <p:nvSpPr>
          <p:cNvPr id="4" name="Slide Number Placeholder 3"/>
          <p:cNvSpPr>
            <a:spLocks noGrp="1"/>
          </p:cNvSpPr>
          <p:nvPr>
            <p:ph type="sldNum" sz="quarter" idx="10"/>
          </p:nvPr>
        </p:nvSpPr>
        <p:spPr/>
        <p:txBody>
          <a:bodyPr/>
          <a:lstStyle/>
          <a:p>
            <a:fld id="{780767AD-8186-5647-9165-A19B63BA7F43}" type="slidenum">
              <a:rPr lang="en-US" smtClean="0"/>
              <a:t>6</a:t>
            </a:fld>
            <a:endParaRPr lang="en-US"/>
          </a:p>
        </p:txBody>
      </p:sp>
    </p:spTree>
    <p:extLst>
      <p:ext uri="{BB962C8B-B14F-4D97-AF65-F5344CB8AC3E}">
        <p14:creationId xmlns:p14="http://schemas.microsoft.com/office/powerpoint/2010/main" val="2112366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t>10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Distribute:</a:t>
            </a:r>
            <a:r>
              <a:rPr lang="en-US" sz="1100" baseline="0" dirty="0"/>
              <a:t> </a:t>
            </a:r>
            <a:r>
              <a:rPr lang="en-GB" sz="1200" kern="1200" dirty="0">
                <a:solidFill>
                  <a:schemeClr val="tx1"/>
                </a:solidFill>
                <a:effectLst/>
                <a:latin typeface="+mn-lt"/>
                <a:ea typeface="+mn-ea"/>
                <a:cs typeface="+mn-cs"/>
              </a:rPr>
              <a:t>0.2 CP CM Supervision Action Plan </a:t>
            </a:r>
            <a:r>
              <a:rPr lang="en-US" sz="1100" baseline="0" dirty="0"/>
              <a:t>and review with participants </a:t>
            </a:r>
            <a:endParaRPr lang="en-US" sz="1100" dirty="0"/>
          </a:p>
          <a:p>
            <a:endParaRPr lang="en-US" sz="1100" dirty="0"/>
          </a:p>
          <a:p>
            <a:r>
              <a:rPr lang="en-US" sz="1100" b="1" dirty="0"/>
              <a:t>Say:</a:t>
            </a:r>
            <a:r>
              <a:rPr lang="en-US" sz="1100" baseline="0" dirty="0"/>
              <a:t> The purpose of the Supervision Action Plan is for each of you to take opportunities throughout the training to:</a:t>
            </a:r>
          </a:p>
          <a:p>
            <a:pPr marL="171450" indent="-171450">
              <a:buFont typeface="Arial" panose="020B0604020202020204" pitchFamily="34" charset="0"/>
              <a:buChar char="•"/>
            </a:pPr>
            <a:r>
              <a:rPr lang="en-US" sz="1100" dirty="0"/>
              <a:t>Think and plan about how you would like to put the information from the training</a:t>
            </a:r>
            <a:r>
              <a:rPr lang="en-US" sz="1100" baseline="0" dirty="0"/>
              <a:t> into action within your own team and organization.</a:t>
            </a:r>
          </a:p>
          <a:p>
            <a:pPr marL="171450" indent="-171450">
              <a:buFont typeface="Arial" panose="020B0604020202020204" pitchFamily="34" charset="0"/>
              <a:buChar char="•"/>
            </a:pPr>
            <a:r>
              <a:rPr lang="en-US" sz="1100" baseline="0" dirty="0"/>
              <a:t>The planning can take place in 3 areas: 1) actions to be taken personally as supervisors 2) actions to be taken with your case management teams 3) resources needed</a:t>
            </a:r>
          </a:p>
          <a:p>
            <a:pPr marL="171450" indent="-171450">
              <a:buFont typeface="Arial" panose="020B0604020202020204" pitchFamily="34" charset="0"/>
              <a:buChar char="•"/>
            </a:pPr>
            <a:endParaRPr lang="en-US" sz="1100" baseline="0" dirty="0"/>
          </a:p>
          <a:p>
            <a:pPr marL="0" indent="0">
              <a:buFont typeface="Arial" panose="020B0604020202020204" pitchFamily="34" charset="0"/>
              <a:buNone/>
            </a:pPr>
            <a:r>
              <a:rPr lang="en-US" sz="1100" b="1" baseline="0" dirty="0"/>
              <a:t>Say</a:t>
            </a:r>
            <a:r>
              <a:rPr lang="en-US" sz="1100" baseline="0" dirty="0"/>
              <a:t>: There will be an opportunity to fill in your action plan at the conclusion of each module. </a:t>
            </a:r>
            <a:endParaRPr lang="en-US" sz="1100" dirty="0"/>
          </a:p>
        </p:txBody>
      </p:sp>
      <p:sp>
        <p:nvSpPr>
          <p:cNvPr id="4" name="Slide Number Placeholder 3"/>
          <p:cNvSpPr>
            <a:spLocks noGrp="1"/>
          </p:cNvSpPr>
          <p:nvPr>
            <p:ph type="sldNum" sz="quarter" idx="10"/>
          </p:nvPr>
        </p:nvSpPr>
        <p:spPr/>
        <p:txBody>
          <a:bodyPr/>
          <a:lstStyle/>
          <a:p>
            <a:fld id="{FFFE1678-B811-44F3-B557-551E8BE1B77E}" type="slidenum">
              <a:rPr lang="en-US" smtClean="0"/>
              <a:t>7</a:t>
            </a:fld>
            <a:endParaRPr lang="en-US"/>
          </a:p>
        </p:txBody>
      </p:sp>
    </p:spTree>
    <p:extLst>
      <p:ext uri="{BB962C8B-B14F-4D97-AF65-F5344CB8AC3E}">
        <p14:creationId xmlns:p14="http://schemas.microsoft.com/office/powerpoint/2010/main" val="674615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dirty="0">
                <a:latin typeface="+mn-lt"/>
              </a:rPr>
              <a:t>15 minutes</a:t>
            </a:r>
          </a:p>
          <a:p>
            <a:endParaRPr lang="en-US" sz="1100" b="1" dirty="0">
              <a:latin typeface="+mn-lt"/>
            </a:endParaRPr>
          </a:p>
          <a:p>
            <a:r>
              <a:rPr lang="en-US" sz="1100" b="1" dirty="0">
                <a:latin typeface="+mn-lt"/>
              </a:rPr>
              <a:t>Say</a:t>
            </a:r>
            <a:r>
              <a:rPr lang="en-US" sz="1100" dirty="0">
                <a:latin typeface="+mn-lt"/>
              </a:rPr>
              <a:t>: Before we begin, we are going to establish some group agreements for how we want to work together in this training. </a:t>
            </a:r>
            <a:r>
              <a:rPr lang="en-US" sz="1200" kern="1200" dirty="0">
                <a:solidFill>
                  <a:schemeClr val="tx1"/>
                </a:solidFill>
                <a:effectLst/>
                <a:latin typeface="+mn-lt"/>
                <a:ea typeface="+mn-ea"/>
                <a:cs typeface="+mn-cs"/>
              </a:rPr>
              <a:t>This is important, as we would like to create a fun, safe and inclusive learning environment, where everybody get a chance to learn as much as possible. </a:t>
            </a:r>
            <a:r>
              <a:rPr lang="en-US" sz="1100" dirty="0">
                <a:latin typeface="+mn-lt"/>
              </a:rPr>
              <a:t> Who has some suggestions for the group? </a:t>
            </a:r>
          </a:p>
          <a:p>
            <a:endParaRPr lang="en-US" sz="110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rPr>
              <a:t>Ask</a:t>
            </a:r>
            <a:r>
              <a:rPr lang="en-US" sz="1100" baseline="0" dirty="0">
                <a:latin typeface="+mn-lt"/>
              </a:rPr>
              <a:t> for suggestions and write them on a flip chart. Prompt for more ideas, ensuring that respect, confidentiality, open participation are included </a:t>
            </a:r>
            <a:r>
              <a:rPr lang="mr-IN" sz="1100" baseline="0" dirty="0">
                <a:latin typeface="+mn-lt"/>
              </a:rPr>
              <a:t>–</a:t>
            </a:r>
            <a:r>
              <a:rPr lang="en-US" sz="1100" baseline="0" dirty="0">
                <a:latin typeface="+mn-lt"/>
              </a:rPr>
              <a:t> and making sure that ideas such as ‘respect’ are broken down into what they look like in practice (e.g. ’What does it look like when we respect each other?).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baseline="0" dirty="0">
                <a:latin typeface="+mn-lt"/>
              </a:rPr>
              <a:t>Instructions</a:t>
            </a:r>
            <a:r>
              <a:rPr lang="en-US" sz="1100" baseline="0" dirty="0">
                <a:latin typeface="+mn-lt"/>
              </a:rPr>
              <a:t>: </a:t>
            </a:r>
            <a:r>
              <a:rPr lang="en-US" sz="1100" dirty="0">
                <a:latin typeface="+mn-lt"/>
              </a:rPr>
              <a:t>Be sure to establish a “parking lot” and explain its use.</a:t>
            </a:r>
          </a:p>
        </p:txBody>
      </p:sp>
      <p:sp>
        <p:nvSpPr>
          <p:cNvPr id="4" name="Slide Number Placeholder 3"/>
          <p:cNvSpPr>
            <a:spLocks noGrp="1"/>
          </p:cNvSpPr>
          <p:nvPr>
            <p:ph type="sldNum" sz="quarter" idx="10"/>
          </p:nvPr>
        </p:nvSpPr>
        <p:spPr/>
        <p:txBody>
          <a:bodyPr/>
          <a:lstStyle/>
          <a:p>
            <a:fld id="{5930BC76-76F8-4FB8-83AB-63CD4BC2D091}" type="slidenum">
              <a:rPr lang="en-US" smtClean="0"/>
              <a:pPr/>
              <a:t>8</a:t>
            </a:fld>
            <a:endParaRPr lang="en-US" dirty="0"/>
          </a:p>
        </p:txBody>
      </p:sp>
    </p:spTree>
    <p:extLst>
      <p:ext uri="{BB962C8B-B14F-4D97-AF65-F5344CB8AC3E}">
        <p14:creationId xmlns:p14="http://schemas.microsoft.com/office/powerpoint/2010/main" val="1962038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100" dirty="0">
                <a:latin typeface="+mn-lt"/>
              </a:rPr>
              <a:t>5 minutes</a:t>
            </a:r>
          </a:p>
          <a:p>
            <a:pPr marL="0" indent="0">
              <a:buFont typeface="Arial"/>
              <a:buNone/>
            </a:pPr>
            <a:endParaRPr lang="en-US" sz="1100" dirty="0">
              <a:latin typeface="+mn-lt"/>
            </a:endParaRPr>
          </a:p>
          <a:p>
            <a:pPr marL="0" indent="0">
              <a:buFont typeface="Arial"/>
              <a:buNone/>
            </a:pPr>
            <a:r>
              <a:rPr lang="en-US" sz="1100" b="1" dirty="0">
                <a:latin typeface="+mn-lt"/>
              </a:rPr>
              <a:t>Ask</a:t>
            </a:r>
            <a:r>
              <a:rPr lang="en-US" sz="1100" dirty="0">
                <a:latin typeface="+mn-lt"/>
              </a:rPr>
              <a:t>:</a:t>
            </a:r>
            <a:r>
              <a:rPr lang="en-US" sz="1100" baseline="0" dirty="0">
                <a:latin typeface="+mn-lt"/>
              </a:rPr>
              <a:t> Can we agree on these ways of working together?</a:t>
            </a:r>
          </a:p>
          <a:p>
            <a:pPr marL="0" indent="0">
              <a:buFont typeface="Arial"/>
              <a:buNone/>
            </a:pPr>
            <a:endParaRPr lang="en-US" sz="1100" dirty="0">
              <a:latin typeface="+mn-lt"/>
            </a:endParaRPr>
          </a:p>
          <a:p>
            <a:pPr marL="0" indent="0">
              <a:buFont typeface="Arial"/>
              <a:buNone/>
            </a:pPr>
            <a:r>
              <a:rPr lang="en-US" sz="1100" dirty="0">
                <a:latin typeface="+mn-lt"/>
              </a:rPr>
              <a:t>Ensure the following points are mentioned in plenary or covered another way:</a:t>
            </a:r>
          </a:p>
          <a:p>
            <a:pPr marL="171450" indent="-171450">
              <a:buFont typeface="Arial"/>
              <a:buChar char="•"/>
            </a:pPr>
            <a:r>
              <a:rPr lang="en-US" sz="1100" dirty="0">
                <a:latin typeface="+mn-lt"/>
              </a:rPr>
              <a:t>Take care of yourself: Consider your own psychological wellbeing – if a story would be distressing to share, consider before you start talking</a:t>
            </a:r>
            <a:r>
              <a:rPr lang="en-US" sz="1100" baseline="0" dirty="0">
                <a:latin typeface="+mn-lt"/>
              </a:rPr>
              <a:t> about it </a:t>
            </a:r>
          </a:p>
          <a:p>
            <a:pPr marL="171450" indent="-171450">
              <a:buFont typeface="Arial"/>
              <a:buChar char="•"/>
            </a:pPr>
            <a:r>
              <a:rPr lang="en-US" sz="1100" dirty="0">
                <a:latin typeface="+mn-lt"/>
              </a:rPr>
              <a:t>Take care of others: Respect and listening, be attentive to others</a:t>
            </a:r>
            <a:r>
              <a:rPr lang="en-US" sz="1100" baseline="0" dirty="0">
                <a:latin typeface="+mn-lt"/>
              </a:rPr>
              <a:t> </a:t>
            </a:r>
          </a:p>
          <a:p>
            <a:pPr marL="171450" indent="-171450">
              <a:buFont typeface="Arial"/>
              <a:buChar char="•"/>
            </a:pPr>
            <a:r>
              <a:rPr lang="en-US" sz="1100" dirty="0">
                <a:latin typeface="+mn-lt"/>
                <a:ea typeface="ＭＳ Ｐゴシック" charset="0"/>
              </a:rPr>
              <a:t>Confidentiality: Do not mention</a:t>
            </a:r>
            <a:r>
              <a:rPr lang="en-US" sz="1100" baseline="0" dirty="0">
                <a:latin typeface="+mn-lt"/>
                <a:ea typeface="ＭＳ Ｐゴシック" charset="0"/>
              </a:rPr>
              <a:t> names or other identifying information when sharing examples or case studies </a:t>
            </a:r>
            <a:endParaRPr lang="en-US" sz="1100" dirty="0">
              <a:latin typeface="+mn-lt"/>
              <a:ea typeface="ＭＳ Ｐゴシック" charset="0"/>
            </a:endParaRPr>
          </a:p>
          <a:p>
            <a:pPr marL="171450" indent="-171450">
              <a:buFont typeface="Arial"/>
              <a:buChar char="•"/>
            </a:pPr>
            <a:r>
              <a:rPr lang="en-US" sz="1100" dirty="0">
                <a:latin typeface="+mn-lt"/>
                <a:ea typeface="ＭＳ Ｐゴシック" charset="0"/>
              </a:rPr>
              <a:t>Equality of participation and respect for diversity</a:t>
            </a:r>
            <a:r>
              <a:rPr lang="en-US" sz="1100" baseline="0" dirty="0">
                <a:latin typeface="+mn-lt"/>
                <a:ea typeface="ＭＳ Ｐゴシック" charset="0"/>
              </a:rPr>
              <a:t> – </a:t>
            </a:r>
            <a:r>
              <a:rPr lang="en-US" sz="1100" dirty="0">
                <a:latin typeface="+mn-lt"/>
                <a:ea typeface="ＭＳ Ｐゴシック" charset="0"/>
              </a:rPr>
              <a:t>Listening and mutual respect for different ideas, opinions and experiences</a:t>
            </a:r>
          </a:p>
          <a:p>
            <a:pPr marL="171450" indent="-171450">
              <a:buFont typeface="Arial"/>
              <a:buChar char="•"/>
            </a:pPr>
            <a:r>
              <a:rPr lang="en-US" sz="1100" dirty="0">
                <a:latin typeface="+mn-lt"/>
                <a:ea typeface="ＭＳ Ｐゴシック" charset="0"/>
              </a:rPr>
              <a:t>NO cell phones/laptops</a:t>
            </a:r>
          </a:p>
          <a:p>
            <a:pPr marL="171450" indent="-171450">
              <a:buFont typeface="Arial"/>
              <a:buChar char="•"/>
            </a:pPr>
            <a:r>
              <a:rPr lang="en-US" sz="1100" dirty="0">
                <a:latin typeface="+mn-lt"/>
                <a:ea typeface="ＭＳ Ｐゴシック" charset="0"/>
              </a:rPr>
              <a:t>Acknowledging expertise in the room on context</a:t>
            </a:r>
            <a:r>
              <a:rPr lang="en-US" sz="1100" baseline="0" dirty="0">
                <a:latin typeface="+mn-lt"/>
                <a:ea typeface="ＭＳ Ｐゴシック" charset="0"/>
              </a:rPr>
              <a:t> (best practices, global tools)</a:t>
            </a:r>
            <a:endParaRPr lang="en-US" sz="1100" dirty="0">
              <a:latin typeface="+mn-lt"/>
              <a:ea typeface="ＭＳ Ｐゴシック"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C60A32D9-EA12-BE47-9726-812A7B810CDB}" type="slidenum">
              <a:rPr lang="en-US" smtClean="0"/>
              <a:pPr/>
              <a:t>9</a:t>
            </a:fld>
            <a:endParaRPr lang="en-US" dirty="0"/>
          </a:p>
        </p:txBody>
      </p:sp>
    </p:spTree>
    <p:extLst>
      <p:ext uri="{BB962C8B-B14F-4D97-AF65-F5344CB8AC3E}">
        <p14:creationId xmlns:p14="http://schemas.microsoft.com/office/powerpoint/2010/main" val="3673572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t>5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Instructions</a:t>
            </a:r>
            <a:r>
              <a:rPr lang="en-US" sz="1100" b="0" dirty="0"/>
              <a:t>:</a:t>
            </a:r>
            <a:r>
              <a:rPr lang="en-US" sz="1100" b="0" baseline="0" dirty="0"/>
              <a:t> </a:t>
            </a:r>
            <a:r>
              <a:rPr lang="en-US" sz="1100" b="0" dirty="0"/>
              <a:t>Review housekeeping</a:t>
            </a:r>
            <a:r>
              <a:rPr lang="en-US" sz="1100" b="0" baseline="0" dirty="0"/>
              <a:t> issues. Let participants know where bathrooms are, where breaks will take place, and review agreements around the use of computers and phones (if participants need to send an urgent email, where this should happen, for example). This is also the time to review hotel arrangements, per diems, travel, etc. if any of these are relevant.</a:t>
            </a:r>
            <a:endParaRPr lang="en-US" sz="1100" b="0" dirty="0"/>
          </a:p>
          <a:p>
            <a:endParaRPr lang="en-US" b="1" dirty="0"/>
          </a:p>
        </p:txBody>
      </p:sp>
      <p:sp>
        <p:nvSpPr>
          <p:cNvPr id="4" name="Slide Number Placeholder 3"/>
          <p:cNvSpPr>
            <a:spLocks noGrp="1"/>
          </p:cNvSpPr>
          <p:nvPr>
            <p:ph type="sldNum" sz="quarter" idx="10"/>
          </p:nvPr>
        </p:nvSpPr>
        <p:spPr/>
        <p:txBody>
          <a:bodyPr/>
          <a:lstStyle/>
          <a:p>
            <a:fld id="{5930BC76-76F8-4FB8-83AB-63CD4BC2D091}" type="slidenum">
              <a:rPr lang="en-US" smtClean="0"/>
              <a:pPr/>
              <a:t>10</a:t>
            </a:fld>
            <a:endParaRPr lang="en-US" dirty="0"/>
          </a:p>
        </p:txBody>
      </p:sp>
    </p:spTree>
    <p:extLst>
      <p:ext uri="{BB962C8B-B14F-4D97-AF65-F5344CB8AC3E}">
        <p14:creationId xmlns:p14="http://schemas.microsoft.com/office/powerpoint/2010/main" val="991934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 Backgroun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02679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5E79"/>
              </a:solidFill>
            </a:endParaRPr>
          </a:p>
        </p:txBody>
      </p:sp>
    </p:spTree>
    <p:extLst>
      <p:ext uri="{BB962C8B-B14F-4D97-AF65-F5344CB8AC3E}">
        <p14:creationId xmlns:p14="http://schemas.microsoft.com/office/powerpoint/2010/main" val="1934870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Text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1"/>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rgbClr val="03679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rgbClr val="03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656022" y="1971675"/>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1" y="2614613"/>
            <a:ext cx="10820015"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2753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Text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3"/>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656022" y="1971675"/>
            <a:ext cx="10820015"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Text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5"/>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656022" y="1971676"/>
            <a:ext cx="10820015"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Text -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4"/>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656022" y="1971675"/>
            <a:ext cx="10820015"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Text with Dots - Blue">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a:ext>
              </a:extLst>
            </a:blip>
            <a:srcRect l="59836" t="10674" r="12105" b="6770"/>
            <a:stretch/>
          </p:blipFill>
          <p:spPr>
            <a:xfrm rot="5400000">
              <a:off x="2302155" y="3001365"/>
              <a:ext cx="1639827" cy="6244138"/>
            </a:xfrm>
            <a:prstGeom prst="rect">
              <a:avLst/>
            </a:prstGeom>
          </p:spPr>
        </p:pic>
        <p:pic>
          <p:nvPicPr>
            <p:cNvPr id="13" name="Picture 12"/>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1"/>
                </a:solidFill>
              </a:defRPr>
            </a:lvl1pPr>
          </a:lstStyle>
          <a:p>
            <a:r>
              <a:rPr lang="en-US" dirty="0"/>
              <a:t>CLICK TO EDIT MASTER TITLE STYLE</a:t>
            </a:r>
          </a:p>
        </p:txBody>
      </p:sp>
      <p:sp>
        <p:nvSpPr>
          <p:cNvPr id="11" name="Text Placeholder 10"/>
          <p:cNvSpPr>
            <a:spLocks noGrp="1"/>
          </p:cNvSpPr>
          <p:nvPr>
            <p:ph type="body" sz="quarter" idx="10"/>
          </p:nvPr>
        </p:nvSpPr>
        <p:spPr>
          <a:xfrm>
            <a:off x="656023" y="1690688"/>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2" y="2333626"/>
            <a:ext cx="10820015"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ext with Dots - Purple">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extLst>
                <a:ext uri="{28A0092B-C50C-407E-A947-70E740481C1C}">
                  <a14:useLocalDpi xmlns:a14="http://schemas.microsoft.com/office/drawing/2010/main"/>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extLst>
                <a:ext uri="{28A0092B-C50C-407E-A947-70E740481C1C}">
                  <a14:useLocalDpi xmlns:a14="http://schemas.microsoft.com/office/drawing/2010/main"/>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3"/>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5"/>
            <a:ext cx="10820015"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Text with Dots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5"/>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4"/>
            <a:ext cx="10820015"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a:ext>
              </a:extLst>
            </a:blip>
            <a:srcRect l="60063" t="10674" r="11954" b="6770"/>
            <a:stretch/>
          </p:blipFill>
          <p:spPr>
            <a:xfrm rot="5400000">
              <a:off x="8439135" y="3108523"/>
              <a:ext cx="1557867" cy="5947862"/>
            </a:xfrm>
            <a:prstGeom prst="rect">
              <a:avLst/>
            </a:prstGeom>
          </p:spPr>
        </p:pic>
      </p:gr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Text with Dots- Green">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2" y="365125"/>
            <a:ext cx="10820013" cy="1325563"/>
          </a:xfrm>
        </p:spPr>
        <p:txBody>
          <a:bodyPr>
            <a:normAutofit/>
          </a:bodyPr>
          <a:lstStyle>
            <a:lvl1pPr>
              <a:defRPr sz="3600" b="1">
                <a:solidFill>
                  <a:schemeClr val="accent4"/>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5"/>
            <a:ext cx="10820015"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mp; Text - Blu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1"/>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5412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mp; Text - Purpl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3"/>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Purple Backgroun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7467D">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5E79"/>
              </a:solidFill>
            </a:endParaRPr>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mp; Text - Teal">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5"/>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mp; Text - Green">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4"/>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Two Column - Blu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rgbClr val="0167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a:ext>
              </a:extLst>
            </a:blip>
            <a:srcRect/>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Two Column - Purpl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a:ext>
              </a:extLst>
            </a:blip>
            <a:srcRect/>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Two Column - Teal">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a:ext>
              </a:extLst>
            </a:blip>
            <a:srcRect/>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Two Column - Green">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a:ext>
              </a:extLst>
            </a:blip>
            <a:srcRect/>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 Colored Background - Blu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941095" y="2837119"/>
            <a:ext cx="8293768" cy="1094802"/>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610678" y="2502568"/>
            <a:ext cx="6997148" cy="802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 Colored Background - Purpl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941095" y="2837119"/>
            <a:ext cx="8293768" cy="109480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610678" y="2502568"/>
            <a:ext cx="6997148" cy="802106"/>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 Colored Background - Teal">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941095" y="2837119"/>
            <a:ext cx="8293768" cy="1094802"/>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610678" y="2502568"/>
            <a:ext cx="6997148" cy="802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 Colored Background - Green">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941095" y="2837119"/>
            <a:ext cx="8293768" cy="109480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610678" y="2502568"/>
            <a:ext cx="6997148" cy="8021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Teal Backgroun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35B2B4">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5E79"/>
              </a:solidFill>
            </a:endParaRPr>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538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46C117F-5CCF-4837-BE5F-2B92066CAFAF}" type="datetimeFigureOut">
              <a:rPr lang="en-US" smtClean="0"/>
              <a:t>7/13/2018</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94061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99C586F-9B10-4CA7-A1FE-31F432C14499}" type="datetimeFigureOut">
              <a:rPr lang="en-US" smtClean="0"/>
              <a:t>7/13/2018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53A8E27-1247-41DA-A37E-F538F8720654}" type="slidenum">
              <a:rPr lang="en-US" smtClean="0"/>
              <a:t>‹#›</a:t>
            </a:fld>
            <a:endParaRPr lang="en-US"/>
          </a:p>
        </p:txBody>
      </p:sp>
    </p:spTree>
    <p:extLst>
      <p:ext uri="{BB962C8B-B14F-4D97-AF65-F5344CB8AC3E}">
        <p14:creationId xmlns:p14="http://schemas.microsoft.com/office/powerpoint/2010/main" val="21055089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99C586F-9B10-4CA7-A1FE-31F432C14499}" type="datetimeFigureOut">
              <a:rPr lang="en-US" smtClean="0"/>
              <a:t>7/13/2018</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53A8E27-1247-41DA-A37E-F538F8720654}" type="slidenum">
              <a:rPr lang="en-US" smtClean="0"/>
              <a:t>‹#›</a:t>
            </a:fld>
            <a:endParaRPr lang="en-US"/>
          </a:p>
        </p:txBody>
      </p:sp>
    </p:spTree>
    <p:extLst>
      <p:ext uri="{BB962C8B-B14F-4D97-AF65-F5344CB8AC3E}">
        <p14:creationId xmlns:p14="http://schemas.microsoft.com/office/powerpoint/2010/main" val="1190370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Green Backgroun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5CD7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5E79"/>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a:xfrm>
            <a:off x="6712238" y="4570639"/>
            <a:ext cx="4889212" cy="1325563"/>
          </a:xfrm>
        </p:spPr>
        <p:txBody>
          <a:bodyPr>
            <a:normAutofit/>
          </a:bodyPr>
          <a:lstStyle>
            <a:lvl1pPr>
              <a:defRPr sz="4000" b="1">
                <a:solidFill>
                  <a:srgbClr val="405E79"/>
                </a:solidFill>
              </a:defRPr>
            </a:lvl1pPr>
          </a:lstStyle>
          <a:p>
            <a:r>
              <a:rPr lang="en-US"/>
              <a:t>Click to edit Master title style</a:t>
            </a:r>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a:ext>
            </a:extLst>
          </a:blip>
          <a:srcRect t="-2"/>
          <a:stretch/>
        </p:blipFill>
        <p:spPr>
          <a:xfrm>
            <a:off x="0" y="14990"/>
            <a:ext cx="4242216" cy="6858000"/>
          </a:xfrm>
          <a:prstGeom prst="rect">
            <a:avLst/>
          </a:prstGeom>
        </p:spPr>
      </p:pic>
      <p:cxnSp>
        <p:nvCxnSpPr>
          <p:cNvPr id="10" name="Straight Connector 9"/>
          <p:cNvCxnSpPr/>
          <p:nvPr userDrawn="1"/>
        </p:nvCxnSpPr>
        <p:spPr>
          <a:xfrm>
            <a:off x="4737140" y="6016980"/>
            <a:ext cx="7454860" cy="0"/>
          </a:xfrm>
          <a:prstGeom prst="line">
            <a:avLst/>
          </a:prstGeom>
          <a:ln>
            <a:solidFill>
              <a:srgbClr val="405E79"/>
            </a:solidFill>
          </a:ln>
        </p:spPr>
        <p:style>
          <a:lnRef idx="1">
            <a:schemeClr val="accent1"/>
          </a:lnRef>
          <a:fillRef idx="0">
            <a:schemeClr val="accent1"/>
          </a:fillRef>
          <a:effectRef idx="0">
            <a:schemeClr val="accent1"/>
          </a:effectRef>
          <a:fontRef idx="minor">
            <a:schemeClr val="tx1"/>
          </a:fontRef>
        </p:style>
      </p:cxnSp>
      <p:pic>
        <p:nvPicPr>
          <p:cNvPr id="11" name="Picture 10"/>
          <p:cNvPicPr/>
          <p:nvPr userDrawn="1"/>
        </p:nvPicPr>
        <p:blipFill>
          <a:blip r:embed="rId3">
            <a:extLst>
              <a:ext uri="{28A0092B-C50C-407E-A947-70E740481C1C}">
                <a14:useLocalDpi xmlns:a14="http://schemas.microsoft.com/office/drawing/2010/main"/>
              </a:ext>
            </a:extLst>
          </a:blip>
          <a:stretch>
            <a:fillRect/>
          </a:stretch>
        </p:blipFill>
        <p:spPr>
          <a:xfrm>
            <a:off x="4603790" y="3746756"/>
            <a:ext cx="1956048" cy="2028668"/>
          </a:xfrm>
          <a:prstGeom prst="rect">
            <a:avLst/>
          </a:prstGeom>
        </p:spPr>
      </p:pic>
    </p:spTree>
    <p:extLst>
      <p:ext uri="{BB962C8B-B14F-4D97-AF65-F5344CB8AC3E}">
        <p14:creationId xmlns:p14="http://schemas.microsoft.com/office/powerpoint/2010/main" val="140408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 Blu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7/13/2018</a:t>
            </a:fld>
            <a:endParaRPr lang="en-US"/>
          </a:p>
        </p:txBody>
      </p:sp>
      <p:sp>
        <p:nvSpPr>
          <p:cNvPr id="6" name="Rectangle 5"/>
          <p:cNvSpPr/>
          <p:nvPr userDrawn="1"/>
        </p:nvSpPr>
        <p:spPr>
          <a:xfrm>
            <a:off x="0" y="0"/>
            <a:ext cx="35725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rgbClr val="02679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25639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lit - Purpl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7/13/2018</a:t>
            </a:fld>
            <a:endParaRPr lang="en-US"/>
          </a:p>
        </p:txBody>
      </p:sp>
      <p:sp>
        <p:nvSpPr>
          <p:cNvPr id="6" name="Rectangle 5"/>
          <p:cNvSpPr/>
          <p:nvPr userDrawn="1"/>
        </p:nvSpPr>
        <p:spPr>
          <a:xfrm>
            <a:off x="0" y="0"/>
            <a:ext cx="357254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rgbClr val="02679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lit - Teal">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7/13/2018</a:t>
            </a:fld>
            <a:endParaRPr lang="en-US"/>
          </a:p>
        </p:txBody>
      </p:sp>
      <p:sp>
        <p:nvSpPr>
          <p:cNvPr id="6" name="Rectangle 5"/>
          <p:cNvSpPr/>
          <p:nvPr userDrawn="1"/>
        </p:nvSpPr>
        <p:spPr>
          <a:xfrm>
            <a:off x="0" y="0"/>
            <a:ext cx="357254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lit - Green">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7/13/2018</a:t>
            </a:fld>
            <a:endParaRPr lang="en-US"/>
          </a:p>
        </p:txBody>
      </p:sp>
      <p:sp>
        <p:nvSpPr>
          <p:cNvPr id="6" name="Rectangle 5"/>
          <p:cNvSpPr/>
          <p:nvPr userDrawn="1"/>
        </p:nvSpPr>
        <p:spPr>
          <a:xfrm>
            <a:off x="0" y="0"/>
            <a:ext cx="35725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6831929"/>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2" r:id="rId4"/>
    <p:sldLayoutId id="2147483649" r:id="rId5"/>
    <p:sldLayoutId id="2147483655" r:id="rId6"/>
    <p:sldLayoutId id="2147483663" r:id="rId7"/>
    <p:sldLayoutId id="2147483664" r:id="rId8"/>
    <p:sldLayoutId id="2147483665" r:id="rId9"/>
    <p:sldLayoutId id="2147483654" r:id="rId10"/>
    <p:sldLayoutId id="2147483666" r:id="rId11"/>
    <p:sldLayoutId id="2147483667" r:id="rId12"/>
    <p:sldLayoutId id="2147483668" r:id="rId13"/>
    <p:sldLayoutId id="2147483681" r:id="rId14"/>
    <p:sldLayoutId id="2147483682" r:id="rId15"/>
    <p:sldLayoutId id="2147483683" r:id="rId16"/>
    <p:sldLayoutId id="2147483684" r:id="rId17"/>
    <p:sldLayoutId id="2147483656" r:id="rId18"/>
    <p:sldLayoutId id="2147483670" r:id="rId19"/>
    <p:sldLayoutId id="2147483669" r:id="rId20"/>
    <p:sldLayoutId id="2147483671" r:id="rId21"/>
    <p:sldLayoutId id="2147483672" r:id="rId22"/>
    <p:sldLayoutId id="2147483673" r:id="rId23"/>
    <p:sldLayoutId id="2147483674" r:id="rId24"/>
    <p:sldLayoutId id="2147483675" r:id="rId25"/>
    <p:sldLayoutId id="2147483677" r:id="rId26"/>
    <p:sldLayoutId id="2147483676" r:id="rId27"/>
    <p:sldLayoutId id="2147483678" r:id="rId28"/>
    <p:sldLayoutId id="2147483679" r:id="rId29"/>
    <p:sldLayoutId id="2147483680" r:id="rId30"/>
    <p:sldLayoutId id="2147483685" r:id="rId31"/>
    <p:sldLayoutId id="2147483686" r:id="rId32"/>
    <p:sldLayoutId id="2147483687" r:id="rId33"/>
  </p:sldLayoutIdLst>
  <p:txStyles>
    <p:title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3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423" y="-120737"/>
            <a:ext cx="12194423" cy="6978737"/>
          </a:xfrm>
          <a:prstGeom prst="rect">
            <a:avLst/>
          </a:prstGeom>
          <a:effectLst/>
        </p:spPr>
      </p:pic>
      <p:sp>
        <p:nvSpPr>
          <p:cNvPr id="3" name="Rectangle 2"/>
          <p:cNvSpPr/>
          <p:nvPr/>
        </p:nvSpPr>
        <p:spPr>
          <a:xfrm>
            <a:off x="-2424" y="-120737"/>
            <a:ext cx="12194423" cy="6978737"/>
          </a:xfrm>
          <a:prstGeom prst="rect">
            <a:avLst/>
          </a:prstGeom>
          <a:solidFill>
            <a:srgbClr val="95CD7A">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0" y="1575347"/>
            <a:ext cx="12194423" cy="2884359"/>
          </a:xfrm>
        </p:spPr>
        <p:txBody>
          <a:bodyPr>
            <a:noAutofit/>
          </a:bodyPr>
          <a:lstStyle/>
          <a:p>
            <a:pPr algn="ctr"/>
            <a:r>
              <a:rPr lang="en-US" sz="3200" b="1" dirty="0">
                <a:solidFill>
                  <a:schemeClr val="bg1"/>
                </a:solidFill>
                <a:latin typeface="Helvetica Neue" charset="0"/>
                <a:ea typeface="Helvetica Neue" charset="0"/>
                <a:cs typeface="Helvetica Neue" charset="0"/>
              </a:rPr>
              <a:t>Child Protection Case Management </a:t>
            </a:r>
            <a:r>
              <a:rPr lang="en-US" dirty="0">
                <a:latin typeface="+mj-ea"/>
                <a:cs typeface="+mj-ea"/>
              </a:rPr>
              <a:t/>
            </a:r>
            <a:br>
              <a:rPr lang="en-US" dirty="0">
                <a:latin typeface="+mj-ea"/>
                <a:cs typeface="+mj-ea"/>
              </a:rPr>
            </a:br>
            <a:r>
              <a:rPr lang="en-US" sz="3200" b="1" dirty="0">
                <a:solidFill>
                  <a:schemeClr val="bg1"/>
                </a:solidFill>
                <a:latin typeface="Helvetica Neue" charset="0"/>
                <a:ea typeface="Helvetica Neue" charset="0"/>
                <a:cs typeface="Helvetica Neue" charset="0"/>
              </a:rPr>
              <a:t>Supervision &amp; Coaching Training</a:t>
            </a:r>
            <a:r>
              <a:rPr lang="en-US" dirty="0">
                <a:latin typeface="+mj-ea"/>
                <a:cs typeface="+mj-ea"/>
              </a:rPr>
              <a:t/>
            </a:r>
            <a:br>
              <a:rPr lang="en-US" dirty="0">
                <a:latin typeface="+mj-ea"/>
                <a:cs typeface="+mj-ea"/>
              </a:rPr>
            </a:br>
            <a:r>
              <a:rPr lang="en-US" dirty="0">
                <a:latin typeface="+mj-ea"/>
                <a:cs typeface="+mj-ea"/>
              </a:rPr>
              <a:t/>
            </a:r>
            <a:br>
              <a:rPr lang="en-US" dirty="0">
                <a:latin typeface="+mj-ea"/>
                <a:cs typeface="+mj-ea"/>
              </a:rPr>
            </a:br>
            <a:r>
              <a:rPr lang="en-US" sz="2000" dirty="0">
                <a:solidFill>
                  <a:schemeClr val="bg1"/>
                </a:solidFill>
                <a:latin typeface="Helvetica Neue" charset="0"/>
              </a:rPr>
              <a:t>Date</a:t>
            </a:r>
            <a:br>
              <a:rPr lang="en-US" sz="2000" dirty="0">
                <a:solidFill>
                  <a:schemeClr val="bg1"/>
                </a:solidFill>
                <a:latin typeface="Helvetica Neue" charset="0"/>
              </a:rPr>
            </a:br>
            <a:r>
              <a:rPr lang="en-US" sz="2000" dirty="0">
                <a:solidFill>
                  <a:schemeClr val="bg1"/>
                </a:solidFill>
              </a:rPr>
              <a:t>Location</a:t>
            </a:r>
            <a:r>
              <a:rPr lang="en-US" sz="2000" dirty="0">
                <a:solidFill>
                  <a:schemeClr val="bg1"/>
                </a:solidFill>
                <a:latin typeface="Helvetica Neue" charset="0"/>
              </a:rPr>
              <a:t> </a:t>
            </a:r>
            <a:endParaRPr lang="en-US" sz="2000" dirty="0">
              <a:solidFill>
                <a:schemeClr val="bg1"/>
              </a:solidFill>
              <a:latin typeface="Helvetica Neue" charset="0"/>
              <a:ea typeface="Helvetica Neue" charset="0"/>
              <a:cs typeface="Helvetica Neue" charset="0"/>
            </a:endParaRPr>
          </a:p>
        </p:txBody>
      </p:sp>
      <p:sp>
        <p:nvSpPr>
          <p:cNvPr id="8" name="Rectangle 7"/>
          <p:cNvSpPr/>
          <p:nvPr/>
        </p:nvSpPr>
        <p:spPr>
          <a:xfrm>
            <a:off x="4504211" y="3629025"/>
            <a:ext cx="3176338" cy="144380"/>
          </a:xfrm>
          <a:prstGeom prst="rect">
            <a:avLst/>
          </a:prstGeom>
          <a:solidFill>
            <a:srgbClr val="038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389C6"/>
              </a:solidFill>
            </a:endParaRPr>
          </a:p>
        </p:txBody>
      </p:sp>
      <p:sp>
        <p:nvSpPr>
          <p:cNvPr id="6" name="TextBox 5">
            <a:extLst>
              <a:ext uri="{FF2B5EF4-FFF2-40B4-BE49-F238E27FC236}">
                <a16:creationId xmlns:a16="http://schemas.microsoft.com/office/drawing/2014/main" xmlns="" id="{E265C70D-523A-407F-8EAD-BD4B76D0308C}"/>
              </a:ext>
            </a:extLst>
          </p:cNvPr>
          <p:cNvSpPr txBox="1"/>
          <p:nvPr/>
        </p:nvSpPr>
        <p:spPr>
          <a:xfrm>
            <a:off x="9620250" y="6418384"/>
            <a:ext cx="5143500" cy="307777"/>
          </a:xfrm>
          <a:prstGeom prst="rect">
            <a:avLst/>
          </a:prstGeom>
          <a:noFill/>
        </p:spPr>
        <p:txBody>
          <a:bodyPr wrap="square" rtlCol="0">
            <a:spAutoFit/>
          </a:bodyPr>
          <a:lstStyle/>
          <a:p>
            <a:r>
              <a:rPr lang="en-US" sz="1400" i="1" dirty="0">
                <a:solidFill>
                  <a:schemeClr val="bg1"/>
                </a:solidFill>
                <a:latin typeface="Helvetica Neue" charset="0"/>
                <a:ea typeface="Helvetica Neue" charset="0"/>
                <a:cs typeface="Helvetica Neue" charset="0"/>
              </a:rPr>
              <a:t>Photo: Peter Biro/The IRC</a:t>
            </a:r>
          </a:p>
        </p:txBody>
      </p:sp>
      <p:pic>
        <p:nvPicPr>
          <p:cNvPr id="12" name="Picture 11">
            <a:extLst>
              <a:ext uri="{FF2B5EF4-FFF2-40B4-BE49-F238E27FC236}">
                <a16:creationId xmlns:a16="http://schemas.microsoft.com/office/drawing/2014/main" xmlns="" id="{6E7538D1-CCA3-A448-80CA-EE61D9F7F621}"/>
              </a:ext>
            </a:extLst>
          </p:cNvPr>
          <p:cNvPicPr>
            <a:picLocks noChangeAspect="1"/>
          </p:cNvPicPr>
          <p:nvPr/>
        </p:nvPicPr>
        <p:blipFill>
          <a:blip r:embed="rId4"/>
          <a:stretch>
            <a:fillRect/>
          </a:stretch>
        </p:blipFill>
        <p:spPr>
          <a:xfrm>
            <a:off x="296562" y="6018682"/>
            <a:ext cx="2375403" cy="658051"/>
          </a:xfrm>
          <a:prstGeom prst="rect">
            <a:avLst/>
          </a:prstGeom>
        </p:spPr>
      </p:pic>
      <p:pic>
        <p:nvPicPr>
          <p:cNvPr id="13" name="Picture 12">
            <a:extLst>
              <a:ext uri="{FF2B5EF4-FFF2-40B4-BE49-F238E27FC236}">
                <a16:creationId xmlns:a16="http://schemas.microsoft.com/office/drawing/2014/main" xmlns="" id="{7A39120C-816D-E04E-B309-775BA92F322E}"/>
              </a:ext>
            </a:extLst>
          </p:cNvPr>
          <p:cNvPicPr>
            <a:picLocks noChangeAspect="1"/>
          </p:cNvPicPr>
          <p:nvPr/>
        </p:nvPicPr>
        <p:blipFill>
          <a:blip r:embed="rId5"/>
          <a:stretch>
            <a:fillRect/>
          </a:stretch>
        </p:blipFill>
        <p:spPr>
          <a:xfrm>
            <a:off x="2909164" y="5985598"/>
            <a:ext cx="2231246" cy="664912"/>
          </a:xfrm>
          <a:prstGeom prst="rect">
            <a:avLst/>
          </a:prstGeom>
        </p:spPr>
      </p:pic>
    </p:spTree>
    <p:extLst>
      <p:ext uri="{BB962C8B-B14F-4D97-AF65-F5344CB8AC3E}">
        <p14:creationId xmlns:p14="http://schemas.microsoft.com/office/powerpoint/2010/main" val="2804879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95C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99630" y="1722436"/>
            <a:ext cx="5992370" cy="1325563"/>
          </a:xfrm>
        </p:spPr>
        <p:txBody>
          <a:bodyPr>
            <a:normAutofit/>
          </a:bodyPr>
          <a:lstStyle/>
          <a:p>
            <a:pPr algn="ctr"/>
            <a:r>
              <a:rPr lang="en-US" sz="3600" b="1" dirty="0">
                <a:solidFill>
                  <a:schemeClr val="bg1"/>
                </a:solidFill>
                <a:latin typeface="Helvetica Neue" charset="0"/>
                <a:ea typeface="Helvetica Neue" charset="0"/>
                <a:cs typeface="Helvetica Neue" charset="0"/>
              </a:rPr>
              <a:t>HOUSEKEEPING</a:t>
            </a:r>
          </a:p>
        </p:txBody>
      </p:sp>
      <p:sp>
        <p:nvSpPr>
          <p:cNvPr id="3" name="Content Placeholder 2"/>
          <p:cNvSpPr>
            <a:spLocks noGrp="1"/>
          </p:cNvSpPr>
          <p:nvPr>
            <p:ph idx="1"/>
          </p:nvPr>
        </p:nvSpPr>
        <p:spPr>
          <a:xfrm>
            <a:off x="6079066" y="3371584"/>
            <a:ext cx="6112934" cy="3128963"/>
          </a:xfrm>
        </p:spPr>
        <p:txBody>
          <a:bodyPr>
            <a:normAutofit/>
          </a:bodyPr>
          <a:lstStyle/>
          <a:p>
            <a:pPr marL="0" indent="0" algn="ctr">
              <a:buNone/>
            </a:pPr>
            <a:r>
              <a:rPr lang="en-US" sz="1800" dirty="0">
                <a:solidFill>
                  <a:schemeClr val="bg1"/>
                </a:solidFill>
                <a:latin typeface="Helvetica Neue" charset="0"/>
                <a:ea typeface="Helvetica Neue" charset="0"/>
                <a:cs typeface="Helvetica Neue" charset="0"/>
              </a:rPr>
              <a:t> </a:t>
            </a:r>
            <a:r>
              <a:rPr lang="en-US" sz="2400" dirty="0">
                <a:solidFill>
                  <a:schemeClr val="bg1"/>
                </a:solidFill>
                <a:latin typeface="Helvetica Neue" charset="0"/>
                <a:ea typeface="Helvetica Neue" charset="0"/>
                <a:cs typeface="Helvetica Neue" charset="0"/>
              </a:rPr>
              <a:t>Break &amp; Lunch Locations</a:t>
            </a:r>
          </a:p>
          <a:p>
            <a:pPr marL="0" indent="0" algn="ctr">
              <a:buNone/>
            </a:pPr>
            <a:r>
              <a:rPr lang="en-US" sz="2400" dirty="0">
                <a:solidFill>
                  <a:schemeClr val="bg1"/>
                </a:solidFill>
                <a:latin typeface="Helvetica Neue" charset="0"/>
                <a:ea typeface="Helvetica Neue" charset="0"/>
                <a:cs typeface="Helvetica Neue" charset="0"/>
              </a:rPr>
              <a:t> Bathrooms</a:t>
            </a:r>
          </a:p>
          <a:p>
            <a:pPr marL="0" indent="0" algn="ctr">
              <a:buNone/>
            </a:pPr>
            <a:r>
              <a:rPr lang="en-US" sz="2400" dirty="0">
                <a:solidFill>
                  <a:schemeClr val="bg1"/>
                </a:solidFill>
                <a:latin typeface="Helvetica Neue" charset="0"/>
                <a:ea typeface="Helvetica Neue" charset="0"/>
                <a:cs typeface="Helvetica Neue" charset="0"/>
              </a:rPr>
              <a:t> Phones, Computers, Essential Calls</a:t>
            </a:r>
          </a:p>
        </p:txBody>
      </p:sp>
      <p:sp>
        <p:nvSpPr>
          <p:cNvPr id="5" name="Rectangle 4"/>
          <p:cNvSpPr/>
          <p:nvPr/>
        </p:nvSpPr>
        <p:spPr>
          <a:xfrm>
            <a:off x="7547364" y="2869751"/>
            <a:ext cx="3176338" cy="144380"/>
          </a:xfrm>
          <a:prstGeom prst="rect">
            <a:avLst/>
          </a:prstGeom>
          <a:solidFill>
            <a:srgbClr val="038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389C6"/>
              </a:solidFill>
            </a:endParaRPr>
          </a:p>
        </p:txBody>
      </p:sp>
      <p:pic>
        <p:nvPicPr>
          <p:cNvPr id="7" name="Picture 6"/>
          <p:cNvPicPr>
            <a:picLocks noChangeAspect="1"/>
          </p:cNvPicPr>
          <p:nvPr/>
        </p:nvPicPr>
        <p:blipFill rotWithShape="1">
          <a:blip r:embed="rId3" cstate="print">
            <a:alphaModFix amt="20000"/>
            <a:extLst>
              <a:ext uri="{28A0092B-C50C-407E-A947-70E740481C1C}">
                <a14:useLocalDpi xmlns:a14="http://schemas.microsoft.com/office/drawing/2010/main"/>
              </a:ext>
            </a:extLst>
          </a:blip>
          <a:srcRect l="4826" t="-2842" r="4826" b="9031"/>
          <a:stretch/>
        </p:blipFill>
        <p:spPr>
          <a:xfrm>
            <a:off x="0" y="-993776"/>
            <a:ext cx="6199631" cy="7851776"/>
          </a:xfrm>
          <a:prstGeom prst="rect">
            <a:avLst/>
          </a:prstGeom>
        </p:spPr>
      </p:pic>
    </p:spTree>
    <p:extLst>
      <p:ext uri="{BB962C8B-B14F-4D97-AF65-F5344CB8AC3E}">
        <p14:creationId xmlns:p14="http://schemas.microsoft.com/office/powerpoint/2010/main" val="491341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a:ext>
            </a:extLst>
          </a:blip>
          <a:srcRect t="-2"/>
          <a:stretch/>
        </p:blipFill>
        <p:spPr>
          <a:xfrm>
            <a:off x="0" y="14990"/>
            <a:ext cx="4242216" cy="6858000"/>
          </a:xfrm>
          <a:prstGeom prst="rect">
            <a:avLst/>
          </a:prstGeom>
        </p:spPr>
      </p:pic>
      <p:sp>
        <p:nvSpPr>
          <p:cNvPr id="9" name="TextBox 8"/>
          <p:cNvSpPr txBox="1"/>
          <p:nvPr/>
        </p:nvSpPr>
        <p:spPr>
          <a:xfrm>
            <a:off x="5697415" y="4799970"/>
            <a:ext cx="3024554" cy="892552"/>
          </a:xfrm>
          <a:prstGeom prst="rect">
            <a:avLst/>
          </a:prstGeom>
          <a:noFill/>
        </p:spPr>
        <p:txBody>
          <a:bodyPr wrap="square" rtlCol="0">
            <a:spAutoFit/>
          </a:bodyPr>
          <a:lstStyle/>
          <a:p>
            <a:r>
              <a:rPr lang="en-US" sz="2400" b="1" dirty="0" smtClean="0">
                <a:solidFill>
                  <a:srgbClr val="405E79"/>
                </a:solidFill>
                <a:latin typeface="Helvetica Neue" charset="0"/>
                <a:ea typeface="Helvetica Neue" charset="0"/>
                <a:cs typeface="Helvetica Neue" charset="0"/>
              </a:rPr>
              <a:t>THE ALLIANCE</a:t>
            </a:r>
          </a:p>
          <a:p>
            <a:r>
              <a:rPr lang="en-US" sz="1400" b="1" dirty="0" smtClean="0">
                <a:solidFill>
                  <a:srgbClr val="405E79"/>
                </a:solidFill>
                <a:latin typeface="Helvetica Neue" charset="0"/>
                <a:ea typeface="Helvetica Neue" charset="0"/>
                <a:cs typeface="Helvetica Neue" charset="0"/>
              </a:rPr>
              <a:t>FOR CHILD PROTECTION</a:t>
            </a:r>
          </a:p>
          <a:p>
            <a:r>
              <a:rPr lang="en-US" sz="1400" b="1" dirty="0" smtClean="0">
                <a:solidFill>
                  <a:srgbClr val="405E79"/>
                </a:solidFill>
                <a:latin typeface="Helvetica Neue" charset="0"/>
                <a:ea typeface="Helvetica Neue" charset="0"/>
                <a:cs typeface="Helvetica Neue" charset="0"/>
              </a:rPr>
              <a:t>IN HUMANITARIAN ACTION </a:t>
            </a:r>
            <a:endParaRPr lang="en-US" sz="1400" b="1" dirty="0">
              <a:solidFill>
                <a:srgbClr val="405E79"/>
              </a:solidFill>
              <a:latin typeface="Helvetica Neue" charset="0"/>
              <a:ea typeface="Helvetica Neue" charset="0"/>
              <a:cs typeface="Helvetica Neue" charset="0"/>
            </a:endParaRPr>
          </a:p>
        </p:txBody>
      </p:sp>
      <p:cxnSp>
        <p:nvCxnSpPr>
          <p:cNvPr id="10" name="Straight Connector 9"/>
          <p:cNvCxnSpPr/>
          <p:nvPr/>
        </p:nvCxnSpPr>
        <p:spPr>
          <a:xfrm>
            <a:off x="4737140" y="6016980"/>
            <a:ext cx="7454860" cy="0"/>
          </a:xfrm>
          <a:prstGeom prst="line">
            <a:avLst/>
          </a:prstGeom>
          <a:ln>
            <a:solidFill>
              <a:srgbClr val="405E79"/>
            </a:solidFill>
          </a:ln>
        </p:spPr>
        <p:style>
          <a:lnRef idx="1">
            <a:schemeClr val="accent1"/>
          </a:lnRef>
          <a:fillRef idx="0">
            <a:schemeClr val="accent1"/>
          </a:fillRef>
          <a:effectRef idx="0">
            <a:schemeClr val="accent1"/>
          </a:effectRef>
          <a:fontRef idx="minor">
            <a:schemeClr val="tx1"/>
          </a:fontRef>
        </p:style>
      </p:cxnSp>
      <p:pic>
        <p:nvPicPr>
          <p:cNvPr id="5" name="Picture 4"/>
          <p:cNvPicPr/>
          <p:nvPr/>
        </p:nvPicPr>
        <p:blipFill>
          <a:blip r:embed="rId3" cstate="print">
            <a:extLst>
              <a:ext uri="{28A0092B-C50C-407E-A947-70E740481C1C}">
                <a14:useLocalDpi xmlns:a14="http://schemas.microsoft.com/office/drawing/2010/main"/>
              </a:ext>
            </a:extLst>
          </a:blip>
          <a:stretch>
            <a:fillRect/>
          </a:stretch>
        </p:blipFill>
        <p:spPr>
          <a:xfrm>
            <a:off x="4624754" y="4747846"/>
            <a:ext cx="1072661" cy="1055078"/>
          </a:xfrm>
          <a:prstGeom prst="rect">
            <a:avLst/>
          </a:prstGeom>
        </p:spPr>
      </p:pic>
      <p:pic>
        <p:nvPicPr>
          <p:cNvPr id="6" name="Picture 10" descr="https://lh3.googleusercontent.com/QPo5Epuxx0w-qi65w7bM5AcgqkiJsdJI_IlCDwAcug5Z3ASpnPlre8EK_6J1cpoq84Kl1dqhbiHwD1h7emuToLMCV5h0MZAJpGZnVLHFul6r3lH_WxCcmo6cgLerwv_XQ_bL-EdKjg">
            <a:extLst>
              <a:ext uri="{FF2B5EF4-FFF2-40B4-BE49-F238E27FC236}">
                <a16:creationId xmlns:a16="http://schemas.microsoft.com/office/drawing/2014/main" xmlns="" id="{ABF78664-503F-EA45-A7D8-E210626DD6C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159262" y="4448609"/>
            <a:ext cx="4032738" cy="156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37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940767"/>
          </a:xfrm>
          <a:prstGeom prst="rect">
            <a:avLst/>
          </a:prstGeom>
          <a:solidFill>
            <a:srgbClr val="95C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 y="62942"/>
            <a:ext cx="12192001" cy="1814882"/>
            <a:chOff x="-1" y="5043120"/>
            <a:chExt cx="12192001" cy="1814882"/>
          </a:xfrm>
        </p:grpSpPr>
        <p:pic>
          <p:nvPicPr>
            <p:cNvPr id="6" name="Picture 5"/>
            <p:cNvPicPr>
              <a:picLocks noChangeAspect="1"/>
            </p:cNvPicPr>
            <p:nvPr/>
          </p:nvPicPr>
          <p:blipFill rotWithShape="1">
            <a:blip r:embed="rId3" cstate="print">
              <a:alphaModFix amt="20000"/>
              <a:extLst>
                <a:ext uri="{28A0092B-C50C-407E-A947-70E740481C1C}">
                  <a14:useLocalDpi xmlns:a14="http://schemas.microsoft.com/office/drawing/2010/main"/>
                </a:ext>
              </a:extLst>
            </a:blip>
            <a:srcRect/>
            <a:stretch/>
          </p:blipFill>
          <p:spPr>
            <a:xfrm rot="5400000">
              <a:off x="2349106" y="2694014"/>
              <a:ext cx="1814881" cy="6513095"/>
            </a:xfrm>
            <a:prstGeom prst="rect">
              <a:avLst/>
            </a:prstGeom>
          </p:spPr>
        </p:pic>
        <p:pic>
          <p:nvPicPr>
            <p:cNvPr id="7" name="Picture 6"/>
            <p:cNvPicPr>
              <a:picLocks noChangeAspect="1"/>
            </p:cNvPicPr>
            <p:nvPr/>
          </p:nvPicPr>
          <p:blipFill rotWithShape="1">
            <a:blip r:embed="rId4" cstate="print">
              <a:alphaModFix amt="20000"/>
              <a:extLst>
                <a:ext uri="{28A0092B-C50C-407E-A947-70E740481C1C}">
                  <a14:useLocalDpi xmlns:a14="http://schemas.microsoft.com/office/drawing/2010/main"/>
                </a:ext>
              </a:extLst>
            </a:blip>
            <a:srcRect/>
            <a:stretch/>
          </p:blipFill>
          <p:spPr>
            <a:xfrm rot="5400000">
              <a:off x="8435259" y="3077813"/>
              <a:ext cx="1791434" cy="5722048"/>
            </a:xfrm>
            <a:prstGeom prst="rect">
              <a:avLst/>
            </a:prstGeom>
          </p:spPr>
        </p:pic>
      </p:grpSp>
      <p:sp>
        <p:nvSpPr>
          <p:cNvPr id="2" name="Title 1"/>
          <p:cNvSpPr>
            <a:spLocks noGrp="1"/>
          </p:cNvSpPr>
          <p:nvPr>
            <p:ph type="title"/>
          </p:nvPr>
        </p:nvSpPr>
        <p:spPr>
          <a:xfrm>
            <a:off x="-2" y="295877"/>
            <a:ext cx="12192000" cy="1325563"/>
          </a:xfrm>
        </p:spPr>
        <p:txBody>
          <a:bodyPr>
            <a:normAutofit/>
          </a:bodyPr>
          <a:lstStyle/>
          <a:p>
            <a:pPr algn="ctr"/>
            <a:r>
              <a:rPr lang="en-US" sz="3600" b="1" dirty="0" smtClean="0">
                <a:solidFill>
                  <a:srgbClr val="0389C6"/>
                </a:solidFill>
              </a:rPr>
              <a:t>CASE MANAGEMENT TASK FORCE</a:t>
            </a:r>
            <a:endParaRPr lang="en-US" sz="3600" b="1" dirty="0">
              <a:solidFill>
                <a:srgbClr val="0389C6"/>
              </a:solidFill>
              <a:latin typeface="Helvetica Neue" charset="0"/>
              <a:ea typeface="Helvetica Neue" charset="0"/>
              <a:cs typeface="Helvetica Neue" charset="0"/>
            </a:endParaRPr>
          </a:p>
        </p:txBody>
      </p:sp>
      <p:sp>
        <p:nvSpPr>
          <p:cNvPr id="8" name="Rectangle 7"/>
          <p:cNvSpPr/>
          <p:nvPr/>
        </p:nvSpPr>
        <p:spPr>
          <a:xfrm>
            <a:off x="545123" y="2236645"/>
            <a:ext cx="8513885" cy="2271391"/>
          </a:xfrm>
          <a:prstGeom prst="rect">
            <a:avLst/>
          </a:prstGeom>
        </p:spPr>
        <p:txBody>
          <a:bodyPr wrap="square">
            <a:spAutoFit/>
          </a:bodyPr>
          <a:lstStyle/>
          <a:p>
            <a:pPr marL="285750" indent="-285750">
              <a:lnSpc>
                <a:spcPct val="120000"/>
              </a:lnSpc>
              <a:buClr>
                <a:srgbClr val="70995C"/>
              </a:buClr>
              <a:buFont typeface="Wingdings" panose="05000000000000000000" pitchFamily="2" charset="2"/>
              <a:buChar char="§"/>
            </a:pPr>
            <a:r>
              <a:rPr lang="en-GB" sz="2000" dirty="0">
                <a:solidFill>
                  <a:schemeClr val="bg1">
                    <a:lumMod val="50000"/>
                  </a:schemeClr>
                </a:solidFill>
                <a:latin typeface="Helvetica Neue"/>
              </a:rPr>
              <a:t>Created under the CPWG in 2012 with the development of the CPMS</a:t>
            </a:r>
          </a:p>
          <a:p>
            <a:pPr marL="285750" indent="-285750">
              <a:lnSpc>
                <a:spcPct val="120000"/>
              </a:lnSpc>
              <a:buClr>
                <a:srgbClr val="70995C"/>
              </a:buClr>
              <a:buFont typeface="Wingdings" panose="05000000000000000000" pitchFamily="2" charset="2"/>
              <a:buChar char="§"/>
            </a:pPr>
            <a:r>
              <a:rPr lang="en-GB" sz="2000" dirty="0">
                <a:solidFill>
                  <a:schemeClr val="bg1">
                    <a:lumMod val="50000"/>
                  </a:schemeClr>
                </a:solidFill>
                <a:latin typeface="Helvetica Neue"/>
              </a:rPr>
              <a:t>Since 2016 operating under the Alliance for Child Protection in Humanitarian  Action </a:t>
            </a:r>
            <a:endParaRPr lang="en-GB" sz="2000" dirty="0" smtClean="0">
              <a:solidFill>
                <a:schemeClr val="bg1">
                  <a:lumMod val="50000"/>
                </a:schemeClr>
              </a:solidFill>
              <a:latin typeface="Helvetica Neue"/>
            </a:endParaRPr>
          </a:p>
          <a:p>
            <a:pPr marL="285750" indent="-285750">
              <a:lnSpc>
                <a:spcPct val="120000"/>
              </a:lnSpc>
              <a:buClr>
                <a:srgbClr val="70995C"/>
              </a:buClr>
              <a:buFont typeface="Wingdings" panose="05000000000000000000" pitchFamily="2" charset="2"/>
              <a:buChar char="§"/>
            </a:pPr>
            <a:endParaRPr lang="en-GB" sz="2000" dirty="0" smtClean="0">
              <a:solidFill>
                <a:schemeClr val="bg1">
                  <a:lumMod val="50000"/>
                </a:schemeClr>
              </a:solidFill>
              <a:latin typeface="Helvetica Neue"/>
            </a:endParaRPr>
          </a:p>
          <a:p>
            <a:pPr>
              <a:lnSpc>
                <a:spcPct val="120000"/>
              </a:lnSpc>
              <a:buClr>
                <a:srgbClr val="70995C"/>
              </a:buClr>
            </a:pPr>
            <a:r>
              <a:rPr lang="fr-CH" sz="2000" b="1" dirty="0" smtClean="0">
                <a:solidFill>
                  <a:srgbClr val="0070C0"/>
                </a:solidFill>
                <a:latin typeface="Helvetica Neue"/>
              </a:rPr>
              <a:t>MEMBERS:</a:t>
            </a:r>
            <a:endParaRPr lang="fr-CH" sz="2000" dirty="0">
              <a:solidFill>
                <a:srgbClr val="0070C0"/>
              </a:solidFill>
              <a:latin typeface="Helvetica Neue"/>
            </a:endParaRPr>
          </a:p>
          <a:p>
            <a:pPr>
              <a:lnSpc>
                <a:spcPct val="120000"/>
              </a:lnSpc>
              <a:buClr>
                <a:srgbClr val="70995C"/>
              </a:buClr>
            </a:pPr>
            <a:endParaRPr lang="en-GB" dirty="0">
              <a:solidFill>
                <a:schemeClr val="bg1">
                  <a:lumMod val="50000"/>
                </a:schemeClr>
              </a:solidFill>
              <a:latin typeface="Helvetica Neue"/>
            </a:endParaRPr>
          </a:p>
        </p:txBody>
      </p:sp>
      <p:sp>
        <p:nvSpPr>
          <p:cNvPr id="9" name="Rectangle 8"/>
          <p:cNvSpPr/>
          <p:nvPr/>
        </p:nvSpPr>
        <p:spPr>
          <a:xfrm>
            <a:off x="432289" y="4180344"/>
            <a:ext cx="8739554" cy="2677656"/>
          </a:xfrm>
          <a:prstGeom prst="rect">
            <a:avLst/>
          </a:prstGeom>
        </p:spPr>
        <p:txBody>
          <a:bodyPr wrap="square" numCol="2">
            <a:spAutoFit/>
          </a:bodyPr>
          <a:lstStyle/>
          <a:p>
            <a:pPr marL="800100" lvl="1" indent="-342900">
              <a:lnSpc>
                <a:spcPct val="120000"/>
              </a:lnSpc>
              <a:buFont typeface="Arial" panose="020B0604020202020204" pitchFamily="34" charset="0"/>
              <a:buChar char="•"/>
            </a:pPr>
            <a:r>
              <a:rPr lang="fr-CH" sz="2000" dirty="0" smtClean="0">
                <a:solidFill>
                  <a:schemeClr val="bg1">
                    <a:lumMod val="50000"/>
                  </a:schemeClr>
                </a:solidFill>
                <a:latin typeface="Helvetica Neue"/>
              </a:rPr>
              <a:t>CP </a:t>
            </a:r>
            <a:r>
              <a:rPr lang="fr-CH" sz="2000" dirty="0">
                <a:solidFill>
                  <a:schemeClr val="bg1">
                    <a:lumMod val="50000"/>
                  </a:schemeClr>
                </a:solidFill>
                <a:latin typeface="Helvetica Neue"/>
              </a:rPr>
              <a:t>AOR </a:t>
            </a:r>
            <a:endParaRPr lang="en-US" sz="2000" dirty="0">
              <a:solidFill>
                <a:schemeClr val="bg1">
                  <a:lumMod val="50000"/>
                </a:schemeClr>
              </a:solidFill>
              <a:latin typeface="Helvetica Neue"/>
            </a:endParaRPr>
          </a:p>
          <a:p>
            <a:pPr marL="800100" lvl="1" indent="-342900">
              <a:lnSpc>
                <a:spcPct val="120000"/>
              </a:lnSpc>
              <a:buFont typeface="Arial" panose="020B0604020202020204" pitchFamily="34" charset="0"/>
              <a:buChar char="•"/>
            </a:pPr>
            <a:r>
              <a:rPr lang="en-US" sz="2000" dirty="0">
                <a:solidFill>
                  <a:schemeClr val="bg1">
                    <a:lumMod val="50000"/>
                  </a:schemeClr>
                </a:solidFill>
                <a:latin typeface="Helvetica Neue"/>
              </a:rPr>
              <a:t>CPIMS Steering Committee</a:t>
            </a:r>
          </a:p>
          <a:p>
            <a:pPr marL="800100" lvl="1" indent="-342900">
              <a:lnSpc>
                <a:spcPct val="120000"/>
              </a:lnSpc>
              <a:buFont typeface="Arial" panose="020B0604020202020204" pitchFamily="34" charset="0"/>
              <a:buChar char="•"/>
            </a:pPr>
            <a:r>
              <a:rPr lang="fr-CH" sz="2000" dirty="0">
                <a:solidFill>
                  <a:schemeClr val="bg1">
                    <a:lumMod val="50000"/>
                  </a:schemeClr>
                </a:solidFill>
                <a:latin typeface="Helvetica Neue"/>
              </a:rPr>
              <a:t>International </a:t>
            </a:r>
            <a:r>
              <a:rPr lang="en-US" sz="2000" dirty="0">
                <a:solidFill>
                  <a:schemeClr val="bg1">
                    <a:lumMod val="50000"/>
                  </a:schemeClr>
                </a:solidFill>
                <a:latin typeface="Helvetica Neue"/>
              </a:rPr>
              <a:t>Rescue</a:t>
            </a:r>
            <a:r>
              <a:rPr lang="fr-CH" sz="2000" dirty="0">
                <a:solidFill>
                  <a:schemeClr val="bg1">
                    <a:lumMod val="50000"/>
                  </a:schemeClr>
                </a:solidFill>
                <a:latin typeface="Helvetica Neue"/>
              </a:rPr>
              <a:t> </a:t>
            </a:r>
            <a:r>
              <a:rPr lang="en-US" sz="2000" dirty="0">
                <a:solidFill>
                  <a:schemeClr val="bg1">
                    <a:lumMod val="50000"/>
                  </a:schemeClr>
                </a:solidFill>
                <a:latin typeface="Helvetica Neue"/>
              </a:rPr>
              <a:t>Committee</a:t>
            </a:r>
            <a:r>
              <a:rPr lang="fr-CH" sz="2000" dirty="0">
                <a:solidFill>
                  <a:schemeClr val="bg1">
                    <a:lumMod val="50000"/>
                  </a:schemeClr>
                </a:solidFill>
                <a:latin typeface="Helvetica Neue"/>
              </a:rPr>
              <a:t> </a:t>
            </a:r>
            <a:endParaRPr lang="en-US" sz="2000" dirty="0">
              <a:solidFill>
                <a:schemeClr val="bg1">
                  <a:lumMod val="50000"/>
                </a:schemeClr>
              </a:solidFill>
              <a:latin typeface="Helvetica Neue"/>
            </a:endParaRPr>
          </a:p>
          <a:p>
            <a:pPr marL="800100" lvl="1" indent="-342900">
              <a:lnSpc>
                <a:spcPct val="120000"/>
              </a:lnSpc>
              <a:buFont typeface="Arial" panose="020B0604020202020204" pitchFamily="34" charset="0"/>
              <a:buChar char="•"/>
            </a:pPr>
            <a:r>
              <a:rPr lang="fr-CH" sz="2000" dirty="0">
                <a:solidFill>
                  <a:schemeClr val="bg1">
                    <a:lumMod val="50000"/>
                  </a:schemeClr>
                </a:solidFill>
                <a:latin typeface="Helvetica Neue"/>
              </a:rPr>
              <a:t>Plan International </a:t>
            </a:r>
          </a:p>
          <a:p>
            <a:pPr marL="800100" lvl="1" indent="-342900">
              <a:lnSpc>
                <a:spcPct val="120000"/>
              </a:lnSpc>
              <a:buFont typeface="Arial" panose="020B0604020202020204" pitchFamily="34" charset="0"/>
              <a:buChar char="•"/>
            </a:pPr>
            <a:endParaRPr lang="fr-CH" sz="2000" dirty="0" smtClean="0">
              <a:solidFill>
                <a:schemeClr val="bg1">
                  <a:lumMod val="50000"/>
                </a:schemeClr>
              </a:solidFill>
              <a:latin typeface="Helvetica Neue"/>
            </a:endParaRPr>
          </a:p>
          <a:p>
            <a:pPr lvl="1">
              <a:lnSpc>
                <a:spcPct val="120000"/>
              </a:lnSpc>
            </a:pPr>
            <a:endParaRPr lang="fr-CH" sz="2000" dirty="0">
              <a:solidFill>
                <a:schemeClr val="bg1">
                  <a:lumMod val="50000"/>
                </a:schemeClr>
              </a:solidFill>
              <a:latin typeface="Helvetica Neue"/>
            </a:endParaRPr>
          </a:p>
          <a:p>
            <a:pPr marL="800100" lvl="1" indent="-342900">
              <a:lnSpc>
                <a:spcPct val="120000"/>
              </a:lnSpc>
              <a:buFont typeface="Arial" panose="020B0604020202020204" pitchFamily="34" charset="0"/>
              <a:buChar char="•"/>
            </a:pPr>
            <a:r>
              <a:rPr lang="fr-CH" sz="2000" dirty="0">
                <a:solidFill>
                  <a:schemeClr val="bg1">
                    <a:lumMod val="50000"/>
                  </a:schemeClr>
                </a:solidFill>
                <a:latin typeface="Helvetica Neue"/>
              </a:rPr>
              <a:t>Save the </a:t>
            </a:r>
            <a:r>
              <a:rPr lang="en-US" sz="2000" dirty="0">
                <a:solidFill>
                  <a:schemeClr val="bg1">
                    <a:lumMod val="50000"/>
                  </a:schemeClr>
                </a:solidFill>
                <a:latin typeface="Helvetica Neue"/>
              </a:rPr>
              <a:t>Children</a:t>
            </a:r>
            <a:r>
              <a:rPr lang="fr-CH" sz="2000" dirty="0">
                <a:solidFill>
                  <a:schemeClr val="bg1">
                    <a:lumMod val="50000"/>
                  </a:schemeClr>
                </a:solidFill>
                <a:latin typeface="Helvetica Neue"/>
              </a:rPr>
              <a:t> </a:t>
            </a:r>
          </a:p>
          <a:p>
            <a:pPr marL="800100" lvl="1" indent="-342900">
              <a:lnSpc>
                <a:spcPct val="120000"/>
              </a:lnSpc>
              <a:buFont typeface="Arial" panose="020B0604020202020204" pitchFamily="34" charset="0"/>
              <a:buChar char="•"/>
            </a:pPr>
            <a:r>
              <a:rPr lang="fr-CH" sz="2000" dirty="0">
                <a:solidFill>
                  <a:schemeClr val="bg1">
                    <a:lumMod val="50000"/>
                  </a:schemeClr>
                </a:solidFill>
                <a:latin typeface="Helvetica Neue"/>
              </a:rPr>
              <a:t>Terre des hommes </a:t>
            </a:r>
            <a:endParaRPr lang="en-US" sz="2000" dirty="0">
              <a:solidFill>
                <a:schemeClr val="bg1">
                  <a:lumMod val="50000"/>
                </a:schemeClr>
              </a:solidFill>
              <a:latin typeface="Helvetica Neue"/>
            </a:endParaRPr>
          </a:p>
          <a:p>
            <a:pPr marL="800100" lvl="1" indent="-342900">
              <a:lnSpc>
                <a:spcPct val="120000"/>
              </a:lnSpc>
              <a:buFont typeface="Arial" panose="020B0604020202020204" pitchFamily="34" charset="0"/>
              <a:buChar char="•"/>
            </a:pPr>
            <a:r>
              <a:rPr lang="fr-CH" sz="2000" dirty="0">
                <a:solidFill>
                  <a:schemeClr val="bg1">
                    <a:lumMod val="50000"/>
                  </a:schemeClr>
                </a:solidFill>
                <a:latin typeface="Helvetica Neue"/>
              </a:rPr>
              <a:t>UNICEF</a:t>
            </a:r>
            <a:endParaRPr lang="en-US" sz="2000" dirty="0">
              <a:solidFill>
                <a:schemeClr val="bg1">
                  <a:lumMod val="50000"/>
                </a:schemeClr>
              </a:solidFill>
              <a:latin typeface="Helvetica Neue"/>
            </a:endParaRPr>
          </a:p>
          <a:p>
            <a:pPr marL="800100" lvl="1" indent="-342900">
              <a:lnSpc>
                <a:spcPct val="120000"/>
              </a:lnSpc>
              <a:buFont typeface="Arial" panose="020B0604020202020204" pitchFamily="34" charset="0"/>
              <a:buChar char="•"/>
            </a:pPr>
            <a:r>
              <a:rPr lang="fr-CH" sz="2000" dirty="0">
                <a:solidFill>
                  <a:schemeClr val="bg1">
                    <a:lumMod val="50000"/>
                  </a:schemeClr>
                </a:solidFill>
                <a:latin typeface="Helvetica Neue"/>
              </a:rPr>
              <a:t>UNHCR</a:t>
            </a:r>
            <a:endParaRPr lang="en-US" sz="2000" dirty="0">
              <a:solidFill>
                <a:schemeClr val="bg1">
                  <a:lumMod val="50000"/>
                </a:schemeClr>
              </a:solidFill>
              <a:latin typeface="Helvetica Neue"/>
            </a:endParaRPr>
          </a:p>
          <a:p>
            <a:pPr marL="800100" lvl="1" indent="-342900">
              <a:lnSpc>
                <a:spcPct val="120000"/>
              </a:lnSpc>
              <a:buFont typeface="Arial" panose="020B0604020202020204" pitchFamily="34" charset="0"/>
              <a:buChar char="•"/>
            </a:pPr>
            <a:r>
              <a:rPr lang="en-GB" sz="2000" dirty="0">
                <a:solidFill>
                  <a:schemeClr val="bg1">
                    <a:lumMod val="50000"/>
                  </a:schemeClr>
                </a:solidFill>
                <a:latin typeface="Helvetica Neue"/>
              </a:rPr>
              <a:t>War Child - Holland </a:t>
            </a:r>
            <a:endParaRPr lang="en-US" sz="2000" dirty="0">
              <a:solidFill>
                <a:schemeClr val="bg1">
                  <a:lumMod val="50000"/>
                </a:schemeClr>
              </a:solidFill>
              <a:latin typeface="Helvetica Neue"/>
            </a:endParaRPr>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059008" y="2480200"/>
            <a:ext cx="2699657" cy="3867076"/>
          </a:xfrm>
          <a:prstGeom prst="rect">
            <a:avLst/>
          </a:prstGeom>
        </p:spPr>
      </p:pic>
    </p:spTree>
    <p:extLst>
      <p:ext uri="{BB962C8B-B14F-4D97-AF65-F5344CB8AC3E}">
        <p14:creationId xmlns:p14="http://schemas.microsoft.com/office/powerpoint/2010/main" val="2368707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8598" y="0"/>
            <a:ext cx="9729101" cy="1616181"/>
          </a:xfrm>
        </p:spPr>
        <p:txBody>
          <a:bodyPr/>
          <a:lstStyle/>
          <a:p>
            <a:r>
              <a:rPr lang="en-US" sz="4400" b="1" dirty="0">
                <a:solidFill>
                  <a:srgbClr val="0389C6"/>
                </a:solidFill>
                <a:latin typeface="Helvetica Neue" charset="0"/>
                <a:ea typeface="Helvetica Neue" charset="0"/>
                <a:cs typeface="Helvetica Neue" charset="0"/>
              </a:rPr>
              <a:t>WELCOME</a:t>
            </a:r>
            <a:endParaRPr lang="en-US" b="1" dirty="0">
              <a:solidFill>
                <a:srgbClr val="0389C6"/>
              </a:solidFill>
              <a:latin typeface="Helvetica Neue" charset="0"/>
              <a:ea typeface="Helvetica Neue" charset="0"/>
              <a:cs typeface="Helvetica Neue" charset="0"/>
            </a:endParaRPr>
          </a:p>
        </p:txBody>
      </p:sp>
      <p:sp>
        <p:nvSpPr>
          <p:cNvPr id="3" name="Content Placeholder 2"/>
          <p:cNvSpPr>
            <a:spLocks noGrp="1"/>
          </p:cNvSpPr>
          <p:nvPr>
            <p:ph idx="1"/>
          </p:nvPr>
        </p:nvSpPr>
        <p:spPr>
          <a:xfrm>
            <a:off x="558017" y="1311381"/>
            <a:ext cx="11079480" cy="4783311"/>
          </a:xfrm>
        </p:spPr>
        <p:txBody>
          <a:bodyPr>
            <a:noAutofit/>
          </a:bodyPr>
          <a:lstStyle/>
          <a:p>
            <a:pPr marL="0" indent="0">
              <a:lnSpc>
                <a:spcPct val="100000"/>
              </a:lnSpc>
              <a:spcBef>
                <a:spcPts val="600"/>
              </a:spcBef>
              <a:buNone/>
            </a:pPr>
            <a:r>
              <a:rPr lang="en-US" sz="2400" b="1" dirty="0">
                <a:solidFill>
                  <a:srgbClr val="95CD7A"/>
                </a:solidFill>
                <a:latin typeface="Helvetica Neue" charset="0"/>
                <a:ea typeface="Helvetica Neue" charset="0"/>
                <a:cs typeface="Helvetica Neue" charset="0"/>
              </a:rPr>
              <a:t>Icebreaker: </a:t>
            </a:r>
          </a:p>
          <a:p>
            <a:pPr marL="0" indent="0">
              <a:lnSpc>
                <a:spcPct val="100000"/>
              </a:lnSpc>
              <a:spcBef>
                <a:spcPts val="600"/>
              </a:spcBef>
              <a:buNone/>
            </a:pPr>
            <a:r>
              <a:rPr lang="en-US" sz="2400" dirty="0">
                <a:solidFill>
                  <a:schemeClr val="tx1">
                    <a:lumMod val="65000"/>
                    <a:lumOff val="35000"/>
                  </a:schemeClr>
                </a:solidFill>
                <a:latin typeface="Helvetica Neue" charset="0"/>
                <a:ea typeface="Helvetica Neue" charset="0"/>
                <a:cs typeface="Helvetica Neue" charset="0"/>
              </a:rPr>
              <a:t>Think back in your journey becoming the Child Protection professional you are today…</a:t>
            </a:r>
          </a:p>
          <a:p>
            <a:pPr>
              <a:lnSpc>
                <a:spcPct val="100000"/>
              </a:lnSpc>
              <a:spcBef>
                <a:spcPts val="600"/>
              </a:spcBef>
              <a:buClr>
                <a:srgbClr val="95CD7A"/>
              </a:buClr>
              <a:buFont typeface="Wingdings" charset="2"/>
              <a:buChar char="§"/>
            </a:pPr>
            <a:r>
              <a:rPr lang="en-US" sz="2400" i="1" dirty="0">
                <a:solidFill>
                  <a:schemeClr val="tx1">
                    <a:lumMod val="65000"/>
                    <a:lumOff val="35000"/>
                  </a:schemeClr>
                </a:solidFill>
                <a:latin typeface="Helvetica Neue" charset="0"/>
                <a:ea typeface="Helvetica Neue" charset="0"/>
                <a:cs typeface="Helvetica Neue" charset="0"/>
              </a:rPr>
              <a:t>Who is a person who guided, supported and coached you? </a:t>
            </a:r>
          </a:p>
        </p:txBody>
      </p:sp>
      <p:pic>
        <p:nvPicPr>
          <p:cNvPr id="7" name="Picture 6"/>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3268901"/>
            <a:ext cx="12195514" cy="3589099"/>
          </a:xfrm>
          <a:prstGeom prst="rect">
            <a:avLst/>
          </a:prstGeom>
        </p:spPr>
      </p:pic>
    </p:spTree>
    <p:extLst>
      <p:ext uri="{BB962C8B-B14F-4D97-AF65-F5344CB8AC3E}">
        <p14:creationId xmlns:p14="http://schemas.microsoft.com/office/powerpoint/2010/main" val="1958901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2710" y="1635467"/>
            <a:ext cx="3614288" cy="3768252"/>
          </a:xfrm>
        </p:spPr>
        <p:txBody>
          <a:bodyPr>
            <a:noAutofit/>
          </a:bodyPr>
          <a:lstStyle/>
          <a:p>
            <a:r>
              <a:rPr lang="en-US" sz="3600" b="1" dirty="0">
                <a:solidFill>
                  <a:srgbClr val="0389C6"/>
                </a:solidFill>
                <a:latin typeface="Helvetica Neue" charset="0"/>
                <a:ea typeface="Helvetica Neue" charset="0"/>
                <a:cs typeface="Helvetica Neue" charset="0"/>
              </a:rPr>
              <a:t>OBJECTIVES </a:t>
            </a:r>
            <a:r>
              <a:rPr lang="en-US" dirty="0">
                <a:latin typeface="+mj-ea"/>
                <a:cs typeface="+mj-ea"/>
              </a:rPr>
              <a:t/>
            </a:r>
            <a:br>
              <a:rPr lang="en-US" dirty="0">
                <a:latin typeface="+mj-ea"/>
                <a:cs typeface="+mj-ea"/>
              </a:rPr>
            </a:br>
            <a:r>
              <a:rPr lang="en-US" sz="3600" b="1" dirty="0">
                <a:solidFill>
                  <a:srgbClr val="0389C6"/>
                </a:solidFill>
                <a:latin typeface="Helvetica Neue" charset="0"/>
                <a:ea typeface="Helvetica Neue" charset="0"/>
                <a:cs typeface="Helvetica Neue" charset="0"/>
              </a:rPr>
              <a:t>OF THE </a:t>
            </a:r>
            <a:r>
              <a:rPr lang="en-US" dirty="0">
                <a:latin typeface="+mj-ea"/>
                <a:cs typeface="+mj-ea"/>
              </a:rPr>
              <a:t/>
            </a:r>
            <a:br>
              <a:rPr lang="en-US" dirty="0">
                <a:latin typeface="+mj-ea"/>
                <a:cs typeface="+mj-ea"/>
              </a:rPr>
            </a:br>
            <a:r>
              <a:rPr lang="en-US" sz="3600" b="1" dirty="0">
                <a:solidFill>
                  <a:srgbClr val="0389C6"/>
                </a:solidFill>
                <a:latin typeface="Helvetica Neue" charset="0"/>
                <a:ea typeface="Helvetica Neue" charset="0"/>
                <a:cs typeface="Helvetica Neue" charset="0"/>
              </a:rPr>
              <a:t>TRAINING</a:t>
            </a:r>
          </a:p>
        </p:txBody>
      </p:sp>
      <p:sp>
        <p:nvSpPr>
          <p:cNvPr id="3" name="Content Placeholder 2"/>
          <p:cNvSpPr>
            <a:spLocks noGrp="1"/>
          </p:cNvSpPr>
          <p:nvPr>
            <p:ph idx="1"/>
          </p:nvPr>
        </p:nvSpPr>
        <p:spPr>
          <a:xfrm>
            <a:off x="819808" y="1513490"/>
            <a:ext cx="9230046" cy="4734909"/>
          </a:xfrm>
        </p:spPr>
        <p:txBody>
          <a:bodyPr vert="horz" lIns="91440" tIns="45720" rIns="91440" bIns="45720" rtlCol="0" anchor="t">
            <a:normAutofit/>
          </a:bodyPr>
          <a:lstStyle/>
          <a:p>
            <a:pPr>
              <a:buClr>
                <a:srgbClr val="EFEFEF"/>
              </a:buClr>
            </a:pPr>
            <a:endParaRPr lang="en-US" sz="2800" dirty="0">
              <a:solidFill>
                <a:schemeClr val="bg1">
                  <a:lumMod val="10000"/>
                </a:schemeClr>
              </a:solidFill>
            </a:endParaRPr>
          </a:p>
          <a:p>
            <a:endParaRPr lang="en-US" sz="2800" dirty="0">
              <a:solidFill>
                <a:schemeClr val="bg1">
                  <a:lumMod val="10000"/>
                </a:schemeClr>
              </a:solidFill>
            </a:endParaRPr>
          </a:p>
          <a:p>
            <a:endParaRPr lang="en-US" sz="2800" dirty="0">
              <a:solidFill>
                <a:schemeClr val="bg1">
                  <a:lumMod val="10000"/>
                </a:schemeClr>
              </a:solidFill>
            </a:endParaRPr>
          </a:p>
        </p:txBody>
      </p:sp>
      <p:sp>
        <p:nvSpPr>
          <p:cNvPr id="5" name="Rectangle 4"/>
          <p:cNvSpPr/>
          <p:nvPr/>
        </p:nvSpPr>
        <p:spPr>
          <a:xfrm>
            <a:off x="403272" y="885830"/>
            <a:ext cx="7359797" cy="869639"/>
          </a:xfrm>
          <a:prstGeom prst="rect">
            <a:avLst/>
          </a:prstGeom>
          <a:solidFill>
            <a:schemeClr val="bg1"/>
          </a:solidFill>
          <a:ln w="57150">
            <a:solidFill>
              <a:srgbClr val="95C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03271" y="1912264"/>
            <a:ext cx="7359798" cy="869639"/>
          </a:xfrm>
          <a:prstGeom prst="rect">
            <a:avLst/>
          </a:prstGeom>
          <a:solidFill>
            <a:schemeClr val="bg1"/>
          </a:solidFill>
          <a:ln w="57150">
            <a:solidFill>
              <a:srgbClr val="95C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03271" y="2938976"/>
            <a:ext cx="7359798" cy="869639"/>
          </a:xfrm>
          <a:prstGeom prst="rect">
            <a:avLst/>
          </a:prstGeom>
          <a:solidFill>
            <a:schemeClr val="bg1"/>
          </a:solidFill>
          <a:ln w="57150">
            <a:solidFill>
              <a:srgbClr val="95C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3271" y="3965688"/>
            <a:ext cx="7359798" cy="869639"/>
          </a:xfrm>
          <a:prstGeom prst="rect">
            <a:avLst/>
          </a:prstGeom>
          <a:solidFill>
            <a:schemeClr val="bg1"/>
          </a:solidFill>
          <a:ln w="57150">
            <a:solidFill>
              <a:srgbClr val="95C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03271" y="4973739"/>
            <a:ext cx="7359798" cy="869639"/>
          </a:xfrm>
          <a:prstGeom prst="rect">
            <a:avLst/>
          </a:prstGeom>
          <a:solidFill>
            <a:schemeClr val="bg1"/>
          </a:solidFill>
          <a:ln w="57150">
            <a:solidFill>
              <a:srgbClr val="95C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3961" y="944760"/>
            <a:ext cx="1860698" cy="769441"/>
          </a:xfrm>
          <a:prstGeom prst="rect">
            <a:avLst/>
          </a:prstGeom>
          <a:noFill/>
        </p:spPr>
        <p:txBody>
          <a:bodyPr wrap="square" rtlCol="0">
            <a:spAutoFit/>
          </a:bodyPr>
          <a:lstStyle/>
          <a:p>
            <a:r>
              <a:rPr lang="en-US" sz="4400" b="1" dirty="0">
                <a:solidFill>
                  <a:srgbClr val="0389C6"/>
                </a:solidFill>
                <a:latin typeface="Helvetica Neue" charset="0"/>
                <a:ea typeface="Helvetica Neue" charset="0"/>
                <a:cs typeface="Helvetica Neue" charset="0"/>
              </a:rPr>
              <a:t>1.</a:t>
            </a:r>
          </a:p>
        </p:txBody>
      </p:sp>
      <p:sp>
        <p:nvSpPr>
          <p:cNvPr id="12" name="TextBox 11"/>
          <p:cNvSpPr txBox="1"/>
          <p:nvPr/>
        </p:nvSpPr>
        <p:spPr>
          <a:xfrm>
            <a:off x="503961" y="1962362"/>
            <a:ext cx="1860698" cy="769441"/>
          </a:xfrm>
          <a:prstGeom prst="rect">
            <a:avLst/>
          </a:prstGeom>
          <a:noFill/>
        </p:spPr>
        <p:txBody>
          <a:bodyPr wrap="square" rtlCol="0">
            <a:spAutoFit/>
          </a:bodyPr>
          <a:lstStyle/>
          <a:p>
            <a:r>
              <a:rPr lang="en-US" sz="4400" b="1" dirty="0">
                <a:solidFill>
                  <a:srgbClr val="0389C6"/>
                </a:solidFill>
                <a:latin typeface="Helvetica Neue" charset="0"/>
                <a:ea typeface="Helvetica Neue" charset="0"/>
                <a:cs typeface="Helvetica Neue" charset="0"/>
              </a:rPr>
              <a:t>2.</a:t>
            </a:r>
          </a:p>
        </p:txBody>
      </p:sp>
      <p:sp>
        <p:nvSpPr>
          <p:cNvPr id="13" name="TextBox 12"/>
          <p:cNvSpPr txBox="1"/>
          <p:nvPr/>
        </p:nvSpPr>
        <p:spPr>
          <a:xfrm>
            <a:off x="503961" y="2962170"/>
            <a:ext cx="1860698" cy="769441"/>
          </a:xfrm>
          <a:prstGeom prst="rect">
            <a:avLst/>
          </a:prstGeom>
          <a:noFill/>
        </p:spPr>
        <p:txBody>
          <a:bodyPr wrap="square" rtlCol="0">
            <a:spAutoFit/>
          </a:bodyPr>
          <a:lstStyle/>
          <a:p>
            <a:r>
              <a:rPr lang="en-US" sz="4400" b="1" dirty="0">
                <a:solidFill>
                  <a:srgbClr val="0389C6"/>
                </a:solidFill>
                <a:latin typeface="Helvetica Neue" charset="0"/>
                <a:ea typeface="Helvetica Neue" charset="0"/>
                <a:cs typeface="Helvetica Neue" charset="0"/>
              </a:rPr>
              <a:t>3.</a:t>
            </a:r>
          </a:p>
        </p:txBody>
      </p:sp>
      <p:sp>
        <p:nvSpPr>
          <p:cNvPr id="14" name="TextBox 13"/>
          <p:cNvSpPr txBox="1"/>
          <p:nvPr/>
        </p:nvSpPr>
        <p:spPr>
          <a:xfrm>
            <a:off x="503961" y="4015786"/>
            <a:ext cx="1860698" cy="769441"/>
          </a:xfrm>
          <a:prstGeom prst="rect">
            <a:avLst/>
          </a:prstGeom>
          <a:noFill/>
        </p:spPr>
        <p:txBody>
          <a:bodyPr wrap="square" rtlCol="0">
            <a:spAutoFit/>
          </a:bodyPr>
          <a:lstStyle/>
          <a:p>
            <a:r>
              <a:rPr lang="en-US" sz="4400" b="1" dirty="0">
                <a:solidFill>
                  <a:srgbClr val="0389C6"/>
                </a:solidFill>
                <a:latin typeface="Helvetica Neue" charset="0"/>
                <a:ea typeface="Helvetica Neue" charset="0"/>
                <a:cs typeface="Helvetica Neue" charset="0"/>
              </a:rPr>
              <a:t>4.</a:t>
            </a:r>
          </a:p>
        </p:txBody>
      </p:sp>
      <p:sp>
        <p:nvSpPr>
          <p:cNvPr id="15" name="TextBox 14"/>
          <p:cNvSpPr txBox="1"/>
          <p:nvPr/>
        </p:nvSpPr>
        <p:spPr>
          <a:xfrm>
            <a:off x="503961" y="4973670"/>
            <a:ext cx="1860698" cy="769441"/>
          </a:xfrm>
          <a:prstGeom prst="rect">
            <a:avLst/>
          </a:prstGeom>
          <a:noFill/>
        </p:spPr>
        <p:txBody>
          <a:bodyPr wrap="square" rtlCol="0">
            <a:spAutoFit/>
          </a:bodyPr>
          <a:lstStyle/>
          <a:p>
            <a:r>
              <a:rPr lang="en-US" sz="4400" b="1" dirty="0">
                <a:solidFill>
                  <a:srgbClr val="0389C6"/>
                </a:solidFill>
                <a:latin typeface="Helvetica Neue" charset="0"/>
                <a:ea typeface="Helvetica Neue" charset="0"/>
                <a:cs typeface="Helvetica Neue" charset="0"/>
              </a:rPr>
              <a:t>5.</a:t>
            </a:r>
          </a:p>
        </p:txBody>
      </p:sp>
      <p:sp>
        <p:nvSpPr>
          <p:cNvPr id="17" name="TextBox 16"/>
          <p:cNvSpPr txBox="1"/>
          <p:nvPr/>
        </p:nvSpPr>
        <p:spPr>
          <a:xfrm>
            <a:off x="1360257" y="1027435"/>
            <a:ext cx="6402812" cy="685059"/>
          </a:xfrm>
          <a:prstGeom prst="rect">
            <a:avLst/>
          </a:prstGeom>
          <a:noFill/>
        </p:spPr>
        <p:txBody>
          <a:bodyPr wrap="square" rtlCol="0">
            <a:spAutoFit/>
          </a:bodyPr>
          <a:lstStyle/>
          <a:p>
            <a:pPr lvl="0">
              <a:lnSpc>
                <a:spcPct val="107000"/>
              </a:lnSpc>
            </a:pPr>
            <a:r>
              <a:rPr lang="en-US" dirty="0">
                <a:solidFill>
                  <a:schemeClr val="tx1">
                    <a:lumMod val="65000"/>
                    <a:lumOff val="35000"/>
                  </a:schemeClr>
                </a:solidFill>
                <a:latin typeface="Helvetica Neue" charset="0"/>
                <a:ea typeface="Helvetica Neue" charset="0"/>
                <a:cs typeface="Helvetica Neue" charset="0"/>
              </a:rPr>
              <a:t>To enhance case management supervisor’s understanding of the importance and functions of supervision and coaching</a:t>
            </a:r>
          </a:p>
        </p:txBody>
      </p:sp>
      <p:sp>
        <p:nvSpPr>
          <p:cNvPr id="18" name="TextBox 17"/>
          <p:cNvSpPr txBox="1"/>
          <p:nvPr/>
        </p:nvSpPr>
        <p:spPr>
          <a:xfrm>
            <a:off x="1381334" y="2027351"/>
            <a:ext cx="6659776" cy="646331"/>
          </a:xfrm>
          <a:prstGeom prst="rect">
            <a:avLst/>
          </a:prstGeom>
          <a:noFill/>
        </p:spPr>
        <p:txBody>
          <a:bodyPr wrap="square" rtlCol="0">
            <a:spAutoFit/>
          </a:bodyPr>
          <a:lstStyle/>
          <a:p>
            <a:pPr lvl="0"/>
            <a:r>
              <a:rPr lang="en-US" dirty="0">
                <a:solidFill>
                  <a:schemeClr val="tx1">
                    <a:lumMod val="65000"/>
                    <a:lumOff val="35000"/>
                  </a:schemeClr>
                </a:solidFill>
                <a:latin typeface="Helvetica Neue" charset="0"/>
                <a:ea typeface="Helvetica Neue" charset="0"/>
                <a:cs typeface="Helvetica Neue" charset="0"/>
              </a:rPr>
              <a:t>To encourage the use of good practice models and tools for supervision</a:t>
            </a:r>
          </a:p>
        </p:txBody>
      </p:sp>
      <p:sp>
        <p:nvSpPr>
          <p:cNvPr id="19" name="TextBox 18"/>
          <p:cNvSpPr txBox="1"/>
          <p:nvPr/>
        </p:nvSpPr>
        <p:spPr>
          <a:xfrm>
            <a:off x="1360258" y="3079395"/>
            <a:ext cx="5973604" cy="962058"/>
          </a:xfrm>
          <a:prstGeom prst="rect">
            <a:avLst/>
          </a:prstGeom>
          <a:noFill/>
        </p:spPr>
        <p:txBody>
          <a:bodyPr wrap="square" rtlCol="0">
            <a:spAutoFit/>
          </a:bodyPr>
          <a:lstStyle/>
          <a:p>
            <a:pPr lvl="0">
              <a:lnSpc>
                <a:spcPct val="107000"/>
              </a:lnSpc>
            </a:pPr>
            <a:r>
              <a:rPr lang="en-US" dirty="0">
                <a:solidFill>
                  <a:schemeClr val="tx1">
                    <a:lumMod val="65000"/>
                    <a:lumOff val="35000"/>
                  </a:schemeClr>
                </a:solidFill>
                <a:latin typeface="Helvetica Neue" charset="0"/>
                <a:ea typeface="Helvetica Neue" charset="0"/>
                <a:cs typeface="Helvetica Neue" charset="0"/>
              </a:rPr>
              <a:t>To review and practice supervision and coaching skills using supervision tools</a:t>
            </a:r>
          </a:p>
          <a:p>
            <a:endParaRPr lang="en-US" dirty="0"/>
          </a:p>
        </p:txBody>
      </p:sp>
      <p:sp>
        <p:nvSpPr>
          <p:cNvPr id="20" name="TextBox 19"/>
          <p:cNvSpPr txBox="1"/>
          <p:nvPr/>
        </p:nvSpPr>
        <p:spPr>
          <a:xfrm>
            <a:off x="1408279" y="4182408"/>
            <a:ext cx="5925583" cy="646331"/>
          </a:xfrm>
          <a:prstGeom prst="rect">
            <a:avLst/>
          </a:prstGeom>
          <a:noFill/>
        </p:spPr>
        <p:txBody>
          <a:bodyPr wrap="square" rtlCol="0">
            <a:spAutoFit/>
          </a:bodyPr>
          <a:lstStyle/>
          <a:p>
            <a:pPr lvl="0">
              <a:buNone/>
            </a:pPr>
            <a:r>
              <a:rPr lang="en-US" dirty="0">
                <a:solidFill>
                  <a:schemeClr val="tx1">
                    <a:lumMod val="65000"/>
                    <a:lumOff val="35000"/>
                  </a:schemeClr>
                </a:solidFill>
                <a:latin typeface="Helvetica Neue" charset="0"/>
                <a:ea typeface="Helvetica Neue" charset="0"/>
                <a:cs typeface="Helvetica Neue" charset="0"/>
              </a:rPr>
              <a:t>To promote staff care and team well-being</a:t>
            </a:r>
          </a:p>
          <a:p>
            <a:endParaRPr lang="en-US" dirty="0"/>
          </a:p>
        </p:txBody>
      </p:sp>
      <p:sp>
        <p:nvSpPr>
          <p:cNvPr id="22" name="TextBox 21"/>
          <p:cNvSpPr txBox="1"/>
          <p:nvPr/>
        </p:nvSpPr>
        <p:spPr>
          <a:xfrm>
            <a:off x="1408671" y="5197047"/>
            <a:ext cx="8378890" cy="646331"/>
          </a:xfrm>
          <a:prstGeom prst="rect">
            <a:avLst/>
          </a:prstGeom>
          <a:noFill/>
        </p:spPr>
        <p:txBody>
          <a:bodyPr wrap="square" rtlCol="0">
            <a:spAutoFit/>
          </a:bodyPr>
          <a:lstStyle/>
          <a:p>
            <a:pPr lvl="0"/>
            <a:r>
              <a:rPr lang="en-US" dirty="0">
                <a:solidFill>
                  <a:schemeClr val="tx1">
                    <a:lumMod val="65000"/>
                    <a:lumOff val="35000"/>
                  </a:schemeClr>
                </a:solidFill>
                <a:latin typeface="Helvetica Neue" charset="0"/>
                <a:ea typeface="Helvetica Neue" charset="0"/>
                <a:cs typeface="Helvetica Neue" charset="0"/>
              </a:rPr>
              <a:t>To develop realistic supervision action plans</a:t>
            </a:r>
          </a:p>
          <a:p>
            <a:endParaRPr lang="en-US" dirty="0"/>
          </a:p>
        </p:txBody>
      </p:sp>
    </p:spTree>
    <p:extLst>
      <p:ext uri="{BB962C8B-B14F-4D97-AF65-F5344CB8AC3E}">
        <p14:creationId xmlns:p14="http://schemas.microsoft.com/office/powerpoint/2010/main" val="318130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940767"/>
          </a:xfrm>
          <a:prstGeom prst="rect">
            <a:avLst/>
          </a:prstGeom>
          <a:solidFill>
            <a:srgbClr val="95C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838198" y="3714097"/>
            <a:ext cx="10515600" cy="3143903"/>
          </a:xfrm>
        </p:spPr>
        <p:txBody>
          <a:bodyPr vert="horz" lIns="91440" tIns="45720" rIns="91440" bIns="45720" rtlCol="0" anchor="t">
            <a:normAutofit/>
          </a:bodyPr>
          <a:lstStyle/>
          <a:p>
            <a:pPr marL="0" indent="0" algn="ctr">
              <a:buNone/>
            </a:pPr>
            <a:r>
              <a:rPr lang="en-US" sz="2400" dirty="0">
                <a:solidFill>
                  <a:schemeClr val="tx1">
                    <a:lumMod val="65000"/>
                    <a:lumOff val="35000"/>
                  </a:schemeClr>
                </a:solidFill>
                <a:latin typeface="Helvetica Neue" charset="0"/>
                <a:ea typeface="Helvetica Neue" charset="0"/>
                <a:cs typeface="Helvetica Neue" charset="0"/>
              </a:rPr>
              <a:t>Insert agenda here</a:t>
            </a:r>
          </a:p>
        </p:txBody>
      </p:sp>
      <p:grpSp>
        <p:nvGrpSpPr>
          <p:cNvPr id="5" name="Group 4"/>
          <p:cNvGrpSpPr/>
          <p:nvPr/>
        </p:nvGrpSpPr>
        <p:grpSpPr>
          <a:xfrm>
            <a:off x="-1" y="62942"/>
            <a:ext cx="12192001" cy="1814882"/>
            <a:chOff x="-1" y="5043120"/>
            <a:chExt cx="12192001" cy="1814882"/>
          </a:xfrm>
        </p:grpSpPr>
        <p:pic>
          <p:nvPicPr>
            <p:cNvPr id="6" name="Picture 5"/>
            <p:cNvPicPr>
              <a:picLocks noChangeAspect="1"/>
            </p:cNvPicPr>
            <p:nvPr/>
          </p:nvPicPr>
          <p:blipFill rotWithShape="1">
            <a:blip r:embed="rId3" cstate="print">
              <a:alphaModFix amt="20000"/>
              <a:extLst>
                <a:ext uri="{28A0092B-C50C-407E-A947-70E740481C1C}">
                  <a14:useLocalDpi xmlns:a14="http://schemas.microsoft.com/office/drawing/2010/main"/>
                </a:ext>
              </a:extLst>
            </a:blip>
            <a:srcRect/>
            <a:stretch/>
          </p:blipFill>
          <p:spPr>
            <a:xfrm rot="5400000">
              <a:off x="2349106" y="2694014"/>
              <a:ext cx="1814881" cy="6513095"/>
            </a:xfrm>
            <a:prstGeom prst="rect">
              <a:avLst/>
            </a:prstGeom>
          </p:spPr>
        </p:pic>
        <p:pic>
          <p:nvPicPr>
            <p:cNvPr id="7" name="Picture 6"/>
            <p:cNvPicPr>
              <a:picLocks noChangeAspect="1"/>
            </p:cNvPicPr>
            <p:nvPr/>
          </p:nvPicPr>
          <p:blipFill rotWithShape="1">
            <a:blip r:embed="rId4" cstate="print">
              <a:alphaModFix amt="20000"/>
              <a:extLst>
                <a:ext uri="{28A0092B-C50C-407E-A947-70E740481C1C}">
                  <a14:useLocalDpi xmlns:a14="http://schemas.microsoft.com/office/drawing/2010/main"/>
                </a:ext>
              </a:extLst>
            </a:blip>
            <a:srcRect/>
            <a:stretch/>
          </p:blipFill>
          <p:spPr>
            <a:xfrm rot="5400000">
              <a:off x="8435259" y="3077813"/>
              <a:ext cx="1791434" cy="5722048"/>
            </a:xfrm>
            <a:prstGeom prst="rect">
              <a:avLst/>
            </a:prstGeom>
          </p:spPr>
        </p:pic>
      </p:grpSp>
      <p:sp>
        <p:nvSpPr>
          <p:cNvPr id="2" name="Title 1"/>
          <p:cNvSpPr>
            <a:spLocks noGrp="1"/>
          </p:cNvSpPr>
          <p:nvPr>
            <p:ph type="title"/>
          </p:nvPr>
        </p:nvSpPr>
        <p:spPr>
          <a:xfrm>
            <a:off x="-2" y="295877"/>
            <a:ext cx="12192000" cy="1325563"/>
          </a:xfrm>
        </p:spPr>
        <p:txBody>
          <a:bodyPr>
            <a:normAutofit/>
          </a:bodyPr>
          <a:lstStyle/>
          <a:p>
            <a:pPr algn="ctr"/>
            <a:r>
              <a:rPr lang="en-US" sz="3600" b="1" dirty="0">
                <a:solidFill>
                  <a:srgbClr val="0389C6"/>
                </a:solidFill>
              </a:rPr>
              <a:t>TRAINING </a:t>
            </a:r>
            <a:r>
              <a:rPr lang="en-US" sz="3600" b="1" dirty="0">
                <a:solidFill>
                  <a:srgbClr val="0389C6"/>
                </a:solidFill>
                <a:latin typeface="Helvetica Neue" charset="0"/>
                <a:ea typeface="Helvetica Neue" charset="0"/>
                <a:cs typeface="Helvetica Neue" charset="0"/>
              </a:rPr>
              <a:t>AGENDA</a:t>
            </a:r>
          </a:p>
        </p:txBody>
      </p:sp>
    </p:spTree>
    <p:extLst>
      <p:ext uri="{BB962C8B-B14F-4D97-AF65-F5344CB8AC3E}">
        <p14:creationId xmlns:p14="http://schemas.microsoft.com/office/powerpoint/2010/main" val="2313615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93" y="2074689"/>
            <a:ext cx="4046321" cy="4783311"/>
          </a:xfrm>
        </p:spPr>
        <p:txBody>
          <a:bodyPr vert="horz" lIns="91440" tIns="45720" rIns="91440" bIns="45720" rtlCol="0" anchor="t">
            <a:noAutofit/>
          </a:bodyPr>
          <a:lstStyle/>
          <a:p>
            <a:pPr marL="0" indent="0">
              <a:lnSpc>
                <a:spcPct val="100000"/>
              </a:lnSpc>
              <a:spcBef>
                <a:spcPts val="600"/>
              </a:spcBef>
              <a:buNone/>
            </a:pPr>
            <a:r>
              <a:rPr lang="en-US" sz="2400" b="1" dirty="0">
                <a:solidFill>
                  <a:srgbClr val="95CD7A"/>
                </a:solidFill>
                <a:latin typeface="Helvetica Neue" charset="0"/>
                <a:ea typeface="Helvetica Neue" charset="0"/>
                <a:cs typeface="Helvetica Neue" charset="0"/>
              </a:rPr>
              <a:t>Goal: </a:t>
            </a:r>
          </a:p>
          <a:p>
            <a:pPr>
              <a:lnSpc>
                <a:spcPct val="100000"/>
              </a:lnSpc>
              <a:spcBef>
                <a:spcPts val="600"/>
              </a:spcBef>
              <a:buClr>
                <a:srgbClr val="95CD7A"/>
              </a:buClr>
              <a:buFont typeface="Wingdings" charset="2"/>
              <a:buChar char="§"/>
            </a:pPr>
            <a:r>
              <a:rPr lang="en-US" sz="2000" dirty="0">
                <a:solidFill>
                  <a:schemeClr val="tx1">
                    <a:lumMod val="65000"/>
                    <a:lumOff val="35000"/>
                  </a:schemeClr>
                </a:solidFill>
                <a:latin typeface="Helvetica Neue" charset="0"/>
                <a:ea typeface="Helvetica Neue" charset="0"/>
                <a:cs typeface="Helvetica Neue" charset="0"/>
              </a:rPr>
              <a:t>To help supervisors put knowledge and skills into practice, we will be taking time at the conclusion of each day to work on action plans</a:t>
            </a:r>
          </a:p>
          <a:p>
            <a:pPr>
              <a:lnSpc>
                <a:spcPct val="100000"/>
              </a:lnSpc>
              <a:spcBef>
                <a:spcPts val="600"/>
              </a:spcBef>
              <a:buClr>
                <a:srgbClr val="95CD7A"/>
              </a:buClr>
              <a:buFont typeface="Wingdings" charset="2"/>
              <a:buChar char="§"/>
            </a:pPr>
            <a:endParaRPr lang="en-US" sz="2000" dirty="0">
              <a:solidFill>
                <a:schemeClr val="tx1">
                  <a:lumMod val="65000"/>
                  <a:lumOff val="35000"/>
                </a:schemeClr>
              </a:solidFill>
              <a:latin typeface="Helvetica Neue" charset="0"/>
              <a:ea typeface="Helvetica Neue" charset="0"/>
              <a:cs typeface="Helvetica Neue" charset="0"/>
            </a:endParaRPr>
          </a:p>
          <a:p>
            <a:pPr>
              <a:lnSpc>
                <a:spcPct val="100000"/>
              </a:lnSpc>
              <a:spcBef>
                <a:spcPts val="600"/>
              </a:spcBef>
              <a:buClr>
                <a:srgbClr val="95CD7A"/>
              </a:buClr>
              <a:buFont typeface="Wingdings" charset="2"/>
              <a:buChar char="§"/>
            </a:pPr>
            <a:r>
              <a:rPr lang="en-US" sz="2000" dirty="0">
                <a:solidFill>
                  <a:schemeClr val="tx1">
                    <a:lumMod val="65000"/>
                    <a:lumOff val="35000"/>
                  </a:schemeClr>
                </a:solidFill>
                <a:latin typeface="Helvetica Neue" charset="0"/>
                <a:ea typeface="Helvetica Neue" charset="0"/>
                <a:cs typeface="Helvetica Neue" charset="0"/>
              </a:rPr>
              <a:t>Action plans will include points for you as an individual supervisor and also points for your team</a:t>
            </a:r>
          </a:p>
          <a:p>
            <a:endParaRPr lang="en-US" sz="3600" dirty="0">
              <a:solidFill>
                <a:schemeClr val="bg1">
                  <a:lumMod val="10000"/>
                </a:schemeClr>
              </a:solidFill>
            </a:endParaRPr>
          </a:p>
        </p:txBody>
      </p:sp>
      <p:sp>
        <p:nvSpPr>
          <p:cNvPr id="2" name="Title 1"/>
          <p:cNvSpPr>
            <a:spLocks noGrp="1"/>
          </p:cNvSpPr>
          <p:nvPr>
            <p:ph type="title"/>
          </p:nvPr>
        </p:nvSpPr>
        <p:spPr>
          <a:xfrm>
            <a:off x="476693" y="407655"/>
            <a:ext cx="4046321" cy="1325563"/>
          </a:xfrm>
        </p:spPr>
        <p:txBody>
          <a:bodyPr>
            <a:normAutofit/>
          </a:bodyPr>
          <a:lstStyle/>
          <a:p>
            <a:r>
              <a:rPr lang="en-US" sz="3600" b="1" dirty="0">
                <a:solidFill>
                  <a:srgbClr val="0389C6"/>
                </a:solidFill>
                <a:latin typeface="Helvetica Neue" charset="0"/>
                <a:ea typeface="Helvetica Neue" charset="0"/>
                <a:cs typeface="Helvetica Neue" charset="0"/>
              </a:rPr>
              <a:t>SUPERVISION ACTION PLANS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747846" y="0"/>
            <a:ext cx="7444154" cy="6858000"/>
          </a:xfrm>
          <a:prstGeom prst="rect">
            <a:avLst/>
          </a:prstGeom>
        </p:spPr>
      </p:pic>
      <p:sp>
        <p:nvSpPr>
          <p:cNvPr id="6" name="TextBox 5"/>
          <p:cNvSpPr txBox="1"/>
          <p:nvPr/>
        </p:nvSpPr>
        <p:spPr>
          <a:xfrm>
            <a:off x="9620250" y="6418384"/>
            <a:ext cx="5143500" cy="307777"/>
          </a:xfrm>
          <a:prstGeom prst="rect">
            <a:avLst/>
          </a:prstGeom>
          <a:noFill/>
        </p:spPr>
        <p:txBody>
          <a:bodyPr wrap="square" rtlCol="0">
            <a:spAutoFit/>
          </a:bodyPr>
          <a:lstStyle/>
          <a:p>
            <a:r>
              <a:rPr lang="en-US" sz="1400" i="1" dirty="0">
                <a:solidFill>
                  <a:schemeClr val="bg1"/>
                </a:solidFill>
                <a:latin typeface="Helvetica Neue" charset="0"/>
                <a:ea typeface="Helvetica Neue" charset="0"/>
                <a:cs typeface="Helvetica Neue" charset="0"/>
              </a:rPr>
              <a:t>Photo: Jessica </a:t>
            </a:r>
            <a:r>
              <a:rPr lang="en-US" sz="1400" i="1" dirty="0" err="1">
                <a:solidFill>
                  <a:schemeClr val="bg1"/>
                </a:solidFill>
                <a:latin typeface="Helvetica Neue" charset="0"/>
                <a:ea typeface="Helvetica Neue" charset="0"/>
                <a:cs typeface="Helvetica Neue" charset="0"/>
              </a:rPr>
              <a:t>Malter</a:t>
            </a:r>
            <a:r>
              <a:rPr lang="en-US" sz="1400" i="1" dirty="0">
                <a:solidFill>
                  <a:schemeClr val="bg1"/>
                </a:solidFill>
                <a:latin typeface="Helvetica Neue" charset="0"/>
                <a:ea typeface="Helvetica Neue" charset="0"/>
                <a:cs typeface="Helvetica Neue" charset="0"/>
              </a:rPr>
              <a:t>/The IRC</a:t>
            </a:r>
          </a:p>
        </p:txBody>
      </p:sp>
    </p:spTree>
    <p:extLst>
      <p:ext uri="{BB962C8B-B14F-4D97-AF65-F5344CB8AC3E}">
        <p14:creationId xmlns:p14="http://schemas.microsoft.com/office/powerpoint/2010/main" val="3656558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nvPr>
        </p:nvGraphicFramePr>
        <p:xfrm>
          <a:off x="2605146" y="798540"/>
          <a:ext cx="11126896" cy="54257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0" y="0"/>
            <a:ext cx="4154905" cy="6858000"/>
          </a:xfrm>
          <a:prstGeom prst="rect">
            <a:avLst/>
          </a:prstGeom>
          <a:solidFill>
            <a:srgbClr val="038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2638" y="846667"/>
            <a:ext cx="10515600" cy="1325563"/>
          </a:xfrm>
        </p:spPr>
        <p:txBody>
          <a:bodyPr>
            <a:normAutofit/>
          </a:bodyPr>
          <a:lstStyle/>
          <a:p>
            <a:r>
              <a:rPr lang="en-US" sz="3600" b="1" dirty="0">
                <a:solidFill>
                  <a:schemeClr val="bg1"/>
                </a:solidFill>
                <a:latin typeface="Helvetica Neue" charset="0"/>
                <a:ea typeface="Helvetica Neue" charset="0"/>
                <a:cs typeface="Helvetica Neue" charset="0"/>
              </a:rPr>
              <a:t>GROUP</a:t>
            </a:r>
            <a:br>
              <a:rPr lang="en-US" sz="3600" b="1" dirty="0">
                <a:solidFill>
                  <a:schemeClr val="bg1"/>
                </a:solidFill>
                <a:latin typeface="Helvetica Neue" charset="0"/>
                <a:ea typeface="Helvetica Neue" charset="0"/>
                <a:cs typeface="Helvetica Neue" charset="0"/>
              </a:rPr>
            </a:br>
            <a:r>
              <a:rPr lang="en-US" sz="3600" b="1" dirty="0">
                <a:solidFill>
                  <a:schemeClr val="bg1"/>
                </a:solidFill>
                <a:latin typeface="Helvetica Neue" charset="0"/>
                <a:ea typeface="Helvetica Neue" charset="0"/>
                <a:cs typeface="Helvetica Neue" charset="0"/>
              </a:rPr>
              <a:t>AGREEMENTS</a:t>
            </a:r>
          </a:p>
        </p:txBody>
      </p:sp>
      <p:sp>
        <p:nvSpPr>
          <p:cNvPr id="5" name="Rectangle 4"/>
          <p:cNvSpPr/>
          <p:nvPr/>
        </p:nvSpPr>
        <p:spPr>
          <a:xfrm>
            <a:off x="437698" y="2100040"/>
            <a:ext cx="3176338" cy="72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389C6"/>
              </a:solidFill>
            </a:endParaRPr>
          </a:p>
        </p:txBody>
      </p:sp>
    </p:spTree>
    <p:extLst>
      <p:ext uri="{BB962C8B-B14F-4D97-AF65-F5344CB8AC3E}">
        <p14:creationId xmlns:p14="http://schemas.microsoft.com/office/powerpoint/2010/main" val="417390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94718" y="850522"/>
            <a:ext cx="3344940" cy="1679995"/>
          </a:xfrm>
          <a:prstGeom prst="rect">
            <a:avLst/>
          </a:prstGeom>
        </p:spPr>
        <p:txBody>
          <a:bodyPr vert="horz" lIns="91440" tIns="45720" rIns="91440" bIns="45720" rtlCol="0" anchor="b" anchorCtr="0">
            <a:normAutofit fontScale="97500"/>
          </a:bodyPr>
          <a:lstStyle>
            <a:lvl1pPr algn="l" defTabSz="914400" rtl="0" eaLnBrk="1" latinLnBrk="0" hangingPunct="1">
              <a:spcBef>
                <a:spcPct val="0"/>
              </a:spcBef>
              <a:buNone/>
              <a:defRPr sz="4600" b="1" kern="1200">
                <a:ln>
                  <a:solidFill>
                    <a:schemeClr val="accent1"/>
                  </a:solidFill>
                </a:ln>
                <a:solidFill>
                  <a:srgbClr val="FBC01E"/>
                </a:solidFill>
                <a:latin typeface="+mj-lt"/>
                <a:ea typeface="+mj-ea"/>
                <a:cs typeface="+mj-cs"/>
              </a:defRPr>
            </a:lvl1pPr>
          </a:lstStyle>
          <a:p>
            <a:r>
              <a:rPr lang="en-US" sz="1800" b="0" dirty="0">
                <a:ln>
                  <a:noFill/>
                </a:ln>
                <a:solidFill>
                  <a:schemeClr val="tx1">
                    <a:lumMod val="65000"/>
                    <a:lumOff val="35000"/>
                  </a:schemeClr>
                </a:solidFill>
                <a:latin typeface="Helvetica Neue" charset="0"/>
                <a:ea typeface="Helvetica Neue" charset="0"/>
                <a:cs typeface="Helvetica Neue" charset="0"/>
              </a:rPr>
              <a:t>Can we agree on these ways of working together? </a:t>
            </a:r>
          </a:p>
        </p:txBody>
      </p:sp>
      <p:sp>
        <p:nvSpPr>
          <p:cNvPr id="11" name="Rectangle 10"/>
          <p:cNvSpPr/>
          <p:nvPr/>
        </p:nvSpPr>
        <p:spPr>
          <a:xfrm>
            <a:off x="0" y="3146295"/>
            <a:ext cx="12192000" cy="3711705"/>
          </a:xfrm>
          <a:prstGeom prst="rect">
            <a:avLst/>
          </a:prstGeom>
          <a:solidFill>
            <a:srgbClr val="038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flipH="1">
            <a:off x="776619" y="0"/>
            <a:ext cx="120847" cy="2702618"/>
          </a:xfrm>
          <a:prstGeom prst="rect">
            <a:avLst/>
          </a:prstGeom>
          <a:solidFill>
            <a:srgbClr val="95C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121863" y="4094506"/>
            <a:ext cx="3671888" cy="1512242"/>
            <a:chOff x="911266" y="2950560"/>
            <a:chExt cx="3671888" cy="1512242"/>
          </a:xfrm>
        </p:grpSpPr>
        <p:sp>
          <p:nvSpPr>
            <p:cNvPr id="12" name="TextBox 11"/>
            <p:cNvSpPr txBox="1"/>
            <p:nvPr/>
          </p:nvSpPr>
          <p:spPr>
            <a:xfrm>
              <a:off x="1111291" y="2950560"/>
              <a:ext cx="3271838" cy="923330"/>
            </a:xfrm>
            <a:prstGeom prst="rect">
              <a:avLst/>
            </a:prstGeom>
            <a:noFill/>
          </p:spPr>
          <p:txBody>
            <a:bodyPr wrap="square" rtlCol="0">
              <a:spAutoFit/>
            </a:bodyPr>
            <a:lstStyle/>
            <a:p>
              <a:pPr lvl="0" algn="ctr">
                <a:lnSpc>
                  <a:spcPct val="100000"/>
                </a:lnSpc>
                <a:spcBef>
                  <a:spcPts val="0"/>
                </a:spcBef>
              </a:pPr>
              <a:r>
                <a:rPr lang="en-US" b="1" dirty="0">
                  <a:solidFill>
                    <a:schemeClr val="bg1"/>
                  </a:solidFill>
                  <a:latin typeface="Helvetica Neue" charset="0"/>
                  <a:ea typeface="Helvetica Neue" charset="0"/>
                  <a:cs typeface="Helvetica Neue" charset="0"/>
                </a:rPr>
                <a:t>TAKE CARE OF</a:t>
              </a:r>
            </a:p>
            <a:p>
              <a:pPr lvl="0" algn="ctr">
                <a:lnSpc>
                  <a:spcPct val="100000"/>
                </a:lnSpc>
                <a:spcBef>
                  <a:spcPts val="0"/>
                </a:spcBef>
              </a:pPr>
              <a:r>
                <a:rPr lang="en-US" b="1" dirty="0">
                  <a:solidFill>
                    <a:schemeClr val="bg1"/>
                  </a:solidFill>
                  <a:latin typeface="Helvetica Neue" charset="0"/>
                  <a:ea typeface="Helvetica Neue" charset="0"/>
                  <a:cs typeface="Helvetica Neue" charset="0"/>
                </a:rPr>
                <a:t>YOURSELF</a:t>
              </a:r>
            </a:p>
            <a:p>
              <a:endParaRPr lang="en-US" dirty="0"/>
            </a:p>
          </p:txBody>
        </p:sp>
        <p:sp>
          <p:nvSpPr>
            <p:cNvPr id="19" name="TextBox 18"/>
            <p:cNvSpPr txBox="1"/>
            <p:nvPr/>
          </p:nvSpPr>
          <p:spPr>
            <a:xfrm>
              <a:off x="911266" y="3816471"/>
              <a:ext cx="3671888" cy="646331"/>
            </a:xfrm>
            <a:prstGeom prst="rect">
              <a:avLst/>
            </a:prstGeom>
            <a:noFill/>
          </p:spPr>
          <p:txBody>
            <a:bodyPr wrap="square" rtlCol="0">
              <a:spAutoFit/>
            </a:bodyPr>
            <a:lstStyle/>
            <a:p>
              <a:pPr lvl="0" algn="ctr">
                <a:lnSpc>
                  <a:spcPct val="100000"/>
                </a:lnSpc>
                <a:buClr>
                  <a:srgbClr val="0389C6"/>
                </a:buClr>
              </a:pPr>
              <a:r>
                <a:rPr lang="en-US" dirty="0">
                  <a:solidFill>
                    <a:schemeClr val="bg1"/>
                  </a:solidFill>
                  <a:latin typeface="Helvetica Neue"/>
                  <a:ea typeface="Helvetica Neue" charset="0"/>
                  <a:cs typeface="Helvetica Neue" charset="0"/>
                </a:rPr>
                <a:t>Stretch</a:t>
              </a:r>
              <a:r>
                <a:rPr lang="en-US" dirty="0">
                  <a:solidFill>
                    <a:schemeClr val="bg1"/>
                  </a:solidFill>
                  <a:latin typeface="Helvetica Neue"/>
                </a:rPr>
                <a:t>, g</a:t>
              </a:r>
              <a:r>
                <a:rPr lang="en-US" dirty="0">
                  <a:solidFill>
                    <a:schemeClr val="bg1"/>
                  </a:solidFill>
                  <a:latin typeface="Helvetica Neue"/>
                  <a:ea typeface="Helvetica Neue" charset="0"/>
                  <a:cs typeface="Helvetica Neue" charset="0"/>
                </a:rPr>
                <a:t>et water</a:t>
              </a:r>
              <a:r>
                <a:rPr lang="en-US" dirty="0">
                  <a:solidFill>
                    <a:schemeClr val="bg1"/>
                  </a:solidFill>
                  <a:latin typeface="Helvetica Neue"/>
                </a:rPr>
                <a:t> </a:t>
              </a:r>
            </a:p>
            <a:p>
              <a:pPr lvl="0" algn="ctr">
                <a:lnSpc>
                  <a:spcPct val="100000"/>
                </a:lnSpc>
                <a:buClr>
                  <a:srgbClr val="0389C6"/>
                </a:buClr>
              </a:pPr>
              <a:r>
                <a:rPr lang="en-US" dirty="0">
                  <a:solidFill>
                    <a:schemeClr val="bg1"/>
                  </a:solidFill>
                  <a:latin typeface="Helvetica Neue"/>
                </a:rPr>
                <a:t>and get up as needed.</a:t>
              </a:r>
              <a:endParaRPr lang="en-US" dirty="0">
                <a:solidFill>
                  <a:schemeClr val="bg1"/>
                </a:solidFill>
                <a:latin typeface="Helvetica Neue"/>
                <a:ea typeface="Helvetica Neue" charset="0"/>
                <a:cs typeface="Helvetica Neue" charset="0"/>
              </a:endParaRPr>
            </a:p>
          </p:txBody>
        </p:sp>
      </p:grpSp>
      <p:grpSp>
        <p:nvGrpSpPr>
          <p:cNvPr id="26" name="Group 25"/>
          <p:cNvGrpSpPr/>
          <p:nvPr/>
        </p:nvGrpSpPr>
        <p:grpSpPr>
          <a:xfrm>
            <a:off x="2547059" y="4116984"/>
            <a:ext cx="3671888" cy="1801704"/>
            <a:chOff x="989927" y="2835033"/>
            <a:chExt cx="3671888" cy="1801704"/>
          </a:xfrm>
        </p:grpSpPr>
        <p:sp>
          <p:nvSpPr>
            <p:cNvPr id="23" name="TextBox 22"/>
            <p:cNvSpPr txBox="1"/>
            <p:nvPr/>
          </p:nvSpPr>
          <p:spPr>
            <a:xfrm>
              <a:off x="1189952" y="2835033"/>
              <a:ext cx="3271838" cy="923330"/>
            </a:xfrm>
            <a:prstGeom prst="rect">
              <a:avLst/>
            </a:prstGeom>
            <a:noFill/>
          </p:spPr>
          <p:txBody>
            <a:bodyPr wrap="square" rtlCol="0">
              <a:spAutoFit/>
            </a:bodyPr>
            <a:lstStyle/>
            <a:p>
              <a:pPr lvl="0" algn="ctr">
                <a:lnSpc>
                  <a:spcPct val="100000"/>
                </a:lnSpc>
                <a:spcBef>
                  <a:spcPts val="0"/>
                </a:spcBef>
              </a:pPr>
              <a:r>
                <a:rPr lang="en-US" b="1" dirty="0">
                  <a:solidFill>
                    <a:schemeClr val="bg1"/>
                  </a:solidFill>
                  <a:latin typeface="Helvetica Neue" charset="0"/>
                  <a:ea typeface="Helvetica Neue" charset="0"/>
                  <a:cs typeface="Helvetica Neue" charset="0"/>
                </a:rPr>
                <a:t>TAKE CARE OF</a:t>
              </a:r>
            </a:p>
            <a:p>
              <a:pPr lvl="0" algn="ctr">
                <a:lnSpc>
                  <a:spcPct val="100000"/>
                </a:lnSpc>
                <a:spcBef>
                  <a:spcPts val="0"/>
                </a:spcBef>
              </a:pPr>
              <a:r>
                <a:rPr lang="en-US" b="1" dirty="0">
                  <a:solidFill>
                    <a:schemeClr val="bg1"/>
                  </a:solidFill>
                  <a:latin typeface="Helvetica Neue" charset="0"/>
                  <a:ea typeface="Helvetica Neue" charset="0"/>
                  <a:cs typeface="Helvetica Neue" charset="0"/>
                </a:rPr>
                <a:t>OTHERS</a:t>
              </a:r>
            </a:p>
            <a:p>
              <a:endParaRPr lang="en-US" dirty="0"/>
            </a:p>
          </p:txBody>
        </p:sp>
        <p:sp>
          <p:nvSpPr>
            <p:cNvPr id="24" name="TextBox 23"/>
            <p:cNvSpPr txBox="1"/>
            <p:nvPr/>
          </p:nvSpPr>
          <p:spPr>
            <a:xfrm>
              <a:off x="989927" y="3713407"/>
              <a:ext cx="3671888" cy="923330"/>
            </a:xfrm>
            <a:prstGeom prst="rect">
              <a:avLst/>
            </a:prstGeom>
            <a:noFill/>
          </p:spPr>
          <p:txBody>
            <a:bodyPr wrap="square" rtlCol="0">
              <a:spAutoFit/>
            </a:bodyPr>
            <a:lstStyle/>
            <a:p>
              <a:pPr lvl="0" algn="ctr">
                <a:lnSpc>
                  <a:spcPct val="100000"/>
                </a:lnSpc>
                <a:buClr>
                  <a:srgbClr val="0389C6"/>
                </a:buClr>
              </a:pPr>
              <a:r>
                <a:rPr lang="en-US" dirty="0">
                  <a:solidFill>
                    <a:schemeClr val="bg1"/>
                  </a:solidFill>
                  <a:latin typeface="Helvetica Neue" charset="0"/>
                  <a:ea typeface="Helvetica Neue" charset="0"/>
                  <a:cs typeface="Helvetica Neue" charset="0"/>
                </a:rPr>
                <a:t>Listen, engage</a:t>
              </a:r>
            </a:p>
            <a:p>
              <a:pPr lvl="0" algn="ctr">
                <a:lnSpc>
                  <a:spcPct val="100000"/>
                </a:lnSpc>
                <a:buClr>
                  <a:srgbClr val="0389C6"/>
                </a:buClr>
              </a:pPr>
              <a:r>
                <a:rPr lang="en-US" dirty="0">
                  <a:solidFill>
                    <a:schemeClr val="bg1"/>
                  </a:solidFill>
                  <a:latin typeface="Helvetica Neue" charset="0"/>
                  <a:ea typeface="Helvetica Neue" charset="0"/>
                  <a:cs typeface="Helvetica Neue" charset="0"/>
                </a:rPr>
                <a:t> and be attentive.</a:t>
              </a:r>
              <a:endParaRPr lang="en-US" dirty="0">
                <a:solidFill>
                  <a:schemeClr val="bg1"/>
                </a:solidFill>
              </a:endParaRPr>
            </a:p>
            <a:p>
              <a:endParaRPr lang="en-US" dirty="0"/>
            </a:p>
          </p:txBody>
        </p:sp>
      </p:grpSp>
      <p:grpSp>
        <p:nvGrpSpPr>
          <p:cNvPr id="31" name="Group 30"/>
          <p:cNvGrpSpPr/>
          <p:nvPr/>
        </p:nvGrpSpPr>
        <p:grpSpPr>
          <a:xfrm>
            <a:off x="5622185" y="3967259"/>
            <a:ext cx="3271838" cy="2238305"/>
            <a:chOff x="6011894" y="3824642"/>
            <a:chExt cx="3271838" cy="2238305"/>
          </a:xfrm>
        </p:grpSpPr>
        <p:sp>
          <p:nvSpPr>
            <p:cNvPr id="15" name="TextBox 14"/>
            <p:cNvSpPr txBox="1"/>
            <p:nvPr/>
          </p:nvSpPr>
          <p:spPr>
            <a:xfrm>
              <a:off x="6011894" y="3824642"/>
              <a:ext cx="3271838" cy="923330"/>
            </a:xfrm>
            <a:prstGeom prst="rect">
              <a:avLst/>
            </a:prstGeom>
            <a:noFill/>
          </p:spPr>
          <p:txBody>
            <a:bodyPr wrap="square" rtlCol="0">
              <a:spAutoFit/>
            </a:bodyPr>
            <a:lstStyle/>
            <a:p>
              <a:pPr lvl="0" algn="ctr">
                <a:lnSpc>
                  <a:spcPct val="100000"/>
                </a:lnSpc>
                <a:spcBef>
                  <a:spcPts val="0"/>
                </a:spcBef>
              </a:pPr>
              <a:r>
                <a:rPr lang="en-US" b="1" dirty="0">
                  <a:solidFill>
                    <a:schemeClr val="bg1"/>
                  </a:solidFill>
                  <a:latin typeface="Helvetica Neue" charset="0"/>
                  <a:ea typeface="Helvetica Neue" charset="0"/>
                  <a:cs typeface="Helvetica Neue" charset="0"/>
                </a:rPr>
                <a:t>PROTECT CONFIDENTIALITY </a:t>
              </a:r>
            </a:p>
            <a:p>
              <a:endParaRPr lang="en-US" dirty="0"/>
            </a:p>
          </p:txBody>
        </p:sp>
        <p:sp>
          <p:nvSpPr>
            <p:cNvPr id="28" name="TextBox 27"/>
            <p:cNvSpPr txBox="1"/>
            <p:nvPr/>
          </p:nvSpPr>
          <p:spPr>
            <a:xfrm>
              <a:off x="6387012" y="4585619"/>
              <a:ext cx="2486612" cy="1477328"/>
            </a:xfrm>
            <a:prstGeom prst="rect">
              <a:avLst/>
            </a:prstGeom>
            <a:noFill/>
          </p:spPr>
          <p:txBody>
            <a:bodyPr wrap="square" rtlCol="0">
              <a:spAutoFit/>
            </a:bodyPr>
            <a:lstStyle/>
            <a:p>
              <a:pPr lvl="0" algn="ctr">
                <a:lnSpc>
                  <a:spcPct val="100000"/>
                </a:lnSpc>
                <a:buClr>
                  <a:srgbClr val="0389C6"/>
                </a:buClr>
              </a:pPr>
              <a:r>
                <a:rPr lang="en-US" dirty="0">
                  <a:solidFill>
                    <a:schemeClr val="bg1"/>
                  </a:solidFill>
                  <a:latin typeface="Helvetica Neue" charset="0"/>
                  <a:ea typeface="Helvetica Neue" charset="0"/>
                  <a:cs typeface="Helvetica Neue" charset="0"/>
                </a:rPr>
                <a:t>Remove identifying information from any case stories </a:t>
              </a:r>
            </a:p>
            <a:p>
              <a:pPr lvl="0" algn="ctr">
                <a:lnSpc>
                  <a:spcPct val="100000"/>
                </a:lnSpc>
                <a:buClr>
                  <a:srgbClr val="0389C6"/>
                </a:buClr>
              </a:pPr>
              <a:r>
                <a:rPr lang="en-US" dirty="0">
                  <a:solidFill>
                    <a:schemeClr val="bg1"/>
                  </a:solidFill>
                  <a:latin typeface="Helvetica Neue" charset="0"/>
                  <a:ea typeface="Helvetica Neue" charset="0"/>
                  <a:cs typeface="Helvetica Neue" charset="0"/>
                </a:rPr>
                <a:t>shared.</a:t>
              </a:r>
            </a:p>
            <a:p>
              <a:endParaRPr lang="en-US" dirty="0"/>
            </a:p>
          </p:txBody>
        </p:sp>
      </p:grpSp>
      <p:grpSp>
        <p:nvGrpSpPr>
          <p:cNvPr id="32" name="Group 31"/>
          <p:cNvGrpSpPr/>
          <p:nvPr/>
        </p:nvGrpSpPr>
        <p:grpSpPr>
          <a:xfrm>
            <a:off x="8603866" y="4064505"/>
            <a:ext cx="3271838" cy="1858412"/>
            <a:chOff x="8688531" y="3929041"/>
            <a:chExt cx="3271838" cy="1858412"/>
          </a:xfrm>
        </p:grpSpPr>
        <p:sp>
          <p:nvSpPr>
            <p:cNvPr id="16" name="TextBox 15"/>
            <p:cNvSpPr txBox="1"/>
            <p:nvPr/>
          </p:nvSpPr>
          <p:spPr>
            <a:xfrm>
              <a:off x="8688531" y="3929041"/>
              <a:ext cx="3271838" cy="923330"/>
            </a:xfrm>
            <a:prstGeom prst="rect">
              <a:avLst/>
            </a:prstGeom>
            <a:noFill/>
          </p:spPr>
          <p:txBody>
            <a:bodyPr wrap="square" rtlCol="0">
              <a:spAutoFit/>
            </a:bodyPr>
            <a:lstStyle/>
            <a:p>
              <a:pPr lvl="0" algn="ctr">
                <a:lnSpc>
                  <a:spcPct val="100000"/>
                </a:lnSpc>
                <a:spcBef>
                  <a:spcPts val="0"/>
                </a:spcBef>
              </a:pPr>
              <a:r>
                <a:rPr lang="en-US" b="1" dirty="0">
                  <a:solidFill>
                    <a:schemeClr val="bg1"/>
                  </a:solidFill>
                  <a:latin typeface="Helvetica Neue" charset="0"/>
                  <a:ea typeface="Helvetica Neue" charset="0"/>
                  <a:cs typeface="Helvetica Neue" charset="0"/>
                </a:rPr>
                <a:t>EQUALITY &amp;</a:t>
              </a:r>
            </a:p>
            <a:p>
              <a:pPr lvl="0" algn="ctr">
                <a:lnSpc>
                  <a:spcPct val="100000"/>
                </a:lnSpc>
                <a:spcBef>
                  <a:spcPts val="0"/>
                </a:spcBef>
              </a:pPr>
              <a:r>
                <a:rPr lang="en-US" b="1" dirty="0">
                  <a:solidFill>
                    <a:schemeClr val="bg1"/>
                  </a:solidFill>
                  <a:latin typeface="Helvetica Neue" charset="0"/>
                  <a:ea typeface="Helvetica Neue" charset="0"/>
                  <a:cs typeface="Helvetica Neue" charset="0"/>
                </a:rPr>
                <a:t>RESPECT</a:t>
              </a:r>
            </a:p>
            <a:p>
              <a:endParaRPr lang="en-US" dirty="0"/>
            </a:p>
          </p:txBody>
        </p:sp>
        <p:sp>
          <p:nvSpPr>
            <p:cNvPr id="29" name="TextBox 28"/>
            <p:cNvSpPr txBox="1"/>
            <p:nvPr/>
          </p:nvSpPr>
          <p:spPr>
            <a:xfrm>
              <a:off x="8928599" y="4587124"/>
              <a:ext cx="2791702" cy="1200329"/>
            </a:xfrm>
            <a:prstGeom prst="rect">
              <a:avLst/>
            </a:prstGeom>
            <a:noFill/>
          </p:spPr>
          <p:txBody>
            <a:bodyPr wrap="square" rtlCol="0">
              <a:spAutoFit/>
            </a:bodyPr>
            <a:lstStyle/>
            <a:p>
              <a:pPr lvl="0" algn="ctr">
                <a:lnSpc>
                  <a:spcPct val="100000"/>
                </a:lnSpc>
                <a:buClr>
                  <a:srgbClr val="0389C6"/>
                </a:buClr>
              </a:pPr>
              <a:r>
                <a:rPr lang="en-US" dirty="0">
                  <a:solidFill>
                    <a:schemeClr val="bg1"/>
                  </a:solidFill>
                  <a:latin typeface="Helvetica Neue" charset="0"/>
                  <a:ea typeface="Helvetica Neue" charset="0"/>
                  <a:cs typeface="Helvetica Neue" charset="0"/>
                </a:rPr>
                <a:t>Honor different ideas, </a:t>
              </a:r>
            </a:p>
            <a:p>
              <a:pPr lvl="0" algn="ctr">
                <a:lnSpc>
                  <a:spcPct val="100000"/>
                </a:lnSpc>
                <a:buClr>
                  <a:srgbClr val="0389C6"/>
                </a:buClr>
              </a:pPr>
              <a:r>
                <a:rPr lang="en-US" dirty="0">
                  <a:solidFill>
                    <a:schemeClr val="bg1"/>
                  </a:solidFill>
                  <a:latin typeface="Helvetica Neue" charset="0"/>
                  <a:ea typeface="Helvetica Neue" charset="0"/>
                  <a:cs typeface="Helvetica Neue" charset="0"/>
                </a:rPr>
                <a:t>opinions, experiences</a:t>
              </a:r>
            </a:p>
            <a:p>
              <a:pPr lvl="0" algn="ctr">
                <a:lnSpc>
                  <a:spcPct val="100000"/>
                </a:lnSpc>
                <a:buClr>
                  <a:srgbClr val="0389C6"/>
                </a:buClr>
              </a:pPr>
              <a:r>
                <a:rPr lang="en-US" dirty="0">
                  <a:solidFill>
                    <a:schemeClr val="bg1"/>
                  </a:solidFill>
                  <a:latin typeface="Helvetica Neue" charset="0"/>
                  <a:ea typeface="Helvetica Neue" charset="0"/>
                  <a:cs typeface="Helvetica Neue" charset="0"/>
                </a:rPr>
                <a:t>and histories</a:t>
              </a:r>
            </a:p>
            <a:p>
              <a:endParaRPr lang="en-US" dirty="0"/>
            </a:p>
          </p:txBody>
        </p:sp>
      </p:grpSp>
      <p:sp>
        <p:nvSpPr>
          <p:cNvPr id="30" name="Title 1"/>
          <p:cNvSpPr>
            <a:spLocks noGrp="1"/>
          </p:cNvSpPr>
          <p:nvPr>
            <p:ph type="title"/>
          </p:nvPr>
        </p:nvSpPr>
        <p:spPr>
          <a:xfrm>
            <a:off x="1031481" y="406845"/>
            <a:ext cx="4711290" cy="1941212"/>
          </a:xfrm>
        </p:spPr>
        <p:txBody>
          <a:bodyPr>
            <a:noAutofit/>
          </a:bodyPr>
          <a:lstStyle/>
          <a:p>
            <a:r>
              <a:rPr lang="en-US" sz="3600" b="1">
                <a:solidFill>
                  <a:srgbClr val="0389C6"/>
                </a:solidFill>
                <a:latin typeface="Helvetica Neue" charset="0"/>
                <a:ea typeface="Helvetica Neue" charset="0"/>
                <a:cs typeface="Helvetica Neue" charset="0"/>
              </a:rPr>
              <a:t>PARTICIPATING TOGETHER</a:t>
            </a:r>
            <a:endParaRPr lang="en-US" sz="3600" b="1" dirty="0">
              <a:solidFill>
                <a:srgbClr val="0389C6"/>
              </a:solidFill>
              <a:latin typeface="Helvetica Neue" charset="0"/>
              <a:ea typeface="Helvetica Neue" charset="0"/>
              <a:cs typeface="Helvetica Neue" charset="0"/>
            </a:endParaRPr>
          </a:p>
        </p:txBody>
      </p:sp>
      <p:sp>
        <p:nvSpPr>
          <p:cNvPr id="33" name="Rectangle 32"/>
          <p:cNvSpPr/>
          <p:nvPr/>
        </p:nvSpPr>
        <p:spPr>
          <a:xfrm>
            <a:off x="1388533" y="4771739"/>
            <a:ext cx="643467" cy="57824"/>
          </a:xfrm>
          <a:prstGeom prst="rect">
            <a:avLst/>
          </a:prstGeom>
          <a:solidFill>
            <a:srgbClr val="95C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061269" y="4797265"/>
            <a:ext cx="643467" cy="57824"/>
          </a:xfrm>
          <a:prstGeom prst="rect">
            <a:avLst/>
          </a:prstGeom>
          <a:solidFill>
            <a:srgbClr val="95C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918876" y="4622631"/>
            <a:ext cx="643467" cy="57824"/>
          </a:xfrm>
          <a:prstGeom prst="rect">
            <a:avLst/>
          </a:prstGeom>
          <a:solidFill>
            <a:srgbClr val="95C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885037" y="4670412"/>
            <a:ext cx="643467" cy="57824"/>
          </a:xfrm>
          <a:prstGeom prst="rect">
            <a:avLst/>
          </a:prstGeom>
          <a:solidFill>
            <a:srgbClr val="95C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9002891"/>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C-CPCM-Part-1-Templates" id="{0726AC30-C156-5344-8631-9F79890CA27B}" vid="{1CC2E6E7-A2E6-FD46-8AF9-EB712A36A5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IRC-CPCM-Part-1-Templates</Template>
  <TotalTime>1474</TotalTime>
  <Words>951</Words>
  <Application>Microsoft Office PowerPoint</Application>
  <PresentationFormat>Widescreen</PresentationFormat>
  <Paragraphs>151</Paragraphs>
  <Slides>10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ＭＳ Ｐゴシック</vt:lpstr>
      <vt:lpstr>Arial</vt:lpstr>
      <vt:lpstr>Calibri</vt:lpstr>
      <vt:lpstr>Helvetica Neue</vt:lpstr>
      <vt:lpstr>Mangal</vt:lpstr>
      <vt:lpstr>Wingdings</vt:lpstr>
      <vt:lpstr>Office Theme</vt:lpstr>
      <vt:lpstr>Child Protection Case Management  Supervision &amp; Coaching Training  Date Location </vt:lpstr>
      <vt:lpstr>PowerPoint Presentation</vt:lpstr>
      <vt:lpstr>CASE MANAGEMENT TASK FORCE</vt:lpstr>
      <vt:lpstr>WELCOME</vt:lpstr>
      <vt:lpstr>OBJECTIVES  OF THE  TRAINING</vt:lpstr>
      <vt:lpstr>TRAINING AGENDA</vt:lpstr>
      <vt:lpstr>SUPERVISION ACTION PLANS</vt:lpstr>
      <vt:lpstr>GROUP AGREEMENTS</vt:lpstr>
      <vt:lpstr>PARTICIPATING TOGETHER</vt:lpstr>
      <vt:lpstr>HOUSEKEEPING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Colleen Fitzgerald</cp:lastModifiedBy>
  <cp:revision>48</cp:revision>
  <dcterms:created xsi:type="dcterms:W3CDTF">2017-11-22T17:27:49Z</dcterms:created>
  <dcterms:modified xsi:type="dcterms:W3CDTF">2018-07-13T15:55:13Z</dcterms:modified>
</cp:coreProperties>
</file>